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9" roundtripDataSignature="AMtx7miISBKOKeyGyeSV9RJJk2Biepbg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4018A9-3214-4781-8841-2B4121AA925D}">
  <a:tblStyle styleId="{2E4018A9-3214-4781-8841-2B4121AA925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highlight>
                  <a:srgbClr val="FFFFFF"/>
                </a:highlight>
              </a:rPr>
              <a:t>Here is a key term that will be used in this lesson.</a:t>
            </a:r>
            <a:endParaRPr sz="1100"/>
          </a:p>
          <a:p>
            <a:pPr marL="0" lvl="0" indent="0" algn="l" rtl="0">
              <a:lnSpc>
                <a:spcPct val="90000"/>
              </a:lnSpc>
              <a:spcBef>
                <a:spcPts val="1000"/>
              </a:spcBef>
              <a:spcAft>
                <a:spcPts val="0"/>
              </a:spcAft>
              <a:buClr>
                <a:schemeClr val="dk1"/>
              </a:buClr>
              <a:buSzPts val="1100"/>
              <a:buFont typeface="Arial"/>
              <a:buNone/>
            </a:pPr>
            <a:r>
              <a:rPr lang="en-US" sz="1100"/>
              <a:t>Beliefs are the underlying sentiments, assertions, or assumptions that inform the customs or practices of a group.</a:t>
            </a:r>
            <a:endParaRPr sz="1100"/>
          </a:p>
          <a:p>
            <a:pPr marL="0" lvl="0" indent="0" algn="l" rtl="0">
              <a:lnSpc>
                <a:spcPct val="100000"/>
              </a:lnSpc>
              <a:spcBef>
                <a:spcPts val="0"/>
              </a:spcBef>
              <a:spcAft>
                <a:spcPts val="0"/>
              </a:spcAft>
              <a:buSzPts val="1400"/>
              <a:buNone/>
            </a:pPr>
            <a:endParaRPr sz="1100"/>
          </a:p>
        </p:txBody>
      </p:sp>
      <p:sp>
        <p:nvSpPr>
          <p:cNvPr id="147" name="Google Shape;1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Th</a:t>
            </a:r>
            <a:r>
              <a:rPr lang="en-US" sz="1100"/>
              <a:t>e focus of this course will be to first understand the impact of behavior problems on students &amp; educators, then engage in rethinking the traditional view discipline in favor of an instructional approach, and finally commit to shared beliefs about discipline.</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Impact of Behavior Problems on Students &amp; Educators</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Problem behavior exists in every school and though varied in frequency and intensity, it remains a concern for administrators, teachers, parents, students, and the community. A lack of discipline is viewed as one of the most serious challenges facing public schools.</a:t>
            </a:r>
            <a:r>
              <a:rPr lang="en-US" sz="1200" b="0" i="0" u="none" strike="noStrike" baseline="30000">
                <a:solidFill>
                  <a:schemeClr val="dk1"/>
                </a:solidFill>
                <a:latin typeface="Calibri"/>
                <a:ea typeface="Calibri"/>
                <a:cs typeface="Calibri"/>
                <a:sym typeface="Calibri"/>
              </a:rPr>
              <a:t>5,6</a:t>
            </a:r>
            <a:endParaRPr sz="12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Lower student achievement. </a:t>
            </a:r>
            <a:r>
              <a:rPr lang="en-US" sz="1200" b="0" i="0" u="none" strike="noStrike">
                <a:solidFill>
                  <a:schemeClr val="dk1"/>
                </a:solidFill>
                <a:latin typeface="Calibri"/>
                <a:ea typeface="Calibri"/>
                <a:cs typeface="Calibri"/>
                <a:sym typeface="Calibri"/>
              </a:rPr>
              <a:t>Teachers report that “uncivil” behavior is increasing and is a threat to learning. Up to 50% of the school day is lost due to misbehavior during transitions, discipline, and other non-instructional activities.</a:t>
            </a:r>
            <a:r>
              <a:rPr lang="en-US" sz="1200" b="0" i="0" u="none" strike="noStrike" baseline="30000">
                <a:solidFill>
                  <a:schemeClr val="dk1"/>
                </a:solidFill>
                <a:latin typeface="Calibri"/>
                <a:ea typeface="Calibri"/>
                <a:cs typeface="Calibri"/>
                <a:sym typeface="Calibri"/>
              </a:rPr>
              <a:t>7,8</a:t>
            </a:r>
            <a:endParaRPr sz="12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School failure and life-long difficulties. </a:t>
            </a:r>
            <a:r>
              <a:rPr lang="en-US" sz="1200" b="0" i="0" u="none" strike="noStrike">
                <a:solidFill>
                  <a:schemeClr val="dk1"/>
                </a:solidFill>
                <a:latin typeface="Calibri"/>
                <a:ea typeface="Calibri"/>
                <a:cs typeface="Calibri"/>
                <a:sym typeface="Calibri"/>
              </a:rPr>
              <a:t>Students with discipline problems are clearly at risk for school failure and developing more severe antisocial behaviors as well as other life-long difficulties. These students tend to experience juvenile delinquency, social isolation, diminished employment rates and income, and more frequent legal and mental health issues.</a:t>
            </a:r>
            <a:r>
              <a:rPr lang="en-US" sz="1200" b="0" i="0" u="none" strike="noStrike" baseline="30000">
                <a:solidFill>
                  <a:schemeClr val="dk1"/>
                </a:solidFill>
                <a:latin typeface="Calibri"/>
                <a:ea typeface="Calibri"/>
                <a:cs typeface="Calibri"/>
                <a:sym typeface="Calibri"/>
              </a:rPr>
              <a:t>9</a:t>
            </a:r>
            <a:r>
              <a:rPr lang="en-US" sz="1200" b="0" i="0" u="none" strike="noStrike">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Increased use of exclusionary practices. </a:t>
            </a:r>
            <a:r>
              <a:rPr lang="en-US" sz="1200" b="0" i="0" u="none" strike="noStrike">
                <a:solidFill>
                  <a:schemeClr val="dk1"/>
                </a:solidFill>
                <a:latin typeface="Calibri"/>
                <a:ea typeface="Calibri"/>
                <a:cs typeface="Calibri"/>
                <a:sym typeface="Calibri"/>
              </a:rPr>
              <a:t>As behavior problems have increased, so have exclusionary practices such as detentions, in-school suspension, homebound instruction, shortened school day, referral to alternative schools, administrative transfers, or ignored truancies that restrict student access to learning.</a:t>
            </a:r>
            <a:r>
              <a:rPr lang="en-US" sz="1200" b="0" i="0" u="none" strike="noStrike" baseline="30000">
                <a:solidFill>
                  <a:schemeClr val="dk1"/>
                </a:solidFill>
                <a:latin typeface="Calibri"/>
                <a:ea typeface="Calibri"/>
                <a:cs typeface="Calibri"/>
                <a:sym typeface="Calibri"/>
              </a:rPr>
              <a:t>10</a:t>
            </a:r>
            <a:r>
              <a:rPr lang="en-US" sz="1200" b="0" i="0" u="none" strike="noStrike">
                <a:solidFill>
                  <a:schemeClr val="dk1"/>
                </a:solidFill>
                <a:latin typeface="Calibri"/>
                <a:ea typeface="Calibri"/>
                <a:cs typeface="Calibri"/>
                <a:sym typeface="Calibri"/>
              </a:rPr>
              <a:t> Over 90 percent of schools had implemented some form of zero tolerance policy by 2001.</a:t>
            </a:r>
            <a:r>
              <a:rPr lang="en-US" sz="1200" b="0" i="0" u="none" strike="noStrike" baseline="30000">
                <a:solidFill>
                  <a:schemeClr val="dk1"/>
                </a:solidFill>
                <a:latin typeface="Calibri"/>
                <a:ea typeface="Calibri"/>
                <a:cs typeface="Calibri"/>
                <a:sym typeface="Calibri"/>
              </a:rPr>
              <a:t>11,12</a:t>
            </a:r>
            <a:endParaRPr sz="12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Administrative job demands. </a:t>
            </a:r>
            <a:r>
              <a:rPr lang="en-US" sz="1200" b="0" i="0" u="none" strike="noStrike">
                <a:solidFill>
                  <a:schemeClr val="dk1"/>
                </a:solidFill>
                <a:latin typeface="Calibri"/>
                <a:ea typeface="Calibri"/>
                <a:cs typeface="Calibri"/>
                <a:sym typeface="Calibri"/>
              </a:rPr>
              <a:t>As principals report that their workweek exceeds 60 hours, many feel their effectiveness as an instructional leader is being hindered by student discipline.</a:t>
            </a:r>
            <a:r>
              <a:rPr lang="en-US" sz="1200" b="0" i="0" u="none" strike="noStrike" baseline="30000">
                <a:solidFill>
                  <a:schemeClr val="dk1"/>
                </a:solidFill>
                <a:latin typeface="Calibri"/>
                <a:ea typeface="Calibri"/>
                <a:cs typeface="Calibri"/>
                <a:sym typeface="Calibri"/>
              </a:rPr>
              <a:t>13,14</a:t>
            </a:r>
            <a:endParaRPr sz="12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Teacher effectiveness and morale hindered. </a:t>
            </a:r>
            <a:r>
              <a:rPr lang="en-US" sz="1200" b="0" i="0" u="none" strike="noStrike">
                <a:solidFill>
                  <a:schemeClr val="dk1"/>
                </a:solidFill>
                <a:latin typeface="Calibri"/>
                <a:ea typeface="Calibri"/>
                <a:cs typeface="Calibri"/>
                <a:sym typeface="Calibri"/>
              </a:rPr>
              <a:t>Studies show up to 60% of new teachers leave the profession within the first five years, often citing student discipline as the primary reasons for leaving.</a:t>
            </a:r>
            <a:r>
              <a:rPr lang="en-US" sz="1200" b="0" i="0" u="none" strike="noStrike" baseline="30000">
                <a:solidFill>
                  <a:schemeClr val="dk1"/>
                </a:solidFill>
                <a:latin typeface="Calibri"/>
                <a:ea typeface="Calibri"/>
                <a:cs typeface="Calibri"/>
                <a:sym typeface="Calibri"/>
              </a:rPr>
              <a:t>15</a:t>
            </a:r>
            <a:r>
              <a:rPr lang="en-US" sz="1200" b="0" i="0" u="none" strike="noStrike">
                <a:solidFill>
                  <a:schemeClr val="dk1"/>
                </a:solidFill>
                <a:latin typeface="Calibri"/>
                <a:ea typeface="Calibri"/>
                <a:cs typeface="Calibri"/>
                <a:sym typeface="Calibri"/>
              </a:rPr>
              <a:t>  There is a growing sense of frustration, as more is demanded of educators under challenging circumstances.</a:t>
            </a:r>
            <a:endParaRPr/>
          </a:p>
          <a:p>
            <a:pPr marL="171450" lvl="0" indent="-171450" algn="l" rtl="0">
              <a:lnSpc>
                <a:spcPct val="100000"/>
              </a:lnSpc>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School improvement initiatives impeded. </a:t>
            </a:r>
            <a:r>
              <a:rPr lang="en-US" sz="1200" b="0" i="0" u="none" strike="noStrike">
                <a:solidFill>
                  <a:schemeClr val="dk1"/>
                </a:solidFill>
                <a:latin typeface="Calibri"/>
                <a:ea typeface="Calibri"/>
                <a:cs typeface="Calibri"/>
                <a:sym typeface="Calibri"/>
              </a:rPr>
              <a:t>Our schools have long histories of unfulfilled efforts to improve instruction, assessment and academic outcomes for students. When discipline issues impact the school climate teachers, principals, parents and students are affected.</a:t>
            </a:r>
            <a:r>
              <a:rPr lang="en-US" sz="1200" b="0" i="0" u="none" strike="noStrike" baseline="30000">
                <a:solidFill>
                  <a:schemeClr val="dk1"/>
                </a:solidFill>
                <a:latin typeface="Calibri"/>
                <a:ea typeface="Calibri"/>
                <a:cs typeface="Calibri"/>
                <a:sym typeface="Calibri"/>
              </a:rPr>
              <a:t>16,17</a:t>
            </a:r>
            <a:r>
              <a:rPr lang="en-US" sz="1200" b="0" i="0" u="none" strike="noStrike">
                <a:solidFill>
                  <a:schemeClr val="dk1"/>
                </a:solidFill>
                <a:latin typeface="Calibri"/>
                <a:ea typeface="Calibri"/>
                <a:cs typeface="Calibri"/>
                <a:sym typeface="Calibri"/>
              </a:rPr>
              <a:t> </a:t>
            </a:r>
            <a:endParaRPr/>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What challenges or impacts of student behavior are you encountering in your school or district?</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62" name="Google Shape;1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Here is the definition of the word discipline from the Webster’s New Collegiate Dictionary</a:t>
            </a:r>
            <a:endParaRPr sz="1100"/>
          </a:p>
          <a:p>
            <a:pPr marL="0" lvl="0" indent="0" algn="l" rtl="0">
              <a:lnSpc>
                <a:spcPct val="100000"/>
              </a:lnSpc>
              <a:spcBef>
                <a:spcPts val="0"/>
              </a:spcBef>
              <a:spcAft>
                <a:spcPts val="0"/>
              </a:spcAft>
              <a:buClr>
                <a:schemeClr val="dk1"/>
              </a:buClr>
              <a:buSzPts val="1100"/>
              <a:buFont typeface="Arial"/>
              <a:buNone/>
            </a:pPr>
            <a:r>
              <a:rPr lang="en-US" sz="1100"/>
              <a:t>“Discipline – “Instruction that corrects, molds or perfects character and develops self-control.”</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0"/>
          </a:p>
        </p:txBody>
      </p:sp>
      <p:sp>
        <p:nvSpPr>
          <p:cNvPr id="169" name="Google Shape;1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For the most part, our approaches to school discipline are still based on the punitive and exclusionary policies developed when public education began in the early 1900s and schools were oriented toward the academically inclined and socially acceptable. Today, the child at the schoolhouse door has created a swing in the balance of power in schools and classrooms. While the teacher’s authority was once taken virtually for granted, now teachers are confronted with students who challenge that authority. A resulting focus or greater emphasis on maintaining control has led to an increasingly reactive and often punitive approach.</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Whether intentionally or unintentionally, schools have a long history of being exclusive. Discipline policies act as a means to weed out students less able, less motivated, or poorly behaved. When educators are asked to define discipline, the most common response is “punishment for rule-breaking behavior.” Schools develop lists of prohibitive rules and a series of increasingly severe punishments for violators of these rules. Unfortunately, such a punitive view of discipline results in approaches that have questionable, if not harmful, effects.</a:t>
            </a:r>
            <a:r>
              <a:rPr lang="en-US" sz="1200" b="0" i="0" u="none" strike="noStrike" baseline="30000">
                <a:solidFill>
                  <a:schemeClr val="dk1"/>
                </a:solidFill>
                <a:latin typeface="Calibri"/>
                <a:ea typeface="Calibri"/>
                <a:cs typeface="Calibri"/>
                <a:sym typeface="Calibri"/>
              </a:rPr>
              <a:t>19,20</a:t>
            </a:r>
            <a:r>
              <a:rPr lang="en-US" sz="1200" b="0" i="0" u="none" strike="noStrike">
                <a:solidFill>
                  <a:schemeClr val="dk1"/>
                </a:solidFill>
                <a:latin typeface="Calibri"/>
                <a:ea typeface="Calibri"/>
                <a:cs typeface="Calibri"/>
                <a:sym typeface="Calibri"/>
              </a:rPr>
              <a:t> Punishment focuses on what not to do, does not teach desired behaviors, can damage relationships, impedes learning, and leads to students dropping out of school. Some educators feel that these punitive and exclusionary practices have served them well to eliminate the irritating and unnecessary intrusions to their teaching agendas. Many believe that students know the right way to behave, that their behavior is a performance deficit and that they have the skills but are merely choosing defiance or insubordination. They therefore assume that punishment will bring a halt to the problem behavior and the student will behave appropriately.</a:t>
            </a:r>
            <a:endParaRPr/>
          </a:p>
          <a:p>
            <a:pPr marL="0" lvl="0" indent="0" algn="l" rtl="0">
              <a:lnSpc>
                <a:spcPct val="100000"/>
              </a:lnSpc>
              <a:spcBef>
                <a:spcPts val="0"/>
              </a:spcBef>
              <a:spcAft>
                <a:spcPts val="0"/>
              </a:spcAft>
              <a:buSzPts val="1400"/>
              <a:buNone/>
            </a:pPr>
            <a:endParaRPr/>
          </a:p>
        </p:txBody>
      </p:sp>
      <p:sp>
        <p:nvSpPr>
          <p:cNvPr id="177" name="Google Shape;1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In reality, punishments satisfy the punisher, but have little lasting effect on the punished.</a:t>
            </a:r>
            <a:r>
              <a:rPr lang="en-US" sz="1200" b="0" i="0" u="none" strike="noStrike" baseline="30000">
                <a:solidFill>
                  <a:schemeClr val="dk1"/>
                </a:solidFill>
                <a:latin typeface="Calibri"/>
                <a:ea typeface="Calibri"/>
                <a:cs typeface="Calibri"/>
                <a:sym typeface="Calibri"/>
              </a:rPr>
              <a:t>21</a:t>
            </a:r>
            <a:r>
              <a:rPr lang="en-US" sz="1200" b="0" i="0" u="none" strike="noStrike">
                <a:solidFill>
                  <a:schemeClr val="dk1"/>
                </a:solidFill>
                <a:latin typeface="Calibri"/>
                <a:ea typeface="Calibri"/>
                <a:cs typeface="Calibri"/>
                <a:sym typeface="Calibri"/>
              </a:rPr>
              <a:t> These exclusionary approaches are in direct conflict with school missions to help all students achieve their fullest potential. Our punitive policies fail the very students they target.</a:t>
            </a:r>
            <a:endParaRPr/>
          </a:p>
        </p:txBody>
      </p:sp>
      <p:sp>
        <p:nvSpPr>
          <p:cNvPr id="185" name="Google Shape;1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As we seek to ensure inclusive learning environments, our attitudes regarding discipline must change. Is discipline concerned with punishing misconduct or with preventing it? According to the dictionary, discipline refers to prevention and remediation, “training to act in accordance with rules;” and “instruction and exercise designed to train to proper conduct or action;” “training that is expected to produce a specified character pattern of behavior;” and “controlled behavior resulting from such training.”</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Reaching today’s students requires a teaching focus–teaching students how to be successful and behave responsibly in school. This is based on the belief that social behavior is learned, therefore it can be taught. Students can be taught socially acceptable ways of behaving just as one would teach any academic subject.</a:t>
            </a:r>
            <a:endParaRPr/>
          </a:p>
          <a:p>
            <a:pPr marL="0" lvl="0" indent="0" algn="l" rtl="0">
              <a:lnSpc>
                <a:spcPct val="100000"/>
              </a:lnSpc>
              <a:spcBef>
                <a:spcPts val="0"/>
              </a:spcBef>
              <a:spcAft>
                <a:spcPts val="0"/>
              </a:spcAft>
              <a:buSzPts val="1400"/>
              <a:buNone/>
            </a:pPr>
            <a:br>
              <a:rPr lang="en-US"/>
            </a:br>
            <a:br>
              <a:rPr lang="en-US"/>
            </a:br>
            <a:endParaRPr/>
          </a:p>
        </p:txBody>
      </p:sp>
      <p:sp>
        <p:nvSpPr>
          <p:cNvPr id="193" name="Google Shape;19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Discipline should be based on the very same instructional concepts used to facilitate academic learning. Direct instruction in social behaviors can be provided to students, and practice, encouragement, and correction given as needed. And just as with academics, when behavior problems are complex or chronic, specialized interventions or intensive teaching arrangements may be necessary. A comparison of approaches to academic and social problems is shown in the graphic here. </a:t>
            </a:r>
            <a:endParaRPr/>
          </a:p>
          <a:p>
            <a:pPr marL="0" lvl="0" indent="0" algn="l" rtl="0">
              <a:lnSpc>
                <a:spcPct val="100000"/>
              </a:lnSpc>
              <a:spcBef>
                <a:spcPts val="0"/>
              </a:spcBef>
              <a:spcAft>
                <a:spcPts val="0"/>
              </a:spcAft>
              <a:buSzPts val="1400"/>
              <a:buNone/>
            </a:pPr>
            <a:br>
              <a:rPr lang="en-US"/>
            </a:br>
            <a:br>
              <a:rPr lang="en-US"/>
            </a:br>
            <a:endParaRPr/>
          </a:p>
        </p:txBody>
      </p:sp>
      <p:sp>
        <p:nvSpPr>
          <p:cNvPr id="201" name="Google Shape;20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0"/>
              <a:t>Provide access to MO SW-PBS Tier 1 Handbook, https://pbismissouri.org/wp-content/uploads/2019/11/1.-MO-SW-PBS-Handbook-2019-2020-V2.pdf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Have teams read pp. 11-12, then have participants work as a team to contrast these two views of discipline.  Select a method to record the beliefs (e.g. chart paper, notebook paper, etc.)</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208" name="Google Shape;20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As early as the 1970s, some educators stated that social development has more impact than cognitive development on determining success or failure in school as well as society. A lack of social skills has been linked to juvenile delinquency, grade retention, suspensions, truancy, dropping out, lower self-esteem, and delayed cognitive development.</a:t>
            </a:r>
            <a:r>
              <a:rPr lang="en-US" sz="1200" b="0" i="0" u="none" strike="noStrike" baseline="30000">
                <a:solidFill>
                  <a:schemeClr val="dk1"/>
                </a:solidFill>
                <a:latin typeface="Calibri"/>
                <a:ea typeface="Calibri"/>
                <a:cs typeface="Calibri"/>
                <a:sym typeface="Calibri"/>
              </a:rPr>
              <a:t>22</a:t>
            </a:r>
            <a:r>
              <a:rPr lang="en-US" sz="1200" b="0" i="0" u="none" strike="noStrik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In 1996, the Alliance for Curriculum Reform set goals for student learning in the 21st century: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learning how to learn and integrate knowledge,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communication skills,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thinking and reasoning,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interpersonal skills, and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personal and social responsibility.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This emphasis on social competence by schools is mirrored by the world of work. As adults, social deficits have been correlated with inability to gain and maintain employment, discharge from military service, involvement with the judicial system, and mental health problems.</a:t>
            </a:r>
            <a:endParaRPr/>
          </a:p>
          <a:p>
            <a:pPr marL="0" lvl="0" indent="0" algn="l" rtl="0">
              <a:lnSpc>
                <a:spcPct val="100000"/>
              </a:lnSpc>
              <a:spcBef>
                <a:spcPts val="0"/>
              </a:spcBef>
              <a:spcAft>
                <a:spcPts val="0"/>
              </a:spcAft>
              <a:buSzPts val="1400"/>
              <a:buNone/>
            </a:pPr>
            <a:br>
              <a:rPr lang="en-US"/>
            </a:br>
            <a:br>
              <a:rPr lang="en-US"/>
            </a:br>
            <a:endParaRPr/>
          </a:p>
        </p:txBody>
      </p:sp>
      <p:sp>
        <p:nvSpPr>
          <p:cNvPr id="216" name="Google Shape;21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Since social competence plays such a significant role in life-long success, it is a legitimate school task worthy of our time and resources. In January of 2014 the U.S. Departments of Education and Justice published a joint policy report entitled </a:t>
            </a:r>
            <a:r>
              <a:rPr lang="en-US" sz="1200" b="0" i="1" u="none" strike="noStrike">
                <a:solidFill>
                  <a:schemeClr val="dk1"/>
                </a:solidFill>
                <a:latin typeface="Calibri"/>
                <a:ea typeface="Calibri"/>
                <a:cs typeface="Calibri"/>
                <a:sym typeface="Calibri"/>
              </a:rPr>
              <a:t>Guiding Principles: A Resource Guide for Improving School Climate &amp; Discipline</a:t>
            </a:r>
            <a:r>
              <a:rPr lang="en-US" sz="1200" b="0" i="0" u="none" strike="noStrike">
                <a:solidFill>
                  <a:schemeClr val="dk1"/>
                </a:solidFill>
                <a:latin typeface="Calibri"/>
                <a:ea typeface="Calibri"/>
                <a:cs typeface="Calibri"/>
                <a:sym typeface="Calibri"/>
              </a:rPr>
              <a:t>. This document articulates a plan to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create a positive climate that focuses on prevention,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develop clear, appropriate, and consistent expectations and consequences to address disruptive student behaviors, and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ensure fairness, equity, and continuous improvement.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The report specifically mentions the implementation of Positive Behavior Interventions and Supports (PBIS) as a systematic process to achieve these goals.</a:t>
            </a:r>
            <a:endParaRPr/>
          </a:p>
          <a:p>
            <a:pPr marL="0" lvl="0" indent="0" algn="l" rtl="0">
              <a:lnSpc>
                <a:spcPct val="100000"/>
              </a:lnSpc>
              <a:spcBef>
                <a:spcPts val="0"/>
              </a:spcBef>
              <a:spcAft>
                <a:spcPts val="0"/>
              </a:spcAft>
              <a:buSzPts val="1400"/>
              <a:buNone/>
            </a:pPr>
            <a:br>
              <a:rPr lang="en-US"/>
            </a:br>
            <a:br>
              <a:rPr lang="en-US"/>
            </a:br>
            <a:endParaRPr/>
          </a:p>
        </p:txBody>
      </p:sp>
      <p:sp>
        <p:nvSpPr>
          <p:cNvPr id="224" name="Google Shape;22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231" name="Google Shape;2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One of the first steps in developing a philosophy is to examine staff beliefs. </a:t>
            </a:r>
            <a:r>
              <a:rPr lang="en-US" sz="1200" b="1" i="0" u="none" strike="noStrike">
                <a:solidFill>
                  <a:schemeClr val="dk1"/>
                </a:solidFill>
                <a:latin typeface="Calibri"/>
                <a:ea typeface="Calibri"/>
                <a:cs typeface="Calibri"/>
                <a:sym typeface="Calibri"/>
              </a:rPr>
              <a:t>Beliefs are the underlying sentiments, assertions, or assumptions that inform the customs or practices of a group. </a:t>
            </a:r>
            <a:r>
              <a:rPr lang="en-US" sz="1200" b="0" i="0" u="none" strike="noStrike">
                <a:solidFill>
                  <a:schemeClr val="dk1"/>
                </a:solidFill>
                <a:latin typeface="Calibri"/>
                <a:ea typeface="Calibri"/>
                <a:cs typeface="Calibri"/>
                <a:sym typeface="Calibri"/>
              </a:rPr>
              <a:t>With the realization of a need to change our approaches to discipline, old attitudes and premises that have held us in those old patterns must give way to new beliefs.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Our beliefs about student behavior and discipline unify us and direct our actions–the decisions we make, the practices we choose, and how we interact with others. When we take time to articulate our beliefs, we are forced to be precise about how we want to behave. </a:t>
            </a:r>
            <a:endParaRPr/>
          </a:p>
          <a:p>
            <a:pPr marL="0" lvl="0" indent="0" algn="l" rtl="0">
              <a:lnSpc>
                <a:spcPct val="100000"/>
              </a:lnSpc>
              <a:spcBef>
                <a:spcPts val="0"/>
              </a:spcBef>
              <a:spcAft>
                <a:spcPts val="0"/>
              </a:spcAft>
              <a:buSzPts val="1400"/>
              <a:buNone/>
            </a:pPr>
            <a:br>
              <a:rPr lang="en-US"/>
            </a:br>
            <a:br>
              <a:rPr lang="en-US"/>
            </a:br>
            <a:endParaRPr/>
          </a:p>
        </p:txBody>
      </p:sp>
      <p:sp>
        <p:nvSpPr>
          <p:cNvPr id="238" name="Google Shape;23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The following beliefs reflect current literature and the best practices that guide how schools across the country undertake discipline initiatives. These, as well as others you may think of, provide a foundation of thinking to guide your work.</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Education today must include a balanced focus on both academic achievement and social competency.</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Students today may not have had the opportunity to learn acceptable behavior. We must not assume students know the behaviors and social skills that lead to success at school and in life.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Behavior is learned, therefore, responsible behavior can be taught.</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 discipline is best achieved through instruction rather than punishment.</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 behavior can be taught using the same strategies used to teach academics.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Misbehavior presents the student with an opportunity to learn, the educator with an opportunity to teach.</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Punishment focuses on what not to do and does not teach the child alternative successful ways to behave.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For behavior change to occur, we must use positive approaches that strengthen teacher-student relationships.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Efforts to help students become socially competent require ongoing teaching, encouragement, and correction.</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Students need and want high standards for their behavior. Maintaining high expectations does not require “get tough” or punitive approaches.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Successful change in discipline practices requires building-wide, systematic approaches.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 discipline is a shared responsibility and requires a combined effort by all staff. We all “own” each and every student and are jointly committed to their success.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 discipline is a collaborative effort. All staff must work together, striving for consensus on procedures and consistent implementation.</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Services for students with chronic or intense behaviors are most effective within the context of a larger building-wide commitment to the social development of all students.</a:t>
            </a:r>
            <a:endParaRPr/>
          </a:p>
          <a:p>
            <a:pPr marL="0" lvl="0" indent="0" algn="l" rtl="0">
              <a:lnSpc>
                <a:spcPct val="100000"/>
              </a:lnSpc>
              <a:spcBef>
                <a:spcPts val="0"/>
              </a:spcBef>
              <a:spcAft>
                <a:spcPts val="0"/>
              </a:spcAft>
              <a:buSzPts val="1400"/>
              <a:buNone/>
            </a:pPr>
            <a:endParaRPr/>
          </a:p>
        </p:txBody>
      </p:sp>
      <p:sp>
        <p:nvSpPr>
          <p:cNvPr id="246" name="Google Shape;2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Watch his TED Talk called “How Great Leaders Inspire Change” using this link:</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https://www.ted.com/talks/simon_sinek_how_great_leaders_inspire_action?utm_campaign=tedspread&amp;utm_medium=referral&amp;utm_source=tedcomshare</a:t>
            </a: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sz="1200" b="0" i="0" u="none" strike="noStrike">
                <a:solidFill>
                  <a:schemeClr val="dk1"/>
                </a:solidFill>
                <a:latin typeface="Calibri"/>
                <a:ea typeface="Calibri"/>
                <a:cs typeface="Calibri"/>
                <a:sym typeface="Calibri"/>
              </a:rPr>
              <a:t>What did the “How Great Leaders Inspire Change” video help explain the concept of starting with why?</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How does the video message relate to education, your school and your community?</a:t>
            </a:r>
            <a:endParaRPr/>
          </a:p>
          <a:p>
            <a:pPr marL="0" lvl="0" indent="0" algn="l" rtl="0">
              <a:lnSpc>
                <a:spcPct val="100000"/>
              </a:lnSpc>
              <a:spcBef>
                <a:spcPts val="0"/>
              </a:spcBef>
              <a:spcAft>
                <a:spcPts val="0"/>
              </a:spcAft>
              <a:buSzPts val="1400"/>
              <a:buNone/>
            </a:pPr>
            <a:endParaRPr/>
          </a:p>
        </p:txBody>
      </p:sp>
      <p:sp>
        <p:nvSpPr>
          <p:cNvPr id="253" name="Google Shape;2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b="0"/>
              <a:t>Provide access for each participant to the MO SW-PBS Tier 1 Implementation Guide, p. 31, and the </a:t>
            </a:r>
            <a:r>
              <a:rPr lang="en-US" sz="1200" b="0" i="0" u="none" strike="noStrike">
                <a:solidFill>
                  <a:schemeClr val="dk1"/>
                </a:solidFill>
                <a:latin typeface="Calibri"/>
                <a:ea typeface="Calibri"/>
                <a:cs typeface="Calibri"/>
                <a:sym typeface="Calibri"/>
              </a:rPr>
              <a:t>HO1 Example and Activity Beliefs</a:t>
            </a:r>
            <a:r>
              <a:rPr lang="en-US" b="1" i="1"/>
              <a:t>.</a:t>
            </a:r>
            <a:r>
              <a:rPr lang="en-US" b="1"/>
              <a:t>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endParaRPr b="1"/>
          </a:p>
          <a:p>
            <a:pPr marL="0" lvl="0" indent="0" algn="l" rtl="0">
              <a:lnSpc>
                <a:spcPct val="100000"/>
              </a:lnSpc>
              <a:spcBef>
                <a:spcPts val="0"/>
              </a:spcBef>
              <a:spcAft>
                <a:spcPts val="0"/>
              </a:spcAft>
              <a:buSzPts val="1400"/>
              <a:buNone/>
            </a:pPr>
            <a:r>
              <a:rPr lang="en-US" b="1" i="1"/>
              <a:t> T</a:t>
            </a:r>
            <a:r>
              <a:rPr lang="en-US" b="1"/>
              <a:t>hen say, </a:t>
            </a:r>
            <a:endParaRPr/>
          </a:p>
          <a:p>
            <a:pPr marL="0" lvl="0" indent="0" algn="l" rtl="0">
              <a:lnSpc>
                <a:spcPct val="100000"/>
              </a:lnSpc>
              <a:spcBef>
                <a:spcPts val="0"/>
              </a:spcBef>
              <a:spcAft>
                <a:spcPts val="0"/>
              </a:spcAft>
              <a:buSzPts val="1400"/>
              <a:buNone/>
            </a:pPr>
            <a:r>
              <a:rPr lang="en-US" b="0"/>
              <a:t>“</a:t>
            </a:r>
            <a:r>
              <a:rPr lang="en-US" i="0"/>
              <a:t>We’re going to spend some time examining the current beliefs of your team and staff.  Please, read p. 31, then respond to the questions on the slide, complete the worksheet provided with your team.”</a:t>
            </a:r>
            <a:endParaRPr i="0"/>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1"/>
              <a:t>Provide approximately 10-15 minutes for this discussion</a:t>
            </a:r>
            <a:r>
              <a:rPr lang="en-US"/>
              <a:t>.</a:t>
            </a:r>
            <a:endParaRPr/>
          </a:p>
          <a:p>
            <a:pPr marL="0" lvl="0" indent="0" algn="l" rtl="0">
              <a:lnSpc>
                <a:spcPct val="100000"/>
              </a:lnSpc>
              <a:spcBef>
                <a:spcPts val="0"/>
              </a:spcBef>
              <a:spcAft>
                <a:spcPts val="0"/>
              </a:spcAft>
              <a:buSzPts val="1400"/>
              <a:buNone/>
            </a:pPr>
            <a:endParaRPr/>
          </a:p>
        </p:txBody>
      </p:sp>
      <p:sp>
        <p:nvSpPr>
          <p:cNvPr id="261" name="Google Shape;26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How can you include staff in expressing their beliefs about rethinking discipline?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Would it be beneficial to show staff the Simon Sinek video to reflect on and articulate their “whys”?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What questions might you pose to staff to help them reflect on their beliefs about underrepresented groups of students?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Consider what dimensions of diversity exist in your student body and in your families and broader community. Do staff beliefs hold true for all groups of students and families in your school? Do their beliefs support cultural equity?</a:t>
            </a:r>
            <a:endParaRPr/>
          </a:p>
          <a:p>
            <a:pPr marL="0" lvl="0" indent="0" algn="l" rtl="0">
              <a:lnSpc>
                <a:spcPct val="100000"/>
              </a:lnSpc>
              <a:spcBef>
                <a:spcPts val="0"/>
              </a:spcBef>
              <a:spcAft>
                <a:spcPts val="0"/>
              </a:spcAft>
              <a:buSzPts val="1400"/>
              <a:buNone/>
            </a:pPr>
            <a:endParaRPr/>
          </a:p>
        </p:txBody>
      </p:sp>
      <p:sp>
        <p:nvSpPr>
          <p:cNvPr id="268" name="Google Shape;2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the scope and challenges of education today, the benefits of an instructional approach to discipline, and the importance of examining what staff truly believe about student discipline in order to create a shared philosophy about behavior. </a:t>
            </a:r>
            <a:endParaRPr/>
          </a:p>
          <a:p>
            <a:pPr marL="0" lvl="0" indent="0" algn="l" rtl="0">
              <a:lnSpc>
                <a:spcPct val="100000"/>
              </a:lnSpc>
              <a:spcBef>
                <a:spcPts val="0"/>
              </a:spcBef>
              <a:spcAft>
                <a:spcPts val="0"/>
              </a:spcAft>
              <a:buSzPts val="1400"/>
              <a:buNone/>
            </a:pPr>
            <a:br>
              <a:rPr lang="en-US" sz="1200" b="0" i="0" u="none" strike="noStrike">
                <a:solidFill>
                  <a:schemeClr val="dk1"/>
                </a:solidFill>
                <a:latin typeface="Calibri"/>
                <a:ea typeface="Calibri"/>
                <a:cs typeface="Calibri"/>
                <a:sym typeface="Calibri"/>
              </a:rPr>
            </a:br>
            <a:r>
              <a:rPr lang="en-US" sz="1100"/>
              <a:t>Next steps include </a:t>
            </a:r>
            <a:endParaRPr sz="1100"/>
          </a:p>
          <a:p>
            <a:pPr marL="0" lvl="0" indent="0" algn="l" rtl="0">
              <a:lnSpc>
                <a:spcPct val="100000"/>
              </a:lnSpc>
              <a:spcBef>
                <a:spcPts val="0"/>
              </a:spcBef>
              <a:spcAft>
                <a:spcPts val="0"/>
              </a:spcAft>
              <a:buClr>
                <a:schemeClr val="dk1"/>
              </a:buClr>
              <a:buSzPts val="1100"/>
              <a:buFont typeface="Arial"/>
              <a:buNone/>
            </a:pPr>
            <a:r>
              <a:rPr lang="en-US" sz="1100"/>
              <a:t>updating your action plan. In addition, </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t>Develop action steps to create a common list of staff beliefs about students and behavior.</a:t>
            </a:r>
            <a:endParaRPr>
              <a:solidFill>
                <a:srgbClr val="FF0000"/>
              </a:solidFill>
              <a:highlight>
                <a:srgbClr val="FFFF00"/>
              </a:highlight>
            </a:endParaRPr>
          </a:p>
          <a:p>
            <a:pPr marL="457200" lvl="0" indent="-304800" algn="l" rtl="0">
              <a:lnSpc>
                <a:spcPct val="100000"/>
              </a:lnSpc>
              <a:spcBef>
                <a:spcPts val="0"/>
              </a:spcBef>
              <a:spcAft>
                <a:spcPts val="0"/>
              </a:spcAft>
              <a:buClr>
                <a:schemeClr val="dk1"/>
              </a:buClr>
              <a:buSzPts val="1200"/>
              <a:buFont typeface="Cambria"/>
              <a:buChar char="●"/>
            </a:pPr>
            <a:r>
              <a:rPr lang="en-US"/>
              <a:t>Update your action plan using the </a:t>
            </a:r>
            <a:r>
              <a:rPr lang="en-US" b="1" i="1"/>
              <a:t>Tier 1 Action Plan</a:t>
            </a:r>
            <a:r>
              <a:rPr lang="en-US"/>
              <a:t> template and the </a:t>
            </a:r>
            <a:r>
              <a:rPr lang="en-US" b="1" i="1"/>
              <a:t>Tier 1 Action Planning Checklist</a:t>
            </a:r>
            <a:r>
              <a:rPr lang="en-US"/>
              <a:t>. </a:t>
            </a:r>
            <a:endParaRPr/>
          </a:p>
          <a:p>
            <a:pPr marL="457200" lvl="0" indent="-304800" algn="l" rtl="0">
              <a:lnSpc>
                <a:spcPct val="100000"/>
              </a:lnSpc>
              <a:spcBef>
                <a:spcPts val="0"/>
              </a:spcBef>
              <a:spcAft>
                <a:spcPts val="0"/>
              </a:spcAft>
              <a:buClr>
                <a:schemeClr val="dk1"/>
              </a:buClr>
              <a:buSzPts val="1200"/>
              <a:buChar char="●"/>
            </a:pPr>
            <a:r>
              <a:rPr lang="en-US"/>
              <a:t>Use the </a:t>
            </a:r>
            <a:r>
              <a:rPr lang="en-US" b="1" i="1"/>
              <a:t>Tier 1 Artifacts Rubric </a:t>
            </a:r>
            <a:r>
              <a:rPr lang="en-US"/>
              <a:t>to assess the quality of the resources your team develops. </a:t>
            </a:r>
            <a:endParaRPr/>
          </a:p>
          <a:p>
            <a:pPr marL="457200" lvl="0" indent="-304800" algn="l" rtl="0">
              <a:lnSpc>
                <a:spcPct val="100000"/>
              </a:lnSpc>
              <a:spcBef>
                <a:spcPts val="0"/>
              </a:spcBef>
              <a:spcAft>
                <a:spcPts val="0"/>
              </a:spcAft>
              <a:buClr>
                <a:schemeClr val="dk1"/>
              </a:buClr>
              <a:buSzPts val="1200"/>
              <a:buChar char="●"/>
            </a:pPr>
            <a:r>
              <a:rPr lang="en-US"/>
              <a:t>Use the results of the </a:t>
            </a:r>
            <a:r>
              <a:rPr lang="en-US" b="1" i="1"/>
              <a:t>PBIS Self-Assessment Survey</a:t>
            </a:r>
            <a:r>
              <a:rPr lang="en-US"/>
              <a:t> (SAS)  to gain perspective from all staff, and results from the </a:t>
            </a:r>
            <a:r>
              <a:rPr lang="en-US" b="1" i="1"/>
              <a:t>PBIS Tiered Fidelity Inventory</a:t>
            </a:r>
            <a:r>
              <a:rPr lang="en-US"/>
              <a:t> (TFI) to gain perspective from your Building Leadership Team.</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br>
            <a:br>
              <a:rPr lang="en-US"/>
            </a:br>
            <a:r>
              <a:rPr lang="en-US"/>
              <a:t>Additional information about beliefs 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lnSpc>
                <a:spcPct val="100000"/>
              </a:lnSpc>
              <a:spcBef>
                <a:spcPts val="0"/>
              </a:spcBef>
              <a:spcAft>
                <a:spcPts val="0"/>
              </a:spcAft>
              <a:buSzPts val="1400"/>
              <a:buNone/>
            </a:pPr>
            <a:endParaRPr/>
          </a:p>
        </p:txBody>
      </p:sp>
      <p:sp>
        <p:nvSpPr>
          <p:cNvPr id="275" name="Google Shape;27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fda82a5dd6_0_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fda82a5dd6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1fda82a5dd6_0_1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fda82a5dd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fda82a5dd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p:txBody>
      </p:sp>
      <p:sp>
        <p:nvSpPr>
          <p:cNvPr id="304" name="Google Shape;304;g1fda82a5dd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fda82a5dd6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1fda82a5dd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311" name="Google Shape;311;g1fda82a5dd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fda82a5dd6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fda82a5dd6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318" name="Google Shape;318;g1fda82a5dd6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fda82a5dd6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1fda82a5dd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“One of our agreements is to follow the attention signal.”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5" name="Google Shape;325;g1fda82a5dd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da82a5dd6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fda82a5dd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332" name="Google Shape;332;g1fda82a5dd6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fda82a5dd6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fda82a5dd6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p:txBody>
      </p:sp>
      <p:sp>
        <p:nvSpPr>
          <p:cNvPr id="339" name="Google Shape;339;g1fda82a5dd6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fda82a5dd6_0_36:notes"/>
          <p:cNvSpPr>
            <a:spLocks noGrp="1" noRot="1" noChangeAspect="1"/>
          </p:cNvSpPr>
          <p:nvPr>
            <p:ph type="sldImg" idx="2"/>
          </p:nvPr>
        </p:nvSpPr>
        <p:spPr>
          <a:xfrm>
            <a:off x="1149350" y="698500"/>
            <a:ext cx="46560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fda82a5dd6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i="1">
                <a:solidFill>
                  <a:srgbClr val="548135"/>
                </a:solidFill>
              </a:rPr>
              <a:t>Every school or district has one. They define our purpose. They are practicable, a blueprint for current practice or what we do. Missions answer the questions, “Why do we exist? What do we do?”</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Many schools and/or districts already have developed mission statements to guide their goals and work It is critical as you begin implementation of SW-PBS that the importance of focusing on student social competence is addressed within the mission statement, making it clear that SW-PBS is not something ‘additional’, but rather, a critical component of achieving the mission of the schools and/or district. </a:t>
            </a:r>
            <a:endParaRPr/>
          </a:p>
          <a:p>
            <a:pPr marL="0" lvl="0" indent="0" algn="l" rtl="0">
              <a:lnSpc>
                <a:spcPct val="100000"/>
              </a:lnSpc>
              <a:spcBef>
                <a:spcPts val="0"/>
              </a:spcBef>
              <a:spcAft>
                <a:spcPts val="0"/>
              </a:spcAft>
              <a:buSzPts val="1400"/>
              <a:buNone/>
            </a:pPr>
            <a:br>
              <a:rPr lang="en-US"/>
            </a:br>
            <a:endParaRPr i="1">
              <a:solidFill>
                <a:srgbClr val="548135"/>
              </a:solidFill>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0"/>
          </a:p>
        </p:txBody>
      </p:sp>
      <p:sp>
        <p:nvSpPr>
          <p:cNvPr id="346" name="Google Shape;346;g1fda82a5dd6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fda82a5dd6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fda82a5dd6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1" i="0" u="none" strike="noStrike">
                <a:solidFill>
                  <a:schemeClr val="dk1"/>
                </a:solidFill>
                <a:latin typeface="Calibri"/>
                <a:ea typeface="Calibri"/>
                <a:cs typeface="Calibri"/>
                <a:sym typeface="Calibri"/>
              </a:rPr>
              <a:t>A mission statement represents the reason that the school and/or district exists, and is usually a short statement.</a:t>
            </a:r>
            <a:r>
              <a:rPr lang="en-US" sz="1200" b="0" i="0" u="none" strike="noStrike">
                <a:solidFill>
                  <a:schemeClr val="dk1"/>
                </a:solidFill>
                <a:latin typeface="Calibri"/>
                <a:ea typeface="Calibri"/>
                <a:cs typeface="Calibri"/>
                <a:sym typeface="Calibri"/>
              </a:rPr>
              <a:t> </a:t>
            </a:r>
            <a:br>
              <a:rPr lang="en-US"/>
            </a:br>
            <a:endParaRPr/>
          </a:p>
        </p:txBody>
      </p:sp>
      <p:sp>
        <p:nvSpPr>
          <p:cNvPr id="354" name="Google Shape;354;g1fda82a5dd6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fda82a5dd6_0_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fda82a5dd6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Every school or district has one. They define our purpose. They are practicable, a blueprint for current practice or what we do. Missions answer the questions, “Why do we exist? What do we do?” Historically, schools have served a social purpose.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Parents, as they sent their children off to school, expected that they would learn essential social skills: how to get along with others, how to work cooperatively, how to be a leader. We are the one institution with a mandate to serve all children. With that mandate came an expectation to help students become not only academically skilled but also socially acceptable.</a:t>
            </a:r>
            <a:endParaRPr/>
          </a:p>
          <a:p>
            <a:pPr marL="0" lvl="0" indent="0" algn="l" rtl="0">
              <a:lnSpc>
                <a:spcPct val="100000"/>
              </a:lnSpc>
              <a:spcBef>
                <a:spcPts val="0"/>
              </a:spcBef>
              <a:spcAft>
                <a:spcPts val="0"/>
              </a:spcAft>
              <a:buSzPts val="1400"/>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Until more recently, that role was seldom articulated or addressed directly. We assumed that social competence would be a by-product of academic learning. We now know that we must be more systematic about this important school function.</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a:br>
            <a:br>
              <a:rPr lang="en-US"/>
            </a:br>
            <a:endParaRPr/>
          </a:p>
        </p:txBody>
      </p:sp>
      <p:sp>
        <p:nvSpPr>
          <p:cNvPr id="361" name="Google Shape;361;g1fda82a5dd6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fda82a5dd6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1fda82a5dd6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If not, it should. It will give legitimacy to your work and direct your actions. It communicates value for social competence in school and for students’ lifelong success.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a:p>
        </p:txBody>
      </p:sp>
      <p:sp>
        <p:nvSpPr>
          <p:cNvPr id="368" name="Google Shape;368;g1fda82a5dd6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fda82a5dd6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fda82a5dd6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Review the example mission statement provided, identify the pieces that directly promote and support the development of student social competence.</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HO2 Example High School Mission Statement</a:t>
            </a:r>
            <a:endParaRPr/>
          </a:p>
        </p:txBody>
      </p:sp>
      <p:sp>
        <p:nvSpPr>
          <p:cNvPr id="376" name="Google Shape;376;g1fda82a5dd6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fda82a5dd6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1fda82a5dd6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a:t>Working with your team, review your school or district mission statements. </a:t>
            </a:r>
            <a:endParaRPr/>
          </a:p>
          <a:p>
            <a:pPr marL="457200" lvl="0" indent="-457200" algn="l" rtl="0">
              <a:lnSpc>
                <a:spcPct val="100000"/>
              </a:lnSpc>
              <a:spcBef>
                <a:spcPts val="0"/>
              </a:spcBef>
              <a:spcAft>
                <a:spcPts val="0"/>
              </a:spcAft>
              <a:buClr>
                <a:schemeClr val="dk1"/>
              </a:buClr>
              <a:buSzPts val="1200"/>
              <a:buFont typeface="Arial"/>
              <a:buChar char="•"/>
            </a:pPr>
            <a:r>
              <a:rPr lang="en-US">
                <a:solidFill>
                  <a:schemeClr val="dk1"/>
                </a:solidFill>
              </a:rPr>
              <a:t>Do existing statements include the essential focus on both academic and social outcomes for all students? </a:t>
            </a:r>
            <a:endParaRPr/>
          </a:p>
          <a:p>
            <a:pPr marL="457200" lvl="0" indent="-457200" algn="l" rtl="0">
              <a:lnSpc>
                <a:spcPct val="100000"/>
              </a:lnSpc>
              <a:spcBef>
                <a:spcPts val="0"/>
              </a:spcBef>
              <a:spcAft>
                <a:spcPts val="0"/>
              </a:spcAft>
              <a:buClr>
                <a:schemeClr val="dk1"/>
              </a:buClr>
              <a:buSzPts val="1200"/>
              <a:buFont typeface="Arial"/>
              <a:buChar char="•"/>
            </a:pPr>
            <a:r>
              <a:rPr lang="en-US">
                <a:solidFill>
                  <a:schemeClr val="dk1"/>
                </a:solidFill>
              </a:rPr>
              <a:t>Do the mission statements reflect inclusive and equitable practices for all students and families? </a:t>
            </a:r>
            <a:endParaRPr/>
          </a:p>
          <a:p>
            <a:pPr marL="457200" lvl="0" indent="-457200" algn="l" rtl="0">
              <a:lnSpc>
                <a:spcPct val="100000"/>
              </a:lnSpc>
              <a:spcBef>
                <a:spcPts val="0"/>
              </a:spcBef>
              <a:spcAft>
                <a:spcPts val="0"/>
              </a:spcAft>
              <a:buClr>
                <a:schemeClr val="dk1"/>
              </a:buClr>
              <a:buSzPts val="1200"/>
              <a:buFont typeface="Arial"/>
              <a:buChar char="•"/>
            </a:pPr>
            <a:r>
              <a:rPr lang="en-US">
                <a:solidFill>
                  <a:schemeClr val="dk1"/>
                </a:solidFill>
              </a:rPr>
              <a:t>How does your school mission relate to your “why”? </a:t>
            </a:r>
            <a:endParaRPr/>
          </a:p>
          <a:p>
            <a:pPr marL="457200" lvl="0" indent="-457200" algn="l" rtl="0">
              <a:lnSpc>
                <a:spcPct val="100000"/>
              </a:lnSpc>
              <a:spcBef>
                <a:spcPts val="0"/>
              </a:spcBef>
              <a:spcAft>
                <a:spcPts val="0"/>
              </a:spcAft>
              <a:buClr>
                <a:schemeClr val="dk1"/>
              </a:buClr>
              <a:buSzPts val="1200"/>
              <a:buFont typeface="Arial"/>
              <a:buChar char="•"/>
            </a:pPr>
            <a:r>
              <a:rPr lang="en-US">
                <a:solidFill>
                  <a:schemeClr val="dk1"/>
                </a:solidFill>
              </a:rPr>
              <a:t>What changes does the team suggest to your school or district mission statement? </a:t>
            </a:r>
            <a:endParaRPr/>
          </a:p>
          <a:p>
            <a:pPr marL="457200" lvl="0" indent="-457200" algn="l" rtl="0">
              <a:lnSpc>
                <a:spcPct val="100000"/>
              </a:lnSpc>
              <a:spcBef>
                <a:spcPts val="0"/>
              </a:spcBef>
              <a:spcAft>
                <a:spcPts val="0"/>
              </a:spcAft>
              <a:buClr>
                <a:schemeClr val="dk1"/>
              </a:buClr>
              <a:buSzPts val="1200"/>
              <a:buFont typeface="Arial"/>
              <a:buChar char="•"/>
            </a:pPr>
            <a:r>
              <a:rPr lang="en-US">
                <a:solidFill>
                  <a:schemeClr val="dk1"/>
                </a:solidFill>
              </a:rPr>
              <a:t>What suggestions would your team forward to your district leadership team after reviewing district mission documentation?</a:t>
            </a:r>
            <a:endParaRPr/>
          </a:p>
          <a:p>
            <a:pPr marL="0" lvl="0" indent="0" algn="l" rtl="0">
              <a:lnSpc>
                <a:spcPct val="100000"/>
              </a:lnSpc>
              <a:spcBef>
                <a:spcPts val="0"/>
              </a:spcBef>
              <a:spcAft>
                <a:spcPts val="0"/>
              </a:spcAft>
              <a:buSzPts val="1400"/>
              <a:buNone/>
            </a:pPr>
            <a:endParaRPr/>
          </a:p>
        </p:txBody>
      </p:sp>
      <p:sp>
        <p:nvSpPr>
          <p:cNvPr id="384" name="Google Shape;384;g1fda82a5dd6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fda82a5dd6_0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1fda82a5dd6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How can you include staff in reviewing your school and/or district mission statement(s)?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What “look fors” would you want staff to consider when reviewing your school and/or district mission statement(s)?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Do the mission statements reflect inclusive and equitable practices for all students and families?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How does your school mission relate to your “why”?</a:t>
            </a:r>
            <a:endParaRPr/>
          </a:p>
          <a:p>
            <a:pPr marL="0" lvl="0" indent="0" algn="l" rtl="0">
              <a:lnSpc>
                <a:spcPct val="100000"/>
              </a:lnSpc>
              <a:spcBef>
                <a:spcPts val="0"/>
              </a:spcBef>
              <a:spcAft>
                <a:spcPts val="0"/>
              </a:spcAft>
              <a:buSzPts val="1400"/>
              <a:buNone/>
            </a:pPr>
            <a:endParaRPr/>
          </a:p>
        </p:txBody>
      </p:sp>
      <p:sp>
        <p:nvSpPr>
          <p:cNvPr id="391" name="Google Shape;391;g1fda82a5dd6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fda82a5dd6_0_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fda82a5dd6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When staff have completed a draft review of the school and/or district mission statement(s), share with families for their feedback.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Share the draft mission statement(s) on the school website, in school newsletters, and in classroom communications (e.g. Friday folders, mass emails) with an invitation for suggestions.</a:t>
            </a:r>
            <a:endParaRPr/>
          </a:p>
          <a:p>
            <a:pPr marL="0" lvl="0" indent="0" algn="l" rtl="0">
              <a:lnSpc>
                <a:spcPct val="100000"/>
              </a:lnSpc>
              <a:spcBef>
                <a:spcPts val="0"/>
              </a:spcBef>
              <a:spcAft>
                <a:spcPts val="0"/>
              </a:spcAft>
              <a:buSzPts val="1400"/>
              <a:buNone/>
            </a:pPr>
            <a:endParaRPr/>
          </a:p>
        </p:txBody>
      </p:sp>
      <p:sp>
        <p:nvSpPr>
          <p:cNvPr id="398" name="Google Shape;398;g1fda82a5dd6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fda82a5dd6_0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1fda82a5dd6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that having a mission statement that communicates value for social competence in school and for students’ lifelong success will give legitimacy to your work and direct your actions. </a:t>
            </a:r>
            <a:endParaRPr/>
          </a:p>
          <a:p>
            <a:pPr marL="0" lvl="0" indent="0" algn="l" rtl="0">
              <a:lnSpc>
                <a:spcPct val="100000"/>
              </a:lnSpc>
              <a:spcBef>
                <a:spcPts val="0"/>
              </a:spcBef>
              <a:spcAft>
                <a:spcPts val="0"/>
              </a:spcAft>
              <a:buSzPts val="1400"/>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How will you engage staff and families in developing and/or revising a mission statement?</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100"/>
              <a:t>Next steps include </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t>Develop action steps for engaging staff in a review of your school and/or district mission statement(s). </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t>Additionally, add action steps to address family engagement in the review of school and/or district mission statement(s).</a:t>
            </a:r>
            <a:endParaRPr sz="1100"/>
          </a:p>
          <a:p>
            <a:pPr marL="457200" lvl="0" indent="-298450" algn="l" rtl="0">
              <a:lnSpc>
                <a:spcPct val="100000"/>
              </a:lnSpc>
              <a:spcBef>
                <a:spcPts val="0"/>
              </a:spcBef>
              <a:spcAft>
                <a:spcPts val="0"/>
              </a:spcAft>
              <a:buClr>
                <a:schemeClr val="dk1"/>
              </a:buClr>
              <a:buSzPts val="1100"/>
              <a:buFont typeface="Cambria"/>
              <a:buChar char="●"/>
            </a:pPr>
            <a:r>
              <a:rPr lang="en-US" sz="1100"/>
              <a:t>Update your action plan using the </a:t>
            </a:r>
            <a:r>
              <a:rPr lang="en-US" sz="1100" b="1" i="1"/>
              <a:t>Tier 1 Action Plan</a:t>
            </a:r>
            <a:r>
              <a:rPr lang="en-US" sz="1100"/>
              <a:t> template and the </a:t>
            </a:r>
            <a:r>
              <a:rPr lang="en-US" sz="1100" b="1" i="1"/>
              <a:t>Tier 1 Action Planning Checklist</a:t>
            </a:r>
            <a:r>
              <a:rPr lang="en-US" sz="1100"/>
              <a:t>. </a:t>
            </a:r>
            <a:endParaRPr sz="1100"/>
          </a:p>
          <a:p>
            <a:pPr marL="457200" lvl="0" indent="-298450" algn="l" rtl="0">
              <a:lnSpc>
                <a:spcPct val="100000"/>
              </a:lnSpc>
              <a:spcBef>
                <a:spcPts val="0"/>
              </a:spcBef>
              <a:spcAft>
                <a:spcPts val="0"/>
              </a:spcAft>
              <a:buClr>
                <a:schemeClr val="dk1"/>
              </a:buClr>
              <a:buSzPts val="1100"/>
              <a:buChar char="●"/>
            </a:pPr>
            <a:r>
              <a:rPr lang="en-US" sz="1100"/>
              <a:t>Use the </a:t>
            </a:r>
            <a:r>
              <a:rPr lang="en-US" sz="1100" b="1" i="1"/>
              <a:t>Tier 1 Artifacts Rubric </a:t>
            </a:r>
            <a:r>
              <a:rPr lang="en-US" sz="1100"/>
              <a:t>to assess the quality of the resources your team develops. </a:t>
            </a:r>
            <a:endParaRPr sz="1100"/>
          </a:p>
          <a:p>
            <a:pPr marL="457200" lvl="0" indent="-298450" algn="l" rtl="0">
              <a:lnSpc>
                <a:spcPct val="100000"/>
              </a:lnSpc>
              <a:spcBef>
                <a:spcPts val="0"/>
              </a:spcBef>
              <a:spcAft>
                <a:spcPts val="0"/>
              </a:spcAft>
              <a:buClr>
                <a:schemeClr val="dk1"/>
              </a:buClr>
              <a:buSzPts val="1100"/>
              <a:buChar char="●"/>
            </a:pPr>
            <a:r>
              <a:rPr lang="en-US" sz="1100"/>
              <a:t>Use the results of the </a:t>
            </a:r>
            <a:r>
              <a:rPr lang="en-US" sz="1100" b="1" i="1"/>
              <a:t>PBIS Self-Assessment Survey</a:t>
            </a:r>
            <a:r>
              <a:rPr lang="en-US" sz="1100"/>
              <a:t> (SAS)  to gain perspective from all staff, and results from the </a:t>
            </a:r>
            <a:r>
              <a:rPr lang="en-US" sz="1100" b="1" i="1"/>
              <a:t>PBIS Tiered Fidelity Inventory</a:t>
            </a:r>
            <a:r>
              <a:rPr lang="en-US" sz="1100"/>
              <a:t> (TFI) to gain perspective from your Building Leadership Team.</a:t>
            </a:r>
            <a:endParaRPr sz="1000" u="sng">
              <a:solidFill>
                <a:srgbClr val="1155CC"/>
              </a:solidFill>
              <a:latin typeface="Arial"/>
              <a:ea typeface="Arial"/>
              <a:cs typeface="Arial"/>
              <a:sym typeface="Arial"/>
            </a:endParaRPr>
          </a:p>
          <a:p>
            <a:pPr marL="0" lvl="0" indent="0" algn="l" rtl="0">
              <a:lnSpc>
                <a:spcPct val="100000"/>
              </a:lnSpc>
              <a:spcBef>
                <a:spcPts val="0"/>
              </a:spcBef>
              <a:spcAft>
                <a:spcPts val="0"/>
              </a:spcAft>
              <a:buSzPts val="1400"/>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Additional information about mission statements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lnSpc>
                <a:spcPct val="100000"/>
              </a:lnSpc>
              <a:spcBef>
                <a:spcPts val="0"/>
              </a:spcBef>
              <a:spcAft>
                <a:spcPts val="0"/>
              </a:spcAft>
              <a:buSzPts val="1400"/>
              <a:buNone/>
            </a:pPr>
            <a:endParaRPr/>
          </a:p>
        </p:txBody>
      </p:sp>
      <p:sp>
        <p:nvSpPr>
          <p:cNvPr id="405" name="Google Shape;405;g1fda82a5dd6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fda82a5dd6_0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fda82a5dd6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p:txBody>
      </p:sp>
      <p:sp>
        <p:nvSpPr>
          <p:cNvPr id="412" name="Google Shape;412;g1fda82a5dd6_0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fda82a5dd6_0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1fda82a5dd6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1fda82a5dd6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fda82a5dd6_0_3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1fda82a5dd6_0_3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p:txBody>
      </p:sp>
      <p:sp>
        <p:nvSpPr>
          <p:cNvPr id="434" name="Google Shape;434;g1fda82a5dd6_0_3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fda82a5dd6_0_3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1fda82a5dd6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441" name="Google Shape;441;g1fda82a5dd6_0_3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fda82a5dd6_0_4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1fda82a5dd6_0_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448" name="Google Shape;448;g1fda82a5dd6_0_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110" name="Google Shape;11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fda82a5dd6_0_4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1fda82a5dd6_0_4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“One of our agreements is to follow the attention signal.”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55" name="Google Shape;455;g1fda82a5dd6_0_4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fda82a5dd6_0_4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1fda82a5dd6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462" name="Google Shape;462;g1fda82a5dd6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fda82a5dd6_0_4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fda82a5dd6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0" i="0">
              <a:solidFill>
                <a:schemeClr val="dk1"/>
              </a:solidFill>
            </a:endParaRPr>
          </a:p>
          <a:p>
            <a:pPr marL="0" lvl="0" indent="0" algn="l" rtl="0">
              <a:lnSpc>
                <a:spcPct val="100000"/>
              </a:lnSpc>
              <a:spcBef>
                <a:spcPts val="0"/>
              </a:spcBef>
              <a:spcAft>
                <a:spcPts val="0"/>
              </a:spcAft>
              <a:buSzPts val="1400"/>
              <a:buNone/>
            </a:pPr>
            <a:r>
              <a:rPr lang="en-US" i="1">
                <a:solidFill>
                  <a:srgbClr val="008000"/>
                </a:solidFill>
              </a:rPr>
              <a:t>At the end of this session, you will be able to…</a:t>
            </a:r>
            <a:endParaRPr/>
          </a:p>
          <a:p>
            <a:pPr marL="0" lvl="0" indent="0" algn="ctr" rtl="0">
              <a:lnSpc>
                <a:spcPct val="100000"/>
              </a:lnSpc>
              <a:spcBef>
                <a:spcPts val="0"/>
              </a:spcBef>
              <a:spcAft>
                <a:spcPts val="0"/>
              </a:spcAft>
              <a:buClr>
                <a:schemeClr val="dk1"/>
              </a:buClr>
              <a:buSzPts val="100"/>
              <a:buFont typeface="Calibri"/>
              <a:buNone/>
            </a:pPr>
            <a:endParaRPr sz="100" i="1">
              <a:solidFill>
                <a:srgbClr val="008000"/>
              </a:solidFill>
            </a:endParaRPr>
          </a:p>
          <a:p>
            <a:pPr marL="0" lvl="0" indent="0" algn="l" rtl="0">
              <a:lnSpc>
                <a:spcPct val="100000"/>
              </a:lnSpc>
              <a:spcBef>
                <a:spcPts val="451"/>
              </a:spcBef>
              <a:spcAft>
                <a:spcPts val="0"/>
              </a:spcAft>
              <a:buSzPts val="1400"/>
              <a:buNone/>
            </a:pPr>
            <a:r>
              <a:rPr lang="en-US"/>
              <a:t>review and/or create a vision statement to verify that it addresses the development of student social competence. </a:t>
            </a:r>
            <a:endParaRPr/>
          </a:p>
          <a:p>
            <a:pPr marL="0" lvl="0" indent="0" algn="l" rtl="0">
              <a:lnSpc>
                <a:spcPct val="100000"/>
              </a:lnSpc>
              <a:spcBef>
                <a:spcPts val="0"/>
              </a:spcBef>
              <a:spcAft>
                <a:spcPts val="0"/>
              </a:spcAft>
              <a:buSzPts val="1400"/>
              <a:buNone/>
            </a:pPr>
            <a:endParaRPr/>
          </a:p>
        </p:txBody>
      </p:sp>
      <p:sp>
        <p:nvSpPr>
          <p:cNvPr id="469" name="Google Shape;469;g1fda82a5dd6_0_4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fda82a5dd6_0_424:notes"/>
          <p:cNvSpPr>
            <a:spLocks noGrp="1" noRot="1" noChangeAspect="1"/>
          </p:cNvSpPr>
          <p:nvPr>
            <p:ph type="sldImg" idx="2"/>
          </p:nvPr>
        </p:nvSpPr>
        <p:spPr>
          <a:xfrm>
            <a:off x="1149350" y="698500"/>
            <a:ext cx="46560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1fda82a5dd6_0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This lesson will prepare your team to verify that your school and/or district vision statement addresses the development of student social competence.</a:t>
            </a:r>
            <a:endParaRPr>
              <a:latin typeface="Cambria"/>
              <a:ea typeface="Cambria"/>
              <a:cs typeface="Cambria"/>
              <a:sym typeface="Cambria"/>
            </a:endParaRPr>
          </a:p>
          <a:p>
            <a:pPr marL="0" lvl="0" indent="0" algn="l" rtl="0">
              <a:lnSpc>
                <a:spcPct val="100000"/>
              </a:lnSpc>
              <a:spcBef>
                <a:spcPts val="0"/>
              </a:spcBef>
              <a:spcAft>
                <a:spcPts val="0"/>
              </a:spcAft>
              <a:buSzPts val="1400"/>
              <a:buNone/>
            </a:pPr>
            <a:br>
              <a:rPr lang="en-US"/>
            </a:br>
            <a:endParaRPr b="0"/>
          </a:p>
        </p:txBody>
      </p:sp>
      <p:sp>
        <p:nvSpPr>
          <p:cNvPr id="476" name="Google Shape;476;g1fda82a5dd6_0_4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fda82a5dd6_0_4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1fda82a5dd6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Unlike a mission that is practical, a vision is idealistic. </a:t>
            </a:r>
            <a:r>
              <a:rPr lang="en-US" sz="1200" b="1" i="0" u="none" strike="noStrike">
                <a:solidFill>
                  <a:schemeClr val="dk1"/>
                </a:solidFill>
                <a:latin typeface="Calibri"/>
                <a:ea typeface="Calibri"/>
                <a:cs typeface="Calibri"/>
                <a:sym typeface="Calibri"/>
              </a:rPr>
              <a:t>A vision is a clearly articulated, results-oriented picture of the future you intend to create.</a:t>
            </a:r>
            <a:r>
              <a:rPr lang="en-US" sz="1200" b="0" i="0" u="none" strike="noStrike">
                <a:solidFill>
                  <a:schemeClr val="dk1"/>
                </a:solidFill>
                <a:latin typeface="Calibri"/>
                <a:ea typeface="Calibri"/>
                <a:cs typeface="Calibri"/>
                <a:sym typeface="Calibri"/>
              </a:rPr>
              <a:t> A vision focuses on the end results and values, not on the specific means of getting there. A vision is the crystallization of your “whys,” desires, values, and beliefs. Many schools and/or districts already have developed vision statements to guide their goals and work. It is critical as you begin implementation of SW-PBS that the importance of focusing on student social competence is addressed within the vision statement, making it clear that SW-PBS is not something ‘additional’, but rather, a critical component of achieving the vision of the schools and/or district. </a:t>
            </a:r>
            <a:endParaRPr/>
          </a:p>
        </p:txBody>
      </p:sp>
      <p:sp>
        <p:nvSpPr>
          <p:cNvPr id="484" name="Google Shape;484;g1fda82a5dd6_0_4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fda82a5dd6_0_4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1fda82a5dd6_0_4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A shared vision is a force in people’s hearts and answers the question, “What do we want to create?” It is the picture that people throughout the school carry in their heads and hearts. It completes the statement, “I have a dream that one day...” and reaches into the future, drives actions, and helps to create a sense of community. When a school collectively develops and owns a vision, staff, student, and family relationships to school are changed. It is no longer “their school;” it becomes “our school.” This is particularly important as school demographics and cultures represented in your school change over time.</a:t>
            </a:r>
            <a:endParaRPr/>
          </a:p>
          <a:p>
            <a:pPr marL="0" lvl="0" indent="0" algn="l" rtl="0">
              <a:lnSpc>
                <a:spcPct val="100000"/>
              </a:lnSpc>
              <a:spcBef>
                <a:spcPts val="0"/>
              </a:spcBef>
              <a:spcAft>
                <a:spcPts val="0"/>
              </a:spcAft>
              <a:buSzPts val="1400"/>
              <a:buNone/>
            </a:pPr>
            <a:br>
              <a:rPr lang="en-US"/>
            </a:br>
            <a:endParaRPr/>
          </a:p>
        </p:txBody>
      </p:sp>
      <p:sp>
        <p:nvSpPr>
          <p:cNvPr id="493" name="Google Shape;493;g1fda82a5dd6_0_4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fda82a5dd6_0_4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1fda82a5dd6_0_4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Vision statem</a:t>
            </a:r>
            <a:r>
              <a:rPr lang="en-US"/>
              <a:t>ent</a:t>
            </a:r>
            <a:r>
              <a:rPr lang="en-US" sz="1200" b="0" i="0" u="none" strike="noStrike">
                <a:solidFill>
                  <a:schemeClr val="dk1"/>
                </a:solidFill>
                <a:latin typeface="Calibri"/>
                <a:ea typeface="Calibri"/>
                <a:cs typeface="Calibri"/>
                <a:sym typeface="Calibri"/>
              </a:rPr>
              <a:t>s derive their power from the desire to be connected in an important undertaking, to become a part of pursuing a larger purpose. Ensuring the social and academic success of each and every student, and creating a positive school climate, can be that purpose.</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You cannot have a learning organization without a shared vision to guide the work and pull you toward your goal.</a:t>
            </a:r>
            <a:endParaRPr/>
          </a:p>
          <a:p>
            <a:pPr marL="0" lvl="0" indent="0" algn="l" rtl="0">
              <a:lnSpc>
                <a:spcPct val="100000"/>
              </a:lnSpc>
              <a:spcBef>
                <a:spcPts val="0"/>
              </a:spcBef>
              <a:spcAft>
                <a:spcPts val="0"/>
              </a:spcAft>
              <a:buSzPts val="1400"/>
              <a:buNone/>
            </a:pPr>
            <a:endParaRPr/>
          </a:p>
        </p:txBody>
      </p:sp>
      <p:sp>
        <p:nvSpPr>
          <p:cNvPr id="501" name="Google Shape;501;g1fda82a5dd6_0_4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fda82a5dd6_0_4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fda82a5dd6_0_4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Discussion: Do you have a vision that compels new ways of thinking and acting? Does your vision consider the “whole student”?</a:t>
            </a:r>
            <a:endParaRPr/>
          </a:p>
        </p:txBody>
      </p:sp>
      <p:sp>
        <p:nvSpPr>
          <p:cNvPr id="509" name="Google Shape;509;g1fda82a5dd6_0_4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fda82a5dd6_0_4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fda82a5dd6_0_4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r>
              <a:rPr lang="en-US" sz="1200" b="0" i="0" u="none" strike="noStrike">
                <a:solidFill>
                  <a:schemeClr val="dk1"/>
                </a:solidFill>
                <a:latin typeface="Calibri"/>
                <a:ea typeface="Calibri"/>
                <a:cs typeface="Calibri"/>
                <a:sym typeface="Calibri"/>
              </a:rPr>
              <a:t>Example and Activity Vision Statement</a:t>
            </a:r>
            <a:endParaRPr b="0"/>
          </a:p>
          <a:p>
            <a:pPr marL="0" lvl="0" indent="0" algn="l" rtl="0">
              <a:lnSpc>
                <a:spcPct val="100000"/>
              </a:lnSpc>
              <a:spcBef>
                <a:spcPts val="0"/>
              </a:spcBef>
              <a:spcAft>
                <a:spcPts val="0"/>
              </a:spcAft>
              <a:buSzPts val="1400"/>
              <a:buNone/>
            </a:pPr>
            <a:r>
              <a:rPr lang="en-US" b="1"/>
              <a:t>To Know/To Say:</a:t>
            </a:r>
            <a:r>
              <a:rPr lang="en-US" sz="1200" b="0" i="0" u="none" strike="noStrike">
                <a:solidFill>
                  <a:schemeClr val="dk1"/>
                </a:solidFill>
                <a:latin typeface="Calibri"/>
                <a:ea typeface="Calibri"/>
                <a:cs typeface="Calibri"/>
                <a:sym typeface="Calibri"/>
              </a:rPr>
              <a:t> </a:t>
            </a:r>
            <a:r>
              <a:rPr lang="en-US">
                <a:solidFill>
                  <a:schemeClr val="dk1"/>
                </a:solidFill>
              </a:rPr>
              <a:t>Review the example vision statement provided, identify the pieces that directly promote and support the development of student social competence.</a:t>
            </a:r>
            <a:endParaRPr/>
          </a:p>
          <a:p>
            <a:pPr marL="0" lvl="0" indent="0" algn="l" rtl="0">
              <a:lnSpc>
                <a:spcPct val="100000"/>
              </a:lnSpc>
              <a:spcBef>
                <a:spcPts val="0"/>
              </a:spcBef>
              <a:spcAft>
                <a:spcPts val="0"/>
              </a:spcAft>
              <a:buSzPts val="1400"/>
              <a:buNone/>
            </a:pPr>
            <a:endParaRPr/>
          </a:p>
        </p:txBody>
      </p:sp>
      <p:sp>
        <p:nvSpPr>
          <p:cNvPr id="516" name="Google Shape;516;g1fda82a5dd6_0_4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fda82a5dd6_0_4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1fda82a5dd6_0_4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Working with your team, discuss your vision of your school:</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If you could create the school of your dreams, what would it look like?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What is your mental model for the future?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What do you want your school to be?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What is your compelling dream for how school should be as a result of your work with MO SW-PBS? </a:t>
            </a:r>
            <a:endParaRPr/>
          </a:p>
          <a:p>
            <a:pPr marL="0" lvl="0" indent="0" algn="l" rtl="0">
              <a:lnSpc>
                <a:spcPct val="100000"/>
              </a:lnSpc>
              <a:spcBef>
                <a:spcPts val="0"/>
              </a:spcBef>
              <a:spcAft>
                <a:spcPts val="0"/>
              </a:spcAft>
              <a:buSzPts val="1400"/>
              <a:buNone/>
            </a:pPr>
            <a:endParaRPr/>
          </a:p>
        </p:txBody>
      </p:sp>
      <p:sp>
        <p:nvSpPr>
          <p:cNvPr id="524" name="Google Shape;524;g1fda82a5dd6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fda82a5dd6_0_4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1fda82a5dd6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531" name="Google Shape;531;g1fda82a5dd6_0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fda82a5dd6_0_4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1fda82a5dd6_0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As your team engages staff in creating a vision for the school, remind them to think about every student in your school: the most academically talented students; the least academically talented; the most kind, thoughtful, and respectful students; students who are experiencing soci</a:t>
            </a:r>
            <a:r>
              <a:rPr lang="en-US"/>
              <a:t>al/emotional challenges</a:t>
            </a:r>
            <a:r>
              <a:rPr lang="en-US" sz="1200" b="0" i="0" u="none" strike="noStrike">
                <a:solidFill>
                  <a:schemeClr val="dk1"/>
                </a:solidFill>
                <a:latin typeface="Calibri"/>
                <a:ea typeface="Calibri"/>
                <a:cs typeface="Calibri"/>
                <a:sym typeface="Calibri"/>
              </a:rPr>
              <a:t>; students of all racial and ethnic make-ups; socially popular students; and students who do not have many friends. Specific activities to engage staff include: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Share the T-chart with staff to solicit their vision about the future.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Give each staff member paper strips to complete the phrase “I have a dream that one day our school will...” Collect the paper strips, categorize them, and use them to create your school’s vision. Post the paper strips in a prominent area of the school.</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Post chart paper during a staff professional learning session to gain staff vision of the school.</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Consider how to share the collated vision with district leadership.</a:t>
            </a:r>
            <a:endParaRPr/>
          </a:p>
          <a:p>
            <a:pPr marL="0" lvl="0" indent="0" algn="l" rtl="0">
              <a:lnSpc>
                <a:spcPct val="100000"/>
              </a:lnSpc>
              <a:spcBef>
                <a:spcPts val="0"/>
              </a:spcBef>
              <a:spcAft>
                <a:spcPts val="0"/>
              </a:spcAft>
              <a:buSzPts val="1400"/>
              <a:buNone/>
            </a:pPr>
            <a:endParaRPr/>
          </a:p>
        </p:txBody>
      </p:sp>
      <p:sp>
        <p:nvSpPr>
          <p:cNvPr id="539" name="Google Shape;539;g1fda82a5dd6_0_4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fda82a5dd6_0_4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fda82a5dd6_0_4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Specific activities to engage students and family members include: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Give students and family members paper strips to complete the phrase “I have a dream that one day our school will...” Collect the paper strips, categorize them, and use them to inform your team’s work on your school’s vision. Other strip ideas include: “I want my child to go to a school that...” and “I will want to go to school every day when my school...”</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Post the T-chart in a public location (main school entrance, at sporting events, concerts, etc.) to solicit student and family thoughts about the school’s vision for the future.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Ask students and families for their dream for the school on the school website, in school newsletters, and in classroom communications (e.g., Friday folders, mass emails) and then provide a mechanism for these dreams to be shared with the leadership team.</a:t>
            </a:r>
            <a:endParaRPr/>
          </a:p>
          <a:p>
            <a:pPr marL="0" lvl="0" indent="0" algn="l" rtl="0">
              <a:lnSpc>
                <a:spcPct val="100000"/>
              </a:lnSpc>
              <a:spcBef>
                <a:spcPts val="0"/>
              </a:spcBef>
              <a:spcAft>
                <a:spcPts val="0"/>
              </a:spcAft>
              <a:buSzPts val="1400"/>
              <a:buNone/>
            </a:pPr>
            <a:endParaRPr/>
          </a:p>
        </p:txBody>
      </p:sp>
      <p:sp>
        <p:nvSpPr>
          <p:cNvPr id="546" name="Google Shape;546;g1fda82a5dd6_0_4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fda82a5dd6_0_4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1fda82a5dd6_0_4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that having a vision statement that communicates value for social competence in school and for students’ lifelong success will give legitimacy to your work and direct your actions. </a:t>
            </a:r>
            <a:endParaRPr/>
          </a:p>
          <a:p>
            <a:pPr marL="0" lvl="0" indent="0" algn="l" rtl="0">
              <a:lnSpc>
                <a:spcPct val="100000"/>
              </a:lnSpc>
              <a:spcBef>
                <a:spcPts val="0"/>
              </a:spcBef>
              <a:spcAft>
                <a:spcPts val="0"/>
              </a:spcAft>
              <a:buSzPts val="1400"/>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How will you engage staff and families in developing and/or revising a mission statement?</a:t>
            </a:r>
            <a:endParaRPr/>
          </a:p>
          <a:p>
            <a:pPr marL="0" lvl="0" indent="0" algn="l" rtl="0">
              <a:lnSpc>
                <a:spcPct val="100000"/>
              </a:lnSpc>
              <a:spcBef>
                <a:spcPts val="0"/>
              </a:spcBef>
              <a:spcAft>
                <a:spcPts val="0"/>
              </a:spcAft>
              <a:buSzPts val="1400"/>
              <a:buNone/>
            </a:pPr>
            <a:br>
              <a:rPr lang="en-US" sz="1200" b="0" i="0" u="none" strike="noStrike">
                <a:solidFill>
                  <a:schemeClr val="dk1"/>
                </a:solidFill>
                <a:latin typeface="Calibri"/>
                <a:ea typeface="Calibri"/>
                <a:cs typeface="Calibri"/>
                <a:sym typeface="Calibri"/>
              </a:rPr>
            </a:br>
            <a:r>
              <a:rPr lang="en-US" sz="1100"/>
              <a:t>Next steps include updating your action plan. </a:t>
            </a:r>
            <a:endParaRPr sz="1100"/>
          </a:p>
          <a:p>
            <a:pPr marL="0" lvl="0" indent="0" algn="l" rtl="0">
              <a:lnSpc>
                <a:spcPct val="100000"/>
              </a:lnSpc>
              <a:spcBef>
                <a:spcPts val="0"/>
              </a:spcBef>
              <a:spcAft>
                <a:spcPts val="0"/>
              </a:spcAft>
              <a:buClr>
                <a:schemeClr val="dk1"/>
              </a:buClr>
              <a:buSzPts val="1100"/>
              <a:buFont typeface="Arial"/>
              <a:buNone/>
            </a:pPr>
            <a:endParaRPr sz="1100"/>
          </a:p>
          <a:p>
            <a:pPr marL="457200" lvl="0" indent="-298450" algn="l" rtl="0">
              <a:lnSpc>
                <a:spcPct val="100000"/>
              </a:lnSpc>
              <a:spcBef>
                <a:spcPts val="0"/>
              </a:spcBef>
              <a:spcAft>
                <a:spcPts val="0"/>
              </a:spcAft>
              <a:buClr>
                <a:schemeClr val="dk1"/>
              </a:buClr>
              <a:buSzPts val="1100"/>
              <a:buFont typeface="Calibri"/>
              <a:buChar char="●"/>
            </a:pPr>
            <a:r>
              <a:rPr lang="en-US" sz="1100"/>
              <a:t>Develop action steps for reviewing, revising, or creating your current school or district vision statement with your staff. </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t>Review the ideas for student and family engagement and decide which action steps you will add to your team Action Plan.</a:t>
            </a:r>
            <a:endParaRPr sz="1100"/>
          </a:p>
          <a:p>
            <a:pPr marL="457200" lvl="0" indent="-298450" algn="l" rtl="0">
              <a:lnSpc>
                <a:spcPct val="100000"/>
              </a:lnSpc>
              <a:spcBef>
                <a:spcPts val="0"/>
              </a:spcBef>
              <a:spcAft>
                <a:spcPts val="0"/>
              </a:spcAft>
              <a:buClr>
                <a:schemeClr val="dk1"/>
              </a:buClr>
              <a:buSzPts val="1100"/>
              <a:buFont typeface="Cambria"/>
              <a:buChar char="●"/>
            </a:pPr>
            <a:r>
              <a:rPr lang="en-US" sz="1100"/>
              <a:t>Update your action plan using the </a:t>
            </a:r>
            <a:r>
              <a:rPr lang="en-US" sz="1100" b="1" i="1"/>
              <a:t>Tier 1 Action Plan</a:t>
            </a:r>
            <a:r>
              <a:rPr lang="en-US" sz="1100"/>
              <a:t> template and the </a:t>
            </a:r>
            <a:r>
              <a:rPr lang="en-US" sz="1100" b="1" i="1"/>
              <a:t>Tier 1 Action Planning Checklist</a:t>
            </a:r>
            <a:r>
              <a:rPr lang="en-US" sz="1100"/>
              <a:t>. </a:t>
            </a:r>
            <a:endParaRPr sz="1100"/>
          </a:p>
          <a:p>
            <a:pPr marL="457200" lvl="0" indent="-298450" algn="l" rtl="0">
              <a:lnSpc>
                <a:spcPct val="100000"/>
              </a:lnSpc>
              <a:spcBef>
                <a:spcPts val="0"/>
              </a:spcBef>
              <a:spcAft>
                <a:spcPts val="0"/>
              </a:spcAft>
              <a:buClr>
                <a:schemeClr val="dk1"/>
              </a:buClr>
              <a:buSzPts val="1100"/>
              <a:buChar char="●"/>
            </a:pPr>
            <a:r>
              <a:rPr lang="en-US" sz="1100"/>
              <a:t>Use the </a:t>
            </a:r>
            <a:r>
              <a:rPr lang="en-US" sz="1100" b="1" i="1"/>
              <a:t>Tier 1 Artifacts Rubric </a:t>
            </a:r>
            <a:r>
              <a:rPr lang="en-US" sz="1100"/>
              <a:t>to assess the quality of the resources your team develops. </a:t>
            </a:r>
            <a:endParaRPr sz="1100"/>
          </a:p>
          <a:p>
            <a:pPr marL="457200" lvl="0" indent="-298450" algn="l" rtl="0">
              <a:lnSpc>
                <a:spcPct val="100000"/>
              </a:lnSpc>
              <a:spcBef>
                <a:spcPts val="0"/>
              </a:spcBef>
              <a:spcAft>
                <a:spcPts val="0"/>
              </a:spcAft>
              <a:buClr>
                <a:schemeClr val="dk1"/>
              </a:buClr>
              <a:buSzPts val="1100"/>
              <a:buChar char="●"/>
            </a:pPr>
            <a:r>
              <a:rPr lang="en-US" sz="1100"/>
              <a:t>Use the results of the </a:t>
            </a:r>
            <a:r>
              <a:rPr lang="en-US" sz="1100" b="1" i="1"/>
              <a:t>PBIS Self-Assessment Survey</a:t>
            </a:r>
            <a:r>
              <a:rPr lang="en-US" sz="1100"/>
              <a:t> (SAS)  to gain perspective from all staff, and results from the </a:t>
            </a:r>
            <a:r>
              <a:rPr lang="en-US" sz="1100" b="1" i="1"/>
              <a:t>PBIS Tiered Fidelity Inventory</a:t>
            </a:r>
            <a:r>
              <a:rPr lang="en-US" sz="1100"/>
              <a:t> (TFI) to gain perspective from your Building Leadership Team.</a:t>
            </a:r>
            <a:endParaRPr sz="1100"/>
          </a:p>
          <a:p>
            <a:pPr marL="0" lvl="0" indent="0" algn="l" rtl="0">
              <a:lnSpc>
                <a:spcPct val="100000"/>
              </a:lnSpc>
              <a:spcBef>
                <a:spcPts val="0"/>
              </a:spcBef>
              <a:spcAft>
                <a:spcPts val="0"/>
              </a:spcAft>
              <a:buSzPts val="1400"/>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Additional information about vision statements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lnSpc>
                <a:spcPct val="100000"/>
              </a:lnSpc>
              <a:spcBef>
                <a:spcPts val="0"/>
              </a:spcBef>
              <a:spcAft>
                <a:spcPts val="0"/>
              </a:spcAft>
              <a:buSzPts val="1400"/>
              <a:buNone/>
            </a:pPr>
            <a:endParaRPr/>
          </a:p>
        </p:txBody>
      </p:sp>
      <p:sp>
        <p:nvSpPr>
          <p:cNvPr id="553" name="Google Shape;553;g1fda82a5dd6_0_4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fda82a5dd6_0_4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1fda82a5dd6_0_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p:txBody>
      </p:sp>
      <p:sp>
        <p:nvSpPr>
          <p:cNvPr id="560" name="Google Shape;560;g1fda82a5dd6_0_4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fda82a5dd6_0_5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1fda82a5dd6_0_5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1fda82a5dd6_0_5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fda82a5dd6_0_7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fda82a5dd6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p:txBody>
      </p:sp>
      <p:sp>
        <p:nvSpPr>
          <p:cNvPr id="582" name="Google Shape;582;g1fda82a5dd6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fda82a5dd6_0_7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1fda82a5dd6_0_7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589" name="Google Shape;589;g1fda82a5dd6_0_7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fda82a5dd6_0_7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fda82a5dd6_0_7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596" name="Google Shape;596;g1fda82a5dd6_0_7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fda82a5dd6_0_8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1fda82a5dd6_0_8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“One of our agreements is to follow the attention signal.”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603" name="Google Shape;603;g1fda82a5dd6_0_8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Schools today are facing intense scrutiny and are under tremendous pressure for improvement compounded by major issues that place significant demands on our schools. </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Some of the issues include: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Increasing diversity of student demographics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Changing home structures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Growing student alienation</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Increased exposure to violence</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Dropout crisis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Students with special needs</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Stringent academic accountability</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Another issue schools address is mental health of students and staff. School mental health, a dimension of overall health, describes the social-emotional development of school-age children. It is often described as a fluid state of being that can be impacted by wellness, mental illness, substance abuse, trauma, toxic stress, and the effects of adverse childhood experiences. Students who do not receive effective mental health supports are more likely to experience lower educational achievements such as attendance,</a:t>
            </a:r>
            <a:r>
              <a:rPr lang="en-US" sz="1200" b="0" i="0" u="none" strike="noStrike" baseline="30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 ability to concentrate,</a:t>
            </a:r>
            <a:r>
              <a:rPr lang="en-US" sz="1200" b="0" i="0" u="none" strike="noStrike" baseline="30000">
                <a:solidFill>
                  <a:schemeClr val="dk1"/>
                </a:solidFill>
                <a:latin typeface="Calibri"/>
                <a:ea typeface="Calibri"/>
                <a:cs typeface="Calibri"/>
                <a:sym typeface="Calibri"/>
              </a:rPr>
              <a:t>3</a:t>
            </a:r>
            <a:r>
              <a:rPr lang="en-US" sz="1200" b="0" i="0" u="none" strike="noStrike">
                <a:solidFill>
                  <a:schemeClr val="dk1"/>
                </a:solidFill>
                <a:latin typeface="Calibri"/>
                <a:ea typeface="Calibri"/>
                <a:cs typeface="Calibri"/>
                <a:sym typeface="Calibri"/>
              </a:rPr>
              <a:t> as well as academic achievement and grade completion.</a:t>
            </a:r>
            <a:r>
              <a:rPr lang="en-US" sz="1200" b="0" i="0" u="none" strike="noStrike" baseline="30000">
                <a:solidFill>
                  <a:schemeClr val="dk1"/>
                </a:solidFill>
                <a:latin typeface="Calibri"/>
                <a:ea typeface="Calibri"/>
                <a:cs typeface="Calibri"/>
                <a:sym typeface="Calibri"/>
              </a:rPr>
              <a:t>4</a:t>
            </a:r>
            <a:r>
              <a:rPr lang="en-US" sz="1200" b="0" i="0" u="none" strike="noStrike">
                <a:solidFill>
                  <a:schemeClr val="dk1"/>
                </a:solidFill>
                <a:latin typeface="Calibri"/>
                <a:ea typeface="Calibri"/>
                <a:cs typeface="Calibri"/>
                <a:sym typeface="Calibri"/>
              </a:rPr>
              <a:t> Implementing comprehensive school mental health services can help develop proactive, preventative systems that foster positive school climates focused on teaching and learning. </a:t>
            </a: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fda82a5dd6_0_8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1fda82a5dd6_0_8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610" name="Google Shape;610;g1fda82a5dd6_0_8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fda82a5dd6_0_8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1fda82a5dd6_0_8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By the end of this lesson, participants will….</a:t>
            </a:r>
            <a:r>
              <a:rPr lang="en-US" sz="1100">
                <a:highlight>
                  <a:schemeClr val="lt1"/>
                </a:highlight>
              </a:rPr>
              <a:t>gain and document staff commitment to SW-PBS as you draft your philosophy of discipline.</a:t>
            </a:r>
            <a:endParaRPr sz="1100">
              <a:highlight>
                <a:schemeClr val="lt1"/>
              </a:highlight>
            </a:endParaRPr>
          </a:p>
          <a:p>
            <a:pPr marL="0" lvl="0" indent="0" algn="l" rtl="0">
              <a:lnSpc>
                <a:spcPct val="100000"/>
              </a:lnSpc>
              <a:spcBef>
                <a:spcPts val="0"/>
              </a:spcBef>
              <a:spcAft>
                <a:spcPts val="0"/>
              </a:spcAft>
              <a:buSzPts val="1400"/>
              <a:buNone/>
            </a:pPr>
            <a:endParaRPr>
              <a:highlight>
                <a:schemeClr val="lt1"/>
              </a:highlight>
            </a:endParaRPr>
          </a:p>
        </p:txBody>
      </p:sp>
      <p:sp>
        <p:nvSpPr>
          <p:cNvPr id="617" name="Google Shape;617;g1fda82a5dd6_0_8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fda82a5dd6_0_821:notes"/>
          <p:cNvSpPr>
            <a:spLocks noGrp="1" noRot="1" noChangeAspect="1"/>
          </p:cNvSpPr>
          <p:nvPr>
            <p:ph type="sldImg" idx="2"/>
          </p:nvPr>
        </p:nvSpPr>
        <p:spPr>
          <a:xfrm>
            <a:off x="1149350" y="698500"/>
            <a:ext cx="46560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1fda82a5dd6_0_8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b="0"/>
              <a:t>  </a:t>
            </a:r>
            <a:r>
              <a:rPr lang="en-US" sz="1800">
                <a:latin typeface="Calibri"/>
                <a:ea typeface="Calibri"/>
                <a:cs typeface="Calibri"/>
                <a:sym typeface="Calibri"/>
              </a:rPr>
              <a:t> </a:t>
            </a:r>
            <a:r>
              <a:rPr lang="en-US" sz="1100">
                <a:highlight>
                  <a:schemeClr val="lt1"/>
                </a:highlight>
              </a:rPr>
              <a:t>This lesson will focus on strategies to help obtain commitment to the work from all stakeholders as well as the importance of putting your work in writing to create your philosophy of discipline.</a:t>
            </a:r>
            <a:endParaRPr sz="1100">
              <a:highlight>
                <a:schemeClr val="lt1"/>
              </a:highlight>
            </a:endParaRPr>
          </a:p>
          <a:p>
            <a:pPr marL="0" lvl="0" indent="0" algn="l" rtl="0">
              <a:lnSpc>
                <a:spcPct val="100000"/>
              </a:lnSpc>
              <a:spcBef>
                <a:spcPts val="0"/>
              </a:spcBef>
              <a:spcAft>
                <a:spcPts val="0"/>
              </a:spcAft>
              <a:buSzPts val="1400"/>
              <a:buNone/>
            </a:pPr>
            <a:br>
              <a:rPr lang="en-US"/>
            </a:br>
            <a:endParaRPr b="0"/>
          </a:p>
        </p:txBody>
      </p:sp>
      <p:sp>
        <p:nvSpPr>
          <p:cNvPr id="624" name="Google Shape;624;g1fda82a5dd6_0_8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fda82a5dd6_0_8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1fda82a5dd6_0_8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Change efforts have a great deal to do with personal motivation. Setting a new direction for the future is one of the most powerful ways of motivating any group and effecting change. Once staff is committed, together you will find ways to be effective.</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Fundamental change is impossible without the participation of everybody with a stake in the problem or issue.</a:t>
            </a:r>
            <a:r>
              <a:rPr lang="en-US" sz="1200" b="0" i="0" u="none" strike="noStrike" baseline="30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 Without full participation of all, perspectives will be missed, there is a good chance that some of the issues involved will go unaddressed, and implementation will be restricted. Building staff awareness of SW-PBS, the possible outcomes, the vision, and evolving beliefs about student discipline and behavior should lead to a sense of eagerness and full participation.</a:t>
            </a:r>
            <a:endParaRPr/>
          </a:p>
          <a:p>
            <a:pPr marL="0" lvl="0" indent="0" algn="l" rtl="0">
              <a:lnSpc>
                <a:spcPct val="100000"/>
              </a:lnSpc>
              <a:spcBef>
                <a:spcPts val="0"/>
              </a:spcBef>
              <a:spcAft>
                <a:spcPts val="0"/>
              </a:spcAft>
              <a:buSzPts val="1400"/>
              <a:buNone/>
            </a:pPr>
            <a:br>
              <a:rPr lang="en-US"/>
            </a:br>
            <a:br>
              <a:rPr lang="en-US"/>
            </a:br>
            <a:endParaRPr/>
          </a:p>
        </p:txBody>
      </p:sp>
      <p:sp>
        <p:nvSpPr>
          <p:cNvPr id="631" name="Google Shape;631;g1fda82a5dd6_0_8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fda82a5dd6_0_8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1fda82a5dd6_0_8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Emerging research on implementation of SW-PBS, research including Missouri SW-PBS schools, indicates that for initial implementation administrative support, staff buy-in, fidelity of implementation and efficient and effective teaming are critical.</a:t>
            </a:r>
            <a:r>
              <a:rPr lang="en-US" sz="1200" b="0" i="0" u="none" strike="noStrike" baseline="30000">
                <a:solidFill>
                  <a:schemeClr val="dk1"/>
                </a:solidFill>
                <a:latin typeface="Calibri"/>
                <a:ea typeface="Calibri"/>
                <a:cs typeface="Calibri"/>
                <a:sym typeface="Calibri"/>
              </a:rPr>
              <a:t>3</a:t>
            </a:r>
            <a:r>
              <a:rPr lang="en-US" sz="1200" b="0" i="0" u="none" strike="noStrike">
                <a:solidFill>
                  <a:schemeClr val="dk1"/>
                </a:solidFill>
                <a:latin typeface="Calibri"/>
                <a:ea typeface="Calibri"/>
                <a:cs typeface="Calibri"/>
                <a:sym typeface="Calibri"/>
              </a:rPr>
              <a:t> It is also important to note that findings indicate a need to establish consensus to implement PBIS in the classroom setting as soon as it is implemented in non-classroom settings (ie., schoolwide).</a:t>
            </a:r>
            <a:r>
              <a:rPr lang="en-US" sz="1200" b="0" i="0" u="none" strike="noStrike" baseline="30000">
                <a:solidFill>
                  <a:schemeClr val="dk1"/>
                </a:solidFill>
                <a:latin typeface="Calibri"/>
                <a:ea typeface="Calibri"/>
                <a:cs typeface="Calibri"/>
                <a:sym typeface="Calibri"/>
              </a:rPr>
              <a:t>4</a:t>
            </a:r>
            <a:endParaRPr/>
          </a:p>
          <a:p>
            <a:pPr marL="0" lvl="0" indent="0" algn="l" rtl="0">
              <a:lnSpc>
                <a:spcPct val="100000"/>
              </a:lnSpc>
              <a:spcBef>
                <a:spcPts val="0"/>
              </a:spcBef>
              <a:spcAft>
                <a:spcPts val="0"/>
              </a:spcAft>
              <a:buSzPts val="1400"/>
              <a:buNone/>
            </a:pPr>
            <a:endParaRPr/>
          </a:p>
        </p:txBody>
      </p:sp>
      <p:sp>
        <p:nvSpPr>
          <p:cNvPr id="641" name="Google Shape;641;g1fda82a5dd6_0_8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fda82a5dd6_0_8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1fda82a5dd6_0_8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Securing staff commitment can be done by providing opportunities for new learning, the jointly developing mission, vision, and belief statements, and finally confirmed by implementing an official commitment process. </a:t>
            </a:r>
            <a:endParaRPr/>
          </a:p>
        </p:txBody>
      </p:sp>
      <p:sp>
        <p:nvSpPr>
          <p:cNvPr id="653" name="Google Shape;653;g1fda82a5dd6_0_8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fda82a5dd6_0_8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g1fda82a5dd6_0_8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highlight>
                  <a:schemeClr val="lt1"/>
                </a:highlight>
              </a:rPr>
              <a:t>Earlier in this </a:t>
            </a:r>
            <a:r>
              <a:rPr lang="en-US" sz="1100" i="1">
                <a:highlight>
                  <a:schemeClr val="lt1"/>
                </a:highlight>
              </a:rPr>
              <a:t>Common Philosophy and Purpose</a:t>
            </a:r>
            <a:r>
              <a:rPr lang="en-US" sz="1100">
                <a:highlight>
                  <a:schemeClr val="lt1"/>
                </a:highlight>
              </a:rPr>
              <a:t> course you learned additional strategies for fully engaging your staff in the joint development of beliefs, mission and vision. </a:t>
            </a:r>
            <a:endParaRPr b="0">
              <a:highlight>
                <a:schemeClr val="lt1"/>
              </a:highlight>
            </a:endParaRPr>
          </a:p>
          <a:p>
            <a:pPr marL="0" lvl="0" indent="0" algn="l" rtl="0">
              <a:lnSpc>
                <a:spcPct val="100000"/>
              </a:lnSpc>
              <a:spcBef>
                <a:spcPts val="0"/>
              </a:spcBef>
              <a:spcAft>
                <a:spcPts val="0"/>
              </a:spcAft>
              <a:buSzPts val="1400"/>
              <a:buNone/>
            </a:pPr>
            <a:r>
              <a:rPr lang="en-US" sz="1200" b="0" i="0" u="none" strike="noStrike">
                <a:solidFill>
                  <a:schemeClr val="dk1"/>
                </a:solidFill>
                <a:highlight>
                  <a:schemeClr val="lt1"/>
                </a:highlight>
                <a:latin typeface="Calibri"/>
                <a:ea typeface="Calibri"/>
                <a:cs typeface="Calibri"/>
                <a:sym typeface="Calibri"/>
              </a:rPr>
              <a:t>Strategies for providing new learning include: </a:t>
            </a:r>
            <a:endParaRPr>
              <a:highlight>
                <a:schemeClr val="lt1"/>
              </a:highlight>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formal presentations/staff learning opportunities,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study groups or book studies,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articles or readings,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sharing and discussion opportunities,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surveys or data, and</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personal conversations.</a:t>
            </a:r>
            <a:endParaRPr/>
          </a:p>
          <a:p>
            <a:pPr marL="0" lvl="0" indent="0" algn="l" rtl="0">
              <a:lnSpc>
                <a:spcPct val="100000"/>
              </a:lnSpc>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In the </a:t>
            </a:r>
            <a:r>
              <a:rPr lang="en-US" sz="1200" b="0" i="1" u="none" strike="noStrike">
                <a:solidFill>
                  <a:schemeClr val="dk1"/>
                </a:solidFill>
                <a:latin typeface="Calibri"/>
                <a:ea typeface="Calibri"/>
                <a:cs typeface="Calibri"/>
                <a:sym typeface="Calibri"/>
              </a:rPr>
              <a:t>Leadership for Behavior Course</a:t>
            </a:r>
            <a:r>
              <a:rPr lang="en-US" sz="1200" b="0" i="0" u="none" strike="noStrike">
                <a:solidFill>
                  <a:schemeClr val="dk1"/>
                </a:solidFill>
                <a:latin typeface="Calibri"/>
                <a:ea typeface="Calibri"/>
                <a:cs typeface="Calibri"/>
                <a:sym typeface="Calibri"/>
              </a:rPr>
              <a:t> you will learn additional strategies for fully engaging your staff in the joint development of vision and beliefs. Once your staff has a solid understanding of the desired change, it is helpful to confirm commitment. In some schools, the principal simply makes a point of having a personal conversation with each and every staff member, visiting about the exciting opportunity and asking if they are on board, or if they can be counted on to join in the work ahead. An agreement, contract, or covenant is another way for staff to show support. </a:t>
            </a:r>
            <a:endParaRPr/>
          </a:p>
          <a:p>
            <a:pPr marL="0" lvl="0" indent="0" algn="l" rtl="0">
              <a:lnSpc>
                <a:spcPct val="100000"/>
              </a:lnSpc>
              <a:spcBef>
                <a:spcPts val="0"/>
              </a:spcBef>
              <a:spcAft>
                <a:spcPts val="0"/>
              </a:spcAft>
              <a:buSzPts val="1400"/>
              <a:buNone/>
            </a:pPr>
            <a:endParaRPr/>
          </a:p>
        </p:txBody>
      </p:sp>
      <p:sp>
        <p:nvSpPr>
          <p:cNvPr id="661" name="Google Shape;661;g1fda82a5dd6_0_8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fda82a5dd6_0_8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1fda82a5dd6_0_8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p>
          <a:p>
            <a:pPr marL="0" lvl="0" indent="0" algn="l" rtl="0">
              <a:lnSpc>
                <a:spcPct val="100000"/>
              </a:lnSpc>
              <a:spcBef>
                <a:spcPts val="0"/>
              </a:spcBef>
              <a:spcAft>
                <a:spcPts val="0"/>
              </a:spcAft>
              <a:buSzPts val="1400"/>
              <a:buNone/>
            </a:pPr>
            <a:endParaRPr/>
          </a:p>
        </p:txBody>
      </p:sp>
      <p:sp>
        <p:nvSpPr>
          <p:cNvPr id="669" name="Google Shape;669;g1fda82a5dd6_0_8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fda82a5dd6_0_8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1fda82a5dd6_0_8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Review the example that includes the school’s philosophy of discipline, beliefs, mission and vision that bond the staff to their schoolwide discipline work. It provides a place for staff to sign, indicating their commitment.</a:t>
            </a:r>
            <a:endParaRPr sz="1100"/>
          </a:p>
          <a:p>
            <a:pPr marL="0" lvl="0" indent="0" algn="l" rtl="0">
              <a:lnSpc>
                <a:spcPct val="100000"/>
              </a:lnSpc>
              <a:spcBef>
                <a:spcPts val="0"/>
              </a:spcBef>
              <a:spcAft>
                <a:spcPts val="0"/>
              </a:spcAft>
              <a:buClr>
                <a:schemeClr val="dk1"/>
              </a:buClr>
              <a:buSzPts val="1100"/>
              <a:buFont typeface="Arial"/>
              <a:buNone/>
            </a:pPr>
            <a:endParaRPr sz="1100"/>
          </a:p>
          <a:p>
            <a:pPr marL="457200" lvl="0" indent="-298450" algn="l" rtl="0">
              <a:lnSpc>
                <a:spcPct val="100000"/>
              </a:lnSpc>
              <a:spcBef>
                <a:spcPts val="0"/>
              </a:spcBef>
              <a:spcAft>
                <a:spcPts val="0"/>
              </a:spcAft>
              <a:buClr>
                <a:schemeClr val="dk1"/>
              </a:buClr>
              <a:buSzPts val="1100"/>
              <a:buFont typeface="Calibri"/>
              <a:buChar char="●"/>
            </a:pPr>
            <a:r>
              <a:rPr lang="en-US" sz="1100"/>
              <a:t>How might you document your staff’s commitment to a common philosophy of discipline?</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endParaRPr/>
          </a:p>
        </p:txBody>
      </p:sp>
      <p:sp>
        <p:nvSpPr>
          <p:cNvPr id="676" name="Google Shape;676;g1fda82a5dd6_0_8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fda82a5dd6_0_8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fda82a5dd6_0_8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Use the handout Activity - </a:t>
            </a:r>
            <a:r>
              <a:rPr lang="en-US"/>
              <a:t>Our Philosophy of Student Discipline and Collective Commitment to SW-PBS </a:t>
            </a:r>
            <a:r>
              <a:rPr lang="en-US" sz="1100"/>
              <a:t> to combine your beliefs, mission and vision into a philosophy of discipline.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84" name="Google Shape;684;g1fda82a5dd6_0_8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sz="1100" b="0"/>
              <a:t> </a:t>
            </a:r>
            <a:r>
              <a:rPr lang="en-US" sz="1100"/>
              <a:t>To gain a deeper understanding of The Scope of Challenges in schools today complete the Round Robin Text Review Activity.</a:t>
            </a:r>
            <a:endParaRPr sz="1100"/>
          </a:p>
          <a:p>
            <a:pPr marL="0" lvl="0" indent="0" algn="l" rtl="0">
              <a:lnSpc>
                <a:spcPct val="100000"/>
              </a:lnSpc>
              <a:spcBef>
                <a:spcPts val="0"/>
              </a:spcBef>
              <a:spcAft>
                <a:spcPts val="0"/>
              </a:spcAft>
              <a:buSzPts val="1400"/>
              <a:buNone/>
            </a:pPr>
            <a:r>
              <a:rPr lang="en-US" sz="1100"/>
              <a:t>Direct all teams to read the text, MO SW-PBS Handbook pages 8-10.</a:t>
            </a:r>
            <a:endParaRPr sz="1100"/>
          </a:p>
          <a:p>
            <a:pPr marL="0" lvl="0" indent="0" algn="l" rtl="0">
              <a:lnSpc>
                <a:spcPct val="100000"/>
              </a:lnSpc>
              <a:spcBef>
                <a:spcPts val="0"/>
              </a:spcBef>
              <a:spcAft>
                <a:spcPts val="0"/>
              </a:spcAft>
              <a:buSzPts val="1400"/>
              <a:buNone/>
            </a:pPr>
            <a:r>
              <a:rPr lang="en-US" sz="1100"/>
              <a:t>Each participant gets 1- 3 minutes to present what they have learned from the reading.</a:t>
            </a:r>
            <a:endParaRPr sz="1100"/>
          </a:p>
          <a:p>
            <a:pPr marL="0" lvl="0" indent="0" algn="l" rtl="0">
              <a:lnSpc>
                <a:spcPct val="100000"/>
              </a:lnSpc>
              <a:spcBef>
                <a:spcPts val="0"/>
              </a:spcBef>
              <a:spcAft>
                <a:spcPts val="0"/>
              </a:spcAft>
              <a:buSzPts val="1400"/>
              <a:buNone/>
            </a:pPr>
            <a:r>
              <a:rPr lang="en-US" sz="1100"/>
              <a:t>After the first participant shares, go clockwise or counterclockwise to  the next participant until each person presents.</a:t>
            </a:r>
            <a:endParaRPr sz="1100"/>
          </a:p>
          <a:p>
            <a:pPr marL="0" lvl="0" indent="0" algn="l" rtl="0">
              <a:lnSpc>
                <a:spcPct val="100000"/>
              </a:lnSpc>
              <a:spcBef>
                <a:spcPts val="0"/>
              </a:spcBef>
              <a:spcAft>
                <a:spcPts val="0"/>
              </a:spcAft>
              <a:buSzPts val="1400"/>
              <a:buNone/>
            </a:pPr>
            <a:r>
              <a:rPr lang="en-US" sz="1100"/>
              <a:t>Select a person to record</a:t>
            </a:r>
            <a:endParaRPr sz="1100"/>
          </a:p>
          <a:p>
            <a:pPr marL="0" lvl="0" indent="0" algn="l" rtl="0">
              <a:lnSpc>
                <a:spcPct val="100000"/>
              </a:lnSpc>
              <a:spcBef>
                <a:spcPts val="0"/>
              </a:spcBef>
              <a:spcAft>
                <a:spcPts val="0"/>
              </a:spcAft>
              <a:buSzPts val="1400"/>
              <a:buNone/>
            </a:pPr>
            <a:endParaRPr b="1"/>
          </a:p>
        </p:txBody>
      </p:sp>
      <p:sp>
        <p:nvSpPr>
          <p:cNvPr id="132" name="Google Shape;1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fda82a5dd6_0_8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g1fda82a5dd6_0_8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1">
              <a:highlight>
                <a:schemeClr val="lt1"/>
              </a:highlight>
            </a:endParaRPr>
          </a:p>
          <a:p>
            <a:pPr marL="0" lvl="0" indent="0" algn="l" rtl="0">
              <a:lnSpc>
                <a:spcPct val="100000"/>
              </a:lnSpc>
              <a:spcBef>
                <a:spcPts val="0"/>
              </a:spcBef>
              <a:spcAft>
                <a:spcPts val="0"/>
              </a:spcAft>
              <a:buSzPts val="1400"/>
              <a:buNone/>
            </a:pPr>
            <a:r>
              <a:rPr lang="en-US" sz="1200" b="1" i="0" u="none" strike="noStrike">
                <a:solidFill>
                  <a:schemeClr val="dk1"/>
                </a:solidFill>
                <a:highlight>
                  <a:schemeClr val="lt1"/>
                </a:highlight>
                <a:latin typeface="Calibri"/>
                <a:ea typeface="Calibri"/>
                <a:cs typeface="Calibri"/>
                <a:sym typeface="Calibri"/>
              </a:rPr>
              <a:t>Stakeholder Engagement and Communication</a:t>
            </a:r>
            <a:endParaRPr sz="1200" b="0" i="0" u="none" strike="noStrike">
              <a:solidFill>
                <a:schemeClr val="dk1"/>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highlight>
                  <a:schemeClr val="lt1"/>
                </a:highlight>
                <a:latin typeface="Calibri"/>
                <a:ea typeface="Calibri"/>
                <a:cs typeface="Calibri"/>
                <a:sym typeface="Calibri"/>
              </a:rPr>
              <a:t>Once your team has documented a written philosophy of discipline, you will want to share with staff, students, and families by:</a:t>
            </a:r>
            <a:endParaRPr>
              <a:highlight>
                <a:schemeClr val="lt1"/>
              </a:highlight>
            </a:endParaRPr>
          </a:p>
          <a:p>
            <a:pPr marL="0" lvl="0" indent="0" algn="l" rtl="0">
              <a:lnSpc>
                <a:spcPct val="100000"/>
              </a:lnSpc>
              <a:spcBef>
                <a:spcPts val="0"/>
              </a:spcBef>
              <a:spcAft>
                <a:spcPts val="0"/>
              </a:spcAft>
              <a:buSzPts val="1400"/>
              <a:buNone/>
            </a:pPr>
            <a:r>
              <a:rPr lang="en-US" sz="1200" b="0" i="0" u="none" strike="noStrike">
                <a:solidFill>
                  <a:schemeClr val="dk1"/>
                </a:solidFill>
                <a:highlight>
                  <a:schemeClr val="lt1"/>
                </a:highlight>
                <a:latin typeface="Calibri"/>
                <a:ea typeface="Calibri"/>
                <a:cs typeface="Calibri"/>
                <a:sym typeface="Calibri"/>
              </a:rPr>
              <a:t>including in staff and student handbooks,</a:t>
            </a:r>
            <a:endParaRPr>
              <a:highlight>
                <a:schemeClr val="lt1"/>
              </a:highlight>
            </a:endParaRPr>
          </a:p>
          <a:p>
            <a:pPr marL="0" lvl="0" indent="0" algn="l" rtl="0">
              <a:lnSpc>
                <a:spcPct val="100000"/>
              </a:lnSpc>
              <a:spcBef>
                <a:spcPts val="0"/>
              </a:spcBef>
              <a:spcAft>
                <a:spcPts val="0"/>
              </a:spcAft>
              <a:buSzPts val="1400"/>
              <a:buNone/>
            </a:pPr>
            <a:r>
              <a:rPr lang="en-US" sz="1200" b="0" i="0" u="none" strike="noStrike">
                <a:solidFill>
                  <a:schemeClr val="dk1"/>
                </a:solidFill>
                <a:highlight>
                  <a:schemeClr val="lt1"/>
                </a:highlight>
                <a:latin typeface="Calibri"/>
                <a:ea typeface="Calibri"/>
                <a:cs typeface="Calibri"/>
                <a:sym typeface="Calibri"/>
              </a:rPr>
              <a:t>posting on the school website, and</a:t>
            </a:r>
            <a:endParaRPr>
              <a:highlight>
                <a:schemeClr val="lt1"/>
              </a:highlight>
            </a:endParaRPr>
          </a:p>
          <a:p>
            <a:pPr marL="0" lvl="0" indent="0" algn="l" rtl="0">
              <a:lnSpc>
                <a:spcPct val="100000"/>
              </a:lnSpc>
              <a:spcBef>
                <a:spcPts val="0"/>
              </a:spcBef>
              <a:spcAft>
                <a:spcPts val="0"/>
              </a:spcAft>
              <a:buSzPts val="1400"/>
              <a:buNone/>
            </a:pPr>
            <a:r>
              <a:rPr lang="en-US" sz="1200" b="0" i="0" u="none" strike="noStrike">
                <a:solidFill>
                  <a:schemeClr val="dk1"/>
                </a:solidFill>
                <a:highlight>
                  <a:schemeClr val="lt1"/>
                </a:highlight>
                <a:latin typeface="Calibri"/>
                <a:ea typeface="Calibri"/>
                <a:cs typeface="Calibri"/>
                <a:sym typeface="Calibri"/>
              </a:rPr>
              <a:t>posting in the main hall and main office.</a:t>
            </a:r>
            <a:endParaRPr sz="1200" b="0" i="0" u="none" strike="noStrike">
              <a:solidFill>
                <a:schemeClr val="dk1"/>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a:highlight>
                  <a:schemeClr val="lt1"/>
                </a:highlight>
              </a:rPr>
              <a:t>How will you plan to share your philosophy of discipline documentation with all stakeholders?</a:t>
            </a:r>
            <a:r>
              <a:rPr lang="en-US" sz="1100"/>
              <a:t> </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92" name="Google Shape;692;g1fda82a5dd6_0_8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fda82a5dd6_0_8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1fda82a5dd6_0_8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Know/To Say:</a:t>
            </a:r>
            <a:r>
              <a:rPr lang="en-US">
                <a:latin typeface="Cambria"/>
                <a:ea typeface="Cambria"/>
                <a:cs typeface="Cambria"/>
                <a:sym typeface="Cambria"/>
              </a:rPr>
              <a:t> </a:t>
            </a:r>
            <a:r>
              <a:rPr lang="en-US" sz="1100"/>
              <a:t>During this lesson, you learned the importance of putting all of your work in writing and documenting staff commitment to the work of SW-PBS.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How will you engage staff and families in committing to your</a:t>
            </a:r>
            <a:r>
              <a:rPr lang="en-US" sz="1100">
                <a:highlight>
                  <a:schemeClr val="lt1"/>
                </a:highlight>
              </a:rPr>
              <a:t> collectively drafted and do</a:t>
            </a:r>
            <a:r>
              <a:rPr lang="en-US" sz="1100"/>
              <a:t>cumented beliefs, mission, vision, and overall philosophy of discipline?</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Next steps include </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highlight>
                  <a:schemeClr val="lt1"/>
                </a:highlight>
              </a:rPr>
              <a:t>Develop action steps for how you will document your philosophy of discipline including your collective beliefs, mission and vision. Be sure to add action steps about how you will communicate the written philosophy of discipline to all staff, students, and families.</a:t>
            </a:r>
            <a:endParaRPr sz="1100">
              <a:highlight>
                <a:schemeClr val="lt1"/>
              </a:highlight>
            </a:endParaRPr>
          </a:p>
          <a:p>
            <a:pPr marL="457200" lvl="0" indent="-298450" algn="l" rtl="0">
              <a:lnSpc>
                <a:spcPct val="100000"/>
              </a:lnSpc>
              <a:spcBef>
                <a:spcPts val="0"/>
              </a:spcBef>
              <a:spcAft>
                <a:spcPts val="0"/>
              </a:spcAft>
              <a:buClr>
                <a:schemeClr val="dk1"/>
              </a:buClr>
              <a:buSzPts val="1100"/>
              <a:buFont typeface="Cambria"/>
              <a:buChar char="●"/>
            </a:pPr>
            <a:r>
              <a:rPr lang="en-US" sz="1100"/>
              <a:t>Update your action plan using the </a:t>
            </a:r>
            <a:r>
              <a:rPr lang="en-US" sz="1100" b="1" i="1"/>
              <a:t>Tier 1 Action Plan</a:t>
            </a:r>
            <a:r>
              <a:rPr lang="en-US" sz="1100"/>
              <a:t> template and the </a:t>
            </a:r>
            <a:r>
              <a:rPr lang="en-US" sz="1100" b="1" i="1"/>
              <a:t>Tier 1 Action Planning Checklist</a:t>
            </a:r>
            <a:r>
              <a:rPr lang="en-US" sz="1100"/>
              <a:t>. </a:t>
            </a:r>
            <a:endParaRPr sz="1100">
              <a:latin typeface="Cambria"/>
              <a:ea typeface="Cambria"/>
              <a:cs typeface="Cambria"/>
              <a:sym typeface="Cambria"/>
            </a:endParaRPr>
          </a:p>
          <a:p>
            <a:pPr marL="457200" lvl="0" indent="-298450" algn="l" rtl="0">
              <a:lnSpc>
                <a:spcPct val="100000"/>
              </a:lnSpc>
              <a:spcBef>
                <a:spcPts val="0"/>
              </a:spcBef>
              <a:spcAft>
                <a:spcPts val="0"/>
              </a:spcAft>
              <a:buClr>
                <a:schemeClr val="dk1"/>
              </a:buClr>
              <a:buSzPts val="1100"/>
              <a:buChar char="●"/>
            </a:pPr>
            <a:r>
              <a:rPr lang="en-US" sz="1100"/>
              <a:t>Use the </a:t>
            </a:r>
            <a:r>
              <a:rPr lang="en-US" sz="1100" b="1" i="1"/>
              <a:t>Tier 1 Artifacts Rubric </a:t>
            </a:r>
            <a:r>
              <a:rPr lang="en-US" sz="1100"/>
              <a:t>to assess the quality of the resources your team develops. </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t>Use the results of the </a:t>
            </a:r>
            <a:r>
              <a:rPr lang="en-US" sz="1100" b="1" i="1"/>
              <a:t>PBIS Self-Assessment Survey</a:t>
            </a:r>
            <a:r>
              <a:rPr lang="en-US" sz="1100"/>
              <a:t> (SAS)  to gain perspective from all staff, and results from the </a:t>
            </a:r>
            <a:r>
              <a:rPr lang="en-US" sz="1100" b="1" i="1"/>
              <a:t>PBIS Tiered Fidelity Inventory</a:t>
            </a:r>
            <a:r>
              <a:rPr lang="en-US" sz="1100"/>
              <a:t> (TFI) to gain perspective from your Building Leadership Team.</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Additional information about gaining and documenting staff commitment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lnSpc>
                <a:spcPct val="100000"/>
              </a:lnSpc>
              <a:spcBef>
                <a:spcPts val="0"/>
              </a:spcBef>
              <a:spcAft>
                <a:spcPts val="0"/>
              </a:spcAft>
              <a:buSzPts val="1400"/>
              <a:buNone/>
            </a:pPr>
            <a:endParaRPr/>
          </a:p>
        </p:txBody>
      </p:sp>
      <p:sp>
        <p:nvSpPr>
          <p:cNvPr id="699" name="Google Shape;699;g1fda82a5dd6_0_8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fda82a5dd6_0_8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1fda82a5dd6_0_8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p:txBody>
      </p:sp>
      <p:sp>
        <p:nvSpPr>
          <p:cNvPr id="706" name="Google Shape;706;g1fda82a5dd6_0_8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fda82a5dd6_0_8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g1fda82a5dd6_0_8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g1fda82a5dd6_0_8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One of the first steps to begin implementation involves examining staff beliefs about discipline, and engaging all staff in a common instructional view of discipline.</a:t>
            </a:r>
            <a:endParaRPr/>
          </a:p>
          <a:p>
            <a:pPr marL="0" lvl="0" indent="0" algn="l" rtl="0">
              <a:lnSpc>
                <a:spcPct val="100000"/>
              </a:lnSpc>
              <a:spcBef>
                <a:spcPts val="0"/>
              </a:spcBef>
              <a:spcAft>
                <a:spcPts val="0"/>
              </a:spcAft>
              <a:buSzPts val="1400"/>
              <a:buNone/>
            </a:pPr>
            <a:br>
              <a:rPr lang="en-US"/>
            </a:br>
            <a:r>
              <a:rPr lang="en-US" sz="1200" b="0" i="0" u="none" strike="noStrike">
                <a:solidFill>
                  <a:schemeClr val="dk1"/>
                </a:solidFill>
                <a:latin typeface="Calibri"/>
                <a:ea typeface="Calibri"/>
                <a:cs typeface="Calibri"/>
                <a:sym typeface="Calibri"/>
              </a:rPr>
              <a:t>Effective schools commit their philosophy of discipline to writing through their beliefs, mission and vision. This philosophy creates a sense of direction that gives coherence to diverse activities. It also serves to clarify to others outside of staff how your school operates regarding discipline, and protects and helps sustain your work. Time spent examining what staff truly believe about student discipline and creating a shared philosophy is a wise investment in lasting change.</a:t>
            </a:r>
            <a:endParaRPr/>
          </a:p>
          <a:p>
            <a:pPr marL="0" lvl="0" indent="0" algn="l" rtl="0">
              <a:lnSpc>
                <a:spcPct val="100000"/>
              </a:lnSpc>
              <a:spcBef>
                <a:spcPts val="0"/>
              </a:spcBef>
              <a:spcAft>
                <a:spcPts val="0"/>
              </a:spcAft>
              <a:buSzPts val="1400"/>
              <a:buNone/>
            </a:pPr>
            <a:br>
              <a:rPr lang="en-US"/>
            </a:br>
            <a:br>
              <a:rPr lang="en-US"/>
            </a:br>
            <a:endParaRPr/>
          </a:p>
        </p:txBody>
      </p:sp>
      <p:sp>
        <p:nvSpPr>
          <p:cNvPr id="139" name="Google Shape;1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0"/>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0"/>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30"/>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30"/>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30"/>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30"/>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0"/>
        <p:cNvGrpSpPr/>
        <p:nvPr/>
      </p:nvGrpSpPr>
      <p:grpSpPr>
        <a:xfrm>
          <a:off x="0" y="0"/>
          <a:ext cx="0" cy="0"/>
          <a:chOff x="0" y="0"/>
          <a:chExt cx="0" cy="0"/>
        </a:xfrm>
      </p:grpSpPr>
      <p:pic>
        <p:nvPicPr>
          <p:cNvPr id="31" name="Google Shape;31;p32" descr="Green-Pencil-Icon-pencils-7151356-150-150.jpg"/>
          <p:cNvPicPr preferRelativeResize="0"/>
          <p:nvPr/>
        </p:nvPicPr>
        <p:blipFill rotWithShape="1">
          <a:blip r:embed="rId2">
            <a:alphaModFix/>
          </a:blip>
          <a:srcRect/>
          <a:stretch/>
        </p:blipFill>
        <p:spPr>
          <a:xfrm flipH="1">
            <a:off x="471522" y="440886"/>
            <a:ext cx="1234222" cy="1234222"/>
          </a:xfrm>
          <a:prstGeom prst="rect">
            <a:avLst/>
          </a:prstGeom>
          <a:noFill/>
          <a:ln>
            <a:noFill/>
          </a:ln>
        </p:spPr>
      </p:pic>
      <p:sp>
        <p:nvSpPr>
          <p:cNvPr id="32" name="Google Shape;32;p32"/>
          <p:cNvSpPr txBox="1">
            <a:spLocks noGrp="1"/>
          </p:cNvSpPr>
          <p:nvPr>
            <p:ph type="title"/>
          </p:nvPr>
        </p:nvSpPr>
        <p:spPr>
          <a:xfrm>
            <a:off x="1471882" y="491686"/>
            <a:ext cx="7363508" cy="9259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3" name="Google Shape;33;p32"/>
          <p:cNvGrpSpPr/>
          <p:nvPr/>
        </p:nvGrpSpPr>
        <p:grpSpPr>
          <a:xfrm>
            <a:off x="12700" y="6211407"/>
            <a:ext cx="9144378" cy="659292"/>
            <a:chOff x="12700" y="6211407"/>
            <a:chExt cx="9144378" cy="659292"/>
          </a:xfrm>
        </p:grpSpPr>
        <p:sp>
          <p:nvSpPr>
            <p:cNvPr id="34" name="Google Shape;34;p3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3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32"/>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
        <p:nvSpPr>
          <p:cNvPr id="38" name="Google Shape;38;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33"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42" name="Google Shape;42;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3" name="Google Shape;43;p33"/>
          <p:cNvGrpSpPr/>
          <p:nvPr/>
        </p:nvGrpSpPr>
        <p:grpSpPr>
          <a:xfrm>
            <a:off x="12700" y="6211407"/>
            <a:ext cx="9144378" cy="659292"/>
            <a:chOff x="12700" y="6211407"/>
            <a:chExt cx="9144378" cy="659292"/>
          </a:xfrm>
        </p:grpSpPr>
        <p:sp>
          <p:nvSpPr>
            <p:cNvPr id="44" name="Google Shape;44;p3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3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3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3"/>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29"/>
          <p:cNvGrpSpPr/>
          <p:nvPr/>
        </p:nvGrpSpPr>
        <p:grpSpPr>
          <a:xfrm>
            <a:off x="3175" y="6211407"/>
            <a:ext cx="9144378" cy="659292"/>
            <a:chOff x="12700" y="6211407"/>
            <a:chExt cx="9144378" cy="659292"/>
          </a:xfrm>
        </p:grpSpPr>
        <p:sp>
          <p:nvSpPr>
            <p:cNvPr id="16" name="Google Shape;16;p2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7" name="Google Shape;17;p2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8" name="Google Shape;18;p2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9" name="Google Shape;19;p29"/>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1"/>
                <a:buFont typeface="Arial"/>
                <a:buNone/>
              </a:pPr>
              <a:r>
                <a:rPr lang="en-US" sz="1351"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www2.ed.gov/policy/gen/guid/school-discipline/index.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720612"/>
            <a:ext cx="7772400" cy="11754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Explore Beliefs – </a:t>
            </a:r>
            <a:br>
              <a:rPr lang="en-US"/>
            </a:br>
            <a:r>
              <a:rPr lang="en-US"/>
              <a:t>What is Your “Why”?</a:t>
            </a:r>
            <a:endParaRPr/>
          </a:p>
        </p:txBody>
      </p:sp>
      <p:sp>
        <p:nvSpPr>
          <p:cNvPr id="85" name="Google Shape;85;p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Common Philosophy &amp; Purpose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150" name="Google Shape;150;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Beliefs</a:t>
            </a:r>
            <a:r>
              <a:rPr lang="en-US"/>
              <a:t> are the underlying sentiments, assertions, or assumptions that inform the customs or practices of a group.</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4692276" y="357748"/>
            <a:ext cx="3968748" cy="109453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500"/>
              <a:buFont typeface="Calibri"/>
              <a:buNone/>
            </a:pPr>
            <a:r>
              <a:rPr lang="en-US" sz="3500"/>
              <a:t>Impact of Behavior Problems</a:t>
            </a:r>
            <a:endParaRPr/>
          </a:p>
        </p:txBody>
      </p:sp>
      <p:pic>
        <p:nvPicPr>
          <p:cNvPr id="157" name="Google Shape;157;p11"/>
          <p:cNvPicPr preferRelativeResize="0"/>
          <p:nvPr/>
        </p:nvPicPr>
        <p:blipFill rotWithShape="1">
          <a:blip r:embed="rId3">
            <a:alphaModFix/>
          </a:blip>
          <a:srcRect l="37555" r="17934" b="6678"/>
          <a:stretch/>
        </p:blipFill>
        <p:spPr>
          <a:xfrm>
            <a:off x="0" y="1"/>
            <a:ext cx="4571999" cy="6266328"/>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58" name="Google Shape;158;p11"/>
          <p:cNvSpPr txBox="1">
            <a:spLocks noGrp="1"/>
          </p:cNvSpPr>
          <p:nvPr>
            <p:ph type="body" idx="1"/>
          </p:nvPr>
        </p:nvSpPr>
        <p:spPr>
          <a:xfrm>
            <a:off x="4692276" y="1807789"/>
            <a:ext cx="4236571" cy="44585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600"/>
              <a:buChar char="•"/>
            </a:pPr>
            <a:r>
              <a:rPr lang="en-US" sz="2600"/>
              <a:t>Lower Student Achievement</a:t>
            </a:r>
            <a:endParaRPr/>
          </a:p>
          <a:p>
            <a:pPr marL="228600" lvl="0" indent="-228600" algn="l" rtl="0">
              <a:lnSpc>
                <a:spcPct val="90000"/>
              </a:lnSpc>
              <a:spcBef>
                <a:spcPts val="1000"/>
              </a:spcBef>
              <a:spcAft>
                <a:spcPts val="0"/>
              </a:spcAft>
              <a:buClr>
                <a:srgbClr val="FF0000"/>
              </a:buClr>
              <a:buSzPts val="2600"/>
              <a:buChar char="•"/>
            </a:pPr>
            <a:r>
              <a:rPr lang="en-US" sz="2600"/>
              <a:t>School Failure</a:t>
            </a:r>
            <a:endParaRPr/>
          </a:p>
          <a:p>
            <a:pPr marL="228600" lvl="0" indent="-228600" algn="l" rtl="0">
              <a:lnSpc>
                <a:spcPct val="90000"/>
              </a:lnSpc>
              <a:spcBef>
                <a:spcPts val="1000"/>
              </a:spcBef>
              <a:spcAft>
                <a:spcPts val="0"/>
              </a:spcAft>
              <a:buClr>
                <a:srgbClr val="FF0000"/>
              </a:buClr>
              <a:buSzPts val="2600"/>
              <a:buChar char="•"/>
            </a:pPr>
            <a:r>
              <a:rPr lang="en-US" sz="2600"/>
              <a:t>Increased Use of Exclusionary Practices</a:t>
            </a:r>
            <a:endParaRPr/>
          </a:p>
          <a:p>
            <a:pPr marL="228600" lvl="0" indent="-228600" algn="l" rtl="0">
              <a:lnSpc>
                <a:spcPct val="90000"/>
              </a:lnSpc>
              <a:spcBef>
                <a:spcPts val="1000"/>
              </a:spcBef>
              <a:spcAft>
                <a:spcPts val="0"/>
              </a:spcAft>
              <a:buClr>
                <a:srgbClr val="FF0000"/>
              </a:buClr>
              <a:buSzPts val="2600"/>
              <a:buChar char="•"/>
            </a:pPr>
            <a:r>
              <a:rPr lang="en-US" sz="2600"/>
              <a:t>Administrative Job Demands</a:t>
            </a:r>
            <a:endParaRPr/>
          </a:p>
          <a:p>
            <a:pPr marL="228600" lvl="0" indent="-228600" algn="l" rtl="0">
              <a:lnSpc>
                <a:spcPct val="90000"/>
              </a:lnSpc>
              <a:spcBef>
                <a:spcPts val="1000"/>
              </a:spcBef>
              <a:spcAft>
                <a:spcPts val="0"/>
              </a:spcAft>
              <a:buClr>
                <a:srgbClr val="FF0000"/>
              </a:buClr>
              <a:buSzPts val="2600"/>
              <a:buChar char="•"/>
            </a:pPr>
            <a:r>
              <a:rPr lang="en-US" sz="2600"/>
              <a:t>Teacher Effectiveness &amp; Morale Hindered</a:t>
            </a:r>
            <a:endParaRPr/>
          </a:p>
          <a:p>
            <a:pPr marL="228600" lvl="0" indent="-228600" algn="l" rtl="0">
              <a:lnSpc>
                <a:spcPct val="90000"/>
              </a:lnSpc>
              <a:spcBef>
                <a:spcPts val="1000"/>
              </a:spcBef>
              <a:spcAft>
                <a:spcPts val="0"/>
              </a:spcAft>
              <a:buClr>
                <a:srgbClr val="FF0000"/>
              </a:buClr>
              <a:buSzPts val="2600"/>
              <a:buChar char="•"/>
            </a:pPr>
            <a:r>
              <a:rPr lang="en-US" sz="2600"/>
              <a:t>School Improvement Initiatives Impeded</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Challenges</a:t>
            </a:r>
            <a:endParaRPr/>
          </a:p>
        </p:txBody>
      </p:sp>
      <p:sp>
        <p:nvSpPr>
          <p:cNvPr id="165" name="Google Shape;165;p12"/>
          <p:cNvSpPr txBox="1">
            <a:spLocks noGrp="1"/>
          </p:cNvSpPr>
          <p:nvPr>
            <p:ph type="body" idx="1"/>
          </p:nvPr>
        </p:nvSpPr>
        <p:spPr>
          <a:xfrm>
            <a:off x="457200" y="1990165"/>
            <a:ext cx="8229600" cy="413599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What challenges or impacts of student behavior are you encountering in your school or district?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20" y="3429000"/>
            <a:ext cx="2468166" cy="24526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Calibri"/>
              <a:buNone/>
            </a:pPr>
            <a:r>
              <a:rPr lang="en-US" sz="3100"/>
              <a:t>Rethinking Discipline</a:t>
            </a:r>
            <a:endParaRPr/>
          </a:p>
        </p:txBody>
      </p:sp>
      <p:pic>
        <p:nvPicPr>
          <p:cNvPr id="172" name="Google Shape;172;p13" descr="A group of people sitting in a classroom&#10;&#10;Description automatically generated with medium confidence"/>
          <p:cNvPicPr preferRelativeResize="0"/>
          <p:nvPr/>
        </p:nvPicPr>
        <p:blipFill rotWithShape="1">
          <a:blip r:embed="rId3">
            <a:alphaModFix/>
          </a:blip>
          <a:srcRect t="11188" b="28019"/>
          <a:stretch/>
        </p:blipFill>
        <p:spPr>
          <a:xfrm>
            <a:off x="20" y="10"/>
            <a:ext cx="9143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73" name="Google Shape;173;p13"/>
          <p:cNvSpPr txBox="1">
            <a:spLocks noGrp="1"/>
          </p:cNvSpPr>
          <p:nvPr>
            <p:ph type="body" idx="1"/>
          </p:nvPr>
        </p:nvSpPr>
        <p:spPr>
          <a:xfrm>
            <a:off x="2528047" y="3752850"/>
            <a:ext cx="6253999" cy="24526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endParaRPr sz="1600" i="1"/>
          </a:p>
          <a:p>
            <a:pPr marL="0" lvl="0" indent="0" algn="l" rtl="0">
              <a:lnSpc>
                <a:spcPct val="90000"/>
              </a:lnSpc>
              <a:spcBef>
                <a:spcPts val="1000"/>
              </a:spcBef>
              <a:spcAft>
                <a:spcPts val="0"/>
              </a:spcAft>
              <a:buSzPts val="1600"/>
              <a:buNone/>
            </a:pPr>
            <a:r>
              <a:rPr lang="en-US" sz="1600" i="1"/>
              <a:t>“</a:t>
            </a:r>
            <a:r>
              <a:rPr lang="en-US" sz="3200" i="1"/>
              <a:t>Discipline - Instruction that corrects, molds or perfects character and develops self-control.”</a:t>
            </a:r>
            <a:r>
              <a:rPr lang="en-US" sz="2400" i="1"/>
              <a:t>			</a:t>
            </a:r>
            <a:endParaRPr/>
          </a:p>
          <a:p>
            <a:pPr marL="0" lvl="0" indent="0" algn="l" rtl="0">
              <a:lnSpc>
                <a:spcPct val="90000"/>
              </a:lnSpc>
              <a:spcBef>
                <a:spcPts val="1000"/>
              </a:spcBef>
              <a:spcAft>
                <a:spcPts val="0"/>
              </a:spcAft>
              <a:buSzPts val="2400"/>
              <a:buNone/>
            </a:pPr>
            <a:r>
              <a:rPr lang="en-US" sz="2400" i="1"/>
              <a:t>		</a:t>
            </a:r>
            <a:r>
              <a:rPr lang="en-US" sz="1800" i="1"/>
              <a:t>Websters New Collegiate Dictionary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628650" y="230656"/>
            <a:ext cx="7886700" cy="8585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Traditional View of Discipline</a:t>
            </a:r>
            <a:endParaRPr/>
          </a:p>
        </p:txBody>
      </p:sp>
      <p:sp>
        <p:nvSpPr>
          <p:cNvPr id="180" name="Google Shape;180;p14"/>
          <p:cNvSpPr txBox="1">
            <a:spLocks noGrp="1"/>
          </p:cNvSpPr>
          <p:nvPr>
            <p:ph type="body" idx="1"/>
          </p:nvPr>
        </p:nvSpPr>
        <p:spPr>
          <a:xfrm>
            <a:off x="628650" y="1697084"/>
            <a:ext cx="58670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Long history of being exclusive.</a:t>
            </a:r>
            <a:endParaRPr/>
          </a:p>
          <a:p>
            <a:pPr marL="228600" lvl="0" indent="-228600" algn="l" rtl="0">
              <a:lnSpc>
                <a:spcPct val="90000"/>
              </a:lnSpc>
              <a:spcBef>
                <a:spcPts val="1000"/>
              </a:spcBef>
              <a:spcAft>
                <a:spcPts val="0"/>
              </a:spcAft>
              <a:buClr>
                <a:srgbClr val="FF0000"/>
              </a:buClr>
              <a:buSzPts val="2800"/>
              <a:buChar char="•"/>
            </a:pPr>
            <a:r>
              <a:rPr lang="en-US"/>
              <a:t>Punishment for rule-breaking behavior.</a:t>
            </a:r>
            <a:endParaRPr/>
          </a:p>
          <a:p>
            <a:pPr marL="228600" lvl="0" indent="-228600" algn="l" rtl="0">
              <a:lnSpc>
                <a:spcPct val="90000"/>
              </a:lnSpc>
              <a:spcBef>
                <a:spcPts val="1000"/>
              </a:spcBef>
              <a:spcAft>
                <a:spcPts val="0"/>
              </a:spcAft>
              <a:buClr>
                <a:srgbClr val="FF0000"/>
              </a:buClr>
              <a:buSzPts val="2800"/>
              <a:buChar char="•"/>
            </a:pPr>
            <a:r>
              <a:rPr lang="en-US"/>
              <a:t>Punishment focuses: </a:t>
            </a:r>
            <a:endParaRPr/>
          </a:p>
          <a:p>
            <a:pPr marL="685800" lvl="1" indent="-228600" algn="l" rtl="0">
              <a:lnSpc>
                <a:spcPct val="90000"/>
              </a:lnSpc>
              <a:spcBef>
                <a:spcPts val="500"/>
              </a:spcBef>
              <a:spcAft>
                <a:spcPts val="0"/>
              </a:spcAft>
              <a:buClr>
                <a:schemeClr val="dk1"/>
              </a:buClr>
              <a:buSzPts val="2400"/>
              <a:buChar char="•"/>
            </a:pPr>
            <a:r>
              <a:rPr lang="en-US"/>
              <a:t>on what not to do</a:t>
            </a:r>
            <a:endParaRPr/>
          </a:p>
          <a:p>
            <a:pPr marL="685800" lvl="1" indent="-228600" algn="l" rtl="0">
              <a:lnSpc>
                <a:spcPct val="90000"/>
              </a:lnSpc>
              <a:spcBef>
                <a:spcPts val="500"/>
              </a:spcBef>
              <a:spcAft>
                <a:spcPts val="0"/>
              </a:spcAft>
              <a:buClr>
                <a:schemeClr val="dk1"/>
              </a:buClr>
              <a:buSzPts val="2400"/>
              <a:buChar char="•"/>
            </a:pPr>
            <a:r>
              <a:rPr lang="en-US"/>
              <a:t>does not teach desired behaviors</a:t>
            </a:r>
            <a:endParaRPr/>
          </a:p>
          <a:p>
            <a:pPr marL="685800" lvl="1" indent="-228600" algn="l" rtl="0">
              <a:lnSpc>
                <a:spcPct val="90000"/>
              </a:lnSpc>
              <a:spcBef>
                <a:spcPts val="500"/>
              </a:spcBef>
              <a:spcAft>
                <a:spcPts val="0"/>
              </a:spcAft>
              <a:buClr>
                <a:schemeClr val="dk1"/>
              </a:buClr>
              <a:buSzPts val="2400"/>
              <a:buChar char="•"/>
            </a:pPr>
            <a:r>
              <a:rPr lang="en-US"/>
              <a:t>can damage relationships</a:t>
            </a:r>
            <a:endParaRPr/>
          </a:p>
          <a:p>
            <a:pPr marL="685800" lvl="1" indent="-228600" algn="l" rtl="0">
              <a:lnSpc>
                <a:spcPct val="90000"/>
              </a:lnSpc>
              <a:spcBef>
                <a:spcPts val="500"/>
              </a:spcBef>
              <a:spcAft>
                <a:spcPts val="0"/>
              </a:spcAft>
              <a:buClr>
                <a:schemeClr val="dk1"/>
              </a:buClr>
              <a:buSzPts val="2400"/>
              <a:buChar char="•"/>
            </a:pPr>
            <a:r>
              <a:rPr lang="en-US"/>
              <a:t>impedes learning</a:t>
            </a:r>
            <a:endParaRPr/>
          </a:p>
          <a:p>
            <a:pPr marL="685800" lvl="1" indent="-228600" algn="l" rtl="0">
              <a:lnSpc>
                <a:spcPct val="90000"/>
              </a:lnSpc>
              <a:spcBef>
                <a:spcPts val="500"/>
              </a:spcBef>
              <a:spcAft>
                <a:spcPts val="0"/>
              </a:spcAft>
              <a:buClr>
                <a:schemeClr val="dk1"/>
              </a:buClr>
              <a:buSzPts val="2400"/>
              <a:buChar char="•"/>
            </a:pPr>
            <a:r>
              <a:rPr lang="en-US"/>
              <a:t>leads to students dropping out of school</a:t>
            </a:r>
            <a:endParaRPr/>
          </a:p>
        </p:txBody>
      </p:sp>
      <p:pic>
        <p:nvPicPr>
          <p:cNvPr id="181" name="Google Shape;181;p14" descr="A picture containing text, person, holding, indoor&#10;&#10;Description automatically generated"/>
          <p:cNvPicPr preferRelativeResize="0"/>
          <p:nvPr/>
        </p:nvPicPr>
        <p:blipFill rotWithShape="1">
          <a:blip r:embed="rId3">
            <a:alphaModFix/>
          </a:blip>
          <a:srcRect/>
          <a:stretch/>
        </p:blipFill>
        <p:spPr>
          <a:xfrm>
            <a:off x="5964323" y="2248134"/>
            <a:ext cx="2793623" cy="23617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body" idx="1"/>
          </p:nvPr>
        </p:nvSpPr>
        <p:spPr>
          <a:xfrm>
            <a:off x="628650" y="1369921"/>
            <a:ext cx="4315777" cy="386248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Punishments satisfy the punisher but have little lasting effect on the punished.</a:t>
            </a:r>
            <a:endParaRPr/>
          </a:p>
          <a:p>
            <a:pPr marL="228600" lvl="0" indent="-228600" algn="l" rtl="0">
              <a:lnSpc>
                <a:spcPct val="90000"/>
              </a:lnSpc>
              <a:spcBef>
                <a:spcPts val="1000"/>
              </a:spcBef>
              <a:spcAft>
                <a:spcPts val="0"/>
              </a:spcAft>
              <a:buClr>
                <a:srgbClr val="FF0000"/>
              </a:buClr>
              <a:buSzPts val="2800"/>
              <a:buChar char="•"/>
            </a:pPr>
            <a:r>
              <a:rPr lang="en-US"/>
              <a:t>Exclusionary approaches are in direct conflict with school missions to help all students achieve their fullest potential. </a:t>
            </a:r>
            <a:endParaRPr/>
          </a:p>
          <a:p>
            <a:pPr marL="228600" lvl="0" indent="-228600" algn="l" rtl="0">
              <a:lnSpc>
                <a:spcPct val="90000"/>
              </a:lnSpc>
              <a:spcBef>
                <a:spcPts val="1000"/>
              </a:spcBef>
              <a:spcAft>
                <a:spcPts val="0"/>
              </a:spcAft>
              <a:buClr>
                <a:srgbClr val="FF0000"/>
              </a:buClr>
              <a:buSzPts val="2800"/>
              <a:buChar char="•"/>
            </a:pPr>
            <a:r>
              <a:rPr lang="en-US"/>
              <a:t>Punitive policies fail the very students they target.</a:t>
            </a:r>
            <a:endParaRPr/>
          </a:p>
        </p:txBody>
      </p:sp>
      <p:pic>
        <p:nvPicPr>
          <p:cNvPr id="188" name="Google Shape;188;p15"/>
          <p:cNvPicPr preferRelativeResize="0"/>
          <p:nvPr/>
        </p:nvPicPr>
        <p:blipFill rotWithShape="1">
          <a:blip r:embed="rId3">
            <a:alphaModFix/>
          </a:blip>
          <a:srcRect/>
          <a:stretch/>
        </p:blipFill>
        <p:spPr>
          <a:xfrm>
            <a:off x="5086350" y="1690689"/>
            <a:ext cx="4057650" cy="3092824"/>
          </a:xfrm>
          <a:prstGeom prst="rect">
            <a:avLst/>
          </a:prstGeom>
          <a:noFill/>
          <a:ln>
            <a:noFill/>
          </a:ln>
        </p:spPr>
      </p:pic>
      <p:sp>
        <p:nvSpPr>
          <p:cNvPr id="189" name="Google Shape;189;p15"/>
          <p:cNvSpPr txBox="1"/>
          <p:nvPr/>
        </p:nvSpPr>
        <p:spPr>
          <a:xfrm>
            <a:off x="781050" y="56125"/>
            <a:ext cx="78867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Traditional View of Discipline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198344" y="1098361"/>
            <a:ext cx="437365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Discipline is Teaching</a:t>
            </a:r>
            <a:endParaRPr/>
          </a:p>
        </p:txBody>
      </p:sp>
      <p:sp>
        <p:nvSpPr>
          <p:cNvPr id="196" name="Google Shape;196;p16"/>
          <p:cNvSpPr txBox="1">
            <a:spLocks noGrp="1"/>
          </p:cNvSpPr>
          <p:nvPr>
            <p:ph type="body" idx="1"/>
          </p:nvPr>
        </p:nvSpPr>
        <p:spPr>
          <a:xfrm>
            <a:off x="319367" y="3029041"/>
            <a:ext cx="8824633" cy="35600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Reaching today’s students requires a teaching focus–teaching students how to be successful and behave responsibly in school. </a:t>
            </a:r>
            <a:endParaRPr/>
          </a:p>
          <a:p>
            <a:pPr marL="228600" lvl="0" indent="-228600" algn="l" rtl="0">
              <a:lnSpc>
                <a:spcPct val="90000"/>
              </a:lnSpc>
              <a:spcBef>
                <a:spcPts val="1000"/>
              </a:spcBef>
              <a:spcAft>
                <a:spcPts val="0"/>
              </a:spcAft>
              <a:buClr>
                <a:srgbClr val="FF0000"/>
              </a:buClr>
              <a:buSzPts val="2800"/>
              <a:buChar char="•"/>
            </a:pPr>
            <a:r>
              <a:rPr lang="en-US"/>
              <a:t>Belief that social behavior is learned, therefore it can be taught. </a:t>
            </a:r>
            <a:endParaRPr/>
          </a:p>
          <a:p>
            <a:pPr marL="228600" lvl="0" indent="-228600" algn="l" rtl="0">
              <a:lnSpc>
                <a:spcPct val="90000"/>
              </a:lnSpc>
              <a:spcBef>
                <a:spcPts val="1000"/>
              </a:spcBef>
              <a:spcAft>
                <a:spcPts val="0"/>
              </a:spcAft>
              <a:buClr>
                <a:srgbClr val="FF0000"/>
              </a:buClr>
              <a:buSzPts val="2800"/>
              <a:buChar char="•"/>
            </a:pPr>
            <a:r>
              <a:rPr lang="en-US"/>
              <a:t>Students can be taught socially acceptable ways of behaving just as one would teach any academic subject.</a:t>
            </a:r>
            <a:endParaRPr/>
          </a:p>
          <a:p>
            <a:pPr marL="228600" lvl="0" indent="-50800" algn="l" rtl="0">
              <a:lnSpc>
                <a:spcPct val="90000"/>
              </a:lnSpc>
              <a:spcBef>
                <a:spcPts val="1000"/>
              </a:spcBef>
              <a:spcAft>
                <a:spcPts val="0"/>
              </a:spcAft>
              <a:buClr>
                <a:srgbClr val="FF0000"/>
              </a:buClr>
              <a:buSzPts val="2800"/>
              <a:buNone/>
            </a:pPr>
            <a:endParaRPr/>
          </a:p>
        </p:txBody>
      </p:sp>
      <p:pic>
        <p:nvPicPr>
          <p:cNvPr id="197" name="Google Shape;197;p16" descr="A picture containing person&#10;&#10;Description automatically generated"/>
          <p:cNvPicPr preferRelativeResize="0"/>
          <p:nvPr/>
        </p:nvPicPr>
        <p:blipFill rotWithShape="1">
          <a:blip r:embed="rId3">
            <a:alphaModFix/>
          </a:blip>
          <a:srcRect/>
          <a:stretch/>
        </p:blipFill>
        <p:spPr>
          <a:xfrm>
            <a:off x="4572000" y="268942"/>
            <a:ext cx="3926540" cy="2617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title"/>
          </p:nvPr>
        </p:nvSpPr>
        <p:spPr>
          <a:xfrm>
            <a:off x="628650" y="1508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Discipline is Teaching</a:t>
            </a:r>
            <a:endParaRPr/>
          </a:p>
        </p:txBody>
      </p:sp>
      <p:pic>
        <p:nvPicPr>
          <p:cNvPr id="204" name="Google Shape;204;p17"/>
          <p:cNvPicPr preferRelativeResize="0">
            <a:picLocks noGrp="1"/>
          </p:cNvPicPr>
          <p:nvPr>
            <p:ph type="body" idx="1"/>
          </p:nvPr>
        </p:nvPicPr>
        <p:blipFill rotWithShape="1">
          <a:blip r:embed="rId3">
            <a:alphaModFix/>
          </a:blip>
          <a:srcRect/>
          <a:stretch/>
        </p:blipFill>
        <p:spPr>
          <a:xfrm>
            <a:off x="2084348" y="1320872"/>
            <a:ext cx="4975304" cy="47077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3600"/>
              <a:buFont typeface="Calibri"/>
              <a:buNone/>
            </a:pPr>
            <a:r>
              <a:rPr lang="en-US" sz="3600">
                <a:solidFill>
                  <a:srgbClr val="008000"/>
                </a:solidFill>
              </a:rPr>
              <a:t>Discussion: </a:t>
            </a:r>
            <a:r>
              <a:rPr lang="en-US" sz="3600">
                <a:solidFill>
                  <a:srgbClr val="FF0000"/>
                </a:solidFill>
              </a:rPr>
              <a:t>Rethinking Discipline</a:t>
            </a:r>
            <a:endParaRPr/>
          </a:p>
        </p:txBody>
      </p:sp>
      <p:sp>
        <p:nvSpPr>
          <p:cNvPr id="211" name="Google Shape;21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
              <a:buNone/>
            </a:pPr>
            <a:endParaRPr sz="400">
              <a:solidFill>
                <a:srgbClr val="008000"/>
              </a:solidFill>
            </a:endParaRPr>
          </a:p>
          <a:p>
            <a:pPr marL="0" lvl="0" indent="0" algn="l" rtl="0">
              <a:lnSpc>
                <a:spcPct val="90000"/>
              </a:lnSpc>
              <a:spcBef>
                <a:spcPts val="600"/>
              </a:spcBef>
              <a:spcAft>
                <a:spcPts val="0"/>
              </a:spcAft>
              <a:buSzPts val="2800"/>
              <a:buNone/>
            </a:pPr>
            <a:r>
              <a:rPr lang="en-US">
                <a:solidFill>
                  <a:srgbClr val="008000"/>
                </a:solidFill>
              </a:rPr>
              <a:t>Read the section titled, “Rethinking Discipline” from the MO SW-PBS Handbook. Discuss with your team:</a:t>
            </a:r>
            <a:endParaRPr/>
          </a:p>
          <a:p>
            <a:pPr marL="457200" lvl="0" indent="-457200" algn="l" rtl="0">
              <a:lnSpc>
                <a:spcPct val="90000"/>
              </a:lnSpc>
              <a:spcBef>
                <a:spcPts val="600"/>
              </a:spcBef>
              <a:spcAft>
                <a:spcPts val="0"/>
              </a:spcAft>
              <a:buSzPts val="2800"/>
              <a:buFont typeface="Arial"/>
              <a:buChar char="•"/>
            </a:pPr>
            <a:r>
              <a:rPr lang="en-US" sz="2800" i="1">
                <a:solidFill>
                  <a:schemeClr val="dk1"/>
                </a:solidFill>
              </a:rPr>
              <a:t>How are the two views different?</a:t>
            </a:r>
            <a:endParaRPr/>
          </a:p>
          <a:p>
            <a:pPr marL="0" lvl="0" indent="0" algn="l" rtl="0">
              <a:lnSpc>
                <a:spcPct val="90000"/>
              </a:lnSpc>
              <a:spcBef>
                <a:spcPts val="1600"/>
              </a:spcBef>
              <a:spcAft>
                <a:spcPts val="0"/>
              </a:spcAft>
              <a:buClr>
                <a:srgbClr val="FF0000"/>
              </a:buClr>
              <a:buSzPts val="2800"/>
              <a:buFont typeface="Arial"/>
              <a:buNone/>
            </a:pPr>
            <a:endParaRPr/>
          </a:p>
        </p:txBody>
      </p:sp>
      <p:graphicFrame>
        <p:nvGraphicFramePr>
          <p:cNvPr id="212" name="Google Shape;212;p18"/>
          <p:cNvGraphicFramePr/>
          <p:nvPr/>
        </p:nvGraphicFramePr>
        <p:xfrm>
          <a:off x="457200" y="3510953"/>
          <a:ext cx="3000000" cy="3000000"/>
        </p:xfrm>
        <a:graphic>
          <a:graphicData uri="http://schemas.openxmlformats.org/drawingml/2006/table">
            <a:tbl>
              <a:tblPr firstRow="1" bandRow="1">
                <a:noFill/>
                <a:tableStyleId>{2E4018A9-3214-4781-8841-2B4121AA925D}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8875">
                <a:tc>
                  <a:txBody>
                    <a:bodyPr/>
                    <a:lstStyle/>
                    <a:p>
                      <a:pPr marL="0" marR="0" lvl="0" indent="0" algn="ctr" rtl="0">
                        <a:lnSpc>
                          <a:spcPct val="100000"/>
                        </a:lnSpc>
                        <a:spcBef>
                          <a:spcPts val="0"/>
                        </a:spcBef>
                        <a:spcAft>
                          <a:spcPts val="0"/>
                        </a:spcAft>
                        <a:buClr>
                          <a:srgbClr val="000000"/>
                        </a:buClr>
                        <a:buSzPts val="3200"/>
                        <a:buFont typeface="Arial"/>
                        <a:buNone/>
                      </a:pPr>
                      <a:r>
                        <a:rPr lang="en-US" sz="3200" b="0" u="none" strike="noStrike" cap="none">
                          <a:solidFill>
                            <a:schemeClr val="dk1"/>
                          </a:solidFill>
                        </a:rPr>
                        <a:t>Traditional View</a:t>
                      </a:r>
                      <a:endParaRPr sz="1400" u="none" strike="noStrike" cap="none"/>
                    </a:p>
                  </a:txBody>
                  <a:tcPr marL="91450" marR="91450" marT="45725" marB="45725">
                    <a:solidFill>
                      <a:srgbClr val="C9C9C9"/>
                    </a:solidFill>
                  </a:tcP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b="0" u="none" strike="noStrike" cap="none">
                          <a:solidFill>
                            <a:schemeClr val="dk1"/>
                          </a:solidFill>
                        </a:rPr>
                        <a:t> Proactive View</a:t>
                      </a:r>
                      <a:endParaRPr sz="1400" u="none" strike="noStrike" cap="none"/>
                    </a:p>
                  </a:txBody>
                  <a:tcPr marL="91450" marR="91450" marT="45725" marB="45725">
                    <a:solidFill>
                      <a:srgbClr val="C9C9C9"/>
                    </a:solidFill>
                  </a:tcPr>
                </a:tc>
                <a:extLst>
                  <a:ext uri="{0D108BD9-81ED-4DB2-BD59-A6C34878D82A}">
                    <a16:rowId xmlns:a16="http://schemas.microsoft.com/office/drawing/2014/main" val="10000"/>
                  </a:ext>
                </a:extLst>
              </a:tr>
              <a:tr h="3492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DBDBD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DBDBDB"/>
                    </a:solidFill>
                  </a:tcPr>
                </a:tc>
                <a:extLst>
                  <a:ext uri="{0D108BD9-81ED-4DB2-BD59-A6C34878D82A}">
                    <a16:rowId xmlns:a16="http://schemas.microsoft.com/office/drawing/2014/main" val="10001"/>
                  </a:ext>
                </a:extLst>
              </a:tr>
              <a:tr h="3492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EDEDED"/>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EDEDED"/>
                    </a:solidFill>
                  </a:tcPr>
                </a:tc>
                <a:extLst>
                  <a:ext uri="{0D108BD9-81ED-4DB2-BD59-A6C34878D82A}">
                    <a16:rowId xmlns:a16="http://schemas.microsoft.com/office/drawing/2014/main" val="10002"/>
                  </a:ext>
                </a:extLst>
              </a:tr>
              <a:tr h="3492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DBDBD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DBDBDB"/>
                    </a:solidFill>
                  </a:tcPr>
                </a:tc>
                <a:extLst>
                  <a:ext uri="{0D108BD9-81ED-4DB2-BD59-A6C34878D82A}">
                    <a16:rowId xmlns:a16="http://schemas.microsoft.com/office/drawing/2014/main" val="10003"/>
                  </a:ext>
                </a:extLst>
              </a:tr>
              <a:tr h="3492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EDEDED"/>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B050"/>
                        </a:solidFill>
                      </a:endParaRPr>
                    </a:p>
                  </a:txBody>
                  <a:tcPr marL="91450" marR="91450" marT="45725" marB="45725">
                    <a:solidFill>
                      <a:srgbClr val="EDEDED"/>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790015" y="827910"/>
            <a:ext cx="3095681" cy="176737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Role of Social Competence</a:t>
            </a:r>
            <a:endParaRPr/>
          </a:p>
        </p:txBody>
      </p:sp>
      <p:sp>
        <p:nvSpPr>
          <p:cNvPr id="219" name="Google Shape;219;p19"/>
          <p:cNvSpPr txBox="1">
            <a:spLocks noGrp="1"/>
          </p:cNvSpPr>
          <p:nvPr>
            <p:ph type="body" idx="1"/>
          </p:nvPr>
        </p:nvSpPr>
        <p:spPr>
          <a:xfrm>
            <a:off x="628650" y="2716308"/>
            <a:ext cx="7886700" cy="364929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FF0000"/>
              </a:buClr>
              <a:buSzPct val="100000"/>
              <a:buChar char="•"/>
            </a:pPr>
            <a:r>
              <a:rPr lang="en-US"/>
              <a:t> </a:t>
            </a:r>
            <a:r>
              <a:rPr lang="en-US" sz="3000"/>
              <a:t>A lack of social skills has been linked to juvenile delinquency, grade retention, suspensions, truancy, dropping out, lower self-esteem, and delayed cognitive development.</a:t>
            </a:r>
            <a:endParaRPr/>
          </a:p>
          <a:p>
            <a:pPr marL="0" lvl="0" indent="0" algn="l" rtl="0">
              <a:lnSpc>
                <a:spcPct val="90000"/>
              </a:lnSpc>
              <a:spcBef>
                <a:spcPts val="1000"/>
              </a:spcBef>
              <a:spcAft>
                <a:spcPts val="0"/>
              </a:spcAft>
              <a:buSzPct val="100000"/>
              <a:buNone/>
            </a:pPr>
            <a:endParaRPr sz="3000"/>
          </a:p>
          <a:p>
            <a:pPr marL="228600" lvl="0" indent="-228600" algn="l" rtl="0">
              <a:lnSpc>
                <a:spcPct val="90000"/>
              </a:lnSpc>
              <a:spcBef>
                <a:spcPts val="1000"/>
              </a:spcBef>
              <a:spcAft>
                <a:spcPts val="0"/>
              </a:spcAft>
              <a:buClr>
                <a:srgbClr val="FF0000"/>
              </a:buClr>
              <a:buSzPct val="100000"/>
              <a:buChar char="•"/>
            </a:pPr>
            <a:r>
              <a:rPr lang="en-US" sz="3000"/>
              <a:t>As adults, social deficits have been correlated with inability to gain and maintain employment, discharge from military service, involvement with the judicial system, and mental health problems</a:t>
            </a:r>
            <a:r>
              <a:rPr lang="en-US"/>
              <a:t>.</a:t>
            </a:r>
            <a:endParaRPr/>
          </a:p>
          <a:p>
            <a:pPr marL="228600" lvl="0" indent="-64135" algn="l" rtl="0">
              <a:lnSpc>
                <a:spcPct val="90000"/>
              </a:lnSpc>
              <a:spcBef>
                <a:spcPts val="1000"/>
              </a:spcBef>
              <a:spcAft>
                <a:spcPts val="0"/>
              </a:spcAft>
              <a:buClr>
                <a:srgbClr val="FF0000"/>
              </a:buClr>
              <a:buSzPct val="100000"/>
              <a:buNone/>
            </a:pPr>
            <a:endParaRPr/>
          </a:p>
        </p:txBody>
      </p:sp>
      <p:pic>
        <p:nvPicPr>
          <p:cNvPr id="220" name="Google Shape;220;p19"/>
          <p:cNvPicPr preferRelativeResize="0"/>
          <p:nvPr/>
        </p:nvPicPr>
        <p:blipFill rotWithShape="1">
          <a:blip r:embed="rId3">
            <a:alphaModFix/>
          </a:blip>
          <a:srcRect/>
          <a:stretch/>
        </p:blipFill>
        <p:spPr>
          <a:xfrm>
            <a:off x="5014323" y="531493"/>
            <a:ext cx="3095681" cy="20637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92" name="Google Shape;92;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Handouts Needed:</a:t>
            </a:r>
            <a:endParaRPr/>
          </a:p>
          <a:p>
            <a:pPr marL="685800" lvl="1" indent="-209550" algn="l" rtl="0">
              <a:lnSpc>
                <a:spcPct val="90000"/>
              </a:lnSpc>
              <a:spcBef>
                <a:spcPts val="500"/>
              </a:spcBef>
              <a:spcAft>
                <a:spcPts val="0"/>
              </a:spcAft>
              <a:buClr>
                <a:schemeClr val="dk1"/>
              </a:buClr>
              <a:buSzPts val="2100"/>
              <a:buChar char="•"/>
            </a:pPr>
            <a:r>
              <a:rPr lang="en-US" sz="2100"/>
              <a:t>Example and Activity Beliefs</a:t>
            </a:r>
            <a:endParaRPr sz="2100"/>
          </a:p>
          <a:p>
            <a:pPr marL="685800" lvl="1" indent="-209550" algn="l" rtl="0">
              <a:lnSpc>
                <a:spcPct val="90000"/>
              </a:lnSpc>
              <a:spcBef>
                <a:spcPts val="500"/>
              </a:spcBef>
              <a:spcAft>
                <a:spcPts val="0"/>
              </a:spcAft>
              <a:buClr>
                <a:schemeClr val="dk1"/>
              </a:buClr>
              <a:buSzPts val="2100"/>
              <a:buChar char="•"/>
            </a:pPr>
            <a:r>
              <a:rPr lang="en-US" sz="2100"/>
              <a:t>Tier 1 Action Plan</a:t>
            </a:r>
            <a:endParaRPr sz="2100"/>
          </a:p>
          <a:p>
            <a:pPr marL="685800" lvl="1" indent="-209550" algn="l" rtl="0">
              <a:lnSpc>
                <a:spcPct val="90000"/>
              </a:lnSpc>
              <a:spcBef>
                <a:spcPts val="500"/>
              </a:spcBef>
              <a:spcAft>
                <a:spcPts val="0"/>
              </a:spcAft>
              <a:buSzPts val="2100"/>
              <a:buChar char="•"/>
            </a:pPr>
            <a:r>
              <a:rPr lang="en-US" sz="2100"/>
              <a:t>Tier 1 Artifact Rubric</a:t>
            </a:r>
            <a:endParaRPr sz="2100"/>
          </a:p>
          <a:p>
            <a:pPr marL="685800" lvl="1" indent="-209550" algn="l" rtl="0">
              <a:lnSpc>
                <a:spcPct val="90000"/>
              </a:lnSpc>
              <a:spcBef>
                <a:spcPts val="500"/>
              </a:spcBef>
              <a:spcAft>
                <a:spcPts val="0"/>
              </a:spcAft>
              <a:buSzPts val="2100"/>
              <a:buChar char="•"/>
            </a:pPr>
            <a:r>
              <a:rPr lang="en-US" sz="2100"/>
              <a:t>Tier 1 Action Planning Checklist</a:t>
            </a:r>
            <a:endParaRPr sz="2100"/>
          </a:p>
          <a:p>
            <a:pPr marL="457200" lvl="1" indent="0" algn="l" rtl="0">
              <a:lnSpc>
                <a:spcPct val="90000"/>
              </a:lnSpc>
              <a:spcBef>
                <a:spcPts val="500"/>
              </a:spcBef>
              <a:spcAft>
                <a:spcPts val="0"/>
              </a:spcAft>
              <a:buClr>
                <a:schemeClr val="dk1"/>
              </a:buClr>
              <a:buSzPts val="2400"/>
              <a:buNone/>
            </a:pPr>
            <a:endParaRPr sz="3322"/>
          </a:p>
          <a:p>
            <a:pPr marL="228600" lvl="0" indent="-228600" algn="l" rtl="0">
              <a:lnSpc>
                <a:spcPct val="90000"/>
              </a:lnSpc>
              <a:spcBef>
                <a:spcPts val="1000"/>
              </a:spcBef>
              <a:spcAft>
                <a:spcPts val="0"/>
              </a:spcAft>
              <a:buClr>
                <a:srgbClr val="FF0000"/>
              </a:buClr>
              <a:buSzPts val="2800"/>
              <a:buChar char="•"/>
            </a:pPr>
            <a:r>
              <a:rPr lang="en-US"/>
              <a:t>Participants Need Access to:</a:t>
            </a:r>
            <a:endParaRPr/>
          </a:p>
          <a:p>
            <a:pPr marL="685800" lvl="1" indent="-228600" algn="l" rtl="0">
              <a:lnSpc>
                <a:spcPct val="90000"/>
              </a:lnSpc>
              <a:spcBef>
                <a:spcPts val="500"/>
              </a:spcBef>
              <a:spcAft>
                <a:spcPts val="0"/>
              </a:spcAft>
              <a:buClr>
                <a:schemeClr val="dk1"/>
              </a:buClr>
              <a:buSzPts val="2400"/>
              <a:buChar char="•"/>
            </a:pPr>
            <a:r>
              <a:rPr lang="en-US"/>
              <a:t>MO SW-PBS Handbook</a:t>
            </a:r>
            <a:endParaRPr/>
          </a:p>
          <a:p>
            <a:pPr marL="685800" lvl="1" indent="-228600" algn="l" rtl="0">
              <a:lnSpc>
                <a:spcPct val="90000"/>
              </a:lnSpc>
              <a:spcBef>
                <a:spcPts val="500"/>
              </a:spcBef>
              <a:spcAft>
                <a:spcPts val="0"/>
              </a:spcAft>
              <a:buClr>
                <a:schemeClr val="dk1"/>
              </a:buClr>
              <a:buSzPts val="2400"/>
              <a:buChar char="•"/>
            </a:pPr>
            <a:r>
              <a:rPr lang="en-US"/>
              <a:t>MO SW-PBS Tier 1 Implementation Guide</a:t>
            </a:r>
            <a:br>
              <a:rPr lang="en-US"/>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body" idx="1"/>
          </p:nvPr>
        </p:nvSpPr>
        <p:spPr>
          <a:xfrm>
            <a:off x="457200" y="588327"/>
            <a:ext cx="8229600" cy="527380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en-US" i="1"/>
              <a:t>Joint policy report Guiding Principles: A Resource Guide for Improving School Climate &amp; Discipline, (2014)</a:t>
            </a:r>
            <a:endParaRPr/>
          </a:p>
          <a:p>
            <a:pPr marL="0" lvl="0" indent="0" algn="l" rtl="0">
              <a:lnSpc>
                <a:spcPct val="90000"/>
              </a:lnSpc>
              <a:spcBef>
                <a:spcPts val="1000"/>
              </a:spcBef>
              <a:spcAft>
                <a:spcPts val="0"/>
              </a:spcAft>
              <a:buSzPts val="2800"/>
              <a:buNone/>
            </a:pPr>
            <a:r>
              <a:rPr lang="en-US" i="1"/>
              <a:t> a</a:t>
            </a:r>
            <a:r>
              <a:rPr lang="en-US"/>
              <a:t>rticulates a plan to: </a:t>
            </a:r>
            <a:endParaRPr/>
          </a:p>
          <a:p>
            <a:pPr marL="514350" lvl="0" indent="-514350" algn="l" rtl="0">
              <a:lnSpc>
                <a:spcPct val="90000"/>
              </a:lnSpc>
              <a:spcBef>
                <a:spcPts val="1000"/>
              </a:spcBef>
              <a:spcAft>
                <a:spcPts val="0"/>
              </a:spcAft>
              <a:buSzPts val="2800"/>
              <a:buAutoNum type="alphaLcParenR"/>
            </a:pPr>
            <a:r>
              <a:rPr lang="en-US"/>
              <a:t>create positive climates that focus on prevention,</a:t>
            </a:r>
            <a:endParaRPr/>
          </a:p>
          <a:p>
            <a:pPr marL="514350" lvl="0" indent="-514350" algn="l" rtl="0">
              <a:lnSpc>
                <a:spcPct val="90000"/>
              </a:lnSpc>
              <a:spcBef>
                <a:spcPts val="1000"/>
              </a:spcBef>
              <a:spcAft>
                <a:spcPts val="0"/>
              </a:spcAft>
              <a:buSzPts val="2800"/>
              <a:buAutoNum type="alphaLcParenR"/>
            </a:pPr>
            <a:r>
              <a:rPr lang="en-US"/>
              <a:t>develop clear, appropriate, and consistent expectations and consequences to address disruptive student behaviors, </a:t>
            </a:r>
            <a:endParaRPr/>
          </a:p>
          <a:p>
            <a:pPr marL="514350" lvl="0" indent="-514350" algn="l" rtl="0">
              <a:lnSpc>
                <a:spcPct val="90000"/>
              </a:lnSpc>
              <a:spcBef>
                <a:spcPts val="1000"/>
              </a:spcBef>
              <a:spcAft>
                <a:spcPts val="0"/>
              </a:spcAft>
              <a:buSzPts val="2800"/>
              <a:buAutoNum type="alphaLcParenR"/>
            </a:pPr>
            <a:r>
              <a:rPr lang="en-US"/>
              <a:t>ensure fairness, equity, and continuous improvement. </a:t>
            </a:r>
            <a:endParaRPr/>
          </a:p>
          <a:p>
            <a:pPr marL="0" lvl="0" indent="0" algn="l" rtl="0">
              <a:lnSpc>
                <a:spcPct val="90000"/>
              </a:lnSpc>
              <a:spcBef>
                <a:spcPts val="1000"/>
              </a:spcBef>
              <a:spcAft>
                <a:spcPts val="0"/>
              </a:spcAft>
              <a:buSzPts val="2800"/>
              <a:buNone/>
            </a:pPr>
            <a:r>
              <a:rPr lang="en-US"/>
              <a:t>The report specifically mentions the implementation of Positive Behavior Interventions and Supports (PBIS) as a systematic process to achieve these goals (U.S. Department of Education, 2014). </a:t>
            </a:r>
            <a:endParaRPr/>
          </a:p>
        </p:txBody>
      </p:sp>
      <p:sp>
        <p:nvSpPr>
          <p:cNvPr id="227" name="Google Shape;227;p20"/>
          <p:cNvSpPr txBox="1"/>
          <p:nvPr/>
        </p:nvSpPr>
        <p:spPr>
          <a:xfrm>
            <a:off x="8055636" y="5862132"/>
            <a:ext cx="6311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Views on Discipline</a:t>
            </a:r>
            <a:endParaRPr/>
          </a:p>
        </p:txBody>
      </p:sp>
      <p:sp>
        <p:nvSpPr>
          <p:cNvPr id="234" name="Google Shape;234;p21"/>
          <p:cNvSpPr txBox="1">
            <a:spLocks noGrp="1"/>
          </p:cNvSpPr>
          <p:nvPr>
            <p:ph type="body" idx="1"/>
          </p:nvPr>
        </p:nvSpPr>
        <p:spPr>
          <a:xfrm>
            <a:off x="457200" y="1936376"/>
            <a:ext cx="8229600" cy="4189787"/>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What did you hear that causes you to rethink your understanding of discipline? Share the key ideas that might change your view of discipline.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628650" y="365127"/>
            <a:ext cx="3742633" cy="11140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Beliefs</a:t>
            </a:r>
            <a:endParaRPr/>
          </a:p>
        </p:txBody>
      </p:sp>
      <p:sp>
        <p:nvSpPr>
          <p:cNvPr id="241" name="Google Shape;241;p22"/>
          <p:cNvSpPr txBox="1">
            <a:spLocks noGrp="1"/>
          </p:cNvSpPr>
          <p:nvPr>
            <p:ph type="body" idx="1"/>
          </p:nvPr>
        </p:nvSpPr>
        <p:spPr>
          <a:xfrm>
            <a:off x="414683" y="2872637"/>
            <a:ext cx="8716067" cy="396255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Beliefs are the underlying sentiments, assertions, or assumptions that inform the customs or practices of a group.</a:t>
            </a:r>
            <a:endParaRPr/>
          </a:p>
          <a:p>
            <a:pPr marL="0" lvl="0" indent="0" algn="ctr" rtl="0">
              <a:lnSpc>
                <a:spcPct val="90000"/>
              </a:lnSpc>
              <a:spcBef>
                <a:spcPts val="1000"/>
              </a:spcBef>
              <a:spcAft>
                <a:spcPts val="0"/>
              </a:spcAft>
              <a:buSzPts val="2800"/>
              <a:buNone/>
            </a:pPr>
            <a:r>
              <a:rPr lang="en-US" i="1"/>
              <a:t>Our beliefs about student behavior and discipline unify us and direct our actions–the decisions we make, the practices we choose, and how we interact with others. When we take time to articulate our beliefs, we are forced to be precise about how we want to behave. </a:t>
            </a:r>
            <a:br>
              <a:rPr lang="en-US" i="1"/>
            </a:br>
            <a:br>
              <a:rPr lang="en-US" i="1"/>
            </a:br>
            <a:endParaRPr i="1"/>
          </a:p>
        </p:txBody>
      </p:sp>
      <p:pic>
        <p:nvPicPr>
          <p:cNvPr id="242" name="Google Shape;242;p22"/>
          <p:cNvPicPr preferRelativeResize="0"/>
          <p:nvPr/>
        </p:nvPicPr>
        <p:blipFill rotWithShape="1">
          <a:blip r:embed="rId3">
            <a:alphaModFix/>
          </a:blip>
          <a:srcRect/>
          <a:stretch/>
        </p:blipFill>
        <p:spPr>
          <a:xfrm>
            <a:off x="4772716" y="232544"/>
            <a:ext cx="3742633" cy="24932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Best Practices: Beliefs</a:t>
            </a:r>
            <a:endParaRPr/>
          </a:p>
        </p:txBody>
      </p:sp>
      <p:sp>
        <p:nvSpPr>
          <p:cNvPr id="249" name="Google Shape;249;p23"/>
          <p:cNvSpPr txBox="1">
            <a:spLocks noGrp="1"/>
          </p:cNvSpPr>
          <p:nvPr>
            <p:ph type="body" idx="1"/>
          </p:nvPr>
        </p:nvSpPr>
        <p:spPr>
          <a:xfrm>
            <a:off x="628650" y="1580827"/>
            <a:ext cx="7886700" cy="4596136"/>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FF0000"/>
              </a:buClr>
              <a:buSzPct val="100000"/>
              <a:buChar char="•"/>
            </a:pPr>
            <a:r>
              <a:rPr lang="en-US"/>
              <a:t>Balanced focus on both academics &amp; social competency.</a:t>
            </a:r>
            <a:endParaRPr/>
          </a:p>
          <a:p>
            <a:pPr marL="228600" lvl="0" indent="-228600" algn="l" rtl="0">
              <a:lnSpc>
                <a:spcPct val="90000"/>
              </a:lnSpc>
              <a:spcBef>
                <a:spcPts val="1000"/>
              </a:spcBef>
              <a:spcAft>
                <a:spcPts val="0"/>
              </a:spcAft>
              <a:buClr>
                <a:srgbClr val="FF0000"/>
              </a:buClr>
              <a:buSzPct val="100000"/>
              <a:buChar char="•"/>
            </a:pPr>
            <a:r>
              <a:rPr lang="en-US"/>
              <a:t>Behavior is learned.</a:t>
            </a:r>
            <a:endParaRPr/>
          </a:p>
          <a:p>
            <a:pPr marL="228600" lvl="0" indent="-228600" algn="l" rtl="0">
              <a:lnSpc>
                <a:spcPct val="90000"/>
              </a:lnSpc>
              <a:spcBef>
                <a:spcPts val="1000"/>
              </a:spcBef>
              <a:spcAft>
                <a:spcPts val="0"/>
              </a:spcAft>
              <a:buClr>
                <a:srgbClr val="FF0000"/>
              </a:buClr>
              <a:buSzPct val="100000"/>
              <a:buChar char="•"/>
            </a:pPr>
            <a:r>
              <a:rPr lang="en-US"/>
              <a:t>Responsible behavior can be taught.</a:t>
            </a:r>
            <a:endParaRPr/>
          </a:p>
          <a:p>
            <a:pPr marL="228600" lvl="0" indent="-228600" algn="l" rtl="0">
              <a:lnSpc>
                <a:spcPct val="90000"/>
              </a:lnSpc>
              <a:spcBef>
                <a:spcPts val="1000"/>
              </a:spcBef>
              <a:spcAft>
                <a:spcPts val="0"/>
              </a:spcAft>
              <a:buClr>
                <a:srgbClr val="FF0000"/>
              </a:buClr>
              <a:buSzPct val="100000"/>
              <a:buChar char="•"/>
            </a:pPr>
            <a:r>
              <a:rPr lang="en-US"/>
              <a:t>Student discipline is best achieved through instruction rather than punishment.</a:t>
            </a:r>
            <a:endParaRPr/>
          </a:p>
          <a:p>
            <a:pPr marL="228600" lvl="0" indent="-228600" algn="l" rtl="0">
              <a:lnSpc>
                <a:spcPct val="90000"/>
              </a:lnSpc>
              <a:spcBef>
                <a:spcPts val="1000"/>
              </a:spcBef>
              <a:spcAft>
                <a:spcPts val="0"/>
              </a:spcAft>
              <a:buClr>
                <a:srgbClr val="FF0000"/>
              </a:buClr>
              <a:buSzPct val="100000"/>
              <a:buChar char="•"/>
            </a:pPr>
            <a:r>
              <a:rPr lang="en-US"/>
              <a:t>Student behavior can be taught using the same strategies used to teach academics.</a:t>
            </a:r>
            <a:endParaRPr/>
          </a:p>
          <a:p>
            <a:pPr marL="228600" lvl="0" indent="-228600" algn="l" rtl="0">
              <a:lnSpc>
                <a:spcPct val="90000"/>
              </a:lnSpc>
              <a:spcBef>
                <a:spcPts val="1000"/>
              </a:spcBef>
              <a:spcAft>
                <a:spcPts val="0"/>
              </a:spcAft>
              <a:buClr>
                <a:srgbClr val="FF0000"/>
              </a:buClr>
              <a:buSzPct val="100000"/>
              <a:buChar char="•"/>
            </a:pPr>
            <a:r>
              <a:rPr lang="en-US"/>
              <a:t>Misbehavior presents the student with an opportunity to learn; the educator with an opportunity to teach. </a:t>
            </a:r>
            <a:endParaRPr/>
          </a:p>
          <a:p>
            <a:pPr marL="228600" lvl="0" indent="-228600" algn="l" rtl="0">
              <a:lnSpc>
                <a:spcPct val="90000"/>
              </a:lnSpc>
              <a:spcBef>
                <a:spcPts val="1000"/>
              </a:spcBef>
              <a:spcAft>
                <a:spcPts val="0"/>
              </a:spcAft>
              <a:buClr>
                <a:srgbClr val="FF0000"/>
              </a:buClr>
              <a:buSzPct val="100000"/>
              <a:buChar char="•"/>
            </a:pPr>
            <a:r>
              <a:rPr lang="en-US"/>
              <a:t>For behavior change to occur, we must use positive approaches that strengthen teacher-student relationships.</a:t>
            </a:r>
            <a:endParaRPr/>
          </a:p>
          <a:p>
            <a:pPr marL="228600" lvl="0" indent="-64135" algn="l" rtl="0">
              <a:lnSpc>
                <a:spcPct val="90000"/>
              </a:lnSpc>
              <a:spcBef>
                <a:spcPts val="1000"/>
              </a:spcBef>
              <a:spcAft>
                <a:spcPts val="0"/>
              </a:spcAft>
              <a:buClr>
                <a:srgbClr val="FF0000"/>
              </a:buClr>
              <a:buSzPct val="100000"/>
              <a:buNone/>
            </a:pPr>
            <a:endParaRPr/>
          </a:p>
          <a:p>
            <a:pPr marL="228600" lvl="0" indent="-64135" algn="l" rtl="0">
              <a:lnSpc>
                <a:spcPct val="90000"/>
              </a:lnSpc>
              <a:spcBef>
                <a:spcPts val="1000"/>
              </a:spcBef>
              <a:spcAft>
                <a:spcPts val="0"/>
              </a:spcAft>
              <a:buClr>
                <a:srgbClr val="FF0000"/>
              </a:buClr>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Discussion: Start With Why</a:t>
            </a:r>
            <a:endParaRPr/>
          </a:p>
        </p:txBody>
      </p:sp>
      <p:sp>
        <p:nvSpPr>
          <p:cNvPr id="256" name="Google Shape;256;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457200" lvl="0" indent="-279400" algn="l" rtl="0">
              <a:lnSpc>
                <a:spcPct val="90000"/>
              </a:lnSpc>
              <a:spcBef>
                <a:spcPts val="1000"/>
              </a:spcBef>
              <a:spcAft>
                <a:spcPts val="0"/>
              </a:spcAft>
              <a:buSzPts val="2800"/>
              <a:buFont typeface="Arial"/>
              <a:buNone/>
            </a:pPr>
            <a:endParaRPr>
              <a:solidFill>
                <a:schemeClr val="dk1"/>
              </a:solidFill>
            </a:endParaRPr>
          </a:p>
          <a:p>
            <a:pPr marL="457200" lvl="0" indent="-457200" algn="l" rtl="0">
              <a:lnSpc>
                <a:spcPct val="90000"/>
              </a:lnSpc>
              <a:spcBef>
                <a:spcPts val="1000"/>
              </a:spcBef>
              <a:spcAft>
                <a:spcPts val="0"/>
              </a:spcAft>
              <a:buSzPts val="2800"/>
              <a:buFont typeface="Arial"/>
              <a:buChar char="•"/>
            </a:pPr>
            <a:r>
              <a:rPr lang="en-US">
                <a:solidFill>
                  <a:schemeClr val="dk1"/>
                </a:solidFill>
              </a:rPr>
              <a:t>What did the “How Great Leaders Inspire Change” video help explain the concept of starting with why?</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How does the video message relate to education, your school and your community?</a:t>
            </a:r>
            <a:endParaRPr/>
          </a:p>
          <a:p>
            <a:pPr marL="0" lvl="0" indent="0" algn="l" rtl="0">
              <a:lnSpc>
                <a:spcPct val="90000"/>
              </a:lnSpc>
              <a:spcBef>
                <a:spcPts val="1000"/>
              </a:spcBef>
              <a:spcAft>
                <a:spcPts val="0"/>
              </a:spcAft>
              <a:buClr>
                <a:srgbClr val="FF0000"/>
              </a:buClr>
              <a:buSzPts val="2800"/>
              <a:buFont typeface="Arial"/>
              <a:buNone/>
            </a:pPr>
            <a:endParaRPr/>
          </a:p>
        </p:txBody>
      </p:sp>
      <p:pic>
        <p:nvPicPr>
          <p:cNvPr id="257" name="Google Shape;257;p24"/>
          <p:cNvPicPr preferRelativeResize="0"/>
          <p:nvPr/>
        </p:nvPicPr>
        <p:blipFill rotWithShape="1">
          <a:blip r:embed="rId3">
            <a:alphaModFix/>
          </a:blip>
          <a:srcRect/>
          <a:stretch/>
        </p:blipFill>
        <p:spPr>
          <a:xfrm>
            <a:off x="2743200" y="1681566"/>
            <a:ext cx="3657600" cy="20633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5"/>
          <p:cNvSpPr txBox="1">
            <a:spLocks noGrp="1"/>
          </p:cNvSpPr>
          <p:nvPr>
            <p:ph type="title"/>
          </p:nvPr>
        </p:nvSpPr>
        <p:spPr>
          <a:xfrm>
            <a:off x="1471882" y="491686"/>
            <a:ext cx="7363508" cy="9259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8000"/>
              </a:buClr>
              <a:buSzPts val="4400"/>
              <a:buFont typeface="Calibri"/>
              <a:buNone/>
            </a:pPr>
            <a:r>
              <a:rPr lang="en-US">
                <a:solidFill>
                  <a:srgbClr val="008000"/>
                </a:solidFill>
              </a:rPr>
              <a:t>Activity: </a:t>
            </a:r>
            <a:r>
              <a:rPr lang="en-US">
                <a:solidFill>
                  <a:srgbClr val="FF0000"/>
                </a:solidFill>
              </a:rPr>
              <a:t>Essential Beliefs</a:t>
            </a:r>
            <a:endParaRPr/>
          </a:p>
        </p:txBody>
      </p:sp>
      <p:sp>
        <p:nvSpPr>
          <p:cNvPr id="264" name="Google Shape;264;p25"/>
          <p:cNvSpPr txBox="1">
            <a:spLocks noGrp="1"/>
          </p:cNvSpPr>
          <p:nvPr>
            <p:ph type="body" idx="1"/>
          </p:nvPr>
        </p:nvSpPr>
        <p:spPr>
          <a:xfrm>
            <a:off x="457200" y="1849969"/>
            <a:ext cx="8229600" cy="397605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US" i="1">
                <a:solidFill>
                  <a:srgbClr val="008000"/>
                </a:solidFill>
              </a:rPr>
              <a:t>Work with your team, read the full list of best practice beliefs provided, then respond to the following questions using the worksheet provided.</a:t>
            </a:r>
            <a:endParaRPr/>
          </a:p>
          <a:p>
            <a:pPr marL="457200" lvl="0" indent="-457200" algn="l" rtl="0">
              <a:lnSpc>
                <a:spcPct val="90000"/>
              </a:lnSpc>
              <a:spcBef>
                <a:spcPts val="800"/>
              </a:spcBef>
              <a:spcAft>
                <a:spcPts val="0"/>
              </a:spcAft>
              <a:buSzPct val="100000"/>
              <a:buFont typeface="Arial"/>
              <a:buChar char="•"/>
            </a:pPr>
            <a:r>
              <a:rPr lang="en-US">
                <a:solidFill>
                  <a:schemeClr val="dk1"/>
                </a:solidFill>
              </a:rPr>
              <a:t>What attitudes or beliefs are held by your staff that reflect a traditional view of discipline? </a:t>
            </a:r>
            <a:endParaRPr/>
          </a:p>
          <a:p>
            <a:pPr marL="457200" lvl="0" indent="-457200" algn="l" rtl="0">
              <a:lnSpc>
                <a:spcPct val="90000"/>
              </a:lnSpc>
              <a:spcBef>
                <a:spcPts val="800"/>
              </a:spcBef>
              <a:spcAft>
                <a:spcPts val="0"/>
              </a:spcAft>
              <a:buSzPct val="100000"/>
              <a:buFont typeface="Arial"/>
              <a:buChar char="•"/>
            </a:pPr>
            <a:r>
              <a:rPr lang="en-US">
                <a:solidFill>
                  <a:schemeClr val="dk1"/>
                </a:solidFill>
              </a:rPr>
              <a:t>What shared beliefs do you need to unify staff around a new view of discipline and begin your work of developing a positive and proactive approach to discipline? </a:t>
            </a:r>
            <a:endParaRPr/>
          </a:p>
          <a:p>
            <a:pPr marL="457200" lvl="0" indent="-457200" algn="l" rtl="0">
              <a:lnSpc>
                <a:spcPct val="90000"/>
              </a:lnSpc>
              <a:spcBef>
                <a:spcPts val="600"/>
              </a:spcBef>
              <a:spcAft>
                <a:spcPts val="0"/>
              </a:spcAft>
              <a:buSzPct val="100000"/>
              <a:buFont typeface="Arial"/>
              <a:buChar char="•"/>
            </a:pPr>
            <a:r>
              <a:rPr lang="en-US">
                <a:solidFill>
                  <a:schemeClr val="dk1"/>
                </a:solidFill>
              </a:rPr>
              <a:t>How can you include staff in rethinking discipline and validating these beliefs?</a:t>
            </a:r>
            <a:endParaRPr/>
          </a:p>
          <a:p>
            <a:pPr marL="0" lvl="0" indent="0" algn="l" rtl="0">
              <a:lnSpc>
                <a:spcPct val="90000"/>
              </a:lnSpc>
              <a:spcBef>
                <a:spcPts val="1600"/>
              </a:spcBef>
              <a:spcAft>
                <a:spcPts val="0"/>
              </a:spcAft>
              <a:buClr>
                <a:srgbClr val="FF0000"/>
              </a:buClr>
              <a:buSzPct val="100000"/>
              <a:buFont typeface="Arial"/>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Stakeholder Engagement</a:t>
            </a:r>
            <a:endParaRPr/>
          </a:p>
        </p:txBody>
      </p:sp>
      <p:sp>
        <p:nvSpPr>
          <p:cNvPr id="271" name="Google Shape;271;p26"/>
          <p:cNvSpPr txBox="1">
            <a:spLocks noGrp="1"/>
          </p:cNvSpPr>
          <p:nvPr>
            <p:ph type="body" idx="1"/>
          </p:nvPr>
        </p:nvSpPr>
        <p:spPr>
          <a:xfrm>
            <a:off x="457200" y="1921790"/>
            <a:ext cx="8229600" cy="4204373"/>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0"/>
              </a:spcBef>
              <a:spcAft>
                <a:spcPts val="0"/>
              </a:spcAft>
              <a:buSzPct val="100000"/>
              <a:buFont typeface="Arial"/>
              <a:buChar char="•"/>
            </a:pPr>
            <a:r>
              <a:rPr lang="en-US">
                <a:solidFill>
                  <a:schemeClr val="dk1"/>
                </a:solidFill>
              </a:rPr>
              <a:t>How can you include staff in expressing their beliefs about rethinking discipline?</a:t>
            </a:r>
            <a:endParaRPr/>
          </a:p>
          <a:p>
            <a:pPr marL="457200" lvl="0" indent="-457200" algn="l" rtl="0">
              <a:lnSpc>
                <a:spcPct val="90000"/>
              </a:lnSpc>
              <a:spcBef>
                <a:spcPts val="1000"/>
              </a:spcBef>
              <a:spcAft>
                <a:spcPts val="0"/>
              </a:spcAft>
              <a:buSzPct val="100000"/>
              <a:buFont typeface="Arial"/>
              <a:buChar char="•"/>
            </a:pPr>
            <a:r>
              <a:rPr lang="en-US">
                <a:solidFill>
                  <a:schemeClr val="dk1"/>
                </a:solidFill>
              </a:rPr>
              <a:t>Would it be beneficial to show staff the Simon Sinek video to reflect on and articulate their “whys”?</a:t>
            </a:r>
            <a:endParaRPr/>
          </a:p>
          <a:p>
            <a:pPr marL="457200" lvl="0" indent="-457200" algn="l" rtl="0">
              <a:lnSpc>
                <a:spcPct val="90000"/>
              </a:lnSpc>
              <a:spcBef>
                <a:spcPts val="1000"/>
              </a:spcBef>
              <a:spcAft>
                <a:spcPts val="0"/>
              </a:spcAft>
              <a:buSzPct val="100000"/>
              <a:buFont typeface="Arial"/>
              <a:buChar char="•"/>
            </a:pPr>
            <a:r>
              <a:rPr lang="en-US">
                <a:solidFill>
                  <a:schemeClr val="dk1"/>
                </a:solidFill>
              </a:rPr>
              <a:t>What questions might you pose to staff to help them reflect on their beliefs about underrepresented groups of students?</a:t>
            </a:r>
            <a:endParaRPr/>
          </a:p>
          <a:p>
            <a:pPr marL="457200" lvl="0" indent="-457200" algn="l" rtl="0">
              <a:lnSpc>
                <a:spcPct val="90000"/>
              </a:lnSpc>
              <a:spcBef>
                <a:spcPts val="1000"/>
              </a:spcBef>
              <a:spcAft>
                <a:spcPts val="0"/>
              </a:spcAft>
              <a:buSzPct val="100000"/>
              <a:buFont typeface="Arial"/>
              <a:buChar char="•"/>
            </a:pPr>
            <a:r>
              <a:rPr lang="en-US">
                <a:solidFill>
                  <a:schemeClr val="dk1"/>
                </a:solidFill>
              </a:rPr>
              <a:t>Consider what dimensions of diversity exist in your student body and in your families and broader community. Do staff beliefs hold true for all groups of students and families in your school? Do their beliefs support cultural equity?</a:t>
            </a:r>
            <a:endParaRPr/>
          </a:p>
          <a:p>
            <a:pPr marL="457200" lvl="0" indent="-292735" algn="l" rtl="0">
              <a:lnSpc>
                <a:spcPct val="90000"/>
              </a:lnSpc>
              <a:spcBef>
                <a:spcPts val="1000"/>
              </a:spcBef>
              <a:spcAft>
                <a:spcPts val="0"/>
              </a:spcAft>
              <a:buSzPct val="100000"/>
              <a:buFont typeface="Arial"/>
              <a:buNone/>
            </a:pP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278" name="Google Shape;278;p27"/>
          <p:cNvSpPr txBox="1">
            <a:spLocks noGrp="1"/>
          </p:cNvSpPr>
          <p:nvPr>
            <p:ph type="body" idx="1"/>
          </p:nvPr>
        </p:nvSpPr>
        <p:spPr>
          <a:xfrm>
            <a:off x="557225" y="158272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200"/>
              <a:t>Next steps include </a:t>
            </a:r>
            <a:endParaRPr sz="2200"/>
          </a:p>
          <a:p>
            <a:pPr marL="0" lvl="0" indent="0" algn="l" rtl="0">
              <a:lnSpc>
                <a:spcPct val="100000"/>
              </a:lnSpc>
              <a:spcBef>
                <a:spcPts val="0"/>
              </a:spcBef>
              <a:spcAft>
                <a:spcPts val="0"/>
              </a:spcAft>
              <a:buClr>
                <a:schemeClr val="dk1"/>
              </a:buClr>
              <a:buSzPts val="1100"/>
              <a:buFont typeface="Arial"/>
              <a:buNone/>
            </a:pPr>
            <a:r>
              <a:rPr lang="en-US" sz="2200"/>
              <a:t>updating your action plan. In addition, </a:t>
            </a:r>
            <a:endParaRPr sz="2200"/>
          </a:p>
          <a:p>
            <a:pPr marL="457200" lvl="0" indent="-368300" algn="l" rtl="0">
              <a:lnSpc>
                <a:spcPct val="100000"/>
              </a:lnSpc>
              <a:spcBef>
                <a:spcPts val="0"/>
              </a:spcBef>
              <a:spcAft>
                <a:spcPts val="0"/>
              </a:spcAft>
              <a:buClr>
                <a:schemeClr val="dk1"/>
              </a:buClr>
              <a:buSzPts val="2200"/>
              <a:buFont typeface="Calibri"/>
              <a:buChar char="●"/>
            </a:pPr>
            <a:r>
              <a:rPr lang="en-US" sz="2200"/>
              <a:t>Develop action steps to create a common list of staff beliefs about students and behavior.</a:t>
            </a:r>
            <a:endParaRPr sz="2300">
              <a:solidFill>
                <a:srgbClr val="FF0000"/>
              </a:solidFill>
              <a:highlight>
                <a:srgbClr val="FFFF00"/>
              </a:highlight>
            </a:endParaRPr>
          </a:p>
          <a:p>
            <a:pPr marL="457200" lvl="0" indent="-374650" algn="l" rtl="0">
              <a:lnSpc>
                <a:spcPct val="100000"/>
              </a:lnSpc>
              <a:spcBef>
                <a:spcPts val="0"/>
              </a:spcBef>
              <a:spcAft>
                <a:spcPts val="0"/>
              </a:spcAft>
              <a:buClr>
                <a:schemeClr val="dk1"/>
              </a:buClr>
              <a:buSzPts val="2300"/>
              <a:buFont typeface="Cambria"/>
              <a:buChar char="●"/>
            </a:pPr>
            <a:r>
              <a:rPr lang="en-US" sz="2300"/>
              <a:t>Update your action plan using the </a:t>
            </a:r>
            <a:r>
              <a:rPr lang="en-US" sz="2300" b="1" i="1"/>
              <a:t>Tier 1 Action Plan</a:t>
            </a:r>
            <a:r>
              <a:rPr lang="en-US" sz="2300"/>
              <a:t> template and the </a:t>
            </a:r>
            <a:r>
              <a:rPr lang="en-US" sz="2300" b="1" i="1"/>
              <a:t>Tier 1 Action Planning Checklist</a:t>
            </a:r>
            <a:r>
              <a:rPr lang="en-US" sz="2300"/>
              <a:t>. </a:t>
            </a:r>
            <a:endParaRPr sz="2300"/>
          </a:p>
          <a:p>
            <a:pPr marL="457200" lvl="0" indent="-374650" algn="l" rtl="0">
              <a:lnSpc>
                <a:spcPct val="100000"/>
              </a:lnSpc>
              <a:spcBef>
                <a:spcPts val="0"/>
              </a:spcBef>
              <a:spcAft>
                <a:spcPts val="0"/>
              </a:spcAft>
              <a:buClr>
                <a:schemeClr val="dk1"/>
              </a:buClr>
              <a:buSzPts val="2300"/>
              <a:buChar char="●"/>
            </a:pPr>
            <a:r>
              <a:rPr lang="en-US" sz="2300"/>
              <a:t>Use the </a:t>
            </a:r>
            <a:r>
              <a:rPr lang="en-US" sz="2300" b="1" i="1"/>
              <a:t>Tier 1 Artifacts Rubric </a:t>
            </a:r>
            <a:r>
              <a:rPr lang="en-US" sz="2300"/>
              <a:t>to assess the quality of the resources your team develops. </a:t>
            </a:r>
            <a:endParaRPr sz="2300"/>
          </a:p>
          <a:p>
            <a:pPr marL="457200" lvl="0" indent="-374650" algn="l" rtl="0">
              <a:lnSpc>
                <a:spcPct val="100000"/>
              </a:lnSpc>
              <a:spcBef>
                <a:spcPts val="0"/>
              </a:spcBef>
              <a:spcAft>
                <a:spcPts val="0"/>
              </a:spcAft>
              <a:buClr>
                <a:schemeClr val="dk1"/>
              </a:buClr>
              <a:buSzPts val="2300"/>
              <a:buChar char="●"/>
            </a:pPr>
            <a:r>
              <a:rPr lang="en-US" sz="2300"/>
              <a:t>Use the results of the </a:t>
            </a:r>
            <a:r>
              <a:rPr lang="en-US" sz="2300" b="1" i="1"/>
              <a:t>PBIS Self-Assessment Survey</a:t>
            </a:r>
            <a:r>
              <a:rPr lang="en-US" sz="2300"/>
              <a:t> (SAS)  to gain perspective from all staff, and results from the </a:t>
            </a:r>
            <a:r>
              <a:rPr lang="en-US" sz="2300" b="1" i="1"/>
              <a:t>PBIS Tiered Fidelity Inventory</a:t>
            </a:r>
            <a:r>
              <a:rPr lang="en-US" sz="2300"/>
              <a:t> (TFI) to gain perspective from your Building Leadership Team.</a:t>
            </a:r>
            <a:endParaRPr sz="2200"/>
          </a:p>
          <a:p>
            <a:pPr marL="228600" lvl="0" indent="-50800" algn="l" rtl="0">
              <a:lnSpc>
                <a:spcPct val="90000"/>
              </a:lnSpc>
              <a:spcBef>
                <a:spcPts val="1000"/>
              </a:spcBef>
              <a:spcAft>
                <a:spcPts val="0"/>
              </a:spcAft>
              <a:buClr>
                <a:srgbClr val="FF0000"/>
              </a:buClr>
              <a:buSzPts val="2800"/>
              <a:buNone/>
            </a:pPr>
            <a:endParaRPr sz="3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fda82a5dd6_0_183"/>
          <p:cNvSpPr txBox="1">
            <a:spLocks noGrp="1"/>
          </p:cNvSpPr>
          <p:nvPr>
            <p:ph type="title"/>
          </p:nvPr>
        </p:nvSpPr>
        <p:spPr>
          <a:xfrm>
            <a:off x="628650" y="365126"/>
            <a:ext cx="7886700" cy="28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References</a:t>
            </a:r>
            <a:endParaRPr sz="3600"/>
          </a:p>
        </p:txBody>
      </p:sp>
      <p:sp>
        <p:nvSpPr>
          <p:cNvPr id="285" name="Google Shape;285;g1fda82a5dd6_0_183"/>
          <p:cNvSpPr txBox="1">
            <a:spLocks noGrp="1"/>
          </p:cNvSpPr>
          <p:nvPr>
            <p:ph type="body" idx="1"/>
          </p:nvPr>
        </p:nvSpPr>
        <p:spPr>
          <a:xfrm>
            <a:off x="554425" y="1202350"/>
            <a:ext cx="7886700" cy="4943100"/>
          </a:xfrm>
          <a:prstGeom prst="rect">
            <a:avLst/>
          </a:prstGeom>
        </p:spPr>
        <p:txBody>
          <a:bodyPr spcFirstLastPara="1" wrap="square" lIns="91425" tIns="45700" rIns="91425" bIns="45700" anchor="t" anchorCtr="0">
            <a:normAutofit lnSpcReduction="20000"/>
          </a:bodyPr>
          <a:lstStyle/>
          <a:p>
            <a:pPr marL="457200" lvl="0" indent="-298450" algn="l" rtl="0">
              <a:lnSpc>
                <a:spcPct val="100000"/>
              </a:lnSpc>
              <a:spcBef>
                <a:spcPts val="1200"/>
              </a:spcBef>
              <a:spcAft>
                <a:spcPts val="0"/>
              </a:spcAft>
              <a:buClr>
                <a:schemeClr val="dk1"/>
              </a:buClr>
              <a:buSzPts val="1100"/>
              <a:buFont typeface="Calibri"/>
              <a:buAutoNum type="arabicPeriod"/>
            </a:pPr>
            <a:r>
              <a:rPr lang="en-US" sz="1100"/>
              <a:t>Good, T. J., &amp; Brophy, J. (2000). </a:t>
            </a:r>
            <a:r>
              <a:rPr lang="en-US" sz="1100" i="1"/>
              <a:t>Looking into classrooms </a:t>
            </a:r>
            <a:r>
              <a:rPr lang="en-US" sz="1100"/>
              <a:t>(8th Ed.) New York, NY: Longman Press.</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Gall, G., Pagano, M. E., Desmond, M. S., Perrin, J. M., &amp; Murphy, J. M. (2000). Utility of psychosocial screening at a school-based health center. </a:t>
            </a:r>
            <a:r>
              <a:rPr lang="en-US" sz="1100" i="1"/>
              <a:t>The Journal of School Health</a:t>
            </a:r>
            <a:r>
              <a:rPr lang="en-US" sz="1100"/>
              <a:t>, 70(7), 292-298.</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Humensky, J., Kuwabara, S. A., Fogel, J., Wells, C., Goodwin, B., &amp; Van Voorhees, B. W. (2010). Adolescents with depressive symptoms and their challenges with learning in school.</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Nelson, J. R., Benner, G. J., Lane, K., &amp; Smith, B. W. (2004). Academic achievement of k-12 students with emotional and behavior disorders. </a:t>
            </a:r>
            <a:r>
              <a:rPr lang="en-US" sz="1100" i="1"/>
              <a:t>Exceptional Children</a:t>
            </a:r>
            <a:r>
              <a:rPr lang="en-US" sz="1100"/>
              <a:t>, 71(1), 59-73.</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National Education Goals Panel (1995). </a:t>
            </a:r>
            <a:r>
              <a:rPr lang="en-US" sz="1100" i="1"/>
              <a:t>1995 National education goals report. </a:t>
            </a:r>
            <a:r>
              <a:rPr lang="en-US" sz="1100"/>
              <a:t>Washington, D.C.; author.</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U.S. Department of Education (2014). Guiding principles: A resource guide for improving school climate and discipline. http://www2.ed.gov/policy/gen/guid/school-discipline/index.html</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Cotton, K. (1990). </a:t>
            </a:r>
            <a:r>
              <a:rPr lang="en-US" sz="1100" i="1"/>
              <a:t>Schoolwide and classroom discipline. </a:t>
            </a:r>
            <a:r>
              <a:rPr lang="en-US" sz="1100"/>
              <a:t>Portland, OR: Northwest Regional Educational Laboratory.</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Sugai, G., &amp; Horner, R. (1994). Including students with severe behavior problems in general education settings: Assumptions, challenges, and solutions. In G.S.J. Marr, &amp; G. Tindel (Eds). </a:t>
            </a:r>
            <a:r>
              <a:rPr lang="en-US" sz="1100" i="1"/>
              <a:t>The Oregon Conference Monograph </a:t>
            </a:r>
            <a:r>
              <a:rPr lang="en-US" sz="1100"/>
              <a:t>(Vol. 6, pp. 102-120). Eugene, OR: University of Oregon.</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Gresham, F.M. (1984). Assessment of Children’s Social Skills. </a:t>
            </a:r>
            <a:r>
              <a:rPr lang="en-US" sz="1100" i="1"/>
              <a:t>Journal of School Psychology, (19), No 2, </a:t>
            </a:r>
            <a:r>
              <a:rPr lang="en-US" sz="1100"/>
              <a:t>pp. 120-33.</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U.S. Department of Education (2014). Guiding principles: A resource guide for improving school climate and discipline. http://www2.ed.gov/policy/gen/guid/school-discipline/index.html</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Kaufman, P. M., Chen, X., Choy, S.P., Peter, K., Ruddy, S. A., Miller, A.K. (2001) </a:t>
            </a:r>
            <a:r>
              <a:rPr lang="en-US" sz="1100" i="1"/>
              <a:t>Indicators of school crime and safety: 2001. </a:t>
            </a:r>
            <a:r>
              <a:rPr lang="en-US" sz="1100"/>
              <a:t>Washington, D.C.: U.S. Department of Education, U.S., Department of Justice.</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Skiba, R.J., Peterson, R.L., &amp; Williams, T. (1997). Office referrals and suspension: Disciplinary intervention in middle schools. </a:t>
            </a:r>
            <a:r>
              <a:rPr lang="en-US" sz="1100" i="1"/>
              <a:t>Education &amp; Treatment of Children, 20 (3), </a:t>
            </a:r>
            <a:r>
              <a:rPr lang="en-US" sz="1100"/>
              <a:t>295-316.</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Hedges, W.D. (1991). How do you waste time? </a:t>
            </a:r>
            <a:r>
              <a:rPr lang="en-US" sz="1100" i="1"/>
              <a:t>Principal (71), </a:t>
            </a:r>
            <a:r>
              <a:rPr lang="en-US" sz="1100"/>
              <a:t>37.</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Trump, J. M. (1987). Instructional leadership–what do principals say prevents their effectiveness in this role? </a:t>
            </a:r>
            <a:r>
              <a:rPr lang="en-US" sz="1100" i="1"/>
              <a:t>NASSP Bulletin. 71, </a:t>
            </a:r>
            <a:r>
              <a:rPr lang="en-US" sz="1100"/>
              <a:t>89-92.</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Martinez, S., (2001). </a:t>
            </a:r>
            <a:r>
              <a:rPr lang="en-US" sz="1100" i="1"/>
              <a:t>Obstacles to improved student learning. </a:t>
            </a:r>
            <a:r>
              <a:rPr lang="en-US" sz="1100"/>
              <a:t>Unpublished manuscript. Kansas State Department of Education.</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Bryk, A.S., &amp; Schneider, B. (2003). Trust in schools: A core resource for school reform. </a:t>
            </a:r>
            <a:r>
              <a:rPr lang="en-US" sz="1100" i="1"/>
              <a:t>Educational Leadership 60, </a:t>
            </a:r>
            <a:r>
              <a:rPr lang="en-US" sz="1100"/>
              <a:t>40-45.</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Gordon, D. T. (2002). Fuel for reform: The importance of trust in changing schools. </a:t>
            </a:r>
            <a:r>
              <a:rPr lang="en-US" sz="1100" i="1"/>
              <a:t>Harvard Education Letter, (18)</a:t>
            </a:r>
            <a:r>
              <a:rPr lang="en-US" sz="1100"/>
              <a:t>.</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Webster’s New Collegiate Dictionary</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Skiba, R. J., &amp; Peterson, R. L. (2000). School discipline at a crossroads: From zero tolerance to early response. </a:t>
            </a:r>
            <a:r>
              <a:rPr lang="en-US" sz="1100" i="1"/>
              <a:t>Exceptional Children, 66, </a:t>
            </a:r>
            <a:r>
              <a:rPr lang="en-US" sz="1100"/>
              <a:t>335-347.</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U.S. Department of Education (2014). Guiding principles: A resource guide for improving school climate and discipline. http://www2.ed.gov/policy/gen/guid/school-discipline/index.html</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Losen, D.J. (2011). </a:t>
            </a:r>
            <a:r>
              <a:rPr lang="en-US" sz="1100" i="1"/>
              <a:t>Discipline Policies, Successful Schools, and Racial Justice. </a:t>
            </a:r>
            <a:r>
              <a:rPr lang="en-US" sz="1100"/>
              <a:t>Boulder, CO: National Education Policy Center. Retrieved [March, 2012] from http://nepc.colorado.edu/publication/ discipline-policies.</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US" sz="1100"/>
              <a:t>Gresham, F.M. (1984). Assessment of Children’s Social Skills. </a:t>
            </a:r>
            <a:r>
              <a:rPr lang="en-US" sz="1100" i="1"/>
              <a:t>Journal of School Psychology, (19), No 2, </a:t>
            </a:r>
            <a:r>
              <a:rPr lang="en-US" sz="1100"/>
              <a:t>pp. 120-33.</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290"/>
        <p:cNvGrpSpPr/>
        <p:nvPr/>
      </p:nvGrpSpPr>
      <p:grpSpPr>
        <a:xfrm>
          <a:off x="0" y="0"/>
          <a:ext cx="0" cy="0"/>
          <a:chOff x="0" y="0"/>
          <a:chExt cx="0" cy="0"/>
        </a:xfrm>
      </p:grpSpPr>
      <p:sp>
        <p:nvSpPr>
          <p:cNvPr id="291" name="Google Shape;291;p2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292" name="Google Shape;292;p28"/>
          <p:cNvSpPr txBox="1">
            <a:spLocks noGrp="1"/>
          </p:cNvSpPr>
          <p:nvPr>
            <p:ph type="body" idx="1"/>
          </p:nvPr>
        </p:nvSpPr>
        <p:spPr>
          <a:xfrm>
            <a:off x="546652" y="1969039"/>
            <a:ext cx="3971408"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Check Out MO SW-PBS on Social Media:</a:t>
            </a:r>
            <a:endParaRPr/>
          </a:p>
        </p:txBody>
      </p:sp>
      <p:pic>
        <p:nvPicPr>
          <p:cNvPr id="293" name="Google Shape;293;p28"/>
          <p:cNvPicPr preferRelativeResize="0">
            <a:picLocks noGrp="1"/>
          </p:cNvPicPr>
          <p:nvPr>
            <p:ph type="body" idx="2"/>
          </p:nvPr>
        </p:nvPicPr>
        <p:blipFill rotWithShape="1">
          <a:blip r:embed="rId3">
            <a:alphaModFix/>
          </a:blip>
          <a:srcRect/>
          <a:stretch/>
        </p:blipFill>
        <p:spPr>
          <a:xfrm>
            <a:off x="883553" y="2871703"/>
            <a:ext cx="715203" cy="617935"/>
          </a:xfrm>
          <a:prstGeom prst="rect">
            <a:avLst/>
          </a:prstGeom>
          <a:noFill/>
          <a:ln>
            <a:noFill/>
          </a:ln>
        </p:spPr>
      </p:pic>
      <p:sp>
        <p:nvSpPr>
          <p:cNvPr id="294" name="Google Shape;294;p28"/>
          <p:cNvSpPr txBox="1">
            <a:spLocks noGrp="1"/>
          </p:cNvSpPr>
          <p:nvPr>
            <p:ph type="body" idx="3"/>
          </p:nvPr>
        </p:nvSpPr>
        <p:spPr>
          <a:xfrm>
            <a:off x="4649031" y="1969039"/>
            <a:ext cx="3887391"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Facilitator Contact Information:</a:t>
            </a:r>
            <a:endParaRPr/>
          </a:p>
        </p:txBody>
      </p:sp>
      <p:sp>
        <p:nvSpPr>
          <p:cNvPr id="295" name="Google Shape;295;p28"/>
          <p:cNvSpPr txBox="1">
            <a:spLocks noGrp="1"/>
          </p:cNvSpPr>
          <p:nvPr>
            <p:ph type="body" idx="4"/>
          </p:nvPr>
        </p:nvSpPr>
        <p:spPr>
          <a:xfrm>
            <a:off x="4649031" y="2586974"/>
            <a:ext cx="3887391" cy="276344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96" name="Google Shape;296;p28"/>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297" name="Google Shape;297;p28"/>
          <p:cNvPicPr preferRelativeResize="0"/>
          <p:nvPr/>
        </p:nvPicPr>
        <p:blipFill rotWithShape="1">
          <a:blip r:embed="rId5">
            <a:alphaModFix/>
          </a:blip>
          <a:srcRect/>
          <a:stretch/>
        </p:blipFill>
        <p:spPr>
          <a:xfrm>
            <a:off x="962774" y="4653563"/>
            <a:ext cx="556763" cy="452840"/>
          </a:xfrm>
          <a:prstGeom prst="rect">
            <a:avLst/>
          </a:prstGeom>
          <a:noFill/>
          <a:ln>
            <a:noFill/>
          </a:ln>
        </p:spPr>
      </p:pic>
      <p:sp>
        <p:nvSpPr>
          <p:cNvPr id="298" name="Google Shape;298;p28"/>
          <p:cNvSpPr txBox="1"/>
          <p:nvPr/>
        </p:nvSpPr>
        <p:spPr>
          <a:xfrm>
            <a:off x="1729724" y="2963210"/>
            <a:ext cx="2276061"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pbismissouri.org</a:t>
            </a:r>
            <a:endParaRPr sz="2100" b="0" i="0" u="none" strike="noStrike" cap="none">
              <a:solidFill>
                <a:schemeClr val="dk1"/>
              </a:solidFill>
              <a:latin typeface="Calibri"/>
              <a:ea typeface="Calibri"/>
              <a:cs typeface="Calibri"/>
              <a:sym typeface="Calibri"/>
            </a:endParaRPr>
          </a:p>
        </p:txBody>
      </p:sp>
      <p:sp>
        <p:nvSpPr>
          <p:cNvPr id="299" name="Google Shape;299;p28"/>
          <p:cNvSpPr txBox="1"/>
          <p:nvPr/>
        </p:nvSpPr>
        <p:spPr>
          <a:xfrm>
            <a:off x="1729720" y="3772486"/>
            <a:ext cx="284228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facebook.com/moswpbs</a:t>
            </a:r>
            <a:endParaRPr sz="2100" b="0" i="0" u="none" strike="noStrike" cap="none">
              <a:solidFill>
                <a:schemeClr val="dk1"/>
              </a:solidFill>
              <a:latin typeface="Calibri"/>
              <a:ea typeface="Calibri"/>
              <a:cs typeface="Calibri"/>
              <a:sym typeface="Calibri"/>
            </a:endParaRPr>
          </a:p>
        </p:txBody>
      </p:sp>
      <p:sp>
        <p:nvSpPr>
          <p:cNvPr id="300" name="Google Shape;300;p28"/>
          <p:cNvSpPr txBox="1"/>
          <p:nvPr/>
        </p:nvSpPr>
        <p:spPr>
          <a:xfrm>
            <a:off x="1729724" y="4580275"/>
            <a:ext cx="2276061"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@MOSWPBS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99" name="Google Shape;99;p3"/>
          <p:cNvSpPr txBox="1">
            <a:spLocks noGrp="1"/>
          </p:cNvSpPr>
          <p:nvPr>
            <p:ph type="body" idx="1"/>
          </p:nvPr>
        </p:nvSpPr>
        <p:spPr>
          <a:xfrm>
            <a:off x="628651" y="2033586"/>
            <a:ext cx="7886700" cy="419136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SzPct val="100000"/>
              <a:buNone/>
            </a:pPr>
            <a:r>
              <a:rPr lang="en-US" sz="30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a Problem Solver</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fda82a5dd6_0_0"/>
          <p:cNvSpPr txBox="1">
            <a:spLocks noGrp="1"/>
          </p:cNvSpPr>
          <p:nvPr>
            <p:ph type="ctrTitle"/>
          </p:nvPr>
        </p:nvSpPr>
        <p:spPr>
          <a:xfrm>
            <a:off x="685800" y="720612"/>
            <a:ext cx="7772400" cy="1175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Review or Create </a:t>
            </a:r>
            <a:br>
              <a:rPr lang="en-US"/>
            </a:br>
            <a:r>
              <a:rPr lang="en-US"/>
              <a:t>Your School Mission</a:t>
            </a:r>
            <a:endParaRPr/>
          </a:p>
        </p:txBody>
      </p:sp>
      <p:sp>
        <p:nvSpPr>
          <p:cNvPr id="307" name="Google Shape;307;g1fda82a5dd6_0_0"/>
          <p:cNvSpPr txBox="1">
            <a:spLocks noGrp="1"/>
          </p:cNvSpPr>
          <p:nvPr>
            <p:ph type="subTitle" idx="1"/>
          </p:nvPr>
        </p:nvSpPr>
        <p:spPr>
          <a:xfrm>
            <a:off x="1240971" y="2110859"/>
            <a:ext cx="6901500" cy="607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Common Philosophy &amp; Purpose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da82a5dd6_0_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314" name="Google Shape;314;g1fda82a5dd6_0_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FF0000"/>
              </a:buClr>
              <a:buSzPts val="2800"/>
              <a:buChar char="•"/>
            </a:pPr>
            <a:r>
              <a:rPr lang="en-US"/>
              <a:t>Handouts Needed:</a:t>
            </a:r>
            <a:endParaRPr/>
          </a:p>
          <a:p>
            <a:pPr marL="685800" lvl="1" indent="-313668" algn="l" rtl="0">
              <a:lnSpc>
                <a:spcPct val="115000"/>
              </a:lnSpc>
              <a:spcBef>
                <a:spcPts val="0"/>
              </a:spcBef>
              <a:spcAft>
                <a:spcPts val="0"/>
              </a:spcAft>
              <a:buSzPts val="3140"/>
              <a:buChar char="•"/>
            </a:pPr>
            <a:r>
              <a:rPr lang="en-US" sz="2439"/>
              <a:t>Example High School Mission Statement</a:t>
            </a:r>
            <a:endParaRPr sz="2439"/>
          </a:p>
          <a:p>
            <a:pPr marL="685800" lvl="1" indent="-313668" algn="l" rtl="0">
              <a:lnSpc>
                <a:spcPct val="115000"/>
              </a:lnSpc>
              <a:spcBef>
                <a:spcPts val="0"/>
              </a:spcBef>
              <a:spcAft>
                <a:spcPts val="0"/>
              </a:spcAft>
              <a:buSzPts val="3140"/>
              <a:buChar char="•"/>
            </a:pPr>
            <a:r>
              <a:rPr lang="en-US" sz="2439"/>
              <a:t>Tier 1 Action Plan</a:t>
            </a:r>
            <a:endParaRPr sz="2439"/>
          </a:p>
          <a:p>
            <a:pPr marL="685800" lvl="1" indent="-313668" algn="l" rtl="0">
              <a:lnSpc>
                <a:spcPct val="115000"/>
              </a:lnSpc>
              <a:spcBef>
                <a:spcPts val="0"/>
              </a:spcBef>
              <a:spcAft>
                <a:spcPts val="0"/>
              </a:spcAft>
              <a:buSzPts val="3140"/>
              <a:buChar char="•"/>
            </a:pPr>
            <a:r>
              <a:rPr lang="en-US" sz="2439"/>
              <a:t>Tier 1 Artifact Rubric</a:t>
            </a:r>
            <a:endParaRPr sz="2439"/>
          </a:p>
          <a:p>
            <a:pPr marL="685800" lvl="1" indent="-313668" algn="l" rtl="0">
              <a:lnSpc>
                <a:spcPct val="100000"/>
              </a:lnSpc>
              <a:spcBef>
                <a:spcPts val="0"/>
              </a:spcBef>
              <a:spcAft>
                <a:spcPts val="0"/>
              </a:spcAft>
              <a:buSzPts val="3140"/>
              <a:buChar char="•"/>
            </a:pPr>
            <a:r>
              <a:rPr lang="en-US" sz="2439"/>
              <a:t>Tier 1 Action Planning Checklist</a:t>
            </a:r>
            <a:endParaRPr sz="2439"/>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rgbClr val="FF0000"/>
              </a:buClr>
              <a:buSzPts val="2800"/>
              <a:buChar char="•"/>
            </a:pPr>
            <a:r>
              <a:rPr lang="en-US"/>
              <a:t>Participants Need Access to:</a:t>
            </a:r>
            <a:endParaRPr/>
          </a:p>
          <a:p>
            <a:pPr marL="685800" lvl="1" indent="-228600" algn="l" rtl="0">
              <a:lnSpc>
                <a:spcPct val="90000"/>
              </a:lnSpc>
              <a:spcBef>
                <a:spcPts val="500"/>
              </a:spcBef>
              <a:spcAft>
                <a:spcPts val="0"/>
              </a:spcAft>
              <a:buClr>
                <a:schemeClr val="dk1"/>
              </a:buClr>
              <a:buSzPts val="2400"/>
              <a:buChar char="•"/>
            </a:pPr>
            <a:r>
              <a:rPr lang="en-US"/>
              <a:t>MO SW-PBS Handbook</a:t>
            </a:r>
            <a:endParaRPr/>
          </a:p>
          <a:p>
            <a:pPr marL="685800" lvl="1" indent="-228600" algn="l" rtl="0">
              <a:lnSpc>
                <a:spcPct val="90000"/>
              </a:lnSpc>
              <a:spcBef>
                <a:spcPts val="500"/>
              </a:spcBef>
              <a:spcAft>
                <a:spcPts val="0"/>
              </a:spcAft>
              <a:buClr>
                <a:schemeClr val="dk1"/>
              </a:buClr>
              <a:buSzPts val="2400"/>
              <a:buChar char="•"/>
            </a:pPr>
            <a:r>
              <a:rPr lang="en-US"/>
              <a:t>MO SW-PBS Tier 1 Implementation Guide</a:t>
            </a:r>
            <a:br>
              <a:rPr lang="en-US"/>
            </a:b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fda82a5dd6_0_1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321" name="Google Shape;321;g1fda82a5dd6_0_12"/>
          <p:cNvSpPr txBox="1">
            <a:spLocks noGrp="1"/>
          </p:cNvSpPr>
          <p:nvPr>
            <p:ph type="body" idx="1"/>
          </p:nvPr>
        </p:nvSpPr>
        <p:spPr>
          <a:xfrm>
            <a:off x="628651" y="2033586"/>
            <a:ext cx="7886700" cy="40257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SzPct val="100000"/>
              <a:buNone/>
            </a:pPr>
            <a:r>
              <a:rPr lang="en-US" sz="30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a Problem Solver</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326"/>
        <p:cNvGrpSpPr/>
        <p:nvPr/>
      </p:nvGrpSpPr>
      <p:grpSpPr>
        <a:xfrm>
          <a:off x="0" y="0"/>
          <a:ext cx="0" cy="0"/>
          <a:chOff x="0" y="0"/>
          <a:chExt cx="0" cy="0"/>
        </a:xfrm>
      </p:grpSpPr>
      <p:sp>
        <p:nvSpPr>
          <p:cNvPr id="327" name="Google Shape;327;g1fda82a5dd6_0_1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328" name="Google Shape;328;g1fda82a5dd6_0_1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333"/>
        <p:cNvGrpSpPr/>
        <p:nvPr/>
      </p:nvGrpSpPr>
      <p:grpSpPr>
        <a:xfrm>
          <a:off x="0" y="0"/>
          <a:ext cx="0" cy="0"/>
          <a:chOff x="0" y="0"/>
          <a:chExt cx="0" cy="0"/>
        </a:xfrm>
      </p:grpSpPr>
      <p:sp>
        <p:nvSpPr>
          <p:cNvPr id="334" name="Google Shape;334;g1fda82a5dd6_0_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335" name="Google Shape;335;g1fda82a5dd6_0_2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fda82a5dd6_0_3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342" name="Google Shape;342;g1fda82a5dd6_0_30"/>
          <p:cNvSpPr txBox="1">
            <a:spLocks noGrp="1"/>
          </p:cNvSpPr>
          <p:nvPr>
            <p:ph type="body" idx="1"/>
          </p:nvPr>
        </p:nvSpPr>
        <p:spPr>
          <a:xfrm>
            <a:off x="628651" y="1465730"/>
            <a:ext cx="7886700" cy="40242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review and/or create a mission statement to verify that it addresses the development of student social competence. </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fda82a5dd6_0_3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Mission Statements</a:t>
            </a:r>
            <a:endParaRPr/>
          </a:p>
        </p:txBody>
      </p:sp>
      <p:sp>
        <p:nvSpPr>
          <p:cNvPr id="349" name="Google Shape;349;g1fda82a5dd6_0_3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endParaRPr i="1">
              <a:solidFill>
                <a:srgbClr val="548135"/>
              </a:solidFill>
            </a:endParaRPr>
          </a:p>
          <a:p>
            <a:pPr marL="0" lvl="0" indent="0" algn="ctr" rtl="0">
              <a:lnSpc>
                <a:spcPct val="90000"/>
              </a:lnSpc>
              <a:spcBef>
                <a:spcPts val="1000"/>
              </a:spcBef>
              <a:spcAft>
                <a:spcPts val="0"/>
              </a:spcAft>
              <a:buSzPts val="2800"/>
              <a:buNone/>
            </a:pPr>
            <a:r>
              <a:rPr lang="en-US" i="1">
                <a:solidFill>
                  <a:srgbClr val="548135"/>
                </a:solidFill>
              </a:rPr>
              <a:t>Every school or district has one. They define our purpose. They are practicable, a blueprint for current practice or what we do. Missions answer the questions, “Why do we exist? What do we do?”</a:t>
            </a:r>
            <a:endParaRPr/>
          </a:p>
        </p:txBody>
      </p:sp>
      <p:sp>
        <p:nvSpPr>
          <p:cNvPr id="350" name="Google Shape;350;g1fda82a5dd6_0_36"/>
          <p:cNvSpPr txBox="1"/>
          <p:nvPr/>
        </p:nvSpPr>
        <p:spPr>
          <a:xfrm>
            <a:off x="4424082" y="4097867"/>
            <a:ext cx="35643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 SW-PBS,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fda82a5dd6_0_4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357" name="Google Shape;357;g1fda82a5dd6_0_4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A mission statement represents the reason that the school and/or district exists, and is usually a short statement.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fda82a5dd6_0_4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Mission Statements</a:t>
            </a:r>
            <a:endParaRPr/>
          </a:p>
        </p:txBody>
      </p:sp>
      <p:pic>
        <p:nvPicPr>
          <p:cNvPr id="364" name="Google Shape;364;g1fda82a5dd6_0_49"/>
          <p:cNvPicPr preferRelativeResize="0"/>
          <p:nvPr/>
        </p:nvPicPr>
        <p:blipFill rotWithShape="1">
          <a:blip r:embed="rId3">
            <a:alphaModFix/>
          </a:blip>
          <a:srcRect/>
          <a:stretch/>
        </p:blipFill>
        <p:spPr>
          <a:xfrm>
            <a:off x="1033991" y="1313795"/>
            <a:ext cx="7076017" cy="477778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1fda82a5dd6_0_55"/>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Mission</a:t>
            </a:r>
            <a:endParaRPr/>
          </a:p>
        </p:txBody>
      </p:sp>
      <p:sp>
        <p:nvSpPr>
          <p:cNvPr id="371" name="Google Shape;371;g1fda82a5dd6_0_55"/>
          <p:cNvSpPr txBox="1">
            <a:spLocks noGrp="1"/>
          </p:cNvSpPr>
          <p:nvPr>
            <p:ph type="body" idx="1"/>
          </p:nvPr>
        </p:nvSpPr>
        <p:spPr>
          <a:xfrm>
            <a:off x="457200" y="2123268"/>
            <a:ext cx="8229600" cy="40029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Does your district or school mission address the development of student social competence? </a:t>
            </a:r>
            <a:endParaRPr/>
          </a:p>
          <a:p>
            <a:pPr marL="457200" lvl="0" indent="-279400" algn="l" rtl="0">
              <a:lnSpc>
                <a:spcPct val="90000"/>
              </a:lnSpc>
              <a:spcBef>
                <a:spcPts val="1000"/>
              </a:spcBef>
              <a:spcAft>
                <a:spcPts val="0"/>
              </a:spcAft>
              <a:buSzPts val="2800"/>
              <a:buFont typeface="Arial"/>
              <a:buNone/>
            </a:pPr>
            <a:endParaRPr>
              <a:solidFill>
                <a:schemeClr val="dk1"/>
              </a:solidFill>
            </a:endParaRPr>
          </a:p>
          <a:p>
            <a:pPr marL="0" lvl="0" indent="0" algn="l" rtl="0">
              <a:lnSpc>
                <a:spcPct val="90000"/>
              </a:lnSpc>
              <a:spcBef>
                <a:spcPts val="1000"/>
              </a:spcBef>
              <a:spcAft>
                <a:spcPts val="0"/>
              </a:spcAft>
              <a:buClr>
                <a:srgbClr val="FF0000"/>
              </a:buClr>
              <a:buSzPts val="2800"/>
              <a:buFont typeface="Arial"/>
              <a:buNone/>
            </a:pPr>
            <a:endParaRPr/>
          </a:p>
        </p:txBody>
      </p:sp>
      <p:pic>
        <p:nvPicPr>
          <p:cNvPr id="372" name="Google Shape;372;g1fda82a5dd6_0_55"/>
          <p:cNvPicPr preferRelativeResize="0"/>
          <p:nvPr/>
        </p:nvPicPr>
        <p:blipFill rotWithShape="1">
          <a:blip r:embed="rId3">
            <a:alphaModFix/>
          </a:blip>
          <a:srcRect/>
          <a:stretch/>
        </p:blipFill>
        <p:spPr>
          <a:xfrm>
            <a:off x="2572595" y="3429000"/>
            <a:ext cx="3301262" cy="22030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06" name="Google Shape;106;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fda82a5dd6_0_62"/>
          <p:cNvSpPr txBox="1">
            <a:spLocks noGrp="1"/>
          </p:cNvSpPr>
          <p:nvPr>
            <p:ph type="title"/>
          </p:nvPr>
        </p:nvSpPr>
        <p:spPr>
          <a:xfrm>
            <a:off x="1471882" y="491686"/>
            <a:ext cx="7363500"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Activity: Example Mission</a:t>
            </a:r>
            <a:endParaRPr/>
          </a:p>
        </p:txBody>
      </p:sp>
      <p:sp>
        <p:nvSpPr>
          <p:cNvPr id="379" name="Google Shape;379;g1fda82a5dd6_0_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Review the example mission statement provided and identify the pieces that directly promote and support the development of student social competence.</a:t>
            </a:r>
            <a:endParaRPr/>
          </a:p>
        </p:txBody>
      </p:sp>
      <p:pic>
        <p:nvPicPr>
          <p:cNvPr id="380" name="Google Shape;380;g1fda82a5dd6_0_62"/>
          <p:cNvPicPr preferRelativeResize="0"/>
          <p:nvPr/>
        </p:nvPicPr>
        <p:blipFill rotWithShape="1">
          <a:blip r:embed="rId3">
            <a:alphaModFix/>
          </a:blip>
          <a:srcRect/>
          <a:stretch/>
        </p:blipFill>
        <p:spPr>
          <a:xfrm>
            <a:off x="704850" y="3382963"/>
            <a:ext cx="7734300" cy="2743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1fda82a5dd6_0_69"/>
          <p:cNvSpPr txBox="1">
            <a:spLocks noGrp="1"/>
          </p:cNvSpPr>
          <p:nvPr>
            <p:ph type="title"/>
          </p:nvPr>
        </p:nvSpPr>
        <p:spPr>
          <a:xfrm>
            <a:off x="1471882" y="491686"/>
            <a:ext cx="7363500"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Activity: Mission Review</a:t>
            </a:r>
            <a:endParaRPr/>
          </a:p>
        </p:txBody>
      </p:sp>
      <p:sp>
        <p:nvSpPr>
          <p:cNvPr id="387" name="Google Shape;387;g1fda82a5dd6_0_69"/>
          <p:cNvSpPr txBox="1">
            <a:spLocks noGrp="1"/>
          </p:cNvSpPr>
          <p:nvPr>
            <p:ph type="body" idx="1"/>
          </p:nvPr>
        </p:nvSpPr>
        <p:spPr>
          <a:xfrm>
            <a:off x="457200" y="1844298"/>
            <a:ext cx="8229600" cy="42819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FF0000"/>
              </a:buClr>
              <a:buSzPct val="100000"/>
              <a:buFont typeface="Arial"/>
              <a:buNone/>
            </a:pPr>
            <a:r>
              <a:rPr lang="en-US"/>
              <a:t>Working with your team, review your school or district mission statements.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Do existing statements include the essential focus on both academic and social outcomes for all students?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Do the mission statements reflect inclusive and equitable practices for all students and families?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How does your school mission relate to your “why”?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What changes does the team suggest to your school or district mission statement?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What suggestions would your team forward to your district leadership team after reviewing district mission documentation?</a:t>
            </a:r>
            <a:endParaRPr/>
          </a:p>
          <a:p>
            <a:pPr marL="0" lvl="0" indent="0" algn="l" rtl="0">
              <a:lnSpc>
                <a:spcPct val="90000"/>
              </a:lnSpc>
              <a:spcBef>
                <a:spcPts val="1000"/>
              </a:spcBef>
              <a:spcAft>
                <a:spcPts val="0"/>
              </a:spcAft>
              <a:buClr>
                <a:srgbClr val="FF0000"/>
              </a:buClr>
              <a:buSzPct val="100000"/>
              <a:buFont typeface="Arial"/>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fda82a5dd6_0_75"/>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Staff Engagement</a:t>
            </a:r>
            <a:endParaRPr/>
          </a:p>
        </p:txBody>
      </p:sp>
      <p:sp>
        <p:nvSpPr>
          <p:cNvPr id="394" name="Google Shape;394;g1fda82a5dd6_0_75"/>
          <p:cNvSpPr txBox="1">
            <a:spLocks noGrp="1"/>
          </p:cNvSpPr>
          <p:nvPr>
            <p:ph type="body" idx="1"/>
          </p:nvPr>
        </p:nvSpPr>
        <p:spPr>
          <a:xfrm>
            <a:off x="457200" y="1952786"/>
            <a:ext cx="8229600" cy="41733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How can you include staff in reviewing your school and/or district mission statement(s)?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What “look fors” would you want staff to consider when reviewing your school and/or district mission statement(s)?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How does your school mission relate to your “why”?</a:t>
            </a:r>
            <a:endParaRPr/>
          </a:p>
          <a:p>
            <a:pPr marL="0" lvl="0" indent="0" algn="l" rtl="0">
              <a:lnSpc>
                <a:spcPct val="90000"/>
              </a:lnSpc>
              <a:spcBef>
                <a:spcPts val="1000"/>
              </a:spcBef>
              <a:spcAft>
                <a:spcPts val="0"/>
              </a:spcAft>
              <a:buClr>
                <a:srgbClr val="FF0000"/>
              </a:buClr>
              <a:buSzPts val="2800"/>
              <a:buFont typeface="Arial"/>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fda82a5dd6_0_81"/>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Family Engagement</a:t>
            </a:r>
            <a:endParaRPr/>
          </a:p>
        </p:txBody>
      </p:sp>
      <p:sp>
        <p:nvSpPr>
          <p:cNvPr id="401" name="Google Shape;401;g1fda82a5dd6_0_81"/>
          <p:cNvSpPr txBox="1">
            <a:spLocks noGrp="1"/>
          </p:cNvSpPr>
          <p:nvPr>
            <p:ph type="body" idx="1"/>
          </p:nvPr>
        </p:nvSpPr>
        <p:spPr>
          <a:xfrm>
            <a:off x="457200" y="1797803"/>
            <a:ext cx="8229600" cy="43284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When staff have completed a draft review of the school and/or district mission statement(s), how will you share with families for their feedback?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Share the draft mission statement(s) on the school website, in school newsletters, and in classroom communications (e.g. Friday folders, mass emails) with an invitation for suggestions.</a:t>
            </a:r>
            <a:endParaRPr/>
          </a:p>
          <a:p>
            <a:pPr marL="0" lvl="0" indent="0" algn="l" rtl="0">
              <a:lnSpc>
                <a:spcPct val="90000"/>
              </a:lnSpc>
              <a:spcBef>
                <a:spcPts val="1000"/>
              </a:spcBef>
              <a:spcAft>
                <a:spcPts val="0"/>
              </a:spcAft>
              <a:buClr>
                <a:srgbClr val="FF0000"/>
              </a:buClr>
              <a:buSzPts val="2800"/>
              <a:buFont typeface="Arial"/>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1fda82a5dd6_0_87"/>
          <p:cNvSpPr txBox="1">
            <a:spLocks noGrp="1"/>
          </p:cNvSpPr>
          <p:nvPr>
            <p:ph type="title"/>
          </p:nvPr>
        </p:nvSpPr>
        <p:spPr>
          <a:xfrm>
            <a:off x="628650" y="150801"/>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408" name="Google Shape;408;g1fda82a5dd6_0_87"/>
          <p:cNvSpPr txBox="1">
            <a:spLocks noGrp="1"/>
          </p:cNvSpPr>
          <p:nvPr>
            <p:ph type="body" idx="1"/>
          </p:nvPr>
        </p:nvSpPr>
        <p:spPr>
          <a:xfrm>
            <a:off x="628650" y="1253400"/>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a:t>How will you engage staff and families in developing and/or revising a mission statement?</a:t>
            </a:r>
            <a:endParaRPr sz="2000"/>
          </a:p>
          <a:p>
            <a:pPr marL="0" lvl="0" indent="0" algn="l" rtl="0">
              <a:lnSpc>
                <a:spcPct val="100000"/>
              </a:lnSpc>
              <a:spcBef>
                <a:spcPts val="0"/>
              </a:spcBef>
              <a:spcAft>
                <a:spcPts val="0"/>
              </a:spcAft>
              <a:buSzPts val="2800"/>
              <a:buNone/>
            </a:pPr>
            <a:endParaRPr sz="2000"/>
          </a:p>
          <a:p>
            <a:pPr marL="0" lvl="0" indent="0" algn="l" rtl="0">
              <a:lnSpc>
                <a:spcPct val="100000"/>
              </a:lnSpc>
              <a:spcBef>
                <a:spcPts val="0"/>
              </a:spcBef>
              <a:spcAft>
                <a:spcPts val="0"/>
              </a:spcAft>
              <a:buClr>
                <a:schemeClr val="dk1"/>
              </a:buClr>
              <a:buSzPts val="1100"/>
              <a:buFont typeface="Arial"/>
              <a:buNone/>
            </a:pPr>
            <a:r>
              <a:rPr lang="en-US" sz="2000"/>
              <a:t>Next steps include </a:t>
            </a:r>
            <a:endParaRPr sz="2000"/>
          </a:p>
          <a:p>
            <a:pPr marL="457200" lvl="0" indent="-355600" algn="l" rtl="0">
              <a:lnSpc>
                <a:spcPct val="100000"/>
              </a:lnSpc>
              <a:spcBef>
                <a:spcPts val="0"/>
              </a:spcBef>
              <a:spcAft>
                <a:spcPts val="0"/>
              </a:spcAft>
              <a:buClr>
                <a:schemeClr val="dk1"/>
              </a:buClr>
              <a:buSzPts val="2000"/>
              <a:buFont typeface="Calibri"/>
              <a:buChar char="●"/>
            </a:pPr>
            <a:r>
              <a:rPr lang="en-US" sz="2000"/>
              <a:t>Develop action steps for engaging staff in a review of your school and/or district mission statement(s). </a:t>
            </a:r>
            <a:endParaRPr sz="2000"/>
          </a:p>
          <a:p>
            <a:pPr marL="457200" lvl="0" indent="-355600" algn="l" rtl="0">
              <a:lnSpc>
                <a:spcPct val="100000"/>
              </a:lnSpc>
              <a:spcBef>
                <a:spcPts val="0"/>
              </a:spcBef>
              <a:spcAft>
                <a:spcPts val="0"/>
              </a:spcAft>
              <a:buClr>
                <a:schemeClr val="dk1"/>
              </a:buClr>
              <a:buSzPts val="2000"/>
              <a:buFont typeface="Calibri"/>
              <a:buChar char="●"/>
            </a:pPr>
            <a:r>
              <a:rPr lang="en-US" sz="2000"/>
              <a:t>Additionally, add action steps to address family engagement in the review of school and/or district mission statement(s).</a:t>
            </a:r>
            <a:endParaRPr sz="2000"/>
          </a:p>
          <a:p>
            <a:pPr marL="457200" lvl="0" indent="-355600" algn="l" rtl="0">
              <a:lnSpc>
                <a:spcPct val="100000"/>
              </a:lnSpc>
              <a:spcBef>
                <a:spcPts val="0"/>
              </a:spcBef>
              <a:spcAft>
                <a:spcPts val="0"/>
              </a:spcAft>
              <a:buClr>
                <a:schemeClr val="dk1"/>
              </a:buClr>
              <a:buSzPts val="2000"/>
              <a:buFont typeface="Cambria"/>
              <a:buChar char="●"/>
            </a:pPr>
            <a:r>
              <a:rPr lang="en-US" sz="2000"/>
              <a:t>Update your action plan using the </a:t>
            </a:r>
            <a:r>
              <a:rPr lang="en-US" sz="2000" b="1" i="1"/>
              <a:t>Tier 1 Action Plan</a:t>
            </a:r>
            <a:r>
              <a:rPr lang="en-US" sz="2000"/>
              <a:t> template and the </a:t>
            </a:r>
            <a:r>
              <a:rPr lang="en-US" sz="2000" b="1" i="1"/>
              <a:t>Tier 1 Action Planning Checklist</a:t>
            </a:r>
            <a:r>
              <a:rPr lang="en-US" sz="2000"/>
              <a:t>. </a:t>
            </a:r>
            <a:endParaRPr sz="2000"/>
          </a:p>
          <a:p>
            <a:pPr marL="457200" lvl="0" indent="-355600" algn="l" rtl="0">
              <a:lnSpc>
                <a:spcPct val="100000"/>
              </a:lnSpc>
              <a:spcBef>
                <a:spcPts val="0"/>
              </a:spcBef>
              <a:spcAft>
                <a:spcPts val="0"/>
              </a:spcAft>
              <a:buClr>
                <a:schemeClr val="dk1"/>
              </a:buClr>
              <a:buSzPts val="2000"/>
              <a:buChar char="●"/>
            </a:pPr>
            <a:r>
              <a:rPr lang="en-US" sz="2000"/>
              <a:t>Use the </a:t>
            </a:r>
            <a:r>
              <a:rPr lang="en-US" sz="2000" b="1" i="1"/>
              <a:t>Tier 1 Artifacts Rubric </a:t>
            </a:r>
            <a:r>
              <a:rPr lang="en-US" sz="2000"/>
              <a:t>to assess the quality of the resources your team develops. </a:t>
            </a:r>
            <a:endParaRPr sz="2000"/>
          </a:p>
          <a:p>
            <a:pPr marL="457200" lvl="0" indent="-355600" algn="l" rtl="0">
              <a:lnSpc>
                <a:spcPct val="100000"/>
              </a:lnSpc>
              <a:spcBef>
                <a:spcPts val="0"/>
              </a:spcBef>
              <a:spcAft>
                <a:spcPts val="0"/>
              </a:spcAft>
              <a:buClr>
                <a:schemeClr val="dk1"/>
              </a:buClr>
              <a:buSzPts val="2000"/>
              <a:buChar char="●"/>
            </a:pPr>
            <a:r>
              <a:rPr lang="en-US" sz="2000"/>
              <a:t>Use the results of the </a:t>
            </a:r>
            <a:r>
              <a:rPr lang="en-US" sz="2000" b="1" i="1"/>
              <a:t>PBIS Self-Assessment Survey</a:t>
            </a:r>
            <a:r>
              <a:rPr lang="en-US" sz="2000"/>
              <a:t> (SAS)  to gain perspective from all staff, and results from the </a:t>
            </a:r>
            <a:r>
              <a:rPr lang="en-US" sz="2000" b="1" i="1"/>
              <a:t>PBIS Tiered Fidelity Inventory</a:t>
            </a:r>
            <a:r>
              <a:rPr lang="en-US" sz="2000"/>
              <a:t> (TFI) to gain perspective from your Building Leadership Team.</a:t>
            </a:r>
            <a:endParaRPr sz="1900" u="sng">
              <a:solidFill>
                <a:srgbClr val="1155CC"/>
              </a:solidFill>
              <a:latin typeface="Arial"/>
              <a:ea typeface="Arial"/>
              <a:cs typeface="Arial"/>
              <a:sym typeface="Arial"/>
            </a:endParaRPr>
          </a:p>
          <a:p>
            <a:pPr marL="228600" lvl="0" indent="0" algn="l" rtl="0">
              <a:lnSpc>
                <a:spcPct val="90000"/>
              </a:lnSpc>
              <a:spcBef>
                <a:spcPts val="0"/>
              </a:spcBef>
              <a:spcAft>
                <a:spcPts val="0"/>
              </a:spcAft>
              <a:buSzPts val="2800"/>
              <a:buNone/>
            </a:pPr>
            <a:endParaRPr sz="37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1fda82a5dd6_0_9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415" name="Google Shape;415;g1fda82a5dd6_0_9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Missouri SW-PBS (2019). </a:t>
            </a:r>
            <a:r>
              <a:rPr lang="en-US" i="1"/>
              <a:t>Missouri schoolwide positive behavior support tier 1 implementation guide.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420"/>
        <p:cNvGrpSpPr/>
        <p:nvPr/>
      </p:nvGrpSpPr>
      <p:grpSpPr>
        <a:xfrm>
          <a:off x="0" y="0"/>
          <a:ext cx="0" cy="0"/>
          <a:chOff x="0" y="0"/>
          <a:chExt cx="0" cy="0"/>
        </a:xfrm>
      </p:grpSpPr>
      <p:sp>
        <p:nvSpPr>
          <p:cNvPr id="421" name="Google Shape;421;g1fda82a5dd6_0_99"/>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422" name="Google Shape;422;g1fda82a5dd6_0_99"/>
          <p:cNvSpPr txBox="1">
            <a:spLocks noGrp="1"/>
          </p:cNvSpPr>
          <p:nvPr>
            <p:ph type="body" idx="1"/>
          </p:nvPr>
        </p:nvSpPr>
        <p:spPr>
          <a:xfrm>
            <a:off x="546652" y="1969039"/>
            <a:ext cx="3971400" cy="618000"/>
          </a:xfrm>
          <a:prstGeom prst="rect">
            <a:avLst/>
          </a:prstGeom>
          <a:noFill/>
          <a:ln>
            <a:noFill/>
          </a:ln>
        </p:spPr>
        <p:txBody>
          <a:bodyPr spcFirstLastPara="1" wrap="square" lIns="91425" tIns="45700" rIns="91425" bIns="45700" anchor="b" anchorCtr="0">
            <a:normAutofit lnSpcReduction="20000"/>
          </a:bodyPr>
          <a:lstStyle/>
          <a:p>
            <a:pPr marL="0" lvl="0" indent="0" algn="l" rtl="0">
              <a:lnSpc>
                <a:spcPct val="90000"/>
              </a:lnSpc>
              <a:spcBef>
                <a:spcPts val="0"/>
              </a:spcBef>
              <a:spcAft>
                <a:spcPts val="0"/>
              </a:spcAft>
              <a:buClr>
                <a:schemeClr val="dk1"/>
              </a:buClr>
              <a:buSzPts val="2400"/>
              <a:buNone/>
            </a:pPr>
            <a:r>
              <a:rPr lang="en-US"/>
              <a:t>Check Out MO SW-PBS on Social Media:</a:t>
            </a:r>
            <a:endParaRPr/>
          </a:p>
        </p:txBody>
      </p:sp>
      <p:pic>
        <p:nvPicPr>
          <p:cNvPr id="423" name="Google Shape;423;g1fda82a5dd6_0_99"/>
          <p:cNvPicPr preferRelativeResize="0">
            <a:picLocks noGrp="1"/>
          </p:cNvPicPr>
          <p:nvPr>
            <p:ph type="body" idx="2"/>
          </p:nvPr>
        </p:nvPicPr>
        <p:blipFill rotWithShape="1">
          <a:blip r:embed="rId3">
            <a:alphaModFix/>
          </a:blip>
          <a:srcRect/>
          <a:stretch/>
        </p:blipFill>
        <p:spPr>
          <a:xfrm>
            <a:off x="883553" y="2871703"/>
            <a:ext cx="715200" cy="618000"/>
          </a:xfrm>
          <a:prstGeom prst="rect">
            <a:avLst/>
          </a:prstGeom>
          <a:noFill/>
          <a:ln>
            <a:noFill/>
          </a:ln>
        </p:spPr>
      </p:pic>
      <p:sp>
        <p:nvSpPr>
          <p:cNvPr id="424" name="Google Shape;424;g1fda82a5dd6_0_99"/>
          <p:cNvSpPr txBox="1">
            <a:spLocks noGrp="1"/>
          </p:cNvSpPr>
          <p:nvPr>
            <p:ph type="body" idx="3"/>
          </p:nvPr>
        </p:nvSpPr>
        <p:spPr>
          <a:xfrm>
            <a:off x="4649031" y="1969039"/>
            <a:ext cx="3887400" cy="618000"/>
          </a:xfrm>
          <a:prstGeom prst="rect">
            <a:avLst/>
          </a:prstGeom>
          <a:noFill/>
          <a:ln>
            <a:noFill/>
          </a:ln>
        </p:spPr>
        <p:txBody>
          <a:bodyPr spcFirstLastPara="1" wrap="square" lIns="91425" tIns="45700" rIns="91425" bIns="45700" anchor="b" anchorCtr="0">
            <a:normAutofit lnSpcReduction="20000"/>
          </a:bodyPr>
          <a:lstStyle/>
          <a:p>
            <a:pPr marL="0" lvl="0" indent="0" algn="l" rtl="0">
              <a:lnSpc>
                <a:spcPct val="90000"/>
              </a:lnSpc>
              <a:spcBef>
                <a:spcPts val="0"/>
              </a:spcBef>
              <a:spcAft>
                <a:spcPts val="0"/>
              </a:spcAft>
              <a:buClr>
                <a:schemeClr val="dk1"/>
              </a:buClr>
              <a:buSzPts val="2400"/>
              <a:buNone/>
            </a:pPr>
            <a:r>
              <a:rPr lang="en-US"/>
              <a:t>Facilitator Contact Information:</a:t>
            </a:r>
            <a:endParaRPr/>
          </a:p>
        </p:txBody>
      </p:sp>
      <p:sp>
        <p:nvSpPr>
          <p:cNvPr id="425" name="Google Shape;425;g1fda82a5dd6_0_99"/>
          <p:cNvSpPr txBox="1">
            <a:spLocks noGrp="1"/>
          </p:cNvSpPr>
          <p:nvPr>
            <p:ph type="body" idx="4"/>
          </p:nvPr>
        </p:nvSpPr>
        <p:spPr>
          <a:xfrm>
            <a:off x="4649031" y="2586974"/>
            <a:ext cx="3887400" cy="27633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26" name="Google Shape;426;g1fda82a5dd6_0_99"/>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427" name="Google Shape;427;g1fda82a5dd6_0_99"/>
          <p:cNvPicPr preferRelativeResize="0"/>
          <p:nvPr/>
        </p:nvPicPr>
        <p:blipFill rotWithShape="1">
          <a:blip r:embed="rId5">
            <a:alphaModFix/>
          </a:blip>
          <a:srcRect/>
          <a:stretch/>
        </p:blipFill>
        <p:spPr>
          <a:xfrm>
            <a:off x="962774" y="4653563"/>
            <a:ext cx="556764" cy="452841"/>
          </a:xfrm>
          <a:prstGeom prst="rect">
            <a:avLst/>
          </a:prstGeom>
          <a:noFill/>
          <a:ln>
            <a:noFill/>
          </a:ln>
        </p:spPr>
      </p:pic>
      <p:sp>
        <p:nvSpPr>
          <p:cNvPr id="428" name="Google Shape;428;g1fda82a5dd6_0_99"/>
          <p:cNvSpPr txBox="1"/>
          <p:nvPr/>
        </p:nvSpPr>
        <p:spPr>
          <a:xfrm>
            <a:off x="1729724" y="2963210"/>
            <a:ext cx="2276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pbismissouri.org</a:t>
            </a:r>
            <a:endParaRPr sz="2100" b="0" i="0" u="none" strike="noStrike" cap="none">
              <a:solidFill>
                <a:schemeClr val="dk1"/>
              </a:solidFill>
              <a:latin typeface="Calibri"/>
              <a:ea typeface="Calibri"/>
              <a:cs typeface="Calibri"/>
              <a:sym typeface="Calibri"/>
            </a:endParaRPr>
          </a:p>
        </p:txBody>
      </p:sp>
      <p:sp>
        <p:nvSpPr>
          <p:cNvPr id="429" name="Google Shape;429;g1fda82a5dd6_0_99"/>
          <p:cNvSpPr txBox="1"/>
          <p:nvPr/>
        </p:nvSpPr>
        <p:spPr>
          <a:xfrm>
            <a:off x="1729720" y="3772486"/>
            <a:ext cx="2842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facebook.com/moswpbs</a:t>
            </a:r>
            <a:endParaRPr sz="2100" b="0" i="0" u="none" strike="noStrike" cap="none">
              <a:solidFill>
                <a:schemeClr val="dk1"/>
              </a:solidFill>
              <a:latin typeface="Calibri"/>
              <a:ea typeface="Calibri"/>
              <a:cs typeface="Calibri"/>
              <a:sym typeface="Calibri"/>
            </a:endParaRPr>
          </a:p>
        </p:txBody>
      </p:sp>
      <p:sp>
        <p:nvSpPr>
          <p:cNvPr id="430" name="Google Shape;430;g1fda82a5dd6_0_99"/>
          <p:cNvSpPr txBox="1"/>
          <p:nvPr/>
        </p:nvSpPr>
        <p:spPr>
          <a:xfrm>
            <a:off x="1729724" y="4580275"/>
            <a:ext cx="2276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@MOSWPBS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1fda82a5dd6_0_388"/>
          <p:cNvSpPr txBox="1">
            <a:spLocks noGrp="1"/>
          </p:cNvSpPr>
          <p:nvPr>
            <p:ph type="ctrTitle"/>
          </p:nvPr>
        </p:nvSpPr>
        <p:spPr>
          <a:xfrm>
            <a:off x="685800" y="720612"/>
            <a:ext cx="7772400" cy="1175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Review or Create </a:t>
            </a:r>
            <a:br>
              <a:rPr lang="en-US"/>
            </a:br>
            <a:r>
              <a:rPr lang="en-US"/>
              <a:t>Your School Vision</a:t>
            </a:r>
            <a:endParaRPr/>
          </a:p>
        </p:txBody>
      </p:sp>
      <p:sp>
        <p:nvSpPr>
          <p:cNvPr id="437" name="Google Shape;437;g1fda82a5dd6_0_388"/>
          <p:cNvSpPr txBox="1">
            <a:spLocks noGrp="1"/>
          </p:cNvSpPr>
          <p:nvPr>
            <p:ph type="subTitle" idx="1"/>
          </p:nvPr>
        </p:nvSpPr>
        <p:spPr>
          <a:xfrm>
            <a:off x="1240971" y="2110859"/>
            <a:ext cx="6901500" cy="607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Common Philosophy &amp; Purpose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1fda82a5dd6_0_39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444" name="Google Shape;444;g1fda82a5dd6_0_39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Handouts Needed:</a:t>
            </a:r>
            <a:endParaRPr/>
          </a:p>
          <a:p>
            <a:pPr marL="685800" lvl="1" indent="-228600" algn="l" rtl="0">
              <a:lnSpc>
                <a:spcPct val="90000"/>
              </a:lnSpc>
              <a:spcBef>
                <a:spcPts val="500"/>
              </a:spcBef>
              <a:spcAft>
                <a:spcPts val="0"/>
              </a:spcAft>
              <a:buClr>
                <a:schemeClr val="dk1"/>
              </a:buClr>
              <a:buSzPts val="2400"/>
              <a:buChar char="•"/>
            </a:pPr>
            <a:r>
              <a:rPr lang="en-US"/>
              <a:t>Example and Activity Vision Statement</a:t>
            </a:r>
            <a:endParaRPr/>
          </a:p>
          <a:p>
            <a:pPr marL="685800" lvl="1" indent="-228600" algn="l" rtl="0">
              <a:lnSpc>
                <a:spcPct val="90000"/>
              </a:lnSpc>
              <a:spcBef>
                <a:spcPts val="500"/>
              </a:spcBef>
              <a:spcAft>
                <a:spcPts val="0"/>
              </a:spcAft>
              <a:buSzPts val="2400"/>
              <a:buChar char="•"/>
            </a:pPr>
            <a:r>
              <a:rPr lang="en-US"/>
              <a:t>Tier 1 Action Plan</a:t>
            </a:r>
            <a:endParaRPr/>
          </a:p>
          <a:p>
            <a:pPr marL="685800" lvl="1" indent="-228600" algn="l" rtl="0">
              <a:lnSpc>
                <a:spcPct val="90000"/>
              </a:lnSpc>
              <a:spcBef>
                <a:spcPts val="500"/>
              </a:spcBef>
              <a:spcAft>
                <a:spcPts val="0"/>
              </a:spcAft>
              <a:buSzPts val="2400"/>
              <a:buChar char="•"/>
            </a:pPr>
            <a:r>
              <a:rPr lang="en-US"/>
              <a:t>Tier 1 Artifact Rubric</a:t>
            </a:r>
            <a:endParaRPr/>
          </a:p>
          <a:p>
            <a:pPr marL="685800" lvl="1" indent="-228600" algn="l" rtl="0">
              <a:lnSpc>
                <a:spcPct val="90000"/>
              </a:lnSpc>
              <a:spcBef>
                <a:spcPts val="500"/>
              </a:spcBef>
              <a:spcAft>
                <a:spcPts val="0"/>
              </a:spcAft>
              <a:buSzPts val="2400"/>
              <a:buChar char="•"/>
            </a:pPr>
            <a:r>
              <a:rPr lang="en-US"/>
              <a:t>Tier 1 Action Planning Checklist</a:t>
            </a:r>
            <a:endParaRPr/>
          </a:p>
          <a:p>
            <a:pPr marL="228600" lvl="0" indent="-228600" algn="l" rtl="0">
              <a:lnSpc>
                <a:spcPct val="90000"/>
              </a:lnSpc>
              <a:spcBef>
                <a:spcPts val="1000"/>
              </a:spcBef>
              <a:spcAft>
                <a:spcPts val="0"/>
              </a:spcAft>
              <a:buClr>
                <a:srgbClr val="FF0000"/>
              </a:buClr>
              <a:buSzPts val="2800"/>
              <a:buChar char="•"/>
            </a:pPr>
            <a:r>
              <a:rPr lang="en-US"/>
              <a:t>Participants Need Access to:</a:t>
            </a:r>
            <a:endParaRPr/>
          </a:p>
          <a:p>
            <a:pPr marL="685800" lvl="1" indent="-228600" algn="l" rtl="0">
              <a:lnSpc>
                <a:spcPct val="90000"/>
              </a:lnSpc>
              <a:spcBef>
                <a:spcPts val="500"/>
              </a:spcBef>
              <a:spcAft>
                <a:spcPts val="0"/>
              </a:spcAft>
              <a:buClr>
                <a:schemeClr val="dk1"/>
              </a:buClr>
              <a:buSzPts val="2400"/>
              <a:buChar char="•"/>
            </a:pPr>
            <a:r>
              <a:rPr lang="en-US"/>
              <a:t>MO SW-PBS Handbook</a:t>
            </a:r>
            <a:endParaRPr/>
          </a:p>
          <a:p>
            <a:pPr marL="685800" lvl="1" indent="-228600" algn="l" rtl="0">
              <a:lnSpc>
                <a:spcPct val="90000"/>
              </a:lnSpc>
              <a:spcBef>
                <a:spcPts val="500"/>
              </a:spcBef>
              <a:spcAft>
                <a:spcPts val="0"/>
              </a:spcAft>
              <a:buClr>
                <a:schemeClr val="dk1"/>
              </a:buClr>
              <a:buSzPts val="2400"/>
              <a:buChar char="•"/>
            </a:pPr>
            <a:r>
              <a:rPr lang="en-US"/>
              <a:t>MO SW-PBS Tier 1 Implementation Guide</a:t>
            </a:r>
            <a:br>
              <a:rPr lang="en-US"/>
            </a:b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fda82a5dd6_0_40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451" name="Google Shape;451;g1fda82a5dd6_0_400"/>
          <p:cNvSpPr txBox="1">
            <a:spLocks noGrp="1"/>
          </p:cNvSpPr>
          <p:nvPr>
            <p:ph type="body" idx="1"/>
          </p:nvPr>
        </p:nvSpPr>
        <p:spPr>
          <a:xfrm>
            <a:off x="628651" y="2033586"/>
            <a:ext cx="7886700" cy="40929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SzPct val="100000"/>
              <a:buNone/>
            </a:pPr>
            <a:r>
              <a:rPr lang="en-US" sz="30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a Problem Solver</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13" name="Google Shape;113;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456"/>
        <p:cNvGrpSpPr/>
        <p:nvPr/>
      </p:nvGrpSpPr>
      <p:grpSpPr>
        <a:xfrm>
          <a:off x="0" y="0"/>
          <a:ext cx="0" cy="0"/>
          <a:chOff x="0" y="0"/>
          <a:chExt cx="0" cy="0"/>
        </a:xfrm>
      </p:grpSpPr>
      <p:sp>
        <p:nvSpPr>
          <p:cNvPr id="457" name="Google Shape;457;g1fda82a5dd6_0_40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458" name="Google Shape;458;g1fda82a5dd6_0_40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463"/>
        <p:cNvGrpSpPr/>
        <p:nvPr/>
      </p:nvGrpSpPr>
      <p:grpSpPr>
        <a:xfrm>
          <a:off x="0" y="0"/>
          <a:ext cx="0" cy="0"/>
          <a:chOff x="0" y="0"/>
          <a:chExt cx="0" cy="0"/>
        </a:xfrm>
      </p:grpSpPr>
      <p:sp>
        <p:nvSpPr>
          <p:cNvPr id="464" name="Google Shape;464;g1fda82a5dd6_0_41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465" name="Google Shape;465;g1fda82a5dd6_0_41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fda82a5dd6_0_41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472" name="Google Shape;472;g1fda82a5dd6_0_418"/>
          <p:cNvSpPr txBox="1">
            <a:spLocks noGrp="1"/>
          </p:cNvSpPr>
          <p:nvPr>
            <p:ph type="body" idx="1"/>
          </p:nvPr>
        </p:nvSpPr>
        <p:spPr>
          <a:xfrm>
            <a:off x="628651" y="1465730"/>
            <a:ext cx="7886700" cy="40242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review and/or create a vision statement to verify that it addresses the development of student social competence. </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fda82a5dd6_0_4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Vision Statements</a:t>
            </a:r>
            <a:endParaRPr/>
          </a:p>
        </p:txBody>
      </p:sp>
      <p:sp>
        <p:nvSpPr>
          <p:cNvPr id="479" name="Google Shape;479;g1fda82a5dd6_0_42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endParaRPr i="1">
              <a:solidFill>
                <a:srgbClr val="548135"/>
              </a:solidFill>
            </a:endParaRPr>
          </a:p>
          <a:p>
            <a:pPr marL="0" lvl="0" indent="0" algn="ctr" rtl="0">
              <a:lnSpc>
                <a:spcPct val="90000"/>
              </a:lnSpc>
              <a:spcBef>
                <a:spcPts val="1000"/>
              </a:spcBef>
              <a:spcAft>
                <a:spcPts val="0"/>
              </a:spcAft>
              <a:buSzPts val="2800"/>
              <a:buNone/>
            </a:pPr>
            <a:r>
              <a:rPr lang="en-US" i="1">
                <a:solidFill>
                  <a:srgbClr val="548135"/>
                </a:solidFill>
              </a:rPr>
              <a:t>A vision is a clearly articulated, results-oriented picture of the future you intend to create.</a:t>
            </a:r>
            <a:endParaRPr/>
          </a:p>
        </p:txBody>
      </p:sp>
      <p:sp>
        <p:nvSpPr>
          <p:cNvPr id="480" name="Google Shape;480;g1fda82a5dd6_0_424"/>
          <p:cNvSpPr txBox="1"/>
          <p:nvPr/>
        </p:nvSpPr>
        <p:spPr>
          <a:xfrm>
            <a:off x="4424082" y="4097867"/>
            <a:ext cx="35643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 SW-PBS,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fda82a5dd6_0_431"/>
          <p:cNvSpPr txBox="1">
            <a:spLocks noGrp="1"/>
          </p:cNvSpPr>
          <p:nvPr>
            <p:ph type="title"/>
          </p:nvPr>
        </p:nvSpPr>
        <p:spPr>
          <a:xfrm>
            <a:off x="410636" y="211664"/>
            <a:ext cx="3300000" cy="1032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Big Ideas</a:t>
            </a:r>
            <a:endParaRPr/>
          </a:p>
        </p:txBody>
      </p:sp>
      <p:sp>
        <p:nvSpPr>
          <p:cNvPr id="487" name="Google Shape;487;g1fda82a5dd6_0_431"/>
          <p:cNvSpPr txBox="1">
            <a:spLocks noGrp="1"/>
          </p:cNvSpPr>
          <p:nvPr>
            <p:ph type="body" idx="1"/>
          </p:nvPr>
        </p:nvSpPr>
        <p:spPr>
          <a:xfrm>
            <a:off x="4116916" y="941923"/>
            <a:ext cx="4806900" cy="3821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Unlike a mission that is practical, a vision is idealistic. </a:t>
            </a:r>
            <a:endParaRPr/>
          </a:p>
          <a:p>
            <a:pPr marL="228600" lvl="0" indent="-228600" algn="l" rtl="0">
              <a:lnSpc>
                <a:spcPct val="90000"/>
              </a:lnSpc>
              <a:spcBef>
                <a:spcPts val="1000"/>
              </a:spcBef>
              <a:spcAft>
                <a:spcPts val="0"/>
              </a:spcAft>
              <a:buClr>
                <a:srgbClr val="FF0000"/>
              </a:buClr>
              <a:buSzPts val="2800"/>
              <a:buChar char="•"/>
            </a:pPr>
            <a:r>
              <a:rPr lang="en-US"/>
              <a:t>A vision focuses on the end results and values, not on the specific means of getting there. </a:t>
            </a:r>
            <a:endParaRPr/>
          </a:p>
          <a:p>
            <a:pPr marL="228600" lvl="0" indent="-228600" algn="l" rtl="0">
              <a:lnSpc>
                <a:spcPct val="90000"/>
              </a:lnSpc>
              <a:spcBef>
                <a:spcPts val="1000"/>
              </a:spcBef>
              <a:spcAft>
                <a:spcPts val="0"/>
              </a:spcAft>
              <a:buClr>
                <a:srgbClr val="FF0000"/>
              </a:buClr>
              <a:buSzPts val="2800"/>
              <a:buChar char="•"/>
            </a:pPr>
            <a:r>
              <a:rPr lang="en-US"/>
              <a:t>A vision is the crystallization of your “whys,” desires, values, and beliefs. </a:t>
            </a:r>
            <a:endParaRPr/>
          </a:p>
        </p:txBody>
      </p:sp>
      <p:pic>
        <p:nvPicPr>
          <p:cNvPr id="488" name="Google Shape;488;g1fda82a5dd6_0_431" descr="A close-up of a sign&#10;&#10;Description automatically generated with low confidence"/>
          <p:cNvPicPr preferRelativeResize="0"/>
          <p:nvPr/>
        </p:nvPicPr>
        <p:blipFill rotWithShape="1">
          <a:blip r:embed="rId3">
            <a:alphaModFix/>
          </a:blip>
          <a:srcRect/>
          <a:stretch/>
        </p:blipFill>
        <p:spPr>
          <a:xfrm>
            <a:off x="781051" y="1722966"/>
            <a:ext cx="2559050" cy="1706034"/>
          </a:xfrm>
          <a:prstGeom prst="rect">
            <a:avLst/>
          </a:prstGeom>
          <a:noFill/>
          <a:ln>
            <a:noFill/>
          </a:ln>
        </p:spPr>
      </p:pic>
      <p:sp>
        <p:nvSpPr>
          <p:cNvPr id="489" name="Google Shape;489;g1fda82a5dd6_0_431"/>
          <p:cNvSpPr txBox="1"/>
          <p:nvPr/>
        </p:nvSpPr>
        <p:spPr>
          <a:xfrm>
            <a:off x="220133" y="4830454"/>
            <a:ext cx="87036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chemeClr val="dk1"/>
                </a:solidFill>
                <a:latin typeface="Calibri"/>
                <a:ea typeface="Calibri"/>
                <a:cs typeface="Calibri"/>
                <a:sym typeface="Calibri"/>
              </a:rPr>
              <a:t>It is critical as you begin implementation of SW-PBS that the importance of focusing on student social competence is addressed within the vision statement.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g1fda82a5dd6_0_439"/>
          <p:cNvSpPr txBox="1">
            <a:spLocks noGrp="1"/>
          </p:cNvSpPr>
          <p:nvPr>
            <p:ph type="title"/>
          </p:nvPr>
        </p:nvSpPr>
        <p:spPr>
          <a:xfrm>
            <a:off x="360759" y="3752849"/>
            <a:ext cx="2468100" cy="245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100"/>
              <a:buFont typeface="Calibri"/>
              <a:buNone/>
            </a:pPr>
            <a:r>
              <a:rPr lang="en-US" sz="3100"/>
              <a:t>Developing a Common Vision</a:t>
            </a:r>
            <a:endParaRPr/>
          </a:p>
        </p:txBody>
      </p:sp>
      <p:pic>
        <p:nvPicPr>
          <p:cNvPr id="496" name="Google Shape;496;g1fda82a5dd6_0_439" descr="A brick building with a flag on the front&#10;&#10;Description automatically generated with low confidence"/>
          <p:cNvPicPr preferRelativeResize="0"/>
          <p:nvPr/>
        </p:nvPicPr>
        <p:blipFill rotWithShape="1">
          <a:blip r:embed="rId3">
            <a:alphaModFix/>
          </a:blip>
          <a:srcRect t="30222" b="9212"/>
          <a:stretch/>
        </p:blipFill>
        <p:spPr>
          <a:xfrm>
            <a:off x="20" y="10"/>
            <a:ext cx="9144000" cy="3710552"/>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497" name="Google Shape;497;g1fda82a5dd6_0_439"/>
          <p:cNvSpPr txBox="1">
            <a:spLocks noGrp="1"/>
          </p:cNvSpPr>
          <p:nvPr>
            <p:ph type="body" idx="1"/>
          </p:nvPr>
        </p:nvSpPr>
        <p:spPr>
          <a:xfrm>
            <a:off x="3167986" y="3752850"/>
            <a:ext cx="5614200" cy="24528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0000"/>
              </a:buClr>
              <a:buSzPts val="1600"/>
              <a:buChar char="•"/>
            </a:pPr>
            <a:r>
              <a:rPr lang="en-US" sz="1600"/>
              <a:t>When a school collectively develops and owns a vision, staff, student, and family relationships to school are changed. </a:t>
            </a:r>
            <a:endParaRPr/>
          </a:p>
          <a:p>
            <a:pPr marL="685800" lvl="1" indent="-228600" algn="l" rtl="0">
              <a:lnSpc>
                <a:spcPct val="90000"/>
              </a:lnSpc>
              <a:spcBef>
                <a:spcPts val="500"/>
              </a:spcBef>
              <a:spcAft>
                <a:spcPts val="0"/>
              </a:spcAft>
              <a:buClr>
                <a:schemeClr val="dk1"/>
              </a:buClr>
              <a:buSzPts val="1600"/>
              <a:buChar char="•"/>
            </a:pPr>
            <a:r>
              <a:rPr lang="en-US" sz="1600"/>
              <a:t>It is no longer “their school;” it becomes “our school.” </a:t>
            </a:r>
            <a:endParaRPr/>
          </a:p>
          <a:p>
            <a:pPr marL="228600" lvl="0" indent="-127000" algn="l" rtl="0">
              <a:lnSpc>
                <a:spcPct val="90000"/>
              </a:lnSpc>
              <a:spcBef>
                <a:spcPts val="1000"/>
              </a:spcBef>
              <a:spcAft>
                <a:spcPts val="0"/>
              </a:spcAft>
              <a:buClr>
                <a:srgbClr val="FF0000"/>
              </a:buClr>
              <a:buSzPts val="1600"/>
              <a:buNone/>
            </a:pPr>
            <a:endParaRPr sz="1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1fda82a5dd6_0_446"/>
          <p:cNvSpPr txBox="1">
            <a:spLocks noGrp="1"/>
          </p:cNvSpPr>
          <p:nvPr>
            <p:ph type="title"/>
          </p:nvPr>
        </p:nvSpPr>
        <p:spPr>
          <a:xfrm>
            <a:off x="1051983" y="106100"/>
            <a:ext cx="7262400" cy="921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Developing a Common Vision</a:t>
            </a:r>
            <a:endParaRPr/>
          </a:p>
        </p:txBody>
      </p:sp>
      <p:sp>
        <p:nvSpPr>
          <p:cNvPr id="504" name="Google Shape;504;g1fda82a5dd6_0_446"/>
          <p:cNvSpPr txBox="1"/>
          <p:nvPr/>
        </p:nvSpPr>
        <p:spPr>
          <a:xfrm>
            <a:off x="406399" y="1241077"/>
            <a:ext cx="8331300" cy="3170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Vision statements derive their power from the desire to be connected in an important undertaking, to become a part of pursuing a larger purpose. </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Ensuring the social and academic success of each and every student, and creating a positive school climate, can be that purpose.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5" name="Google Shape;505;g1fda82a5dd6_0_446"/>
          <p:cNvPicPr preferRelativeResize="0"/>
          <p:nvPr/>
        </p:nvPicPr>
        <p:blipFill rotWithShape="1">
          <a:blip r:embed="rId3">
            <a:alphaModFix/>
          </a:blip>
          <a:srcRect/>
          <a:stretch/>
        </p:blipFill>
        <p:spPr>
          <a:xfrm>
            <a:off x="2456392" y="4077551"/>
            <a:ext cx="3843866" cy="179822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fda82a5dd6_0_453"/>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Vision</a:t>
            </a:r>
            <a:endParaRPr/>
          </a:p>
        </p:txBody>
      </p:sp>
      <p:sp>
        <p:nvSpPr>
          <p:cNvPr id="512" name="Google Shape;512;g1fda82a5dd6_0_453"/>
          <p:cNvSpPr txBox="1">
            <a:spLocks noGrp="1"/>
          </p:cNvSpPr>
          <p:nvPr>
            <p:ph type="body" idx="1"/>
          </p:nvPr>
        </p:nvSpPr>
        <p:spPr>
          <a:xfrm>
            <a:off x="457200" y="1937288"/>
            <a:ext cx="8229600" cy="41889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Do you have a vision that compels new ways of thinking and acting?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Does your vision consider the “whole student”?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1fda82a5dd6_0_459"/>
          <p:cNvSpPr txBox="1">
            <a:spLocks noGrp="1"/>
          </p:cNvSpPr>
          <p:nvPr>
            <p:ph type="title"/>
          </p:nvPr>
        </p:nvSpPr>
        <p:spPr>
          <a:xfrm>
            <a:off x="1471882" y="491686"/>
            <a:ext cx="7363500"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Activity: Example Vision</a:t>
            </a:r>
            <a:endParaRPr/>
          </a:p>
        </p:txBody>
      </p:sp>
      <p:sp>
        <p:nvSpPr>
          <p:cNvPr id="519" name="Google Shape;519;g1fda82a5dd6_0_4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Review the example vision statement provided, identify the pieces that directly promote and support the development of student social competence.</a:t>
            </a:r>
            <a:endParaRPr/>
          </a:p>
          <a:p>
            <a:pPr marL="0" lvl="0" indent="0" algn="l" rtl="0">
              <a:lnSpc>
                <a:spcPct val="90000"/>
              </a:lnSpc>
              <a:spcBef>
                <a:spcPts val="1000"/>
              </a:spcBef>
              <a:spcAft>
                <a:spcPts val="0"/>
              </a:spcAft>
              <a:buClr>
                <a:srgbClr val="FF0000"/>
              </a:buClr>
              <a:buSzPts val="2800"/>
              <a:buFont typeface="Arial"/>
              <a:buNone/>
            </a:pPr>
            <a:endParaRPr/>
          </a:p>
        </p:txBody>
      </p:sp>
      <p:pic>
        <p:nvPicPr>
          <p:cNvPr id="520" name="Google Shape;520;g1fda82a5dd6_0_459"/>
          <p:cNvPicPr preferRelativeResize="0"/>
          <p:nvPr/>
        </p:nvPicPr>
        <p:blipFill rotWithShape="1">
          <a:blip r:embed="rId3">
            <a:alphaModFix/>
          </a:blip>
          <a:srcRect/>
          <a:stretch/>
        </p:blipFill>
        <p:spPr>
          <a:xfrm>
            <a:off x="1832513" y="3220238"/>
            <a:ext cx="5478974" cy="29059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1fda82a5dd6_0_466"/>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Vision</a:t>
            </a:r>
            <a:endParaRPr/>
          </a:p>
        </p:txBody>
      </p:sp>
      <p:sp>
        <p:nvSpPr>
          <p:cNvPr id="527" name="Google Shape;527;g1fda82a5dd6_0_4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1200"/>
              </a:spcBef>
              <a:spcAft>
                <a:spcPts val="0"/>
              </a:spcAft>
              <a:buClr>
                <a:schemeClr val="dk1"/>
              </a:buClr>
              <a:buSzPct val="35115"/>
              <a:buFont typeface="Arial"/>
              <a:buNone/>
            </a:pPr>
            <a:r>
              <a:rPr lang="en-US" sz="3132">
                <a:solidFill>
                  <a:schemeClr val="accent6"/>
                </a:solidFill>
              </a:rPr>
              <a:t>Now that you have reviewed the example vision statement, consider the following questions, individually at first:</a:t>
            </a:r>
            <a:endParaRPr sz="3132">
              <a:solidFill>
                <a:schemeClr val="accent6"/>
              </a:solidFill>
            </a:endParaRPr>
          </a:p>
          <a:p>
            <a:pPr marL="0" lvl="0" indent="0" algn="l" rtl="0">
              <a:lnSpc>
                <a:spcPct val="90000"/>
              </a:lnSpc>
              <a:spcBef>
                <a:spcPts val="1200"/>
              </a:spcBef>
              <a:spcAft>
                <a:spcPts val="0"/>
              </a:spcAft>
              <a:buClr>
                <a:srgbClr val="FF0000"/>
              </a:buClr>
              <a:buSzPct val="100000"/>
              <a:buFont typeface="Arial"/>
              <a:buNone/>
            </a:pP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If you could create the school of your dreams, what would it look like?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What is your mental model for the future?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What do you want your school to be? </a:t>
            </a:r>
            <a:endParaRPr/>
          </a:p>
          <a:p>
            <a:pPr marL="457200" lvl="0" indent="-443865" algn="l" rtl="0">
              <a:lnSpc>
                <a:spcPct val="90000"/>
              </a:lnSpc>
              <a:spcBef>
                <a:spcPts val="1000"/>
              </a:spcBef>
              <a:spcAft>
                <a:spcPts val="0"/>
              </a:spcAft>
              <a:buSzPct val="100000"/>
              <a:buFont typeface="Arial"/>
              <a:buChar char="•"/>
            </a:pPr>
            <a:r>
              <a:rPr lang="en-US">
                <a:solidFill>
                  <a:schemeClr val="dk1"/>
                </a:solidFill>
              </a:rPr>
              <a:t>What is your compelling dream for how school should be as a result of your work with MO SW-PBS? </a:t>
            </a:r>
            <a:endParaRPr/>
          </a:p>
          <a:p>
            <a:pPr marL="0" lvl="0" indent="0" algn="l" rtl="0">
              <a:lnSpc>
                <a:spcPct val="90000"/>
              </a:lnSpc>
              <a:spcBef>
                <a:spcPts val="1000"/>
              </a:spcBef>
              <a:spcAft>
                <a:spcPts val="0"/>
              </a:spcAft>
              <a:buClr>
                <a:srgbClr val="FF0000"/>
              </a:buClr>
              <a:buSzPct val="1000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20" name="Google Shape;120;p6"/>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explore beliefs about discipline and establish your  building’s “why”.</a:t>
            </a:r>
            <a:endParaRPr/>
          </a:p>
          <a:p>
            <a:pPr marL="0" lvl="0" indent="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1fda82a5dd6_0_472"/>
          <p:cNvSpPr txBox="1">
            <a:spLocks noGrp="1"/>
          </p:cNvSpPr>
          <p:nvPr>
            <p:ph type="title"/>
          </p:nvPr>
        </p:nvSpPr>
        <p:spPr>
          <a:xfrm>
            <a:off x="1471882" y="491686"/>
            <a:ext cx="7363500"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Activity: Thinking About Vision</a:t>
            </a:r>
            <a:endParaRPr/>
          </a:p>
        </p:txBody>
      </p:sp>
      <p:sp>
        <p:nvSpPr>
          <p:cNvPr id="534" name="Google Shape;534;g1fda82a5dd6_0_4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Now as a team, use a T chart to guide a group dialog.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What will your school look like and sound like with a positive, proactive, and instructional approach to discipline?</a:t>
            </a:r>
            <a:endParaRPr/>
          </a:p>
          <a:p>
            <a:pPr marL="0" lvl="0" indent="0" algn="l" rtl="0">
              <a:lnSpc>
                <a:spcPct val="90000"/>
              </a:lnSpc>
              <a:spcBef>
                <a:spcPts val="1000"/>
              </a:spcBef>
              <a:spcAft>
                <a:spcPts val="0"/>
              </a:spcAft>
              <a:buClr>
                <a:srgbClr val="FF0000"/>
              </a:buClr>
              <a:buSzPts val="2800"/>
              <a:buFont typeface="Arial"/>
              <a:buNone/>
            </a:pPr>
            <a:endParaRPr/>
          </a:p>
        </p:txBody>
      </p:sp>
      <p:pic>
        <p:nvPicPr>
          <p:cNvPr id="535" name="Google Shape;535;g1fda82a5dd6_0_472"/>
          <p:cNvPicPr preferRelativeResize="0"/>
          <p:nvPr/>
        </p:nvPicPr>
        <p:blipFill rotWithShape="1">
          <a:blip r:embed="rId3">
            <a:alphaModFix/>
          </a:blip>
          <a:srcRect/>
          <a:stretch/>
        </p:blipFill>
        <p:spPr>
          <a:xfrm>
            <a:off x="2601562" y="3429000"/>
            <a:ext cx="4622800" cy="25780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1fda82a5dd6_0_479"/>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Staff Engagement</a:t>
            </a:r>
            <a:endParaRPr/>
          </a:p>
        </p:txBody>
      </p:sp>
      <p:sp>
        <p:nvSpPr>
          <p:cNvPr id="542" name="Google Shape;542;g1fda82a5dd6_0_4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77500" lnSpcReduction="20000"/>
          </a:bodyPr>
          <a:lstStyle/>
          <a:p>
            <a:pPr marL="457200" lvl="0" indent="-423925" algn="l" rtl="0">
              <a:lnSpc>
                <a:spcPct val="90000"/>
              </a:lnSpc>
              <a:spcBef>
                <a:spcPts val="0"/>
              </a:spcBef>
              <a:spcAft>
                <a:spcPts val="0"/>
              </a:spcAft>
              <a:buSzPct val="100000"/>
              <a:buFont typeface="Arial"/>
              <a:buChar char="•"/>
            </a:pPr>
            <a:r>
              <a:rPr lang="en-US" sz="3500">
                <a:solidFill>
                  <a:schemeClr val="dk1"/>
                </a:solidFill>
              </a:rPr>
              <a:t>How will you engage staff in your discussions about Vision?</a:t>
            </a:r>
            <a:endParaRPr>
              <a:solidFill>
                <a:schemeClr val="dk1"/>
              </a:solidFill>
            </a:endParaRPr>
          </a:p>
          <a:p>
            <a:pPr marL="457200" lvl="0" indent="-430530" algn="l" rtl="0">
              <a:lnSpc>
                <a:spcPct val="90000"/>
              </a:lnSpc>
              <a:spcBef>
                <a:spcPts val="1000"/>
              </a:spcBef>
              <a:spcAft>
                <a:spcPts val="0"/>
              </a:spcAft>
              <a:buSzPct val="100000"/>
              <a:buFont typeface="Arial"/>
              <a:buChar char="•"/>
            </a:pPr>
            <a:r>
              <a:rPr lang="en-US">
                <a:solidFill>
                  <a:schemeClr val="dk1"/>
                </a:solidFill>
              </a:rPr>
              <a:t>Ideas to consider: </a:t>
            </a:r>
            <a:endParaRPr/>
          </a:p>
          <a:p>
            <a:pPr marL="914400" lvl="1" indent="-180022" algn="l" rtl="0">
              <a:lnSpc>
                <a:spcPct val="90000"/>
              </a:lnSpc>
              <a:spcBef>
                <a:spcPts val="500"/>
              </a:spcBef>
              <a:spcAft>
                <a:spcPts val="0"/>
              </a:spcAft>
              <a:buSzPct val="100000"/>
              <a:buChar char="•"/>
            </a:pPr>
            <a:r>
              <a:rPr lang="en-US" sz="2800" i="0">
                <a:solidFill>
                  <a:schemeClr val="dk1"/>
                </a:solidFill>
              </a:rPr>
              <a:t>Share the T-chart with staff to solicit their vision about the future.</a:t>
            </a:r>
            <a:endParaRPr sz="2800"/>
          </a:p>
          <a:p>
            <a:pPr marL="914400" lvl="1" indent="-180022" algn="l" rtl="0">
              <a:lnSpc>
                <a:spcPct val="90000"/>
              </a:lnSpc>
              <a:spcBef>
                <a:spcPts val="500"/>
              </a:spcBef>
              <a:spcAft>
                <a:spcPts val="0"/>
              </a:spcAft>
              <a:buSzPct val="100000"/>
              <a:buChar char="•"/>
            </a:pPr>
            <a:r>
              <a:rPr lang="en-US" sz="2800" i="0">
                <a:solidFill>
                  <a:schemeClr val="dk1"/>
                </a:solidFill>
              </a:rPr>
              <a:t>Give each staff member paper strips to complete the phrase “I have a dream that one day our school will...” </a:t>
            </a:r>
            <a:endParaRPr sz="2800" i="0">
              <a:solidFill>
                <a:schemeClr val="dk1"/>
              </a:solidFill>
            </a:endParaRPr>
          </a:p>
          <a:p>
            <a:pPr marL="1600200" lvl="3" indent="-252093" algn="l" rtl="0">
              <a:lnSpc>
                <a:spcPct val="90000"/>
              </a:lnSpc>
              <a:spcBef>
                <a:spcPts val="500"/>
              </a:spcBef>
              <a:spcAft>
                <a:spcPts val="0"/>
              </a:spcAft>
              <a:buSzPct val="100000"/>
              <a:buChar char="•"/>
            </a:pPr>
            <a:r>
              <a:rPr lang="en-US" sz="2800" i="0">
                <a:solidFill>
                  <a:schemeClr val="dk1"/>
                </a:solidFill>
              </a:rPr>
              <a:t>Collect the paper strips, categorize them, and use them to create your school’s vision.</a:t>
            </a:r>
            <a:endParaRPr sz="2800" i="0">
              <a:solidFill>
                <a:schemeClr val="dk1"/>
              </a:solidFill>
            </a:endParaRPr>
          </a:p>
          <a:p>
            <a:pPr marL="1600200" lvl="3" indent="-252093" algn="l" rtl="0">
              <a:lnSpc>
                <a:spcPct val="90000"/>
              </a:lnSpc>
              <a:spcBef>
                <a:spcPts val="500"/>
              </a:spcBef>
              <a:spcAft>
                <a:spcPts val="0"/>
              </a:spcAft>
              <a:buSzPct val="100000"/>
              <a:buChar char="•"/>
            </a:pPr>
            <a:r>
              <a:rPr lang="en-US" sz="2800" i="0">
                <a:solidFill>
                  <a:schemeClr val="dk1"/>
                </a:solidFill>
              </a:rPr>
              <a:t> Post the paper strips in a prominent area of the school.</a:t>
            </a:r>
            <a:endParaRPr sz="2800" i="0">
              <a:solidFill>
                <a:schemeClr val="dk1"/>
              </a:solidFill>
            </a:endParaRPr>
          </a:p>
          <a:p>
            <a:pPr marL="1600200" lvl="3" indent="-252093" algn="l" rtl="0">
              <a:lnSpc>
                <a:spcPct val="90000"/>
              </a:lnSpc>
              <a:spcBef>
                <a:spcPts val="500"/>
              </a:spcBef>
              <a:spcAft>
                <a:spcPts val="0"/>
              </a:spcAft>
              <a:buSzPct val="100000"/>
              <a:buChar char="•"/>
            </a:pPr>
            <a:r>
              <a:rPr lang="en-US" sz="2800" i="0">
                <a:solidFill>
                  <a:schemeClr val="dk1"/>
                </a:solidFill>
              </a:rPr>
              <a:t>Post chart paper during a staff professional learning session to gain staff vision of the school.</a:t>
            </a:r>
            <a:endParaRPr sz="2800"/>
          </a:p>
          <a:p>
            <a:pPr marL="914400" lvl="1" indent="-180022" algn="l" rtl="0">
              <a:lnSpc>
                <a:spcPct val="90000"/>
              </a:lnSpc>
              <a:spcBef>
                <a:spcPts val="500"/>
              </a:spcBef>
              <a:spcAft>
                <a:spcPts val="0"/>
              </a:spcAft>
              <a:buSzPct val="100000"/>
              <a:buChar char="•"/>
            </a:pPr>
            <a:r>
              <a:rPr lang="en-US" sz="2800" i="0">
                <a:solidFill>
                  <a:schemeClr val="dk1"/>
                </a:solidFill>
              </a:rPr>
              <a:t>Consider how to share the collated vision with district leadership.</a:t>
            </a:r>
            <a:endParaRPr sz="2800"/>
          </a:p>
          <a:p>
            <a:pPr marL="457200" lvl="0" indent="-292735" algn="l" rtl="0">
              <a:lnSpc>
                <a:spcPct val="90000"/>
              </a:lnSpc>
              <a:spcBef>
                <a:spcPts val="1000"/>
              </a:spcBef>
              <a:spcAft>
                <a:spcPts val="0"/>
              </a:spcAft>
              <a:buSzPct val="100000"/>
              <a:buFont typeface="Arial"/>
              <a:buNone/>
            </a:pPr>
            <a:endParaRPr>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1fda82a5dd6_0_485"/>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Family Engagement</a:t>
            </a:r>
            <a:endParaRPr/>
          </a:p>
        </p:txBody>
      </p:sp>
      <p:sp>
        <p:nvSpPr>
          <p:cNvPr id="549" name="Google Shape;549;g1fda82a5dd6_0_485"/>
          <p:cNvSpPr txBox="1">
            <a:spLocks noGrp="1"/>
          </p:cNvSpPr>
          <p:nvPr>
            <p:ph type="body" idx="1"/>
          </p:nvPr>
        </p:nvSpPr>
        <p:spPr>
          <a:xfrm>
            <a:off x="457200" y="1795462"/>
            <a:ext cx="8229600" cy="4526100"/>
          </a:xfrm>
          <a:prstGeom prst="rect">
            <a:avLst/>
          </a:prstGeom>
          <a:noFill/>
          <a:ln>
            <a:noFill/>
          </a:ln>
        </p:spPr>
        <p:txBody>
          <a:bodyPr spcFirstLastPara="1" wrap="square" lIns="91425" tIns="45700" rIns="91425" bIns="45700" anchor="t" anchorCtr="0">
            <a:normAutofit fontScale="77500" lnSpcReduction="20000"/>
          </a:bodyPr>
          <a:lstStyle/>
          <a:p>
            <a:pPr marL="457200" lvl="0" indent="-439102" algn="l" rtl="0">
              <a:lnSpc>
                <a:spcPct val="90000"/>
              </a:lnSpc>
              <a:spcBef>
                <a:spcPts val="0"/>
              </a:spcBef>
              <a:spcAft>
                <a:spcPts val="0"/>
              </a:spcAft>
              <a:buSzPct val="100000"/>
              <a:buFont typeface="Arial"/>
              <a:buChar char="•"/>
            </a:pPr>
            <a:r>
              <a:rPr lang="en-US" sz="3800">
                <a:solidFill>
                  <a:schemeClr val="dk1"/>
                </a:solidFill>
              </a:rPr>
              <a:t>How will you engage students and families?</a:t>
            </a:r>
            <a:endParaRPr/>
          </a:p>
          <a:p>
            <a:pPr marL="457200" lvl="0" indent="-306070" algn="l" rtl="0">
              <a:lnSpc>
                <a:spcPct val="90000"/>
              </a:lnSpc>
              <a:spcBef>
                <a:spcPts val="1000"/>
              </a:spcBef>
              <a:spcAft>
                <a:spcPts val="0"/>
              </a:spcAft>
              <a:buSzPct val="100000"/>
              <a:buFont typeface="Arial"/>
              <a:buNone/>
            </a:pPr>
            <a:endParaRPr>
              <a:solidFill>
                <a:schemeClr val="dk1"/>
              </a:solidFill>
            </a:endParaRPr>
          </a:p>
          <a:p>
            <a:pPr marL="457200" lvl="0" indent="-443865" algn="l" rtl="0">
              <a:lnSpc>
                <a:spcPct val="90000"/>
              </a:lnSpc>
              <a:spcBef>
                <a:spcPts val="1000"/>
              </a:spcBef>
              <a:spcAft>
                <a:spcPts val="0"/>
              </a:spcAft>
              <a:buSzPct val="100000"/>
              <a:buFont typeface="Arial"/>
              <a:buChar char="•"/>
            </a:pPr>
            <a:r>
              <a:rPr lang="en-US">
                <a:solidFill>
                  <a:schemeClr val="dk1"/>
                </a:solidFill>
              </a:rPr>
              <a:t>Ideas to consider: </a:t>
            </a:r>
            <a:endParaRPr/>
          </a:p>
          <a:p>
            <a:pPr marL="914400" lvl="1" indent="-160020" algn="l" rtl="0">
              <a:lnSpc>
                <a:spcPct val="90000"/>
              </a:lnSpc>
              <a:spcBef>
                <a:spcPts val="500"/>
              </a:spcBef>
              <a:spcAft>
                <a:spcPts val="0"/>
              </a:spcAft>
              <a:buSzPct val="100000"/>
              <a:buChar char="•"/>
            </a:pPr>
            <a:r>
              <a:rPr lang="en-US" i="0">
                <a:solidFill>
                  <a:schemeClr val="dk1"/>
                </a:solidFill>
              </a:rPr>
              <a:t>Give students and family members paper strips to complete the phrase “I have a dream that one day our school will...” Collect the paper strips, categorize them, and use them to inform your team’s work on your school’s vision. Other strip ideas include: “I want my child to go to a school that...” and “I will want to go to school every day when my school...”</a:t>
            </a:r>
            <a:endParaRPr/>
          </a:p>
          <a:p>
            <a:pPr marL="914400" lvl="1" indent="-160020" algn="l" rtl="0">
              <a:lnSpc>
                <a:spcPct val="90000"/>
              </a:lnSpc>
              <a:spcBef>
                <a:spcPts val="500"/>
              </a:spcBef>
              <a:spcAft>
                <a:spcPts val="0"/>
              </a:spcAft>
              <a:buSzPct val="100000"/>
              <a:buChar char="•"/>
            </a:pPr>
            <a:r>
              <a:rPr lang="en-US" i="0">
                <a:solidFill>
                  <a:schemeClr val="dk1"/>
                </a:solidFill>
              </a:rPr>
              <a:t>Post the T-chart in a public location (main school entrance, at sporting events, concerts, etc.) to solicit student and family thoughts about the school’s vision for the future.</a:t>
            </a:r>
            <a:endParaRPr/>
          </a:p>
          <a:p>
            <a:pPr marL="914400" lvl="1" indent="-160020" algn="l" rtl="0">
              <a:lnSpc>
                <a:spcPct val="90000"/>
              </a:lnSpc>
              <a:spcBef>
                <a:spcPts val="500"/>
              </a:spcBef>
              <a:spcAft>
                <a:spcPts val="0"/>
              </a:spcAft>
              <a:buSzPct val="100000"/>
              <a:buChar char="•"/>
            </a:pPr>
            <a:r>
              <a:rPr lang="en-US" i="0">
                <a:solidFill>
                  <a:schemeClr val="dk1"/>
                </a:solidFill>
              </a:rPr>
              <a:t>Ask students and families for their dream for the school on the school website, in school newsletters, and in classroom communications (e.g., Friday folders, mass emails) and then provide a mechanism for these dreams to be shared with the leadership team.</a:t>
            </a:r>
            <a:endParaRPr/>
          </a:p>
          <a:p>
            <a:pPr marL="457200" lvl="0" indent="-306070" algn="l" rtl="0">
              <a:lnSpc>
                <a:spcPct val="90000"/>
              </a:lnSpc>
              <a:spcBef>
                <a:spcPts val="1000"/>
              </a:spcBef>
              <a:spcAft>
                <a:spcPts val="0"/>
              </a:spcAft>
              <a:buSzPct val="100000"/>
              <a:buFont typeface="Arial"/>
              <a:buNone/>
            </a:pPr>
            <a:endParaRPr>
              <a:solidFill>
                <a:schemeClr val="dk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1fda82a5dd6_0_491"/>
          <p:cNvSpPr txBox="1">
            <a:spLocks noGrp="1"/>
          </p:cNvSpPr>
          <p:nvPr>
            <p:ph type="title"/>
          </p:nvPr>
        </p:nvSpPr>
        <p:spPr>
          <a:xfrm>
            <a:off x="628650" y="222251"/>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556" name="Google Shape;556;g1fda82a5dd6_0_491"/>
          <p:cNvSpPr txBox="1">
            <a:spLocks noGrp="1"/>
          </p:cNvSpPr>
          <p:nvPr>
            <p:ph type="body" idx="1"/>
          </p:nvPr>
        </p:nvSpPr>
        <p:spPr>
          <a:xfrm>
            <a:off x="628650" y="132557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a:t>How will you engage staff, </a:t>
            </a:r>
            <a:r>
              <a:rPr lang="en-US" sz="2000" b="1"/>
              <a:t>students </a:t>
            </a:r>
            <a:r>
              <a:rPr lang="en-US" sz="2000"/>
              <a:t>and families in developing and/or revising a</a:t>
            </a:r>
            <a:r>
              <a:rPr lang="en-US" sz="2000" b="1"/>
              <a:t> vision  </a:t>
            </a:r>
            <a:r>
              <a:rPr lang="en-US" sz="2000"/>
              <a:t>statement?</a:t>
            </a:r>
            <a:endParaRPr sz="2000"/>
          </a:p>
          <a:p>
            <a:pPr marL="0" lvl="0" indent="0" algn="l" rtl="0">
              <a:lnSpc>
                <a:spcPct val="100000"/>
              </a:lnSpc>
              <a:spcBef>
                <a:spcPts val="0"/>
              </a:spcBef>
              <a:spcAft>
                <a:spcPts val="0"/>
              </a:spcAft>
              <a:buSzPts val="2800"/>
              <a:buNone/>
            </a:pPr>
            <a:endParaRPr sz="2000"/>
          </a:p>
          <a:p>
            <a:pPr marL="0" lvl="0" indent="0" algn="l" rtl="0">
              <a:lnSpc>
                <a:spcPct val="100000"/>
              </a:lnSpc>
              <a:spcBef>
                <a:spcPts val="0"/>
              </a:spcBef>
              <a:spcAft>
                <a:spcPts val="0"/>
              </a:spcAft>
              <a:buSzPts val="2800"/>
              <a:buNone/>
            </a:pPr>
            <a:r>
              <a:rPr lang="en-US" sz="2000"/>
              <a:t>Next steps include updating your action plan. </a:t>
            </a:r>
            <a:endParaRPr sz="2000"/>
          </a:p>
          <a:p>
            <a:pPr marL="457200" lvl="0" indent="-355600" algn="l" rtl="0">
              <a:lnSpc>
                <a:spcPct val="100000"/>
              </a:lnSpc>
              <a:spcBef>
                <a:spcPts val="0"/>
              </a:spcBef>
              <a:spcAft>
                <a:spcPts val="0"/>
              </a:spcAft>
              <a:buClr>
                <a:schemeClr val="dk1"/>
              </a:buClr>
              <a:buSzPts val="2000"/>
              <a:buFont typeface="Calibri"/>
              <a:buChar char="●"/>
            </a:pPr>
            <a:r>
              <a:rPr lang="en-US" sz="2000"/>
              <a:t>Develop action steps for reviewing, revising, or creating your current school or district vision statement with your staff. </a:t>
            </a:r>
            <a:endParaRPr sz="2000"/>
          </a:p>
          <a:p>
            <a:pPr marL="457200" lvl="0" indent="-355600" algn="l" rtl="0">
              <a:lnSpc>
                <a:spcPct val="100000"/>
              </a:lnSpc>
              <a:spcBef>
                <a:spcPts val="0"/>
              </a:spcBef>
              <a:spcAft>
                <a:spcPts val="0"/>
              </a:spcAft>
              <a:buClr>
                <a:schemeClr val="dk1"/>
              </a:buClr>
              <a:buSzPts val="2000"/>
              <a:buFont typeface="Calibri"/>
              <a:buChar char="●"/>
            </a:pPr>
            <a:r>
              <a:rPr lang="en-US" sz="2000"/>
              <a:t>Review the ideas for student and family engagement and decide which action steps you will add to your team Action Plan.</a:t>
            </a:r>
            <a:endParaRPr sz="2000"/>
          </a:p>
          <a:p>
            <a:pPr marL="457200" lvl="0" indent="-355600" algn="l" rtl="0">
              <a:lnSpc>
                <a:spcPct val="100000"/>
              </a:lnSpc>
              <a:spcBef>
                <a:spcPts val="0"/>
              </a:spcBef>
              <a:spcAft>
                <a:spcPts val="0"/>
              </a:spcAft>
              <a:buClr>
                <a:schemeClr val="dk1"/>
              </a:buClr>
              <a:buSzPts val="2000"/>
              <a:buFont typeface="Cambria"/>
              <a:buChar char="●"/>
            </a:pPr>
            <a:r>
              <a:rPr lang="en-US" sz="2000"/>
              <a:t>Update your action plan using the </a:t>
            </a:r>
            <a:r>
              <a:rPr lang="en-US" sz="2000" b="1" i="1"/>
              <a:t>Tier 1 Action Plan</a:t>
            </a:r>
            <a:r>
              <a:rPr lang="en-US" sz="2000"/>
              <a:t> template and the </a:t>
            </a:r>
            <a:r>
              <a:rPr lang="en-US" sz="2000" b="1" i="1"/>
              <a:t>Tier 1 Action Planning Checklist</a:t>
            </a:r>
            <a:r>
              <a:rPr lang="en-US" sz="2000"/>
              <a:t>. </a:t>
            </a:r>
            <a:endParaRPr sz="2000"/>
          </a:p>
          <a:p>
            <a:pPr marL="457200" lvl="0" indent="-355600" algn="l" rtl="0">
              <a:lnSpc>
                <a:spcPct val="100000"/>
              </a:lnSpc>
              <a:spcBef>
                <a:spcPts val="0"/>
              </a:spcBef>
              <a:spcAft>
                <a:spcPts val="0"/>
              </a:spcAft>
              <a:buClr>
                <a:schemeClr val="dk1"/>
              </a:buClr>
              <a:buSzPts val="2000"/>
              <a:buChar char="●"/>
            </a:pPr>
            <a:r>
              <a:rPr lang="en-US" sz="2000"/>
              <a:t>Use the </a:t>
            </a:r>
            <a:r>
              <a:rPr lang="en-US" sz="2000" b="1" i="1"/>
              <a:t>Tier 1 Artifacts Rubric </a:t>
            </a:r>
            <a:r>
              <a:rPr lang="en-US" sz="2000"/>
              <a:t>to assess the quality of the resources your team develops. </a:t>
            </a:r>
            <a:endParaRPr sz="2000"/>
          </a:p>
          <a:p>
            <a:pPr marL="457200" lvl="0" indent="-355600" algn="l" rtl="0">
              <a:lnSpc>
                <a:spcPct val="100000"/>
              </a:lnSpc>
              <a:spcBef>
                <a:spcPts val="0"/>
              </a:spcBef>
              <a:spcAft>
                <a:spcPts val="0"/>
              </a:spcAft>
              <a:buClr>
                <a:schemeClr val="dk1"/>
              </a:buClr>
              <a:buSzPts val="2000"/>
              <a:buChar char="●"/>
            </a:pPr>
            <a:r>
              <a:rPr lang="en-US" sz="2000"/>
              <a:t>Use the results of the </a:t>
            </a:r>
            <a:r>
              <a:rPr lang="en-US" sz="2000" b="1" i="1"/>
              <a:t>PBIS Self-Assessment Survey</a:t>
            </a:r>
            <a:r>
              <a:rPr lang="en-US" sz="2000"/>
              <a:t> (SAS)  to gain perspective from all staff, and results from the </a:t>
            </a:r>
            <a:r>
              <a:rPr lang="en-US" sz="2000" b="1" i="1"/>
              <a:t>PBIS Tiered Fidelity Inventory</a:t>
            </a:r>
            <a:r>
              <a:rPr lang="en-US" sz="2000"/>
              <a:t> (TFI) to gain perspective from your Building Leadership Team.</a:t>
            </a:r>
            <a:endParaRPr sz="1900" u="sng">
              <a:solidFill>
                <a:srgbClr val="1155C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2000"/>
          </a:p>
          <a:p>
            <a:pPr marL="228600" lvl="0" indent="-50800" algn="l" rtl="0">
              <a:lnSpc>
                <a:spcPct val="90000"/>
              </a:lnSpc>
              <a:spcBef>
                <a:spcPts val="1000"/>
              </a:spcBef>
              <a:spcAft>
                <a:spcPts val="0"/>
              </a:spcAft>
              <a:buClr>
                <a:srgbClr val="FF0000"/>
              </a:buClr>
              <a:buSzPts val="2800"/>
              <a:buNone/>
            </a:pPr>
            <a:endParaRPr sz="37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Google Shape;562;g1fda82a5dd6_0_49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563" name="Google Shape;563;g1fda82a5dd6_0_49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Missouri SW-PBS (2019). </a:t>
            </a:r>
            <a:r>
              <a:rPr lang="en-US" i="1"/>
              <a:t>Missouri schoolwide positive behavior support tier 1 implementation guide.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568"/>
        <p:cNvGrpSpPr/>
        <p:nvPr/>
      </p:nvGrpSpPr>
      <p:grpSpPr>
        <a:xfrm>
          <a:off x="0" y="0"/>
          <a:ext cx="0" cy="0"/>
          <a:chOff x="0" y="0"/>
          <a:chExt cx="0" cy="0"/>
        </a:xfrm>
      </p:grpSpPr>
      <p:sp>
        <p:nvSpPr>
          <p:cNvPr id="569" name="Google Shape;569;g1fda82a5dd6_0_503"/>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570" name="Google Shape;570;g1fda82a5dd6_0_503"/>
          <p:cNvSpPr txBox="1">
            <a:spLocks noGrp="1"/>
          </p:cNvSpPr>
          <p:nvPr>
            <p:ph type="body" idx="1"/>
          </p:nvPr>
        </p:nvSpPr>
        <p:spPr>
          <a:xfrm>
            <a:off x="546652" y="1969039"/>
            <a:ext cx="3971400" cy="618000"/>
          </a:xfrm>
          <a:prstGeom prst="rect">
            <a:avLst/>
          </a:prstGeom>
          <a:noFill/>
          <a:ln>
            <a:noFill/>
          </a:ln>
        </p:spPr>
        <p:txBody>
          <a:bodyPr spcFirstLastPara="1" wrap="square" lIns="91425" tIns="45700" rIns="91425" bIns="45700" anchor="b" anchorCtr="0">
            <a:normAutofit lnSpcReduction="20000"/>
          </a:bodyPr>
          <a:lstStyle/>
          <a:p>
            <a:pPr marL="0" lvl="0" indent="0" algn="l" rtl="0">
              <a:lnSpc>
                <a:spcPct val="90000"/>
              </a:lnSpc>
              <a:spcBef>
                <a:spcPts val="0"/>
              </a:spcBef>
              <a:spcAft>
                <a:spcPts val="0"/>
              </a:spcAft>
              <a:buClr>
                <a:schemeClr val="dk1"/>
              </a:buClr>
              <a:buSzPts val="2400"/>
              <a:buNone/>
            </a:pPr>
            <a:r>
              <a:rPr lang="en-US"/>
              <a:t>Check Out MO SW-PBS on Social Media:</a:t>
            </a:r>
            <a:endParaRPr/>
          </a:p>
        </p:txBody>
      </p:sp>
      <p:pic>
        <p:nvPicPr>
          <p:cNvPr id="571" name="Google Shape;571;g1fda82a5dd6_0_503"/>
          <p:cNvPicPr preferRelativeResize="0">
            <a:picLocks noGrp="1"/>
          </p:cNvPicPr>
          <p:nvPr>
            <p:ph type="body" idx="2"/>
          </p:nvPr>
        </p:nvPicPr>
        <p:blipFill rotWithShape="1">
          <a:blip r:embed="rId3">
            <a:alphaModFix/>
          </a:blip>
          <a:srcRect/>
          <a:stretch/>
        </p:blipFill>
        <p:spPr>
          <a:xfrm>
            <a:off x="883553" y="2871703"/>
            <a:ext cx="715200" cy="618000"/>
          </a:xfrm>
          <a:prstGeom prst="rect">
            <a:avLst/>
          </a:prstGeom>
          <a:noFill/>
          <a:ln>
            <a:noFill/>
          </a:ln>
        </p:spPr>
      </p:pic>
      <p:sp>
        <p:nvSpPr>
          <p:cNvPr id="572" name="Google Shape;572;g1fda82a5dd6_0_503"/>
          <p:cNvSpPr txBox="1">
            <a:spLocks noGrp="1"/>
          </p:cNvSpPr>
          <p:nvPr>
            <p:ph type="body" idx="3"/>
          </p:nvPr>
        </p:nvSpPr>
        <p:spPr>
          <a:xfrm>
            <a:off x="4649031" y="1969039"/>
            <a:ext cx="3887400" cy="618000"/>
          </a:xfrm>
          <a:prstGeom prst="rect">
            <a:avLst/>
          </a:prstGeom>
          <a:noFill/>
          <a:ln>
            <a:noFill/>
          </a:ln>
        </p:spPr>
        <p:txBody>
          <a:bodyPr spcFirstLastPara="1" wrap="square" lIns="91425" tIns="45700" rIns="91425" bIns="45700" anchor="b" anchorCtr="0">
            <a:normAutofit lnSpcReduction="20000"/>
          </a:bodyPr>
          <a:lstStyle/>
          <a:p>
            <a:pPr marL="0" lvl="0" indent="0" algn="l" rtl="0">
              <a:lnSpc>
                <a:spcPct val="90000"/>
              </a:lnSpc>
              <a:spcBef>
                <a:spcPts val="0"/>
              </a:spcBef>
              <a:spcAft>
                <a:spcPts val="0"/>
              </a:spcAft>
              <a:buClr>
                <a:schemeClr val="dk1"/>
              </a:buClr>
              <a:buSzPts val="2400"/>
              <a:buNone/>
            </a:pPr>
            <a:r>
              <a:rPr lang="en-US"/>
              <a:t>Facilitator Contact Information:</a:t>
            </a:r>
            <a:endParaRPr/>
          </a:p>
        </p:txBody>
      </p:sp>
      <p:sp>
        <p:nvSpPr>
          <p:cNvPr id="573" name="Google Shape;573;g1fda82a5dd6_0_503"/>
          <p:cNvSpPr txBox="1">
            <a:spLocks noGrp="1"/>
          </p:cNvSpPr>
          <p:nvPr>
            <p:ph type="body" idx="4"/>
          </p:nvPr>
        </p:nvSpPr>
        <p:spPr>
          <a:xfrm>
            <a:off x="4649031" y="2586974"/>
            <a:ext cx="3887400" cy="27633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74" name="Google Shape;574;g1fda82a5dd6_0_503"/>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575" name="Google Shape;575;g1fda82a5dd6_0_503"/>
          <p:cNvPicPr preferRelativeResize="0"/>
          <p:nvPr/>
        </p:nvPicPr>
        <p:blipFill rotWithShape="1">
          <a:blip r:embed="rId5">
            <a:alphaModFix/>
          </a:blip>
          <a:srcRect/>
          <a:stretch/>
        </p:blipFill>
        <p:spPr>
          <a:xfrm>
            <a:off x="962774" y="4653563"/>
            <a:ext cx="556764" cy="452841"/>
          </a:xfrm>
          <a:prstGeom prst="rect">
            <a:avLst/>
          </a:prstGeom>
          <a:noFill/>
          <a:ln>
            <a:noFill/>
          </a:ln>
        </p:spPr>
      </p:pic>
      <p:sp>
        <p:nvSpPr>
          <p:cNvPr id="576" name="Google Shape;576;g1fda82a5dd6_0_503"/>
          <p:cNvSpPr txBox="1"/>
          <p:nvPr/>
        </p:nvSpPr>
        <p:spPr>
          <a:xfrm>
            <a:off x="1729724" y="2963210"/>
            <a:ext cx="2276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pbismissouri.org</a:t>
            </a:r>
            <a:endParaRPr sz="2100" b="0" i="0" u="none" strike="noStrike" cap="none">
              <a:solidFill>
                <a:schemeClr val="dk1"/>
              </a:solidFill>
              <a:latin typeface="Calibri"/>
              <a:ea typeface="Calibri"/>
              <a:cs typeface="Calibri"/>
              <a:sym typeface="Calibri"/>
            </a:endParaRPr>
          </a:p>
        </p:txBody>
      </p:sp>
      <p:sp>
        <p:nvSpPr>
          <p:cNvPr id="577" name="Google Shape;577;g1fda82a5dd6_0_503"/>
          <p:cNvSpPr txBox="1"/>
          <p:nvPr/>
        </p:nvSpPr>
        <p:spPr>
          <a:xfrm>
            <a:off x="1729720" y="3772486"/>
            <a:ext cx="2842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facebook.com/moswpbs</a:t>
            </a:r>
            <a:endParaRPr sz="2100" b="0" i="0" u="none" strike="noStrike" cap="none">
              <a:solidFill>
                <a:schemeClr val="dk1"/>
              </a:solidFill>
              <a:latin typeface="Calibri"/>
              <a:ea typeface="Calibri"/>
              <a:cs typeface="Calibri"/>
              <a:sym typeface="Calibri"/>
            </a:endParaRPr>
          </a:p>
        </p:txBody>
      </p:sp>
      <p:sp>
        <p:nvSpPr>
          <p:cNvPr id="578" name="Google Shape;578;g1fda82a5dd6_0_503"/>
          <p:cNvSpPr txBox="1"/>
          <p:nvPr/>
        </p:nvSpPr>
        <p:spPr>
          <a:xfrm>
            <a:off x="1729724" y="4580275"/>
            <a:ext cx="2276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@MOSWPBS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1fda82a5dd6_0_785"/>
          <p:cNvSpPr txBox="1">
            <a:spLocks noGrp="1"/>
          </p:cNvSpPr>
          <p:nvPr>
            <p:ph type="ctrTitle"/>
          </p:nvPr>
        </p:nvSpPr>
        <p:spPr>
          <a:xfrm>
            <a:off x="685800" y="720612"/>
            <a:ext cx="7772400" cy="1229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Gain and Document Staff Commitment to SW-PBS</a:t>
            </a:r>
            <a:endParaRPr/>
          </a:p>
        </p:txBody>
      </p:sp>
      <p:sp>
        <p:nvSpPr>
          <p:cNvPr id="585" name="Google Shape;585;g1fda82a5dd6_0_785"/>
          <p:cNvSpPr txBox="1">
            <a:spLocks noGrp="1"/>
          </p:cNvSpPr>
          <p:nvPr>
            <p:ph type="subTitle" idx="1"/>
          </p:nvPr>
        </p:nvSpPr>
        <p:spPr>
          <a:xfrm>
            <a:off x="1240971" y="2110859"/>
            <a:ext cx="6901500" cy="607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Common Philosophy &amp; Purpose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1fda82a5dd6_0_79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592" name="Google Shape;592;g1fda82a5dd6_0_79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Handouts Needed:</a:t>
            </a:r>
            <a:endParaRPr/>
          </a:p>
          <a:p>
            <a:pPr marL="685800" lvl="1" indent="-228600" algn="l" rtl="0">
              <a:lnSpc>
                <a:spcPct val="100000"/>
              </a:lnSpc>
              <a:spcBef>
                <a:spcPts val="0"/>
              </a:spcBef>
              <a:spcAft>
                <a:spcPts val="0"/>
              </a:spcAft>
              <a:buSzPts val="1800"/>
              <a:buChar char="•"/>
            </a:pPr>
            <a:r>
              <a:rPr lang="en-US"/>
              <a:t>Example Our Beliefs, Mission, Vision</a:t>
            </a:r>
            <a:endParaRPr/>
          </a:p>
          <a:p>
            <a:pPr marL="685800" lvl="1" indent="-228600" algn="l" rtl="0">
              <a:lnSpc>
                <a:spcPct val="100000"/>
              </a:lnSpc>
              <a:spcBef>
                <a:spcPts val="0"/>
              </a:spcBef>
              <a:spcAft>
                <a:spcPts val="0"/>
              </a:spcAft>
              <a:buSzPts val="1800"/>
              <a:buChar char="•"/>
            </a:pPr>
            <a:r>
              <a:rPr lang="en-US"/>
              <a:t>Activity Philosophy of School Discipline</a:t>
            </a:r>
            <a:endParaRPr/>
          </a:p>
          <a:p>
            <a:pPr marL="685800" lvl="1" indent="-228600" algn="l" rtl="0">
              <a:lnSpc>
                <a:spcPct val="90000"/>
              </a:lnSpc>
              <a:spcBef>
                <a:spcPts val="0"/>
              </a:spcBef>
              <a:spcAft>
                <a:spcPts val="0"/>
              </a:spcAft>
              <a:buSzPts val="1800"/>
              <a:buChar char="•"/>
            </a:pPr>
            <a:r>
              <a:rPr lang="en-US"/>
              <a:t>Tier 1 Action Plan</a:t>
            </a:r>
            <a:endParaRPr/>
          </a:p>
          <a:p>
            <a:pPr marL="685800" lvl="1" indent="-228600" algn="l" rtl="0">
              <a:lnSpc>
                <a:spcPct val="90000"/>
              </a:lnSpc>
              <a:spcBef>
                <a:spcPts val="0"/>
              </a:spcBef>
              <a:spcAft>
                <a:spcPts val="0"/>
              </a:spcAft>
              <a:buSzPts val="1800"/>
              <a:buChar char="•"/>
            </a:pPr>
            <a:r>
              <a:rPr lang="en-US"/>
              <a:t>Tier 1 Artifact Rubric</a:t>
            </a:r>
            <a:endParaRPr/>
          </a:p>
          <a:p>
            <a:pPr marL="685800" lvl="1" indent="-228600" algn="l" rtl="0">
              <a:lnSpc>
                <a:spcPct val="90000"/>
              </a:lnSpc>
              <a:spcBef>
                <a:spcPts val="0"/>
              </a:spcBef>
              <a:spcAft>
                <a:spcPts val="0"/>
              </a:spcAft>
              <a:buSzPts val="1800"/>
              <a:buChar char="•"/>
            </a:pPr>
            <a:r>
              <a:rPr lang="en-US"/>
              <a:t>Tier 1 Action Planning Checklist</a:t>
            </a:r>
            <a:endParaRPr/>
          </a:p>
          <a:p>
            <a:pPr marL="228600" lvl="0" indent="-228600" algn="l" rtl="0">
              <a:lnSpc>
                <a:spcPct val="90000"/>
              </a:lnSpc>
              <a:spcBef>
                <a:spcPts val="1000"/>
              </a:spcBef>
              <a:spcAft>
                <a:spcPts val="0"/>
              </a:spcAft>
              <a:buClr>
                <a:srgbClr val="FF0000"/>
              </a:buClr>
              <a:buSzPts val="2800"/>
              <a:buChar char="•"/>
            </a:pPr>
            <a:r>
              <a:rPr lang="en-US"/>
              <a:t>Participants Need Access to:</a:t>
            </a:r>
            <a:endParaRPr/>
          </a:p>
          <a:p>
            <a:pPr marL="685800" lvl="1" indent="-228600" algn="l" rtl="0">
              <a:lnSpc>
                <a:spcPct val="90000"/>
              </a:lnSpc>
              <a:spcBef>
                <a:spcPts val="0"/>
              </a:spcBef>
              <a:spcAft>
                <a:spcPts val="0"/>
              </a:spcAft>
              <a:buSzPts val="1800"/>
              <a:buChar char="•"/>
            </a:pPr>
            <a:r>
              <a:rPr lang="en-US"/>
              <a:t>MO SW-PBS Handbook</a:t>
            </a:r>
            <a:endParaRPr/>
          </a:p>
          <a:p>
            <a:pPr marL="685800" lvl="1" indent="-228600" algn="l" rtl="0">
              <a:lnSpc>
                <a:spcPct val="90000"/>
              </a:lnSpc>
              <a:spcBef>
                <a:spcPts val="0"/>
              </a:spcBef>
              <a:spcAft>
                <a:spcPts val="0"/>
              </a:spcAft>
              <a:buSzPts val="1800"/>
              <a:buChar char="•"/>
            </a:pPr>
            <a:r>
              <a:rPr lang="en-US"/>
              <a:t>MO SW-PBS Tier 1 Implementation Guide</a:t>
            </a:r>
            <a:br>
              <a:rPr lang="en-US"/>
            </a:b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fda82a5dd6_0_79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599" name="Google Shape;599;g1fda82a5dd6_0_797"/>
          <p:cNvSpPr txBox="1">
            <a:spLocks noGrp="1"/>
          </p:cNvSpPr>
          <p:nvPr>
            <p:ph type="body" idx="1"/>
          </p:nvPr>
        </p:nvSpPr>
        <p:spPr>
          <a:xfrm>
            <a:off x="628651" y="2033586"/>
            <a:ext cx="7886700" cy="40668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SzPct val="100000"/>
              <a:buNone/>
            </a:pPr>
            <a:r>
              <a:rPr lang="en-US" sz="30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3000" b="1">
                <a:latin typeface="Calibri"/>
                <a:ea typeface="Calibri"/>
                <a:cs typeface="Calibri"/>
                <a:sym typeface="Calibri"/>
              </a:rPr>
              <a:t>Be a Problem Solver</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sz="2600">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604"/>
        <p:cNvGrpSpPr/>
        <p:nvPr/>
      </p:nvGrpSpPr>
      <p:grpSpPr>
        <a:xfrm>
          <a:off x="0" y="0"/>
          <a:ext cx="0" cy="0"/>
          <a:chOff x="0" y="0"/>
          <a:chExt cx="0" cy="0"/>
        </a:xfrm>
      </p:grpSpPr>
      <p:sp>
        <p:nvSpPr>
          <p:cNvPr id="605" name="Google Shape;605;g1fda82a5dd6_0_80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606" name="Google Shape;606;g1fda82a5dd6_0_80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Challenges Facing Schools Today</a:t>
            </a:r>
            <a:endParaRPr/>
          </a:p>
        </p:txBody>
      </p:sp>
      <p:sp>
        <p:nvSpPr>
          <p:cNvPr id="127" name="Google Shape;127;p7"/>
          <p:cNvSpPr txBox="1">
            <a:spLocks noGrp="1"/>
          </p:cNvSpPr>
          <p:nvPr>
            <p:ph type="body" idx="1"/>
          </p:nvPr>
        </p:nvSpPr>
        <p:spPr>
          <a:xfrm>
            <a:off x="152064" y="1683636"/>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400"/>
              <a:buChar char="•"/>
            </a:pPr>
            <a:r>
              <a:rPr lang="en-US" sz="2400"/>
              <a:t>Schools today are facing intense scrutiny and are under tremendous pressure for improvement compounded by major issues that place significant demands on our schools. </a:t>
            </a:r>
            <a:endParaRPr/>
          </a:p>
          <a:p>
            <a:pPr marL="228600" lvl="0" indent="-228600" algn="l" rtl="0">
              <a:lnSpc>
                <a:spcPct val="90000"/>
              </a:lnSpc>
              <a:spcBef>
                <a:spcPts val="1000"/>
              </a:spcBef>
              <a:spcAft>
                <a:spcPts val="0"/>
              </a:spcAft>
              <a:buClr>
                <a:srgbClr val="FF0000"/>
              </a:buClr>
              <a:buSzPts val="2400"/>
              <a:buChar char="•"/>
            </a:pPr>
            <a:r>
              <a:rPr lang="en-US" sz="2400"/>
              <a:t>Issues include:</a:t>
            </a:r>
            <a:endParaRPr/>
          </a:p>
          <a:p>
            <a:pPr marL="685800" lvl="1" indent="-228600" algn="l" rtl="0">
              <a:lnSpc>
                <a:spcPct val="90000"/>
              </a:lnSpc>
              <a:spcBef>
                <a:spcPts val="500"/>
              </a:spcBef>
              <a:spcAft>
                <a:spcPts val="0"/>
              </a:spcAft>
              <a:buClr>
                <a:schemeClr val="dk1"/>
              </a:buClr>
              <a:buSzPts val="2400"/>
              <a:buChar char="•"/>
            </a:pPr>
            <a:r>
              <a:rPr lang="en-US"/>
              <a:t>Increasing diversity of student demographics</a:t>
            </a:r>
            <a:endParaRPr/>
          </a:p>
          <a:p>
            <a:pPr marL="685800" lvl="1" indent="-228600" algn="l" rtl="0">
              <a:lnSpc>
                <a:spcPct val="90000"/>
              </a:lnSpc>
              <a:spcBef>
                <a:spcPts val="500"/>
              </a:spcBef>
              <a:spcAft>
                <a:spcPts val="0"/>
              </a:spcAft>
              <a:buClr>
                <a:schemeClr val="dk1"/>
              </a:buClr>
              <a:buSzPts val="2400"/>
              <a:buChar char="•"/>
            </a:pPr>
            <a:r>
              <a:rPr lang="en-US"/>
              <a:t>Changing home structures</a:t>
            </a:r>
            <a:endParaRPr/>
          </a:p>
          <a:p>
            <a:pPr marL="685800" lvl="1" indent="-228600" algn="l" rtl="0">
              <a:lnSpc>
                <a:spcPct val="90000"/>
              </a:lnSpc>
              <a:spcBef>
                <a:spcPts val="500"/>
              </a:spcBef>
              <a:spcAft>
                <a:spcPts val="0"/>
              </a:spcAft>
              <a:buClr>
                <a:schemeClr val="dk1"/>
              </a:buClr>
              <a:buSzPts val="2400"/>
              <a:buChar char="•"/>
            </a:pPr>
            <a:r>
              <a:rPr lang="en-US"/>
              <a:t>Growing student alienation</a:t>
            </a:r>
            <a:endParaRPr/>
          </a:p>
          <a:p>
            <a:pPr marL="685800" lvl="1" indent="-228600" algn="l" rtl="0">
              <a:lnSpc>
                <a:spcPct val="90000"/>
              </a:lnSpc>
              <a:spcBef>
                <a:spcPts val="500"/>
              </a:spcBef>
              <a:spcAft>
                <a:spcPts val="0"/>
              </a:spcAft>
              <a:buClr>
                <a:schemeClr val="dk1"/>
              </a:buClr>
              <a:buSzPts val="2400"/>
              <a:buChar char="•"/>
            </a:pPr>
            <a:r>
              <a:rPr lang="en-US"/>
              <a:t>Increased exposure to violence</a:t>
            </a:r>
            <a:endParaRPr/>
          </a:p>
          <a:p>
            <a:pPr marL="685800" lvl="1" indent="-228600" algn="l" rtl="0">
              <a:lnSpc>
                <a:spcPct val="90000"/>
              </a:lnSpc>
              <a:spcBef>
                <a:spcPts val="500"/>
              </a:spcBef>
              <a:spcAft>
                <a:spcPts val="0"/>
              </a:spcAft>
              <a:buClr>
                <a:schemeClr val="dk1"/>
              </a:buClr>
              <a:buSzPts val="2400"/>
              <a:buChar char="•"/>
            </a:pPr>
            <a:r>
              <a:rPr lang="en-US"/>
              <a:t>Dropout crisis</a:t>
            </a:r>
            <a:endParaRPr/>
          </a:p>
          <a:p>
            <a:pPr marL="685800" lvl="1" indent="-228600" algn="l" rtl="0">
              <a:lnSpc>
                <a:spcPct val="90000"/>
              </a:lnSpc>
              <a:spcBef>
                <a:spcPts val="500"/>
              </a:spcBef>
              <a:spcAft>
                <a:spcPts val="0"/>
              </a:spcAft>
              <a:buClr>
                <a:schemeClr val="dk1"/>
              </a:buClr>
              <a:buSzPts val="2400"/>
              <a:buChar char="•"/>
            </a:pPr>
            <a:r>
              <a:rPr lang="en-US"/>
              <a:t>Students with special needs</a:t>
            </a:r>
            <a:endParaRPr/>
          </a:p>
          <a:p>
            <a:pPr marL="685800" lvl="1" indent="-228600" algn="l" rtl="0">
              <a:lnSpc>
                <a:spcPct val="90000"/>
              </a:lnSpc>
              <a:spcBef>
                <a:spcPts val="500"/>
              </a:spcBef>
              <a:spcAft>
                <a:spcPts val="0"/>
              </a:spcAft>
              <a:buClr>
                <a:schemeClr val="dk1"/>
              </a:buClr>
              <a:buSzPts val="2400"/>
              <a:buChar char="•"/>
            </a:pPr>
            <a:r>
              <a:rPr lang="en-US"/>
              <a:t>Stringent academic accountability</a:t>
            </a:r>
            <a:br>
              <a:rPr lang="en-US"/>
            </a:br>
            <a:br>
              <a:rPr lang="en-US"/>
            </a:br>
            <a:endParaRPr/>
          </a:p>
        </p:txBody>
      </p:sp>
      <p:pic>
        <p:nvPicPr>
          <p:cNvPr id="128" name="Google Shape;128;p7"/>
          <p:cNvPicPr preferRelativeResize="0"/>
          <p:nvPr/>
        </p:nvPicPr>
        <p:blipFill rotWithShape="1">
          <a:blip r:embed="rId3">
            <a:alphaModFix/>
          </a:blip>
          <a:srcRect/>
          <a:stretch/>
        </p:blipFill>
        <p:spPr>
          <a:xfrm>
            <a:off x="5724243" y="3859305"/>
            <a:ext cx="3145773" cy="209718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611"/>
        <p:cNvGrpSpPr/>
        <p:nvPr/>
      </p:nvGrpSpPr>
      <p:grpSpPr>
        <a:xfrm>
          <a:off x="0" y="0"/>
          <a:ext cx="0" cy="0"/>
          <a:chOff x="0" y="0"/>
          <a:chExt cx="0" cy="0"/>
        </a:xfrm>
      </p:grpSpPr>
      <p:sp>
        <p:nvSpPr>
          <p:cNvPr id="612" name="Google Shape;612;g1fda82a5dd6_0_80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613" name="Google Shape;613;g1fda82a5dd6_0_80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1fda82a5dd6_0_81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620" name="Google Shape;620;g1fda82a5dd6_0_815"/>
          <p:cNvSpPr txBox="1">
            <a:spLocks noGrp="1"/>
          </p:cNvSpPr>
          <p:nvPr>
            <p:ph type="body" idx="1"/>
          </p:nvPr>
        </p:nvSpPr>
        <p:spPr>
          <a:xfrm>
            <a:off x="628651" y="1465730"/>
            <a:ext cx="7886700" cy="40242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gain and document staff commitment to SW-PBS;</a:t>
            </a:r>
            <a:endParaRPr/>
          </a:p>
          <a:p>
            <a:pPr marL="228600" lvl="0" indent="-228600" algn="l" rtl="0">
              <a:lnSpc>
                <a:spcPct val="90000"/>
              </a:lnSpc>
              <a:spcBef>
                <a:spcPts val="1451"/>
              </a:spcBef>
              <a:spcAft>
                <a:spcPts val="0"/>
              </a:spcAft>
              <a:buSzPts val="2800"/>
              <a:buChar char="•"/>
            </a:pPr>
            <a:r>
              <a:rPr lang="en-US"/>
              <a:t>draft your philosophy of discipline.</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1fda82a5dd6_0_821"/>
          <p:cNvSpPr txBox="1">
            <a:spLocks noGrp="1"/>
          </p:cNvSpPr>
          <p:nvPr>
            <p:ph type="body" idx="1"/>
          </p:nvPr>
        </p:nvSpPr>
        <p:spPr>
          <a:xfrm>
            <a:off x="628650" y="1394847"/>
            <a:ext cx="7886700" cy="4782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endParaRPr i="1">
              <a:solidFill>
                <a:srgbClr val="548135"/>
              </a:solidFill>
            </a:endParaRPr>
          </a:p>
          <a:p>
            <a:pPr marL="0" lvl="0" indent="0" algn="ctr" rtl="0">
              <a:lnSpc>
                <a:spcPct val="90000"/>
              </a:lnSpc>
              <a:spcBef>
                <a:spcPts val="1000"/>
              </a:spcBef>
              <a:spcAft>
                <a:spcPts val="0"/>
              </a:spcAft>
              <a:buSzPts val="2800"/>
              <a:buNone/>
            </a:pPr>
            <a:r>
              <a:rPr lang="en-US" i="1">
                <a:solidFill>
                  <a:srgbClr val="548135"/>
                </a:solidFill>
              </a:rPr>
              <a:t>“Schools that have implemented positive, proactive, and instructional approaches to discipline see a decrease in the frequency and severity of unexpected behavior. They also find changes to culture and climate that come from the unification of staff and collaborative work.”</a:t>
            </a:r>
            <a:endParaRPr/>
          </a:p>
        </p:txBody>
      </p:sp>
      <p:sp>
        <p:nvSpPr>
          <p:cNvPr id="627" name="Google Shape;627;g1fda82a5dd6_0_821"/>
          <p:cNvSpPr txBox="1"/>
          <p:nvPr/>
        </p:nvSpPr>
        <p:spPr>
          <a:xfrm>
            <a:off x="4455079" y="4919277"/>
            <a:ext cx="35643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 SW-PBS,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2"/>
        <p:cNvGrpSpPr/>
        <p:nvPr/>
      </p:nvGrpSpPr>
      <p:grpSpPr>
        <a:xfrm>
          <a:off x="0" y="0"/>
          <a:ext cx="0" cy="0"/>
          <a:chOff x="0" y="0"/>
          <a:chExt cx="0" cy="0"/>
        </a:xfrm>
      </p:grpSpPr>
      <p:sp>
        <p:nvSpPr>
          <p:cNvPr id="633" name="Google Shape;633;g1fda82a5dd6_0_827"/>
          <p:cNvSpPr txBox="1">
            <a:spLocks noGrp="1"/>
          </p:cNvSpPr>
          <p:nvPr>
            <p:ph type="title"/>
          </p:nvPr>
        </p:nvSpPr>
        <p:spPr>
          <a:xfrm>
            <a:off x="720075" y="978102"/>
            <a:ext cx="7941300" cy="1062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a:t>Gaining Staff Commitment</a:t>
            </a:r>
            <a:endParaRPr/>
          </a:p>
        </p:txBody>
      </p:sp>
      <p:cxnSp>
        <p:nvCxnSpPr>
          <p:cNvPr id="634" name="Google Shape;634;g1fda82a5dd6_0_827"/>
          <p:cNvCxnSpPr/>
          <p:nvPr/>
        </p:nvCxnSpPr>
        <p:spPr>
          <a:xfrm>
            <a:off x="785718" y="2265037"/>
            <a:ext cx="7593900" cy="0"/>
          </a:xfrm>
          <a:prstGeom prst="straightConnector1">
            <a:avLst/>
          </a:prstGeom>
          <a:noFill/>
          <a:ln w="15875" cap="flat" cmpd="sng">
            <a:solidFill>
              <a:srgbClr val="595959"/>
            </a:solidFill>
            <a:prstDash val="solid"/>
            <a:miter lim="800000"/>
            <a:headEnd type="none" w="sm" len="sm"/>
            <a:tailEnd type="none" w="sm" len="sm"/>
          </a:ln>
        </p:spPr>
      </p:cxnSp>
      <p:pic>
        <p:nvPicPr>
          <p:cNvPr id="635" name="Google Shape;635;g1fda82a5dd6_0_827"/>
          <p:cNvPicPr preferRelativeResize="0"/>
          <p:nvPr/>
        </p:nvPicPr>
        <p:blipFill rotWithShape="1">
          <a:blip r:embed="rId3">
            <a:alphaModFix/>
          </a:blip>
          <a:srcRect/>
          <a:stretch/>
        </p:blipFill>
        <p:spPr>
          <a:xfrm>
            <a:off x="970984" y="2430019"/>
            <a:ext cx="2524860" cy="1997961"/>
          </a:xfrm>
          <a:prstGeom prst="rect">
            <a:avLst/>
          </a:prstGeom>
          <a:noFill/>
          <a:ln>
            <a:noFill/>
          </a:ln>
        </p:spPr>
      </p:pic>
      <p:sp>
        <p:nvSpPr>
          <p:cNvPr id="636" name="Google Shape;636;g1fda82a5dd6_0_827"/>
          <p:cNvSpPr txBox="1">
            <a:spLocks noGrp="1"/>
          </p:cNvSpPr>
          <p:nvPr>
            <p:ph type="body" idx="1"/>
          </p:nvPr>
        </p:nvSpPr>
        <p:spPr>
          <a:xfrm>
            <a:off x="3786063" y="2286791"/>
            <a:ext cx="4711500" cy="32157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400"/>
              <a:buChar char="•"/>
            </a:pPr>
            <a:r>
              <a:rPr lang="en-US" sz="2400"/>
              <a:t>Fundamental change is impossible without the participation of everybody with a stake in the problem or issue. </a:t>
            </a:r>
            <a:endParaRPr/>
          </a:p>
          <a:p>
            <a:pPr marL="228600" lvl="0" indent="-228600" algn="l" rtl="0">
              <a:lnSpc>
                <a:spcPct val="90000"/>
              </a:lnSpc>
              <a:spcBef>
                <a:spcPts val="1000"/>
              </a:spcBef>
              <a:spcAft>
                <a:spcPts val="0"/>
              </a:spcAft>
              <a:buClr>
                <a:srgbClr val="FF0000"/>
              </a:buClr>
              <a:buSzPts val="2400"/>
              <a:buChar char="•"/>
            </a:pPr>
            <a:r>
              <a:rPr lang="en-US" sz="2400"/>
              <a:t>Without full participation of all, perspectives will be missed. </a:t>
            </a:r>
            <a:endParaRPr/>
          </a:p>
          <a:p>
            <a:pPr marL="228600" lvl="0" indent="-114300" algn="l" rtl="0">
              <a:lnSpc>
                <a:spcPct val="90000"/>
              </a:lnSpc>
              <a:spcBef>
                <a:spcPts val="1000"/>
              </a:spcBef>
              <a:spcAft>
                <a:spcPts val="0"/>
              </a:spcAft>
              <a:buClr>
                <a:srgbClr val="FF0000"/>
              </a:buClr>
              <a:buSzPts val="1800"/>
              <a:buNone/>
            </a:pPr>
            <a:endParaRPr sz="1800"/>
          </a:p>
          <a:p>
            <a:pPr marL="228600" lvl="0" indent="-114300" algn="l" rtl="0">
              <a:lnSpc>
                <a:spcPct val="90000"/>
              </a:lnSpc>
              <a:spcBef>
                <a:spcPts val="1000"/>
              </a:spcBef>
              <a:spcAft>
                <a:spcPts val="0"/>
              </a:spcAft>
              <a:buClr>
                <a:srgbClr val="FF0000"/>
              </a:buClr>
              <a:buSzPts val="1800"/>
              <a:buNone/>
            </a:pPr>
            <a:endParaRPr sz="1800"/>
          </a:p>
        </p:txBody>
      </p:sp>
      <p:sp>
        <p:nvSpPr>
          <p:cNvPr id="637" name="Google Shape;637;g1fda82a5dd6_0_827"/>
          <p:cNvSpPr txBox="1"/>
          <p:nvPr/>
        </p:nvSpPr>
        <p:spPr>
          <a:xfrm flipH="1">
            <a:off x="193950" y="4881669"/>
            <a:ext cx="89154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Building staff awareness of SW-PBS, the possible outcomes, the vision, and evolving beliefs about student discipline and behavior should lead to a sense of eagerness and full participation.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g1fda82a5dd6_0_836" descr="Text&#10;&#10;Description automatically generated with medium confidence"/>
          <p:cNvPicPr preferRelativeResize="0"/>
          <p:nvPr/>
        </p:nvPicPr>
        <p:blipFill rotWithShape="1">
          <a:blip r:embed="rId3">
            <a:alphaModFix/>
          </a:blip>
          <a:srcRect t="16576" b="31162"/>
          <a:stretch/>
        </p:blipFill>
        <p:spPr>
          <a:xfrm>
            <a:off x="1" y="10"/>
            <a:ext cx="9143999" cy="3154679"/>
          </a:xfrm>
          <a:custGeom>
            <a:avLst/>
            <a:gdLst/>
            <a:ahLst/>
            <a:cxnLst/>
            <a:rect l="l" t="t" r="r" b="b"/>
            <a:pathLst>
              <a:path w="12191999" h="3428999" extrusionOk="0">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ln>
            <a:noFill/>
          </a:ln>
        </p:spPr>
      </p:pic>
      <p:sp>
        <p:nvSpPr>
          <p:cNvPr id="644" name="Google Shape;644;g1fda82a5dd6_0_836"/>
          <p:cNvSpPr txBox="1">
            <a:spLocks noGrp="1"/>
          </p:cNvSpPr>
          <p:nvPr>
            <p:ph type="body" idx="1"/>
          </p:nvPr>
        </p:nvSpPr>
        <p:spPr>
          <a:xfrm>
            <a:off x="484095" y="3279415"/>
            <a:ext cx="7923600" cy="239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600"/>
              <a:buNone/>
            </a:pPr>
            <a:r>
              <a:rPr lang="en-US" sz="2600"/>
              <a:t>Research indicates, that for initial implementation to be successful, the following are critical:</a:t>
            </a:r>
            <a:endParaRPr/>
          </a:p>
          <a:p>
            <a:pPr marL="685800" lvl="1" indent="-228600" algn="l" rtl="0">
              <a:lnSpc>
                <a:spcPct val="90000"/>
              </a:lnSpc>
              <a:spcBef>
                <a:spcPts val="500"/>
              </a:spcBef>
              <a:spcAft>
                <a:spcPts val="0"/>
              </a:spcAft>
              <a:buClr>
                <a:schemeClr val="dk1"/>
              </a:buClr>
              <a:buSzPts val="2600"/>
              <a:buChar char="•"/>
            </a:pPr>
            <a:r>
              <a:rPr lang="en-US" sz="2600"/>
              <a:t>Administrative Support</a:t>
            </a:r>
            <a:endParaRPr/>
          </a:p>
          <a:p>
            <a:pPr marL="685800" lvl="1" indent="-228600" algn="l" rtl="0">
              <a:lnSpc>
                <a:spcPct val="90000"/>
              </a:lnSpc>
              <a:spcBef>
                <a:spcPts val="500"/>
              </a:spcBef>
              <a:spcAft>
                <a:spcPts val="0"/>
              </a:spcAft>
              <a:buClr>
                <a:schemeClr val="dk1"/>
              </a:buClr>
              <a:buSzPts val="2600"/>
              <a:buChar char="•"/>
            </a:pPr>
            <a:r>
              <a:rPr lang="en-US" sz="2600"/>
              <a:t>Staff Buy-In</a:t>
            </a:r>
            <a:endParaRPr/>
          </a:p>
          <a:p>
            <a:pPr marL="685800" lvl="1" indent="-228600" algn="l" rtl="0">
              <a:lnSpc>
                <a:spcPct val="90000"/>
              </a:lnSpc>
              <a:spcBef>
                <a:spcPts val="500"/>
              </a:spcBef>
              <a:spcAft>
                <a:spcPts val="0"/>
              </a:spcAft>
              <a:buClr>
                <a:schemeClr val="dk1"/>
              </a:buClr>
              <a:buSzPts val="2600"/>
              <a:buChar char="•"/>
            </a:pPr>
            <a:r>
              <a:rPr lang="en-US" sz="2600"/>
              <a:t>Fidelity of Implementation</a:t>
            </a:r>
            <a:endParaRPr/>
          </a:p>
          <a:p>
            <a:pPr marL="685800" lvl="1" indent="-228600" algn="l" rtl="0">
              <a:lnSpc>
                <a:spcPct val="90000"/>
              </a:lnSpc>
              <a:spcBef>
                <a:spcPts val="500"/>
              </a:spcBef>
              <a:spcAft>
                <a:spcPts val="0"/>
              </a:spcAft>
              <a:buClr>
                <a:schemeClr val="dk1"/>
              </a:buClr>
              <a:buSzPts val="2600"/>
              <a:buChar char="•"/>
            </a:pPr>
            <a:r>
              <a:rPr lang="en-US" sz="2600"/>
              <a:t>Efficient and Effective Teaming</a:t>
            </a:r>
            <a:endParaRPr/>
          </a:p>
        </p:txBody>
      </p:sp>
      <p:grpSp>
        <p:nvGrpSpPr>
          <p:cNvPr id="645" name="Google Shape;645;g1fda82a5dd6_0_836"/>
          <p:cNvGrpSpPr/>
          <p:nvPr/>
        </p:nvGrpSpPr>
        <p:grpSpPr>
          <a:xfrm>
            <a:off x="12701" y="6212062"/>
            <a:ext cx="9144300" cy="658788"/>
            <a:chOff x="12700" y="6211407"/>
            <a:chExt cx="9144300" cy="659249"/>
          </a:xfrm>
        </p:grpSpPr>
        <p:sp>
          <p:nvSpPr>
            <p:cNvPr id="646" name="Google Shape;646;g1fda82a5dd6_0_836"/>
            <p:cNvSpPr/>
            <p:nvPr/>
          </p:nvSpPr>
          <p:spPr>
            <a:xfrm>
              <a:off x="12700" y="6756656"/>
              <a:ext cx="9144000" cy="114000"/>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7" name="Google Shape;647;g1fda82a5dd6_0_836"/>
            <p:cNvSpPr/>
            <p:nvPr/>
          </p:nvSpPr>
          <p:spPr>
            <a:xfrm>
              <a:off x="12700" y="6288897"/>
              <a:ext cx="9144300" cy="283500"/>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g1fda82a5dd6_0_836"/>
            <p:cNvSpPr/>
            <p:nvPr/>
          </p:nvSpPr>
          <p:spPr>
            <a:xfrm>
              <a:off x="12700" y="6572093"/>
              <a:ext cx="9144000" cy="184800"/>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9" name="Google Shape;649;g1fda82a5dd6_0_836"/>
            <p:cNvSpPr txBox="1"/>
            <p:nvPr/>
          </p:nvSpPr>
          <p:spPr>
            <a:xfrm>
              <a:off x="673127" y="6211407"/>
              <a:ext cx="1752600" cy="36960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g1fda82a5dd6_0_847" descr="A picture containing person, indoor&#10;&#10;Description automatically generated"/>
          <p:cNvPicPr preferRelativeResize="0"/>
          <p:nvPr/>
        </p:nvPicPr>
        <p:blipFill rotWithShape="1">
          <a:blip r:embed="rId3">
            <a:alphaModFix/>
          </a:blip>
          <a:srcRect/>
          <a:stretch/>
        </p:blipFill>
        <p:spPr>
          <a:xfrm>
            <a:off x="2133600" y="143934"/>
            <a:ext cx="5939425" cy="2683934"/>
          </a:xfrm>
          <a:prstGeom prst="rect">
            <a:avLst/>
          </a:prstGeom>
          <a:noFill/>
          <a:ln>
            <a:noFill/>
          </a:ln>
        </p:spPr>
      </p:pic>
      <p:sp>
        <p:nvSpPr>
          <p:cNvPr id="656" name="Google Shape;656;g1fda82a5dd6_0_847"/>
          <p:cNvSpPr txBox="1">
            <a:spLocks noGrp="1"/>
          </p:cNvSpPr>
          <p:nvPr>
            <p:ph type="body" idx="1"/>
          </p:nvPr>
        </p:nvSpPr>
        <p:spPr>
          <a:xfrm>
            <a:off x="474131" y="3220609"/>
            <a:ext cx="8670000" cy="2977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Provide opportunities for new learning</a:t>
            </a:r>
            <a:endParaRPr/>
          </a:p>
          <a:p>
            <a:pPr marL="228600" lvl="0" indent="-228600" algn="l" rtl="0">
              <a:lnSpc>
                <a:spcPct val="90000"/>
              </a:lnSpc>
              <a:spcBef>
                <a:spcPts val="1000"/>
              </a:spcBef>
              <a:spcAft>
                <a:spcPts val="0"/>
              </a:spcAft>
              <a:buClr>
                <a:srgbClr val="FF0000"/>
              </a:buClr>
              <a:buSzPts val="2800"/>
              <a:buChar char="•"/>
            </a:pPr>
            <a:r>
              <a:rPr lang="en-US"/>
              <a:t>Engage in the joint development of mission, vision, and beliefs or guiding principles</a:t>
            </a:r>
            <a:endParaRPr/>
          </a:p>
          <a:p>
            <a:pPr marL="228600" lvl="0" indent="-228600" algn="l" rtl="0">
              <a:lnSpc>
                <a:spcPct val="90000"/>
              </a:lnSpc>
              <a:spcBef>
                <a:spcPts val="1000"/>
              </a:spcBef>
              <a:spcAft>
                <a:spcPts val="0"/>
              </a:spcAft>
              <a:buClr>
                <a:srgbClr val="FF0000"/>
              </a:buClr>
              <a:buSzPts val="2800"/>
              <a:buChar char="•"/>
            </a:pPr>
            <a:r>
              <a:rPr lang="en-US"/>
              <a:t>Confirm by an official commitment process</a:t>
            </a:r>
            <a:endParaRPr/>
          </a:p>
        </p:txBody>
      </p:sp>
      <p:sp>
        <p:nvSpPr>
          <p:cNvPr id="657" name="Google Shape;657;g1fda82a5dd6_0_847"/>
          <p:cNvSpPr txBox="1"/>
          <p:nvPr/>
        </p:nvSpPr>
        <p:spPr>
          <a:xfrm>
            <a:off x="1994764" y="823119"/>
            <a:ext cx="5628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Securing Staff Commitment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1fda82a5dd6_0_85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Providing Learning on SW-PBS</a:t>
            </a:r>
            <a:endParaRPr/>
          </a:p>
        </p:txBody>
      </p:sp>
      <p:sp>
        <p:nvSpPr>
          <p:cNvPr id="664" name="Google Shape;664;g1fda82a5dd6_0_854"/>
          <p:cNvSpPr txBox="1">
            <a:spLocks noGrp="1"/>
          </p:cNvSpPr>
          <p:nvPr>
            <p:ph type="body" idx="1"/>
          </p:nvPr>
        </p:nvSpPr>
        <p:spPr>
          <a:xfrm>
            <a:off x="86784" y="1690689"/>
            <a:ext cx="78867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600"/>
              <a:buChar char="•"/>
            </a:pPr>
            <a:r>
              <a:rPr lang="en-US" sz="2600"/>
              <a:t>Strategies for providing new learning include: </a:t>
            </a:r>
            <a:endParaRPr/>
          </a:p>
          <a:p>
            <a:pPr marL="685800" lvl="1" indent="-228600" algn="l" rtl="0">
              <a:lnSpc>
                <a:spcPct val="90000"/>
              </a:lnSpc>
              <a:spcBef>
                <a:spcPts val="500"/>
              </a:spcBef>
              <a:spcAft>
                <a:spcPts val="0"/>
              </a:spcAft>
              <a:buClr>
                <a:schemeClr val="dk1"/>
              </a:buClr>
              <a:buSzPts val="2600"/>
              <a:buChar char="•"/>
            </a:pPr>
            <a:r>
              <a:rPr lang="en-US" sz="2600"/>
              <a:t>formal presentations/staff learning opportunities, </a:t>
            </a:r>
            <a:endParaRPr/>
          </a:p>
          <a:p>
            <a:pPr marL="685800" lvl="1" indent="-228600" algn="l" rtl="0">
              <a:lnSpc>
                <a:spcPct val="90000"/>
              </a:lnSpc>
              <a:spcBef>
                <a:spcPts val="500"/>
              </a:spcBef>
              <a:spcAft>
                <a:spcPts val="0"/>
              </a:spcAft>
              <a:buClr>
                <a:schemeClr val="dk1"/>
              </a:buClr>
              <a:buSzPts val="2600"/>
              <a:buChar char="•"/>
            </a:pPr>
            <a:r>
              <a:rPr lang="en-US" sz="2600"/>
              <a:t>study groups or book studies, </a:t>
            </a:r>
            <a:endParaRPr/>
          </a:p>
          <a:p>
            <a:pPr marL="685800" lvl="1" indent="-228600" algn="l" rtl="0">
              <a:lnSpc>
                <a:spcPct val="90000"/>
              </a:lnSpc>
              <a:spcBef>
                <a:spcPts val="500"/>
              </a:spcBef>
              <a:spcAft>
                <a:spcPts val="0"/>
              </a:spcAft>
              <a:buClr>
                <a:schemeClr val="dk1"/>
              </a:buClr>
              <a:buSzPts val="2600"/>
              <a:buChar char="•"/>
            </a:pPr>
            <a:r>
              <a:rPr lang="en-US" sz="2600"/>
              <a:t>articles or readings, </a:t>
            </a:r>
            <a:endParaRPr/>
          </a:p>
          <a:p>
            <a:pPr marL="685800" lvl="1" indent="-228600" algn="l" rtl="0">
              <a:lnSpc>
                <a:spcPct val="90000"/>
              </a:lnSpc>
              <a:spcBef>
                <a:spcPts val="500"/>
              </a:spcBef>
              <a:spcAft>
                <a:spcPts val="0"/>
              </a:spcAft>
              <a:buClr>
                <a:schemeClr val="dk1"/>
              </a:buClr>
              <a:buSzPts val="2600"/>
              <a:buChar char="•"/>
            </a:pPr>
            <a:r>
              <a:rPr lang="en-US" sz="2600"/>
              <a:t>sharing and discussion opportunities, </a:t>
            </a:r>
            <a:endParaRPr/>
          </a:p>
          <a:p>
            <a:pPr marL="685800" lvl="1" indent="-228600" algn="l" rtl="0">
              <a:lnSpc>
                <a:spcPct val="90000"/>
              </a:lnSpc>
              <a:spcBef>
                <a:spcPts val="500"/>
              </a:spcBef>
              <a:spcAft>
                <a:spcPts val="0"/>
              </a:spcAft>
              <a:buClr>
                <a:schemeClr val="dk1"/>
              </a:buClr>
              <a:buSzPts val="2600"/>
              <a:buChar char="•"/>
            </a:pPr>
            <a:r>
              <a:rPr lang="en-US" sz="2600"/>
              <a:t>surveys or data, and</a:t>
            </a:r>
            <a:endParaRPr/>
          </a:p>
          <a:p>
            <a:pPr marL="685800" lvl="1" indent="-228600" algn="l" rtl="0">
              <a:lnSpc>
                <a:spcPct val="90000"/>
              </a:lnSpc>
              <a:spcBef>
                <a:spcPts val="500"/>
              </a:spcBef>
              <a:spcAft>
                <a:spcPts val="0"/>
              </a:spcAft>
              <a:buClr>
                <a:schemeClr val="dk1"/>
              </a:buClr>
              <a:buSzPts val="2600"/>
              <a:buChar char="•"/>
            </a:pPr>
            <a:r>
              <a:rPr lang="en-US" sz="2600"/>
              <a:t>personal conversations.</a:t>
            </a:r>
            <a:endParaRPr/>
          </a:p>
          <a:p>
            <a:pPr marL="228600" lvl="0" indent="-63500" algn="l" rtl="0">
              <a:lnSpc>
                <a:spcPct val="90000"/>
              </a:lnSpc>
              <a:spcBef>
                <a:spcPts val="1000"/>
              </a:spcBef>
              <a:spcAft>
                <a:spcPts val="0"/>
              </a:spcAft>
              <a:buClr>
                <a:srgbClr val="FF0000"/>
              </a:buClr>
              <a:buSzPts val="2600"/>
              <a:buNone/>
            </a:pPr>
            <a:endParaRPr sz="2600"/>
          </a:p>
        </p:txBody>
      </p:sp>
      <p:pic>
        <p:nvPicPr>
          <p:cNvPr id="665" name="Google Shape;665;g1fda82a5dd6_0_854"/>
          <p:cNvPicPr preferRelativeResize="0"/>
          <p:nvPr/>
        </p:nvPicPr>
        <p:blipFill rotWithShape="1">
          <a:blip r:embed="rId3">
            <a:alphaModFix/>
          </a:blip>
          <a:srcRect/>
          <a:stretch/>
        </p:blipFill>
        <p:spPr>
          <a:xfrm>
            <a:off x="5571067" y="3866358"/>
            <a:ext cx="3224318" cy="2148604"/>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1fda82a5dd6_0_861"/>
          <p:cNvSpPr txBox="1">
            <a:spLocks noGrp="1"/>
          </p:cNvSpPr>
          <p:nvPr>
            <p:ph type="title"/>
          </p:nvPr>
        </p:nvSpPr>
        <p:spPr>
          <a:xfrm>
            <a:off x="1982788" y="536575"/>
            <a:ext cx="6710400" cy="93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Staff Learning</a:t>
            </a:r>
            <a:endParaRPr/>
          </a:p>
        </p:txBody>
      </p:sp>
      <p:sp>
        <p:nvSpPr>
          <p:cNvPr id="672" name="Google Shape;672;g1fda82a5dd6_0_861"/>
          <p:cNvSpPr txBox="1">
            <a:spLocks noGrp="1"/>
          </p:cNvSpPr>
          <p:nvPr>
            <p:ph type="body" idx="1"/>
          </p:nvPr>
        </p:nvSpPr>
        <p:spPr>
          <a:xfrm>
            <a:off x="457200" y="1968285"/>
            <a:ext cx="8229600" cy="41580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How will you engage staff in learning about SW-PBS?</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What conversations will you engage them in regarding a proactive, positive approach to discipline?</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1fda82a5dd6_0_867"/>
          <p:cNvSpPr txBox="1">
            <a:spLocks noGrp="1"/>
          </p:cNvSpPr>
          <p:nvPr>
            <p:ph type="title"/>
          </p:nvPr>
        </p:nvSpPr>
        <p:spPr>
          <a:xfrm>
            <a:off x="1471882" y="491686"/>
            <a:ext cx="7363500"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Activity: Example Agreement</a:t>
            </a:r>
            <a:endParaRPr/>
          </a:p>
        </p:txBody>
      </p:sp>
      <p:sp>
        <p:nvSpPr>
          <p:cNvPr id="679" name="Google Shape;679;g1fda82a5dd6_0_867"/>
          <p:cNvSpPr txBox="1">
            <a:spLocks noGrp="1"/>
          </p:cNvSpPr>
          <p:nvPr>
            <p:ph type="body" idx="1"/>
          </p:nvPr>
        </p:nvSpPr>
        <p:spPr>
          <a:xfrm>
            <a:off x="457200" y="1600200"/>
            <a:ext cx="4285200" cy="45261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FF0000"/>
              </a:buClr>
              <a:buSzPts val="2800"/>
              <a:buFont typeface="Arial"/>
              <a:buNone/>
            </a:pPr>
            <a:r>
              <a:rPr lang="en-US"/>
              <a:t>Review the example that includes the school’s philosophy, beliefs and agreements that bond the staff to their schoolwide discipline work. It provides a place for staff to sign, indicating their commitment.</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How might you document your staff’s commitment?</a:t>
            </a:r>
            <a:endParaRPr/>
          </a:p>
          <a:p>
            <a:pPr marL="0" lvl="0" indent="0" algn="l" rtl="0">
              <a:lnSpc>
                <a:spcPct val="90000"/>
              </a:lnSpc>
              <a:spcBef>
                <a:spcPts val="1000"/>
              </a:spcBef>
              <a:spcAft>
                <a:spcPts val="0"/>
              </a:spcAft>
              <a:buClr>
                <a:srgbClr val="FF0000"/>
              </a:buClr>
              <a:buSzPts val="2800"/>
              <a:buFont typeface="Arial"/>
              <a:buNone/>
            </a:pPr>
            <a:endParaRPr/>
          </a:p>
        </p:txBody>
      </p:sp>
      <p:pic>
        <p:nvPicPr>
          <p:cNvPr id="680" name="Google Shape;680;g1fda82a5dd6_0_867"/>
          <p:cNvPicPr preferRelativeResize="0"/>
          <p:nvPr/>
        </p:nvPicPr>
        <p:blipFill rotWithShape="1">
          <a:blip r:embed="rId3">
            <a:alphaModFix/>
          </a:blip>
          <a:srcRect/>
          <a:stretch/>
        </p:blipFill>
        <p:spPr>
          <a:xfrm>
            <a:off x="4451955" y="1417638"/>
            <a:ext cx="4383434" cy="464128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1fda82a5dd6_0_874"/>
          <p:cNvSpPr txBox="1">
            <a:spLocks noGrp="1"/>
          </p:cNvSpPr>
          <p:nvPr>
            <p:ph type="title"/>
          </p:nvPr>
        </p:nvSpPr>
        <p:spPr>
          <a:xfrm>
            <a:off x="1780482" y="491686"/>
            <a:ext cx="7363500"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Activity: Commitment to Philosophy of Discipline</a:t>
            </a:r>
            <a:endParaRPr/>
          </a:p>
        </p:txBody>
      </p:sp>
      <p:sp>
        <p:nvSpPr>
          <p:cNvPr id="687" name="Google Shape;687;g1fda82a5dd6_0_874"/>
          <p:cNvSpPr txBox="1">
            <a:spLocks noGrp="1"/>
          </p:cNvSpPr>
          <p:nvPr>
            <p:ph type="body" idx="1"/>
          </p:nvPr>
        </p:nvSpPr>
        <p:spPr>
          <a:xfrm>
            <a:off x="700075" y="2228850"/>
            <a:ext cx="4557600" cy="2685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500">
                <a:solidFill>
                  <a:schemeClr val="dk1"/>
                </a:solidFill>
              </a:rPr>
              <a:t>Use the handout Activity - </a:t>
            </a:r>
            <a:r>
              <a:rPr lang="en-US" sz="2600">
                <a:solidFill>
                  <a:schemeClr val="dk1"/>
                </a:solidFill>
              </a:rPr>
              <a:t>Our Philosophy of Student Discipline and Collective Commitment to SW-PBS </a:t>
            </a:r>
            <a:r>
              <a:rPr lang="en-US" sz="2500">
                <a:solidFill>
                  <a:schemeClr val="dk1"/>
                </a:solidFill>
              </a:rPr>
              <a:t> to combine your beliefs, mission and vision into a philosophy of discipline.</a:t>
            </a:r>
            <a:endParaRPr sz="2600">
              <a:solidFill>
                <a:schemeClr val="dk1"/>
              </a:solidFill>
            </a:endParaRPr>
          </a:p>
          <a:p>
            <a:pPr marL="0" lvl="0" indent="0" algn="l" rtl="0">
              <a:lnSpc>
                <a:spcPct val="90000"/>
              </a:lnSpc>
              <a:spcBef>
                <a:spcPts val="1000"/>
              </a:spcBef>
              <a:spcAft>
                <a:spcPts val="0"/>
              </a:spcAft>
              <a:buClr>
                <a:srgbClr val="FF0000"/>
              </a:buClr>
              <a:buSzPts val="2800"/>
              <a:buFont typeface="Arial"/>
              <a:buNone/>
            </a:pPr>
            <a:endParaRPr sz="4200"/>
          </a:p>
        </p:txBody>
      </p:sp>
      <p:pic>
        <p:nvPicPr>
          <p:cNvPr id="688" name="Google Shape;688;g1fda82a5dd6_0_874"/>
          <p:cNvPicPr preferRelativeResize="0"/>
          <p:nvPr/>
        </p:nvPicPr>
        <p:blipFill rotWithShape="1">
          <a:blip r:embed="rId3">
            <a:alphaModFix/>
          </a:blip>
          <a:srcRect/>
          <a:stretch/>
        </p:blipFill>
        <p:spPr>
          <a:xfrm>
            <a:off x="6041118" y="2169763"/>
            <a:ext cx="2922114" cy="33939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1471882" y="491686"/>
            <a:ext cx="7672118" cy="1011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Activity: Round Robin Text   		  		 Review</a:t>
            </a:r>
            <a:endParaRPr/>
          </a:p>
        </p:txBody>
      </p:sp>
      <p:pic>
        <p:nvPicPr>
          <p:cNvPr id="135" name="Google Shape;135;p8"/>
          <p:cNvPicPr preferRelativeResize="0">
            <a:picLocks noGrp="1"/>
          </p:cNvPicPr>
          <p:nvPr>
            <p:ph type="body" idx="1"/>
          </p:nvPr>
        </p:nvPicPr>
        <p:blipFill rotWithShape="1">
          <a:blip r:embed="rId3">
            <a:alphaModFix/>
          </a:blip>
          <a:srcRect/>
          <a:stretch/>
        </p:blipFill>
        <p:spPr>
          <a:xfrm>
            <a:off x="457200" y="2418746"/>
            <a:ext cx="8229600" cy="202050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1fda82a5dd6_0_881"/>
          <p:cNvSpPr txBox="1">
            <a:spLocks noGrp="1"/>
          </p:cNvSpPr>
          <p:nvPr>
            <p:ph type="title"/>
          </p:nvPr>
        </p:nvSpPr>
        <p:spPr>
          <a:xfrm>
            <a:off x="1982800" y="536575"/>
            <a:ext cx="7047000" cy="9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Stakeholder 			             Engagement and Communication</a:t>
            </a:r>
            <a:endParaRPr/>
          </a:p>
        </p:txBody>
      </p:sp>
      <p:sp>
        <p:nvSpPr>
          <p:cNvPr id="695" name="Google Shape;695;g1fda82a5dd6_0_881"/>
          <p:cNvSpPr txBox="1">
            <a:spLocks noGrp="1"/>
          </p:cNvSpPr>
          <p:nvPr>
            <p:ph type="body" idx="1"/>
          </p:nvPr>
        </p:nvSpPr>
        <p:spPr>
          <a:xfrm>
            <a:off x="457200" y="1906292"/>
            <a:ext cx="8229600" cy="4219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Font typeface="Arial"/>
              <a:buNone/>
            </a:pPr>
            <a:r>
              <a:rPr lang="en-US"/>
              <a:t>Once your team has documented a written philosophy, share with staff, students, and families by:</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including in staff and student handbooks,</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publish on the school website, and</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posting in the main hall and main office.</a:t>
            </a:r>
            <a:endParaRPr/>
          </a:p>
          <a:p>
            <a:pPr marL="0" lvl="0" indent="0" algn="l" rtl="0">
              <a:lnSpc>
                <a:spcPct val="90000"/>
              </a:lnSpc>
              <a:spcBef>
                <a:spcPts val="1000"/>
              </a:spcBef>
              <a:spcAft>
                <a:spcPts val="0"/>
              </a:spcAft>
              <a:buClr>
                <a:srgbClr val="FF0000"/>
              </a:buClr>
              <a:buSzPts val="2800"/>
              <a:buFont typeface="Arial"/>
              <a:buNone/>
            </a:pPr>
            <a:endParaRPr/>
          </a:p>
          <a:p>
            <a:pPr marL="0" lvl="0" indent="0" algn="l" rtl="0">
              <a:lnSpc>
                <a:spcPct val="90000"/>
              </a:lnSpc>
              <a:spcBef>
                <a:spcPts val="1000"/>
              </a:spcBef>
              <a:spcAft>
                <a:spcPts val="0"/>
              </a:spcAft>
              <a:buClr>
                <a:srgbClr val="FF0000"/>
              </a:buClr>
              <a:buSzPts val="2800"/>
              <a:buFont typeface="Arial"/>
              <a:buNone/>
            </a:pPr>
            <a:r>
              <a:rPr lang="en-US"/>
              <a:t>Make a plan for sharing with important stakeholder.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1fda82a5dd6_0_88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Closing and Next Steps</a:t>
            </a:r>
            <a:endParaRPr/>
          </a:p>
        </p:txBody>
      </p:sp>
      <p:sp>
        <p:nvSpPr>
          <p:cNvPr id="702" name="Google Shape;702;g1fda82a5dd6_0_887"/>
          <p:cNvSpPr txBox="1">
            <a:spLocks noGrp="1"/>
          </p:cNvSpPr>
          <p:nvPr>
            <p:ph type="body" idx="1"/>
          </p:nvPr>
        </p:nvSpPr>
        <p:spPr>
          <a:xfrm>
            <a:off x="628650" y="155417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latin typeface="Cambria"/>
                <a:ea typeface="Cambria"/>
                <a:cs typeface="Cambria"/>
                <a:sym typeface="Cambria"/>
              </a:rPr>
              <a:t> </a:t>
            </a:r>
            <a:r>
              <a:rPr lang="en-US" sz="1800"/>
              <a:t>How will you engage staff and families in committing to your </a:t>
            </a:r>
            <a:r>
              <a:rPr lang="en-US" sz="1800">
                <a:highlight>
                  <a:schemeClr val="lt1"/>
                </a:highlight>
              </a:rPr>
              <a:t>collectively drafted and documented beliefs, mission, vision, and overall philosophy of discipline?</a:t>
            </a:r>
            <a:endParaRPr sz="1800">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US" sz="1800">
                <a:highlight>
                  <a:schemeClr val="lt1"/>
                </a:highlight>
              </a:rPr>
              <a:t>Next steps include </a:t>
            </a:r>
            <a:endParaRPr sz="1800">
              <a:highlight>
                <a:schemeClr val="lt1"/>
              </a:highlight>
            </a:endParaRPr>
          </a:p>
          <a:p>
            <a:pPr marL="457200" lvl="0" indent="-342900" algn="l" rtl="0">
              <a:lnSpc>
                <a:spcPct val="100000"/>
              </a:lnSpc>
              <a:spcBef>
                <a:spcPts val="0"/>
              </a:spcBef>
              <a:spcAft>
                <a:spcPts val="0"/>
              </a:spcAft>
              <a:buClr>
                <a:schemeClr val="dk1"/>
              </a:buClr>
              <a:buSzPts val="1800"/>
              <a:buFont typeface="Calibri"/>
              <a:buChar char="●"/>
            </a:pPr>
            <a:r>
              <a:rPr lang="en-US" sz="1800">
                <a:highlight>
                  <a:schemeClr val="lt1"/>
                </a:highlight>
              </a:rPr>
              <a:t>Develop action steps for how you will document your philosophy of discipline including your collective beliefs, mission and vision. Be sure to add action steps about how you will communicate the written philosophy of discipline to all staff, students, and families.</a:t>
            </a:r>
            <a:endParaRPr sz="1800">
              <a:highlight>
                <a:schemeClr val="lt1"/>
              </a:highlight>
            </a:endParaRPr>
          </a:p>
          <a:p>
            <a:pPr marL="457200" lvl="0" indent="-342900" algn="l" rtl="0">
              <a:lnSpc>
                <a:spcPct val="100000"/>
              </a:lnSpc>
              <a:spcBef>
                <a:spcPts val="0"/>
              </a:spcBef>
              <a:spcAft>
                <a:spcPts val="0"/>
              </a:spcAft>
              <a:buClr>
                <a:schemeClr val="dk1"/>
              </a:buClr>
              <a:buSzPts val="1800"/>
              <a:buFont typeface="Cambria"/>
              <a:buChar char="●"/>
            </a:pPr>
            <a:r>
              <a:rPr lang="en-US" sz="1800"/>
              <a:t>Update your action plan using the </a:t>
            </a:r>
            <a:r>
              <a:rPr lang="en-US" sz="1800" b="1" i="1"/>
              <a:t>Tier 1 Action Plan</a:t>
            </a:r>
            <a:r>
              <a:rPr lang="en-US" sz="1800"/>
              <a:t> template and the </a:t>
            </a:r>
            <a:r>
              <a:rPr lang="en-US" sz="1800" b="1" i="1"/>
              <a:t>Tier 1 Action Planning Checklist</a:t>
            </a:r>
            <a:r>
              <a:rPr lang="en-US" sz="1800"/>
              <a:t>. </a:t>
            </a:r>
            <a:endParaRPr sz="1800">
              <a:latin typeface="Cambria"/>
              <a:ea typeface="Cambria"/>
              <a:cs typeface="Cambria"/>
              <a:sym typeface="Cambria"/>
            </a:endParaRPr>
          </a:p>
          <a:p>
            <a:pPr marL="457200" lvl="0" indent="-342900" algn="l" rtl="0">
              <a:lnSpc>
                <a:spcPct val="100000"/>
              </a:lnSpc>
              <a:spcBef>
                <a:spcPts val="0"/>
              </a:spcBef>
              <a:spcAft>
                <a:spcPts val="0"/>
              </a:spcAft>
              <a:buClr>
                <a:schemeClr val="dk1"/>
              </a:buClr>
              <a:buSzPts val="1800"/>
              <a:buChar char="●"/>
            </a:pPr>
            <a:r>
              <a:rPr lang="en-US" sz="1800"/>
              <a:t>Use the </a:t>
            </a:r>
            <a:r>
              <a:rPr lang="en-US" sz="1800" b="1" i="1"/>
              <a:t>Tier 1 Artifacts Rubric </a:t>
            </a:r>
            <a:r>
              <a:rPr lang="en-US" sz="1800"/>
              <a:t>to assess the quality of the resources your team develops. </a:t>
            </a:r>
            <a:endParaRPr sz="1800">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Char char="●"/>
            </a:pPr>
            <a:r>
              <a:rPr lang="en-US" sz="1800"/>
              <a:t>Use the results of the </a:t>
            </a:r>
            <a:r>
              <a:rPr lang="en-US" sz="1800" b="1" i="1"/>
              <a:t>PBIS Self-Assessment Survey</a:t>
            </a:r>
            <a:r>
              <a:rPr lang="en-US" sz="1800"/>
              <a:t> (SAS)  to gain perspective from all staff, and results from the </a:t>
            </a:r>
            <a:r>
              <a:rPr lang="en-US" sz="1800" b="1" i="1"/>
              <a:t>PBIS Tiered Fidelity Inventory</a:t>
            </a:r>
            <a:r>
              <a:rPr lang="en-US" sz="1800"/>
              <a:t> (TFI) to gain perspective from your Building Leadership Team.</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a:p>
          <a:p>
            <a:pPr marL="228600" lvl="0" indent="-50800" algn="l" rtl="0">
              <a:lnSpc>
                <a:spcPct val="90000"/>
              </a:lnSpc>
              <a:spcBef>
                <a:spcPts val="1000"/>
              </a:spcBef>
              <a:spcAft>
                <a:spcPts val="0"/>
              </a:spcAft>
              <a:buClr>
                <a:srgbClr val="FF0000"/>
              </a:buClr>
              <a:buSzPts val="2800"/>
              <a:buNone/>
            </a:pPr>
            <a:endParaRPr sz="1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7"/>
        <p:cNvGrpSpPr/>
        <p:nvPr/>
      </p:nvGrpSpPr>
      <p:grpSpPr>
        <a:xfrm>
          <a:off x="0" y="0"/>
          <a:ext cx="0" cy="0"/>
          <a:chOff x="0" y="0"/>
          <a:chExt cx="0" cy="0"/>
        </a:xfrm>
      </p:grpSpPr>
      <p:sp>
        <p:nvSpPr>
          <p:cNvPr id="708" name="Google Shape;708;g1fda82a5dd6_0_89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709" name="Google Shape;709;g1fda82a5dd6_0_89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fontScale="85000" lnSpcReduction="20000"/>
          </a:bodyPr>
          <a:lstStyle/>
          <a:p>
            <a:pPr marL="228600" lvl="0" indent="-241934" algn="l" rtl="0">
              <a:lnSpc>
                <a:spcPct val="90000"/>
              </a:lnSpc>
              <a:spcBef>
                <a:spcPts val="0"/>
              </a:spcBef>
              <a:spcAft>
                <a:spcPts val="0"/>
              </a:spcAft>
              <a:buSzPct val="100000"/>
              <a:buChar char="•"/>
            </a:pPr>
            <a:r>
              <a:rPr lang="en-US"/>
              <a:t>Missouri SW-PBS (2019). </a:t>
            </a:r>
            <a:r>
              <a:rPr lang="en-US" i="1"/>
              <a:t>Missouri schoolwide positive behavior support tier 1 implementation guide.</a:t>
            </a:r>
            <a:endParaRPr/>
          </a:p>
          <a:p>
            <a:pPr marL="228600" lvl="0" indent="-241934" algn="l" rtl="0">
              <a:lnSpc>
                <a:spcPct val="90000"/>
              </a:lnSpc>
              <a:spcBef>
                <a:spcPts val="1000"/>
              </a:spcBef>
              <a:spcAft>
                <a:spcPts val="0"/>
              </a:spcAft>
              <a:buSzPct val="100000"/>
              <a:buChar char="•"/>
            </a:pPr>
            <a:r>
              <a:rPr lang="en-US"/>
              <a:t>U.S. Department of Education (2014). Guiding principles: A resource guide for improving school climate and discipline. </a:t>
            </a:r>
            <a:r>
              <a:rPr lang="en-US" u="sng">
                <a:solidFill>
                  <a:schemeClr val="hlink"/>
                </a:solidFill>
                <a:hlinkClick r:id="rId3"/>
              </a:rPr>
              <a:t>http://www2.ed.gov/policy/gen/guid/school-discipline/index.html</a:t>
            </a:r>
            <a:endParaRPr/>
          </a:p>
          <a:p>
            <a:pPr marL="228600" lvl="0" indent="-241934" algn="l" rtl="0">
              <a:lnSpc>
                <a:spcPct val="90000"/>
              </a:lnSpc>
              <a:spcBef>
                <a:spcPts val="1000"/>
              </a:spcBef>
              <a:spcAft>
                <a:spcPts val="0"/>
              </a:spcAft>
              <a:buSzPct val="100000"/>
              <a:buChar char="•"/>
            </a:pPr>
            <a:r>
              <a:rPr lang="en-US"/>
              <a:t>McIntosh, K., Predy, L. K., Upreti, G., Hume, A. E., Turri, M. G., &amp; Mathews, S. (2014). Perceptions of contextual features related to implementation and sustainability of school-wide positive behavior support. Journal of Positive Behavior Interventions, 16(1), 31-43.</a:t>
            </a:r>
            <a:endParaRPr/>
          </a:p>
          <a:p>
            <a:pPr marL="228600" lvl="0" indent="-241934" algn="l" rtl="0">
              <a:lnSpc>
                <a:spcPct val="90000"/>
              </a:lnSpc>
              <a:spcBef>
                <a:spcPts val="1000"/>
              </a:spcBef>
              <a:spcAft>
                <a:spcPts val="0"/>
              </a:spcAft>
              <a:buClr>
                <a:srgbClr val="FF0000"/>
              </a:buClr>
              <a:buSzPct val="100000"/>
              <a:buChar char="•"/>
            </a:pPr>
            <a:r>
              <a:rPr lang="en-US"/>
              <a:t>Mathews, S., McIntosh, K., Frank, J. L., &amp; May, S. L. (2014). Critical Features Predicting Sustained Implementation of School-Wide Positive Behavioral Interventions and Supports. </a:t>
            </a:r>
            <a:r>
              <a:rPr lang="en-US" i="1"/>
              <a:t>Journal of Positive Behavior Interventions</a:t>
            </a:r>
            <a:r>
              <a:rPr lang="en-US"/>
              <a:t>, 16(3), pp 168-178.</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714"/>
        <p:cNvGrpSpPr/>
        <p:nvPr/>
      </p:nvGrpSpPr>
      <p:grpSpPr>
        <a:xfrm>
          <a:off x="0" y="0"/>
          <a:ext cx="0" cy="0"/>
          <a:chOff x="0" y="0"/>
          <a:chExt cx="0" cy="0"/>
        </a:xfrm>
      </p:grpSpPr>
      <p:sp>
        <p:nvSpPr>
          <p:cNvPr id="715" name="Google Shape;715;g1fda82a5dd6_0_899"/>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716" name="Google Shape;716;g1fda82a5dd6_0_899"/>
          <p:cNvSpPr txBox="1">
            <a:spLocks noGrp="1"/>
          </p:cNvSpPr>
          <p:nvPr>
            <p:ph type="body" idx="1"/>
          </p:nvPr>
        </p:nvSpPr>
        <p:spPr>
          <a:xfrm>
            <a:off x="546652" y="1969039"/>
            <a:ext cx="3971400" cy="618000"/>
          </a:xfrm>
          <a:prstGeom prst="rect">
            <a:avLst/>
          </a:prstGeom>
          <a:noFill/>
          <a:ln>
            <a:noFill/>
          </a:ln>
        </p:spPr>
        <p:txBody>
          <a:bodyPr spcFirstLastPara="1" wrap="square" lIns="91425" tIns="45700" rIns="91425" bIns="45700" anchor="b" anchorCtr="0">
            <a:normAutofit lnSpcReduction="20000"/>
          </a:bodyPr>
          <a:lstStyle/>
          <a:p>
            <a:pPr marL="0" lvl="0" indent="0" algn="l" rtl="0">
              <a:lnSpc>
                <a:spcPct val="90000"/>
              </a:lnSpc>
              <a:spcBef>
                <a:spcPts val="0"/>
              </a:spcBef>
              <a:spcAft>
                <a:spcPts val="0"/>
              </a:spcAft>
              <a:buClr>
                <a:schemeClr val="dk1"/>
              </a:buClr>
              <a:buSzPts val="2400"/>
              <a:buNone/>
            </a:pPr>
            <a:r>
              <a:rPr lang="en-US"/>
              <a:t>Check Out MO SW-PBS on Social Media:</a:t>
            </a:r>
            <a:endParaRPr/>
          </a:p>
        </p:txBody>
      </p:sp>
      <p:pic>
        <p:nvPicPr>
          <p:cNvPr id="717" name="Google Shape;717;g1fda82a5dd6_0_899"/>
          <p:cNvPicPr preferRelativeResize="0">
            <a:picLocks noGrp="1"/>
          </p:cNvPicPr>
          <p:nvPr>
            <p:ph type="body" idx="2"/>
          </p:nvPr>
        </p:nvPicPr>
        <p:blipFill rotWithShape="1">
          <a:blip r:embed="rId3">
            <a:alphaModFix/>
          </a:blip>
          <a:srcRect/>
          <a:stretch/>
        </p:blipFill>
        <p:spPr>
          <a:xfrm>
            <a:off x="883553" y="2871703"/>
            <a:ext cx="715200" cy="618000"/>
          </a:xfrm>
          <a:prstGeom prst="rect">
            <a:avLst/>
          </a:prstGeom>
          <a:noFill/>
          <a:ln>
            <a:noFill/>
          </a:ln>
        </p:spPr>
      </p:pic>
      <p:sp>
        <p:nvSpPr>
          <p:cNvPr id="718" name="Google Shape;718;g1fda82a5dd6_0_899"/>
          <p:cNvSpPr txBox="1">
            <a:spLocks noGrp="1"/>
          </p:cNvSpPr>
          <p:nvPr>
            <p:ph type="body" idx="3"/>
          </p:nvPr>
        </p:nvSpPr>
        <p:spPr>
          <a:xfrm>
            <a:off x="4649031" y="1969039"/>
            <a:ext cx="3887400" cy="618000"/>
          </a:xfrm>
          <a:prstGeom prst="rect">
            <a:avLst/>
          </a:prstGeom>
          <a:noFill/>
          <a:ln>
            <a:noFill/>
          </a:ln>
        </p:spPr>
        <p:txBody>
          <a:bodyPr spcFirstLastPara="1" wrap="square" lIns="91425" tIns="45700" rIns="91425" bIns="45700" anchor="b" anchorCtr="0">
            <a:normAutofit lnSpcReduction="20000"/>
          </a:bodyPr>
          <a:lstStyle/>
          <a:p>
            <a:pPr marL="0" lvl="0" indent="0" algn="l" rtl="0">
              <a:lnSpc>
                <a:spcPct val="90000"/>
              </a:lnSpc>
              <a:spcBef>
                <a:spcPts val="0"/>
              </a:spcBef>
              <a:spcAft>
                <a:spcPts val="0"/>
              </a:spcAft>
              <a:buClr>
                <a:schemeClr val="dk1"/>
              </a:buClr>
              <a:buSzPts val="2400"/>
              <a:buNone/>
            </a:pPr>
            <a:r>
              <a:rPr lang="en-US"/>
              <a:t>Facilitator Contact Information:</a:t>
            </a:r>
            <a:endParaRPr/>
          </a:p>
        </p:txBody>
      </p:sp>
      <p:sp>
        <p:nvSpPr>
          <p:cNvPr id="719" name="Google Shape;719;g1fda82a5dd6_0_899"/>
          <p:cNvSpPr txBox="1">
            <a:spLocks noGrp="1"/>
          </p:cNvSpPr>
          <p:nvPr>
            <p:ph type="body" idx="4"/>
          </p:nvPr>
        </p:nvSpPr>
        <p:spPr>
          <a:xfrm>
            <a:off x="4649031" y="2586974"/>
            <a:ext cx="3887400" cy="27633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20" name="Google Shape;720;g1fda82a5dd6_0_899"/>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721" name="Google Shape;721;g1fda82a5dd6_0_899"/>
          <p:cNvPicPr preferRelativeResize="0"/>
          <p:nvPr/>
        </p:nvPicPr>
        <p:blipFill rotWithShape="1">
          <a:blip r:embed="rId5">
            <a:alphaModFix/>
          </a:blip>
          <a:srcRect/>
          <a:stretch/>
        </p:blipFill>
        <p:spPr>
          <a:xfrm>
            <a:off x="962774" y="4653563"/>
            <a:ext cx="556764" cy="452841"/>
          </a:xfrm>
          <a:prstGeom prst="rect">
            <a:avLst/>
          </a:prstGeom>
          <a:noFill/>
          <a:ln>
            <a:noFill/>
          </a:ln>
        </p:spPr>
      </p:pic>
      <p:sp>
        <p:nvSpPr>
          <p:cNvPr id="722" name="Google Shape;722;g1fda82a5dd6_0_899"/>
          <p:cNvSpPr txBox="1"/>
          <p:nvPr/>
        </p:nvSpPr>
        <p:spPr>
          <a:xfrm>
            <a:off x="1729724" y="2963210"/>
            <a:ext cx="2276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pbismissouri.org</a:t>
            </a:r>
            <a:endParaRPr sz="2100" b="0" i="0" u="none" strike="noStrike" cap="none">
              <a:solidFill>
                <a:schemeClr val="dk1"/>
              </a:solidFill>
              <a:latin typeface="Calibri"/>
              <a:ea typeface="Calibri"/>
              <a:cs typeface="Calibri"/>
              <a:sym typeface="Calibri"/>
            </a:endParaRPr>
          </a:p>
        </p:txBody>
      </p:sp>
      <p:sp>
        <p:nvSpPr>
          <p:cNvPr id="723" name="Google Shape;723;g1fda82a5dd6_0_899"/>
          <p:cNvSpPr txBox="1"/>
          <p:nvPr/>
        </p:nvSpPr>
        <p:spPr>
          <a:xfrm>
            <a:off x="1729720" y="3772486"/>
            <a:ext cx="2842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facebook.com/moswpbs</a:t>
            </a:r>
            <a:endParaRPr sz="2100" b="0" i="0" u="none" strike="noStrike" cap="none">
              <a:solidFill>
                <a:schemeClr val="dk1"/>
              </a:solidFill>
              <a:latin typeface="Calibri"/>
              <a:ea typeface="Calibri"/>
              <a:cs typeface="Calibri"/>
              <a:sym typeface="Calibri"/>
            </a:endParaRPr>
          </a:p>
        </p:txBody>
      </p:sp>
      <p:sp>
        <p:nvSpPr>
          <p:cNvPr id="724" name="Google Shape;724;g1fda82a5dd6_0_899"/>
          <p:cNvSpPr txBox="1"/>
          <p:nvPr/>
        </p:nvSpPr>
        <p:spPr>
          <a:xfrm>
            <a:off x="1729724" y="4580275"/>
            <a:ext cx="2276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@MOSWPBS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Concepts/Big Ideas</a:t>
            </a:r>
            <a:endParaRPr/>
          </a:p>
        </p:txBody>
      </p:sp>
      <p:pic>
        <p:nvPicPr>
          <p:cNvPr id="142" name="Google Shape;142;p9"/>
          <p:cNvPicPr preferRelativeResize="0">
            <a:picLocks noGrp="1"/>
          </p:cNvPicPr>
          <p:nvPr>
            <p:ph type="body" idx="1"/>
          </p:nvPr>
        </p:nvPicPr>
        <p:blipFill rotWithShape="1">
          <a:blip r:embed="rId3">
            <a:alphaModFix/>
          </a:blip>
          <a:srcRect t="7799" r="3585" b="9069"/>
          <a:stretch/>
        </p:blipFill>
        <p:spPr>
          <a:xfrm>
            <a:off x="909449" y="1825625"/>
            <a:ext cx="7325101" cy="4351338"/>
          </a:xfrm>
          <a:prstGeom prst="rect">
            <a:avLst/>
          </a:prstGeom>
          <a:noFill/>
          <a:ln>
            <a:noFill/>
          </a:ln>
        </p:spPr>
      </p:pic>
      <p:sp>
        <p:nvSpPr>
          <p:cNvPr id="143" name="Google Shape;143;p9"/>
          <p:cNvSpPr/>
          <p:nvPr/>
        </p:nvSpPr>
        <p:spPr>
          <a:xfrm>
            <a:off x="7274859" y="1825625"/>
            <a:ext cx="1240491" cy="17512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11157</Words>
  <Application>Microsoft Office PowerPoint</Application>
  <PresentationFormat>On-screen Show (4:3)</PresentationFormat>
  <Paragraphs>848</Paragraphs>
  <Slides>83</Slides>
  <Notes>83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Cambria</vt:lpstr>
      <vt:lpstr>Office Theme</vt:lpstr>
      <vt:lpstr>Explore Beliefs –  What is Your “Why”?</vt:lpstr>
      <vt:lpstr>Facilitator Notes: Delete This Slide</vt:lpstr>
      <vt:lpstr>Working Agreements</vt:lpstr>
      <vt:lpstr>Attention Signal</vt:lpstr>
      <vt:lpstr>Introductions</vt:lpstr>
      <vt:lpstr>Lesson Outcomes</vt:lpstr>
      <vt:lpstr>Challenges Facing Schools Today</vt:lpstr>
      <vt:lpstr>Activity: Round Robin Text          Review</vt:lpstr>
      <vt:lpstr>Key Concepts/Big Ideas</vt:lpstr>
      <vt:lpstr>Key Terms</vt:lpstr>
      <vt:lpstr>Impact of Behavior Problems</vt:lpstr>
      <vt:lpstr>Discussion: Challenges</vt:lpstr>
      <vt:lpstr>Rethinking Discipline</vt:lpstr>
      <vt:lpstr>Traditional View of Discipline</vt:lpstr>
      <vt:lpstr>PowerPoint Presentation</vt:lpstr>
      <vt:lpstr>Discipline is Teaching</vt:lpstr>
      <vt:lpstr>Discipline is Teaching</vt:lpstr>
      <vt:lpstr>Discussion: Rethinking Discipline</vt:lpstr>
      <vt:lpstr>Role of Social Competence</vt:lpstr>
      <vt:lpstr>PowerPoint Presentation</vt:lpstr>
      <vt:lpstr>Discussion: Views on Discipline</vt:lpstr>
      <vt:lpstr>Beliefs</vt:lpstr>
      <vt:lpstr>Best Practices: Beliefs</vt:lpstr>
      <vt:lpstr>Discussion: Start With Why</vt:lpstr>
      <vt:lpstr>Activity: Essential Beliefs</vt:lpstr>
      <vt:lpstr>Discussion: Stakeholder Engagement</vt:lpstr>
      <vt:lpstr>Closing and Next Steps</vt:lpstr>
      <vt:lpstr>References</vt:lpstr>
      <vt:lpstr>Contact Information</vt:lpstr>
      <vt:lpstr>Review or Create  Your School Mission</vt:lpstr>
      <vt:lpstr>Facilitator Notes: Delete This Slide</vt:lpstr>
      <vt:lpstr>Working Agreements</vt:lpstr>
      <vt:lpstr>Attention Signal</vt:lpstr>
      <vt:lpstr>Introductions</vt:lpstr>
      <vt:lpstr>Lesson Outcomes</vt:lpstr>
      <vt:lpstr>Mission Statements</vt:lpstr>
      <vt:lpstr>Key Terms</vt:lpstr>
      <vt:lpstr>Mission Statements</vt:lpstr>
      <vt:lpstr>Discussion: Mission</vt:lpstr>
      <vt:lpstr>Activity: Example Mission</vt:lpstr>
      <vt:lpstr>Activity: Mission Review</vt:lpstr>
      <vt:lpstr>Discussion: Staff Engagement</vt:lpstr>
      <vt:lpstr>Discussion: Family Engagement</vt:lpstr>
      <vt:lpstr>Closing and Next Steps</vt:lpstr>
      <vt:lpstr>References</vt:lpstr>
      <vt:lpstr>Contact Information</vt:lpstr>
      <vt:lpstr>Review or Create  Your School Vision</vt:lpstr>
      <vt:lpstr>Facilitator Notes: Delete This Slide</vt:lpstr>
      <vt:lpstr>Working Agreements</vt:lpstr>
      <vt:lpstr>Attention Signal</vt:lpstr>
      <vt:lpstr>Introductions</vt:lpstr>
      <vt:lpstr>Lesson Outcomes</vt:lpstr>
      <vt:lpstr>Vision Statements</vt:lpstr>
      <vt:lpstr>Big Ideas</vt:lpstr>
      <vt:lpstr>Developing a Common Vision</vt:lpstr>
      <vt:lpstr>Developing a Common Vision</vt:lpstr>
      <vt:lpstr>Discussion: Vision</vt:lpstr>
      <vt:lpstr>Activity: Example Vision</vt:lpstr>
      <vt:lpstr>Discussion: Vision</vt:lpstr>
      <vt:lpstr>Activity: Thinking About Vision</vt:lpstr>
      <vt:lpstr>Discussion: Staff Engagement</vt:lpstr>
      <vt:lpstr>Discussion: Family Engagement</vt:lpstr>
      <vt:lpstr>Closing and Next Steps</vt:lpstr>
      <vt:lpstr>References</vt:lpstr>
      <vt:lpstr>Contact Information</vt:lpstr>
      <vt:lpstr>Gain and Document Staff Commitment to SW-PBS</vt:lpstr>
      <vt:lpstr>Facilitator Notes: Delete This Slide</vt:lpstr>
      <vt:lpstr>Working Agreements</vt:lpstr>
      <vt:lpstr>Attention Signal</vt:lpstr>
      <vt:lpstr>Introductions</vt:lpstr>
      <vt:lpstr>Lesson Outcomes</vt:lpstr>
      <vt:lpstr>PowerPoint Presentation</vt:lpstr>
      <vt:lpstr>Gaining Staff Commitment</vt:lpstr>
      <vt:lpstr>PowerPoint Presentation</vt:lpstr>
      <vt:lpstr>PowerPoint Presentation</vt:lpstr>
      <vt:lpstr>Providing Learning on SW-PBS</vt:lpstr>
      <vt:lpstr>Discussion: Staff Learning</vt:lpstr>
      <vt:lpstr>Activity: Example Agreement</vt:lpstr>
      <vt:lpstr>Activity: Commitment to Philosophy of Discipline</vt:lpstr>
      <vt:lpstr>Discussion: Stakeholder                 Engagement and Communication</vt:lpstr>
      <vt:lpstr>Closing and 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Beliefs –  What is Your “Why”?</dc:title>
  <dc:creator>Danielle Starkey</dc:creator>
  <cp:lastModifiedBy>Cheryl Wrinkle</cp:lastModifiedBy>
  <cp:revision>1</cp:revision>
  <dcterms:created xsi:type="dcterms:W3CDTF">2020-04-07T02:31:16Z</dcterms:created>
  <dcterms:modified xsi:type="dcterms:W3CDTF">2023-01-30T15:54:58Z</dcterms:modified>
</cp:coreProperties>
</file>