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gTNFDINjJga65fHgg7lGQxZhp6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1"/>
    <p:restoredTop sz="94387"/>
  </p:normalViewPr>
  <p:slideViewPr>
    <p:cSldViewPr snapToGrid="0" snapToObjects="1">
      <p:cViewPr varScale="1">
        <p:scale>
          <a:sx n="59" d="100"/>
          <a:sy n="59" d="100"/>
        </p:scale>
        <p:origin x="1328" y="5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endParaRPr/>
          </a:p>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Staff members who serve on the SW-PBS Leadership Team will have the opportunity to play a key role in shaping the school climate. Assigned to provide leadership, this team is not to assume sole responsibility for developing a school action plan. Instead, they will thoughtfully involve the entire staff in rethinking their beliefs about student behavior, reviewing existing procedures, and developing more effective practices and policies. When everyone has a hand in developing schoolwide discipline procedures, ownership is increased, consensus is more readily obtained, and the likelihood staff will consistently implement procedures is increased. </a:t>
            </a:r>
            <a:endParaRPr/>
          </a:p>
          <a:p>
            <a:pPr marL="0" lvl="0" indent="0" algn="l" rtl="0">
              <a:spcBef>
                <a:spcPts val="0"/>
              </a:spcBef>
              <a:spcAft>
                <a:spcPts val="0"/>
              </a:spcAft>
              <a:buNone/>
            </a:pPr>
            <a:endParaRPr/>
          </a:p>
        </p:txBody>
      </p:sp>
      <p:sp>
        <p:nvSpPr>
          <p:cNvPr id="200" name="Google Shape;2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As you undertake your social behavioral school improvement effort you may uncover potential challenges that could impact your progress. Examples of this could be:</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 current lack of cohesiveness among staff,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lack of experience in knowing how to work together,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weak communication between different grade levels or departments, and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disconnects between administrators and staff.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challenges arise, it is even more important to have strong leadership that involves the entire staff in the process.</a:t>
            </a:r>
            <a:endParaRPr/>
          </a:p>
          <a:p>
            <a:pPr marL="0" lvl="0" indent="0" algn="l" rtl="0">
              <a:spcBef>
                <a:spcPts val="0"/>
              </a:spcBef>
              <a:spcAft>
                <a:spcPts val="0"/>
              </a:spcAft>
              <a:buNone/>
            </a:pPr>
            <a:endParaRPr/>
          </a:p>
        </p:txBody>
      </p:sp>
      <p:sp>
        <p:nvSpPr>
          <p:cNvPr id="213" name="Google Shape;2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sz="1200" b="0" i="0" u="none" strike="noStrike">
                <a:solidFill>
                  <a:schemeClr val="dk1"/>
                </a:solidFill>
                <a:latin typeface="Calibri"/>
                <a:ea typeface="Calibri"/>
                <a:cs typeface="Calibri"/>
                <a:sym typeface="Calibri"/>
              </a:rPr>
              <a:t>The SW-PBS Leadership Team is a standing committee responsible for developing and maintaining effective discipline procedures that reflect the unique needs of the school and its community. This includes:</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Initially gathering input from staff, families, and students as well as other data sources to evaluate the effectiveness of current policies and practices and using that information to gain staff commitment to the needed changes.</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Developing a common philosophy of discipline.</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Assisting staff to understand best practices for developing responsible student behavior and the elements of an effective school discipline policy.</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Guiding staff through a procedure development process to improve less effective practices and to protect effective practices by clarifying them and putting them in writing.</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Once practices are developed and protected in writing, this team is responsible for overseeing the implementation, maintenance, and revision of procedures. This includes: 1) reviewing procedures with staff (especially new staff) at the start of the year to ensure consistency, 2) coordinating dissemination of information to parents and students, 3) organizing schoolwide discipline-related instructional activities, 4) bringing staff concerns to the team, and 5) reviewing ongoing data to determine successes and continuing needs for in-service or modification of procedures.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25" name="Google Shape;2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endParaRPr/>
          </a:p>
          <a:p>
            <a:pPr marL="0" lvl="0" indent="0" algn="l" rtl="0">
              <a:spcBef>
                <a:spcPts val="0"/>
              </a:spcBef>
              <a:spcAft>
                <a:spcPts val="0"/>
              </a:spcAft>
              <a:buNone/>
            </a:pPr>
            <a:r>
              <a:rPr lang="en-US" b="1"/>
              <a:t>To Know/To Say:</a:t>
            </a:r>
            <a:r>
              <a:rPr lang="en-US" sz="1200" b="0" i="0" u="none" strike="noStrike">
                <a:solidFill>
                  <a:schemeClr val="dk1"/>
                </a:solidFill>
                <a:latin typeface="Calibri"/>
                <a:ea typeface="Calibri"/>
                <a:cs typeface="Calibri"/>
                <a:sym typeface="Calibri"/>
              </a:rPr>
              <a:t>Schoolwide discipline planning should not be viewed as either a top-down or a bottom-up process. Rather, it is a collaborative venture with administration and staff working together. Therefore, it is essential the team include a building administrator and full representation of the building staff.</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Maintaining a well-disciplined school is one of the primary roles of the building administrator. Therefore, the nature of the work of this committee, along with the need to ensure that practices are in line with board policy and legal stipulations, requires that an administrator be directly involved. Participation of the principal or assistant principal on this team is crucial.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Recommended membership for the Tier 1 SW-PBS Leadership Team, includes: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Administrator</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Teacher Representatives (each grade,</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team, department)</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Special Educator</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Counselor</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Paraprofessional</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Student</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Family Representative</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37" name="Google Shape;23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t>To Know/To Say: </a:t>
            </a:r>
            <a:r>
              <a:rPr lang="en-US">
                <a:latin typeface="Calibri"/>
                <a:ea typeface="Calibri"/>
                <a:cs typeface="Calibri"/>
                <a:sym typeface="Calibri"/>
              </a:rPr>
              <a:t>Schools often expect all staff to participate on one of the school’s leadership teams, such as a building leadership team, social team, etc. When a Tier 1 SW-PBS Leadership Team is needed, it will become one of the teams that provides leadership for the entire school. Often administrators allow staff to choose a building-wide team while also “hand-picking” participants to ensure members of the team are highly qualified to do the work. Often building leadership will want to ensure the Tier 1 SW-PBS Leadership Team has a mix of highly regarded veteran members and young professionals who will learn about SW-PBS.</a:t>
            </a:r>
            <a:endParaRPr>
              <a:latin typeface="Cambria"/>
              <a:ea typeface="Cambria"/>
              <a:cs typeface="Cambria"/>
              <a:sym typeface="Cambria"/>
            </a:endParaRPr>
          </a:p>
          <a:p>
            <a:pPr marL="0" lvl="0" indent="0" algn="l" rtl="0">
              <a:spcBef>
                <a:spcPts val="1200"/>
              </a:spcBef>
              <a:spcAft>
                <a:spcPts val="0"/>
              </a:spcAft>
              <a:buNone/>
            </a:pPr>
            <a:r>
              <a:rPr lang="en-US">
                <a:latin typeface="Calibri"/>
                <a:ea typeface="Calibri"/>
                <a:cs typeface="Calibri"/>
                <a:sym typeface="Calibri"/>
              </a:rPr>
              <a:t>Other considerations for Tier 1 SW-PBS Leadership Team membership are non-certified staff (e.g., cafeteria workers, office personnel), family members, and students. </a:t>
            </a:r>
            <a:endParaRPr/>
          </a:p>
        </p:txBody>
      </p:sp>
      <p:sp>
        <p:nvSpPr>
          <p:cNvPr id="249" name="Google Shape;2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sz="1200" b="1" i="0" u="none" strike="noStrike">
                <a:solidFill>
                  <a:schemeClr val="dk1"/>
                </a:solidFill>
                <a:latin typeface="Calibri"/>
                <a:ea typeface="Calibri"/>
                <a:cs typeface="Calibri"/>
                <a:sym typeface="Calibri"/>
              </a:rPr>
              <a:t>Student Engagement</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How will student voices be represented on your team? Seeking student representatives on your team can take place through teacher nominations or students completing and submitting applications. If the size of the SW-PBS Leadership Team is a concern, student ownership voice and representation can be achieved through a “Respect Club” or “School Culture Club” where members’ ideas and voices are shared by one or two representatives to the SW-PBS Leadership Team. Regardless of the method used, the important point is to regularly and actively elicit student feedback and to seriously consider their ideas and viewpoints.</a:t>
            </a:r>
            <a:endParaRPr/>
          </a:p>
          <a:p>
            <a:pPr marL="0" lvl="0" indent="0" algn="l" rtl="0">
              <a:spcBef>
                <a:spcPts val="0"/>
              </a:spcBef>
              <a:spcAft>
                <a:spcPts val="0"/>
              </a:spcAft>
              <a:buNone/>
            </a:pPr>
            <a:endParaRPr/>
          </a:p>
        </p:txBody>
      </p:sp>
      <p:sp>
        <p:nvSpPr>
          <p:cNvPr id="262" name="Google Shape;26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sz="1200" b="1" i="0" u="none" strike="noStrike">
                <a:solidFill>
                  <a:schemeClr val="dk1"/>
                </a:solidFill>
                <a:latin typeface="Calibri"/>
                <a:ea typeface="Calibri"/>
                <a:cs typeface="Calibri"/>
                <a:sym typeface="Calibri"/>
              </a:rPr>
              <a:t>Families and Community Engagement</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is ideal to have family and community members on your SW-PBS Leadership Team. If team size is a concern, consider using a family and community subcommittee. It is important to seek the voices of all the families represented in your school, especially underserved families and all dimensions of diversity.</a:t>
            </a:r>
            <a:endParaRPr/>
          </a:p>
          <a:p>
            <a:pPr marL="0" lvl="0" indent="0" algn="l" rtl="0">
              <a:spcBef>
                <a:spcPts val="0"/>
              </a:spcBef>
              <a:spcAft>
                <a:spcPts val="0"/>
              </a:spcAft>
              <a:buNone/>
            </a:pPr>
            <a:br>
              <a:rPr lang="en-US"/>
            </a:br>
            <a:br>
              <a:rPr lang="en-US"/>
            </a:br>
            <a:endParaRPr/>
          </a:p>
          <a:p>
            <a:pPr marL="0" lvl="0" indent="0" algn="l" rtl="0">
              <a:spcBef>
                <a:spcPts val="0"/>
              </a:spcBef>
              <a:spcAft>
                <a:spcPts val="0"/>
              </a:spcAft>
              <a:buNone/>
            </a:pPr>
            <a:endParaRPr/>
          </a:p>
        </p:txBody>
      </p:sp>
      <p:sp>
        <p:nvSpPr>
          <p:cNvPr id="275" name="Google Shape;2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a:t>Review the Example Tier 1 SW-PBS Leadership Team.</a:t>
            </a:r>
            <a:endParaRPr/>
          </a:p>
          <a:p>
            <a:pPr marL="457200" lvl="0" indent="-457200" algn="l" rtl="0">
              <a:spcBef>
                <a:spcPts val="0"/>
              </a:spcBef>
              <a:spcAft>
                <a:spcPts val="0"/>
              </a:spcAft>
              <a:buClr>
                <a:schemeClr val="dk1"/>
              </a:buClr>
              <a:buSzPts val="1200"/>
              <a:buFont typeface="Arial"/>
              <a:buChar char="•"/>
            </a:pPr>
            <a:r>
              <a:rPr lang="en-US">
                <a:solidFill>
                  <a:schemeClr val="dk1"/>
                </a:solidFill>
              </a:rPr>
              <a:t>Discuss how your team might be similar and what you might need to change to ensure you have a leadership team representative of your school.</a:t>
            </a:r>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HO1 Example Leadership Team Composition</a:t>
            </a:r>
            <a:endParaRPr/>
          </a:p>
        </p:txBody>
      </p:sp>
      <p:sp>
        <p:nvSpPr>
          <p:cNvPr id="288" name="Google Shape;28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Discuss these questions to ensure you have a SW-PBS Leadership Team representative of your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Why is representation important in your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What would a representative team look like in your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How will you ensure students, families, and other stakeholders are represented?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Do you need to add any additional members to your team?</a:t>
            </a:r>
            <a:endParaRPr/>
          </a:p>
          <a:p>
            <a:pPr marL="0" lvl="0" indent="0" algn="l" rtl="0">
              <a:spcBef>
                <a:spcPts val="0"/>
              </a:spcBef>
              <a:spcAft>
                <a:spcPts val="0"/>
              </a:spcAft>
              <a:buNone/>
            </a:pPr>
            <a:endParaRPr/>
          </a:p>
        </p:txBody>
      </p:sp>
      <p:sp>
        <p:nvSpPr>
          <p:cNvPr id="296" name="Google Shape;2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During this lesson, you learned the importance of creating a SW-PBS Leadership Team that is representative of your school. </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How will you engage students, families, and the community so that their voice is represented on your SW-PBS Leadership Team?</a:t>
            </a:r>
            <a:br>
              <a:rPr lang="en-US" sz="1200" b="0" i="0" u="none" strike="noStrike">
                <a:solidFill>
                  <a:schemeClr val="dk1"/>
                </a:solidFill>
                <a:latin typeface="Calibri"/>
                <a:ea typeface="Calibri"/>
                <a:cs typeface="Calibri"/>
                <a:sym typeface="Calibri"/>
              </a:rPr>
            </a:br>
            <a:endParaRPr/>
          </a:p>
          <a:p>
            <a:pPr marL="0" lvl="0" indent="0" algn="l" rtl="0">
              <a:spcBef>
                <a:spcPts val="0"/>
              </a:spcBef>
              <a:spcAft>
                <a:spcPts val="0"/>
              </a:spcAft>
              <a:buNone/>
            </a:pPr>
            <a:r>
              <a:rPr lang="en-US" sz="1050">
                <a:latin typeface="Arial"/>
                <a:ea typeface="Arial"/>
                <a:cs typeface="Arial"/>
                <a:sym typeface="Arial"/>
              </a:rPr>
              <a:t>Next steps include updating your action plan using the </a:t>
            </a:r>
            <a:r>
              <a:rPr lang="en-US" sz="1050" b="1" i="1">
                <a:latin typeface="Arial"/>
                <a:ea typeface="Arial"/>
                <a:cs typeface="Arial"/>
                <a:sym typeface="Arial"/>
              </a:rPr>
              <a:t>Tier 1 Action Plan</a:t>
            </a:r>
            <a:r>
              <a:rPr lang="en-US" sz="1050">
                <a:latin typeface="Arial"/>
                <a:ea typeface="Arial"/>
                <a:cs typeface="Arial"/>
                <a:sym typeface="Arial"/>
              </a:rPr>
              <a:t> template and the </a:t>
            </a:r>
            <a:r>
              <a:rPr lang="en-US" sz="1050" b="1" i="1">
                <a:latin typeface="Arial"/>
                <a:ea typeface="Arial"/>
                <a:cs typeface="Arial"/>
                <a:sym typeface="Arial"/>
              </a:rPr>
              <a:t>Tier 1 Action Planning Checklist</a:t>
            </a:r>
            <a:r>
              <a:rPr lang="en-US" sz="1050">
                <a:latin typeface="Arial"/>
                <a:ea typeface="Arial"/>
                <a:cs typeface="Arial"/>
                <a:sym typeface="Arial"/>
              </a:rPr>
              <a:t>. Consider using the </a:t>
            </a:r>
            <a:r>
              <a:rPr lang="en-US" sz="1050" b="1" i="1">
                <a:latin typeface="Arial"/>
                <a:ea typeface="Arial"/>
                <a:cs typeface="Arial"/>
                <a:sym typeface="Arial"/>
              </a:rPr>
              <a:t>Tier 1 Artifacts Rubric </a:t>
            </a:r>
            <a:r>
              <a:rPr lang="en-US" sz="1050">
                <a:latin typeface="Arial"/>
                <a:ea typeface="Arial"/>
                <a:cs typeface="Arial"/>
                <a:sym typeface="Arial"/>
              </a:rPr>
              <a:t>to assess the quality of the resources your team develops. And finally, consider using the results of the </a:t>
            </a:r>
            <a:r>
              <a:rPr lang="en-US" sz="1050" b="1" i="1">
                <a:latin typeface="Arial"/>
                <a:ea typeface="Arial"/>
                <a:cs typeface="Arial"/>
                <a:sym typeface="Arial"/>
              </a:rPr>
              <a:t>PBIS Self-Assessment Survey</a:t>
            </a:r>
            <a:r>
              <a:rPr lang="en-US" sz="1050">
                <a:latin typeface="Arial"/>
                <a:ea typeface="Arial"/>
                <a:cs typeface="Arial"/>
                <a:sym typeface="Arial"/>
              </a:rPr>
              <a:t> (SAS)  to gain perspective from all staff, and results from the </a:t>
            </a:r>
            <a:r>
              <a:rPr lang="en-US" sz="1050" b="1" i="1">
                <a:latin typeface="Arial"/>
                <a:ea typeface="Arial"/>
                <a:cs typeface="Arial"/>
                <a:sym typeface="Arial"/>
              </a:rPr>
              <a:t>PBIS Tiered Fidelity Inventory</a:t>
            </a:r>
            <a:r>
              <a:rPr lang="en-US" sz="1050">
                <a:latin typeface="Arial"/>
                <a:ea typeface="Arial"/>
                <a:cs typeface="Arial"/>
                <a:sym typeface="Arial"/>
              </a:rPr>
              <a:t> (TFI) to gain perspective from your Building Leadership Team.</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Additional information about the creation of a SW-PBS Leadership Team can be found in </a:t>
            </a:r>
            <a:r>
              <a:rPr lang="en-US" u="sng">
                <a:solidFill>
                  <a:schemeClr val="hlink"/>
                </a:solidFill>
                <a:hlinkClick r:id="rId3"/>
              </a:rPr>
              <a:t>the MO SW-PBS Handbook </a:t>
            </a:r>
            <a:r>
              <a:rPr lang="en-US"/>
              <a:t>and the </a:t>
            </a:r>
            <a:r>
              <a:rPr lang="en-US" u="sng">
                <a:solidFill>
                  <a:schemeClr val="hlink"/>
                </a:solidFill>
                <a:hlinkClick r:id="rId3"/>
              </a:rPr>
              <a:t>MO SW-PBS Tier 1 Implementation Guide</a:t>
            </a:r>
            <a:r>
              <a:rPr lang="en-US"/>
              <a:t>.</a:t>
            </a:r>
            <a:br>
              <a:rPr lang="en-US"/>
            </a:br>
            <a:endParaRPr/>
          </a:p>
          <a:p>
            <a:pPr marL="0" lvl="0" indent="0" algn="l" rtl="0">
              <a:spcBef>
                <a:spcPts val="0"/>
              </a:spcBef>
              <a:spcAft>
                <a:spcPts val="0"/>
              </a:spcAft>
              <a:buNone/>
            </a:pPr>
            <a:endParaRPr/>
          </a:p>
        </p:txBody>
      </p:sp>
      <p:sp>
        <p:nvSpPr>
          <p:cNvPr id="303" name="Google Shape;30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13275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This lesson uses </a:t>
            </a:r>
            <a:r>
              <a:rPr lang="en-US"/>
              <a:t>4</a:t>
            </a:r>
            <a:r>
              <a:rPr lang="en-US" sz="1200" b="0" i="0" u="none" strike="noStrike" cap="none">
                <a:solidFill>
                  <a:schemeClr val="dk1"/>
                </a:solidFill>
                <a:latin typeface="Calibri"/>
                <a:ea typeface="Calibri"/>
                <a:cs typeface="Calibri"/>
                <a:sym typeface="Calibri"/>
              </a:rPr>
              <a:t> handouts. If you have not already done so, download the handout at this time.</a:t>
            </a:r>
            <a:endParaRPr/>
          </a:p>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p:txBody>
      </p:sp>
      <p:sp>
        <p:nvSpPr>
          <p:cNvPr id="315" name="Google Shape;31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This lesson uses 2 handouts. If you have not already done so, download the handouts at this time.</a:t>
            </a:r>
            <a:endParaRPr/>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spcBef>
                <a:spcPts val="0"/>
              </a:spcBef>
              <a:spcAft>
                <a:spcPts val="0"/>
              </a:spcAft>
              <a:buNone/>
            </a:pPr>
            <a:endParaRPr/>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r>
              <a:rPr lang="en-US" b="0"/>
              <a:t>  </a:t>
            </a:r>
            <a:r>
              <a:rPr lang="en-US">
                <a:latin typeface="Arial"/>
                <a:ea typeface="Arial"/>
                <a:cs typeface="Arial"/>
                <a:sym typeface="Arial"/>
              </a:rPr>
              <a:t>Facilitator: Select an attention signal. </a:t>
            </a:r>
            <a:endParaRPr/>
          </a:p>
          <a:p>
            <a:pPr marL="0" lvl="0" indent="0" algn="l" rtl="0">
              <a:spcBef>
                <a:spcPts val="0"/>
              </a:spcBef>
              <a:spcAft>
                <a:spcPts val="0"/>
              </a:spcAft>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spcBef>
                <a:spcPts val="0"/>
              </a:spcBef>
              <a:spcAft>
                <a:spcPts val="0"/>
              </a:spcAft>
              <a:buNone/>
            </a:pPr>
            <a:r>
              <a:rPr lang="en-US">
                <a:latin typeface="Arial"/>
                <a:ea typeface="Arial"/>
                <a:cs typeface="Arial"/>
                <a:sym typeface="Arial"/>
              </a:rPr>
              <a:t>“Your team will work with your school to develop an attention signal you will use in every setting.”</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order to get all of you focused after discussions, activities or breaks, </a:t>
            </a:r>
            <a:endParaRPr/>
          </a:p>
          <a:p>
            <a:pPr marL="0" lvl="0" indent="0" algn="l" rtl="0">
              <a:spcBef>
                <a:spcPts val="0"/>
              </a:spcBef>
              <a:spcAft>
                <a:spcPts val="0"/>
              </a:spcAft>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spcBef>
                <a:spcPts val="0"/>
              </a:spcBef>
              <a:spcAft>
                <a:spcPts val="0"/>
              </a:spcAft>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spcBef>
                <a:spcPts val="0"/>
              </a:spcBef>
              <a:spcAft>
                <a:spcPts val="0"/>
              </a:spcAft>
              <a:buNone/>
            </a:pPr>
            <a:endParaRPr u="none">
              <a:solidFill>
                <a:srgbClr val="FF0000"/>
              </a:solidFill>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“Your task will be to finish your sentence, quiet your voice and ____________________________.”</a:t>
            </a:r>
            <a:endParaRPr/>
          </a:p>
          <a:p>
            <a:pPr marL="0" lvl="0" indent="0" algn="l" rtl="0">
              <a:spcBef>
                <a:spcPts val="0"/>
              </a:spcBef>
              <a:spcAft>
                <a:spcPts val="0"/>
              </a:spcAft>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r>
              <a:rPr lang="en-US"/>
              <a:t>Facilitator: Select an introductions activity</a:t>
            </a:r>
            <a:endParaRPr b="0"/>
          </a:p>
          <a:p>
            <a:pPr marL="0" lvl="0" indent="0" algn="l" rtl="0">
              <a:spcBef>
                <a:spcPts val="0"/>
              </a:spcBef>
              <a:spcAft>
                <a:spcPts val="0"/>
              </a:spcAft>
              <a:buNone/>
            </a:pPr>
            <a:r>
              <a:rPr lang="en-US" b="1"/>
              <a:t>To Know/To Say:</a:t>
            </a:r>
            <a:endParaRPr>
              <a:latin typeface="Arial"/>
              <a:ea typeface="Arial"/>
              <a:cs typeface="Arial"/>
              <a:sym typeface="Arial"/>
            </a:endParaRPr>
          </a:p>
          <a:p>
            <a:pPr marL="0" lvl="0" indent="0" algn="l" rtl="0">
              <a:spcBef>
                <a:spcPts val="0"/>
              </a:spcBef>
              <a:spcAft>
                <a:spcPts val="0"/>
              </a:spcAft>
              <a:buNone/>
            </a:pPr>
            <a:endParaRPr/>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b="1"/>
              <a:t>To Know/To Say:</a:t>
            </a:r>
            <a:r>
              <a:rPr lang="en-US" b="0"/>
              <a:t> </a:t>
            </a:r>
            <a:r>
              <a:rPr lang="en-US" i="1">
                <a:solidFill>
                  <a:srgbClr val="008000"/>
                </a:solidFill>
              </a:rPr>
              <a:t>At the end of this session, you will be able to </a:t>
            </a:r>
            <a:r>
              <a:rPr lang="en-US" i="1"/>
              <a:t>c</a:t>
            </a:r>
            <a:r>
              <a:rPr lang="en-US"/>
              <a:t>reate a SW-PBS Leadership Team schedule.</a:t>
            </a:r>
            <a:endParaRPr/>
          </a:p>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Quote: “Meeting and planning time is often scarce, so we must learn to work smarter, maximizing our time and outcomes.”</a:t>
            </a:r>
            <a:r>
              <a:rPr lang="en-US" sz="1200" b="0" i="0" u="none" strike="noStrike" baseline="30000">
                <a:solidFill>
                  <a:schemeClr val="dk1"/>
                </a:solidFill>
                <a:latin typeface="Calibri"/>
                <a:ea typeface="Calibri"/>
                <a:cs typeface="Calibri"/>
                <a:sym typeface="Calibri"/>
              </a:rPr>
              <a:t>1</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Time is the most valuable resource for educators. This lesson will focus on the importance of establishing a SW-PBS Leadership Team meeting schedule that involves a minimum of one meeting per month, usually an hour in length, and prioritizing these meetings on the school calendar. </a:t>
            </a:r>
            <a:endParaRPr/>
          </a:p>
          <a:p>
            <a:pPr marL="0" lvl="0" indent="0" algn="l" rtl="0">
              <a:spcBef>
                <a:spcPts val="0"/>
              </a:spcBef>
              <a:spcAft>
                <a:spcPts val="0"/>
              </a:spcAft>
              <a:buNone/>
            </a:pPr>
            <a:br>
              <a:rPr lang="en-US"/>
            </a:br>
            <a:br>
              <a:rPr lang="en-US"/>
            </a:b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53" name="Google Shape;15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In order to provide leadership for the development, implementation, and evaluation of universal procedures in the entire building for all students and staff the SW-PBS Leadership Team must have protected time to work as a team. </a:t>
            </a: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It is recommended that your meetings be entered on the school master calendar early in the school year so other activities do not crowd out these important meetings.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Additionally, teams are encouraged to schedule the length of meetings so as to allow ample uninterrupted time to plan; at least an hour is ideal.</a:t>
            </a:r>
            <a:endParaRPr/>
          </a:p>
          <a:p>
            <a:pPr marL="0" lvl="0" indent="0" algn="l" rtl="0">
              <a:spcBef>
                <a:spcPts val="0"/>
              </a:spcBef>
              <a:spcAft>
                <a:spcPts val="0"/>
              </a:spcAft>
              <a:buNone/>
            </a:pPr>
            <a:br>
              <a:rPr lang="en-US"/>
            </a:br>
            <a:endParaRPr/>
          </a:p>
        </p:txBody>
      </p:sp>
      <p:sp>
        <p:nvSpPr>
          <p:cNvPr id="177" name="Google Shape;1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Schools often schedule meetings before or after school, on early-release days, or at a time during the day when all or most share a common planning time; in some cases, substitutes could be scheduled as necessary. Some schools occasionally “retreat” to allow longer, uninterrupted planning time. Creative scheduling helps to provide the time necessary to ensure positive outcomes for your school.</a:t>
            </a:r>
            <a:endParaRPr/>
          </a:p>
          <a:p>
            <a:pPr marL="0" lvl="0" indent="0" algn="l" rtl="0">
              <a:spcBef>
                <a:spcPts val="0"/>
              </a:spcBef>
              <a:spcAft>
                <a:spcPts val="0"/>
              </a:spcAft>
              <a:buNone/>
            </a:pPr>
            <a:br>
              <a:rPr lang="en-US"/>
            </a:br>
            <a:br>
              <a:rPr lang="en-US"/>
            </a:br>
            <a:endParaRPr/>
          </a:p>
        </p:txBody>
      </p:sp>
      <p:sp>
        <p:nvSpPr>
          <p:cNvPr id="192" name="Google Shape;1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The time commitment to participate on a SW-PBS Leadership Team sometimes goes beyond the normal responsibilities of staff members. While respected professionals often make such a commitment gladly without thought of compensation, some consideration should be given to how to support team members for their commitment and work. This might include:</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Arranging meeting times and hiring substitutes for a portion of the day when meetings are held.</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Meeting outside of regular school hours with extra pay.</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Arranging for additional preparation time by periodically supervising team members’ classes for them.</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Relieving participating team members of other duties such as bus supervision, recess duty, cafeteria supervision, etc.</a:t>
            </a:r>
            <a:endParaRPr/>
          </a:p>
          <a:p>
            <a:pPr marL="0" lvl="0" indent="0" algn="l" rtl="0">
              <a:spcBef>
                <a:spcPts val="0"/>
              </a:spcBef>
              <a:spcAft>
                <a:spcPts val="0"/>
              </a:spcAft>
              <a:buNone/>
            </a:pPr>
            <a:endParaRPr/>
          </a:p>
        </p:txBody>
      </p:sp>
      <p:sp>
        <p:nvSpPr>
          <p:cNvPr id="204" name="Google Shape;2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endParaRPr/>
          </a:p>
          <a:p>
            <a:pPr marL="0" marR="0" lvl="0" indent="0" algn="l" rtl="0">
              <a:lnSpc>
                <a:spcPct val="100000"/>
              </a:lnSpc>
              <a:spcBef>
                <a:spcPts val="0"/>
              </a:spcBef>
              <a:spcAft>
                <a:spcPts val="0"/>
              </a:spcAft>
              <a:buClr>
                <a:schemeClr val="dk1"/>
              </a:buClr>
              <a:buSzPts val="1200"/>
              <a:buFont typeface="Calibri"/>
              <a:buNone/>
            </a:pPr>
            <a:r>
              <a:rPr lang="en-US">
                <a:solidFill>
                  <a:schemeClr val="dk1"/>
                </a:solidFill>
              </a:rPr>
              <a:t>Review the example SW-PBS Leadership Team meeting schedule and consider when your SW-PBS Leadership could meet. </a:t>
            </a:r>
            <a:endParaRPr/>
          </a:p>
          <a:p>
            <a:pPr marL="0" lvl="0" indent="0" algn="l" rtl="0">
              <a:spcBef>
                <a:spcPts val="0"/>
              </a:spcBef>
              <a:spcAft>
                <a:spcPts val="0"/>
              </a:spcAft>
              <a:buNone/>
            </a:pP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HO2 Example Team Meeting Dates</a:t>
            </a:r>
            <a:endParaRPr/>
          </a:p>
          <a:p>
            <a:pPr marL="0" lvl="0" indent="0" algn="l" rtl="0">
              <a:spcBef>
                <a:spcPts val="0"/>
              </a:spcBef>
              <a:spcAft>
                <a:spcPts val="0"/>
              </a:spcAft>
              <a:buNone/>
            </a:pPr>
            <a:br>
              <a:rPr lang="en-US"/>
            </a:br>
            <a:br>
              <a:rPr lang="en-US"/>
            </a:br>
            <a:endParaRPr/>
          </a:p>
        </p:txBody>
      </p:sp>
      <p:sp>
        <p:nvSpPr>
          <p:cNvPr id="212" name="Google Shape;21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Use the form provided to schedule your SW-PBS Leadership Team meeting dates, times, and location.</a:t>
            </a:r>
            <a:endParaRPr/>
          </a:p>
          <a:p>
            <a:pPr marL="0" lvl="0" indent="0" algn="l" rtl="0">
              <a:spcBef>
                <a:spcPts val="0"/>
              </a:spcBef>
              <a:spcAft>
                <a:spcPts val="0"/>
              </a:spcAft>
              <a:buNone/>
            </a:pPr>
            <a:br>
              <a:rPr lang="en-US"/>
            </a:br>
            <a:br>
              <a:rPr lang="en-US"/>
            </a:br>
            <a:r>
              <a:rPr lang="en-US" sz="1200" b="0" i="0" u="none" strike="noStrike">
                <a:solidFill>
                  <a:schemeClr val="dk1"/>
                </a:solidFill>
                <a:latin typeface="Calibri"/>
                <a:ea typeface="Calibri"/>
                <a:cs typeface="Calibri"/>
                <a:sym typeface="Calibri"/>
              </a:rPr>
              <a:t>HO3 Activity Team Meeting Dates</a:t>
            </a:r>
            <a:endParaRPr/>
          </a:p>
          <a:p>
            <a:pPr marL="0" lvl="0" indent="0" algn="l" rtl="0">
              <a:spcBef>
                <a:spcPts val="0"/>
              </a:spcBef>
              <a:spcAft>
                <a:spcPts val="0"/>
              </a:spcAft>
              <a:buNone/>
            </a:pPr>
            <a:br>
              <a:rPr lang="en-US"/>
            </a:br>
            <a:br>
              <a:rPr lang="en-US"/>
            </a:br>
            <a:endParaRPr/>
          </a:p>
        </p:txBody>
      </p:sp>
      <p:sp>
        <p:nvSpPr>
          <p:cNvPr id="232" name="Google Shape;23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During this lesson, you learned the importance of establishing monthly meetings that are at least one hour in length for the SW-PBS Leadership Team to accomplish their work.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Next steps include updating your action plan. Develop action steps for scheduling SW-PBS Leadership Team meetings and adding the dates/time to the school calendar.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Additional information about SW-PBS Leadership Team meeting scheduling </a:t>
            </a:r>
            <a:r>
              <a:rPr lang="en-US"/>
              <a:t>can be found in </a:t>
            </a:r>
            <a:r>
              <a:rPr lang="en-US" u="sng">
                <a:solidFill>
                  <a:schemeClr val="hlink"/>
                </a:solidFill>
                <a:hlinkClick r:id="rId3"/>
              </a:rPr>
              <a:t>the MO SW-PBS Handbook </a:t>
            </a:r>
            <a:r>
              <a:rPr lang="en-US"/>
              <a:t>and the </a:t>
            </a:r>
            <a:r>
              <a:rPr lang="en-US" u="sng">
                <a:solidFill>
                  <a:schemeClr val="hlink"/>
                </a:solidFill>
                <a:hlinkClick r:id="rId3"/>
              </a:rPr>
              <a:t>MO SW-PBS Tier 1 Implementation Guide</a:t>
            </a:r>
            <a:r>
              <a:rPr lang="en-US"/>
              <a:t>.</a:t>
            </a:r>
            <a:br>
              <a:rPr lang="en-US"/>
            </a:br>
            <a:endParaRPr/>
          </a:p>
          <a:p>
            <a:pPr marL="0" lvl="0" indent="0" algn="l" rtl="0">
              <a:spcBef>
                <a:spcPts val="0"/>
              </a:spcBef>
              <a:spcAft>
                <a:spcPts val="0"/>
              </a:spcAft>
              <a:buNone/>
            </a:pPr>
            <a:endParaRPr/>
          </a:p>
        </p:txBody>
      </p:sp>
      <p:sp>
        <p:nvSpPr>
          <p:cNvPr id="252" name="Google Shape;25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p:txBody>
      </p:sp>
      <p:sp>
        <p:nvSpPr>
          <p:cNvPr id="264" name="Google Shape;26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marR="0" lvl="0" indent="0" algn="l" rtl="0">
              <a:lnSpc>
                <a:spcPct val="100000"/>
              </a:lnSpc>
              <a:spcBef>
                <a:spcPts val="0"/>
              </a:spcBef>
              <a:spcAft>
                <a:spcPts val="0"/>
              </a:spcAft>
              <a:buClr>
                <a:schemeClr val="dk1"/>
              </a:buClr>
              <a:buSzPts val="1200"/>
              <a:buFont typeface="Calibri"/>
              <a:buNone/>
            </a:pPr>
            <a:r>
              <a:rPr lang="en-US" b="1"/>
              <a:t>To Know/To Say:</a:t>
            </a:r>
            <a:endParaRPr/>
          </a:p>
        </p:txBody>
      </p:sp>
      <p:sp>
        <p:nvSpPr>
          <p:cNvPr id="105" name="Google Shape;1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This lesson uses one handout. If you have not already done so,  download the handouts at this time.</a:t>
            </a:r>
            <a:endParaRPr/>
          </a:p>
        </p:txBody>
      </p:sp>
      <p:sp>
        <p:nvSpPr>
          <p:cNvPr id="112" name="Google Shape;11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 </a:t>
            </a:r>
            <a:r>
              <a:rPr lang="en-US">
                <a:latin typeface="Arial"/>
                <a:ea typeface="Arial"/>
                <a:cs typeface="Arial"/>
                <a:sym typeface="Arial"/>
              </a:rPr>
              <a:t>Facilitator: Select an attention signal. </a:t>
            </a:r>
            <a:endParaRPr/>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spcBef>
                <a:spcPts val="0"/>
              </a:spcBef>
              <a:spcAft>
                <a:spcPts val="0"/>
              </a:spcAft>
              <a:buNone/>
            </a:pPr>
            <a:r>
              <a:rPr lang="en-US">
                <a:latin typeface="Arial"/>
                <a:ea typeface="Arial"/>
                <a:cs typeface="Arial"/>
                <a:sym typeface="Arial"/>
              </a:rPr>
              <a:t>“Your team will work with your school to develop an attention signal you will use in every setting.”</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order to get all of you focused after discussions, activities or breaks, </a:t>
            </a:r>
            <a:endParaRPr/>
          </a:p>
          <a:p>
            <a:pPr marL="0" lvl="0" indent="0" algn="l" rtl="0">
              <a:spcBef>
                <a:spcPts val="0"/>
              </a:spcBef>
              <a:spcAft>
                <a:spcPts val="0"/>
              </a:spcAft>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spcBef>
                <a:spcPts val="0"/>
              </a:spcBef>
              <a:spcAft>
                <a:spcPts val="0"/>
              </a:spcAft>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spcBef>
                <a:spcPts val="0"/>
              </a:spcBef>
              <a:spcAft>
                <a:spcPts val="0"/>
              </a:spcAft>
              <a:buNone/>
            </a:pPr>
            <a:endParaRPr u="none">
              <a:solidFill>
                <a:srgbClr val="FF0000"/>
              </a:solidFill>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“Your task will be to finish your sentence, quiet your voice and ____________________________.”</a:t>
            </a:r>
            <a:endParaRPr/>
          </a:p>
          <a:p>
            <a:pPr marL="0" lvl="0" indent="0" algn="l" rtl="0">
              <a:spcBef>
                <a:spcPts val="0"/>
              </a:spcBef>
              <a:spcAft>
                <a:spcPts val="0"/>
              </a:spcAft>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spcBef>
                <a:spcPts val="0"/>
              </a:spcBef>
              <a:spcAft>
                <a:spcPts val="0"/>
              </a:spcAft>
              <a:buNone/>
            </a:pPr>
            <a:endParaRPr/>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r>
              <a:rPr lang="en-US" b="0"/>
              <a:t>  </a:t>
            </a:r>
            <a:r>
              <a:rPr lang="en-US">
                <a:latin typeface="Arial"/>
                <a:ea typeface="Arial"/>
                <a:cs typeface="Arial"/>
                <a:sym typeface="Arial"/>
              </a:rPr>
              <a:t>Facilitator: Select an attention signal. </a:t>
            </a:r>
            <a:endParaRPr/>
          </a:p>
          <a:p>
            <a:pPr marL="0" lvl="0" indent="0" algn="l" rtl="0">
              <a:spcBef>
                <a:spcPts val="0"/>
              </a:spcBef>
              <a:spcAft>
                <a:spcPts val="0"/>
              </a:spcAft>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spcBef>
                <a:spcPts val="0"/>
              </a:spcBef>
              <a:spcAft>
                <a:spcPts val="0"/>
              </a:spcAft>
              <a:buNone/>
            </a:pPr>
            <a:r>
              <a:rPr lang="en-US">
                <a:latin typeface="Arial"/>
                <a:ea typeface="Arial"/>
                <a:cs typeface="Arial"/>
                <a:sym typeface="Arial"/>
              </a:rPr>
              <a:t>“Your team will work with your school to develop an attention signal you will use in every setting.”</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order to get all of you focused after discussions, activities or breaks, </a:t>
            </a:r>
            <a:endParaRPr/>
          </a:p>
          <a:p>
            <a:pPr marL="0" lvl="0" indent="0" algn="l" rtl="0">
              <a:spcBef>
                <a:spcPts val="0"/>
              </a:spcBef>
              <a:spcAft>
                <a:spcPts val="0"/>
              </a:spcAft>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spcBef>
                <a:spcPts val="0"/>
              </a:spcBef>
              <a:spcAft>
                <a:spcPts val="0"/>
              </a:spcAft>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spcBef>
                <a:spcPts val="0"/>
              </a:spcBef>
              <a:spcAft>
                <a:spcPts val="0"/>
              </a:spcAft>
              <a:buNone/>
            </a:pPr>
            <a:endParaRPr u="none">
              <a:solidFill>
                <a:srgbClr val="FF0000"/>
              </a:solidFill>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“Your task will be to finish your sentence, quiet your voice and ____________________________.”</a:t>
            </a:r>
            <a:endParaRPr/>
          </a:p>
          <a:p>
            <a:pPr marL="0" lvl="0" indent="0" algn="l" rtl="0">
              <a:spcBef>
                <a:spcPts val="0"/>
              </a:spcBef>
              <a:spcAft>
                <a:spcPts val="0"/>
              </a:spcAft>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endParaRPr/>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r>
              <a:rPr lang="en-US"/>
              <a:t>Facilitator: Select an introductions activity</a:t>
            </a:r>
            <a:endParaRPr b="0"/>
          </a:p>
          <a:p>
            <a:pPr marL="0" lvl="0" indent="0" algn="l" rtl="0">
              <a:spcBef>
                <a:spcPts val="0"/>
              </a:spcBef>
              <a:spcAft>
                <a:spcPts val="0"/>
              </a:spcAft>
              <a:buNone/>
            </a:pPr>
            <a:r>
              <a:rPr lang="en-US" b="1"/>
              <a:t>To Know/To Say:</a:t>
            </a:r>
            <a:endParaRPr>
              <a:latin typeface="Arial"/>
              <a:ea typeface="Arial"/>
              <a:cs typeface="Arial"/>
              <a:sym typeface="Arial"/>
            </a:endParaRPr>
          </a:p>
          <a:p>
            <a:pPr marL="0" lvl="0" indent="0" algn="l" rtl="0">
              <a:spcBef>
                <a:spcPts val="0"/>
              </a:spcBef>
              <a:spcAft>
                <a:spcPts val="0"/>
              </a:spcAft>
              <a:buNone/>
            </a:pPr>
            <a:endParaRPr/>
          </a:p>
        </p:txBody>
      </p:sp>
      <p:sp>
        <p:nvSpPr>
          <p:cNvPr id="143" name="Google Shape;1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sz="1200" b="0" i="0" u="none" strike="noStrike" cap="none">
                <a:solidFill>
                  <a:schemeClr val="dk1"/>
                </a:solidFill>
                <a:latin typeface="Calibri"/>
                <a:ea typeface="Calibri"/>
                <a:cs typeface="Calibri"/>
                <a:sym typeface="Calibri"/>
              </a:rPr>
              <a:t>By the end of this lesson participants will be able to create clearly defined working agreements.</a:t>
            </a:r>
            <a:endParaRPr/>
          </a:p>
        </p:txBody>
      </p:sp>
      <p:sp>
        <p:nvSpPr>
          <p:cNvPr id="150" name="Google Shape;1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b="1"/>
              <a:t>Working agreements:</a:t>
            </a:r>
            <a:r>
              <a:rPr lang="en-US"/>
              <a:t> ground rules that assist staff in achieving their meeting goals and increasing the productivity and effectiveness of their time.</a:t>
            </a:r>
            <a:endParaRPr/>
          </a:p>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Quote: “Unproductive meetings can dim enthusiasm for your work and slow efforts, while effective team processes excite and inspire, and fuel progress.”</a:t>
            </a:r>
            <a:r>
              <a:rPr lang="en-US" sz="1200" b="0" i="0" u="none" strike="noStrike" baseline="30000">
                <a:solidFill>
                  <a:schemeClr val="dk1"/>
                </a:solidFill>
                <a:latin typeface="Calibri"/>
                <a:ea typeface="Calibri"/>
                <a:cs typeface="Calibri"/>
                <a:sym typeface="Calibri"/>
              </a:rPr>
              <a:t>1</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Once your SW-PBS Leadership Team has been established and is preparing for the first team meeting, it is important that working agreements be established. This lesson will provide information on the importance of working agreements, provide examples, and give guidance on developing these ground rules for team meetings. </a:t>
            </a:r>
            <a:endParaRPr/>
          </a:p>
        </p:txBody>
      </p:sp>
      <p:sp>
        <p:nvSpPr>
          <p:cNvPr id="174" name="Google Shape;17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Time is the most valuable resource for educators. Meeting and planning time is often scarce so we must learn to work smarter, maximizing our time and outcomes.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most common categories of ineffective meetings include: 1) disorganization in planning; no clear meeting objective or purpose, 2) ineffective processes for running the meeting, and 3) no closure or follow-up. Working agreements are one way to increase productivity and avoid ineffective team meeting processes. </a:t>
            </a:r>
            <a:endParaRPr/>
          </a:p>
          <a:p>
            <a:pPr marL="0" lvl="0" indent="0" algn="l" rtl="0">
              <a:spcBef>
                <a:spcPts val="0"/>
              </a:spcBef>
              <a:spcAft>
                <a:spcPts val="0"/>
              </a:spcAft>
              <a:buNone/>
            </a:pPr>
            <a:br>
              <a:rPr lang="en-US"/>
            </a:br>
            <a:br>
              <a:rPr lang="en-US"/>
            </a:br>
            <a:endParaRPr/>
          </a:p>
        </p:txBody>
      </p:sp>
      <p:sp>
        <p:nvSpPr>
          <p:cNvPr id="186" name="Google Shape;18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Working agreements provide a guide for professional staff behavior. They express the behaviors that are valued by the team and help to ensure every team member knows exactly what is expected. They not only increase productivity and staff comfort but can also help you avoid conflict and provide the standards that allow the team to evaluate their performance.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Working agreements should be: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developed by the team,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posted visibly during meetings,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reviewed as each meeting is initiated,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occasionally used to review team performance at the close of meetings, and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revised as new issues surface.</a:t>
            </a:r>
            <a:endParaRPr/>
          </a:p>
          <a:p>
            <a:pPr marL="0" lvl="0" indent="0" algn="l" rtl="0">
              <a:spcBef>
                <a:spcPts val="0"/>
              </a:spcBef>
              <a:spcAft>
                <a:spcPts val="0"/>
              </a:spcAft>
              <a:buNone/>
            </a:pPr>
            <a:endParaRPr/>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All team members should be willing to confront behaviors that are in violation of their working agreements when they occur during meetings. Effective working agreements are behaviorally specific — they should be readily understood by all — and stated as the desired or positive behavior. They create a picture of how a professional behaves and contributes to the team discipline planning process and the group’s work culture. </a:t>
            </a:r>
            <a:endParaRPr/>
          </a:p>
          <a:p>
            <a:pPr marL="0" lvl="0" indent="0" algn="l" rtl="0">
              <a:spcBef>
                <a:spcPts val="0"/>
              </a:spcBef>
              <a:spcAft>
                <a:spcPts val="0"/>
              </a:spcAft>
              <a:buNone/>
            </a:pPr>
            <a:br>
              <a:rPr lang="en-US"/>
            </a:br>
            <a:br>
              <a:rPr lang="en-US"/>
            </a:br>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Working Agreements: Some Possibilities</a:t>
            </a:r>
            <a:endParaRPr sz="1200" b="0" i="0" u="none" strike="noStrike">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Start on time; end on time.</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Stay on topic.</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Avoid unnecessary repetition.</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Give your full attention; silence cell phones during meetings.</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Clarify agenda/meeting outcomes and time allotments before beginning.</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presenting, be prepared.</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Watch and be considerate of time.</a:t>
            </a:r>
            <a:endParaRPr/>
          </a:p>
          <a:p>
            <a:pPr marL="0" lvl="0" indent="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i="0" u="none" strike="noStrike">
                <a:solidFill>
                  <a:schemeClr val="dk1"/>
                </a:solidFill>
                <a:latin typeface="Calibri"/>
                <a:ea typeface="Calibri"/>
                <a:cs typeface="Calibri"/>
                <a:sym typeface="Calibri"/>
              </a:rPr>
              <a:t>Other examples from the tier 1 Implementation Guide include: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Attend to the speaker; use sticky notes for side conversations.</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Wait to speak; use active listening.</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Indicate support for ideas you like or agree with.</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Ask for clarification if you don’t understand.</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Share concerns thoughtfully; pair criticism with a way to improve.</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Keep focus on the group goal and what is best for students.</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Be willing to doubt your own infallibility, and compromise when necessary.</a:t>
            </a:r>
            <a:endParaRPr/>
          </a:p>
          <a:p>
            <a:pPr marL="0" lvl="0" indent="0" algn="l" rtl="0">
              <a:spcBef>
                <a:spcPts val="0"/>
              </a:spcBef>
              <a:spcAft>
                <a:spcPts val="0"/>
              </a:spcAft>
              <a:buNone/>
            </a:pPr>
            <a:endParaRPr/>
          </a:p>
        </p:txBody>
      </p:sp>
      <p:sp>
        <p:nvSpPr>
          <p:cNvPr id="219" name="Google Shape;21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 </a:t>
            </a:r>
            <a:r>
              <a:rPr lang="en-US"/>
              <a:t>Select an introductions activity. </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a:t>
            </a: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In order for working agreements to be most effective it is important that they are written as a team and then posted for team members to see during team meetings. Working agreements can be reviewed at the start of meetings by all team members and then reviewed at the conclusion of the meeting to discuss what worked, what didn’t, and what needs to be improved. </a:t>
            </a:r>
            <a:endParaRPr/>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Missouri Middle School’s SW-PBS Leadership Team aligned the working agreements that they developed to the overall schoolwide expectations. Review this example and consider what working agreements you think are important during team meetings.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HO4 Example and Activity Team Working Agreements</a:t>
            </a:r>
            <a:endParaRPr/>
          </a:p>
        </p:txBody>
      </p:sp>
      <p:sp>
        <p:nvSpPr>
          <p:cNvPr id="245" name="Google Shape;24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2" name="Google Shape;25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a:latin typeface="Arial"/>
                <a:ea typeface="Arial"/>
                <a:cs typeface="Arial"/>
                <a:sym typeface="Arial"/>
              </a:rPr>
              <a:t>“Here is an example of one set of working agreements.”</a:t>
            </a:r>
            <a:endParaRPr/>
          </a:p>
        </p:txBody>
      </p:sp>
      <p:sp>
        <p:nvSpPr>
          <p:cNvPr id="253" name="Google Shape;25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a:latin typeface="Arial"/>
                <a:ea typeface="Arial"/>
                <a:cs typeface="Arial"/>
                <a:sym typeface="Arial"/>
              </a:rPr>
              <a:t>“Follow the directions above to develop your team working agreements.  We have provided three expectations: </a:t>
            </a:r>
            <a:endParaRPr/>
          </a:p>
          <a:p>
            <a:pPr marL="0" lvl="0" indent="0" algn="l" rtl="0">
              <a:spcBef>
                <a:spcPts val="0"/>
              </a:spcBef>
              <a:spcAft>
                <a:spcPts val="0"/>
              </a:spcAft>
              <a:buNone/>
            </a:pPr>
            <a:r>
              <a:rPr lang="en-US">
                <a:latin typeface="Arial"/>
                <a:ea typeface="Arial"/>
                <a:cs typeface="Arial"/>
                <a:sym typeface="Arial"/>
              </a:rPr>
              <a:t>Be Respectful, Be Responsible, and Be a Problem Solver to help you get started.  </a:t>
            </a:r>
            <a:endParaRPr/>
          </a:p>
          <a:p>
            <a:pPr marL="0" lvl="0" indent="0" algn="l" rtl="0">
              <a:spcBef>
                <a:spcPts val="0"/>
              </a:spcBef>
              <a:spcAft>
                <a:spcPts val="0"/>
              </a:spcAft>
              <a:buNone/>
            </a:pPr>
            <a:r>
              <a:rPr lang="en-US">
                <a:latin typeface="Arial"/>
                <a:ea typeface="Arial"/>
                <a:cs typeface="Arial"/>
                <a:sym typeface="Arial"/>
              </a:rPr>
              <a:t>You may use other expectations if you wish.”</a:t>
            </a:r>
            <a:endParaRPr/>
          </a:p>
          <a:p>
            <a:pPr marL="0" lvl="0" indent="0" algn="l" rtl="0">
              <a:spcBef>
                <a:spcPts val="0"/>
              </a:spcBef>
              <a:spcAft>
                <a:spcPts val="0"/>
              </a:spcAft>
              <a:buNone/>
            </a:pPr>
            <a:r>
              <a:rPr lang="en-US">
                <a:latin typeface="Arial"/>
                <a:ea typeface="Arial"/>
                <a:cs typeface="Arial"/>
                <a:sym typeface="Arial"/>
              </a:rPr>
              <a:t>  </a:t>
            </a:r>
            <a:endParaRPr/>
          </a:p>
          <a:p>
            <a:pPr marL="0" lvl="0" indent="0" algn="l" rtl="0">
              <a:spcBef>
                <a:spcPts val="0"/>
              </a:spcBef>
              <a:spcAft>
                <a:spcPts val="0"/>
              </a:spcAft>
              <a:buNone/>
            </a:pPr>
            <a:r>
              <a:rPr lang="en-US">
                <a:latin typeface="Arial"/>
                <a:ea typeface="Arial"/>
                <a:cs typeface="Arial"/>
                <a:sym typeface="Arial"/>
              </a:rPr>
              <a:t>“Some of you may already have developed working agreements that you use for collaborative meetings.  If so, review and revise if needed.”  When you complete this activity you will have created working agreements that will guide your meetings throughout this year.”</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Provide 20-30 minutes to work on this task. </a:t>
            </a:r>
            <a:endParaRPr/>
          </a:p>
          <a:p>
            <a:pPr marL="0" lvl="0" indent="0" algn="l" rtl="0">
              <a:spcBef>
                <a:spcPts val="0"/>
              </a:spcBef>
              <a:spcAft>
                <a:spcPts val="0"/>
              </a:spcAft>
              <a:buNone/>
            </a:pPr>
            <a:endParaRPr/>
          </a:p>
        </p:txBody>
      </p:sp>
      <p:sp>
        <p:nvSpPr>
          <p:cNvPr id="266" name="Google Shape;2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a:solidFill>
                  <a:schemeClr val="dk1"/>
                </a:solidFill>
              </a:rPr>
              <a:t>Reflect on the professional behaviors that characterize efficient and effective meetings you have attended. </a:t>
            </a:r>
            <a:endParaRPr/>
          </a:p>
          <a:p>
            <a:pPr marL="457200" lvl="0" indent="-457200" algn="l" rtl="0">
              <a:spcBef>
                <a:spcPts val="0"/>
              </a:spcBef>
              <a:spcAft>
                <a:spcPts val="0"/>
              </a:spcAft>
              <a:buClr>
                <a:schemeClr val="dk1"/>
              </a:buClr>
              <a:buSzPts val="1200"/>
              <a:buFont typeface="Arial"/>
              <a:buChar char="•"/>
            </a:pPr>
            <a:r>
              <a:rPr lang="en-US">
                <a:solidFill>
                  <a:schemeClr val="dk1"/>
                </a:solidFill>
              </a:rPr>
              <a:t>What working agreements will support your team’s work and heighten your productivity? </a:t>
            </a:r>
            <a:endParaRPr/>
          </a:p>
          <a:p>
            <a:pPr marL="457200" lvl="0" indent="-457200" algn="l" rtl="0">
              <a:spcBef>
                <a:spcPts val="0"/>
              </a:spcBef>
              <a:spcAft>
                <a:spcPts val="0"/>
              </a:spcAft>
              <a:buClr>
                <a:schemeClr val="dk1"/>
              </a:buClr>
              <a:buSzPts val="1200"/>
              <a:buFont typeface="Arial"/>
              <a:buChar char="•"/>
            </a:pPr>
            <a:r>
              <a:rPr lang="en-US">
                <a:solidFill>
                  <a:schemeClr val="dk1"/>
                </a:solidFill>
              </a:rPr>
              <a:t>Write your team’s working agreements using the form provided. </a:t>
            </a:r>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HO4 Example and Activity Team Working Agreements</a:t>
            </a:r>
            <a:endParaRPr/>
          </a:p>
        </p:txBody>
      </p:sp>
      <p:sp>
        <p:nvSpPr>
          <p:cNvPr id="273" name="Google Shape;27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 </a:t>
            </a:r>
            <a:r>
              <a:rPr lang="en-US" sz="1200" b="0" i="0" u="none" strike="noStrike">
                <a:solidFill>
                  <a:schemeClr val="dk1"/>
                </a:solidFill>
                <a:latin typeface="Calibri"/>
                <a:ea typeface="Calibri"/>
                <a:cs typeface="Calibri"/>
                <a:sym typeface="Calibri"/>
              </a:rPr>
              <a:t>During this lesson, you learned that working agreements provide a guide for professional staff behavior. They not only increase productivity and staff comfort but can also help you avoid conflict and provide the standards that allow the team to evaluate their performance.</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How will you engage the SW-PBS Leadership Team in creating and continually using working agreements?</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Develop action steps for developing your team working agreements and make a plan for how you will make them visible during your team meetings.</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a:t>Update </a:t>
            </a:r>
            <a:r>
              <a:rPr lang="en-US" sz="1050">
                <a:latin typeface="Arial"/>
                <a:ea typeface="Arial"/>
                <a:cs typeface="Arial"/>
                <a:sym typeface="Arial"/>
              </a:rPr>
              <a:t>your action plan using the </a:t>
            </a:r>
            <a:r>
              <a:rPr lang="en-US" sz="1050" i="1">
                <a:latin typeface="Arial"/>
                <a:ea typeface="Arial"/>
                <a:cs typeface="Arial"/>
                <a:sym typeface="Arial"/>
              </a:rPr>
              <a:t>Tier 1 Action Plan</a:t>
            </a:r>
            <a:r>
              <a:rPr lang="en-US" sz="1050">
                <a:latin typeface="Arial"/>
                <a:ea typeface="Arial"/>
                <a:cs typeface="Arial"/>
                <a:sym typeface="Arial"/>
              </a:rPr>
              <a:t> template and the </a:t>
            </a:r>
            <a:r>
              <a:rPr lang="en-US" sz="1050" i="1">
                <a:latin typeface="Arial"/>
                <a:ea typeface="Arial"/>
                <a:cs typeface="Arial"/>
                <a:sym typeface="Arial"/>
              </a:rPr>
              <a:t>Tier 1 Action Planning Checklist</a:t>
            </a:r>
            <a:r>
              <a:rPr lang="en-US" sz="1050">
                <a:latin typeface="Arial"/>
                <a:ea typeface="Arial"/>
                <a:cs typeface="Arial"/>
                <a:sym typeface="Arial"/>
              </a:rPr>
              <a:t>. </a:t>
            </a:r>
            <a:endParaRPr sz="1050">
              <a:latin typeface="Arial"/>
              <a:ea typeface="Arial"/>
              <a:cs typeface="Arial"/>
              <a:sym typeface="Arial"/>
            </a:endParaRPr>
          </a:p>
          <a:p>
            <a:pPr marL="0" lvl="0" indent="0" algn="l" rtl="0">
              <a:spcBef>
                <a:spcPts val="0"/>
              </a:spcBef>
              <a:spcAft>
                <a:spcPts val="0"/>
              </a:spcAft>
              <a:buNone/>
            </a:pPr>
            <a:r>
              <a:rPr lang="en-US" sz="1050">
                <a:latin typeface="Arial"/>
                <a:ea typeface="Arial"/>
                <a:cs typeface="Arial"/>
                <a:sym typeface="Arial"/>
              </a:rPr>
              <a:t>Use the </a:t>
            </a:r>
            <a:r>
              <a:rPr lang="en-US" sz="1050" i="1">
                <a:latin typeface="Arial"/>
                <a:ea typeface="Arial"/>
                <a:cs typeface="Arial"/>
                <a:sym typeface="Arial"/>
              </a:rPr>
              <a:t>Tier 1 Artifacts Rubric </a:t>
            </a:r>
            <a:r>
              <a:rPr lang="en-US" sz="1050">
                <a:latin typeface="Arial"/>
                <a:ea typeface="Arial"/>
                <a:cs typeface="Arial"/>
                <a:sym typeface="Arial"/>
              </a:rPr>
              <a:t>to assess the quality of the resources your team develops. </a:t>
            </a:r>
            <a:endParaRPr sz="1050">
              <a:latin typeface="Arial"/>
              <a:ea typeface="Arial"/>
              <a:cs typeface="Arial"/>
              <a:sym typeface="Arial"/>
            </a:endParaRPr>
          </a:p>
          <a:p>
            <a:pPr marL="0" lvl="0" indent="0" algn="l" rtl="0">
              <a:spcBef>
                <a:spcPts val="0"/>
              </a:spcBef>
              <a:spcAft>
                <a:spcPts val="0"/>
              </a:spcAft>
              <a:buNone/>
            </a:pPr>
            <a:r>
              <a:rPr lang="en-US" sz="1050">
                <a:latin typeface="Arial"/>
                <a:ea typeface="Arial"/>
                <a:cs typeface="Arial"/>
                <a:sym typeface="Arial"/>
              </a:rPr>
              <a:t>Use the results of the </a:t>
            </a:r>
            <a:r>
              <a:rPr lang="en-US" sz="1050" i="1">
                <a:latin typeface="Arial"/>
                <a:ea typeface="Arial"/>
                <a:cs typeface="Arial"/>
                <a:sym typeface="Arial"/>
              </a:rPr>
              <a:t>PBIS Self-Assessment Survey</a:t>
            </a:r>
            <a:r>
              <a:rPr lang="en-US" sz="1050">
                <a:latin typeface="Arial"/>
                <a:ea typeface="Arial"/>
                <a:cs typeface="Arial"/>
                <a:sym typeface="Arial"/>
              </a:rPr>
              <a:t> (SAS)  to gain perspective from all staff, and results from the </a:t>
            </a:r>
            <a:r>
              <a:rPr lang="en-US" sz="1050" i="1">
                <a:latin typeface="Arial"/>
                <a:ea typeface="Arial"/>
                <a:cs typeface="Arial"/>
                <a:sym typeface="Arial"/>
              </a:rPr>
              <a:t>PBIS Tiered Fidelity Inventory</a:t>
            </a:r>
            <a:r>
              <a:rPr lang="en-US" sz="1050">
                <a:latin typeface="Arial"/>
                <a:ea typeface="Arial"/>
                <a:cs typeface="Arial"/>
                <a:sym typeface="Arial"/>
              </a:rPr>
              <a:t> (TFI) to gain perspective from your Building Leadership Team.</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Additional information about working agreements </a:t>
            </a:r>
            <a:r>
              <a:rPr lang="en-US"/>
              <a:t>can be found in </a:t>
            </a:r>
            <a:r>
              <a:rPr lang="en-US" u="sng">
                <a:solidFill>
                  <a:schemeClr val="hlink"/>
                </a:solidFill>
                <a:hlinkClick r:id="rId3"/>
              </a:rPr>
              <a:t>the MO SW-PBS Handbook </a:t>
            </a:r>
            <a:r>
              <a:rPr lang="en-US"/>
              <a:t>and the </a:t>
            </a:r>
            <a:r>
              <a:rPr lang="en-US" u="sng">
                <a:solidFill>
                  <a:schemeClr val="hlink"/>
                </a:solidFill>
                <a:hlinkClick r:id="rId3"/>
              </a:rPr>
              <a:t>MO SW-PBS Tier 1 Implementation Guide</a:t>
            </a:r>
            <a:r>
              <a:rPr lang="en-US"/>
              <a:t>.</a:t>
            </a:r>
            <a:br>
              <a:rPr lang="en-US"/>
            </a:br>
            <a:endParaRPr/>
          </a:p>
          <a:p>
            <a:pPr marL="0" lvl="0" indent="0" algn="l" rtl="0">
              <a:spcBef>
                <a:spcPts val="0"/>
              </a:spcBef>
              <a:spcAft>
                <a:spcPts val="0"/>
              </a:spcAft>
              <a:buNone/>
            </a:pPr>
            <a:endParaRPr/>
          </a:p>
        </p:txBody>
      </p:sp>
      <p:sp>
        <p:nvSpPr>
          <p:cNvPr id="281" name="Google Shape;28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p:txBody>
      </p:sp>
      <p:sp>
        <p:nvSpPr>
          <p:cNvPr id="293" name="Google Shape;2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This lesson uses 2 handouts. If you have not already done so,  download the handouts at this time. </a:t>
            </a:r>
            <a:endParaRPr/>
          </a:p>
        </p:txBody>
      </p:sp>
      <p:sp>
        <p:nvSpPr>
          <p:cNvPr id="102" name="Google Shape;1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200" b="1" i="0" u="none" strike="noStrike" cap="none">
                <a:solidFill>
                  <a:schemeClr val="dk1"/>
                </a:solidFill>
                <a:latin typeface="Calibri"/>
                <a:ea typeface="Calibri"/>
                <a:cs typeface="Calibri"/>
                <a:sym typeface="Calibri"/>
              </a:rPr>
              <a:t>To Know/To Say: Read Quote :</a:t>
            </a:r>
            <a:r>
              <a:rPr lang="en-US" sz="1200" i="1">
                <a:latin typeface="Calibri"/>
                <a:ea typeface="Calibri"/>
                <a:cs typeface="Calibri"/>
                <a:sym typeface="Calibri"/>
              </a:rPr>
              <a:t>“Schools that share leadership can be responsive to and include the voice — the opinions, viewpoints, feedback, insights, and wisdom — of all members of their school community, including underserved and underrepresented families and cultures.”</a:t>
            </a:r>
            <a:endParaRPr/>
          </a:p>
          <a:p>
            <a:pPr marL="0" marR="0" lvl="0" indent="0" algn="l" rtl="0">
              <a:lnSpc>
                <a:spcPct val="107000"/>
              </a:lnSpc>
              <a:spcBef>
                <a:spcPts val="2400"/>
              </a:spcBef>
              <a:spcAft>
                <a:spcPts val="0"/>
              </a:spcAft>
              <a:buNone/>
            </a:pPr>
            <a:r>
              <a:rPr lang="en-US" sz="1200">
                <a:latin typeface="Calibri"/>
                <a:ea typeface="Calibri"/>
                <a:cs typeface="Calibri"/>
                <a:sym typeface="Calibri"/>
              </a:rPr>
              <a:t>The process recommended for effective school improvement is based on strong leadership, shared decision-making and consensus building among all school staff. It begins with the formation of a SW-PBS Leadership Team. This team will assist staff in the continual process of developing and maintaining a positive school environment.</a:t>
            </a:r>
            <a:endParaRPr/>
          </a:p>
          <a:p>
            <a:pPr marL="0" lvl="0" indent="0" algn="l" rtl="0">
              <a:spcBef>
                <a:spcPts val="1200"/>
              </a:spcBef>
              <a:spcAft>
                <a:spcPts val="0"/>
              </a:spcAft>
              <a:buNone/>
            </a:pPr>
            <a:r>
              <a:rPr lang="en-US" sz="1200">
                <a:latin typeface="Calibri"/>
                <a:ea typeface="Calibri"/>
                <a:cs typeface="Calibri"/>
                <a:sym typeface="Calibri"/>
              </a:rPr>
              <a:t>This lesson will provide information and examples on creating a representative SW-PBS Leadership Team for your school. </a:t>
            </a:r>
            <a:endParaRPr/>
          </a:p>
          <a:p>
            <a:pPr marL="0" marR="0" lvl="0" indent="0" algn="l" rtl="0">
              <a:lnSpc>
                <a:spcPct val="107000"/>
              </a:lnSpc>
              <a:spcBef>
                <a:spcPts val="1200"/>
              </a:spcBef>
              <a:spcAft>
                <a:spcPts val="0"/>
              </a:spcAft>
              <a:buNone/>
            </a:pPr>
            <a:endParaRPr/>
          </a:p>
          <a:p>
            <a:pPr marL="0" lvl="0" indent="0" algn="l" rtl="0">
              <a:spcBef>
                <a:spcPts val="1200"/>
              </a:spcBef>
              <a:spcAft>
                <a:spcPts val="0"/>
              </a:spcAft>
              <a:buNone/>
            </a:pPr>
            <a:endParaRPr/>
          </a:p>
        </p:txBody>
      </p:sp>
      <p:sp>
        <p:nvSpPr>
          <p:cNvPr id="150" name="Google Shape;1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r>
              <a:rPr lang="en-US" b="0"/>
              <a:t>  </a:t>
            </a:r>
            <a:r>
              <a:rPr lang="en-US">
                <a:latin typeface="Arial"/>
                <a:ea typeface="Arial"/>
                <a:cs typeface="Arial"/>
                <a:sym typeface="Arial"/>
              </a:rPr>
              <a:t>Facilitator: Select an attention signal. </a:t>
            </a:r>
            <a:endParaRPr/>
          </a:p>
          <a:p>
            <a:pPr marL="0" lvl="0" indent="0" algn="l" rtl="0">
              <a:spcBef>
                <a:spcPts val="0"/>
              </a:spcBef>
              <a:spcAft>
                <a:spcPts val="0"/>
              </a:spcAft>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spcBef>
                <a:spcPts val="0"/>
              </a:spcBef>
              <a:spcAft>
                <a:spcPts val="0"/>
              </a:spcAft>
              <a:buNone/>
            </a:pPr>
            <a:r>
              <a:rPr lang="en-US">
                <a:latin typeface="Arial"/>
                <a:ea typeface="Arial"/>
                <a:cs typeface="Arial"/>
                <a:sym typeface="Arial"/>
              </a:rPr>
              <a:t>“Your team will work with your school to develop an attention signal you will use in every setting.”</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order to get all of you focused after discussions, activities or breaks, </a:t>
            </a:r>
            <a:endParaRPr/>
          </a:p>
          <a:p>
            <a:pPr marL="0" lvl="0" indent="0" algn="l" rtl="0">
              <a:spcBef>
                <a:spcPts val="0"/>
              </a:spcBef>
              <a:spcAft>
                <a:spcPts val="0"/>
              </a:spcAft>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spcBef>
                <a:spcPts val="0"/>
              </a:spcBef>
              <a:spcAft>
                <a:spcPts val="0"/>
              </a:spcAft>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spcBef>
                <a:spcPts val="0"/>
              </a:spcBef>
              <a:spcAft>
                <a:spcPts val="0"/>
              </a:spcAft>
              <a:buNone/>
            </a:pPr>
            <a:endParaRPr u="none">
              <a:solidFill>
                <a:srgbClr val="FF0000"/>
              </a:solidFill>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“Your task will be to finish your sentence, quiet your voice and ____________________________.”</a:t>
            </a:r>
            <a:endParaRPr/>
          </a:p>
          <a:p>
            <a:pPr marL="0" lvl="0" indent="0" algn="l" rtl="0">
              <a:spcBef>
                <a:spcPts val="0"/>
              </a:spcBef>
              <a:spcAft>
                <a:spcPts val="0"/>
              </a:spcAft>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r>
              <a:rPr lang="en-US"/>
              <a:t>Facilitator: Select an introductions activity</a:t>
            </a:r>
            <a:endParaRPr b="0"/>
          </a:p>
          <a:p>
            <a:pPr marL="0" lvl="0" indent="0" algn="l" rtl="0">
              <a:spcBef>
                <a:spcPts val="0"/>
              </a:spcBef>
              <a:spcAft>
                <a:spcPts val="0"/>
              </a:spcAft>
              <a:buNone/>
            </a:pPr>
            <a:r>
              <a:rPr lang="en-US" b="1"/>
              <a:t>To Know/To Say:</a:t>
            </a:r>
            <a:endParaRPr>
              <a:latin typeface="Arial"/>
              <a:ea typeface="Arial"/>
              <a:cs typeface="Arial"/>
              <a:sym typeface="Arial"/>
            </a:endParaRPr>
          </a:p>
          <a:p>
            <a:pPr marL="0" lvl="0" indent="0" algn="l" rtl="0">
              <a:spcBef>
                <a:spcPts val="0"/>
              </a:spcBef>
              <a:spcAft>
                <a:spcPts val="0"/>
              </a:spcAft>
              <a:buNone/>
            </a:pP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i="1">
                <a:solidFill>
                  <a:srgbClr val="008000"/>
                </a:solidFill>
              </a:rPr>
              <a:t>At the end of this session, you will be able to…</a:t>
            </a:r>
            <a:r>
              <a:rPr lang="en-US"/>
              <a:t>Create a standard meeting agenda and format.</a:t>
            </a:r>
            <a:endParaRPr/>
          </a:p>
          <a:p>
            <a:pPr marL="0" lvl="0" indent="0" algn="l" rtl="0">
              <a:spcBef>
                <a:spcPts val="0"/>
              </a:spcBef>
              <a:spcAft>
                <a:spcPts val="0"/>
              </a:spcAft>
              <a:buNone/>
            </a:pPr>
            <a:endParaRPr/>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Quote: “Creating an effective agenda is one of the most important elements for a productive meeting.”</a:t>
            </a:r>
            <a:r>
              <a:rPr lang="en-US" sz="1200" b="0" i="0" u="none" strike="noStrike" baseline="30000">
                <a:solidFill>
                  <a:schemeClr val="dk1"/>
                </a:solidFill>
                <a:latin typeface="Calibri"/>
                <a:ea typeface="Calibri"/>
                <a:cs typeface="Calibri"/>
                <a:sym typeface="Calibri"/>
              </a:rPr>
              <a:t>1</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As the SW-PBS Leadership Team begins to meet on a consistent basis, it is critical that the team meeting is driven by a well organized agenda. This lesson will walk through the important elements of an effective agenda and provide a template for the team to utilize. This same template can be used to store meeting notes related to agenda items. </a:t>
            </a:r>
            <a:endParaRPr/>
          </a:p>
          <a:p>
            <a:pPr marL="0" lvl="0" indent="0" algn="l" rtl="0">
              <a:spcBef>
                <a:spcPts val="0"/>
              </a:spcBef>
              <a:spcAft>
                <a:spcPts val="0"/>
              </a:spcAft>
              <a:buNone/>
            </a:pPr>
            <a:br>
              <a:rPr lang="en-US"/>
            </a:br>
            <a:br>
              <a:rPr lang="en-US"/>
            </a:br>
            <a:endParaRPr/>
          </a:p>
        </p:txBody>
      </p:sp>
      <p:sp>
        <p:nvSpPr>
          <p:cNvPr id="147" name="Google Shape;1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Creating an effective agenda is one of the most important elements for a productive meeting.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agenda typically communicates: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objectives/outcomes or topics for discussion,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 time allotment for each topic, and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the person responsible for reporting or leading. </a:t>
            </a:r>
            <a:endParaRPr/>
          </a:p>
          <a:p>
            <a:pPr marL="0" lvl="0" indent="0" algn="l" rtl="0">
              <a:spcBef>
                <a:spcPts val="0"/>
              </a:spcBef>
              <a:spcAft>
                <a:spcPts val="0"/>
              </a:spcAft>
              <a:buNone/>
            </a:pPr>
            <a:endParaRPr/>
          </a:p>
        </p:txBody>
      </p:sp>
      <p:sp>
        <p:nvSpPr>
          <p:cNvPr id="159" name="Google Shape;1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most common elements of ineffective meetings include disorganization in planning, lack of clear meeting objective or purpose, ineffective processes for running the meeting, and no closure or follow-up. Having an effective agenda can provide an organizational structure that promotes clear meeting objectives and effective time management.</a:t>
            </a:r>
            <a:endParaRPr/>
          </a:p>
          <a:p>
            <a:pPr marL="0" lvl="0" indent="0" algn="l" rtl="0">
              <a:spcBef>
                <a:spcPts val="0"/>
              </a:spcBef>
              <a:spcAft>
                <a:spcPts val="0"/>
              </a:spcAft>
              <a:buNone/>
            </a:pPr>
            <a:br>
              <a:rPr lang="en-US"/>
            </a:br>
            <a:br>
              <a:rPr lang="en-US"/>
            </a:br>
            <a:endParaRPr/>
          </a:p>
        </p:txBody>
      </p:sp>
      <p:sp>
        <p:nvSpPr>
          <p:cNvPr id="172" name="Google Shape;17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It can also be used as a checklist to ensure that all information is covered and, if it is distributed before the meeting, lets participants know what will be discussed. This gives the team an opportunity to come to the meeting prepared for the upcoming discussions or decisions. Additionally, agendas often include a space to take notes or indicate members present; tasks, activities, or assignments to be done before the next meeting; and the dates of future meetings and possible agenda items.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agenda can be more focused and helpful in guiding an efficient meeting when objectives or outcomes replace simple topics. Terms such as “review and edit,” “discuss and decide,” “draft a plan for,” “determine next steps,” etc., help to avoid unfocused, long-winded discussions of topics and guide all team members toward specific outcomes. With each agenda item spelled out in this manner, the purpose and desired accomplishments are clear, and when team members are off on tangents, the speaker has a clear purpose to bring them back to.</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1" u="none" strike="noStrike">
                <a:solidFill>
                  <a:schemeClr val="dk1"/>
                </a:solidFill>
                <a:latin typeface="Calibri"/>
                <a:ea typeface="Calibri"/>
                <a:cs typeface="Calibri"/>
                <a:sym typeface="Calibri"/>
              </a:rPr>
              <a:t>Important Note: </a:t>
            </a:r>
            <a:r>
              <a:rPr lang="en-US" sz="1200" b="0" i="0" u="none" strike="noStrike">
                <a:solidFill>
                  <a:schemeClr val="dk1"/>
                </a:solidFill>
                <a:latin typeface="Calibri"/>
                <a:ea typeface="Calibri"/>
                <a:cs typeface="Calibri"/>
                <a:sym typeface="Calibri"/>
              </a:rPr>
              <a:t>You may be asked to share your monthly meeting agendas with your district and/or regional SW-PBS coaches as a means to keep them informed of your work and to guide their planning for needed technical assistance. Consider an efficient and effective method to share your agendas with your support personnel.</a:t>
            </a:r>
            <a:endParaRPr/>
          </a:p>
          <a:p>
            <a:pPr marL="0" lvl="0" indent="0" algn="l" rtl="0">
              <a:spcBef>
                <a:spcPts val="0"/>
              </a:spcBef>
              <a:spcAft>
                <a:spcPts val="0"/>
              </a:spcAft>
              <a:buNone/>
            </a:pPr>
            <a:br>
              <a:rPr lang="en-US"/>
            </a:br>
            <a:br>
              <a:rPr lang="en-US"/>
            </a:br>
            <a:endParaRPr/>
          </a:p>
        </p:txBody>
      </p:sp>
      <p:sp>
        <p:nvSpPr>
          <p:cNvPr id="184" name="Google Shape;1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Review the example agenda and the form provided. Decide if you will use this format or if you will adjust it.</a:t>
            </a:r>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HO5 Example Meeting Agenda</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HO6 Activity Team Agenda</a:t>
            </a:r>
            <a:br>
              <a:rPr lang="en-US"/>
            </a:br>
            <a:endParaRPr/>
          </a:p>
        </p:txBody>
      </p:sp>
      <p:sp>
        <p:nvSpPr>
          <p:cNvPr id="197" name="Google Shape;1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During this lesson, you learned the importance of having a standardized meeting agenda format and were provided an example template for your team to use.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How will you engage the SW-PBS Leadership Team in adopting an efficient meeting agenda format?</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Next steps include </a:t>
            </a:r>
            <a:endParaRPr/>
          </a:p>
          <a:p>
            <a:pPr marL="487680" lvl="0" indent="-298450" algn="l" rtl="0">
              <a:spcBef>
                <a:spcPts val="0"/>
              </a:spcBef>
              <a:spcAft>
                <a:spcPts val="0"/>
              </a:spcAft>
              <a:buClr>
                <a:schemeClr val="dk1"/>
              </a:buClr>
              <a:buSzPts val="1100"/>
              <a:buFont typeface="Noto Sans Symbols"/>
              <a:buChar char="●"/>
            </a:pPr>
            <a:r>
              <a:rPr lang="en-US" sz="1100">
                <a:latin typeface="Arial"/>
                <a:ea typeface="Arial"/>
                <a:cs typeface="Arial"/>
                <a:sym typeface="Arial"/>
              </a:rPr>
              <a:t>Develop action steps for making a final decision about an agenda form for your SW-PBS Leadership Team meetings </a:t>
            </a:r>
            <a:endParaRPr sz="1100">
              <a:latin typeface="Arial"/>
              <a:ea typeface="Arial"/>
              <a:cs typeface="Arial"/>
              <a:sym typeface="Arial"/>
            </a:endParaRPr>
          </a:p>
          <a:p>
            <a:pPr marL="487680" lvl="0" indent="-298450" algn="l" rtl="0">
              <a:spcBef>
                <a:spcPts val="0"/>
              </a:spcBef>
              <a:spcAft>
                <a:spcPts val="0"/>
              </a:spcAft>
              <a:buClr>
                <a:schemeClr val="dk1"/>
              </a:buClr>
              <a:buSzPts val="1100"/>
              <a:buFont typeface="Noto Sans Symbols"/>
              <a:buChar char="●"/>
            </a:pPr>
            <a:r>
              <a:rPr lang="en-US" sz="1100">
                <a:latin typeface="Arial"/>
                <a:ea typeface="Arial"/>
                <a:cs typeface="Arial"/>
                <a:sym typeface="Arial"/>
              </a:rPr>
              <a:t>Develop action steps for </a:t>
            </a:r>
            <a:r>
              <a:rPr lang="en-US" sz="1100">
                <a:highlight>
                  <a:srgbClr val="FFFFFF"/>
                </a:highlight>
                <a:latin typeface="Arial"/>
                <a:ea typeface="Arial"/>
                <a:cs typeface="Arial"/>
                <a:sym typeface="Arial"/>
              </a:rPr>
              <a:t>how your team will share meeting notes with stakeholders/district team/consultant</a:t>
            </a:r>
            <a:r>
              <a:rPr lang="en-US" sz="1100">
                <a:latin typeface="Arial"/>
                <a:ea typeface="Arial"/>
                <a:cs typeface="Arial"/>
                <a:sym typeface="Arial"/>
              </a:rPr>
              <a:t>.</a:t>
            </a:r>
            <a:endParaRPr sz="1100">
              <a:latin typeface="Arial"/>
              <a:ea typeface="Arial"/>
              <a:cs typeface="Arial"/>
              <a:sym typeface="Arial"/>
            </a:endParaRPr>
          </a:p>
          <a:p>
            <a:pPr marL="487680" lvl="0" indent="-304800" algn="l" rtl="0">
              <a:spcBef>
                <a:spcPts val="0"/>
              </a:spcBef>
              <a:spcAft>
                <a:spcPts val="0"/>
              </a:spcAft>
              <a:buClr>
                <a:schemeClr val="dk1"/>
              </a:buClr>
              <a:buSzPts val="1200"/>
              <a:buFont typeface="Cambria"/>
              <a:buChar char="●"/>
            </a:pPr>
            <a:r>
              <a:rPr lang="en-US"/>
              <a:t>Update </a:t>
            </a:r>
            <a:r>
              <a:rPr lang="en-US" sz="1050">
                <a:latin typeface="Arial"/>
                <a:ea typeface="Arial"/>
                <a:cs typeface="Arial"/>
                <a:sym typeface="Arial"/>
              </a:rPr>
              <a:t>your action plan using the </a:t>
            </a:r>
            <a:r>
              <a:rPr lang="en-US" sz="1050" i="1">
                <a:latin typeface="Arial"/>
                <a:ea typeface="Arial"/>
                <a:cs typeface="Arial"/>
                <a:sym typeface="Arial"/>
              </a:rPr>
              <a:t>Tier 1 Action Plan</a:t>
            </a:r>
            <a:r>
              <a:rPr lang="en-US" sz="1050">
                <a:latin typeface="Arial"/>
                <a:ea typeface="Arial"/>
                <a:cs typeface="Arial"/>
                <a:sym typeface="Arial"/>
              </a:rPr>
              <a:t> template and the </a:t>
            </a:r>
            <a:r>
              <a:rPr lang="en-US" sz="1050" i="1">
                <a:latin typeface="Arial"/>
                <a:ea typeface="Arial"/>
                <a:cs typeface="Arial"/>
                <a:sym typeface="Arial"/>
              </a:rPr>
              <a:t>Tier 1 Action Planning Checklist</a:t>
            </a:r>
            <a:r>
              <a:rPr lang="en-US" sz="1050">
                <a:latin typeface="Arial"/>
                <a:ea typeface="Arial"/>
                <a:cs typeface="Arial"/>
                <a:sym typeface="Arial"/>
              </a:rPr>
              <a:t>. </a:t>
            </a:r>
            <a:endParaRPr sz="1050">
              <a:latin typeface="Arial"/>
              <a:ea typeface="Arial"/>
              <a:cs typeface="Arial"/>
              <a:sym typeface="Arial"/>
            </a:endParaRPr>
          </a:p>
          <a:p>
            <a:pPr marL="487680" lvl="0" indent="-295275" algn="l" rtl="0">
              <a:spcBef>
                <a:spcPts val="0"/>
              </a:spcBef>
              <a:spcAft>
                <a:spcPts val="0"/>
              </a:spcAft>
              <a:buClr>
                <a:schemeClr val="dk1"/>
              </a:buClr>
              <a:buSzPts val="1050"/>
              <a:buFont typeface="Arial"/>
              <a:buChar char="●"/>
            </a:pPr>
            <a:r>
              <a:rPr lang="en-US" sz="1050">
                <a:latin typeface="Arial"/>
                <a:ea typeface="Arial"/>
                <a:cs typeface="Arial"/>
                <a:sym typeface="Arial"/>
              </a:rPr>
              <a:t>Use the </a:t>
            </a:r>
            <a:r>
              <a:rPr lang="en-US" sz="1050" i="1">
                <a:latin typeface="Arial"/>
                <a:ea typeface="Arial"/>
                <a:cs typeface="Arial"/>
                <a:sym typeface="Arial"/>
              </a:rPr>
              <a:t>Tier 1 Artifacts Rubric </a:t>
            </a:r>
            <a:r>
              <a:rPr lang="en-US" sz="1050">
                <a:latin typeface="Arial"/>
                <a:ea typeface="Arial"/>
                <a:cs typeface="Arial"/>
                <a:sym typeface="Arial"/>
              </a:rPr>
              <a:t>to assess the quality of the resources your team develops.</a:t>
            </a:r>
            <a:endParaRPr sz="1050">
              <a:latin typeface="Arial"/>
              <a:ea typeface="Arial"/>
              <a:cs typeface="Arial"/>
              <a:sym typeface="Arial"/>
            </a:endParaRPr>
          </a:p>
          <a:p>
            <a:pPr marL="487680" lvl="0" indent="-295275" algn="l" rtl="0">
              <a:spcBef>
                <a:spcPts val="0"/>
              </a:spcBef>
              <a:spcAft>
                <a:spcPts val="0"/>
              </a:spcAft>
              <a:buClr>
                <a:schemeClr val="dk1"/>
              </a:buClr>
              <a:buSzPts val="1050"/>
              <a:buFont typeface="Arial"/>
              <a:buChar char="●"/>
            </a:pPr>
            <a:r>
              <a:rPr lang="en-US" sz="1050">
                <a:latin typeface="Arial"/>
                <a:ea typeface="Arial"/>
                <a:cs typeface="Arial"/>
                <a:sym typeface="Arial"/>
              </a:rPr>
              <a:t>Use the results of the </a:t>
            </a:r>
            <a:r>
              <a:rPr lang="en-US" sz="1050" i="1">
                <a:latin typeface="Arial"/>
                <a:ea typeface="Arial"/>
                <a:cs typeface="Arial"/>
                <a:sym typeface="Arial"/>
              </a:rPr>
              <a:t>PBIS Self-Assessment Survey</a:t>
            </a:r>
            <a:r>
              <a:rPr lang="en-US" sz="1050">
                <a:latin typeface="Arial"/>
                <a:ea typeface="Arial"/>
                <a:cs typeface="Arial"/>
                <a:sym typeface="Arial"/>
              </a:rPr>
              <a:t> (SAS)  to gain perspective from all staff, and results from the </a:t>
            </a:r>
            <a:r>
              <a:rPr lang="en-US" sz="1050" i="1">
                <a:latin typeface="Arial"/>
                <a:ea typeface="Arial"/>
                <a:cs typeface="Arial"/>
                <a:sym typeface="Arial"/>
              </a:rPr>
              <a:t>PBIS Tiered Fidelity Inventory</a:t>
            </a:r>
            <a:r>
              <a:rPr lang="en-US" sz="1050">
                <a:latin typeface="Arial"/>
                <a:ea typeface="Arial"/>
                <a:cs typeface="Arial"/>
                <a:sym typeface="Arial"/>
              </a:rPr>
              <a:t> (TFI) to gain perspective from your Building Leadership Team.</a:t>
            </a:r>
            <a:endParaRPr sz="105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Additional information about meeting agendas </a:t>
            </a:r>
            <a:r>
              <a:rPr lang="en-US"/>
              <a:t>can be found in </a:t>
            </a:r>
            <a:r>
              <a:rPr lang="en-US" u="sng">
                <a:solidFill>
                  <a:schemeClr val="hlink"/>
                </a:solidFill>
                <a:hlinkClick r:id="rId3"/>
              </a:rPr>
              <a:t>the MO SW-PBS Handbook </a:t>
            </a:r>
            <a:r>
              <a:rPr lang="en-US"/>
              <a:t>and the </a:t>
            </a:r>
            <a:r>
              <a:rPr lang="en-US" u="sng">
                <a:solidFill>
                  <a:schemeClr val="hlink"/>
                </a:solidFill>
                <a:hlinkClick r:id="rId3"/>
              </a:rPr>
              <a:t>MO SW-PBS Tier 1 Implementation Guide</a:t>
            </a:r>
            <a:r>
              <a:rPr lang="en-US"/>
              <a:t>.</a:t>
            </a:r>
            <a:br>
              <a:rPr lang="en-US"/>
            </a:br>
            <a:endParaRPr/>
          </a:p>
          <a:p>
            <a:pPr marL="0" lvl="0" indent="0" algn="l" rtl="0">
              <a:spcBef>
                <a:spcPts val="0"/>
              </a:spcBef>
              <a:spcAft>
                <a:spcPts val="0"/>
              </a:spcAft>
              <a:buNone/>
            </a:pPr>
            <a:endParaRPr/>
          </a:p>
        </p:txBody>
      </p:sp>
      <p:sp>
        <p:nvSpPr>
          <p:cNvPr id="205" name="Google Shape;20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p:txBody>
      </p:sp>
      <p:sp>
        <p:nvSpPr>
          <p:cNvPr id="217" name="Google Shape;21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12119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i="1">
                <a:solidFill>
                  <a:srgbClr val="008000"/>
                </a:solidFill>
              </a:rPr>
              <a:t>At the end of this session, you will be able to </a:t>
            </a:r>
            <a:r>
              <a:rPr lang="en-US" i="1"/>
              <a:t>c</a:t>
            </a:r>
            <a:r>
              <a:rPr lang="en-US"/>
              <a:t>reate a SW-PBS Leadership Team that is representative of the school.</a:t>
            </a:r>
            <a:endParaRPr/>
          </a:p>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This lesson uses </a:t>
            </a:r>
            <a:r>
              <a:rPr lang="en-US"/>
              <a:t>5</a:t>
            </a:r>
            <a:r>
              <a:rPr lang="en-US" sz="1200" b="0" i="0" u="none" strike="noStrike" cap="none">
                <a:solidFill>
                  <a:schemeClr val="dk1"/>
                </a:solidFill>
                <a:latin typeface="Calibri"/>
                <a:ea typeface="Calibri"/>
                <a:cs typeface="Calibri"/>
                <a:sym typeface="Calibri"/>
              </a:rPr>
              <a:t> handouts. If you have not already done so, download the handouts at this time.</a:t>
            </a:r>
            <a:endParaRPr/>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spcBef>
                <a:spcPts val="0"/>
              </a:spcBef>
              <a:spcAft>
                <a:spcPts val="0"/>
              </a:spcAft>
              <a:buNone/>
            </a:pPr>
            <a:endParaRPr/>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r>
              <a:rPr lang="en-US" b="0"/>
              <a:t>  </a:t>
            </a:r>
            <a:r>
              <a:rPr lang="en-US">
                <a:latin typeface="Arial"/>
                <a:ea typeface="Arial"/>
                <a:cs typeface="Arial"/>
                <a:sym typeface="Arial"/>
              </a:rPr>
              <a:t>Facilitator: Select an attention signal. </a:t>
            </a:r>
            <a:endParaRPr/>
          </a:p>
          <a:p>
            <a:pPr marL="0" lvl="0" indent="0" algn="l" rtl="0">
              <a:spcBef>
                <a:spcPts val="0"/>
              </a:spcBef>
              <a:spcAft>
                <a:spcPts val="0"/>
              </a:spcAft>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spcBef>
                <a:spcPts val="0"/>
              </a:spcBef>
              <a:spcAft>
                <a:spcPts val="0"/>
              </a:spcAft>
              <a:buNone/>
            </a:pPr>
            <a:r>
              <a:rPr lang="en-US">
                <a:latin typeface="Arial"/>
                <a:ea typeface="Arial"/>
                <a:cs typeface="Arial"/>
                <a:sym typeface="Arial"/>
              </a:rPr>
              <a:t>“Your team will work with your school to develop an attention signal you will use in every setting.”</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order to get all of you focused after discussions, activities or breaks, </a:t>
            </a:r>
            <a:endParaRPr/>
          </a:p>
          <a:p>
            <a:pPr marL="0" lvl="0" indent="0" algn="l" rtl="0">
              <a:spcBef>
                <a:spcPts val="0"/>
              </a:spcBef>
              <a:spcAft>
                <a:spcPts val="0"/>
              </a:spcAft>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spcBef>
                <a:spcPts val="0"/>
              </a:spcBef>
              <a:spcAft>
                <a:spcPts val="0"/>
              </a:spcAft>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spcBef>
                <a:spcPts val="0"/>
              </a:spcBef>
              <a:spcAft>
                <a:spcPts val="0"/>
              </a:spcAft>
              <a:buNone/>
            </a:pPr>
            <a:endParaRPr u="none">
              <a:solidFill>
                <a:srgbClr val="FF0000"/>
              </a:solidFill>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“Your task will be to finish your sentence, quiet your voice and ____________________________.”</a:t>
            </a:r>
            <a:endParaRPr/>
          </a:p>
          <a:p>
            <a:pPr marL="0" lvl="0" indent="0" algn="l" rtl="0">
              <a:spcBef>
                <a:spcPts val="0"/>
              </a:spcBef>
              <a:spcAft>
                <a:spcPts val="0"/>
              </a:spcAft>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r>
              <a:rPr lang="en-US"/>
              <a:t>Facilitator: Select an introductions activity</a:t>
            </a:r>
            <a:endParaRPr b="0"/>
          </a:p>
          <a:p>
            <a:pPr marL="0" lvl="0" indent="0" algn="l" rtl="0">
              <a:spcBef>
                <a:spcPts val="0"/>
              </a:spcBef>
              <a:spcAft>
                <a:spcPts val="0"/>
              </a:spcAft>
              <a:buNone/>
            </a:pPr>
            <a:r>
              <a:rPr lang="en-US" b="1"/>
              <a:t>To Know/To Say:</a:t>
            </a:r>
            <a:endParaRPr>
              <a:latin typeface="Arial"/>
              <a:ea typeface="Arial"/>
              <a:cs typeface="Arial"/>
              <a:sym typeface="Arial"/>
            </a:endParaRPr>
          </a:p>
          <a:p>
            <a:pPr marL="0" lvl="0" indent="0" algn="l" rtl="0">
              <a:spcBef>
                <a:spcPts val="0"/>
              </a:spcBef>
              <a:spcAft>
                <a:spcPts val="0"/>
              </a:spcAft>
              <a:buNone/>
            </a:pPr>
            <a:endParaRPr/>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i="1">
                <a:solidFill>
                  <a:srgbClr val="008000"/>
                </a:solidFill>
              </a:rPr>
              <a:t>At the end of this session, you will be able to…</a:t>
            </a:r>
            <a:r>
              <a:rPr lang="en-US"/>
              <a:t>Create a decision-making procedure.</a:t>
            </a:r>
            <a:endParaRPr/>
          </a:p>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Quote: </a:t>
            </a:r>
            <a:r>
              <a:rPr lang="en-US" sz="1200" b="0" i="1" u="none" strike="noStrike">
                <a:solidFill>
                  <a:schemeClr val="dk1"/>
                </a:solidFill>
                <a:latin typeface="Calibri"/>
                <a:ea typeface="Calibri"/>
                <a:cs typeface="Calibri"/>
                <a:sym typeface="Calibri"/>
              </a:rPr>
              <a:t>“Effective leaders understand the importance of striving for consensus but also understand that not all decisions should be made by the entire group or by using consensus strategies.”</a:t>
            </a:r>
            <a:r>
              <a:rPr lang="en-US" sz="1200" b="0" i="0" u="none" strike="noStrike" baseline="30000">
                <a:solidFill>
                  <a:schemeClr val="dk1"/>
                </a:solidFill>
                <a:latin typeface="Calibri"/>
                <a:ea typeface="Calibri"/>
                <a:cs typeface="Calibri"/>
                <a:sym typeface="Calibri"/>
              </a:rPr>
              <a:t>1</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This lesson describes the need for clear decision making procedures for the SW-PBS Leadership Team. Having established procedures will assist in making sure the team, and staff, do not get stuck in indecision or spend time in prolonged discussions with no clear process on how to make a final decision. </a:t>
            </a:r>
            <a:endParaRPr/>
          </a:p>
          <a:p>
            <a:pPr marL="0" lvl="0" indent="0" algn="l" rtl="0">
              <a:spcBef>
                <a:spcPts val="0"/>
              </a:spcBef>
              <a:spcAft>
                <a:spcPts val="0"/>
              </a:spcAft>
              <a:buNone/>
            </a:pPr>
            <a:br>
              <a:rPr lang="en-US"/>
            </a:br>
            <a:br>
              <a:rPr lang="en-US"/>
            </a:br>
            <a:endParaRPr/>
          </a:p>
        </p:txBody>
      </p:sp>
      <p:sp>
        <p:nvSpPr>
          <p:cNvPr id="153" name="Google Shape;15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a:br>
            <a:r>
              <a:rPr lang="en-US" b="1"/>
              <a:t>To Know/To Say:</a:t>
            </a:r>
            <a:r>
              <a:rPr lang="en-US" b="0"/>
              <a:t> </a:t>
            </a:r>
            <a:r>
              <a:rPr lang="en-US" sz="1200" b="0" i="0" u="none" strike="noStrike">
                <a:solidFill>
                  <a:schemeClr val="dk1"/>
                </a:solidFill>
                <a:latin typeface="Calibri"/>
                <a:ea typeface="Calibri"/>
                <a:cs typeface="Calibri"/>
                <a:sym typeface="Calibri"/>
              </a:rPr>
              <a:t>As your work progresses, you will encounter regular decisions that need to be made by the team as well as larger decisions, made by the entire staff, regarding the development and implementation of new approaches. Without effective tools to make these decisions, you may get bogged down in indecision or prolonged discussions and even division.</a:t>
            </a:r>
            <a:endParaRP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1255713" y="45085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9:notes"/>
          <p:cNvSpPr txBox="1">
            <a:spLocks noGrp="1"/>
          </p:cNvSpPr>
          <p:nvPr>
            <p:ph type="body" idx="1"/>
          </p:nvPr>
        </p:nvSpPr>
        <p:spPr>
          <a:xfrm>
            <a:off x="569913" y="367372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1" i="0" u="none" strike="noStrike">
                <a:solidFill>
                  <a:schemeClr val="dk1"/>
                </a:solidFill>
                <a:latin typeface="Calibri"/>
                <a:ea typeface="Calibri"/>
                <a:cs typeface="Calibri"/>
                <a:sym typeface="Calibri"/>
              </a:rPr>
              <a:t>Who Decides?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 are some decisions where it just doesn’t make sense to involve everyone. Identifying an individual point person can be very appropriate when that person has much relevant knowledge or authority. Similarly, team decisions may also be appropriate when representation of the school is needed but involving the entire staff is impractical, unnecessary, or too time-consuming. However, you will want to take the time to involve the entire staff when the issue is one that everyone needs familiarity with or that requires the support of each person to carry out. This is essential when decisions are being made about new procedures or approaches to be implemented by all.</a:t>
            </a:r>
            <a:endParaRPr/>
          </a:p>
          <a:p>
            <a:pPr marL="0" lvl="0" indent="0" algn="l" rtl="0">
              <a:spcBef>
                <a:spcPts val="0"/>
              </a:spcBef>
              <a:spcAft>
                <a:spcPts val="0"/>
              </a:spcAft>
              <a:buNone/>
            </a:pPr>
            <a:endParaRPr/>
          </a:p>
          <a:p>
            <a:pPr marL="0" lvl="0" indent="0" algn="l" rtl="0">
              <a:spcBef>
                <a:spcPts val="0"/>
              </a:spcBef>
              <a:spcAft>
                <a:spcPts val="0"/>
              </a:spcAft>
              <a:buNone/>
            </a:pPr>
            <a:r>
              <a:rPr lang="en-US"/>
              <a:t>“Your Team must understand their role in decision-making </a:t>
            </a:r>
            <a:r>
              <a:rPr lang="en-US" i="1"/>
              <a:t>each</a:t>
            </a:r>
            <a:r>
              <a:rPr lang="en-US"/>
              <a:t> time a decision is to be made.  Examples of each role follow:</a:t>
            </a:r>
            <a:endParaRPr/>
          </a:p>
          <a:p>
            <a:pPr marL="0" lvl="0" indent="0" algn="l" rtl="0">
              <a:spcBef>
                <a:spcPts val="0"/>
              </a:spcBef>
              <a:spcAft>
                <a:spcPts val="0"/>
              </a:spcAft>
              <a:buNone/>
            </a:pPr>
            <a:r>
              <a:rPr lang="en-US"/>
              <a:t>Inform – </a:t>
            </a:r>
            <a:endParaRPr/>
          </a:p>
          <a:p>
            <a:pPr marL="0" lvl="0" indent="0" algn="l" rtl="0">
              <a:spcBef>
                <a:spcPts val="0"/>
              </a:spcBef>
              <a:spcAft>
                <a:spcPts val="0"/>
              </a:spcAft>
              <a:buNone/>
            </a:pPr>
            <a:r>
              <a:rPr lang="en-US"/>
              <a:t>The principal gets information from teachers about evening events for the upcoming year such as open house, music programs, etc.  The principal uses this information to develop the school events calendar.</a:t>
            </a:r>
            <a:endParaRPr/>
          </a:p>
          <a:p>
            <a:pPr marL="0" lvl="0" indent="0" algn="l" rtl="0">
              <a:spcBef>
                <a:spcPts val="0"/>
              </a:spcBef>
              <a:spcAft>
                <a:spcPts val="0"/>
              </a:spcAft>
              <a:buNone/>
            </a:pPr>
            <a:r>
              <a:rPr lang="en-US"/>
              <a:t>Recommend – </a:t>
            </a:r>
            <a:endParaRPr/>
          </a:p>
          <a:p>
            <a:pPr marL="0" lvl="0" indent="0" algn="l" rtl="0">
              <a:spcBef>
                <a:spcPts val="0"/>
              </a:spcBef>
              <a:spcAft>
                <a:spcPts val="0"/>
              </a:spcAft>
              <a:buNone/>
            </a:pPr>
            <a:r>
              <a:rPr lang="en-US"/>
              <a:t>A committee is formed to create a draft of the school-wide expectations.  The committee does not have the authority to adopt the expectations, rather the draft is submitted to the full faculty for adoption.</a:t>
            </a:r>
            <a:endParaRPr/>
          </a:p>
          <a:p>
            <a:pPr marL="0" lvl="0" indent="0" algn="l" rtl="0">
              <a:spcBef>
                <a:spcPts val="0"/>
              </a:spcBef>
              <a:spcAft>
                <a:spcPts val="0"/>
              </a:spcAft>
              <a:buNone/>
            </a:pPr>
            <a:r>
              <a:rPr lang="en-US"/>
              <a:t>Decide – </a:t>
            </a:r>
            <a:endParaRPr/>
          </a:p>
          <a:p>
            <a:pPr marL="0" lvl="0" indent="0" algn="l" rtl="0">
              <a:spcBef>
                <a:spcPts val="0"/>
              </a:spcBef>
              <a:spcAft>
                <a:spcPts val="0"/>
              </a:spcAft>
              <a:buNone/>
            </a:pPr>
            <a:r>
              <a:rPr lang="en-US"/>
              <a:t>The full staff reviews a draft of the staff recognition system, provides comment and suggested revisions, then reaches consensus to adopt the revised staff recognition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Teams can get more information from the resource, The Adaptive School: A Sourcebook for Developing Collaborative Groups by Garmston, R. &amp; Wellman, B. (2009).”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9" name="Google Shape;1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78</a:t>
            </a:fld>
            <a:endParaRPr sz="1200">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0" name="Google Shape;190;p10:notes"/>
          <p:cNvSpPr txBox="1">
            <a:spLocks noGrp="1"/>
          </p:cNvSpPr>
          <p:nvPr>
            <p:ph type="body" idx="1"/>
          </p:nvPr>
        </p:nvSpPr>
        <p:spPr>
          <a:xfrm>
            <a:off x="685800" y="4400550"/>
            <a:ext cx="5486400" cy="27153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a:t>“Here is a list of some decision-making strategies.  All strategies are utilized in effective organizations; however, effective organizations match the most efficient decision-making strategy to the type of decision that must be made.”</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your team will answer the following 2 questions before each decision is made:</a:t>
            </a:r>
            <a:endParaRPr/>
          </a:p>
          <a:p>
            <a:pPr marL="0" lvl="0" indent="0" algn="l" rtl="0">
              <a:spcBef>
                <a:spcPts val="0"/>
              </a:spcBef>
              <a:spcAft>
                <a:spcPts val="0"/>
              </a:spcAft>
              <a:buNone/>
            </a:pPr>
            <a:r>
              <a:rPr lang="en-US"/>
              <a:t>1) Who should make this specific type of decision? </a:t>
            </a:r>
            <a:endParaRPr/>
          </a:p>
          <a:p>
            <a:pPr marL="0" lvl="0" indent="0" algn="l" rtl="0">
              <a:spcBef>
                <a:spcPts val="0"/>
              </a:spcBef>
              <a:spcAft>
                <a:spcPts val="0"/>
              </a:spcAft>
              <a:buNone/>
            </a:pPr>
            <a:r>
              <a:rPr lang="en-US"/>
              <a:t>2) What is the best way to make this decision? </a:t>
            </a:r>
            <a:endParaRPr/>
          </a:p>
          <a:p>
            <a:pPr marL="543873" lvl="0" indent="-543873" algn="l" rtl="0">
              <a:spcBef>
                <a:spcPts val="0"/>
              </a:spcBef>
              <a:spcAft>
                <a:spcPts val="0"/>
              </a:spcAft>
              <a:buNone/>
            </a:pPr>
            <a:endParaRPr/>
          </a:p>
          <a:p>
            <a:pPr marL="543873" lvl="0" indent="-543873" algn="l" rtl="0">
              <a:spcBef>
                <a:spcPts val="0"/>
              </a:spcBef>
              <a:spcAft>
                <a:spcPts val="0"/>
              </a:spcAft>
              <a:buNone/>
            </a:pPr>
            <a:r>
              <a:rPr lang="en-US"/>
              <a:t>This will prevent feelings of frustration and alienation when decisions must be made unilaterally and encourage participation when decisions must be made through representation or consensus.”</a:t>
            </a:r>
            <a:endParaRPr/>
          </a:p>
          <a:p>
            <a:pPr marL="0" lvl="0" indent="0" algn="l" rtl="0">
              <a:spcBef>
                <a:spcPts val="0"/>
              </a:spcBef>
              <a:spcAft>
                <a:spcPts val="0"/>
              </a:spcAft>
              <a:buNone/>
            </a:pPr>
            <a:endParaRPr/>
          </a:p>
        </p:txBody>
      </p:sp>
      <p:sp>
        <p:nvSpPr>
          <p:cNvPr id="191" name="Google Shape;1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79</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t>To Know/To Say:</a:t>
            </a:r>
            <a:r>
              <a:rPr lang="en-US" sz="1200" b="0"/>
              <a:t> </a:t>
            </a:r>
            <a:r>
              <a:rPr lang="en-US" sz="1200" b="0" i="0" u="none" strike="noStrike">
                <a:solidFill>
                  <a:schemeClr val="dk1"/>
                </a:solidFill>
                <a:latin typeface="Calibri"/>
                <a:ea typeface="Calibri"/>
                <a:cs typeface="Calibri"/>
                <a:sym typeface="Calibri"/>
              </a:rPr>
              <a:t>The purpose of the Tier 1 SW-PBS Leadership Team is to provide leadership for the development, implementation, and evaluation of universal procedures in the entire building for all students and staff. To effectively and efficiently complete their work, membership of the Tier 1 SW-PBS Leadership Team should be representative of the school as a whole. </a:t>
            </a:r>
            <a:endParaRPr/>
          </a:p>
          <a:p>
            <a:pPr marL="0" lvl="0" indent="0" algn="l" rtl="0">
              <a:spcBef>
                <a:spcPts val="0"/>
              </a:spcBef>
              <a:spcAft>
                <a:spcPts val="0"/>
              </a:spcAft>
              <a:buNone/>
            </a:pPr>
            <a:br>
              <a:rPr lang="en-US" sz="1200"/>
            </a:br>
            <a:endParaRPr sz="1200" b="0"/>
          </a:p>
          <a:p>
            <a:pPr marL="0" lvl="0" indent="0" algn="l" rtl="0">
              <a:spcBef>
                <a:spcPts val="0"/>
              </a:spcBef>
              <a:spcAft>
                <a:spcPts val="0"/>
              </a:spcAft>
              <a:buNone/>
            </a:pPr>
            <a:br>
              <a:rPr lang="en-US"/>
            </a:br>
            <a:endParaRPr/>
          </a:p>
        </p:txBody>
      </p:sp>
      <p:sp>
        <p:nvSpPr>
          <p:cNvPr id="174" name="Google Shape;17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There are many consensus strategies that the SW-PBS Leadership Team can adopt to use with just the team, or with the entire staff.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HO7 Common Approaches to Making Decisions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HO8 Example Consensus Strategies</a:t>
            </a:r>
            <a:endParaRPr/>
          </a:p>
          <a:p>
            <a:pPr marL="0" lvl="0" indent="0" algn="l" rtl="0">
              <a:spcBef>
                <a:spcPts val="0"/>
              </a:spcBef>
              <a:spcAft>
                <a:spcPts val="0"/>
              </a:spcAft>
              <a:buNone/>
            </a:pPr>
            <a:br>
              <a:rPr lang="en-US"/>
            </a:br>
            <a:br>
              <a:rPr lang="en-US"/>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a:br>
            <a:br>
              <a:rPr lang="en-US"/>
            </a:br>
            <a:endParaRPr/>
          </a:p>
        </p:txBody>
      </p:sp>
      <p:sp>
        <p:nvSpPr>
          <p:cNvPr id="204" name="Google Shape;2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Overall, which approaches to deciding are currently used in your school? Refer to HO7 Common Approaches to Making Decisions.</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Who decides what, and how are those decisions made?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Are decisions being made efficiently?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Do the approaches foster cooperation and collaboration when needed? </a:t>
            </a:r>
            <a:endParaRPr/>
          </a:p>
          <a:p>
            <a:pPr marL="0" lvl="0" indent="0" algn="l" rtl="0">
              <a:spcBef>
                <a:spcPts val="0"/>
              </a:spcBef>
              <a:spcAft>
                <a:spcPts val="0"/>
              </a:spcAft>
              <a:buNone/>
            </a:pPr>
            <a:endParaRPr/>
          </a:p>
        </p:txBody>
      </p:sp>
      <p:sp>
        <p:nvSpPr>
          <p:cNvPr id="216" name="Google Shape;21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a:t>Overall, which approaches to deciding are currently used in your school? </a:t>
            </a:r>
            <a:endParaRPr/>
          </a:p>
          <a:p>
            <a:pPr marL="457200" lvl="0" indent="-457200" algn="l" rtl="0">
              <a:spcBef>
                <a:spcPts val="0"/>
              </a:spcBef>
              <a:spcAft>
                <a:spcPts val="0"/>
              </a:spcAft>
              <a:buClr>
                <a:schemeClr val="dk1"/>
              </a:buClr>
              <a:buSzPts val="1200"/>
              <a:buFont typeface="Arial"/>
              <a:buChar char="•"/>
            </a:pPr>
            <a:r>
              <a:rPr lang="en-US">
                <a:solidFill>
                  <a:schemeClr val="dk1"/>
                </a:solidFill>
              </a:rPr>
              <a:t>Continue to refer to HO7 Common Approaches to Making Decisions. </a:t>
            </a:r>
            <a:endParaRPr/>
          </a:p>
          <a:p>
            <a:pPr marL="457200" lvl="0" indent="-457200" algn="l" rtl="0">
              <a:spcBef>
                <a:spcPts val="0"/>
              </a:spcBef>
              <a:spcAft>
                <a:spcPts val="0"/>
              </a:spcAft>
              <a:buClr>
                <a:schemeClr val="dk1"/>
              </a:buClr>
              <a:buSzPts val="1200"/>
              <a:buFont typeface="Arial"/>
              <a:buChar char="•"/>
            </a:pPr>
            <a:r>
              <a:rPr lang="en-US">
                <a:solidFill>
                  <a:schemeClr val="dk1"/>
                </a:solidFill>
              </a:rPr>
              <a:t>Do the approaches foster cooperation and collaboration when needed? </a:t>
            </a:r>
            <a:endParaRPr/>
          </a:p>
          <a:p>
            <a:pPr marL="457200" lvl="0" indent="-457200" algn="l" rtl="0">
              <a:spcBef>
                <a:spcPts val="0"/>
              </a:spcBef>
              <a:spcAft>
                <a:spcPts val="0"/>
              </a:spcAft>
              <a:buClr>
                <a:schemeClr val="dk1"/>
              </a:buClr>
              <a:buSzPts val="1200"/>
              <a:buFont typeface="Arial"/>
              <a:buChar char="•"/>
            </a:pPr>
            <a:r>
              <a:rPr lang="en-US">
                <a:solidFill>
                  <a:schemeClr val="dk1"/>
                </a:solidFill>
              </a:rPr>
              <a:t>Which decision-making strategies will you use in your SW-PBS work within your team? </a:t>
            </a:r>
            <a:endParaRPr/>
          </a:p>
          <a:p>
            <a:pPr marL="457200" lvl="0" indent="-457200" algn="l" rtl="0">
              <a:spcBef>
                <a:spcPts val="0"/>
              </a:spcBef>
              <a:spcAft>
                <a:spcPts val="0"/>
              </a:spcAft>
              <a:buClr>
                <a:schemeClr val="dk1"/>
              </a:buClr>
              <a:buSzPts val="1200"/>
              <a:buFont typeface="Arial"/>
              <a:buChar char="•"/>
            </a:pPr>
            <a:r>
              <a:rPr lang="en-US">
                <a:solidFill>
                  <a:schemeClr val="dk1"/>
                </a:solidFill>
              </a:rPr>
              <a:t>Which decision-making strategies will you use with the entire staff?</a:t>
            </a:r>
            <a:endParaRPr/>
          </a:p>
          <a:p>
            <a:pPr marL="0" lvl="0" indent="0" algn="l" rtl="0">
              <a:spcBef>
                <a:spcPts val="0"/>
              </a:spcBef>
              <a:spcAft>
                <a:spcPts val="0"/>
              </a:spcAft>
              <a:buNone/>
            </a:pPr>
            <a:endParaRPr/>
          </a:p>
        </p:txBody>
      </p:sp>
      <p:sp>
        <p:nvSpPr>
          <p:cNvPr id="223" name="Google Shape;22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During this lesson, you learned about a variety of different decision-making processes that can be used with your full staff and/or SW-PBS Leadership Team. </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Next steps include </a:t>
            </a:r>
            <a:endParaRPr/>
          </a:p>
          <a:p>
            <a:pPr marL="0" lvl="0" indent="0" algn="l" rtl="0">
              <a:spcBef>
                <a:spcPts val="0"/>
              </a:spcBef>
              <a:spcAft>
                <a:spcPts val="0"/>
              </a:spcAft>
              <a:buNone/>
            </a:pPr>
            <a:r>
              <a:rPr lang="en-US" i="0" u="none" strike="noStrike">
                <a:solidFill>
                  <a:schemeClr val="dk1"/>
                </a:solidFill>
              </a:rPr>
              <a:t>Develop action steps for your team to address team decision-making procedures.</a:t>
            </a:r>
            <a:endParaRPr/>
          </a:p>
          <a:p>
            <a:pPr marL="0" lvl="0" indent="0" algn="l" rtl="0">
              <a:spcBef>
                <a:spcPts val="0"/>
              </a:spcBef>
              <a:spcAft>
                <a:spcPts val="0"/>
              </a:spcAft>
              <a:buNone/>
            </a:pPr>
            <a:r>
              <a:rPr lang="en-US"/>
              <a:t>Update your action plan using the </a:t>
            </a:r>
            <a:r>
              <a:rPr lang="en-US" b="1" i="1"/>
              <a:t>Tier 1 Action Plan</a:t>
            </a:r>
            <a:r>
              <a:rPr lang="en-US"/>
              <a:t> template and the </a:t>
            </a:r>
            <a:r>
              <a:rPr lang="en-US" b="1" i="1"/>
              <a:t>Tier 1 Action Planning Checklist</a:t>
            </a:r>
            <a:r>
              <a:rPr lang="en-US"/>
              <a:t>. </a:t>
            </a:r>
            <a:endParaRPr/>
          </a:p>
          <a:p>
            <a:pPr marL="0" lvl="0" indent="0" algn="l" rtl="0">
              <a:spcBef>
                <a:spcPts val="0"/>
              </a:spcBef>
              <a:spcAft>
                <a:spcPts val="0"/>
              </a:spcAft>
              <a:buNone/>
            </a:pPr>
            <a:r>
              <a:rPr lang="en-US"/>
              <a:t>Use the </a:t>
            </a:r>
            <a:r>
              <a:rPr lang="en-US" b="1" i="1"/>
              <a:t>Tier 1 Artifacts Rubric </a:t>
            </a:r>
            <a:r>
              <a:rPr lang="en-US"/>
              <a:t>to assess the quality of the resources your team develops. </a:t>
            </a:r>
            <a:endParaRPr/>
          </a:p>
          <a:p>
            <a:pPr marL="0" lvl="0" indent="0" algn="l" rtl="0">
              <a:spcBef>
                <a:spcPts val="0"/>
              </a:spcBef>
              <a:spcAft>
                <a:spcPts val="0"/>
              </a:spcAft>
              <a:buNone/>
            </a:pPr>
            <a:r>
              <a:rPr lang="en-US"/>
              <a:t>Use the results of the </a:t>
            </a:r>
            <a:r>
              <a:rPr lang="en-US" b="1" i="1"/>
              <a:t>PBIS Self-Assessment Survey</a:t>
            </a:r>
            <a:r>
              <a:rPr lang="en-US"/>
              <a:t> (SAS)  to gain perspective from all staff, and results from the </a:t>
            </a:r>
            <a:r>
              <a:rPr lang="en-US" b="1" i="1"/>
              <a:t>PBIS</a:t>
            </a:r>
            <a:endParaRPr b="1" i="1"/>
          </a:p>
          <a:p>
            <a:pPr marL="0" lvl="0" indent="0" algn="l" rtl="0">
              <a:spcBef>
                <a:spcPts val="0"/>
              </a:spcBef>
              <a:spcAft>
                <a:spcPts val="0"/>
              </a:spcAft>
              <a:buNone/>
            </a:pPr>
            <a:r>
              <a:rPr lang="en-US" b="1" i="1"/>
              <a:t>Tiered Fidelity Inventory</a:t>
            </a:r>
            <a:r>
              <a:rPr lang="en-US"/>
              <a:t> (TFI) to gain perspective from your Building Leadership Team.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Additional information about decision making procedures </a:t>
            </a:r>
            <a:r>
              <a:rPr lang="en-US"/>
              <a:t>can be found in </a:t>
            </a:r>
            <a:r>
              <a:rPr lang="en-US" u="sng">
                <a:solidFill>
                  <a:schemeClr val="hlink"/>
                </a:solidFill>
                <a:hlinkClick r:id="rId3"/>
              </a:rPr>
              <a:t>the MO SW-PBS Handbook </a:t>
            </a:r>
            <a:r>
              <a:rPr lang="en-US"/>
              <a:t>and the </a:t>
            </a:r>
            <a:r>
              <a:rPr lang="en-US" u="sng">
                <a:solidFill>
                  <a:schemeClr val="hlink"/>
                </a:solidFill>
                <a:hlinkClick r:id="rId3"/>
              </a:rPr>
              <a:t>MO SW-PBS Tier 1 Implementation Guide</a:t>
            </a:r>
            <a:r>
              <a:rPr lang="en-US"/>
              <a:t>.</a:t>
            </a:r>
            <a:br>
              <a:rPr lang="en-US"/>
            </a:br>
            <a:endParaRPr/>
          </a:p>
          <a:p>
            <a:pPr marL="0" lvl="0" indent="0" algn="l" rtl="0">
              <a:spcBef>
                <a:spcPts val="0"/>
              </a:spcBef>
              <a:spcAft>
                <a:spcPts val="0"/>
              </a:spcAft>
              <a:buNone/>
            </a:pPr>
            <a:endParaRPr/>
          </a:p>
        </p:txBody>
      </p:sp>
      <p:sp>
        <p:nvSpPr>
          <p:cNvPr id="230" name="Google Shape;23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p:txBody>
      </p:sp>
      <p:sp>
        <p:nvSpPr>
          <p:cNvPr id="242" name="Google Shape;24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This lesson uses 1 handout.  If you have not already done so, download the handout at this time.</a:t>
            </a:r>
            <a:endParaRPr/>
          </a:p>
        </p:txBody>
      </p:sp>
      <p:sp>
        <p:nvSpPr>
          <p:cNvPr id="102" name="Google Shape;1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r>
              <a:rPr lang="en-US" b="0"/>
              <a:t>  </a:t>
            </a:r>
            <a:r>
              <a:rPr lang="en-US">
                <a:latin typeface="Arial"/>
                <a:ea typeface="Arial"/>
                <a:cs typeface="Arial"/>
                <a:sym typeface="Arial"/>
              </a:rPr>
              <a:t>Facilitator: Select an attention signal. </a:t>
            </a:r>
            <a:endParaRPr/>
          </a:p>
          <a:p>
            <a:pPr marL="0" lvl="0" indent="0" algn="l" rtl="0">
              <a:spcBef>
                <a:spcPts val="0"/>
              </a:spcBef>
              <a:spcAft>
                <a:spcPts val="0"/>
              </a:spcAft>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spcBef>
                <a:spcPts val="0"/>
              </a:spcBef>
              <a:spcAft>
                <a:spcPts val="0"/>
              </a:spcAft>
              <a:buNone/>
            </a:pPr>
            <a:r>
              <a:rPr lang="en-US">
                <a:latin typeface="Arial"/>
                <a:ea typeface="Arial"/>
                <a:cs typeface="Arial"/>
                <a:sym typeface="Arial"/>
              </a:rPr>
              <a:t>“Your team will work with your school to develop an attention signal you will use in every setting.”</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order to get all of you focused after discussions, activities or breaks, </a:t>
            </a:r>
            <a:endParaRPr/>
          </a:p>
          <a:p>
            <a:pPr marL="0" lvl="0" indent="0" algn="l" rtl="0">
              <a:spcBef>
                <a:spcPts val="0"/>
              </a:spcBef>
              <a:spcAft>
                <a:spcPts val="0"/>
              </a:spcAft>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spcBef>
                <a:spcPts val="0"/>
              </a:spcBef>
              <a:spcAft>
                <a:spcPts val="0"/>
              </a:spcAft>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spcBef>
                <a:spcPts val="0"/>
              </a:spcBef>
              <a:spcAft>
                <a:spcPts val="0"/>
              </a:spcAft>
              <a:buNone/>
            </a:pPr>
            <a:endParaRPr u="none">
              <a:solidFill>
                <a:srgbClr val="FF0000"/>
              </a:solidFill>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“Your task will be to finish your sentence, quiet your voice and ____________________________.”</a:t>
            </a:r>
            <a:endParaRPr/>
          </a:p>
          <a:p>
            <a:pPr marL="0" lvl="0" indent="0" algn="l" rtl="0">
              <a:spcBef>
                <a:spcPts val="0"/>
              </a:spcBef>
              <a:spcAft>
                <a:spcPts val="0"/>
              </a:spcAft>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r>
              <a:rPr lang="en-US"/>
              <a:t>Facilitator: Select an introductions activity</a:t>
            </a:r>
            <a:endParaRPr b="0"/>
          </a:p>
          <a:p>
            <a:pPr marL="0" lvl="0" indent="0" algn="l" rtl="0">
              <a:spcBef>
                <a:spcPts val="0"/>
              </a:spcBef>
              <a:spcAft>
                <a:spcPts val="0"/>
              </a:spcAft>
              <a:buNone/>
            </a:pPr>
            <a:r>
              <a:rPr lang="en-US" b="1"/>
              <a:t>To Know/To Say:</a:t>
            </a:r>
            <a:endParaRPr>
              <a:latin typeface="Arial"/>
              <a:ea typeface="Arial"/>
              <a:cs typeface="Arial"/>
              <a:sym typeface="Arial"/>
            </a:endParaRPr>
          </a:p>
          <a:p>
            <a:pPr marL="0" lvl="0" indent="0" algn="l" rtl="0">
              <a:spcBef>
                <a:spcPts val="0"/>
              </a:spcBef>
              <a:spcAft>
                <a:spcPts val="0"/>
              </a:spcAft>
              <a:buNone/>
            </a:pP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Read the slide, then say,</a:t>
            </a:r>
            <a:endParaRPr/>
          </a:p>
          <a:p>
            <a:pPr marL="0" lvl="0" indent="0" algn="l" rtl="0">
              <a:spcBef>
                <a:spcPts val="0"/>
              </a:spcBef>
              <a:spcAft>
                <a:spcPts val="0"/>
              </a:spcAft>
              <a:buNone/>
            </a:pPr>
            <a:r>
              <a:rPr lang="en-US" b="0"/>
              <a:t>“Research conducted by Kent McIntosh, Mercer, Hume, Frank, Turri and Matthews involving 257 schools across 14 states, including Missouri, found that effective leadership teams were the </a:t>
            </a:r>
            <a:r>
              <a:rPr lang="en-US" b="0" i="1"/>
              <a:t>key</a:t>
            </a:r>
            <a:r>
              <a:rPr lang="en-US" b="0"/>
              <a:t> to successful sustained implementation.”</a:t>
            </a:r>
            <a:endParaRPr/>
          </a:p>
          <a:p>
            <a:pPr marL="0" lvl="0" indent="0" algn="l" rtl="0">
              <a:spcBef>
                <a:spcPts val="0"/>
              </a:spcBef>
              <a:spcAft>
                <a:spcPts val="0"/>
              </a:spcAft>
              <a:buNone/>
            </a:pPr>
            <a:r>
              <a:rPr lang="en-US" b="0"/>
              <a:t>“Dean Fixsen, Karen Blasé, Naoon, Friedman and Wallace studied effective implementation of evidence-based practices.  </a:t>
            </a:r>
            <a:endParaRPr/>
          </a:p>
          <a:p>
            <a:pPr marL="0" lvl="0" indent="0" algn="l" rtl="0">
              <a:spcBef>
                <a:spcPts val="0"/>
              </a:spcBef>
              <a:spcAft>
                <a:spcPts val="0"/>
              </a:spcAft>
              <a:buNone/>
            </a:pPr>
            <a:r>
              <a:rPr lang="en-US" b="0"/>
              <a:t>They found that establishing and training a leadership team increased the likelihood of successful implementation that resulted in improved outcomes.” </a:t>
            </a:r>
            <a:endParaRPr/>
          </a:p>
          <a:p>
            <a:pPr marL="0" lvl="0" indent="0" algn="l" rtl="0">
              <a:spcBef>
                <a:spcPts val="0"/>
              </a:spcBef>
              <a:spcAft>
                <a:spcPts val="0"/>
              </a:spcAft>
              <a:buNone/>
            </a:pPr>
            <a:endParaRPr/>
          </a:p>
          <a:p>
            <a:pPr marL="0" lvl="0" indent="0" algn="l" rtl="0">
              <a:spcBef>
                <a:spcPts val="0"/>
              </a:spcBef>
              <a:spcAft>
                <a:spcPts val="0"/>
              </a:spcAft>
              <a:buNone/>
            </a:pPr>
            <a:r>
              <a:rPr lang="en-US"/>
              <a:t>Fixsen, D., Naoom, S.F., Blase, D.A., Friedman, R.M., Wallace, F. (2005). Implementation research: A synthesis of the literature. University of South Florida, Louis de la Parte Florida Mental Health Institute, The National Implementation Research Network.</a:t>
            </a:r>
            <a:endParaRPr/>
          </a:p>
          <a:p>
            <a:pPr marL="0" lvl="0" indent="0" algn="l" rtl="0">
              <a:spcBef>
                <a:spcPts val="0"/>
              </a:spcBef>
              <a:spcAft>
                <a:spcPts val="0"/>
              </a:spcAft>
              <a:buNone/>
            </a:pPr>
            <a:r>
              <a:rPr lang="en-US" b="0" i="0">
                <a:solidFill>
                  <a:srgbClr val="000000"/>
                </a:solidFill>
                <a:latin typeface="Arial"/>
                <a:ea typeface="Arial"/>
                <a:cs typeface="Arial"/>
                <a:sym typeface="Arial"/>
              </a:rPr>
              <a:t>McIntosh, K., Mercer, S. H., Hume, A. E., Frank, J. L., Turri, M. G., &amp; Mathews, S. </a:t>
            </a:r>
            <a:endParaRPr b="0" i="0">
              <a:solidFill>
                <a:srgbClr val="000000"/>
              </a:solidFill>
              <a:latin typeface="Arial"/>
              <a:ea typeface="Arial"/>
              <a:cs typeface="Arial"/>
              <a:sym typeface="Arial"/>
            </a:endParaRPr>
          </a:p>
          <a:p>
            <a:pPr marL="0" lvl="0" indent="0" algn="l" rtl="0">
              <a:spcBef>
                <a:spcPts val="0"/>
              </a:spcBef>
              <a:spcAft>
                <a:spcPts val="0"/>
              </a:spcAft>
              <a:buNone/>
            </a:pPr>
            <a:r>
              <a:rPr lang="en-US" b="0" i="0">
                <a:solidFill>
                  <a:srgbClr val="000000"/>
                </a:solidFill>
                <a:latin typeface="Arial"/>
                <a:ea typeface="Arial"/>
                <a:cs typeface="Arial"/>
                <a:sym typeface="Arial"/>
              </a:rPr>
              <a:t>(</a:t>
            </a:r>
            <a:r>
              <a:rPr lang="en-US">
                <a:solidFill>
                  <a:srgbClr val="000000"/>
                </a:solidFill>
                <a:latin typeface="Arial"/>
                <a:ea typeface="Arial"/>
                <a:cs typeface="Arial"/>
                <a:sym typeface="Arial"/>
              </a:rPr>
              <a:t>2013</a:t>
            </a:r>
            <a:r>
              <a:rPr lang="en-US" b="0" i="0">
                <a:solidFill>
                  <a:srgbClr val="000000"/>
                </a:solidFill>
                <a:latin typeface="Arial"/>
                <a:ea typeface="Arial"/>
                <a:cs typeface="Arial"/>
                <a:sym typeface="Arial"/>
              </a:rPr>
              <a:t>). Factors related to sustained implementation of school-wide positive behavior support. Exceptional Children.</a:t>
            </a:r>
            <a:endParaRPr/>
          </a:p>
          <a:p>
            <a:pPr marL="0" lvl="0" indent="0" algn="l" rtl="0">
              <a:spcBef>
                <a:spcPts val="0"/>
              </a:spcBef>
              <a:spcAft>
                <a:spcPts val="0"/>
              </a:spcAft>
              <a:buNone/>
            </a:pPr>
            <a:endParaRPr/>
          </a:p>
        </p:txBody>
      </p:sp>
      <p:sp>
        <p:nvSpPr>
          <p:cNvPr id="187" name="Google Shape;1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Coaching: </a:t>
            </a:r>
            <a:r>
              <a:rPr lang="en-US" sz="1200" b="0" i="0" u="none" strike="noStrike">
                <a:solidFill>
                  <a:schemeClr val="dk1"/>
                </a:solidFill>
                <a:latin typeface="Calibri"/>
                <a:ea typeface="Calibri"/>
                <a:cs typeface="Calibri"/>
                <a:sym typeface="Calibri"/>
              </a:rPr>
              <a:t>Job embedded professional learning provided to support implementation of new skills and practices. Frequently involves modeling, observing, and providing feedback.</a:t>
            </a:r>
            <a:endParaRPr/>
          </a:p>
        </p:txBody>
      </p:sp>
      <p:sp>
        <p:nvSpPr>
          <p:cNvPr id="152" name="Google Shape;1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Quote: “To efficiently and effectively accomplish your SW-PBS tasks, the work must be distributed.”</a:t>
            </a:r>
            <a:r>
              <a:rPr lang="en-US" sz="1200" b="0" i="0" u="none" strike="noStrike" baseline="30000">
                <a:solidFill>
                  <a:schemeClr val="dk1"/>
                </a:solidFill>
                <a:latin typeface="Calibri"/>
                <a:ea typeface="Calibri"/>
                <a:cs typeface="Calibri"/>
                <a:sym typeface="Calibri"/>
              </a:rPr>
              <a:t>1</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This lesson will describe the key team member roles that will be needed on your SW-PBS Leadership Team and set your team up for deciding who will be responsible for each of those roles. </a:t>
            </a:r>
            <a:endParaRPr/>
          </a:p>
          <a:p>
            <a:pPr marL="0" lvl="0" indent="0" algn="l" rtl="0">
              <a:spcBef>
                <a:spcPts val="0"/>
              </a:spcBef>
              <a:spcAft>
                <a:spcPts val="0"/>
              </a:spcAft>
              <a:buNone/>
            </a:pPr>
            <a:br>
              <a:rPr lang="en-US"/>
            </a:br>
            <a:br>
              <a:rPr lang="en-US"/>
            </a:br>
            <a:endParaRPr/>
          </a:p>
        </p:txBody>
      </p:sp>
      <p:sp>
        <p:nvSpPr>
          <p:cNvPr id="164" name="Google Shape;16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sz="1200" b="1" i="0" u="none" strike="noStrike">
                <a:solidFill>
                  <a:schemeClr val="dk1"/>
                </a:solidFill>
                <a:latin typeface="Calibri"/>
                <a:ea typeface="Calibri"/>
                <a:cs typeface="Calibri"/>
                <a:sym typeface="Calibri"/>
              </a:rPr>
              <a:t>SW-PBS Leadership Team Roles</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Depending on the size of your school and team, not all teams may use all of the recommended roles; although some are essential, the most common are: 1) chairperson, 2) timekeeper, 3) secretary, recorder, or note taker. </a:t>
            </a:r>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Roles are most often assigned based on interest and the specific skill sets of individual team members. Some teams opt to rotate the main roles through all the group members in order to build the experience and skills of all participants, avoid an overreliance on a few, and equalize all while preventing any perception of concentration of power. The specifics of roles is perhaps less important than the commitment to use roles and effective group processes to heighten your operation and productivity.</a:t>
            </a:r>
            <a:endParaRPr/>
          </a:p>
          <a:p>
            <a:pPr marL="0" lvl="0" indent="0" algn="l" rtl="0">
              <a:spcBef>
                <a:spcPts val="0"/>
              </a:spcBef>
              <a:spcAft>
                <a:spcPts val="0"/>
              </a:spcAft>
              <a:buNone/>
            </a:pPr>
            <a:endParaRPr/>
          </a:p>
          <a:p>
            <a:pPr marL="0" lvl="0" indent="0" algn="l" rtl="0">
              <a:spcBef>
                <a:spcPts val="0"/>
              </a:spcBef>
              <a:spcAft>
                <a:spcPts val="0"/>
              </a:spcAft>
              <a:buNone/>
            </a:pPr>
            <a:r>
              <a:rPr lang="en-US"/>
              <a:t>“To efficiently and effectively accomplish your SW-PBS tasks, the work must be </a:t>
            </a:r>
            <a:r>
              <a:rPr lang="en-US" i="1"/>
              <a:t>distributed.  </a:t>
            </a:r>
            <a:r>
              <a:rPr lang="en-US"/>
              <a:t>Designating the role of each member will facilitate the distribution of tasks. </a:t>
            </a:r>
            <a:r>
              <a:rPr lang="en-US">
                <a:latin typeface="Arial"/>
                <a:ea typeface="Arial"/>
                <a:cs typeface="Arial"/>
                <a:sym typeface="Arial"/>
              </a:rPr>
              <a:t>Here are roles recommended for members of your team:</a:t>
            </a:r>
            <a:endParaRPr/>
          </a:p>
          <a:p>
            <a:pPr marL="0" lvl="0" indent="0" algn="l" rtl="0">
              <a:spcBef>
                <a:spcPts val="0"/>
              </a:spcBef>
              <a:spcAft>
                <a:spcPts val="0"/>
              </a:spcAft>
              <a:buNone/>
            </a:pPr>
            <a:endParaRPr>
              <a:latin typeface="Arial"/>
              <a:ea typeface="Arial"/>
              <a:cs typeface="Arial"/>
              <a:sym typeface="Arial"/>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Chairperson—this role is often fulfilled by the SW-PBS Coach since it is their job to develop the agenda and facilitate the meeting</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Secretary – takes and distributes minutes</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Data-Base Manager—provides data to share, including the monthly Big 5 Report (a summary of student discipline data that you will learn about during your Prep year.)  The data-base manager shares data with the team and all staff during monthly staff meetings.</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Communication Coordinator—is in charge of making sure information is disseminated to and feedback received from all staff, students and parents.</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Time Keeper—is the task master and keeps the meeting moving so all topics on the agenda can be addressed.</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Team Cheerleader—is in charge of recognizing staff and team members’ work</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Historian/Archivist—is the person who keeps electronic files of team products and keeps those files up to date.  Very important job!</a:t>
            </a:r>
            <a:endParaRPr/>
          </a:p>
          <a:p>
            <a:pPr marL="0" lvl="0" indent="0" algn="l" rtl="0">
              <a:spcBef>
                <a:spcPts val="0"/>
              </a:spcBef>
              <a:spcAft>
                <a:spcPts val="0"/>
              </a:spcAft>
              <a:buClr>
                <a:schemeClr val="dk1"/>
              </a:buClr>
              <a:buSzPts val="1200"/>
              <a:buFont typeface="Calibri"/>
              <a:buNone/>
            </a:pPr>
            <a:r>
              <a:rPr lang="en-US"/>
              <a:t>Depending on the size of your school and team, not all teams may use all of the roles listed above. </a:t>
            </a:r>
            <a:endParaRPr/>
          </a:p>
          <a:p>
            <a:pPr marL="0" lvl="0" indent="0" algn="l" rtl="0">
              <a:spcBef>
                <a:spcPts val="0"/>
              </a:spcBef>
              <a:spcAft>
                <a:spcPts val="0"/>
              </a:spcAft>
              <a:buClr>
                <a:schemeClr val="dk1"/>
              </a:buClr>
              <a:buSzPts val="1200"/>
              <a:buFont typeface="Calibri"/>
              <a:buNone/>
            </a:pPr>
            <a:r>
              <a:rPr lang="en-US"/>
              <a:t>Roles are most often assigned based on interest and the specific skill sets of individual team members.</a:t>
            </a:r>
            <a:endParaRPr/>
          </a:p>
          <a:p>
            <a:pPr marL="0" lvl="0" indent="0" algn="l" rtl="0">
              <a:spcBef>
                <a:spcPts val="0"/>
              </a:spcBef>
              <a:spcAft>
                <a:spcPts val="0"/>
              </a:spcAft>
              <a:buClr>
                <a:schemeClr val="dk1"/>
              </a:buClr>
              <a:buSzPts val="1200"/>
              <a:buFont typeface="Calibri"/>
              <a:buNone/>
            </a:pPr>
            <a:r>
              <a:rPr lang="en-US"/>
              <a:t>The next activity may assist your team to identify the role(s) of each member.”</a:t>
            </a:r>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76" name="Google Shape;1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93</a:t>
            </a:fld>
            <a:endParaRPr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Recommended roles and assigned tasks, include the following. Use HO9 Team Roles</a:t>
            </a:r>
            <a:endParaRPr/>
          </a:p>
          <a:p>
            <a:pPr marL="0" lvl="0" indent="0" algn="l" rtl="0">
              <a:spcBef>
                <a:spcPts val="0"/>
              </a:spcBef>
              <a:spcAft>
                <a:spcPts val="0"/>
              </a:spcAft>
              <a:buNone/>
            </a:pPr>
            <a:br>
              <a:rPr lang="en-US"/>
            </a:br>
            <a:br>
              <a:rPr lang="en-US"/>
            </a:br>
            <a:endParaRPr/>
          </a:p>
        </p:txBody>
      </p:sp>
      <p:sp>
        <p:nvSpPr>
          <p:cNvPr id="189" name="Google Shape;18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1" i="0" u="none" strike="noStrike">
                <a:solidFill>
                  <a:schemeClr val="dk1"/>
                </a:solidFill>
                <a:latin typeface="Calibri"/>
                <a:ea typeface="Calibri"/>
                <a:cs typeface="Calibri"/>
                <a:sym typeface="Calibri"/>
              </a:rPr>
              <a:t>Coaching</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addition to suggested roles, team members may be designated to serve in a coaching role to support full SW-PBS implementation by staff. In many ways, all team members will serve in a coaching role, which includes: 1) listening, questioning, and reviewing data, 2) encouraging, teaching, prompting, providing practice, and modeling, 3) communicating with stakeholders, 4) distributing information and gathering input, and 5) organizing and promoting professional learning activities. Some teams may have the ability to identify someone who serves primarily as a coach for their staff.</a:t>
            </a:r>
            <a:endParaRPr/>
          </a:p>
          <a:p>
            <a:pPr marL="0" lvl="0" indent="0" algn="l" rtl="0">
              <a:spcBef>
                <a:spcPts val="0"/>
              </a:spcBef>
              <a:spcAft>
                <a:spcPts val="0"/>
              </a:spcAft>
              <a:buNone/>
            </a:pPr>
            <a:br>
              <a:rPr lang="en-US"/>
            </a:br>
            <a:br>
              <a:rPr lang="en-US"/>
            </a:br>
            <a:endParaRPr/>
          </a:p>
          <a:p>
            <a:pPr marL="0" lvl="0" indent="0" algn="l" rtl="0">
              <a:spcBef>
                <a:spcPts val="0"/>
              </a:spcBef>
              <a:spcAft>
                <a:spcPts val="0"/>
              </a:spcAft>
              <a:buNone/>
            </a:pPr>
            <a:endParaRPr/>
          </a:p>
        </p:txBody>
      </p:sp>
      <p:sp>
        <p:nvSpPr>
          <p:cNvPr id="201" name="Google Shape;20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Review the description of team roles provided.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What roles will best support your team’s work and heighten your productivity?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Determine the roles needed and who from your SW-PBS Leadership Team will best fulfill each role.</a:t>
            </a:r>
            <a:endParaRPr/>
          </a:p>
          <a:p>
            <a:pPr marL="0" lvl="0" indent="0" algn="l" rtl="0">
              <a:spcBef>
                <a:spcPts val="0"/>
              </a:spcBef>
              <a:spcAft>
                <a:spcPts val="0"/>
              </a:spcAft>
              <a:buNone/>
            </a:pPr>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HO9 Team Roles</a:t>
            </a: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chemeClr val="dk1"/>
                </a:solidFill>
                <a:latin typeface="Calibri"/>
                <a:ea typeface="Calibri"/>
                <a:cs typeface="Calibri"/>
                <a:sym typeface="Calibri"/>
              </a:rPr>
              <a:t>During this lesson, you learned about the team roles that will allow your SW-PBS Leadership Team to efficiently and effectively accomplish tasks and action plan steps.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How will you engage the full SW-PBS Leadership Team in assigning and adhering to the roles?</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Next steps include </a:t>
            </a:r>
            <a:endParaRPr/>
          </a:p>
          <a:p>
            <a:pPr marL="228600" lvl="0" indent="-190500" algn="l" rtl="0">
              <a:spcBef>
                <a:spcPts val="0"/>
              </a:spcBef>
              <a:spcAft>
                <a:spcPts val="0"/>
              </a:spcAft>
              <a:buClr>
                <a:schemeClr val="dk1"/>
              </a:buClr>
              <a:buSzPts val="1200"/>
              <a:buFont typeface="Calibri"/>
              <a:buChar char="•"/>
            </a:pPr>
            <a:r>
              <a:rPr lang="en-US" sz="1200" b="0" i="0" u="none" strike="noStrike">
                <a:solidFill>
                  <a:schemeClr val="dk1"/>
                </a:solidFill>
                <a:latin typeface="Calibri"/>
                <a:ea typeface="Calibri"/>
                <a:cs typeface="Calibri"/>
                <a:sym typeface="Calibri"/>
              </a:rPr>
              <a:t> Develop action steps for making final team role selections.</a:t>
            </a:r>
            <a:endParaRPr sz="1200" b="0" i="0" u="none" strike="noStrike">
              <a:solidFill>
                <a:schemeClr val="dk1"/>
              </a:solidFill>
              <a:latin typeface="Calibri"/>
              <a:ea typeface="Calibri"/>
              <a:cs typeface="Calibri"/>
              <a:sym typeface="Calibri"/>
            </a:endParaRPr>
          </a:p>
          <a:p>
            <a:pPr marL="228600" lvl="0" indent="-190500" algn="l" rtl="0">
              <a:spcBef>
                <a:spcPts val="0"/>
              </a:spcBef>
              <a:spcAft>
                <a:spcPts val="0"/>
              </a:spcAft>
              <a:buClr>
                <a:schemeClr val="dk1"/>
              </a:buClr>
              <a:buSzPts val="1200"/>
              <a:buFont typeface="Cambria"/>
              <a:buChar char="•"/>
            </a:pPr>
            <a:r>
              <a:rPr lang="en-US"/>
              <a:t>Update </a:t>
            </a:r>
            <a:r>
              <a:rPr lang="en-US" sz="1050">
                <a:latin typeface="Arial"/>
                <a:ea typeface="Arial"/>
                <a:cs typeface="Arial"/>
                <a:sym typeface="Arial"/>
              </a:rPr>
              <a:t>your action plan using the </a:t>
            </a:r>
            <a:r>
              <a:rPr lang="en-US" sz="1050" b="1" i="1">
                <a:latin typeface="Arial"/>
                <a:ea typeface="Arial"/>
                <a:cs typeface="Arial"/>
                <a:sym typeface="Arial"/>
              </a:rPr>
              <a:t>Tier 1 Action Plan</a:t>
            </a:r>
            <a:r>
              <a:rPr lang="en-US" sz="1050">
                <a:latin typeface="Arial"/>
                <a:ea typeface="Arial"/>
                <a:cs typeface="Arial"/>
                <a:sym typeface="Arial"/>
              </a:rPr>
              <a:t> template and the </a:t>
            </a:r>
            <a:r>
              <a:rPr lang="en-US" sz="1050" b="1" i="1">
                <a:latin typeface="Arial"/>
                <a:ea typeface="Arial"/>
                <a:cs typeface="Arial"/>
                <a:sym typeface="Arial"/>
              </a:rPr>
              <a:t>Tier 1 Action Planning Checklist</a:t>
            </a:r>
            <a:r>
              <a:rPr lang="en-US" sz="1050">
                <a:latin typeface="Arial"/>
                <a:ea typeface="Arial"/>
                <a:cs typeface="Arial"/>
                <a:sym typeface="Arial"/>
              </a:rPr>
              <a:t>. </a:t>
            </a:r>
            <a:endParaRPr sz="1050">
              <a:latin typeface="Arial"/>
              <a:ea typeface="Arial"/>
              <a:cs typeface="Arial"/>
              <a:sym typeface="Arial"/>
            </a:endParaRPr>
          </a:p>
          <a:p>
            <a:pPr marL="228600" lvl="0" indent="-180975" algn="l" rtl="0">
              <a:spcBef>
                <a:spcPts val="0"/>
              </a:spcBef>
              <a:spcAft>
                <a:spcPts val="0"/>
              </a:spcAft>
              <a:buClr>
                <a:schemeClr val="dk1"/>
              </a:buClr>
              <a:buSzPts val="1050"/>
              <a:buChar char="•"/>
            </a:pPr>
            <a:r>
              <a:rPr lang="en-US" sz="1050">
                <a:latin typeface="Arial"/>
                <a:ea typeface="Arial"/>
                <a:cs typeface="Arial"/>
                <a:sym typeface="Arial"/>
              </a:rPr>
              <a:t>Use the </a:t>
            </a:r>
            <a:r>
              <a:rPr lang="en-US" sz="1050" b="1" i="1">
                <a:latin typeface="Arial"/>
                <a:ea typeface="Arial"/>
                <a:cs typeface="Arial"/>
                <a:sym typeface="Arial"/>
              </a:rPr>
              <a:t>Tier 1 Artifacts Rubric </a:t>
            </a:r>
            <a:r>
              <a:rPr lang="en-US" sz="1050">
                <a:latin typeface="Arial"/>
                <a:ea typeface="Arial"/>
                <a:cs typeface="Arial"/>
                <a:sym typeface="Arial"/>
              </a:rPr>
              <a:t>to assess the quality of the resources your team develops. </a:t>
            </a:r>
            <a:endParaRPr sz="1050">
              <a:latin typeface="Arial"/>
              <a:ea typeface="Arial"/>
              <a:cs typeface="Arial"/>
              <a:sym typeface="Arial"/>
            </a:endParaRPr>
          </a:p>
          <a:p>
            <a:pPr marL="228600" lvl="0" indent="-180975" algn="l" rtl="0">
              <a:spcBef>
                <a:spcPts val="0"/>
              </a:spcBef>
              <a:spcAft>
                <a:spcPts val="0"/>
              </a:spcAft>
              <a:buClr>
                <a:schemeClr val="dk1"/>
              </a:buClr>
              <a:buSzPts val="1050"/>
              <a:buChar char="•"/>
            </a:pPr>
            <a:r>
              <a:rPr lang="en-US" sz="1050">
                <a:latin typeface="Arial"/>
                <a:ea typeface="Arial"/>
                <a:cs typeface="Arial"/>
                <a:sym typeface="Arial"/>
              </a:rPr>
              <a:t>Use the results of the </a:t>
            </a:r>
            <a:r>
              <a:rPr lang="en-US" sz="1050" b="1" i="1">
                <a:latin typeface="Arial"/>
                <a:ea typeface="Arial"/>
                <a:cs typeface="Arial"/>
                <a:sym typeface="Arial"/>
              </a:rPr>
              <a:t>PBIS Self-Assessment Survey</a:t>
            </a:r>
            <a:r>
              <a:rPr lang="en-US" sz="1050">
                <a:latin typeface="Arial"/>
                <a:ea typeface="Arial"/>
                <a:cs typeface="Arial"/>
                <a:sym typeface="Arial"/>
              </a:rPr>
              <a:t> (SAS)  to gain perspective from all staff, and results from the </a:t>
            </a:r>
            <a:r>
              <a:rPr lang="en-US" sz="1050" b="1" i="1">
                <a:latin typeface="Arial"/>
                <a:ea typeface="Arial"/>
                <a:cs typeface="Arial"/>
                <a:sym typeface="Arial"/>
              </a:rPr>
              <a:t>PBIS Tiered Fidelity Inventory</a:t>
            </a:r>
            <a:r>
              <a:rPr lang="en-US" sz="1050">
                <a:latin typeface="Arial"/>
                <a:ea typeface="Arial"/>
                <a:cs typeface="Arial"/>
                <a:sym typeface="Arial"/>
              </a:rPr>
              <a:t> (TFI) to gain perspective from your Building Leadership Team.</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Additional information about team roles and responsibilities </a:t>
            </a:r>
            <a:r>
              <a:rPr lang="en-US"/>
              <a:t>can be found in </a:t>
            </a:r>
            <a:r>
              <a:rPr lang="en-US" u="sng">
                <a:solidFill>
                  <a:schemeClr val="hlink"/>
                </a:solidFill>
                <a:hlinkClick r:id="rId3"/>
              </a:rPr>
              <a:t>the MO SW-PBS Handbook </a:t>
            </a:r>
            <a:r>
              <a:rPr lang="en-US"/>
              <a:t>and the </a:t>
            </a:r>
            <a:r>
              <a:rPr lang="en-US" u="sng">
                <a:solidFill>
                  <a:schemeClr val="hlink"/>
                </a:solidFill>
                <a:hlinkClick r:id="rId3"/>
              </a:rPr>
              <a:t>MO SW-PBS Tier 1 Implementation Guide</a:t>
            </a:r>
            <a:r>
              <a:rPr lang="en-US"/>
              <a:t>.</a:t>
            </a:r>
            <a:br>
              <a:rPr lang="en-US"/>
            </a:br>
            <a:endParaRPr/>
          </a:p>
          <a:p>
            <a:pPr marL="0" lvl="0" indent="0" algn="l" rtl="0">
              <a:spcBef>
                <a:spcPts val="0"/>
              </a:spcBef>
              <a:spcAft>
                <a:spcPts val="0"/>
              </a:spcAft>
              <a:buNone/>
            </a:pPr>
            <a:endParaRPr/>
          </a:p>
        </p:txBody>
      </p:sp>
      <p:sp>
        <p:nvSpPr>
          <p:cNvPr id="221" name="Google Shape;2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a:t>
            </a:r>
            <a:endParaRPr/>
          </a:p>
          <a:p>
            <a:pPr marL="0" lvl="0" indent="0" algn="l" rtl="0">
              <a:spcBef>
                <a:spcPts val="0"/>
              </a:spcBef>
              <a:spcAft>
                <a:spcPts val="0"/>
              </a:spcAft>
              <a:buNone/>
            </a:pPr>
            <a:r>
              <a:rPr lang="en-US" b="1"/>
              <a:t>To Know/To Say:</a:t>
            </a:r>
            <a:r>
              <a:rPr lang="en-US" b="0"/>
              <a:t> </a:t>
            </a:r>
            <a:endParaRPr/>
          </a:p>
        </p:txBody>
      </p:sp>
      <p:sp>
        <p:nvSpPr>
          <p:cNvPr id="233" name="Google Shape;23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a:spLocks noGrp="1"/>
          </p:cNvSpPr>
          <p:nvPr>
            <p:ph type="pic" idx="2"/>
          </p:nvPr>
        </p:nvSpPr>
        <p:spPr>
          <a:xfrm>
            <a:off x="3887391" y="987426"/>
            <a:ext cx="4629150" cy="4873625"/>
          </a:xfrm>
          <a:prstGeom prst="rect">
            <a:avLst/>
          </a:prstGeom>
          <a:noFill/>
          <a:ln>
            <a:noFill/>
          </a:ln>
        </p:spPr>
      </p:sp>
      <p:sp>
        <p:nvSpPr>
          <p:cNvPr id="77" name="Google Shape;77;p3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33"/>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3"/>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36"/>
        <p:cNvGrpSpPr/>
        <p:nvPr/>
      </p:nvGrpSpPr>
      <p:grpSpPr>
        <a:xfrm>
          <a:off x="0" y="0"/>
          <a:ext cx="0" cy="0"/>
          <a:chOff x="0" y="0"/>
          <a:chExt cx="0" cy="0"/>
        </a:xfrm>
      </p:grpSpPr>
      <p:pic>
        <p:nvPicPr>
          <p:cNvPr id="37" name="Google Shape;37;p24" descr="Green-Pencil-Icon-pencils-7151356-150-150.jpg"/>
          <p:cNvPicPr preferRelativeResize="0"/>
          <p:nvPr/>
        </p:nvPicPr>
        <p:blipFill rotWithShape="1">
          <a:blip r:embed="rId2">
            <a:alphaModFix/>
          </a:blip>
          <a:srcRect/>
          <a:stretch/>
        </p:blipFill>
        <p:spPr>
          <a:xfrm flipH="1">
            <a:off x="471522" y="440886"/>
            <a:ext cx="1234222" cy="1234222"/>
          </a:xfrm>
          <a:prstGeom prst="rect">
            <a:avLst/>
          </a:prstGeom>
          <a:noFill/>
          <a:ln>
            <a:noFill/>
          </a:ln>
        </p:spPr>
      </p:pic>
      <p:sp>
        <p:nvSpPr>
          <p:cNvPr id="38" name="Google Shape;38;p24"/>
          <p:cNvSpPr txBox="1">
            <a:spLocks noGrp="1"/>
          </p:cNvSpPr>
          <p:nvPr>
            <p:ph type="title"/>
          </p:nvPr>
        </p:nvSpPr>
        <p:spPr>
          <a:xfrm>
            <a:off x="1471882" y="491686"/>
            <a:ext cx="7363508" cy="92595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9" name="Google Shape;39;p24"/>
          <p:cNvGrpSpPr/>
          <p:nvPr/>
        </p:nvGrpSpPr>
        <p:grpSpPr>
          <a:xfrm>
            <a:off x="12700" y="6211407"/>
            <a:ext cx="9144378" cy="659292"/>
            <a:chOff x="12700" y="6211407"/>
            <a:chExt cx="9144378" cy="659292"/>
          </a:xfrm>
        </p:grpSpPr>
        <p:sp>
          <p:nvSpPr>
            <p:cNvPr id="40" name="Google Shape;40;p2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2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2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4"/>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
        <p:nvSpPr>
          <p:cNvPr id="44" name="Google Shape;44;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F0000"/>
              </a:buClr>
              <a:buSzPts val="2100"/>
              <a:buFont typeface="Arial"/>
              <a:buNone/>
              <a:defRPr>
                <a:solidFill>
                  <a:srgbClr val="009E47"/>
                </a:solidFill>
              </a:defRPr>
            </a:lvl1pPr>
            <a:lvl2pPr marL="914400" lvl="1" indent="-342900" algn="l">
              <a:lnSpc>
                <a:spcPct val="90000"/>
              </a:lnSpc>
              <a:spcBef>
                <a:spcPts val="375"/>
              </a:spcBef>
              <a:spcAft>
                <a:spcPts val="0"/>
              </a:spcAft>
              <a:buClr>
                <a:srgbClr val="FF0000"/>
              </a:buClr>
              <a:buSzPts val="1800"/>
              <a:buFont typeface="Arial"/>
              <a:buChar char="•"/>
              <a:defRPr i="1"/>
            </a:lvl2pPr>
            <a:lvl3pPr marL="1371600" lvl="2" indent="-323850" algn="l">
              <a:lnSpc>
                <a:spcPct val="90000"/>
              </a:lnSpc>
              <a:spcBef>
                <a:spcPts val="375"/>
              </a:spcBef>
              <a:spcAft>
                <a:spcPts val="0"/>
              </a:spcAft>
              <a:buClr>
                <a:srgbClr val="FF0000"/>
              </a:buClr>
              <a:buSzPts val="1500"/>
              <a:buFont typeface="Arial"/>
              <a:buChar char="•"/>
              <a:defRPr i="1"/>
            </a:lvl3pPr>
            <a:lvl4pPr marL="1828800" lvl="3" indent="-314325" algn="l">
              <a:lnSpc>
                <a:spcPct val="90000"/>
              </a:lnSpc>
              <a:spcBef>
                <a:spcPts val="375"/>
              </a:spcBef>
              <a:spcAft>
                <a:spcPts val="0"/>
              </a:spcAft>
              <a:buClr>
                <a:srgbClr val="FF0000"/>
              </a:buClr>
              <a:buSzPts val="1350"/>
              <a:buFont typeface="Arial"/>
              <a:buChar char="•"/>
              <a:defRPr i="1"/>
            </a:lvl4pPr>
            <a:lvl5pPr marL="2286000" lvl="4" indent="-314325" algn="l">
              <a:lnSpc>
                <a:spcPct val="90000"/>
              </a:lnSpc>
              <a:spcBef>
                <a:spcPts val="375"/>
              </a:spcBef>
              <a:spcAft>
                <a:spcPts val="0"/>
              </a:spcAft>
              <a:buClr>
                <a:srgbClr val="FF0000"/>
              </a:buClr>
              <a:buSzPts val="1350"/>
              <a:buFont typeface="Arial"/>
              <a:buChar char="•"/>
              <a:defRPr i="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7328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p26" descr="Macintosh HD:Users:wellspl:Desktop:6-Free-Teamwork-Clipart-Illustration-Showing-Diversity.jpg"/>
          <p:cNvPicPr preferRelativeResize="0"/>
          <p:nvPr/>
        </p:nvPicPr>
        <p:blipFill rotWithShape="1">
          <a:blip r:embed="rId2">
            <a:alphaModFix/>
          </a:blip>
          <a:srcRect r="25555"/>
          <a:stretch/>
        </p:blipFill>
        <p:spPr>
          <a:xfrm>
            <a:off x="552450" y="587375"/>
            <a:ext cx="1371600" cy="771525"/>
          </a:xfrm>
          <a:prstGeom prst="rect">
            <a:avLst/>
          </a:prstGeom>
          <a:noFill/>
          <a:ln>
            <a:noFill/>
          </a:ln>
        </p:spPr>
      </p:pic>
      <p:sp>
        <p:nvSpPr>
          <p:cNvPr id="39" name="Google Shape;39;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2800"/>
              <a:buFont typeface="Arial"/>
              <a:buNone/>
              <a:defRPr>
                <a:solidFill>
                  <a:srgbClr val="009E47"/>
                </a:solidFill>
              </a:defRPr>
            </a:lvl1pPr>
            <a:lvl2pPr marL="914400" lvl="1" indent="-381000" algn="l">
              <a:lnSpc>
                <a:spcPct val="90000"/>
              </a:lnSpc>
              <a:spcBef>
                <a:spcPts val="500"/>
              </a:spcBef>
              <a:spcAft>
                <a:spcPts val="0"/>
              </a:spcAft>
              <a:buClr>
                <a:srgbClr val="FF0000"/>
              </a:buClr>
              <a:buSzPts val="2400"/>
              <a:buFont typeface="Arial"/>
              <a:buChar char="•"/>
              <a:defRPr i="1"/>
            </a:lvl2pPr>
            <a:lvl3pPr marL="1371600" lvl="2" indent="-355600" algn="l">
              <a:lnSpc>
                <a:spcPct val="90000"/>
              </a:lnSpc>
              <a:spcBef>
                <a:spcPts val="500"/>
              </a:spcBef>
              <a:spcAft>
                <a:spcPts val="0"/>
              </a:spcAft>
              <a:buClr>
                <a:srgbClr val="FF0000"/>
              </a:buClr>
              <a:buSzPts val="2000"/>
              <a:buFont typeface="Arial"/>
              <a:buChar char="•"/>
              <a:defRPr i="1"/>
            </a:lvl3pPr>
            <a:lvl4pPr marL="1828800" lvl="3" indent="-342900" algn="l">
              <a:lnSpc>
                <a:spcPct val="90000"/>
              </a:lnSpc>
              <a:spcBef>
                <a:spcPts val="500"/>
              </a:spcBef>
              <a:spcAft>
                <a:spcPts val="0"/>
              </a:spcAft>
              <a:buClr>
                <a:srgbClr val="FF0000"/>
              </a:buClr>
              <a:buSzPts val="1800"/>
              <a:buFont typeface="Arial"/>
              <a:buChar char="•"/>
              <a:defRPr i="1"/>
            </a:lvl4pPr>
            <a:lvl5pPr marL="2286000" lvl="4" indent="-342900" algn="l">
              <a:lnSpc>
                <a:spcPct val="90000"/>
              </a:lnSpc>
              <a:spcBef>
                <a:spcPts val="500"/>
              </a:spcBef>
              <a:spcAft>
                <a:spcPts val="0"/>
              </a:spcAft>
              <a:buClr>
                <a:srgbClr val="FF0000"/>
              </a:buClr>
              <a:buSzPts val="1800"/>
              <a:buFont typeface="Arial"/>
              <a:buChar char="•"/>
              <a:defRPr i="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0" name="Google Shape;40;p26"/>
          <p:cNvGrpSpPr/>
          <p:nvPr/>
        </p:nvGrpSpPr>
        <p:grpSpPr>
          <a:xfrm>
            <a:off x="12700" y="6211407"/>
            <a:ext cx="9144378" cy="659292"/>
            <a:chOff x="12700" y="6211407"/>
            <a:chExt cx="9144378" cy="659292"/>
          </a:xfrm>
        </p:grpSpPr>
        <p:sp>
          <p:nvSpPr>
            <p:cNvPr id="41" name="Google Shape;41;p2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2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26"/>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2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3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pic>
        <p:nvPicPr>
          <p:cNvPr id="98" name="Google Shape;98;p1"/>
          <p:cNvPicPr preferRelativeResize="0"/>
          <p:nvPr/>
        </p:nvPicPr>
        <p:blipFill rotWithShape="1">
          <a:blip r:embed="rId3">
            <a:alphaModFix/>
          </a:blip>
          <a:srcRect/>
          <a:stretch/>
        </p:blipFill>
        <p:spPr>
          <a:xfrm>
            <a:off x="894728" y="643466"/>
            <a:ext cx="7354543" cy="55710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0"/>
          <p:cNvPicPr preferRelativeResize="0"/>
          <p:nvPr/>
        </p:nvPicPr>
        <p:blipFill rotWithShape="1">
          <a:blip r:embed="rId3">
            <a:alphaModFix/>
          </a:blip>
          <a:srcRect l="2076" r="10923" b="1"/>
          <a:stretch/>
        </p:blipFill>
        <p:spPr>
          <a:xfrm>
            <a:off x="366592" y="2717507"/>
            <a:ext cx="3807842" cy="2355399"/>
          </a:xfrm>
          <a:prstGeom prst="rect">
            <a:avLst/>
          </a:prstGeom>
          <a:noFill/>
          <a:ln>
            <a:noFill/>
          </a:ln>
        </p:spPr>
      </p:pic>
      <p:sp>
        <p:nvSpPr>
          <p:cNvPr id="203" name="Google Shape;203;p10"/>
          <p:cNvSpPr txBox="1"/>
          <p:nvPr/>
        </p:nvSpPr>
        <p:spPr>
          <a:xfrm>
            <a:off x="628650" y="1065862"/>
            <a:ext cx="2484873" cy="4726276"/>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3500"/>
              <a:buFont typeface="Calibri"/>
              <a:buNone/>
            </a:pPr>
            <a:r>
              <a:rPr lang="en-US" sz="3500">
                <a:solidFill>
                  <a:schemeClr val="dk1"/>
                </a:solidFill>
                <a:latin typeface="Calibri"/>
                <a:ea typeface="Calibri"/>
                <a:cs typeface="Calibri"/>
                <a:sym typeface="Calibri"/>
              </a:rPr>
              <a:t>SW-PBS Leadership Team Role</a:t>
            </a:r>
            <a:endParaRPr/>
          </a:p>
        </p:txBody>
      </p:sp>
      <p:sp>
        <p:nvSpPr>
          <p:cNvPr id="204" name="Google Shape;204;p10"/>
          <p:cNvSpPr txBox="1"/>
          <p:nvPr/>
        </p:nvSpPr>
        <p:spPr>
          <a:xfrm>
            <a:off x="4174434" y="954838"/>
            <a:ext cx="4308514" cy="4726276"/>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Assigned to provide leadership but is not to assume sole responsibility for developing a school action plan. </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Involve the entire staff in:</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rethinking their beliefs about student behavior,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reviewing existing procedures, and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developing more effective practices and policies.</a:t>
            </a:r>
            <a:endParaRPr/>
          </a:p>
        </p:txBody>
      </p:sp>
      <p:grpSp>
        <p:nvGrpSpPr>
          <p:cNvPr id="205" name="Google Shape;205;p10"/>
          <p:cNvGrpSpPr/>
          <p:nvPr/>
        </p:nvGrpSpPr>
        <p:grpSpPr>
          <a:xfrm>
            <a:off x="12700" y="6211888"/>
            <a:ext cx="9144000" cy="658812"/>
            <a:chOff x="12700" y="6211407"/>
            <a:chExt cx="9144378" cy="659292"/>
          </a:xfrm>
        </p:grpSpPr>
        <p:sp>
          <p:nvSpPr>
            <p:cNvPr id="206" name="Google Shape;206;p1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pic>
        <p:nvPicPr>
          <p:cNvPr id="215" name="Google Shape;215;p11" descr="Logo&#10;&#10;Description automatically generated"/>
          <p:cNvPicPr preferRelativeResize="0"/>
          <p:nvPr/>
        </p:nvPicPr>
        <p:blipFill rotWithShape="1">
          <a:blip r:embed="rId3">
            <a:alphaModFix/>
          </a:blip>
          <a:srcRect l="3540" r="25872" b="-1"/>
          <a:stretch/>
        </p:blipFill>
        <p:spPr>
          <a:xfrm>
            <a:off x="448052" y="873207"/>
            <a:ext cx="4752250" cy="4493923"/>
          </a:xfrm>
          <a:prstGeom prst="rect">
            <a:avLst/>
          </a:prstGeom>
          <a:noFill/>
          <a:ln>
            <a:noFill/>
          </a:ln>
        </p:spPr>
      </p:pic>
      <p:sp>
        <p:nvSpPr>
          <p:cNvPr id="216" name="Google Shape;216;p11"/>
          <p:cNvSpPr txBox="1"/>
          <p:nvPr/>
        </p:nvSpPr>
        <p:spPr>
          <a:xfrm>
            <a:off x="5128591" y="287317"/>
            <a:ext cx="3567358" cy="61929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400">
                <a:solidFill>
                  <a:schemeClr val="dk1"/>
                </a:solidFill>
                <a:latin typeface="Calibri"/>
                <a:ea typeface="Calibri"/>
                <a:cs typeface="Calibri"/>
                <a:sym typeface="Calibri"/>
              </a:rPr>
              <a:t>Potential Challenges</a:t>
            </a:r>
            <a:endParaRPr/>
          </a:p>
          <a:p>
            <a:pPr marL="742950" marR="0" lvl="1" indent="-228600" algn="l" rtl="0">
              <a:lnSpc>
                <a:spcPct val="90000"/>
              </a:lnSpc>
              <a:spcBef>
                <a:spcPts val="6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 current lack of cohesiveness among staff, </a:t>
            </a:r>
            <a:endParaRPr/>
          </a:p>
          <a:p>
            <a:pPr marL="742950" marR="0" lvl="1" indent="-101600" algn="l" rtl="0">
              <a:lnSpc>
                <a:spcPct val="90000"/>
              </a:lnSpc>
              <a:spcBef>
                <a:spcPts val="6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742950" marR="0" lvl="1" indent="-228600" algn="l" rtl="0">
              <a:lnSpc>
                <a:spcPct val="90000"/>
              </a:lnSpc>
              <a:spcBef>
                <a:spcPts val="6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lack of experience in knowing how to work together, </a:t>
            </a:r>
            <a:endParaRPr/>
          </a:p>
          <a:p>
            <a:pPr marL="742950" marR="0" lvl="1" indent="-101600" algn="l" rtl="0">
              <a:lnSpc>
                <a:spcPct val="90000"/>
              </a:lnSpc>
              <a:spcBef>
                <a:spcPts val="6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742950" marR="0" lvl="1" indent="-228600" algn="l" rtl="0">
              <a:lnSpc>
                <a:spcPct val="90000"/>
              </a:lnSpc>
              <a:spcBef>
                <a:spcPts val="6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weak communication between different grade levels or departments, and </a:t>
            </a:r>
            <a:endParaRPr/>
          </a:p>
          <a:p>
            <a:pPr marL="742950" marR="0" lvl="1" indent="-101600" algn="l" rtl="0">
              <a:lnSpc>
                <a:spcPct val="90000"/>
              </a:lnSpc>
              <a:spcBef>
                <a:spcPts val="6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742950" marR="0" lvl="1" indent="-228600" algn="l" rtl="0">
              <a:lnSpc>
                <a:spcPct val="90000"/>
              </a:lnSpc>
              <a:spcBef>
                <a:spcPts val="6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disconnects between administrators and staff. </a:t>
            </a:r>
            <a:endParaRPr/>
          </a:p>
        </p:txBody>
      </p:sp>
      <p:grpSp>
        <p:nvGrpSpPr>
          <p:cNvPr id="217" name="Google Shape;217;p11"/>
          <p:cNvGrpSpPr/>
          <p:nvPr/>
        </p:nvGrpSpPr>
        <p:grpSpPr>
          <a:xfrm>
            <a:off x="12700" y="6211888"/>
            <a:ext cx="9144000" cy="658812"/>
            <a:chOff x="12700" y="6211407"/>
            <a:chExt cx="9144378" cy="659292"/>
          </a:xfrm>
        </p:grpSpPr>
        <p:sp>
          <p:nvSpPr>
            <p:cNvPr id="218" name="Google Shape;218;p1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1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1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11"/>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a:spLocks noGrp="1"/>
          </p:cNvSpPr>
          <p:nvPr>
            <p:ph type="title"/>
          </p:nvPr>
        </p:nvSpPr>
        <p:spPr>
          <a:xfrm>
            <a:off x="718063" y="168196"/>
            <a:ext cx="7986321" cy="13968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400"/>
              <a:buFont typeface="Calibri"/>
              <a:buNone/>
            </a:pPr>
            <a:r>
              <a:rPr lang="en-US"/>
              <a:t>SW-PBS Leadership Team Responsibilities</a:t>
            </a:r>
            <a:endParaRPr/>
          </a:p>
        </p:txBody>
      </p:sp>
      <p:sp>
        <p:nvSpPr>
          <p:cNvPr id="228" name="Google Shape;228;p12"/>
          <p:cNvSpPr txBox="1"/>
          <p:nvPr/>
        </p:nvSpPr>
        <p:spPr>
          <a:xfrm>
            <a:off x="303249" y="1848020"/>
            <a:ext cx="8562523" cy="4859026"/>
          </a:xfrm>
          <a:prstGeom prst="rect">
            <a:avLst/>
          </a:prstGeom>
          <a:noFill/>
          <a:ln>
            <a:noFill/>
          </a:ln>
        </p:spPr>
        <p:txBody>
          <a:bodyPr spcFirstLastPara="1" wrap="square" lIns="91425" tIns="45700" rIns="91425" bIns="45700" anchor="t" anchorCtr="0">
            <a:noAutofit/>
          </a:bodyPr>
          <a:lstStyle/>
          <a:p>
            <a:pPr marL="685800" marR="0" lvl="1" indent="-2286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Assess, summarize and share information with staff, students &amp; families on important social behavioral outcomes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Discuss and Prioritize Issues</a:t>
            </a:r>
            <a:endParaRPr/>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Engage staff in the work group process to develop and revise practices</a:t>
            </a:r>
            <a:endParaRPr/>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Schedule and plan Professional Development</a:t>
            </a:r>
            <a:endParaRPr/>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Ask for and respond to Feedback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Develop &amp; review Action Plan</a:t>
            </a:r>
            <a:endParaRPr/>
          </a:p>
          <a:p>
            <a:pPr marL="0" marR="0" lvl="0" indent="152400" algn="l"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152400" algn="l"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grpSp>
        <p:nvGrpSpPr>
          <p:cNvPr id="229" name="Google Shape;229;p12"/>
          <p:cNvGrpSpPr/>
          <p:nvPr/>
        </p:nvGrpSpPr>
        <p:grpSpPr>
          <a:xfrm>
            <a:off x="12700" y="6211888"/>
            <a:ext cx="9144000" cy="658812"/>
            <a:chOff x="12700" y="6211407"/>
            <a:chExt cx="9144378" cy="659292"/>
          </a:xfrm>
        </p:grpSpPr>
        <p:sp>
          <p:nvSpPr>
            <p:cNvPr id="230" name="Google Shape;230;p1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1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4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pic>
        <p:nvPicPr>
          <p:cNvPr id="239" name="Google Shape;239;p13"/>
          <p:cNvPicPr preferRelativeResize="0">
            <a:picLocks noGrp="1"/>
          </p:cNvPicPr>
          <p:nvPr>
            <p:ph type="body" idx="1"/>
          </p:nvPr>
        </p:nvPicPr>
        <p:blipFill rotWithShape="1">
          <a:blip r:embed="rId3">
            <a:alphaModFix amt="85000"/>
          </a:blip>
          <a:srcRect l="4973" r="7678" b="1"/>
          <a:stretch/>
        </p:blipFill>
        <p:spPr>
          <a:xfrm>
            <a:off x="12701" y="0"/>
            <a:ext cx="9143622" cy="6498676"/>
          </a:xfrm>
          <a:prstGeom prst="rect">
            <a:avLst/>
          </a:prstGeom>
          <a:noFill/>
          <a:ln>
            <a:noFill/>
          </a:ln>
        </p:spPr>
      </p:pic>
      <p:sp>
        <p:nvSpPr>
          <p:cNvPr id="240" name="Google Shape;240;p13"/>
          <p:cNvSpPr txBox="1"/>
          <p:nvPr/>
        </p:nvSpPr>
        <p:spPr>
          <a:xfrm>
            <a:off x="1244876" y="1192122"/>
            <a:ext cx="4728541" cy="390507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200"/>
              <a:buFont typeface="Arial"/>
              <a:buNone/>
            </a:pPr>
            <a:r>
              <a:rPr lang="en-US" sz="3200" i="1">
                <a:solidFill>
                  <a:schemeClr val="lt1"/>
                </a:solidFill>
                <a:latin typeface="Calibri"/>
                <a:ea typeface="Calibri"/>
                <a:cs typeface="Calibri"/>
                <a:sym typeface="Calibri"/>
              </a:rPr>
              <a:t>Team</a:t>
            </a:r>
            <a:r>
              <a:rPr lang="en-US" sz="3600" i="1">
                <a:solidFill>
                  <a:schemeClr val="lt1"/>
                </a:solidFill>
                <a:latin typeface="Calibri"/>
                <a:ea typeface="Calibri"/>
                <a:cs typeface="Calibri"/>
                <a:sym typeface="Calibri"/>
              </a:rPr>
              <a:t> </a:t>
            </a:r>
            <a:r>
              <a:rPr lang="en-US" sz="3200" i="1">
                <a:solidFill>
                  <a:schemeClr val="lt1"/>
                </a:solidFill>
                <a:latin typeface="Calibri"/>
                <a:ea typeface="Calibri"/>
                <a:cs typeface="Calibri"/>
                <a:sym typeface="Calibri"/>
              </a:rPr>
              <a:t>Composition</a:t>
            </a:r>
            <a:endParaRPr/>
          </a:p>
          <a:p>
            <a:pPr marL="685800" marR="0" lvl="1" indent="-228600" algn="l" rtl="0">
              <a:lnSpc>
                <a:spcPct val="90000"/>
              </a:lnSpc>
              <a:spcBef>
                <a:spcPts val="5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Representative of School</a:t>
            </a:r>
            <a:endParaRPr/>
          </a:p>
          <a:p>
            <a:pPr marL="1143000" marR="0" lvl="2" indent="-228600" algn="l" rtl="0">
              <a:lnSpc>
                <a:spcPct val="90000"/>
              </a:lnSpc>
              <a:spcBef>
                <a:spcPts val="5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Administrator</a:t>
            </a:r>
            <a:endParaRPr/>
          </a:p>
          <a:p>
            <a:pPr marL="1143000" marR="0" lvl="2" indent="-228600" algn="l" rtl="0">
              <a:lnSpc>
                <a:spcPct val="90000"/>
              </a:lnSpc>
              <a:spcBef>
                <a:spcPts val="5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Faculty</a:t>
            </a:r>
            <a:endParaRPr/>
          </a:p>
          <a:p>
            <a:pPr marL="1143000" marR="0" lvl="2" indent="-228600" algn="l" rtl="0">
              <a:lnSpc>
                <a:spcPct val="90000"/>
              </a:lnSpc>
              <a:spcBef>
                <a:spcPts val="5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Staff</a:t>
            </a:r>
            <a:endParaRPr/>
          </a:p>
          <a:p>
            <a:pPr marL="1143000" marR="0" lvl="2" indent="-228600" algn="l" rtl="0">
              <a:lnSpc>
                <a:spcPct val="90000"/>
              </a:lnSpc>
              <a:spcBef>
                <a:spcPts val="5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Parent</a:t>
            </a:r>
            <a:endParaRPr/>
          </a:p>
          <a:p>
            <a:pPr marL="1143000" marR="0" lvl="2" indent="-228600" algn="l" rtl="0">
              <a:lnSpc>
                <a:spcPct val="90000"/>
              </a:lnSpc>
              <a:spcBef>
                <a:spcPts val="5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Student – if applicable</a:t>
            </a:r>
            <a:endParaRPr/>
          </a:p>
          <a:p>
            <a:pPr marL="1143000" marR="0" lvl="2" indent="-228600" algn="l" rtl="0">
              <a:lnSpc>
                <a:spcPct val="90000"/>
              </a:lnSpc>
              <a:spcBef>
                <a:spcPts val="5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Other </a:t>
            </a:r>
            <a:endParaRPr/>
          </a:p>
          <a:p>
            <a:pPr marL="914400" marR="0" lvl="2" indent="0" algn="l" rtl="0">
              <a:lnSpc>
                <a:spcPct val="90000"/>
              </a:lnSpc>
              <a:spcBef>
                <a:spcPts val="500"/>
              </a:spcBef>
              <a:spcAft>
                <a:spcPts val="0"/>
              </a:spcAft>
              <a:buClr>
                <a:schemeClr val="dk1"/>
              </a:buClr>
              <a:buSzPts val="2000"/>
              <a:buFont typeface="Arial"/>
              <a:buNone/>
            </a:pPr>
            <a:endParaRPr sz="2000" b="0" i="0" u="none" strike="noStrike" cap="none">
              <a:solidFill>
                <a:schemeClr val="lt1"/>
              </a:solidFill>
              <a:latin typeface="Calibri"/>
              <a:ea typeface="Calibri"/>
              <a:cs typeface="Calibri"/>
              <a:sym typeface="Calibri"/>
            </a:endParaRPr>
          </a:p>
        </p:txBody>
      </p:sp>
      <p:grpSp>
        <p:nvGrpSpPr>
          <p:cNvPr id="241" name="Google Shape;241;p13"/>
          <p:cNvGrpSpPr/>
          <p:nvPr/>
        </p:nvGrpSpPr>
        <p:grpSpPr>
          <a:xfrm>
            <a:off x="12700" y="6211888"/>
            <a:ext cx="9144000" cy="658812"/>
            <a:chOff x="12700" y="6211407"/>
            <a:chExt cx="9144378" cy="659292"/>
          </a:xfrm>
        </p:grpSpPr>
        <p:sp>
          <p:nvSpPr>
            <p:cNvPr id="242" name="Google Shape;242;p1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1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1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4" descr="A picture containing text, person, group, people&#10;&#10;Description automatically generated"/>
          <p:cNvPicPr preferRelativeResize="0"/>
          <p:nvPr/>
        </p:nvPicPr>
        <p:blipFill rotWithShape="1">
          <a:blip r:embed="rId3">
            <a:alphaModFix amt="70000"/>
          </a:blip>
          <a:srcRect/>
          <a:stretch/>
        </p:blipFill>
        <p:spPr>
          <a:xfrm>
            <a:off x="258417" y="285317"/>
            <a:ext cx="4482548" cy="3361911"/>
          </a:xfrm>
          <a:prstGeom prst="rect">
            <a:avLst/>
          </a:prstGeom>
          <a:noFill/>
          <a:ln>
            <a:noFill/>
          </a:ln>
        </p:spPr>
      </p:pic>
      <p:sp>
        <p:nvSpPr>
          <p:cNvPr id="252" name="Google Shape;252;p14"/>
          <p:cNvSpPr txBox="1"/>
          <p:nvPr/>
        </p:nvSpPr>
        <p:spPr>
          <a:xfrm>
            <a:off x="5087457" y="1062883"/>
            <a:ext cx="3798126" cy="422109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800" b="1">
                <a:solidFill>
                  <a:schemeClr val="dk1"/>
                </a:solidFill>
                <a:latin typeface="Calibri"/>
                <a:ea typeface="Calibri"/>
                <a:cs typeface="Calibri"/>
                <a:sym typeface="Calibri"/>
              </a:rPr>
              <a:t>Once the Tier 1 SW-PBS Leadership Team members are chosen, what methods will be used to communicate the names of the Tier 1 SW-PBS Leadership Team with all stakeholders?</a:t>
            </a:r>
            <a:endParaRPr/>
          </a:p>
        </p:txBody>
      </p:sp>
      <p:sp>
        <p:nvSpPr>
          <p:cNvPr id="253" name="Google Shape;253;p14"/>
          <p:cNvSpPr txBox="1"/>
          <p:nvPr/>
        </p:nvSpPr>
        <p:spPr>
          <a:xfrm>
            <a:off x="801306" y="4076327"/>
            <a:ext cx="393965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Calibri"/>
                <a:ea typeface="Calibri"/>
                <a:cs typeface="Calibri"/>
                <a:sym typeface="Calibri"/>
              </a:rPr>
              <a:t>Staff Engagement</a:t>
            </a:r>
            <a:endParaRPr/>
          </a:p>
        </p:txBody>
      </p:sp>
      <p:grpSp>
        <p:nvGrpSpPr>
          <p:cNvPr id="254" name="Google Shape;254;p14"/>
          <p:cNvGrpSpPr/>
          <p:nvPr/>
        </p:nvGrpSpPr>
        <p:grpSpPr>
          <a:xfrm>
            <a:off x="12700" y="6211888"/>
            <a:ext cx="9144000" cy="658812"/>
            <a:chOff x="12700" y="6211407"/>
            <a:chExt cx="9144378" cy="659292"/>
          </a:xfrm>
        </p:grpSpPr>
        <p:sp>
          <p:nvSpPr>
            <p:cNvPr id="255" name="Google Shape;255;p1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4"/>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pic>
        <p:nvPicPr>
          <p:cNvPr id="264" name="Google Shape;264;p15"/>
          <p:cNvPicPr preferRelativeResize="0">
            <a:picLocks noGrp="1"/>
          </p:cNvPicPr>
          <p:nvPr>
            <p:ph type="body" idx="1"/>
          </p:nvPr>
        </p:nvPicPr>
        <p:blipFill rotWithShape="1">
          <a:blip r:embed="rId3">
            <a:alphaModFix/>
          </a:blip>
          <a:srcRect l="3635" r="15" b="1"/>
          <a:stretch/>
        </p:blipFill>
        <p:spPr>
          <a:xfrm>
            <a:off x="2144653" y="253384"/>
            <a:ext cx="4651493" cy="3563815"/>
          </a:xfrm>
          <a:prstGeom prst="rect">
            <a:avLst/>
          </a:prstGeom>
          <a:noFill/>
          <a:ln>
            <a:noFill/>
          </a:ln>
        </p:spPr>
      </p:pic>
      <p:sp>
        <p:nvSpPr>
          <p:cNvPr id="265" name="Google Shape;265;p15"/>
          <p:cNvSpPr txBox="1"/>
          <p:nvPr/>
        </p:nvSpPr>
        <p:spPr>
          <a:xfrm>
            <a:off x="496956" y="3846481"/>
            <a:ext cx="9144000" cy="3279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will student voices be represented on your team?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Regularly and actively elicit student feedback.</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Seek student representatives for your team. </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grpSp>
        <p:nvGrpSpPr>
          <p:cNvPr id="266" name="Google Shape;266;p15"/>
          <p:cNvGrpSpPr/>
          <p:nvPr/>
        </p:nvGrpSpPr>
        <p:grpSpPr>
          <a:xfrm>
            <a:off x="0" y="6199188"/>
            <a:ext cx="9144000" cy="658812"/>
            <a:chOff x="12700" y="6211407"/>
            <a:chExt cx="9144378" cy="659292"/>
          </a:xfrm>
        </p:grpSpPr>
        <p:sp>
          <p:nvSpPr>
            <p:cNvPr id="267" name="Google Shape;267;p1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
        <p:nvSpPr>
          <p:cNvPr id="271" name="Google Shape;271;p15"/>
          <p:cNvSpPr txBox="1"/>
          <p:nvPr/>
        </p:nvSpPr>
        <p:spPr>
          <a:xfrm>
            <a:off x="2144652" y="2472324"/>
            <a:ext cx="4651493"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   Student Engagement</a:t>
            </a:r>
            <a:endParaRPr/>
          </a:p>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Families &amp; Community Engagement</a:t>
            </a:r>
            <a:endParaRPr/>
          </a:p>
        </p:txBody>
      </p:sp>
      <p:pic>
        <p:nvPicPr>
          <p:cNvPr id="278" name="Google Shape;278;p16"/>
          <p:cNvPicPr preferRelativeResize="0">
            <a:picLocks noGrp="1"/>
          </p:cNvPicPr>
          <p:nvPr>
            <p:ph type="body" idx="1"/>
          </p:nvPr>
        </p:nvPicPr>
        <p:blipFill rotWithShape="1">
          <a:blip r:embed="rId3">
            <a:alphaModFix/>
          </a:blip>
          <a:srcRect/>
          <a:stretch/>
        </p:blipFill>
        <p:spPr>
          <a:xfrm>
            <a:off x="3717234" y="3634270"/>
            <a:ext cx="3528392" cy="2353850"/>
          </a:xfrm>
          <a:prstGeom prst="rect">
            <a:avLst/>
          </a:prstGeom>
          <a:noFill/>
          <a:ln>
            <a:noFill/>
          </a:ln>
        </p:spPr>
      </p:pic>
      <p:sp>
        <p:nvSpPr>
          <p:cNvPr id="279" name="Google Shape;279;p16"/>
          <p:cNvSpPr txBox="1"/>
          <p:nvPr/>
        </p:nvSpPr>
        <p:spPr>
          <a:xfrm>
            <a:off x="628650" y="2048832"/>
            <a:ext cx="7886700" cy="404861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Seek the voices of all the families represented in your school.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Direct team member, or family &amp; community subcommittee. </a:t>
            </a:r>
            <a:endParaRPr/>
          </a:p>
        </p:txBody>
      </p:sp>
      <p:grpSp>
        <p:nvGrpSpPr>
          <p:cNvPr id="280" name="Google Shape;280;p16"/>
          <p:cNvGrpSpPr/>
          <p:nvPr/>
        </p:nvGrpSpPr>
        <p:grpSpPr>
          <a:xfrm>
            <a:off x="12700" y="6211888"/>
            <a:ext cx="9144000" cy="658812"/>
            <a:chOff x="12700" y="6211407"/>
            <a:chExt cx="9144378" cy="659292"/>
          </a:xfrm>
        </p:grpSpPr>
        <p:sp>
          <p:nvSpPr>
            <p:cNvPr id="281" name="Google Shape;281;p1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1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7"/>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Example Team</a:t>
            </a:r>
            <a:endParaRPr/>
          </a:p>
        </p:txBody>
      </p:sp>
      <p:sp>
        <p:nvSpPr>
          <p:cNvPr id="291" name="Google Shape;291;p17"/>
          <p:cNvSpPr txBox="1">
            <a:spLocks noGrp="1"/>
          </p:cNvSpPr>
          <p:nvPr>
            <p:ph type="body" idx="1"/>
          </p:nvPr>
        </p:nvSpPr>
        <p:spPr>
          <a:xfrm>
            <a:off x="457200" y="1859297"/>
            <a:ext cx="4238786" cy="42668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F0000"/>
              </a:buClr>
              <a:buSzPct val="100000"/>
              <a:buFont typeface="Arial"/>
              <a:buNone/>
            </a:pPr>
            <a:r>
              <a:rPr lang="en-US"/>
              <a:t>Review the Example Tier 1 SW-PBS Leadership Team.</a:t>
            </a:r>
            <a:endParaRPr/>
          </a:p>
          <a:p>
            <a:pPr marL="457200" lvl="0" indent="-457200" algn="l" rtl="0">
              <a:lnSpc>
                <a:spcPct val="90000"/>
              </a:lnSpc>
              <a:spcBef>
                <a:spcPts val="1000"/>
              </a:spcBef>
              <a:spcAft>
                <a:spcPts val="0"/>
              </a:spcAft>
              <a:buSzPct val="100000"/>
              <a:buFont typeface="Arial"/>
              <a:buChar char="•"/>
            </a:pPr>
            <a:r>
              <a:rPr lang="en-US">
                <a:solidFill>
                  <a:schemeClr val="dk1"/>
                </a:solidFill>
              </a:rPr>
              <a:t>Discuss how your team might be similar and what you might need to change to ensure you have a leadership team representative of your school.</a:t>
            </a:r>
            <a:endParaRPr/>
          </a:p>
          <a:p>
            <a:pPr marL="0" lvl="0" indent="0" algn="l" rtl="0">
              <a:lnSpc>
                <a:spcPct val="90000"/>
              </a:lnSpc>
              <a:spcBef>
                <a:spcPts val="1000"/>
              </a:spcBef>
              <a:spcAft>
                <a:spcPts val="0"/>
              </a:spcAft>
              <a:buClr>
                <a:srgbClr val="FF0000"/>
              </a:buClr>
              <a:buSzPct val="100000"/>
              <a:buFont typeface="Arial"/>
              <a:buNone/>
            </a:pPr>
            <a:br>
              <a:rPr lang="en-US"/>
            </a:br>
            <a:br>
              <a:rPr lang="en-US"/>
            </a:br>
            <a:endParaRPr/>
          </a:p>
        </p:txBody>
      </p:sp>
      <p:pic>
        <p:nvPicPr>
          <p:cNvPr id="292" name="Google Shape;292;p17"/>
          <p:cNvPicPr preferRelativeResize="0"/>
          <p:nvPr/>
        </p:nvPicPr>
        <p:blipFill rotWithShape="1">
          <a:blip r:embed="rId3">
            <a:alphaModFix/>
          </a:blip>
          <a:srcRect/>
          <a:stretch/>
        </p:blipFill>
        <p:spPr>
          <a:xfrm>
            <a:off x="4448014" y="1859297"/>
            <a:ext cx="4448014" cy="40077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Discussion: </a:t>
            </a:r>
            <a:br>
              <a:rPr lang="en-US"/>
            </a:br>
            <a:r>
              <a:rPr lang="en-US"/>
              <a:t>SW-PBS Leadership Team</a:t>
            </a:r>
            <a:endParaRPr/>
          </a:p>
        </p:txBody>
      </p:sp>
      <p:sp>
        <p:nvSpPr>
          <p:cNvPr id="299" name="Google Shape;299;p18"/>
          <p:cNvSpPr txBox="1">
            <a:spLocks noGrp="1"/>
          </p:cNvSpPr>
          <p:nvPr>
            <p:ph type="body" idx="1"/>
          </p:nvPr>
        </p:nvSpPr>
        <p:spPr>
          <a:xfrm>
            <a:off x="457200" y="1907628"/>
            <a:ext cx="8229600" cy="4218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Font typeface="Arial"/>
              <a:buNone/>
            </a:pPr>
            <a:r>
              <a:rPr lang="en-US">
                <a:solidFill>
                  <a:schemeClr val="dk1"/>
                </a:solidFill>
              </a:rPr>
              <a:t>Discuss these questions to ensure you have a SW-PBS Leadership Team representative of your school.</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Why is representation important in your school?</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What would a representative team look like in your school?</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How will you ensure students, families, and other stakeholders are represented?</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Do you need to add any additional members to your team?</a:t>
            </a:r>
            <a:endParaRPr/>
          </a:p>
          <a:p>
            <a:pPr marL="0" lvl="0" indent="0" algn="l" rtl="0">
              <a:lnSpc>
                <a:spcPct val="90000"/>
              </a:lnSpc>
              <a:spcBef>
                <a:spcPts val="1000"/>
              </a:spcBef>
              <a:spcAft>
                <a:spcPts val="0"/>
              </a:spcAft>
              <a:buClr>
                <a:srgbClr val="FF0000"/>
              </a:buClr>
              <a:buSzPts val="2800"/>
              <a:buFont typeface="Arial"/>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Closing and Next Steps</a:t>
            </a:r>
            <a:endParaRPr/>
          </a:p>
        </p:txBody>
      </p:sp>
      <p:sp>
        <p:nvSpPr>
          <p:cNvPr id="306" name="Google Shape;306;p19"/>
          <p:cNvSpPr txBox="1">
            <a:spLocks noGrp="1"/>
          </p:cNvSpPr>
          <p:nvPr>
            <p:ph type="body" idx="1"/>
          </p:nvPr>
        </p:nvSpPr>
        <p:spPr>
          <a:xfrm>
            <a:off x="628650" y="1410201"/>
            <a:ext cx="7886700" cy="4766700"/>
          </a:xfrm>
          <a:prstGeom prst="rect">
            <a:avLst/>
          </a:prstGeom>
          <a:noFill/>
          <a:ln>
            <a:noFill/>
          </a:ln>
        </p:spPr>
        <p:txBody>
          <a:bodyPr spcFirstLastPara="1" wrap="square" lIns="91425" tIns="45700" rIns="91425" bIns="45700" anchor="t" anchorCtr="0">
            <a:normAutofit fontScale="92500"/>
          </a:bodyPr>
          <a:lstStyle/>
          <a:p>
            <a:pPr marL="228600" lvl="0" indent="-215265" algn="l" rtl="0">
              <a:lnSpc>
                <a:spcPct val="115000"/>
              </a:lnSpc>
              <a:spcBef>
                <a:spcPts val="0"/>
              </a:spcBef>
              <a:spcAft>
                <a:spcPts val="0"/>
              </a:spcAft>
              <a:buClr>
                <a:schemeClr val="dk1"/>
              </a:buClr>
              <a:buSzPct val="100000"/>
              <a:buChar char="•"/>
            </a:pPr>
            <a:r>
              <a:rPr lang="en-US"/>
              <a:t>Develop action steps for establishing a representative SW-PBS Leadership Team.</a:t>
            </a:r>
            <a:endParaRPr>
              <a:latin typeface="Arial"/>
              <a:ea typeface="Arial"/>
              <a:cs typeface="Arial"/>
              <a:sym typeface="Arial"/>
            </a:endParaRPr>
          </a:p>
          <a:p>
            <a:pPr marL="285750" lvl="1" indent="-278765" algn="l" rtl="0">
              <a:lnSpc>
                <a:spcPct val="115000"/>
              </a:lnSpc>
              <a:spcBef>
                <a:spcPts val="0"/>
              </a:spcBef>
              <a:spcAft>
                <a:spcPts val="0"/>
              </a:spcAft>
              <a:buSzPct val="100000"/>
              <a:buChar char="•"/>
            </a:pPr>
            <a:r>
              <a:rPr lang="en-US" sz="2800"/>
              <a:t>Update your action plan using the </a:t>
            </a:r>
            <a:r>
              <a:rPr lang="en-US" sz="2800" b="1" i="1"/>
              <a:t>Tier 1 Action Plan</a:t>
            </a:r>
            <a:r>
              <a:rPr lang="en-US" sz="2800"/>
              <a:t> template and the </a:t>
            </a:r>
            <a:r>
              <a:rPr lang="en-US" sz="2800" b="1" i="1"/>
              <a:t>Tier 1 Action Planning Checklist</a:t>
            </a:r>
            <a:r>
              <a:rPr lang="en-US" sz="2800"/>
              <a:t>. </a:t>
            </a:r>
            <a:endParaRPr sz="2800"/>
          </a:p>
          <a:p>
            <a:pPr marL="285750" lvl="1" indent="-278765" algn="l" rtl="0">
              <a:lnSpc>
                <a:spcPct val="115000"/>
              </a:lnSpc>
              <a:spcBef>
                <a:spcPts val="0"/>
              </a:spcBef>
              <a:spcAft>
                <a:spcPts val="0"/>
              </a:spcAft>
              <a:buSzPct val="100000"/>
              <a:buChar char="•"/>
            </a:pPr>
            <a:r>
              <a:rPr lang="en-US" sz="2800"/>
              <a:t>Use the </a:t>
            </a:r>
            <a:r>
              <a:rPr lang="en-US" sz="2800" b="1" i="1"/>
              <a:t>Tier 1 Artifacts Rubric </a:t>
            </a:r>
            <a:r>
              <a:rPr lang="en-US" sz="2800"/>
              <a:t>to assess the quality of the resources your team develops. </a:t>
            </a:r>
            <a:endParaRPr sz="2800"/>
          </a:p>
          <a:p>
            <a:pPr marL="285750" lvl="1" indent="-278765" algn="l" rtl="0">
              <a:lnSpc>
                <a:spcPct val="115000"/>
              </a:lnSpc>
              <a:spcBef>
                <a:spcPts val="0"/>
              </a:spcBef>
              <a:spcAft>
                <a:spcPts val="0"/>
              </a:spcAft>
              <a:buSzPct val="100000"/>
              <a:buChar char="•"/>
            </a:pPr>
            <a:r>
              <a:rPr lang="en-US" sz="2800"/>
              <a:t>Use the results of the </a:t>
            </a:r>
            <a:r>
              <a:rPr lang="en-US" sz="2800" b="1" i="1"/>
              <a:t>PBIS Self-Assessment Survey</a:t>
            </a:r>
            <a:r>
              <a:rPr lang="en-US" sz="2800"/>
              <a:t> (SAS)  to gain perspective from all staff, and results from the </a:t>
            </a:r>
            <a:r>
              <a:rPr lang="en-US" sz="2800" b="1" i="1"/>
              <a:t>PBIS Tiered Fidelity Inventory</a:t>
            </a:r>
            <a:r>
              <a:rPr lang="en-US" sz="2800"/>
              <a:t> (TFI) to gain perspective from your Building Leadership Team.</a:t>
            </a:r>
            <a:endParaRPr sz="2800"/>
          </a:p>
        </p:txBody>
      </p:sp>
      <p:grpSp>
        <p:nvGrpSpPr>
          <p:cNvPr id="307" name="Google Shape;307;p19"/>
          <p:cNvGrpSpPr/>
          <p:nvPr/>
        </p:nvGrpSpPr>
        <p:grpSpPr>
          <a:xfrm>
            <a:off x="12700" y="6211888"/>
            <a:ext cx="9144000" cy="658812"/>
            <a:chOff x="12700" y="6211407"/>
            <a:chExt cx="9144378" cy="659292"/>
          </a:xfrm>
        </p:grpSpPr>
        <p:sp>
          <p:nvSpPr>
            <p:cNvPr id="308" name="Google Shape;308;p1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1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1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19"/>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a:t>Facilitator Notes: Delete This Slide</a:t>
            </a:r>
            <a:br>
              <a:rPr lang="en-US"/>
            </a:br>
            <a:endParaRPr/>
          </a:p>
        </p:txBody>
      </p:sp>
      <p:sp>
        <p:nvSpPr>
          <p:cNvPr id="105" name="Google Shape;105;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dirty="0"/>
              <a:t>Handouts</a:t>
            </a:r>
            <a:endParaRPr dirty="0"/>
          </a:p>
          <a:p>
            <a:pPr marL="228600" lvl="0" indent="-228600" algn="l" rtl="0">
              <a:lnSpc>
                <a:spcPct val="90000"/>
              </a:lnSpc>
              <a:spcBef>
                <a:spcPts val="1000"/>
              </a:spcBef>
              <a:spcAft>
                <a:spcPts val="0"/>
              </a:spcAft>
              <a:buClr>
                <a:schemeClr val="dk1"/>
              </a:buClr>
              <a:buSzPts val="2800"/>
              <a:buChar char="•"/>
            </a:pPr>
            <a:r>
              <a:rPr lang="en-US" dirty="0"/>
              <a:t>Example Leadership Team Composition</a:t>
            </a:r>
            <a:endParaRPr dirty="0"/>
          </a:p>
          <a:p>
            <a:pPr marL="228600" lvl="0" indent="-228600" algn="l" rtl="0">
              <a:lnSpc>
                <a:spcPct val="90000"/>
              </a:lnSpc>
              <a:spcBef>
                <a:spcPts val="1000"/>
              </a:spcBef>
              <a:spcAft>
                <a:spcPts val="0"/>
              </a:spcAft>
              <a:buClr>
                <a:schemeClr val="dk1"/>
              </a:buClr>
              <a:buSzPts val="2800"/>
              <a:buChar char="•"/>
            </a:pPr>
            <a:r>
              <a:rPr lang="en-US" dirty="0"/>
              <a:t>Action Plan</a:t>
            </a:r>
            <a:endParaRPr dirty="0"/>
          </a:p>
          <a:p>
            <a:pPr marL="228600" lvl="0" indent="-228600" algn="l" rtl="0">
              <a:lnSpc>
                <a:spcPct val="90000"/>
              </a:lnSpc>
              <a:spcBef>
                <a:spcPts val="1000"/>
              </a:spcBef>
              <a:spcAft>
                <a:spcPts val="0"/>
              </a:spcAft>
              <a:buClr>
                <a:schemeClr val="dk1"/>
              </a:buClr>
              <a:buSzPts val="2800"/>
              <a:buChar char="•"/>
            </a:pPr>
            <a:r>
              <a:rPr lang="en-US" dirty="0"/>
              <a:t>Artifact Rubric</a:t>
            </a:r>
            <a:endParaRPr dirty="0"/>
          </a:p>
          <a:p>
            <a:pPr marL="228600" lvl="0" indent="-228600" algn="l" rtl="0">
              <a:lnSpc>
                <a:spcPct val="90000"/>
              </a:lnSpc>
              <a:spcBef>
                <a:spcPts val="1000"/>
              </a:spcBef>
              <a:spcAft>
                <a:spcPts val="0"/>
              </a:spcAft>
              <a:buClr>
                <a:schemeClr val="dk1"/>
              </a:buClr>
              <a:buSzPts val="2800"/>
              <a:buChar char="•"/>
            </a:pPr>
            <a:r>
              <a:rPr lang="en-US" dirty="0"/>
              <a:t>Action Planning Checklist</a:t>
            </a:r>
            <a:endParaRPr dirty="0"/>
          </a:p>
        </p:txBody>
      </p:sp>
      <p:grpSp>
        <p:nvGrpSpPr>
          <p:cNvPr id="106" name="Google Shape;106;p2"/>
          <p:cNvGrpSpPr/>
          <p:nvPr/>
        </p:nvGrpSpPr>
        <p:grpSpPr>
          <a:xfrm>
            <a:off x="12700" y="6211888"/>
            <a:ext cx="9144000" cy="658812"/>
            <a:chOff x="12700" y="6211407"/>
            <a:chExt cx="9144378" cy="659292"/>
          </a:xfrm>
        </p:grpSpPr>
        <p:sp>
          <p:nvSpPr>
            <p:cNvPr id="107" name="Google Shape;107;p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0"/>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grpSp>
        <p:nvGrpSpPr>
          <p:cNvPr id="318" name="Google Shape;318;p20"/>
          <p:cNvGrpSpPr/>
          <p:nvPr/>
        </p:nvGrpSpPr>
        <p:grpSpPr>
          <a:xfrm>
            <a:off x="12700" y="6211888"/>
            <a:ext cx="9144000" cy="658812"/>
            <a:chOff x="12700" y="6211407"/>
            <a:chExt cx="9144378" cy="659292"/>
          </a:xfrm>
        </p:grpSpPr>
        <p:sp>
          <p:nvSpPr>
            <p:cNvPr id="319" name="Google Shape;319;p2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2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2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
        <p:nvSpPr>
          <p:cNvPr id="323" name="Google Shape;323;p20"/>
          <p:cNvSpPr txBox="1"/>
          <p:nvPr/>
        </p:nvSpPr>
        <p:spPr>
          <a:xfrm>
            <a:off x="1549400" y="1063955"/>
            <a:ext cx="5222448" cy="55277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1800"/>
              <a:buFont typeface="Calibri"/>
              <a:buAutoNum type="arabicPeriod"/>
            </a:pPr>
            <a:r>
              <a:rPr lang="en-US" sz="1800" u="none" strike="noStrike">
                <a:solidFill>
                  <a:schemeClr val="dk1"/>
                </a:solidFill>
                <a:latin typeface="Calibri"/>
                <a:ea typeface="Calibri"/>
                <a:cs typeface="Calibri"/>
                <a:sym typeface="Calibri"/>
              </a:rPr>
              <a:t>Missouri SW-PBS (2019). </a:t>
            </a:r>
            <a:r>
              <a:rPr lang="en-US" sz="1800" i="1" u="none" strike="noStrike">
                <a:solidFill>
                  <a:schemeClr val="dk1"/>
                </a:solidFill>
                <a:latin typeface="Calibri"/>
                <a:ea typeface="Calibri"/>
                <a:cs typeface="Calibri"/>
                <a:sym typeface="Calibri"/>
              </a:rPr>
              <a:t>Missouri schoolwide positive behavior support tier 1 implementation guide.</a:t>
            </a:r>
            <a:r>
              <a:rPr lang="en-US" sz="1800">
                <a:solidFill>
                  <a:schemeClr val="dk1"/>
                </a:solidFill>
                <a:latin typeface="Calibri"/>
                <a:ea typeface="Calibri"/>
                <a:cs typeface="Calibri"/>
                <a:sym typeface="Calibri"/>
              </a:rPr>
              <a:t> </a:t>
            </a:r>
            <a:endParaRPr/>
          </a:p>
          <a:p>
            <a:pPr marL="342900" marR="0" lvl="0" indent="-342900" algn="l" rtl="0">
              <a:lnSpc>
                <a:spcPct val="107000"/>
              </a:lnSpc>
              <a:spcBef>
                <a:spcPts val="8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Missouri SW-PBS (2019). </a:t>
            </a:r>
            <a:r>
              <a:rPr lang="en-US" sz="1800" i="1">
                <a:solidFill>
                  <a:schemeClr val="dk1"/>
                </a:solidFill>
                <a:latin typeface="Calibri"/>
                <a:ea typeface="Calibri"/>
                <a:cs typeface="Calibri"/>
                <a:sym typeface="Calibri"/>
              </a:rPr>
              <a:t>Missouri schoolwide positive behavior support handbook.</a:t>
            </a:r>
            <a:endParaRPr/>
          </a:p>
          <a:p>
            <a:pPr marL="342900" marR="0" lvl="0" indent="-342900" algn="l" rtl="0">
              <a:lnSpc>
                <a:spcPct val="107000"/>
              </a:lnSpc>
              <a:spcBef>
                <a:spcPts val="8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Fixsen, D., Naoom, S.F., Blase, D.A., Friedman, R.M., Wallace, F. (2005)</a:t>
            </a:r>
            <a:r>
              <a:rPr lang="en-US" sz="1800" i="1">
                <a:solidFill>
                  <a:schemeClr val="dk1"/>
                </a:solidFill>
                <a:latin typeface="Calibri"/>
                <a:ea typeface="Calibri"/>
                <a:cs typeface="Calibri"/>
                <a:sym typeface="Calibri"/>
              </a:rPr>
              <a:t>. Implementation research: A synthesis of the literature. </a:t>
            </a:r>
            <a:r>
              <a:rPr lang="en-US" sz="1800">
                <a:solidFill>
                  <a:schemeClr val="dk1"/>
                </a:solidFill>
                <a:latin typeface="Calibri"/>
                <a:ea typeface="Calibri"/>
                <a:cs typeface="Calibri"/>
                <a:sym typeface="Calibri"/>
              </a:rPr>
              <a:t>University of South Florida, Louis de la Parte Florida Mental Health Institute, The National Implementation Research Network. </a:t>
            </a:r>
            <a:endParaRPr/>
          </a:p>
          <a:p>
            <a:pPr marL="342900" marR="0" lvl="0" indent="-342900" algn="l" rtl="0">
              <a:lnSpc>
                <a:spcPct val="107000"/>
              </a:lnSpc>
              <a:spcBef>
                <a:spcPts val="8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M</a:t>
            </a:r>
            <a:r>
              <a:rPr lang="en-US" sz="1800" b="0" i="0">
                <a:solidFill>
                  <a:srgbClr val="000000"/>
                </a:solidFill>
                <a:latin typeface="Arial"/>
                <a:ea typeface="Arial"/>
                <a:cs typeface="Arial"/>
                <a:sym typeface="Arial"/>
              </a:rPr>
              <a:t>cIntosh, K., Mercer, S. H., Hume, A. E., Frank, J. L., Turri, M. G., &amp; Mathews, S. (</a:t>
            </a:r>
            <a:r>
              <a:rPr lang="en-US" sz="1800">
                <a:solidFill>
                  <a:srgbClr val="000000"/>
                </a:solidFill>
                <a:latin typeface="Arial"/>
                <a:ea typeface="Arial"/>
                <a:cs typeface="Arial"/>
                <a:sym typeface="Arial"/>
              </a:rPr>
              <a:t>2013</a:t>
            </a:r>
            <a:r>
              <a:rPr lang="en-US" sz="1800" b="0" i="0">
                <a:solidFill>
                  <a:srgbClr val="000000"/>
                </a:solidFill>
                <a:latin typeface="Arial"/>
                <a:ea typeface="Arial"/>
                <a:cs typeface="Arial"/>
                <a:sym typeface="Arial"/>
              </a:rPr>
              <a:t>). </a:t>
            </a:r>
            <a:r>
              <a:rPr lang="en-US" sz="1800" b="0" i="1">
                <a:solidFill>
                  <a:srgbClr val="000000"/>
                </a:solidFill>
                <a:latin typeface="Arial"/>
                <a:ea typeface="Arial"/>
                <a:cs typeface="Arial"/>
                <a:sym typeface="Arial"/>
              </a:rPr>
              <a:t>Factors related to sustained implementation of school-wide positive behavior support.</a:t>
            </a:r>
            <a:r>
              <a:rPr lang="en-US" sz="1800" b="0" i="0">
                <a:solidFill>
                  <a:srgbClr val="000000"/>
                </a:solidFill>
                <a:latin typeface="Arial"/>
                <a:ea typeface="Arial"/>
                <a:cs typeface="Arial"/>
                <a:sym typeface="Arial"/>
              </a:rPr>
              <a:t> Exceptional Children.</a:t>
            </a:r>
            <a:endParaRPr/>
          </a:p>
          <a:p>
            <a:pPr marL="342900" marR="0" lvl="0" indent="-228600" algn="l" rtl="0">
              <a:lnSpc>
                <a:spcPct val="107000"/>
              </a:lnSpc>
              <a:spcBef>
                <a:spcPts val="800"/>
              </a:spcBef>
              <a:spcAft>
                <a:spcPts val="0"/>
              </a:spcAft>
              <a:buClr>
                <a:schemeClr val="dk1"/>
              </a:buClr>
              <a:buSzPts val="1800"/>
              <a:buFont typeface="Calibri"/>
              <a:buNone/>
            </a:pPr>
            <a:endParaRPr sz="1800" u="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9" name="Google Shape;99;p1" descr="A picture containing text&#10;&#10;Description automatically generated"/>
          <p:cNvPicPr preferRelativeResize="0"/>
          <p:nvPr/>
        </p:nvPicPr>
        <p:blipFill rotWithShape="1">
          <a:blip r:embed="rId3">
            <a:alphaModFix/>
          </a:blip>
          <a:srcRect l="315" r="-1" b="-1"/>
          <a:stretch/>
        </p:blipFill>
        <p:spPr>
          <a:xfrm>
            <a:off x="20" y="1282"/>
            <a:ext cx="9143980" cy="68567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a:t>Facilitator Notes: Delete This Slide</a:t>
            </a:r>
            <a:br>
              <a:rPr lang="en-US"/>
            </a:br>
            <a:endParaRPr/>
          </a:p>
        </p:txBody>
      </p:sp>
      <p:graphicFrame>
        <p:nvGraphicFramePr>
          <p:cNvPr id="106" name="Google Shape;106;p2"/>
          <p:cNvGraphicFramePr/>
          <p:nvPr/>
        </p:nvGraphicFramePr>
        <p:xfrm>
          <a:off x="628650" y="1690688"/>
          <a:ext cx="7017300" cy="2754850"/>
        </p:xfrm>
        <a:graphic>
          <a:graphicData uri="http://schemas.openxmlformats.org/drawingml/2006/table">
            <a:tbl>
              <a:tblPr>
                <a:noFill/>
              </a:tblPr>
              <a:tblGrid>
                <a:gridCol w="7017300">
                  <a:extLst>
                    <a:ext uri="{9D8B030D-6E8A-4147-A177-3AD203B41FA5}">
                      <a16:colId xmlns:a16="http://schemas.microsoft.com/office/drawing/2014/main" val="20000"/>
                    </a:ext>
                  </a:extLst>
                </a:gridCol>
              </a:tblGrid>
              <a:tr h="2754850">
                <a:tc>
                  <a:txBody>
                    <a:bodyPr/>
                    <a:lstStyle/>
                    <a:p>
                      <a:pPr marL="0" marR="0" lvl="0" indent="0" algn="l" rtl="0">
                        <a:spcBef>
                          <a:spcPts val="0"/>
                        </a:spcBef>
                        <a:spcAft>
                          <a:spcPts val="0"/>
                        </a:spcAft>
                        <a:buClr>
                          <a:schemeClr val="dk1"/>
                        </a:buClr>
                        <a:buSzPts val="3200"/>
                        <a:buFont typeface="Arial"/>
                        <a:buNone/>
                      </a:pPr>
                      <a:r>
                        <a:rPr lang="en-US" sz="3200" u="none" strike="noStrike" cap="none" dirty="0"/>
                        <a:t>Handouts</a:t>
                      </a:r>
                      <a:endParaRPr dirty="0"/>
                    </a:p>
                    <a:p>
                      <a:pPr marL="342900" marR="0" lvl="0" indent="-342900" algn="l" rtl="0">
                        <a:spcBef>
                          <a:spcPts val="0"/>
                        </a:spcBef>
                        <a:spcAft>
                          <a:spcPts val="0"/>
                        </a:spcAft>
                        <a:buClr>
                          <a:schemeClr val="dk1"/>
                        </a:buClr>
                        <a:buSzPts val="2400"/>
                        <a:buFont typeface="Arial"/>
                        <a:buChar char="•"/>
                      </a:pPr>
                      <a:r>
                        <a:rPr lang="en-US" sz="2400" u="none" strike="noStrike" cap="none" dirty="0"/>
                        <a:t>Example Team Meeting Dates</a:t>
                      </a:r>
                      <a:endParaRPr dirty="0"/>
                    </a:p>
                    <a:p>
                      <a:pPr marL="342900" marR="0" lvl="0" indent="-342900" algn="l" rtl="0">
                        <a:spcBef>
                          <a:spcPts val="0"/>
                        </a:spcBef>
                        <a:spcAft>
                          <a:spcPts val="0"/>
                        </a:spcAft>
                        <a:buClr>
                          <a:schemeClr val="dk1"/>
                        </a:buClr>
                        <a:buSzPts val="2400"/>
                        <a:buFont typeface="Arial"/>
                        <a:buChar char="•"/>
                      </a:pPr>
                      <a:r>
                        <a:rPr lang="en-US" sz="2400" u="none" strike="noStrike" cap="none" dirty="0"/>
                        <a:t>Activity Team Meeting Dates</a:t>
                      </a:r>
                      <a:endParaRPr sz="2400" u="none" strike="noStrike" cap="none" dirty="0"/>
                    </a:p>
                    <a:p>
                      <a:pPr marL="342900" lvl="0" indent="-381000" algn="l" rtl="0">
                        <a:lnSpc>
                          <a:spcPct val="90000"/>
                        </a:lnSpc>
                        <a:spcBef>
                          <a:spcPts val="0"/>
                        </a:spcBef>
                        <a:spcAft>
                          <a:spcPts val="0"/>
                        </a:spcAft>
                        <a:buClr>
                          <a:schemeClr val="dk1"/>
                        </a:buClr>
                        <a:buSzPts val="2400"/>
                        <a:buChar char="•"/>
                      </a:pPr>
                      <a:r>
                        <a:rPr lang="en-US" sz="2400" dirty="0"/>
                        <a:t>Tier 1 Action Plan</a:t>
                      </a:r>
                      <a:endParaRPr sz="2400" dirty="0"/>
                    </a:p>
                    <a:p>
                      <a:pPr marL="342900" lvl="0" indent="-381000" algn="l" rtl="0">
                        <a:lnSpc>
                          <a:spcPct val="90000"/>
                        </a:lnSpc>
                        <a:spcBef>
                          <a:spcPts val="0"/>
                        </a:spcBef>
                        <a:spcAft>
                          <a:spcPts val="0"/>
                        </a:spcAft>
                        <a:buClr>
                          <a:schemeClr val="dk1"/>
                        </a:buClr>
                        <a:buSzPts val="2400"/>
                        <a:buChar char="•"/>
                      </a:pPr>
                      <a:r>
                        <a:rPr lang="en-US" sz="2400" dirty="0"/>
                        <a:t>Tier 1 Artifact Rubric</a:t>
                      </a:r>
                      <a:endParaRPr sz="2400" dirty="0"/>
                    </a:p>
                    <a:p>
                      <a:pPr marL="342900" lvl="0" indent="-381000" algn="l" rtl="0">
                        <a:lnSpc>
                          <a:spcPct val="90000"/>
                        </a:lnSpc>
                        <a:spcBef>
                          <a:spcPts val="0"/>
                        </a:spcBef>
                        <a:spcAft>
                          <a:spcPts val="0"/>
                        </a:spcAft>
                        <a:buClr>
                          <a:schemeClr val="dk1"/>
                        </a:buClr>
                        <a:buSzPts val="2400"/>
                        <a:buChar char="•"/>
                      </a:pPr>
                      <a:r>
                        <a:rPr lang="en-US" sz="2400" dirty="0"/>
                        <a:t>Tier 1 Action Planning Checklist</a:t>
                      </a:r>
                      <a:endParaRPr sz="2400" dirty="0"/>
                    </a:p>
                  </a:txBody>
                  <a:tcPr marL="114300" marR="114300" marT="0" marB="0"/>
                </a:tc>
                <a:extLst>
                  <a:ext uri="{0D108BD9-81ED-4DB2-BD59-A6C34878D82A}">
                    <a16:rowId xmlns:a16="http://schemas.microsoft.com/office/drawing/2014/main" val="10000"/>
                  </a:ext>
                </a:extLst>
              </a:tr>
            </a:tbl>
          </a:graphicData>
        </a:graphic>
      </p:graphicFrame>
      <p:grpSp>
        <p:nvGrpSpPr>
          <p:cNvPr id="107" name="Google Shape;107;p2"/>
          <p:cNvGrpSpPr/>
          <p:nvPr/>
        </p:nvGrpSpPr>
        <p:grpSpPr>
          <a:xfrm>
            <a:off x="12700" y="6211888"/>
            <a:ext cx="9144000" cy="658812"/>
            <a:chOff x="12700" y="6211407"/>
            <a:chExt cx="9144378" cy="659292"/>
          </a:xfrm>
        </p:grpSpPr>
        <p:sp>
          <p:nvSpPr>
            <p:cNvPr id="108" name="Google Shape;108;p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Working Agreements</a:t>
            </a:r>
            <a:endParaRPr/>
          </a:p>
        </p:txBody>
      </p:sp>
      <p:sp>
        <p:nvSpPr>
          <p:cNvPr id="118" name="Google Shape;118;p3"/>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None/>
            </a:pPr>
            <a:r>
              <a:rPr lang="en-US" sz="2400" b="1">
                <a:latin typeface="Calibri"/>
                <a:ea typeface="Calibri"/>
                <a:cs typeface="Calibri"/>
                <a:sym typeface="Calibri"/>
              </a:rPr>
              <a:t>Be Respectful</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an active listener—open to new ideas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Use notes for side bar conversations</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 Responsible</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on time for sessions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Silence cell phones—reply appropriately</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Follow the decision making process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Work toward consensus and support decisions of the group</a:t>
            </a:r>
            <a:endParaRPr/>
          </a:p>
          <a:p>
            <a:pPr marL="0" lvl="0" indent="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p:txBody>
      </p:sp>
      <p:grpSp>
        <p:nvGrpSpPr>
          <p:cNvPr id="119" name="Google Shape;119;p3"/>
          <p:cNvGrpSpPr/>
          <p:nvPr/>
        </p:nvGrpSpPr>
        <p:grpSpPr>
          <a:xfrm>
            <a:off x="12700" y="6211888"/>
            <a:ext cx="9144000" cy="658812"/>
            <a:chOff x="12700" y="6211407"/>
            <a:chExt cx="9144378" cy="659292"/>
          </a:xfrm>
        </p:grpSpPr>
        <p:sp>
          <p:nvSpPr>
            <p:cNvPr id="120" name="Google Shape;120;p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Attention Signal</a:t>
            </a:r>
            <a:endParaRPr/>
          </a:p>
        </p:txBody>
      </p:sp>
      <p:sp>
        <p:nvSpPr>
          <p:cNvPr id="130" name="Google Shape;130;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Introductions</a:t>
            </a:r>
            <a:endParaRPr/>
          </a:p>
        </p:txBody>
      </p:sp>
      <p:sp>
        <p:nvSpPr>
          <p:cNvPr id="137" name="Google Shape;137;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Lesson Outcomes</a:t>
            </a:r>
            <a:endParaRPr/>
          </a:p>
        </p:txBody>
      </p:sp>
      <p:sp>
        <p:nvSpPr>
          <p:cNvPr id="144" name="Google Shape;144;p6"/>
          <p:cNvSpPr txBox="1">
            <a:spLocks noGrp="1"/>
          </p:cNvSpPr>
          <p:nvPr>
            <p:ph type="body" idx="1"/>
          </p:nvPr>
        </p:nvSpPr>
        <p:spPr>
          <a:xfrm>
            <a:off x="628651" y="1465730"/>
            <a:ext cx="8119564" cy="4024246"/>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rgbClr val="008000"/>
              </a:buClr>
              <a:buSzPts val="2800"/>
              <a:buNone/>
            </a:pPr>
            <a:r>
              <a:rPr lang="en-US" i="1">
                <a:solidFill>
                  <a:srgbClr val="008000"/>
                </a:solidFill>
              </a:rPr>
              <a:t>At the end of this session, you will be able to…</a:t>
            </a:r>
            <a:endParaRPr/>
          </a:p>
          <a:p>
            <a:pPr marL="0" lvl="0" indent="0" algn="ctr" rtl="0">
              <a:lnSpc>
                <a:spcPct val="90000"/>
              </a:lnSpc>
              <a:spcBef>
                <a:spcPts val="451"/>
              </a:spcBef>
              <a:spcAft>
                <a:spcPts val="0"/>
              </a:spcAft>
              <a:buClr>
                <a:schemeClr val="dk1"/>
              </a:buClr>
              <a:buSzPts val="225"/>
              <a:buNone/>
            </a:pPr>
            <a:endParaRPr sz="225" i="1">
              <a:solidFill>
                <a:srgbClr val="008000"/>
              </a:solidFill>
            </a:endParaRPr>
          </a:p>
          <a:p>
            <a:pPr marL="228600" lvl="0" indent="-228600" algn="l" rtl="0">
              <a:lnSpc>
                <a:spcPct val="90000"/>
              </a:lnSpc>
              <a:spcBef>
                <a:spcPts val="1451"/>
              </a:spcBef>
              <a:spcAft>
                <a:spcPts val="0"/>
              </a:spcAft>
              <a:buClr>
                <a:schemeClr val="dk1"/>
              </a:buClr>
              <a:buSzPts val="2800"/>
              <a:buChar char="•"/>
            </a:pPr>
            <a:r>
              <a:rPr lang="en-US"/>
              <a:t>Create a SW-PBS Leadership Team meeting schedule.</a:t>
            </a:r>
            <a:endParaRPr/>
          </a:p>
        </p:txBody>
      </p:sp>
      <p:grpSp>
        <p:nvGrpSpPr>
          <p:cNvPr id="145" name="Google Shape;145;p6"/>
          <p:cNvGrpSpPr/>
          <p:nvPr/>
        </p:nvGrpSpPr>
        <p:grpSpPr>
          <a:xfrm>
            <a:off x="12700" y="6211888"/>
            <a:ext cx="9144000" cy="658812"/>
            <a:chOff x="12700" y="6211407"/>
            <a:chExt cx="9144378" cy="659292"/>
          </a:xfrm>
        </p:grpSpPr>
        <p:sp>
          <p:nvSpPr>
            <p:cNvPr id="146" name="Google Shape;146;p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7" name="Google Shape;147;p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p:nvPr/>
        </p:nvSpPr>
        <p:spPr>
          <a:xfrm>
            <a:off x="628650" y="2289780"/>
            <a:ext cx="78867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Calibri"/>
                <a:ea typeface="Calibri"/>
                <a:cs typeface="Calibri"/>
                <a:sym typeface="Calibri"/>
              </a:rPr>
              <a:t>“Meeting and planning time is often scarce, so we must learn to work smarter, maximizing our time and outcomes.”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r" rtl="0">
              <a:spcBef>
                <a:spcPts val="0"/>
              </a:spcBef>
              <a:spcAft>
                <a:spcPts val="0"/>
              </a:spcAft>
              <a:buNone/>
            </a:pPr>
            <a:r>
              <a:rPr lang="en-US" sz="1200">
                <a:solidFill>
                  <a:schemeClr val="dk1"/>
                </a:solidFill>
                <a:latin typeface="Calibri"/>
                <a:ea typeface="Calibri"/>
                <a:cs typeface="Calibri"/>
                <a:sym typeface="Calibri"/>
              </a:rPr>
              <a:t>MO SW-PBS, 2019</a:t>
            </a:r>
            <a:endParaRPr/>
          </a:p>
        </p:txBody>
      </p:sp>
      <p:sp>
        <p:nvSpPr>
          <p:cNvPr id="156" name="Google Shape;156;p7"/>
          <p:cNvSpPr txBox="1"/>
          <p:nvPr/>
        </p:nvSpPr>
        <p:spPr>
          <a:xfrm>
            <a:off x="628650" y="365126"/>
            <a:ext cx="7886700" cy="132556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b="0" u="none">
                <a:solidFill>
                  <a:schemeClr val="dk1"/>
                </a:solidFill>
                <a:latin typeface="Calibri"/>
                <a:ea typeface="Calibri"/>
                <a:cs typeface="Calibri"/>
                <a:sym typeface="Calibri"/>
              </a:rPr>
              <a:t>Key Concepts/Big Ideas</a:t>
            </a:r>
            <a:endParaRPr/>
          </a:p>
        </p:txBody>
      </p:sp>
      <p:grpSp>
        <p:nvGrpSpPr>
          <p:cNvPr id="157" name="Google Shape;157;p7"/>
          <p:cNvGrpSpPr/>
          <p:nvPr/>
        </p:nvGrpSpPr>
        <p:grpSpPr>
          <a:xfrm>
            <a:off x="12700" y="6211888"/>
            <a:ext cx="9144000" cy="658812"/>
            <a:chOff x="12700" y="6211407"/>
            <a:chExt cx="9144378" cy="659292"/>
          </a:xfrm>
        </p:grpSpPr>
        <p:sp>
          <p:nvSpPr>
            <p:cNvPr id="158" name="Google Shape;158;p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7"/>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Protected Work Time is Essential</a:t>
            </a:r>
            <a:endParaRPr/>
          </a:p>
        </p:txBody>
      </p:sp>
      <p:pic>
        <p:nvPicPr>
          <p:cNvPr id="168" name="Google Shape;168;p8"/>
          <p:cNvPicPr preferRelativeResize="0">
            <a:picLocks noGrp="1"/>
          </p:cNvPicPr>
          <p:nvPr>
            <p:ph type="body" idx="1"/>
          </p:nvPr>
        </p:nvPicPr>
        <p:blipFill rotWithShape="1">
          <a:blip r:embed="rId3">
            <a:alphaModFix/>
          </a:blip>
          <a:srcRect/>
          <a:stretch/>
        </p:blipFill>
        <p:spPr>
          <a:xfrm>
            <a:off x="1576531" y="2025348"/>
            <a:ext cx="5990938" cy="3993959"/>
          </a:xfrm>
          <a:prstGeom prst="rect">
            <a:avLst/>
          </a:prstGeom>
          <a:noFill/>
          <a:ln>
            <a:noFill/>
          </a:ln>
        </p:spPr>
      </p:pic>
      <p:grpSp>
        <p:nvGrpSpPr>
          <p:cNvPr id="169" name="Google Shape;169;p8"/>
          <p:cNvGrpSpPr/>
          <p:nvPr/>
        </p:nvGrpSpPr>
        <p:grpSpPr>
          <a:xfrm>
            <a:off x="12700" y="6211888"/>
            <a:ext cx="9144000" cy="658812"/>
            <a:chOff x="12700" y="6211407"/>
            <a:chExt cx="9144378" cy="659292"/>
          </a:xfrm>
        </p:grpSpPr>
        <p:sp>
          <p:nvSpPr>
            <p:cNvPr id="170" name="Google Shape;170;p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8"/>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0" name="Google Shape;180;p9"/>
          <p:cNvPicPr preferRelativeResize="0"/>
          <p:nvPr/>
        </p:nvPicPr>
        <p:blipFill rotWithShape="1">
          <a:blip r:embed="rId3">
            <a:alphaModFix/>
          </a:blip>
          <a:srcRect l="20197" r="9214" b="-1"/>
          <a:stretch/>
        </p:blipFill>
        <p:spPr>
          <a:xfrm>
            <a:off x="20" y="10"/>
            <a:ext cx="7252212" cy="6857990"/>
          </a:xfrm>
          <a:prstGeom prst="rect">
            <a:avLst/>
          </a:prstGeom>
          <a:noFill/>
          <a:ln>
            <a:noFill/>
          </a:ln>
        </p:spPr>
      </p:pic>
      <p:sp>
        <p:nvSpPr>
          <p:cNvPr id="181" name="Google Shape;181;p9"/>
          <p:cNvSpPr/>
          <p:nvPr/>
        </p:nvSpPr>
        <p:spPr>
          <a:xfrm flipH="1">
            <a:off x="3843764" y="0"/>
            <a:ext cx="530023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9"/>
          <p:cNvSpPr txBox="1"/>
          <p:nvPr/>
        </p:nvSpPr>
        <p:spPr>
          <a:xfrm>
            <a:off x="5648707" y="365125"/>
            <a:ext cx="2866642" cy="189991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500"/>
              <a:buFont typeface="Calibri"/>
              <a:buNone/>
            </a:pPr>
            <a:r>
              <a:rPr lang="en-US" sz="3500" b="1">
                <a:solidFill>
                  <a:schemeClr val="dk1"/>
                </a:solidFill>
                <a:latin typeface="Calibri"/>
                <a:ea typeface="Calibri"/>
                <a:cs typeface="Calibri"/>
                <a:sym typeface="Calibri"/>
              </a:rPr>
              <a:t>Scheduling Team Meetings</a:t>
            </a:r>
            <a:endParaRPr/>
          </a:p>
        </p:txBody>
      </p:sp>
      <p:sp>
        <p:nvSpPr>
          <p:cNvPr id="183" name="Google Shape;183;p9"/>
          <p:cNvSpPr txBox="1"/>
          <p:nvPr/>
        </p:nvSpPr>
        <p:spPr>
          <a:xfrm>
            <a:off x="5648707" y="2434201"/>
            <a:ext cx="2866642" cy="374276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1700"/>
              <a:buFont typeface="Arial"/>
              <a:buChar char="•"/>
            </a:pPr>
            <a:r>
              <a:rPr lang="en-US" sz="1700" b="1">
                <a:solidFill>
                  <a:schemeClr val="dk1"/>
                </a:solidFill>
                <a:latin typeface="Calibri"/>
                <a:ea typeface="Calibri"/>
                <a:cs typeface="Calibri"/>
                <a:sym typeface="Calibri"/>
              </a:rPr>
              <a:t>Enter all dates on master calendar. </a:t>
            </a:r>
            <a:endParaRPr/>
          </a:p>
          <a:p>
            <a:pPr marL="228600" marR="0" lvl="0" indent="-228600" algn="l" rtl="0">
              <a:lnSpc>
                <a:spcPct val="90000"/>
              </a:lnSpc>
              <a:spcBef>
                <a:spcPts val="1000"/>
              </a:spcBef>
              <a:spcAft>
                <a:spcPts val="0"/>
              </a:spcAft>
              <a:buClr>
                <a:schemeClr val="dk1"/>
              </a:buClr>
              <a:buSzPts val="1700"/>
              <a:buFont typeface="Arial"/>
              <a:buChar char="•"/>
            </a:pPr>
            <a:r>
              <a:rPr lang="en-US" sz="1700" b="1">
                <a:solidFill>
                  <a:schemeClr val="dk1"/>
                </a:solidFill>
                <a:latin typeface="Calibri"/>
                <a:ea typeface="Calibri"/>
                <a:cs typeface="Calibri"/>
                <a:sym typeface="Calibri"/>
              </a:rPr>
              <a:t>Meet for at least an hour, once per month. </a:t>
            </a:r>
            <a:endParaRPr/>
          </a:p>
        </p:txBody>
      </p:sp>
      <p:grpSp>
        <p:nvGrpSpPr>
          <p:cNvPr id="184" name="Google Shape;184;p9"/>
          <p:cNvGrpSpPr/>
          <p:nvPr/>
        </p:nvGrpSpPr>
        <p:grpSpPr>
          <a:xfrm>
            <a:off x="12700" y="6211888"/>
            <a:ext cx="9144000" cy="658812"/>
            <a:chOff x="12700" y="6211407"/>
            <a:chExt cx="9144378" cy="659292"/>
          </a:xfrm>
        </p:grpSpPr>
        <p:sp>
          <p:nvSpPr>
            <p:cNvPr id="185" name="Google Shape;185;p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9"/>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Working Agreements</a:t>
            </a:r>
            <a:endParaRPr/>
          </a:p>
        </p:txBody>
      </p:sp>
      <p:sp>
        <p:nvSpPr>
          <p:cNvPr id="117" name="Google Shape;117;p3"/>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chemeClr val="dk1"/>
              </a:buClr>
              <a:buSzPct val="100000"/>
              <a:buNone/>
            </a:pPr>
            <a:r>
              <a:rPr lang="en-US" sz="2400" b="1">
                <a:latin typeface="Calibri"/>
                <a:ea typeface="Calibri"/>
                <a:cs typeface="Calibri"/>
                <a:sym typeface="Calibri"/>
              </a:rPr>
              <a:t>Be Respectful</a:t>
            </a:r>
            <a:endParaRPr/>
          </a:p>
          <a:p>
            <a:pPr marL="228600" lvl="0" indent="0" algn="l" rtl="0">
              <a:lnSpc>
                <a:spcPct val="90000"/>
              </a:lnSpc>
              <a:spcBef>
                <a:spcPts val="1000"/>
              </a:spcBef>
              <a:spcAft>
                <a:spcPts val="0"/>
              </a:spcAft>
              <a:buNone/>
            </a:pPr>
            <a:endParaRPr/>
          </a:p>
          <a:p>
            <a:pPr marL="228600" lvl="0" indent="0" algn="l" rtl="0">
              <a:lnSpc>
                <a:spcPct val="90000"/>
              </a:lnSpc>
              <a:spcBef>
                <a:spcPts val="1000"/>
              </a:spcBef>
              <a:spcAft>
                <a:spcPts val="0"/>
              </a:spcAft>
              <a:buNone/>
            </a:pPr>
            <a:r>
              <a:rPr lang="en-US">
                <a:latin typeface="Calibri"/>
                <a:ea typeface="Calibri"/>
                <a:cs typeface="Calibri"/>
                <a:sym typeface="Calibri"/>
              </a:rPr>
              <a:t>Be an active listener—open to new ideas</a:t>
            </a:r>
            <a:endParaRPr/>
          </a:p>
          <a:p>
            <a:pPr marL="228600" lvl="0" indent="0" algn="l" rtl="0">
              <a:lnSpc>
                <a:spcPct val="90000"/>
              </a:lnSpc>
              <a:spcBef>
                <a:spcPts val="1000"/>
              </a:spcBef>
              <a:spcAft>
                <a:spcPts val="0"/>
              </a:spcAft>
              <a:buNone/>
            </a:pPr>
            <a:r>
              <a:rPr lang="en-US">
                <a:latin typeface="Calibri"/>
                <a:ea typeface="Calibri"/>
                <a:cs typeface="Calibri"/>
                <a:sym typeface="Calibri"/>
              </a:rPr>
              <a:t>Use notes for side bar conversations</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 Responsible</a:t>
            </a:r>
            <a:endParaRPr/>
          </a:p>
          <a:p>
            <a:pPr marL="228600" lvl="0" indent="0" algn="l" rtl="0">
              <a:lnSpc>
                <a:spcPct val="90000"/>
              </a:lnSpc>
              <a:spcBef>
                <a:spcPts val="1000"/>
              </a:spcBef>
              <a:spcAft>
                <a:spcPts val="0"/>
              </a:spcAft>
              <a:buNone/>
            </a:pPr>
            <a:r>
              <a:rPr lang="en-US">
                <a:latin typeface="Calibri"/>
                <a:ea typeface="Calibri"/>
                <a:cs typeface="Calibri"/>
                <a:sym typeface="Calibri"/>
              </a:rPr>
              <a:t>Be on time for sessions</a:t>
            </a:r>
            <a:endParaRPr/>
          </a:p>
          <a:p>
            <a:pPr marL="228600" lvl="0" indent="0" algn="l" rtl="0">
              <a:lnSpc>
                <a:spcPct val="90000"/>
              </a:lnSpc>
              <a:spcBef>
                <a:spcPts val="1000"/>
              </a:spcBef>
              <a:spcAft>
                <a:spcPts val="0"/>
              </a:spcAft>
              <a:buNone/>
            </a:pPr>
            <a:r>
              <a:rPr lang="en-US">
                <a:latin typeface="Calibri"/>
                <a:ea typeface="Calibri"/>
                <a:cs typeface="Calibri"/>
                <a:sym typeface="Calibri"/>
              </a:rPr>
              <a:t>Silence cell phones—reply appropriately</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228600" lvl="0" indent="0" algn="l" rtl="0">
              <a:lnSpc>
                <a:spcPct val="90000"/>
              </a:lnSpc>
              <a:spcBef>
                <a:spcPts val="1000"/>
              </a:spcBef>
              <a:spcAft>
                <a:spcPts val="0"/>
              </a:spcAft>
              <a:buNone/>
            </a:pPr>
            <a:r>
              <a:rPr lang="en-US">
                <a:latin typeface="Calibri"/>
                <a:ea typeface="Calibri"/>
                <a:cs typeface="Calibri"/>
                <a:sym typeface="Calibri"/>
              </a:rPr>
              <a:t>Follow the decision making process</a:t>
            </a:r>
            <a:endParaRPr/>
          </a:p>
          <a:p>
            <a:pPr marL="228600" lvl="0" indent="0" algn="l" rtl="0">
              <a:lnSpc>
                <a:spcPct val="90000"/>
              </a:lnSpc>
              <a:spcBef>
                <a:spcPts val="1000"/>
              </a:spcBef>
              <a:spcAft>
                <a:spcPts val="0"/>
              </a:spcAft>
              <a:buNone/>
            </a:pPr>
            <a:r>
              <a:rPr lang="en-US">
                <a:latin typeface="Calibri"/>
                <a:ea typeface="Calibri"/>
                <a:cs typeface="Calibri"/>
                <a:sym typeface="Calibri"/>
              </a:rPr>
              <a:t>Work toward consensus and support decisions of the group</a:t>
            </a:r>
            <a:endParaRPr/>
          </a:p>
          <a:p>
            <a:pPr marL="0" lvl="0" indent="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p:txBody>
      </p:sp>
      <p:grpSp>
        <p:nvGrpSpPr>
          <p:cNvPr id="118" name="Google Shape;118;p3"/>
          <p:cNvGrpSpPr/>
          <p:nvPr/>
        </p:nvGrpSpPr>
        <p:grpSpPr>
          <a:xfrm>
            <a:off x="12700" y="6211888"/>
            <a:ext cx="9144000" cy="658812"/>
            <a:chOff x="12700" y="6211407"/>
            <a:chExt cx="9144378" cy="659292"/>
          </a:xfrm>
        </p:grpSpPr>
        <p:sp>
          <p:nvSpPr>
            <p:cNvPr id="119" name="Google Shape;119;p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Creative Scheduling</a:t>
            </a:r>
            <a:endParaRPr/>
          </a:p>
        </p:txBody>
      </p:sp>
      <p:sp>
        <p:nvSpPr>
          <p:cNvPr id="195" name="Google Shape;195;p1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Before or after school</a:t>
            </a:r>
            <a:endParaRPr/>
          </a:p>
          <a:p>
            <a:pPr marL="228600" lvl="0" indent="-228600" algn="l" rtl="0">
              <a:lnSpc>
                <a:spcPct val="90000"/>
              </a:lnSpc>
              <a:spcBef>
                <a:spcPts val="1000"/>
              </a:spcBef>
              <a:spcAft>
                <a:spcPts val="0"/>
              </a:spcAft>
              <a:buClr>
                <a:schemeClr val="dk1"/>
              </a:buClr>
              <a:buSzPts val="2800"/>
              <a:buChar char="•"/>
            </a:pPr>
            <a:r>
              <a:rPr lang="en-US"/>
              <a:t>Early-release days</a:t>
            </a:r>
            <a:endParaRPr/>
          </a:p>
          <a:p>
            <a:pPr marL="228600" lvl="0" indent="-228600" algn="l" rtl="0">
              <a:lnSpc>
                <a:spcPct val="90000"/>
              </a:lnSpc>
              <a:spcBef>
                <a:spcPts val="1000"/>
              </a:spcBef>
              <a:spcAft>
                <a:spcPts val="0"/>
              </a:spcAft>
              <a:buClr>
                <a:schemeClr val="dk1"/>
              </a:buClr>
              <a:buSzPts val="2800"/>
              <a:buChar char="•"/>
            </a:pPr>
            <a:r>
              <a:rPr lang="en-US"/>
              <a:t>Common planning time</a:t>
            </a:r>
            <a:endParaRPr/>
          </a:p>
          <a:p>
            <a:pPr marL="228600" lvl="0" indent="-228600" algn="l" rtl="0">
              <a:lnSpc>
                <a:spcPct val="90000"/>
              </a:lnSpc>
              <a:spcBef>
                <a:spcPts val="1000"/>
              </a:spcBef>
              <a:spcAft>
                <a:spcPts val="0"/>
              </a:spcAft>
              <a:buClr>
                <a:schemeClr val="dk1"/>
              </a:buClr>
              <a:buSzPts val="2800"/>
              <a:buChar char="•"/>
            </a:pPr>
            <a:r>
              <a:rPr lang="en-US"/>
              <a:t>Occasional “retreat” to allow longer, uninterrupted planning time. </a:t>
            </a:r>
            <a:endParaRPr/>
          </a:p>
          <a:p>
            <a:pPr marL="0" lvl="0" indent="0" algn="l" rtl="0">
              <a:lnSpc>
                <a:spcPct val="90000"/>
              </a:lnSpc>
              <a:spcBef>
                <a:spcPts val="100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r>
              <a:rPr lang="en-US" i="1"/>
              <a:t>Creative scheduling helps to provide the time necessary to ensure positive outcomes for your school.</a:t>
            </a:r>
            <a:endParaRPr/>
          </a:p>
        </p:txBody>
      </p:sp>
      <p:grpSp>
        <p:nvGrpSpPr>
          <p:cNvPr id="196" name="Google Shape;196;p10"/>
          <p:cNvGrpSpPr/>
          <p:nvPr/>
        </p:nvGrpSpPr>
        <p:grpSpPr>
          <a:xfrm>
            <a:off x="12700" y="6211888"/>
            <a:ext cx="9144000" cy="658812"/>
            <a:chOff x="12700" y="6211407"/>
            <a:chExt cx="9144378" cy="659292"/>
          </a:xfrm>
        </p:grpSpPr>
        <p:sp>
          <p:nvSpPr>
            <p:cNvPr id="197" name="Google Shape;197;p1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1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1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1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1" descr="A picture containing sandglass, object, indoor, dark&#10;&#10;Description automatically generated"/>
          <p:cNvPicPr preferRelativeResize="0"/>
          <p:nvPr/>
        </p:nvPicPr>
        <p:blipFill rotWithShape="1">
          <a:blip r:embed="rId3">
            <a:alphaModFix amt="50000"/>
          </a:blip>
          <a:srcRect/>
          <a:stretch/>
        </p:blipFill>
        <p:spPr>
          <a:xfrm>
            <a:off x="0" y="0"/>
            <a:ext cx="9144000" cy="6858000"/>
          </a:xfrm>
          <a:prstGeom prst="rect">
            <a:avLst/>
          </a:prstGeom>
          <a:noFill/>
          <a:ln>
            <a:noFill/>
          </a:ln>
        </p:spPr>
      </p:pic>
      <p:sp>
        <p:nvSpPr>
          <p:cNvPr id="207" name="Google Shape;207;p11"/>
          <p:cNvSpPr txBox="1"/>
          <p:nvPr/>
        </p:nvSpPr>
        <p:spPr>
          <a:xfrm>
            <a:off x="2773017" y="454971"/>
            <a:ext cx="585414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Supporting SW PBS Leadership Team </a:t>
            </a:r>
            <a:endParaRPr/>
          </a:p>
        </p:txBody>
      </p:sp>
      <p:sp>
        <p:nvSpPr>
          <p:cNvPr id="208" name="Google Shape;208;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177800" algn="l" rtl="0">
              <a:lnSpc>
                <a:spcPct val="90000"/>
              </a:lnSpc>
              <a:spcBef>
                <a:spcPts val="0"/>
              </a:spcBef>
              <a:spcAft>
                <a:spcPts val="0"/>
              </a:spcAft>
              <a:buClr>
                <a:schemeClr val="dk1"/>
              </a:buClr>
              <a:buSzPts val="2800"/>
              <a:buChar char="•"/>
            </a:pPr>
            <a:r>
              <a:rPr lang="en-US"/>
              <a:t>Arranging meeting times and hiring substitutes for a portion of the day when meetings are held.</a:t>
            </a:r>
            <a:endParaRPr/>
          </a:p>
          <a:p>
            <a:pPr marL="171450" lvl="0" indent="-177800" algn="l" rtl="0">
              <a:lnSpc>
                <a:spcPct val="90000"/>
              </a:lnSpc>
              <a:spcBef>
                <a:spcPts val="1000"/>
              </a:spcBef>
              <a:spcAft>
                <a:spcPts val="0"/>
              </a:spcAft>
              <a:buClr>
                <a:schemeClr val="dk1"/>
              </a:buClr>
              <a:buSzPts val="2800"/>
              <a:buChar char="•"/>
            </a:pPr>
            <a:r>
              <a:rPr lang="en-US"/>
              <a:t>Meeting outside of regular school hours with extra pay.</a:t>
            </a:r>
            <a:endParaRPr/>
          </a:p>
          <a:p>
            <a:pPr marL="171450" lvl="0" indent="-177800" algn="l" rtl="0">
              <a:lnSpc>
                <a:spcPct val="90000"/>
              </a:lnSpc>
              <a:spcBef>
                <a:spcPts val="1000"/>
              </a:spcBef>
              <a:spcAft>
                <a:spcPts val="0"/>
              </a:spcAft>
              <a:buClr>
                <a:schemeClr val="dk1"/>
              </a:buClr>
              <a:buSzPts val="2800"/>
              <a:buChar char="•"/>
            </a:pPr>
            <a:r>
              <a:rPr lang="en-US"/>
              <a:t>Arranging for additional preparation time by periodically supervising team members’ classes for them.</a:t>
            </a:r>
            <a:endParaRPr/>
          </a:p>
          <a:p>
            <a:pPr marL="171450" lvl="0" indent="-177800" algn="l" rtl="0">
              <a:lnSpc>
                <a:spcPct val="90000"/>
              </a:lnSpc>
              <a:spcBef>
                <a:spcPts val="1000"/>
              </a:spcBef>
              <a:spcAft>
                <a:spcPts val="0"/>
              </a:spcAft>
              <a:buClr>
                <a:schemeClr val="dk1"/>
              </a:buClr>
              <a:buSzPts val="2800"/>
              <a:buChar char="•"/>
            </a:pPr>
            <a:r>
              <a:rPr lang="en-US"/>
              <a:t>Relieving participating team members of other duties such as bus supervision, recess duty, cafeteria supervision, etc.</a:t>
            </a:r>
            <a:endParaRPr/>
          </a:p>
          <a:p>
            <a:pPr marL="0" lvl="0" indent="0" algn="l" rtl="0">
              <a:lnSpc>
                <a:spcPct val="90000"/>
              </a:lnSpc>
              <a:spcBef>
                <a:spcPts val="1000"/>
              </a:spcBef>
              <a:spcAft>
                <a:spcPts val="0"/>
              </a:spcAft>
              <a:buClr>
                <a:schemeClr val="dk1"/>
              </a:buClr>
              <a:buSzPts val="2800"/>
              <a:buNone/>
            </a:pP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Team Meetings</a:t>
            </a:r>
            <a:endParaRPr/>
          </a:p>
        </p:txBody>
      </p:sp>
      <p:sp>
        <p:nvSpPr>
          <p:cNvPr id="215" name="Google Shape;215;p12"/>
          <p:cNvSpPr txBox="1">
            <a:spLocks noGrp="1"/>
          </p:cNvSpPr>
          <p:nvPr>
            <p:ph type="body" idx="1"/>
          </p:nvPr>
        </p:nvSpPr>
        <p:spPr>
          <a:xfrm>
            <a:off x="457200" y="2349062"/>
            <a:ext cx="3763893" cy="3767959"/>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90000"/>
              </a:lnSpc>
              <a:spcBef>
                <a:spcPts val="0"/>
              </a:spcBef>
              <a:spcAft>
                <a:spcPts val="0"/>
              </a:spcAft>
              <a:buSzPts val="2800"/>
              <a:buFont typeface="Arial"/>
              <a:buChar char="•"/>
            </a:pPr>
            <a:r>
              <a:rPr lang="en-US">
                <a:solidFill>
                  <a:schemeClr val="dk1"/>
                </a:solidFill>
              </a:rPr>
              <a:t>Review the example SW-PBS Leadership Team meeting schedule and consider when your SW-PBS Leadership could meet. </a:t>
            </a:r>
            <a:endParaRPr/>
          </a:p>
          <a:p>
            <a:pPr marL="0" lvl="0" indent="0" algn="l" rtl="0">
              <a:lnSpc>
                <a:spcPct val="90000"/>
              </a:lnSpc>
              <a:spcBef>
                <a:spcPts val="1000"/>
              </a:spcBef>
              <a:spcAft>
                <a:spcPts val="0"/>
              </a:spcAft>
              <a:buClr>
                <a:srgbClr val="FF0000"/>
              </a:buClr>
              <a:buSzPts val="2800"/>
              <a:buFont typeface="Arial"/>
              <a:buNone/>
            </a:pPr>
            <a:br>
              <a:rPr lang="en-US"/>
            </a:br>
            <a:br>
              <a:rPr lang="en-US"/>
            </a:br>
            <a:endParaRPr/>
          </a:p>
        </p:txBody>
      </p:sp>
      <p:pic>
        <p:nvPicPr>
          <p:cNvPr id="216" name="Google Shape;216;p12"/>
          <p:cNvPicPr preferRelativeResize="0"/>
          <p:nvPr/>
        </p:nvPicPr>
        <p:blipFill rotWithShape="1">
          <a:blip r:embed="rId3">
            <a:alphaModFix/>
          </a:blip>
          <a:srcRect/>
          <a:stretch/>
        </p:blipFill>
        <p:spPr>
          <a:xfrm>
            <a:off x="4221093" y="2085646"/>
            <a:ext cx="4735909" cy="336134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3"/>
          <p:cNvPicPr preferRelativeResize="0"/>
          <p:nvPr/>
        </p:nvPicPr>
        <p:blipFill rotWithShape="1">
          <a:blip r:embed="rId3">
            <a:alphaModFix/>
          </a:blip>
          <a:srcRect/>
          <a:stretch/>
        </p:blipFill>
        <p:spPr>
          <a:xfrm>
            <a:off x="634481" y="207384"/>
            <a:ext cx="7875037" cy="5251024"/>
          </a:xfrm>
          <a:prstGeom prst="rect">
            <a:avLst/>
          </a:prstGeom>
          <a:noFill/>
          <a:ln>
            <a:noFill/>
          </a:ln>
        </p:spPr>
      </p:pic>
      <p:sp>
        <p:nvSpPr>
          <p:cNvPr id="223" name="Google Shape;223;p13"/>
          <p:cNvSpPr txBox="1"/>
          <p:nvPr/>
        </p:nvSpPr>
        <p:spPr>
          <a:xfrm>
            <a:off x="1319139" y="5512059"/>
            <a:ext cx="6531300" cy="646500"/>
          </a:xfrm>
          <a:prstGeom prst="rect">
            <a:avLst/>
          </a:prstGeom>
          <a:solidFill>
            <a:srgbClr val="E8EBF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mbria"/>
                <a:ea typeface="Cambria"/>
                <a:cs typeface="Cambria"/>
                <a:sym typeface="Cambria"/>
              </a:rPr>
              <a:t>Review example SW-PBS Leadership Team meeting schedule and consider when your SW-PBS Leadership could meet. </a:t>
            </a:r>
            <a:endParaRPr sz="1800">
              <a:solidFill>
                <a:schemeClr val="dk1"/>
              </a:solidFill>
              <a:latin typeface="Calibri"/>
              <a:ea typeface="Calibri"/>
              <a:cs typeface="Calibri"/>
              <a:sym typeface="Calibri"/>
            </a:endParaRPr>
          </a:p>
        </p:txBody>
      </p:sp>
      <p:grpSp>
        <p:nvGrpSpPr>
          <p:cNvPr id="224" name="Google Shape;224;p13"/>
          <p:cNvGrpSpPr/>
          <p:nvPr/>
        </p:nvGrpSpPr>
        <p:grpSpPr>
          <a:xfrm>
            <a:off x="12701" y="6212062"/>
            <a:ext cx="9144300" cy="658788"/>
            <a:chOff x="12700" y="6211407"/>
            <a:chExt cx="9144300" cy="659249"/>
          </a:xfrm>
        </p:grpSpPr>
        <p:sp>
          <p:nvSpPr>
            <p:cNvPr id="225" name="Google Shape;225;p13"/>
            <p:cNvSpPr/>
            <p:nvPr/>
          </p:nvSpPr>
          <p:spPr>
            <a:xfrm>
              <a:off x="12700" y="6756656"/>
              <a:ext cx="9144000" cy="114000"/>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13"/>
            <p:cNvSpPr/>
            <p:nvPr/>
          </p:nvSpPr>
          <p:spPr>
            <a:xfrm>
              <a:off x="12700" y="6288897"/>
              <a:ext cx="9144300" cy="283500"/>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3"/>
            <p:cNvSpPr/>
            <p:nvPr/>
          </p:nvSpPr>
          <p:spPr>
            <a:xfrm>
              <a:off x="12700" y="6572093"/>
              <a:ext cx="9144000" cy="184800"/>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13"/>
            <p:cNvSpPr txBox="1"/>
            <p:nvPr/>
          </p:nvSpPr>
          <p:spPr>
            <a:xfrm>
              <a:off x="673127" y="6211407"/>
              <a:ext cx="1752600" cy="369600"/>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4"/>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Team Meetings</a:t>
            </a:r>
            <a:endParaRPr/>
          </a:p>
        </p:txBody>
      </p:sp>
      <p:sp>
        <p:nvSpPr>
          <p:cNvPr id="235" name="Google Shape;235;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800"/>
              <a:buFont typeface="Arial"/>
              <a:buChar char="•"/>
            </a:pPr>
            <a:r>
              <a:rPr lang="en-US">
                <a:solidFill>
                  <a:schemeClr val="dk1"/>
                </a:solidFill>
              </a:rPr>
              <a:t>Use the form provided to schedule your SW-PBS Leadership Team meeting dates, times, and location.</a:t>
            </a:r>
            <a:endParaRPr/>
          </a:p>
          <a:p>
            <a:pPr marL="0" lvl="0" indent="0" algn="l" rtl="0">
              <a:lnSpc>
                <a:spcPct val="90000"/>
              </a:lnSpc>
              <a:spcBef>
                <a:spcPts val="1000"/>
              </a:spcBef>
              <a:spcAft>
                <a:spcPts val="0"/>
              </a:spcAft>
              <a:buClr>
                <a:srgbClr val="FF0000"/>
              </a:buClr>
              <a:buSzPts val="2800"/>
              <a:buFont typeface="Arial"/>
              <a:buNone/>
            </a:pPr>
            <a:br>
              <a:rPr lang="en-US"/>
            </a:br>
            <a:br>
              <a:rPr lang="en-US"/>
            </a:br>
            <a:endParaRPr/>
          </a:p>
        </p:txBody>
      </p:sp>
      <p:pic>
        <p:nvPicPr>
          <p:cNvPr id="236" name="Google Shape;236;p14"/>
          <p:cNvPicPr preferRelativeResize="0"/>
          <p:nvPr/>
        </p:nvPicPr>
        <p:blipFill rotWithShape="1">
          <a:blip r:embed="rId3">
            <a:alphaModFix/>
          </a:blip>
          <a:srcRect/>
          <a:stretch/>
        </p:blipFill>
        <p:spPr>
          <a:xfrm>
            <a:off x="2714515" y="2404315"/>
            <a:ext cx="4348436" cy="38472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aphicFrame>
        <p:nvGraphicFramePr>
          <p:cNvPr id="242" name="Google Shape;242;p15"/>
          <p:cNvGraphicFramePr/>
          <p:nvPr/>
        </p:nvGraphicFramePr>
        <p:xfrm>
          <a:off x="805931" y="5413948"/>
          <a:ext cx="3000000" cy="3000000"/>
        </p:xfrm>
        <a:graphic>
          <a:graphicData uri="http://schemas.openxmlformats.org/drawingml/2006/table">
            <a:tbl>
              <a:tblPr>
                <a:noFill/>
              </a:tblPr>
              <a:tblGrid>
                <a:gridCol w="7886700">
                  <a:extLst>
                    <a:ext uri="{9D8B030D-6E8A-4147-A177-3AD203B41FA5}">
                      <a16:colId xmlns:a16="http://schemas.microsoft.com/office/drawing/2014/main" val="20000"/>
                    </a:ext>
                  </a:extLst>
                </a:gridCol>
              </a:tblGrid>
              <a:tr h="254000">
                <a:tc>
                  <a:txBody>
                    <a:bodyPr/>
                    <a:lstStyle/>
                    <a:p>
                      <a:pPr marL="0" marR="0" lvl="0" indent="0" algn="l" rtl="0">
                        <a:spcBef>
                          <a:spcPts val="0"/>
                        </a:spcBef>
                        <a:spcAft>
                          <a:spcPts val="0"/>
                        </a:spcAft>
                        <a:buNone/>
                      </a:pPr>
                      <a:r>
                        <a:rPr lang="en-US" sz="2000" u="none" strike="noStrike" cap="none"/>
                        <a:t>Review the example SW-PBS Leadership Team meeting schedule and consider when your SW-PBS Leadership could meet. </a:t>
                      </a:r>
                      <a:endParaRPr sz="2000" u="none" strike="noStrike" cap="none">
                        <a:latin typeface="Cambria"/>
                        <a:ea typeface="Cambria"/>
                        <a:cs typeface="Cambria"/>
                        <a:sym typeface="Cambria"/>
                      </a:endParaRPr>
                    </a:p>
                  </a:txBody>
                  <a:tcPr marL="114300" marR="114300" marT="0" marB="0"/>
                </a:tc>
                <a:extLst>
                  <a:ext uri="{0D108BD9-81ED-4DB2-BD59-A6C34878D82A}">
                    <a16:rowId xmlns:a16="http://schemas.microsoft.com/office/drawing/2014/main" val="10000"/>
                  </a:ext>
                </a:extLst>
              </a:tr>
            </a:tbl>
          </a:graphicData>
        </a:graphic>
      </p:graphicFrame>
      <p:pic>
        <p:nvPicPr>
          <p:cNvPr id="243" name="Google Shape;243;p15"/>
          <p:cNvPicPr preferRelativeResize="0"/>
          <p:nvPr/>
        </p:nvPicPr>
        <p:blipFill rotWithShape="1">
          <a:blip r:embed="rId3">
            <a:alphaModFix/>
          </a:blip>
          <a:srcRect/>
          <a:stretch/>
        </p:blipFill>
        <p:spPr>
          <a:xfrm>
            <a:off x="947057" y="111967"/>
            <a:ext cx="7249885" cy="4882104"/>
          </a:xfrm>
          <a:prstGeom prst="rect">
            <a:avLst/>
          </a:prstGeom>
          <a:noFill/>
          <a:ln>
            <a:noFill/>
          </a:ln>
        </p:spPr>
      </p:pic>
      <p:grpSp>
        <p:nvGrpSpPr>
          <p:cNvPr id="244" name="Google Shape;244;p15"/>
          <p:cNvGrpSpPr/>
          <p:nvPr/>
        </p:nvGrpSpPr>
        <p:grpSpPr>
          <a:xfrm>
            <a:off x="12701" y="6212062"/>
            <a:ext cx="9144300" cy="658788"/>
            <a:chOff x="12700" y="6211407"/>
            <a:chExt cx="9144300" cy="659249"/>
          </a:xfrm>
        </p:grpSpPr>
        <p:sp>
          <p:nvSpPr>
            <p:cNvPr id="245" name="Google Shape;245;p15"/>
            <p:cNvSpPr/>
            <p:nvPr/>
          </p:nvSpPr>
          <p:spPr>
            <a:xfrm>
              <a:off x="12700" y="6756656"/>
              <a:ext cx="9144000" cy="114000"/>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5"/>
            <p:cNvSpPr/>
            <p:nvPr/>
          </p:nvSpPr>
          <p:spPr>
            <a:xfrm>
              <a:off x="12700" y="6288897"/>
              <a:ext cx="9144300" cy="283500"/>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5"/>
            <p:cNvSpPr/>
            <p:nvPr/>
          </p:nvSpPr>
          <p:spPr>
            <a:xfrm>
              <a:off x="12700" y="6572093"/>
              <a:ext cx="9144000" cy="184800"/>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15"/>
            <p:cNvSpPr txBox="1"/>
            <p:nvPr/>
          </p:nvSpPr>
          <p:spPr>
            <a:xfrm>
              <a:off x="673127" y="6211407"/>
              <a:ext cx="1752600" cy="369600"/>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Closing and Next Steps</a:t>
            </a:r>
            <a:endParaRPr/>
          </a:p>
        </p:txBody>
      </p:sp>
      <p:sp>
        <p:nvSpPr>
          <p:cNvPr id="255" name="Google Shape;255;p16"/>
          <p:cNvSpPr txBox="1">
            <a:spLocks noGrp="1"/>
          </p:cNvSpPr>
          <p:nvPr>
            <p:ph type="body" idx="1"/>
          </p:nvPr>
        </p:nvSpPr>
        <p:spPr>
          <a:xfrm>
            <a:off x="628650" y="1499251"/>
            <a:ext cx="7886700" cy="46776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None/>
            </a:pPr>
            <a:endParaRPr/>
          </a:p>
          <a:p>
            <a:pPr marL="228600" lvl="0" indent="-215265" algn="l" rtl="0">
              <a:lnSpc>
                <a:spcPct val="90000"/>
              </a:lnSpc>
              <a:spcBef>
                <a:spcPts val="0"/>
              </a:spcBef>
              <a:spcAft>
                <a:spcPts val="0"/>
              </a:spcAft>
              <a:buClr>
                <a:schemeClr val="dk1"/>
              </a:buClr>
              <a:buSzPct val="100000"/>
              <a:buChar char="•"/>
            </a:pPr>
            <a:r>
              <a:rPr lang="en-US"/>
              <a:t>Develop action steps for scheduling SW-PBS Leadership Team meetings and adding the dates/time to the school calendar. </a:t>
            </a:r>
            <a:endParaRPr/>
          </a:p>
          <a:p>
            <a:pPr marL="228600" lvl="0" indent="-278765" algn="l" rtl="0">
              <a:lnSpc>
                <a:spcPct val="115000"/>
              </a:lnSpc>
              <a:spcBef>
                <a:spcPts val="0"/>
              </a:spcBef>
              <a:spcAft>
                <a:spcPts val="0"/>
              </a:spcAft>
              <a:buSzPct val="100000"/>
              <a:buChar char="•"/>
            </a:pPr>
            <a:r>
              <a:rPr lang="en-US"/>
              <a:t>Update your action plan using the </a:t>
            </a:r>
            <a:r>
              <a:rPr lang="en-US" b="1" i="1"/>
              <a:t>Tier 1 Action Plan</a:t>
            </a:r>
            <a:r>
              <a:rPr lang="en-US"/>
              <a:t> template and the </a:t>
            </a:r>
            <a:r>
              <a:rPr lang="en-US" b="1" i="1"/>
              <a:t>Tier 1 Action Planning Checklist</a:t>
            </a:r>
            <a:r>
              <a:rPr lang="en-US"/>
              <a:t>. </a:t>
            </a:r>
            <a:endParaRPr/>
          </a:p>
          <a:p>
            <a:pPr marL="228600" lvl="0" indent="-278765" algn="l" rtl="0">
              <a:lnSpc>
                <a:spcPct val="115000"/>
              </a:lnSpc>
              <a:spcBef>
                <a:spcPts val="0"/>
              </a:spcBef>
              <a:spcAft>
                <a:spcPts val="0"/>
              </a:spcAft>
              <a:buSzPct val="100000"/>
              <a:buChar char="•"/>
            </a:pPr>
            <a:r>
              <a:rPr lang="en-US"/>
              <a:t>Use the </a:t>
            </a:r>
            <a:r>
              <a:rPr lang="en-US" b="1" i="1"/>
              <a:t>Tier 1 Artifacts Rubric </a:t>
            </a:r>
            <a:r>
              <a:rPr lang="en-US"/>
              <a:t>to assess the quality of the resources your team develops. </a:t>
            </a:r>
            <a:endParaRPr/>
          </a:p>
          <a:p>
            <a:pPr marL="228600" lvl="0" indent="-278765" algn="l" rtl="0">
              <a:lnSpc>
                <a:spcPct val="115000"/>
              </a:lnSpc>
              <a:spcBef>
                <a:spcPts val="0"/>
              </a:spcBef>
              <a:spcAft>
                <a:spcPts val="0"/>
              </a:spcAft>
              <a:buSzPct val="100000"/>
              <a:buChar char="•"/>
            </a:pPr>
            <a:r>
              <a:rPr lang="en-US"/>
              <a:t>Use the results of the </a:t>
            </a:r>
            <a:r>
              <a:rPr lang="en-US" b="1" i="1"/>
              <a:t>PBIS Self-Assessment Survey</a:t>
            </a:r>
            <a:r>
              <a:rPr lang="en-US"/>
              <a:t> (SAS)  to gain perspective from all staff, and results from the </a:t>
            </a:r>
            <a:r>
              <a:rPr lang="en-US" b="1" i="1"/>
              <a:t>PBIS Tiered Fidelity Inventory</a:t>
            </a:r>
            <a:r>
              <a:rPr lang="en-US"/>
              <a:t> (TFI) to gain perspective from your Building Leadership Team.</a:t>
            </a:r>
            <a:endParaRPr/>
          </a:p>
        </p:txBody>
      </p:sp>
      <p:grpSp>
        <p:nvGrpSpPr>
          <p:cNvPr id="256" name="Google Shape;256;p16"/>
          <p:cNvGrpSpPr/>
          <p:nvPr/>
        </p:nvGrpSpPr>
        <p:grpSpPr>
          <a:xfrm>
            <a:off x="12700" y="6211888"/>
            <a:ext cx="9144000" cy="658812"/>
            <a:chOff x="12700" y="6211407"/>
            <a:chExt cx="9144378" cy="659292"/>
          </a:xfrm>
        </p:grpSpPr>
        <p:sp>
          <p:nvSpPr>
            <p:cNvPr id="257" name="Google Shape;257;p1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sp>
        <p:nvSpPr>
          <p:cNvPr id="267" name="Google Shape;267;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Missouri SW-PBS (2019). </a:t>
            </a:r>
            <a:r>
              <a:rPr lang="en-US" i="1"/>
              <a:t>Missouri schoolwide positive behavior support handbook.</a:t>
            </a:r>
            <a:endParaRPr/>
          </a:p>
        </p:txBody>
      </p:sp>
      <p:grpSp>
        <p:nvGrpSpPr>
          <p:cNvPr id="268" name="Google Shape;268;p17"/>
          <p:cNvGrpSpPr/>
          <p:nvPr/>
        </p:nvGrpSpPr>
        <p:grpSpPr>
          <a:xfrm>
            <a:off x="12700" y="6211888"/>
            <a:ext cx="9144000" cy="658812"/>
            <a:chOff x="12700" y="6211407"/>
            <a:chExt cx="9144378" cy="659292"/>
          </a:xfrm>
        </p:grpSpPr>
        <p:sp>
          <p:nvSpPr>
            <p:cNvPr id="269" name="Google Shape;269;p1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7"/>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800"/>
              <a:buNone/>
            </a:pPr>
            <a:r>
              <a:rPr lang="en-US"/>
              <a:t>Leadership for Behavior</a:t>
            </a:r>
            <a:endParaRPr/>
          </a:p>
        </p:txBody>
      </p:sp>
      <p:pic>
        <p:nvPicPr>
          <p:cNvPr id="108" name="Google Shape;108;p1" descr="A picture containing diagram&#10;&#10;Description automatically generated"/>
          <p:cNvPicPr preferRelativeResize="0"/>
          <p:nvPr/>
        </p:nvPicPr>
        <p:blipFill rotWithShape="1">
          <a:blip r:embed="rId3">
            <a:alphaModFix/>
          </a:blip>
          <a:srcRect/>
          <a:stretch/>
        </p:blipFill>
        <p:spPr>
          <a:xfrm>
            <a:off x="24959" y="56561"/>
            <a:ext cx="9170341" cy="680143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Facilitator Notes: Delete This Slide</a:t>
            </a:r>
            <a:br>
              <a:rPr lang="en-US"/>
            </a:br>
            <a:endParaRPr/>
          </a:p>
        </p:txBody>
      </p:sp>
      <p:sp>
        <p:nvSpPr>
          <p:cNvPr id="115" name="Google Shape;115;p2"/>
          <p:cNvSpPr txBox="1">
            <a:spLocks noGrp="1"/>
          </p:cNvSpPr>
          <p:nvPr>
            <p:ph type="body" idx="1"/>
          </p:nvPr>
        </p:nvSpPr>
        <p:spPr>
          <a:xfrm>
            <a:off x="81894" y="1589954"/>
            <a:ext cx="8828641" cy="23108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sz="2800" dirty="0"/>
              <a:t>Handouts </a:t>
            </a:r>
            <a:endParaRPr dirty="0"/>
          </a:p>
          <a:p>
            <a:pPr marL="571500" lvl="1" indent="-164465">
              <a:spcBef>
                <a:spcPts val="0"/>
              </a:spcBef>
              <a:buSzPct val="100000"/>
            </a:pPr>
            <a:r>
              <a:rPr lang="en-US" sz="2500" dirty="0"/>
              <a:t>Example and Activity Team Working Agreements</a:t>
            </a:r>
            <a:endParaRPr sz="2500" dirty="0"/>
          </a:p>
          <a:p>
            <a:pPr marL="628650" lvl="1" indent="-221615">
              <a:spcBef>
                <a:spcPts val="1000"/>
              </a:spcBef>
              <a:buSzPct val="100000"/>
            </a:pPr>
            <a:r>
              <a:rPr lang="en-US" sz="2500" dirty="0"/>
              <a:t>Tier 1 Action Plan</a:t>
            </a:r>
            <a:endParaRPr sz="2500" dirty="0"/>
          </a:p>
          <a:p>
            <a:pPr marL="628650" lvl="1" indent="-221615">
              <a:spcBef>
                <a:spcPts val="1000"/>
              </a:spcBef>
              <a:buSzPct val="100000"/>
            </a:pPr>
            <a:r>
              <a:rPr lang="en-US" sz="2500" dirty="0"/>
              <a:t>Tier 1 Artifact Rubric</a:t>
            </a:r>
            <a:endParaRPr sz="2500" dirty="0"/>
          </a:p>
          <a:p>
            <a:pPr marL="628650" lvl="1" indent="-221615">
              <a:spcBef>
                <a:spcPts val="1000"/>
              </a:spcBef>
              <a:buSzPct val="100000"/>
            </a:pPr>
            <a:r>
              <a:rPr lang="en-US" sz="2500"/>
              <a:t>Tier </a:t>
            </a:r>
            <a:r>
              <a:rPr lang="en-US" sz="2500" dirty="0"/>
              <a:t>1 Action Planning Checklist</a:t>
            </a:r>
            <a:endParaRPr sz="2500" dirty="0"/>
          </a:p>
          <a:p>
            <a:pPr marL="171450" lvl="0" indent="-38100" algn="l" rtl="0">
              <a:lnSpc>
                <a:spcPct val="90000"/>
              </a:lnSpc>
              <a:spcBef>
                <a:spcPts val="750"/>
              </a:spcBef>
              <a:spcAft>
                <a:spcPts val="0"/>
              </a:spcAft>
              <a:buClr>
                <a:schemeClr val="dk1"/>
              </a:buClr>
              <a:buSzPct val="100000"/>
              <a:buNone/>
            </a:pPr>
            <a:endParaRPr dirty="0"/>
          </a:p>
        </p:txBody>
      </p:sp>
      <p:grpSp>
        <p:nvGrpSpPr>
          <p:cNvPr id="116" name="Google Shape;116;p2"/>
          <p:cNvGrpSpPr/>
          <p:nvPr/>
        </p:nvGrpSpPr>
        <p:grpSpPr>
          <a:xfrm>
            <a:off x="12700" y="6211888"/>
            <a:ext cx="9144000" cy="658812"/>
            <a:chOff x="12700" y="6211407"/>
            <a:chExt cx="9144378" cy="659292"/>
          </a:xfrm>
        </p:grpSpPr>
        <p:sp>
          <p:nvSpPr>
            <p:cNvPr id="117" name="Google Shape;117;p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Attention Signal</a:t>
            </a:r>
            <a:endParaRPr/>
          </a:p>
        </p:txBody>
      </p:sp>
      <p:sp>
        <p:nvSpPr>
          <p:cNvPr id="129" name="Google Shape;129;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pSp>
        <p:nvGrpSpPr>
          <p:cNvPr id="130" name="Google Shape;130;p4"/>
          <p:cNvGrpSpPr/>
          <p:nvPr/>
        </p:nvGrpSpPr>
        <p:grpSpPr>
          <a:xfrm>
            <a:off x="12700" y="6211888"/>
            <a:ext cx="9144000" cy="658812"/>
            <a:chOff x="12700" y="6211407"/>
            <a:chExt cx="9144378" cy="659292"/>
          </a:xfrm>
        </p:grpSpPr>
        <p:sp>
          <p:nvSpPr>
            <p:cNvPr id="131" name="Google Shape;131;p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3" name="Google Shape;133;p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4"/>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a:t>Working Agreements</a:t>
            </a:r>
            <a:endParaRPr/>
          </a:p>
        </p:txBody>
      </p:sp>
      <p:sp>
        <p:nvSpPr>
          <p:cNvPr id="127" name="Google Shape;127;p3"/>
          <p:cNvSpPr txBox="1">
            <a:spLocks noGrp="1"/>
          </p:cNvSpPr>
          <p:nvPr>
            <p:ph type="body" idx="1"/>
          </p:nvPr>
        </p:nvSpPr>
        <p:spPr>
          <a:xfrm>
            <a:off x="628651" y="1690712"/>
            <a:ext cx="7886700" cy="3263400"/>
          </a:xfrm>
          <a:prstGeom prst="rect">
            <a:avLst/>
          </a:prstGeom>
          <a:noFill/>
          <a:ln>
            <a:noFill/>
          </a:ln>
        </p:spPr>
        <p:txBody>
          <a:bodyPr spcFirstLastPara="1" wrap="square" lIns="91425" tIns="45700" rIns="91425" bIns="45700" anchor="t" anchorCtr="0">
            <a:normAutofit fontScale="92500" lnSpcReduction="20000"/>
          </a:bodyPr>
          <a:lstStyle/>
          <a:p>
            <a:pPr marL="171450" lvl="0" indent="-171450" algn="l" rtl="0">
              <a:lnSpc>
                <a:spcPct val="90000"/>
              </a:lnSpc>
              <a:spcBef>
                <a:spcPts val="0"/>
              </a:spcBef>
              <a:spcAft>
                <a:spcPts val="0"/>
              </a:spcAft>
              <a:buClr>
                <a:schemeClr val="dk1"/>
              </a:buClr>
              <a:buSzPct val="100000"/>
              <a:buNone/>
            </a:pPr>
            <a:r>
              <a:rPr lang="en-US" sz="2400" b="1">
                <a:latin typeface="Calibri"/>
                <a:ea typeface="Calibri"/>
                <a:cs typeface="Calibri"/>
                <a:sym typeface="Calibri"/>
              </a:rPr>
              <a:t>Be Respectful</a:t>
            </a:r>
            <a:endParaRPr/>
          </a:p>
          <a:p>
            <a:pPr marL="171450" lvl="0" indent="-171481" algn="l" rtl="0">
              <a:lnSpc>
                <a:spcPct val="90000"/>
              </a:lnSpc>
              <a:spcBef>
                <a:spcPts val="750"/>
              </a:spcBef>
              <a:spcAft>
                <a:spcPts val="0"/>
              </a:spcAft>
              <a:buClr>
                <a:schemeClr val="dk1"/>
              </a:buClr>
              <a:buSzPct val="100000"/>
              <a:buChar char="•"/>
            </a:pPr>
            <a:r>
              <a:rPr lang="en-US">
                <a:latin typeface="Calibri"/>
                <a:ea typeface="Calibri"/>
                <a:cs typeface="Calibri"/>
                <a:sym typeface="Calibri"/>
              </a:rPr>
              <a:t>Be an active listener—open to new ideas</a:t>
            </a:r>
            <a:endParaRPr/>
          </a:p>
          <a:p>
            <a:pPr marL="171450" lvl="0" indent="-171481" algn="l" rtl="0">
              <a:lnSpc>
                <a:spcPct val="90000"/>
              </a:lnSpc>
              <a:spcBef>
                <a:spcPts val="750"/>
              </a:spcBef>
              <a:spcAft>
                <a:spcPts val="0"/>
              </a:spcAft>
              <a:buClr>
                <a:schemeClr val="dk1"/>
              </a:buClr>
              <a:buSzPct val="100000"/>
              <a:buChar char="•"/>
            </a:pPr>
            <a:r>
              <a:rPr lang="en-US">
                <a:latin typeface="Calibri"/>
                <a:ea typeface="Calibri"/>
                <a:cs typeface="Calibri"/>
                <a:sym typeface="Calibri"/>
              </a:rPr>
              <a:t>Use notes for side bar conversations</a:t>
            </a:r>
            <a:endParaRPr/>
          </a:p>
          <a:p>
            <a:pPr marL="171450" lvl="0" indent="-171450" algn="l" rtl="0">
              <a:lnSpc>
                <a:spcPct val="90000"/>
              </a:lnSpc>
              <a:spcBef>
                <a:spcPts val="750"/>
              </a:spcBef>
              <a:spcAft>
                <a:spcPts val="0"/>
              </a:spcAft>
              <a:buClr>
                <a:schemeClr val="dk1"/>
              </a:buClr>
              <a:buSzPct val="100000"/>
              <a:buNone/>
            </a:pPr>
            <a:r>
              <a:rPr lang="en-US" sz="2400" b="1">
                <a:latin typeface="Calibri"/>
                <a:ea typeface="Calibri"/>
                <a:cs typeface="Calibri"/>
                <a:sym typeface="Calibri"/>
              </a:rPr>
              <a:t>Be Responsible</a:t>
            </a:r>
            <a:endParaRPr/>
          </a:p>
          <a:p>
            <a:pPr marL="171450" lvl="0" indent="-171481" algn="l" rtl="0">
              <a:lnSpc>
                <a:spcPct val="90000"/>
              </a:lnSpc>
              <a:spcBef>
                <a:spcPts val="750"/>
              </a:spcBef>
              <a:spcAft>
                <a:spcPts val="0"/>
              </a:spcAft>
              <a:buClr>
                <a:schemeClr val="dk1"/>
              </a:buClr>
              <a:buSzPct val="100000"/>
              <a:buChar char="•"/>
            </a:pPr>
            <a:r>
              <a:rPr lang="en-US">
                <a:latin typeface="Calibri"/>
                <a:ea typeface="Calibri"/>
                <a:cs typeface="Calibri"/>
                <a:sym typeface="Calibri"/>
              </a:rPr>
              <a:t>Be on time for sessions</a:t>
            </a:r>
            <a:endParaRPr/>
          </a:p>
          <a:p>
            <a:pPr marL="171450" lvl="0" indent="-171481" algn="l" rtl="0">
              <a:lnSpc>
                <a:spcPct val="90000"/>
              </a:lnSpc>
              <a:spcBef>
                <a:spcPts val="750"/>
              </a:spcBef>
              <a:spcAft>
                <a:spcPts val="0"/>
              </a:spcAft>
              <a:buClr>
                <a:schemeClr val="dk1"/>
              </a:buClr>
              <a:buSzPct val="100000"/>
              <a:buChar char="•"/>
            </a:pPr>
            <a:r>
              <a:rPr lang="en-US">
                <a:latin typeface="Calibri"/>
                <a:ea typeface="Calibri"/>
                <a:cs typeface="Calibri"/>
                <a:sym typeface="Calibri"/>
              </a:rPr>
              <a:t>Silence cell phones—reply appropriately</a:t>
            </a:r>
            <a:endParaRPr/>
          </a:p>
          <a:p>
            <a:pPr marL="171450" lvl="0" indent="-171450" algn="l" rtl="0">
              <a:lnSpc>
                <a:spcPct val="90000"/>
              </a:lnSpc>
              <a:spcBef>
                <a:spcPts val="750"/>
              </a:spcBef>
              <a:spcAft>
                <a:spcPts val="0"/>
              </a:spcAft>
              <a:buClr>
                <a:schemeClr val="dk1"/>
              </a:buClr>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171450" lvl="0" indent="-171481" algn="l" rtl="0">
              <a:lnSpc>
                <a:spcPct val="90000"/>
              </a:lnSpc>
              <a:spcBef>
                <a:spcPts val="750"/>
              </a:spcBef>
              <a:spcAft>
                <a:spcPts val="0"/>
              </a:spcAft>
              <a:buClr>
                <a:schemeClr val="dk1"/>
              </a:buClr>
              <a:buSzPct val="100000"/>
              <a:buChar char="•"/>
            </a:pPr>
            <a:r>
              <a:rPr lang="en-US">
                <a:latin typeface="Calibri"/>
                <a:ea typeface="Calibri"/>
                <a:cs typeface="Calibri"/>
                <a:sym typeface="Calibri"/>
              </a:rPr>
              <a:t>Follow the decision making process</a:t>
            </a:r>
            <a:endParaRPr/>
          </a:p>
          <a:p>
            <a:pPr marL="171450" lvl="0" indent="-171481" algn="l" rtl="0">
              <a:lnSpc>
                <a:spcPct val="90000"/>
              </a:lnSpc>
              <a:spcBef>
                <a:spcPts val="750"/>
              </a:spcBef>
              <a:spcAft>
                <a:spcPts val="0"/>
              </a:spcAft>
              <a:buClr>
                <a:schemeClr val="dk1"/>
              </a:buClr>
              <a:buSzPct val="100000"/>
              <a:buChar char="•"/>
            </a:pPr>
            <a:r>
              <a:rPr lang="en-US">
                <a:latin typeface="Calibri"/>
                <a:ea typeface="Calibri"/>
                <a:cs typeface="Calibri"/>
                <a:sym typeface="Calibri"/>
              </a:rPr>
              <a:t>Work toward consensus and support decisions of the group</a:t>
            </a:r>
            <a:endParaRPr/>
          </a:p>
          <a:p>
            <a:pPr marL="0" lvl="0" indent="0" algn="l" rtl="0">
              <a:lnSpc>
                <a:spcPct val="90000"/>
              </a:lnSpc>
              <a:spcBef>
                <a:spcPts val="750"/>
              </a:spcBef>
              <a:spcAft>
                <a:spcPts val="0"/>
              </a:spcAft>
              <a:buClr>
                <a:schemeClr val="dk1"/>
              </a:buClr>
              <a:buSzPct val="100000"/>
              <a:buNone/>
            </a:pPr>
            <a:endParaRPr>
              <a:latin typeface="Calibri"/>
              <a:ea typeface="Calibri"/>
              <a:cs typeface="Calibri"/>
              <a:sym typeface="Calibri"/>
            </a:endParaRPr>
          </a:p>
        </p:txBody>
      </p:sp>
      <p:grpSp>
        <p:nvGrpSpPr>
          <p:cNvPr id="128" name="Google Shape;128;p3"/>
          <p:cNvGrpSpPr/>
          <p:nvPr/>
        </p:nvGrpSpPr>
        <p:grpSpPr>
          <a:xfrm>
            <a:off x="12700" y="6211888"/>
            <a:ext cx="9144000" cy="658812"/>
            <a:chOff x="12700" y="6211407"/>
            <a:chExt cx="9144378" cy="659292"/>
          </a:xfrm>
        </p:grpSpPr>
        <p:sp>
          <p:nvSpPr>
            <p:cNvPr id="129" name="Google Shape;129;p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 name="Google Shape;131;p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a:t>Attention Signal</a:t>
            </a:r>
            <a:endParaRPr/>
          </a:p>
        </p:txBody>
      </p:sp>
      <p:sp>
        <p:nvSpPr>
          <p:cNvPr id="139" name="Google Shape;139;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38100" algn="l" rtl="0">
              <a:lnSpc>
                <a:spcPct val="90000"/>
              </a:lnSpc>
              <a:spcBef>
                <a:spcPts val="0"/>
              </a:spcBef>
              <a:spcAft>
                <a:spcPts val="0"/>
              </a:spcAft>
              <a:buClr>
                <a:schemeClr val="dk1"/>
              </a:buClr>
              <a:buSzPts val="21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a:t>Introductions</a:t>
            </a:r>
            <a:endParaRPr/>
          </a:p>
        </p:txBody>
      </p:sp>
      <p:sp>
        <p:nvSpPr>
          <p:cNvPr id="146" name="Google Shape;146;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38100" algn="l" rtl="0">
              <a:lnSpc>
                <a:spcPct val="90000"/>
              </a:lnSpc>
              <a:spcBef>
                <a:spcPts val="0"/>
              </a:spcBef>
              <a:spcAft>
                <a:spcPts val="0"/>
              </a:spcAft>
              <a:buClr>
                <a:schemeClr val="dk1"/>
              </a:buClr>
              <a:buSzPts val="21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b="1"/>
              <a:t>Lesson Outcomes</a:t>
            </a:r>
            <a:endParaRPr/>
          </a:p>
        </p:txBody>
      </p:sp>
      <p:sp>
        <p:nvSpPr>
          <p:cNvPr id="153" name="Google Shape;153;p6"/>
          <p:cNvSpPr txBox="1">
            <a:spLocks noGrp="1"/>
          </p:cNvSpPr>
          <p:nvPr>
            <p:ph type="body" idx="1"/>
          </p:nvPr>
        </p:nvSpPr>
        <p:spPr>
          <a:xfrm>
            <a:off x="628651" y="1465730"/>
            <a:ext cx="8119564" cy="4024246"/>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rgbClr val="008000"/>
              </a:buClr>
              <a:buSzPts val="2100"/>
              <a:buNone/>
            </a:pPr>
            <a:r>
              <a:rPr lang="en-US" i="1">
                <a:solidFill>
                  <a:srgbClr val="008000"/>
                </a:solidFill>
              </a:rPr>
              <a:t>At the end of this session, you will be able to…</a:t>
            </a:r>
            <a:endParaRPr/>
          </a:p>
          <a:p>
            <a:pPr marL="0" lvl="0" indent="0" algn="ctr" rtl="0">
              <a:lnSpc>
                <a:spcPct val="90000"/>
              </a:lnSpc>
              <a:spcBef>
                <a:spcPts val="451"/>
              </a:spcBef>
              <a:spcAft>
                <a:spcPts val="0"/>
              </a:spcAft>
              <a:buClr>
                <a:schemeClr val="dk1"/>
              </a:buClr>
              <a:buSzPts val="225"/>
              <a:buNone/>
            </a:pPr>
            <a:endParaRPr sz="225" i="1">
              <a:solidFill>
                <a:srgbClr val="008000"/>
              </a:solidFill>
            </a:endParaRPr>
          </a:p>
          <a:p>
            <a:pPr marL="171450" lvl="0" indent="-171450" algn="l" rtl="0">
              <a:lnSpc>
                <a:spcPct val="90000"/>
              </a:lnSpc>
              <a:spcBef>
                <a:spcPts val="1201"/>
              </a:spcBef>
              <a:spcAft>
                <a:spcPts val="0"/>
              </a:spcAft>
              <a:buClr>
                <a:schemeClr val="dk1"/>
              </a:buClr>
              <a:buSzPts val="2100"/>
              <a:buChar char="•"/>
            </a:pPr>
            <a:r>
              <a:rPr lang="en-US"/>
              <a:t>Create clearly defined working agreements.</a:t>
            </a:r>
            <a:endParaRPr/>
          </a:p>
        </p:txBody>
      </p:sp>
      <p:grpSp>
        <p:nvGrpSpPr>
          <p:cNvPr id="154" name="Google Shape;154;p6"/>
          <p:cNvGrpSpPr/>
          <p:nvPr/>
        </p:nvGrpSpPr>
        <p:grpSpPr>
          <a:xfrm>
            <a:off x="12700" y="6211888"/>
            <a:ext cx="9144000" cy="658812"/>
            <a:chOff x="12700" y="6211407"/>
            <a:chExt cx="9144378" cy="659292"/>
          </a:xfrm>
        </p:grpSpPr>
        <p:sp>
          <p:nvSpPr>
            <p:cNvPr id="155" name="Google Shape;155;p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8" name="Google Shape;158;p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Key Terms</a:t>
            </a:r>
            <a:endParaRPr/>
          </a:p>
        </p:txBody>
      </p:sp>
      <p:sp>
        <p:nvSpPr>
          <p:cNvPr id="165" name="Google Shape;16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b="1"/>
              <a:t>Working agreements:</a:t>
            </a:r>
            <a:r>
              <a:rPr lang="en-US"/>
              <a:t> ground rules that assist staff in achieving their meeting goals and increasing the productivity and effectiveness of their time.</a:t>
            </a:r>
            <a:endParaRPr/>
          </a:p>
        </p:txBody>
      </p:sp>
      <p:grpSp>
        <p:nvGrpSpPr>
          <p:cNvPr id="166" name="Google Shape;166;p7"/>
          <p:cNvGrpSpPr/>
          <p:nvPr/>
        </p:nvGrpSpPr>
        <p:grpSpPr>
          <a:xfrm>
            <a:off x="12700" y="6211888"/>
            <a:ext cx="9144000" cy="658812"/>
            <a:chOff x="12700" y="6211407"/>
            <a:chExt cx="9144378" cy="659292"/>
          </a:xfrm>
        </p:grpSpPr>
        <p:sp>
          <p:nvSpPr>
            <p:cNvPr id="167" name="Google Shape;167;p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8" name="Google Shape;168;p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9" name="Google Shape;169;p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Google Shape;170;p7"/>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Key Concepts/Big Ideas</a:t>
            </a:r>
            <a:endParaRPr/>
          </a:p>
        </p:txBody>
      </p:sp>
      <p:sp>
        <p:nvSpPr>
          <p:cNvPr id="177" name="Google Shape;177;p8"/>
          <p:cNvSpPr/>
          <p:nvPr/>
        </p:nvSpPr>
        <p:spPr>
          <a:xfrm>
            <a:off x="628650" y="2289780"/>
            <a:ext cx="7886700"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548135"/>
                </a:solidFill>
                <a:latin typeface="Calibri"/>
                <a:ea typeface="Calibri"/>
                <a:cs typeface="Calibri"/>
                <a:sym typeface="Calibri"/>
              </a:rPr>
              <a:t>“Unproductive meetings can dim enthusiasm for your work and slow efforts, while effective team processes excite and inspire, and fuel progress.”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r" rtl="0">
              <a:spcBef>
                <a:spcPts val="0"/>
              </a:spcBef>
              <a:spcAft>
                <a:spcPts val="0"/>
              </a:spcAft>
              <a:buNone/>
            </a:pPr>
            <a:r>
              <a:rPr lang="en-US" sz="1200">
                <a:solidFill>
                  <a:schemeClr val="dk1"/>
                </a:solidFill>
                <a:latin typeface="Calibri"/>
                <a:ea typeface="Calibri"/>
                <a:cs typeface="Calibri"/>
                <a:sym typeface="Calibri"/>
              </a:rPr>
              <a:t>MO SW-PBS, 2019</a:t>
            </a:r>
            <a:endParaRPr/>
          </a:p>
        </p:txBody>
      </p:sp>
      <p:grpSp>
        <p:nvGrpSpPr>
          <p:cNvPr id="178" name="Google Shape;178;p8"/>
          <p:cNvGrpSpPr/>
          <p:nvPr/>
        </p:nvGrpSpPr>
        <p:grpSpPr>
          <a:xfrm>
            <a:off x="12700" y="6211888"/>
            <a:ext cx="9144000" cy="658812"/>
            <a:chOff x="12700" y="6211407"/>
            <a:chExt cx="9144378" cy="659292"/>
          </a:xfrm>
        </p:grpSpPr>
        <p:sp>
          <p:nvSpPr>
            <p:cNvPr id="179" name="Google Shape;179;p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8"/>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9" descr="A picture containing person, indoor&#10;&#10;Description automatically generated"/>
          <p:cNvPicPr preferRelativeResize="0"/>
          <p:nvPr/>
        </p:nvPicPr>
        <p:blipFill rotWithShape="1">
          <a:blip r:embed="rId3">
            <a:alphaModFix amt="85000"/>
          </a:blip>
          <a:srcRect t="9091" r="19091"/>
          <a:stretch/>
        </p:blipFill>
        <p:spPr>
          <a:xfrm>
            <a:off x="20" y="10"/>
            <a:ext cx="9143980" cy="6857990"/>
          </a:xfrm>
          <a:prstGeom prst="rect">
            <a:avLst/>
          </a:prstGeom>
          <a:noFill/>
          <a:ln>
            <a:noFill/>
          </a:ln>
        </p:spPr>
      </p:pic>
      <p:sp>
        <p:nvSpPr>
          <p:cNvPr id="189" name="Google Shape;189;p9"/>
          <p:cNvSpPr/>
          <p:nvPr/>
        </p:nvSpPr>
        <p:spPr>
          <a:xfrm>
            <a:off x="252663" y="321176"/>
            <a:ext cx="5398329" cy="5896743"/>
          </a:xfrm>
          <a:prstGeom prst="rect">
            <a:avLst/>
          </a:prstGeom>
          <a:solidFill>
            <a:schemeClr val="lt1">
              <a:alpha val="89803"/>
            </a:schemeClr>
          </a:solidFill>
          <a:ln w="127000" cap="sq" cmpd="thinThick">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9"/>
          <p:cNvSpPr txBox="1">
            <a:spLocks noGrp="1"/>
          </p:cNvSpPr>
          <p:nvPr>
            <p:ph type="title"/>
          </p:nvPr>
        </p:nvSpPr>
        <p:spPr>
          <a:xfrm>
            <a:off x="446103" y="640263"/>
            <a:ext cx="4964858" cy="1344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Calibri"/>
              <a:buNone/>
            </a:pPr>
            <a:r>
              <a:rPr lang="en-US" sz="3500"/>
              <a:t>Why Working Agreements?</a:t>
            </a:r>
            <a:endParaRPr/>
          </a:p>
        </p:txBody>
      </p:sp>
      <p:sp>
        <p:nvSpPr>
          <p:cNvPr id="191" name="Google Shape;191;p9"/>
          <p:cNvSpPr txBox="1">
            <a:spLocks noGrp="1"/>
          </p:cNvSpPr>
          <p:nvPr>
            <p:ph type="body" idx="1"/>
          </p:nvPr>
        </p:nvSpPr>
        <p:spPr>
          <a:xfrm>
            <a:off x="445581" y="2121763"/>
            <a:ext cx="4965379" cy="37730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100"/>
              <a:buNone/>
            </a:pPr>
            <a:r>
              <a:rPr lang="en-US"/>
              <a:t>The most common categories of ineffective meetings include: </a:t>
            </a:r>
            <a:endParaRPr/>
          </a:p>
          <a:p>
            <a:pPr marL="514350" lvl="1" indent="-171450" algn="l" rtl="0">
              <a:lnSpc>
                <a:spcPct val="90000"/>
              </a:lnSpc>
              <a:spcBef>
                <a:spcPts val="375"/>
              </a:spcBef>
              <a:spcAft>
                <a:spcPts val="0"/>
              </a:spcAft>
              <a:buClr>
                <a:schemeClr val="dk1"/>
              </a:buClr>
              <a:buSzPts val="2100"/>
              <a:buChar char="•"/>
            </a:pPr>
            <a:r>
              <a:rPr lang="en-US" sz="2100"/>
              <a:t>disorganization in planning; no clear meeting objective or purpose, </a:t>
            </a:r>
            <a:endParaRPr/>
          </a:p>
          <a:p>
            <a:pPr marL="514350" lvl="1" indent="-171450" algn="l" rtl="0">
              <a:lnSpc>
                <a:spcPct val="90000"/>
              </a:lnSpc>
              <a:spcBef>
                <a:spcPts val="375"/>
              </a:spcBef>
              <a:spcAft>
                <a:spcPts val="0"/>
              </a:spcAft>
              <a:buClr>
                <a:schemeClr val="dk1"/>
              </a:buClr>
              <a:buSzPts val="2100"/>
              <a:buChar char="•"/>
            </a:pPr>
            <a:r>
              <a:rPr lang="en-US" sz="2100"/>
              <a:t>ineffective processes for running the meeting, and </a:t>
            </a:r>
            <a:endParaRPr/>
          </a:p>
          <a:p>
            <a:pPr marL="514350" lvl="1" indent="-171450" algn="l" rtl="0">
              <a:lnSpc>
                <a:spcPct val="90000"/>
              </a:lnSpc>
              <a:spcBef>
                <a:spcPts val="375"/>
              </a:spcBef>
              <a:spcAft>
                <a:spcPts val="0"/>
              </a:spcAft>
              <a:buClr>
                <a:schemeClr val="dk1"/>
              </a:buClr>
              <a:buSzPts val="2100"/>
              <a:buChar char="•"/>
            </a:pPr>
            <a:r>
              <a:rPr lang="en-US" sz="2100"/>
              <a:t>no closure or follow-up. </a:t>
            </a:r>
            <a:endParaRPr/>
          </a:p>
          <a:p>
            <a:pPr marL="514350" lvl="1" indent="-38100" algn="l" rtl="0">
              <a:lnSpc>
                <a:spcPct val="90000"/>
              </a:lnSpc>
              <a:spcBef>
                <a:spcPts val="375"/>
              </a:spcBef>
              <a:spcAft>
                <a:spcPts val="0"/>
              </a:spcAft>
              <a:buClr>
                <a:schemeClr val="dk1"/>
              </a:buClr>
              <a:buSzPts val="2100"/>
              <a:buNone/>
            </a:pPr>
            <a:endParaRPr sz="2100"/>
          </a:p>
          <a:p>
            <a:pPr marL="0" lvl="0" indent="0" algn="l" rtl="0">
              <a:lnSpc>
                <a:spcPct val="90000"/>
              </a:lnSpc>
              <a:spcBef>
                <a:spcPts val="750"/>
              </a:spcBef>
              <a:spcAft>
                <a:spcPts val="0"/>
              </a:spcAft>
              <a:buClr>
                <a:schemeClr val="dk1"/>
              </a:buClr>
              <a:buSzPts val="2100"/>
              <a:buNone/>
            </a:pPr>
            <a:r>
              <a:rPr lang="en-US" b="1" i="1"/>
              <a:t>Working agreements are one way to increase productivity and avoid ineffective team meeting processes. </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Effective Working Agreements</a:t>
            </a:r>
            <a:endParaRPr/>
          </a:p>
        </p:txBody>
      </p:sp>
      <p:sp>
        <p:nvSpPr>
          <p:cNvPr id="198" name="Google Shape;198;p1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a:t>Working agreements should be: </a:t>
            </a:r>
            <a:endParaRPr/>
          </a:p>
          <a:p>
            <a:pPr marL="514350" lvl="1" indent="-171450" algn="l" rtl="0">
              <a:lnSpc>
                <a:spcPct val="90000"/>
              </a:lnSpc>
              <a:spcBef>
                <a:spcPts val="375"/>
              </a:spcBef>
              <a:spcAft>
                <a:spcPts val="0"/>
              </a:spcAft>
              <a:buClr>
                <a:schemeClr val="dk1"/>
              </a:buClr>
              <a:buSzPts val="2500"/>
              <a:buChar char="•"/>
            </a:pPr>
            <a:r>
              <a:rPr lang="en-US" sz="2500"/>
              <a:t>developed by the team, </a:t>
            </a:r>
            <a:endParaRPr/>
          </a:p>
          <a:p>
            <a:pPr marL="514350" lvl="1" indent="-171450" algn="l" rtl="0">
              <a:lnSpc>
                <a:spcPct val="90000"/>
              </a:lnSpc>
              <a:spcBef>
                <a:spcPts val="375"/>
              </a:spcBef>
              <a:spcAft>
                <a:spcPts val="0"/>
              </a:spcAft>
              <a:buClr>
                <a:schemeClr val="dk1"/>
              </a:buClr>
              <a:buSzPts val="2500"/>
              <a:buChar char="•"/>
            </a:pPr>
            <a:r>
              <a:rPr lang="en-US" sz="2500"/>
              <a:t>posted visibly during meetings, </a:t>
            </a:r>
            <a:endParaRPr/>
          </a:p>
          <a:p>
            <a:pPr marL="514350" lvl="1" indent="-171450" algn="l" rtl="0">
              <a:lnSpc>
                <a:spcPct val="90000"/>
              </a:lnSpc>
              <a:spcBef>
                <a:spcPts val="375"/>
              </a:spcBef>
              <a:spcAft>
                <a:spcPts val="0"/>
              </a:spcAft>
              <a:buClr>
                <a:schemeClr val="dk1"/>
              </a:buClr>
              <a:buSzPts val="2500"/>
              <a:buChar char="•"/>
            </a:pPr>
            <a:r>
              <a:rPr lang="en-US" sz="2500"/>
              <a:t>reviewed as each meeting is initiated, </a:t>
            </a:r>
            <a:endParaRPr/>
          </a:p>
          <a:p>
            <a:pPr marL="514350" lvl="1" indent="-171450" algn="l" rtl="0">
              <a:lnSpc>
                <a:spcPct val="90000"/>
              </a:lnSpc>
              <a:spcBef>
                <a:spcPts val="375"/>
              </a:spcBef>
              <a:spcAft>
                <a:spcPts val="0"/>
              </a:spcAft>
              <a:buClr>
                <a:schemeClr val="dk1"/>
              </a:buClr>
              <a:buSzPts val="2500"/>
              <a:buChar char="•"/>
            </a:pPr>
            <a:r>
              <a:rPr lang="en-US" sz="2500"/>
              <a:t>occasionally used to review team performance at the close of meetings, and </a:t>
            </a:r>
            <a:endParaRPr/>
          </a:p>
          <a:p>
            <a:pPr marL="514350" lvl="1" indent="-171450" algn="l" rtl="0">
              <a:lnSpc>
                <a:spcPct val="90000"/>
              </a:lnSpc>
              <a:spcBef>
                <a:spcPts val="375"/>
              </a:spcBef>
              <a:spcAft>
                <a:spcPts val="0"/>
              </a:spcAft>
              <a:buClr>
                <a:schemeClr val="dk1"/>
              </a:buClr>
              <a:buSzPts val="2500"/>
              <a:buChar char="•"/>
            </a:pPr>
            <a:r>
              <a:rPr lang="en-US" sz="2500"/>
              <a:t>revised as new issues surface.</a:t>
            </a:r>
            <a:endParaRPr/>
          </a:p>
          <a:p>
            <a:pPr marL="171450" lvl="0" indent="-38100" algn="l" rtl="0">
              <a:lnSpc>
                <a:spcPct val="90000"/>
              </a:lnSpc>
              <a:spcBef>
                <a:spcPts val="750"/>
              </a:spcBef>
              <a:spcAft>
                <a:spcPts val="0"/>
              </a:spcAft>
              <a:buClr>
                <a:schemeClr val="dk1"/>
              </a:buClr>
              <a:buSzPts val="2100"/>
              <a:buNone/>
            </a:pPr>
            <a:endParaRPr/>
          </a:p>
        </p:txBody>
      </p:sp>
      <p:grpSp>
        <p:nvGrpSpPr>
          <p:cNvPr id="199" name="Google Shape;199;p10"/>
          <p:cNvGrpSpPr/>
          <p:nvPr/>
        </p:nvGrpSpPr>
        <p:grpSpPr>
          <a:xfrm>
            <a:off x="12700" y="6211888"/>
            <a:ext cx="9144000" cy="658812"/>
            <a:chOff x="12700" y="6211407"/>
            <a:chExt cx="9144378" cy="659292"/>
          </a:xfrm>
        </p:grpSpPr>
        <p:sp>
          <p:nvSpPr>
            <p:cNvPr id="200" name="Google Shape;200;p1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1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1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Effective Working Agreements</a:t>
            </a:r>
            <a:endParaRPr/>
          </a:p>
        </p:txBody>
      </p:sp>
      <p:sp>
        <p:nvSpPr>
          <p:cNvPr id="210" name="Google Shape;210;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a:t>All team members should be willing to confront behaviors that are in violation.</a:t>
            </a:r>
            <a:endParaRPr/>
          </a:p>
          <a:p>
            <a:pPr marL="171450" lvl="0" indent="-171450" algn="l" rtl="0">
              <a:lnSpc>
                <a:spcPct val="90000"/>
              </a:lnSpc>
              <a:spcBef>
                <a:spcPts val="750"/>
              </a:spcBef>
              <a:spcAft>
                <a:spcPts val="0"/>
              </a:spcAft>
              <a:buClr>
                <a:schemeClr val="dk1"/>
              </a:buClr>
              <a:buSzPts val="2100"/>
              <a:buChar char="•"/>
            </a:pPr>
            <a:r>
              <a:rPr lang="en-US"/>
              <a:t>Effective working agreements are behaviorally specific.</a:t>
            </a:r>
            <a:endParaRPr/>
          </a:p>
          <a:p>
            <a:pPr marL="0" lvl="0" indent="0" algn="l" rtl="0">
              <a:lnSpc>
                <a:spcPct val="90000"/>
              </a:lnSpc>
              <a:spcBef>
                <a:spcPts val="750"/>
              </a:spcBef>
              <a:spcAft>
                <a:spcPts val="0"/>
              </a:spcAft>
              <a:buClr>
                <a:schemeClr val="dk1"/>
              </a:buClr>
              <a:buSzPts val="2100"/>
              <a:buNone/>
            </a:pPr>
            <a:endParaRPr/>
          </a:p>
          <a:p>
            <a:pPr marL="0" lvl="0" indent="0" algn="ctr" rtl="0">
              <a:lnSpc>
                <a:spcPct val="90000"/>
              </a:lnSpc>
              <a:spcBef>
                <a:spcPts val="750"/>
              </a:spcBef>
              <a:spcAft>
                <a:spcPts val="0"/>
              </a:spcAft>
              <a:buClr>
                <a:schemeClr val="dk1"/>
              </a:buClr>
              <a:buSzPts val="2100"/>
              <a:buNone/>
            </a:pPr>
            <a:r>
              <a:rPr lang="en-US" i="1"/>
              <a:t>Working agreements create a picture of how a professional behaves and contributes to the team discipline planning process and the group’s work culture. </a:t>
            </a:r>
            <a:endParaRPr/>
          </a:p>
        </p:txBody>
      </p:sp>
      <p:grpSp>
        <p:nvGrpSpPr>
          <p:cNvPr id="211" name="Google Shape;211;p11"/>
          <p:cNvGrpSpPr/>
          <p:nvPr/>
        </p:nvGrpSpPr>
        <p:grpSpPr>
          <a:xfrm>
            <a:off x="12700" y="6211888"/>
            <a:ext cx="9144000" cy="658812"/>
            <a:chOff x="12700" y="6211407"/>
            <a:chExt cx="9144378" cy="659292"/>
          </a:xfrm>
        </p:grpSpPr>
        <p:sp>
          <p:nvSpPr>
            <p:cNvPr id="212" name="Google Shape;212;p1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1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1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1"/>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Examples</a:t>
            </a:r>
            <a:endParaRPr/>
          </a:p>
        </p:txBody>
      </p:sp>
      <p:sp>
        <p:nvSpPr>
          <p:cNvPr id="222" name="Google Shape;222;p12"/>
          <p:cNvSpPr txBox="1">
            <a:spLocks noGrp="1"/>
          </p:cNvSpPr>
          <p:nvPr>
            <p:ph type="body" idx="1"/>
          </p:nvPr>
        </p:nvSpPr>
        <p:spPr>
          <a:xfrm>
            <a:off x="411833" y="1636577"/>
            <a:ext cx="7886700" cy="3147984"/>
          </a:xfrm>
          <a:prstGeom prst="rect">
            <a:avLst/>
          </a:prstGeom>
          <a:noFill/>
          <a:ln>
            <a:noFill/>
          </a:ln>
        </p:spPr>
        <p:txBody>
          <a:bodyPr spcFirstLastPara="1" wrap="square" lIns="91425" tIns="45700" rIns="91425" bIns="45700" anchor="t" anchorCtr="0">
            <a:normAutofit fontScale="92500" lnSpcReduction="10000"/>
          </a:bodyPr>
          <a:lstStyle/>
          <a:p>
            <a:pPr marL="171450" lvl="0" indent="-171481" algn="l" rtl="0">
              <a:lnSpc>
                <a:spcPct val="90000"/>
              </a:lnSpc>
              <a:spcBef>
                <a:spcPts val="0"/>
              </a:spcBef>
              <a:spcAft>
                <a:spcPts val="0"/>
              </a:spcAft>
              <a:buClr>
                <a:schemeClr val="dk1"/>
              </a:buClr>
              <a:buSzPct val="100000"/>
              <a:buChar char="•"/>
            </a:pPr>
            <a:r>
              <a:rPr lang="en-US"/>
              <a:t>Start on time; end on time.</a:t>
            </a:r>
            <a:endParaRPr/>
          </a:p>
          <a:p>
            <a:pPr marL="171450" lvl="0" indent="-171481" algn="l" rtl="0">
              <a:lnSpc>
                <a:spcPct val="90000"/>
              </a:lnSpc>
              <a:spcBef>
                <a:spcPts val="750"/>
              </a:spcBef>
              <a:spcAft>
                <a:spcPts val="0"/>
              </a:spcAft>
              <a:buClr>
                <a:schemeClr val="dk1"/>
              </a:buClr>
              <a:buSzPct val="100000"/>
              <a:buChar char="•"/>
            </a:pPr>
            <a:r>
              <a:rPr lang="en-US"/>
              <a:t>Stay on topic.</a:t>
            </a:r>
            <a:endParaRPr/>
          </a:p>
          <a:p>
            <a:pPr marL="171450" lvl="0" indent="-171481" algn="l" rtl="0">
              <a:lnSpc>
                <a:spcPct val="90000"/>
              </a:lnSpc>
              <a:spcBef>
                <a:spcPts val="750"/>
              </a:spcBef>
              <a:spcAft>
                <a:spcPts val="0"/>
              </a:spcAft>
              <a:buClr>
                <a:schemeClr val="dk1"/>
              </a:buClr>
              <a:buSzPct val="100000"/>
              <a:buChar char="•"/>
            </a:pPr>
            <a:r>
              <a:rPr lang="en-US"/>
              <a:t>Avoid unnecessary repetition.</a:t>
            </a:r>
            <a:endParaRPr/>
          </a:p>
          <a:p>
            <a:pPr marL="171450" lvl="0" indent="-171481" algn="l" rtl="0">
              <a:lnSpc>
                <a:spcPct val="90000"/>
              </a:lnSpc>
              <a:spcBef>
                <a:spcPts val="750"/>
              </a:spcBef>
              <a:spcAft>
                <a:spcPts val="0"/>
              </a:spcAft>
              <a:buClr>
                <a:schemeClr val="dk1"/>
              </a:buClr>
              <a:buSzPct val="100000"/>
              <a:buChar char="•"/>
            </a:pPr>
            <a:r>
              <a:rPr lang="en-US"/>
              <a:t>Give your full attention; silence cell phones</a:t>
            </a:r>
            <a:endParaRPr/>
          </a:p>
          <a:p>
            <a:pPr marL="0" lvl="0" indent="0" algn="l" rtl="0">
              <a:lnSpc>
                <a:spcPct val="90000"/>
              </a:lnSpc>
              <a:spcBef>
                <a:spcPts val="750"/>
              </a:spcBef>
              <a:spcAft>
                <a:spcPts val="0"/>
              </a:spcAft>
              <a:buClr>
                <a:schemeClr val="dk1"/>
              </a:buClr>
              <a:buSzPct val="100000"/>
              <a:buNone/>
            </a:pPr>
            <a:r>
              <a:rPr lang="en-US"/>
              <a:t>   during meetings.</a:t>
            </a:r>
            <a:endParaRPr/>
          </a:p>
          <a:p>
            <a:pPr marL="171450" lvl="0" indent="-171481" algn="l" rtl="0">
              <a:lnSpc>
                <a:spcPct val="90000"/>
              </a:lnSpc>
              <a:spcBef>
                <a:spcPts val="750"/>
              </a:spcBef>
              <a:spcAft>
                <a:spcPts val="0"/>
              </a:spcAft>
              <a:buClr>
                <a:schemeClr val="dk1"/>
              </a:buClr>
              <a:buSzPct val="100000"/>
              <a:buChar char="•"/>
            </a:pPr>
            <a:r>
              <a:rPr lang="en-US"/>
              <a:t>Clarify agenda/meeting outcomes and time</a:t>
            </a:r>
            <a:endParaRPr/>
          </a:p>
          <a:p>
            <a:pPr marL="0" lvl="0" indent="0" algn="l" rtl="0">
              <a:lnSpc>
                <a:spcPct val="90000"/>
              </a:lnSpc>
              <a:spcBef>
                <a:spcPts val="750"/>
              </a:spcBef>
              <a:spcAft>
                <a:spcPts val="0"/>
              </a:spcAft>
              <a:buClr>
                <a:schemeClr val="dk1"/>
              </a:buClr>
              <a:buSzPct val="100000"/>
              <a:buNone/>
            </a:pPr>
            <a:r>
              <a:rPr lang="en-US"/>
              <a:t>   allotments before beginning.</a:t>
            </a:r>
            <a:endParaRPr/>
          </a:p>
          <a:p>
            <a:pPr marL="171450" lvl="0" indent="-171481" algn="l" rtl="0">
              <a:lnSpc>
                <a:spcPct val="90000"/>
              </a:lnSpc>
              <a:spcBef>
                <a:spcPts val="750"/>
              </a:spcBef>
              <a:spcAft>
                <a:spcPts val="0"/>
              </a:spcAft>
              <a:buClr>
                <a:schemeClr val="dk1"/>
              </a:buClr>
              <a:buSzPct val="100000"/>
              <a:buChar char="•"/>
            </a:pPr>
            <a:r>
              <a:rPr lang="en-US"/>
              <a:t>If presenting, be prepared.</a:t>
            </a:r>
            <a:endParaRPr/>
          </a:p>
          <a:p>
            <a:pPr marL="171450" lvl="0" indent="-171481" algn="l" rtl="0">
              <a:lnSpc>
                <a:spcPct val="90000"/>
              </a:lnSpc>
              <a:spcBef>
                <a:spcPts val="750"/>
              </a:spcBef>
              <a:spcAft>
                <a:spcPts val="0"/>
              </a:spcAft>
              <a:buClr>
                <a:schemeClr val="dk1"/>
              </a:buClr>
              <a:buSzPct val="100000"/>
              <a:buChar char="•"/>
            </a:pPr>
            <a:r>
              <a:rPr lang="en-US"/>
              <a:t>Watch and be considerate of time.</a:t>
            </a:r>
            <a:endParaRPr/>
          </a:p>
          <a:p>
            <a:pPr marL="0" lvl="0" indent="0" algn="l" rtl="0">
              <a:lnSpc>
                <a:spcPct val="90000"/>
              </a:lnSpc>
              <a:spcBef>
                <a:spcPts val="750"/>
              </a:spcBef>
              <a:spcAft>
                <a:spcPts val="0"/>
              </a:spcAft>
              <a:buClr>
                <a:schemeClr val="dk1"/>
              </a:buClr>
              <a:buSzPct val="100000"/>
              <a:buNone/>
            </a:pPr>
            <a:endParaRPr/>
          </a:p>
        </p:txBody>
      </p:sp>
      <p:grpSp>
        <p:nvGrpSpPr>
          <p:cNvPr id="223" name="Google Shape;223;p12"/>
          <p:cNvGrpSpPr/>
          <p:nvPr/>
        </p:nvGrpSpPr>
        <p:grpSpPr>
          <a:xfrm>
            <a:off x="12700" y="6211888"/>
            <a:ext cx="9144000" cy="658812"/>
            <a:chOff x="12700" y="6211407"/>
            <a:chExt cx="9144378" cy="659292"/>
          </a:xfrm>
        </p:grpSpPr>
        <p:sp>
          <p:nvSpPr>
            <p:cNvPr id="224" name="Google Shape;224;p1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1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1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pic>
        <p:nvPicPr>
          <p:cNvPr id="228" name="Google Shape;228;p12"/>
          <p:cNvPicPr preferRelativeResize="0"/>
          <p:nvPr/>
        </p:nvPicPr>
        <p:blipFill rotWithShape="1">
          <a:blip r:embed="rId3">
            <a:alphaModFix/>
          </a:blip>
          <a:srcRect/>
          <a:stretch/>
        </p:blipFill>
        <p:spPr>
          <a:xfrm>
            <a:off x="6006498" y="2454208"/>
            <a:ext cx="2015711" cy="30174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Introductions</a:t>
            </a:r>
            <a:endParaRPr/>
          </a:p>
        </p:txBody>
      </p:sp>
      <p:sp>
        <p:nvSpPr>
          <p:cNvPr id="141" name="Google Shape;141;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pSp>
        <p:nvGrpSpPr>
          <p:cNvPr id="142" name="Google Shape;142;p5"/>
          <p:cNvGrpSpPr/>
          <p:nvPr/>
        </p:nvGrpSpPr>
        <p:grpSpPr>
          <a:xfrm>
            <a:off x="12700" y="6211888"/>
            <a:ext cx="9144000" cy="658812"/>
            <a:chOff x="12700" y="6211407"/>
            <a:chExt cx="9144378" cy="659292"/>
          </a:xfrm>
        </p:grpSpPr>
        <p:sp>
          <p:nvSpPr>
            <p:cNvPr id="143" name="Google Shape;143;p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4" name="Google Shape;144;p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6" name="Google Shape;146;p5"/>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Increasing Effectiveness</a:t>
            </a:r>
            <a:endParaRPr/>
          </a:p>
        </p:txBody>
      </p:sp>
      <p:sp>
        <p:nvSpPr>
          <p:cNvPr id="235" name="Google Shape;235;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a:t>Written as a team.</a:t>
            </a:r>
            <a:endParaRPr/>
          </a:p>
          <a:p>
            <a:pPr marL="171450" lvl="0" indent="-171450" algn="l" rtl="0">
              <a:lnSpc>
                <a:spcPct val="90000"/>
              </a:lnSpc>
              <a:spcBef>
                <a:spcPts val="750"/>
              </a:spcBef>
              <a:spcAft>
                <a:spcPts val="0"/>
              </a:spcAft>
              <a:buClr>
                <a:schemeClr val="dk1"/>
              </a:buClr>
              <a:buSzPts val="2100"/>
              <a:buChar char="•"/>
            </a:pPr>
            <a:r>
              <a:rPr lang="en-US"/>
              <a:t>Posted for team members to see during team meetings. </a:t>
            </a:r>
            <a:endParaRPr/>
          </a:p>
          <a:p>
            <a:pPr marL="171450" lvl="0" indent="-171450" algn="l" rtl="0">
              <a:lnSpc>
                <a:spcPct val="90000"/>
              </a:lnSpc>
              <a:spcBef>
                <a:spcPts val="750"/>
              </a:spcBef>
              <a:spcAft>
                <a:spcPts val="0"/>
              </a:spcAft>
              <a:buClr>
                <a:schemeClr val="dk1"/>
              </a:buClr>
              <a:buSzPts val="2100"/>
              <a:buChar char="•"/>
            </a:pPr>
            <a:r>
              <a:rPr lang="en-US"/>
              <a:t>Reviewed at start of each meeting. </a:t>
            </a:r>
            <a:endParaRPr/>
          </a:p>
          <a:p>
            <a:pPr marL="171450" lvl="0" indent="-171450" algn="l" rtl="0">
              <a:lnSpc>
                <a:spcPct val="90000"/>
              </a:lnSpc>
              <a:spcBef>
                <a:spcPts val="750"/>
              </a:spcBef>
              <a:spcAft>
                <a:spcPts val="0"/>
              </a:spcAft>
              <a:buClr>
                <a:schemeClr val="dk1"/>
              </a:buClr>
              <a:buSzPts val="2100"/>
              <a:buChar char="•"/>
            </a:pPr>
            <a:r>
              <a:rPr lang="en-US"/>
              <a:t>Reviewed at the conclusion of each meeting.</a:t>
            </a:r>
            <a:endParaRPr/>
          </a:p>
          <a:p>
            <a:pPr marL="171450" lvl="0" indent="-171450" algn="l" rtl="0">
              <a:lnSpc>
                <a:spcPct val="90000"/>
              </a:lnSpc>
              <a:spcBef>
                <a:spcPts val="750"/>
              </a:spcBef>
              <a:spcAft>
                <a:spcPts val="0"/>
              </a:spcAft>
              <a:buClr>
                <a:schemeClr val="dk1"/>
              </a:buClr>
              <a:buSzPts val="2100"/>
              <a:buChar char="•"/>
            </a:pPr>
            <a:r>
              <a:rPr lang="en-US"/>
              <a:t>Discussion on what worked, what didn’t, what needs improved. </a:t>
            </a:r>
            <a:endParaRPr/>
          </a:p>
        </p:txBody>
      </p:sp>
      <p:grpSp>
        <p:nvGrpSpPr>
          <p:cNvPr id="236" name="Google Shape;236;p13"/>
          <p:cNvGrpSpPr/>
          <p:nvPr/>
        </p:nvGrpSpPr>
        <p:grpSpPr>
          <a:xfrm>
            <a:off x="12700" y="6211888"/>
            <a:ext cx="9144000" cy="658812"/>
            <a:chOff x="12700" y="6211407"/>
            <a:chExt cx="9144378" cy="659292"/>
          </a:xfrm>
        </p:grpSpPr>
        <p:sp>
          <p:nvSpPr>
            <p:cNvPr id="237" name="Google Shape;237;p1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pic>
        <p:nvPicPr>
          <p:cNvPr id="241" name="Google Shape;241;p13"/>
          <p:cNvPicPr preferRelativeResize="0"/>
          <p:nvPr/>
        </p:nvPicPr>
        <p:blipFill rotWithShape="1">
          <a:blip r:embed="rId3">
            <a:alphaModFix/>
          </a:blip>
          <a:srcRect/>
          <a:stretch/>
        </p:blipFill>
        <p:spPr>
          <a:xfrm>
            <a:off x="5504369" y="4174093"/>
            <a:ext cx="2402343" cy="160156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4"/>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Discussion: Working Agreements</a:t>
            </a:r>
            <a:endParaRPr/>
          </a:p>
        </p:txBody>
      </p:sp>
      <p:sp>
        <p:nvSpPr>
          <p:cNvPr id="248" name="Google Shape;248;p14"/>
          <p:cNvSpPr txBox="1">
            <a:spLocks noGrp="1"/>
          </p:cNvSpPr>
          <p:nvPr>
            <p:ph type="body" idx="1"/>
          </p:nvPr>
        </p:nvSpPr>
        <p:spPr>
          <a:xfrm>
            <a:off x="457200" y="1860331"/>
            <a:ext cx="8235950" cy="205127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100"/>
              <a:buFont typeface="Arial"/>
              <a:buChar char="•"/>
            </a:pPr>
            <a:r>
              <a:rPr lang="en-US">
                <a:solidFill>
                  <a:schemeClr val="dk1"/>
                </a:solidFill>
              </a:rPr>
              <a:t>Review this example and consider what working agreements you think are important during team meetings.</a:t>
            </a:r>
            <a:endParaRPr/>
          </a:p>
        </p:txBody>
      </p:sp>
      <p:pic>
        <p:nvPicPr>
          <p:cNvPr id="249" name="Google Shape;249;p14"/>
          <p:cNvPicPr preferRelativeResize="0"/>
          <p:nvPr/>
        </p:nvPicPr>
        <p:blipFill rotWithShape="1">
          <a:blip r:embed="rId3">
            <a:alphaModFix/>
          </a:blip>
          <a:srcRect/>
          <a:stretch/>
        </p:blipFill>
        <p:spPr>
          <a:xfrm>
            <a:off x="2182047" y="3265215"/>
            <a:ext cx="5118100" cy="2311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Example </a:t>
            </a:r>
            <a:endParaRPr/>
          </a:p>
        </p:txBody>
      </p:sp>
      <p:graphicFrame>
        <p:nvGraphicFramePr>
          <p:cNvPr id="256" name="Google Shape;256;p15"/>
          <p:cNvGraphicFramePr/>
          <p:nvPr/>
        </p:nvGraphicFramePr>
        <p:xfrm>
          <a:off x="457200" y="1417638"/>
          <a:ext cx="3000000" cy="3000000"/>
        </p:xfrm>
        <a:graphic>
          <a:graphicData uri="http://schemas.openxmlformats.org/drawingml/2006/table">
            <a:tbl>
              <a:tblPr>
                <a:noFill/>
              </a:tblPr>
              <a:tblGrid>
                <a:gridCol w="3250275">
                  <a:extLst>
                    <a:ext uri="{9D8B030D-6E8A-4147-A177-3AD203B41FA5}">
                      <a16:colId xmlns:a16="http://schemas.microsoft.com/office/drawing/2014/main" val="20000"/>
                    </a:ext>
                  </a:extLst>
                </a:gridCol>
                <a:gridCol w="4979325">
                  <a:extLst>
                    <a:ext uri="{9D8B030D-6E8A-4147-A177-3AD203B41FA5}">
                      <a16:colId xmlns:a16="http://schemas.microsoft.com/office/drawing/2014/main" val="20001"/>
                    </a:ext>
                  </a:extLst>
                </a:gridCol>
              </a:tblGrid>
              <a:tr h="1720175">
                <a:tc>
                  <a:txBody>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Be Respectful</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chemeClr val="dk1"/>
                      </a:solidFill>
                      <a:prstDash val="solid"/>
                      <a:round/>
                      <a:headEnd type="none" w="sm" len="sm"/>
                      <a:tailEnd type="none" w="sm" len="sm"/>
                    </a:lnT>
                    <a:lnB w="25400" cap="flat" cmpd="sng">
                      <a:solidFill>
                        <a:schemeClr val="dk1"/>
                      </a:solidFill>
                      <a:prstDash val="solid"/>
                      <a:round/>
                      <a:headEnd type="none" w="sm" len="sm"/>
                      <a:tailEnd type="none" w="sm" len="sm"/>
                    </a:lnB>
                    <a:solidFill>
                      <a:srgbClr val="DBDBDB"/>
                    </a:solidFill>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Listen to Others</a:t>
                      </a:r>
                      <a:endParaRPr/>
                    </a:p>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Use Post-Its or Notepads to communicate ideas between times designated for discussion </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chemeClr val="dk1"/>
                      </a:solidFill>
                      <a:prstDash val="solid"/>
                      <a:round/>
                      <a:headEnd type="none" w="sm" len="sm"/>
                      <a:tailEnd type="none" w="sm" len="sm"/>
                    </a:lnT>
                    <a:lnB w="25400" cap="flat" cmpd="sng">
                      <a:solidFill>
                        <a:schemeClr val="dk1"/>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1365225">
                <a:tc>
                  <a:txBody>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Be Responsible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DBDB"/>
                    </a:solidFill>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Be on Time</a:t>
                      </a:r>
                      <a:endParaRPr/>
                    </a:p>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Bring Required Materials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r h="1406450">
                <a:tc>
                  <a:txBody>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Be a Problem Solver</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chemeClr val="dk1"/>
                      </a:solidFill>
                      <a:prstDash val="solid"/>
                      <a:round/>
                      <a:headEnd type="none" w="sm" len="sm"/>
                      <a:tailEnd type="none" w="sm" len="sm"/>
                    </a:lnB>
                    <a:solidFill>
                      <a:srgbClr val="DBDBDB"/>
                    </a:solidFill>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Discuss Concerns With The Team</a:t>
                      </a:r>
                      <a:endParaRPr/>
                    </a:p>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Brainstorm Solutions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chemeClr val="dk1"/>
                      </a:solidFill>
                      <a:prstDash val="solid"/>
                      <a:round/>
                      <a:headEnd type="none" w="sm" len="sm"/>
                      <a:tailEnd type="none" w="sm" len="sm"/>
                    </a:lnB>
                    <a:solidFill>
                      <a:srgbClr val="EDEDED"/>
                    </a:solidFill>
                  </a:tcPr>
                </a:tc>
                <a:extLst>
                  <a:ext uri="{0D108BD9-81ED-4DB2-BD59-A6C34878D82A}">
                    <a16:rowId xmlns:a16="http://schemas.microsoft.com/office/drawing/2014/main" val="10002"/>
                  </a:ext>
                </a:extLst>
              </a:tr>
            </a:tbl>
          </a:graphicData>
        </a:graphic>
      </p:graphicFrame>
      <p:cxnSp>
        <p:nvCxnSpPr>
          <p:cNvPr id="257" name="Google Shape;257;p15"/>
          <p:cNvCxnSpPr/>
          <p:nvPr/>
        </p:nvCxnSpPr>
        <p:spPr>
          <a:xfrm>
            <a:off x="457200" y="4556125"/>
            <a:ext cx="8229600" cy="15875"/>
          </a:xfrm>
          <a:prstGeom prst="straightConnector1">
            <a:avLst/>
          </a:prstGeom>
          <a:noFill/>
          <a:ln w="12700" cap="flat" cmpd="sng">
            <a:solidFill>
              <a:schemeClr val="dk1"/>
            </a:solidFill>
            <a:prstDash val="solid"/>
            <a:miter lim="800000"/>
            <a:headEnd type="none" w="sm" len="sm"/>
            <a:tailEnd type="none" w="sm" len="sm"/>
          </a:ln>
        </p:spPr>
      </p:cxnSp>
      <p:grpSp>
        <p:nvGrpSpPr>
          <p:cNvPr id="258" name="Google Shape;258;p15"/>
          <p:cNvGrpSpPr/>
          <p:nvPr/>
        </p:nvGrpSpPr>
        <p:grpSpPr>
          <a:xfrm>
            <a:off x="12700" y="6211888"/>
            <a:ext cx="9144000" cy="658812"/>
            <a:chOff x="12700" y="6211407"/>
            <a:chExt cx="9144378" cy="659292"/>
          </a:xfrm>
        </p:grpSpPr>
        <p:sp>
          <p:nvSpPr>
            <p:cNvPr id="259" name="Google Shape;259;p1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5"/>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6"/>
          <p:cNvSpPr txBox="1">
            <a:spLocks noGrp="1"/>
          </p:cNvSpPr>
          <p:nvPr>
            <p:ph type="title"/>
          </p:nvPr>
        </p:nvSpPr>
        <p:spPr>
          <a:xfrm>
            <a:off x="1766690" y="491686"/>
            <a:ext cx="7068700" cy="9259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8000"/>
              </a:buClr>
              <a:buSzPts val="3300"/>
              <a:buFont typeface="Calibri"/>
              <a:buNone/>
            </a:pPr>
            <a:r>
              <a:rPr lang="en-US">
                <a:solidFill>
                  <a:srgbClr val="008000"/>
                </a:solidFill>
              </a:rPr>
              <a:t>Activity: </a:t>
            </a:r>
            <a:r>
              <a:rPr lang="en-US">
                <a:solidFill>
                  <a:srgbClr val="FF0000"/>
                </a:solidFill>
              </a:rPr>
              <a:t>Creating Working  		  	            Agreements</a:t>
            </a:r>
            <a:endParaRPr/>
          </a:p>
        </p:txBody>
      </p:sp>
      <p:sp>
        <p:nvSpPr>
          <p:cNvPr id="269" name="Google Shape;269;p16"/>
          <p:cNvSpPr txBox="1">
            <a:spLocks noGrp="1"/>
          </p:cNvSpPr>
          <p:nvPr>
            <p:ph type="body" idx="1"/>
          </p:nvPr>
        </p:nvSpPr>
        <p:spPr>
          <a:xfrm>
            <a:off x="457200" y="1905192"/>
            <a:ext cx="8229600" cy="3920829"/>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100"/>
              <a:buFont typeface="Arial"/>
              <a:buChar char="•"/>
            </a:pPr>
            <a:r>
              <a:rPr lang="en-US">
                <a:solidFill>
                  <a:schemeClr val="dk1"/>
                </a:solidFill>
              </a:rPr>
              <a:t>Each team member takes 2-4 </a:t>
            </a:r>
            <a:r>
              <a:rPr lang="en-US" i="1">
                <a:solidFill>
                  <a:schemeClr val="dk1"/>
                </a:solidFill>
              </a:rPr>
              <a:t>Post It Notes.</a:t>
            </a:r>
            <a:endParaRPr/>
          </a:p>
          <a:p>
            <a:pPr marL="457200" lvl="0" indent="-457200" algn="l" rtl="0">
              <a:lnSpc>
                <a:spcPct val="90000"/>
              </a:lnSpc>
              <a:spcBef>
                <a:spcPts val="750"/>
              </a:spcBef>
              <a:spcAft>
                <a:spcPts val="0"/>
              </a:spcAft>
              <a:buSzPts val="2100"/>
              <a:buFont typeface="Arial"/>
              <a:buChar char="•"/>
            </a:pPr>
            <a:r>
              <a:rPr lang="en-US">
                <a:solidFill>
                  <a:schemeClr val="dk1"/>
                </a:solidFill>
              </a:rPr>
              <a:t>Team members take time to identify agreements and write them </a:t>
            </a:r>
            <a:r>
              <a:rPr lang="en-US" i="1">
                <a:solidFill>
                  <a:schemeClr val="dk1"/>
                </a:solidFill>
              </a:rPr>
              <a:t>Post It Notes --</a:t>
            </a:r>
            <a:r>
              <a:rPr lang="en-US">
                <a:solidFill>
                  <a:schemeClr val="dk1"/>
                </a:solidFill>
              </a:rPr>
              <a:t>10 minutes</a:t>
            </a:r>
            <a:endParaRPr/>
          </a:p>
          <a:p>
            <a:pPr marL="457200" lvl="0" indent="-457200" algn="l" rtl="0">
              <a:lnSpc>
                <a:spcPct val="90000"/>
              </a:lnSpc>
              <a:spcBef>
                <a:spcPts val="750"/>
              </a:spcBef>
              <a:spcAft>
                <a:spcPts val="0"/>
              </a:spcAft>
              <a:buSzPts val="2100"/>
              <a:buFont typeface="Arial"/>
              <a:buChar char="•"/>
            </a:pPr>
            <a:r>
              <a:rPr lang="en-US">
                <a:solidFill>
                  <a:schemeClr val="dk1"/>
                </a:solidFill>
              </a:rPr>
              <a:t>Put all </a:t>
            </a:r>
            <a:r>
              <a:rPr lang="en-US" i="1">
                <a:solidFill>
                  <a:schemeClr val="dk1"/>
                </a:solidFill>
              </a:rPr>
              <a:t>Post It Notes on Team Parking lot</a:t>
            </a:r>
            <a:r>
              <a:rPr lang="en-US">
                <a:solidFill>
                  <a:schemeClr val="dk1"/>
                </a:solidFill>
              </a:rPr>
              <a:t>.</a:t>
            </a:r>
            <a:endParaRPr/>
          </a:p>
          <a:p>
            <a:pPr marL="457200" lvl="0" indent="-457200" algn="l" rtl="0">
              <a:lnSpc>
                <a:spcPct val="90000"/>
              </a:lnSpc>
              <a:spcBef>
                <a:spcPts val="750"/>
              </a:spcBef>
              <a:spcAft>
                <a:spcPts val="0"/>
              </a:spcAft>
              <a:buSzPts val="2100"/>
              <a:buFont typeface="Arial"/>
              <a:buChar char="•"/>
            </a:pPr>
            <a:r>
              <a:rPr lang="en-US">
                <a:solidFill>
                  <a:schemeClr val="dk1"/>
                </a:solidFill>
              </a:rPr>
              <a:t>Group the </a:t>
            </a:r>
            <a:r>
              <a:rPr lang="en-US" i="1">
                <a:solidFill>
                  <a:schemeClr val="dk1"/>
                </a:solidFill>
              </a:rPr>
              <a:t>Post It Notes</a:t>
            </a:r>
            <a:r>
              <a:rPr lang="en-US">
                <a:solidFill>
                  <a:schemeClr val="dk1"/>
                </a:solidFill>
              </a:rPr>
              <a:t> in silence --7 minutes.</a:t>
            </a:r>
            <a:endParaRPr/>
          </a:p>
          <a:p>
            <a:pPr marL="457200" lvl="0" indent="-457200" algn="l" rtl="0">
              <a:lnSpc>
                <a:spcPct val="90000"/>
              </a:lnSpc>
              <a:spcBef>
                <a:spcPts val="750"/>
              </a:spcBef>
              <a:spcAft>
                <a:spcPts val="0"/>
              </a:spcAft>
              <a:buSzPts val="2100"/>
              <a:buFont typeface="Arial"/>
              <a:buChar char="•"/>
            </a:pPr>
            <a:r>
              <a:rPr lang="en-US">
                <a:solidFill>
                  <a:schemeClr val="dk1"/>
                </a:solidFill>
              </a:rPr>
              <a:t>Group and prioritize agreements--10 minutes.</a:t>
            </a:r>
            <a:endParaRPr/>
          </a:p>
          <a:p>
            <a:pPr marL="457200" lvl="0" indent="-457200" algn="l" rtl="0">
              <a:lnSpc>
                <a:spcPct val="90000"/>
              </a:lnSpc>
              <a:spcBef>
                <a:spcPts val="750"/>
              </a:spcBef>
              <a:spcAft>
                <a:spcPts val="0"/>
              </a:spcAft>
              <a:buSzPts val="2100"/>
              <a:buFont typeface="Arial"/>
              <a:buChar char="•"/>
            </a:pPr>
            <a:r>
              <a:rPr lang="en-US">
                <a:solidFill>
                  <a:schemeClr val="dk1"/>
                </a:solidFill>
              </a:rPr>
              <a:t>Write prioritized agreements on chart paper.</a:t>
            </a:r>
            <a:endParaRPr>
              <a:solidFill>
                <a:schemeClr val="dk1"/>
              </a:solidFill>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7"/>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Discussion: Working Agreements</a:t>
            </a:r>
            <a:endParaRPr/>
          </a:p>
        </p:txBody>
      </p:sp>
      <p:sp>
        <p:nvSpPr>
          <p:cNvPr id="276" name="Google Shape;276;p17"/>
          <p:cNvSpPr txBox="1">
            <a:spLocks noGrp="1"/>
          </p:cNvSpPr>
          <p:nvPr>
            <p:ph type="body" idx="1"/>
          </p:nvPr>
        </p:nvSpPr>
        <p:spPr>
          <a:xfrm>
            <a:off x="457200" y="1734207"/>
            <a:ext cx="8229600" cy="43919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100"/>
              <a:buFont typeface="Arial"/>
              <a:buNone/>
            </a:pPr>
            <a:r>
              <a:rPr lang="en-US">
                <a:solidFill>
                  <a:schemeClr val="dk1"/>
                </a:solidFill>
              </a:rPr>
              <a:t>Reflect on the professional behaviors that characterize efficient and effective meetings you have attended. </a:t>
            </a:r>
            <a:endParaRPr/>
          </a:p>
          <a:p>
            <a:pPr marL="457200" lvl="0" indent="-457200" algn="l" rtl="0">
              <a:lnSpc>
                <a:spcPct val="90000"/>
              </a:lnSpc>
              <a:spcBef>
                <a:spcPts val="750"/>
              </a:spcBef>
              <a:spcAft>
                <a:spcPts val="0"/>
              </a:spcAft>
              <a:buSzPts val="2100"/>
              <a:buFont typeface="Arial"/>
              <a:buChar char="•"/>
            </a:pPr>
            <a:r>
              <a:rPr lang="en-US">
                <a:solidFill>
                  <a:schemeClr val="dk1"/>
                </a:solidFill>
              </a:rPr>
              <a:t>What working agreements will support your team’s work and heighten your productivity? </a:t>
            </a:r>
            <a:endParaRPr/>
          </a:p>
          <a:p>
            <a:pPr marL="457200" lvl="0" indent="-457200" algn="l" rtl="0">
              <a:lnSpc>
                <a:spcPct val="90000"/>
              </a:lnSpc>
              <a:spcBef>
                <a:spcPts val="750"/>
              </a:spcBef>
              <a:spcAft>
                <a:spcPts val="0"/>
              </a:spcAft>
              <a:buSzPts val="2100"/>
              <a:buFont typeface="Arial"/>
              <a:buChar char="•"/>
            </a:pPr>
            <a:r>
              <a:rPr lang="en-US">
                <a:solidFill>
                  <a:schemeClr val="dk1"/>
                </a:solidFill>
              </a:rPr>
              <a:t>Write your team’s working agreements using the form provided. </a:t>
            </a:r>
            <a:endParaRPr/>
          </a:p>
          <a:p>
            <a:pPr marL="0" lvl="0" indent="0" algn="l" rtl="0">
              <a:lnSpc>
                <a:spcPct val="90000"/>
              </a:lnSpc>
              <a:spcBef>
                <a:spcPts val="750"/>
              </a:spcBef>
              <a:spcAft>
                <a:spcPts val="0"/>
              </a:spcAft>
              <a:buClr>
                <a:srgbClr val="FF0000"/>
              </a:buClr>
              <a:buSzPts val="2100"/>
              <a:buFont typeface="Arial"/>
              <a:buNone/>
            </a:pPr>
            <a:br>
              <a:rPr lang="en-US"/>
            </a:br>
            <a:br>
              <a:rPr lang="en-US"/>
            </a:br>
            <a:endParaRPr/>
          </a:p>
        </p:txBody>
      </p:sp>
      <p:pic>
        <p:nvPicPr>
          <p:cNvPr id="277" name="Google Shape;277;p17"/>
          <p:cNvPicPr preferRelativeResize="0"/>
          <p:nvPr/>
        </p:nvPicPr>
        <p:blipFill rotWithShape="1">
          <a:blip r:embed="rId3">
            <a:alphaModFix/>
          </a:blip>
          <a:srcRect/>
          <a:stretch/>
        </p:blipFill>
        <p:spPr>
          <a:xfrm>
            <a:off x="3939080" y="4203177"/>
            <a:ext cx="4452846" cy="192298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Closing and Next Steps</a:t>
            </a:r>
            <a:endParaRPr/>
          </a:p>
        </p:txBody>
      </p:sp>
      <p:sp>
        <p:nvSpPr>
          <p:cNvPr id="284" name="Google Shape;284;p18"/>
          <p:cNvSpPr txBox="1">
            <a:spLocks noGrp="1"/>
          </p:cNvSpPr>
          <p:nvPr>
            <p:ph type="body" idx="1"/>
          </p:nvPr>
        </p:nvSpPr>
        <p:spPr>
          <a:xfrm>
            <a:off x="628650" y="1365651"/>
            <a:ext cx="7886700" cy="4811400"/>
          </a:xfrm>
          <a:prstGeom prst="rect">
            <a:avLst/>
          </a:prstGeom>
          <a:noFill/>
          <a:ln>
            <a:noFill/>
          </a:ln>
        </p:spPr>
        <p:txBody>
          <a:bodyPr spcFirstLastPara="1" wrap="square" lIns="91425" tIns="45700" rIns="91425" bIns="45700" anchor="t" anchorCtr="0">
            <a:normAutofit/>
          </a:bodyPr>
          <a:lstStyle/>
          <a:p>
            <a:pPr marL="171450" lvl="0" indent="-190500" algn="l" rtl="0">
              <a:lnSpc>
                <a:spcPct val="100000"/>
              </a:lnSpc>
              <a:spcBef>
                <a:spcPts val="0"/>
              </a:spcBef>
              <a:spcAft>
                <a:spcPts val="0"/>
              </a:spcAft>
              <a:buClr>
                <a:schemeClr val="dk1"/>
              </a:buClr>
              <a:buSzPts val="2400"/>
              <a:buChar char="•"/>
            </a:pPr>
            <a:r>
              <a:rPr lang="en-US" sz="2400"/>
              <a:t>Develop action steps for developing your team working agreements and make a plan for how you will make them visible during your team meetings.</a:t>
            </a:r>
            <a:endParaRPr sz="2400"/>
          </a:p>
          <a:p>
            <a:pPr marL="171450" lvl="0" indent="-234950" algn="l" rtl="0">
              <a:lnSpc>
                <a:spcPct val="100000"/>
              </a:lnSpc>
              <a:spcBef>
                <a:spcPts val="0"/>
              </a:spcBef>
              <a:spcAft>
                <a:spcPts val="0"/>
              </a:spcAft>
              <a:buSzPts val="2800"/>
              <a:buChar char="•"/>
            </a:pPr>
            <a:r>
              <a:rPr lang="en-US" sz="2400"/>
              <a:t>Update your action plan using the </a:t>
            </a:r>
            <a:r>
              <a:rPr lang="en-US" sz="2400" b="1" i="1"/>
              <a:t>Tier 1 Action Plan</a:t>
            </a:r>
            <a:r>
              <a:rPr lang="en-US" sz="2400"/>
              <a:t> template and the </a:t>
            </a:r>
            <a:r>
              <a:rPr lang="en-US" sz="2400" b="1" i="1"/>
              <a:t>Tier 1 Action Planning Checklist</a:t>
            </a:r>
            <a:r>
              <a:rPr lang="en-US" sz="2400"/>
              <a:t>. </a:t>
            </a:r>
            <a:endParaRPr sz="2400"/>
          </a:p>
          <a:p>
            <a:pPr marL="171450" lvl="0" indent="-234950" algn="l" rtl="0">
              <a:lnSpc>
                <a:spcPct val="100000"/>
              </a:lnSpc>
              <a:spcBef>
                <a:spcPts val="0"/>
              </a:spcBef>
              <a:spcAft>
                <a:spcPts val="0"/>
              </a:spcAft>
              <a:buSzPts val="2800"/>
              <a:buChar char="•"/>
            </a:pPr>
            <a:r>
              <a:rPr lang="en-US" sz="2400"/>
              <a:t>Use the </a:t>
            </a:r>
            <a:r>
              <a:rPr lang="en-US" sz="2400" b="1" i="1"/>
              <a:t>Tier 1 Artifacts Rubric </a:t>
            </a:r>
            <a:r>
              <a:rPr lang="en-US" sz="2400"/>
              <a:t>to assess the quality of the resources your team develops. </a:t>
            </a:r>
            <a:endParaRPr sz="2400"/>
          </a:p>
          <a:p>
            <a:pPr marL="171450" lvl="0" indent="-234950" algn="l" rtl="0">
              <a:lnSpc>
                <a:spcPct val="100000"/>
              </a:lnSpc>
              <a:spcBef>
                <a:spcPts val="0"/>
              </a:spcBef>
              <a:spcAft>
                <a:spcPts val="0"/>
              </a:spcAft>
              <a:buSzPts val="2800"/>
              <a:buChar char="•"/>
            </a:pPr>
            <a:r>
              <a:rPr lang="en-US" sz="2400"/>
              <a:t>Use the results of the </a:t>
            </a:r>
            <a:r>
              <a:rPr lang="en-US" sz="2400" b="1" i="1"/>
              <a:t>PBIS Self-Assessment Survey</a:t>
            </a:r>
            <a:r>
              <a:rPr lang="en-US" sz="2400"/>
              <a:t> (SAS)  to gain perspective from all staff, and results from the </a:t>
            </a:r>
            <a:r>
              <a:rPr lang="en-US" sz="2400" b="1" i="1"/>
              <a:t>PBIS Tiered Fidelity Inventory</a:t>
            </a:r>
            <a:r>
              <a:rPr lang="en-US" sz="2400"/>
              <a:t> (TFI) to gain perspective from your Building Leadership Team.</a:t>
            </a:r>
            <a:endParaRPr/>
          </a:p>
        </p:txBody>
      </p:sp>
      <p:grpSp>
        <p:nvGrpSpPr>
          <p:cNvPr id="285" name="Google Shape;285;p18"/>
          <p:cNvGrpSpPr/>
          <p:nvPr/>
        </p:nvGrpSpPr>
        <p:grpSpPr>
          <a:xfrm>
            <a:off x="12700" y="6211888"/>
            <a:ext cx="9144000" cy="658812"/>
            <a:chOff x="12700" y="6211407"/>
            <a:chExt cx="9144378" cy="659292"/>
          </a:xfrm>
        </p:grpSpPr>
        <p:sp>
          <p:nvSpPr>
            <p:cNvPr id="286" name="Google Shape;286;p1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8"/>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References</a:t>
            </a:r>
            <a:endParaRPr/>
          </a:p>
        </p:txBody>
      </p:sp>
      <p:sp>
        <p:nvSpPr>
          <p:cNvPr id="296" name="Google Shape;296;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a:t>Missouri SW-PBS (2019). </a:t>
            </a:r>
            <a:r>
              <a:rPr lang="en-US" i="1"/>
              <a:t>Missouri schoolwide positive behavior support tier 1 implementation guide.</a:t>
            </a:r>
            <a:endParaRPr/>
          </a:p>
          <a:p>
            <a:pPr marL="171450" lvl="0" indent="-171450" algn="l" rtl="0">
              <a:lnSpc>
                <a:spcPct val="90000"/>
              </a:lnSpc>
              <a:spcBef>
                <a:spcPts val="750"/>
              </a:spcBef>
              <a:spcAft>
                <a:spcPts val="0"/>
              </a:spcAft>
              <a:buClr>
                <a:schemeClr val="dk1"/>
              </a:buClr>
              <a:buSzPts val="2100"/>
              <a:buChar char="•"/>
            </a:pPr>
            <a:r>
              <a:rPr lang="en-US"/>
              <a:t>Garmston, R. J, &amp; Wellman, B. M. (2009). </a:t>
            </a:r>
            <a:r>
              <a:rPr lang="en-US" i="1"/>
              <a:t>The adaptive school: A sourcebook for developing collaborative groups. </a:t>
            </a:r>
            <a:r>
              <a:rPr lang="en-US"/>
              <a:t>Norwood, MA: Christopher-Gordon Publishers, Inc.</a:t>
            </a:r>
            <a:endParaRPr/>
          </a:p>
        </p:txBody>
      </p:sp>
      <p:grpSp>
        <p:nvGrpSpPr>
          <p:cNvPr id="297" name="Google Shape;297;p19"/>
          <p:cNvGrpSpPr/>
          <p:nvPr/>
        </p:nvGrpSpPr>
        <p:grpSpPr>
          <a:xfrm>
            <a:off x="12700" y="6211888"/>
            <a:ext cx="9144000" cy="658812"/>
            <a:chOff x="12700" y="6211407"/>
            <a:chExt cx="9144378" cy="659292"/>
          </a:xfrm>
        </p:grpSpPr>
        <p:sp>
          <p:nvSpPr>
            <p:cNvPr id="298" name="Google Shape;298;p1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1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1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19"/>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 descr="A picture containing diagram&#10;&#10;Description automatically generated"/>
          <p:cNvPicPr preferRelativeResize="0"/>
          <p:nvPr/>
        </p:nvPicPr>
        <p:blipFill rotWithShape="1">
          <a:blip r:embed="rId3">
            <a:alphaModFix/>
          </a:blip>
          <a:srcRect/>
          <a:stretch/>
        </p:blipFill>
        <p:spPr>
          <a:xfrm>
            <a:off x="-50516" y="1"/>
            <a:ext cx="9194515"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Facilitator Notes: Delete This Slide</a:t>
            </a:r>
            <a:br>
              <a:rPr lang="en-US"/>
            </a:br>
            <a:endParaRPr/>
          </a:p>
        </p:txBody>
      </p:sp>
      <p:sp>
        <p:nvSpPr>
          <p:cNvPr id="105" name="Google Shape;105;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dirty="0"/>
              <a:t>Handouts</a:t>
            </a:r>
            <a:endParaRPr dirty="0"/>
          </a:p>
          <a:p>
            <a:pPr marL="228600" lvl="0" indent="-228600" algn="l" rtl="0">
              <a:lnSpc>
                <a:spcPct val="115000"/>
              </a:lnSpc>
              <a:spcBef>
                <a:spcPts val="0"/>
              </a:spcBef>
              <a:spcAft>
                <a:spcPts val="0"/>
              </a:spcAft>
              <a:buClr>
                <a:schemeClr val="dk1"/>
              </a:buClr>
              <a:buSzPts val="2800"/>
              <a:buFont typeface="Calibri"/>
              <a:buChar char="•"/>
            </a:pPr>
            <a:r>
              <a:rPr lang="en-US" dirty="0"/>
              <a:t> Example Meeting Agenda</a:t>
            </a:r>
            <a:endParaRPr dirty="0"/>
          </a:p>
          <a:p>
            <a:pPr marL="228600" lvl="0" indent="-228600" algn="l" rtl="0">
              <a:lnSpc>
                <a:spcPct val="115000"/>
              </a:lnSpc>
              <a:spcBef>
                <a:spcPts val="0"/>
              </a:spcBef>
              <a:spcAft>
                <a:spcPts val="0"/>
              </a:spcAft>
              <a:buClr>
                <a:schemeClr val="dk1"/>
              </a:buClr>
              <a:buSzPts val="2800"/>
              <a:buFont typeface="Calibri"/>
              <a:buChar char="•"/>
            </a:pPr>
            <a:r>
              <a:rPr lang="en-US" dirty="0"/>
              <a:t> Activity Team Agenda</a:t>
            </a:r>
            <a:endParaRPr dirty="0"/>
          </a:p>
          <a:p>
            <a:pPr marL="228600" lvl="0" indent="-292100" algn="l" rtl="0">
              <a:lnSpc>
                <a:spcPct val="115000"/>
              </a:lnSpc>
              <a:spcBef>
                <a:spcPts val="0"/>
              </a:spcBef>
              <a:spcAft>
                <a:spcPts val="0"/>
              </a:spcAft>
              <a:buSzPts val="2800"/>
              <a:buFont typeface="Calibri"/>
              <a:buChar char="•"/>
            </a:pPr>
            <a:r>
              <a:rPr lang="en-US" dirty="0"/>
              <a:t>Tier 1 Action Plan</a:t>
            </a:r>
            <a:endParaRPr dirty="0"/>
          </a:p>
          <a:p>
            <a:pPr marL="228600" lvl="0" indent="-292100" algn="l" rtl="0">
              <a:lnSpc>
                <a:spcPct val="115000"/>
              </a:lnSpc>
              <a:spcBef>
                <a:spcPts val="0"/>
              </a:spcBef>
              <a:spcAft>
                <a:spcPts val="0"/>
              </a:spcAft>
              <a:buSzPts val="2800"/>
              <a:buFont typeface="Calibri"/>
              <a:buChar char="•"/>
            </a:pPr>
            <a:r>
              <a:rPr lang="en-US" dirty="0"/>
              <a:t>Tier 1 Artifact Rubric</a:t>
            </a:r>
            <a:endParaRPr dirty="0"/>
          </a:p>
          <a:p>
            <a:pPr marL="228600" lvl="0" indent="-292100" algn="l" rtl="0">
              <a:lnSpc>
                <a:spcPct val="115000"/>
              </a:lnSpc>
              <a:spcBef>
                <a:spcPts val="0"/>
              </a:spcBef>
              <a:spcAft>
                <a:spcPts val="0"/>
              </a:spcAft>
              <a:buSzPts val="2800"/>
              <a:buChar char="•"/>
            </a:pPr>
            <a:r>
              <a:rPr lang="en-US" dirty="0"/>
              <a:t>Tier 1 Action Planning Checklis</a:t>
            </a:r>
            <a:r>
              <a:rPr lang="en-US" dirty="0">
                <a:latin typeface="Arial"/>
                <a:ea typeface="Arial"/>
                <a:cs typeface="Arial"/>
                <a:sym typeface="Arial"/>
              </a:rPr>
              <a:t>t</a:t>
            </a:r>
            <a:endParaRPr dirty="0"/>
          </a:p>
          <a:p>
            <a:pPr marL="0" lvl="0" indent="0" algn="l" rtl="0">
              <a:lnSpc>
                <a:spcPct val="90000"/>
              </a:lnSpc>
              <a:spcBef>
                <a:spcPts val="1000"/>
              </a:spcBef>
              <a:spcAft>
                <a:spcPts val="0"/>
              </a:spcAft>
              <a:buClr>
                <a:schemeClr val="dk1"/>
              </a:buClr>
              <a:buSzPts val="2800"/>
              <a:buNone/>
            </a:pPr>
            <a:endParaRPr dirty="0"/>
          </a:p>
        </p:txBody>
      </p:sp>
      <p:grpSp>
        <p:nvGrpSpPr>
          <p:cNvPr id="106" name="Google Shape;106;p2"/>
          <p:cNvGrpSpPr/>
          <p:nvPr/>
        </p:nvGrpSpPr>
        <p:grpSpPr>
          <a:xfrm>
            <a:off x="-22860" y="6266655"/>
            <a:ext cx="9144000" cy="658813"/>
            <a:chOff x="12700" y="6211407"/>
            <a:chExt cx="9144378" cy="659292"/>
          </a:xfrm>
        </p:grpSpPr>
        <p:sp>
          <p:nvSpPr>
            <p:cNvPr id="107" name="Google Shape;107;p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Working Agreements</a:t>
            </a:r>
            <a:endParaRPr/>
          </a:p>
        </p:txBody>
      </p:sp>
      <p:sp>
        <p:nvSpPr>
          <p:cNvPr id="117" name="Google Shape;117;p3"/>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None/>
            </a:pPr>
            <a:r>
              <a:rPr lang="en-US" sz="2400" b="1">
                <a:latin typeface="Calibri"/>
                <a:ea typeface="Calibri"/>
                <a:cs typeface="Calibri"/>
                <a:sym typeface="Calibri"/>
              </a:rPr>
              <a:t>Be Respectful</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an active listener—open to new ideas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Use notes for side bar conversations</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 Responsible</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on time for sessions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Silence cell phones—reply appropriately</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Follow the decision making process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Work toward consensus and support decisions of the group</a:t>
            </a:r>
            <a:endParaRPr/>
          </a:p>
          <a:p>
            <a:pPr marL="0" lvl="0" indent="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p:txBody>
      </p:sp>
      <p:grpSp>
        <p:nvGrpSpPr>
          <p:cNvPr id="118" name="Google Shape;118;p3"/>
          <p:cNvGrpSpPr/>
          <p:nvPr/>
        </p:nvGrpSpPr>
        <p:grpSpPr>
          <a:xfrm>
            <a:off x="11430" y="6199187"/>
            <a:ext cx="9144000" cy="658813"/>
            <a:chOff x="12700" y="6211407"/>
            <a:chExt cx="9144378" cy="659292"/>
          </a:xfrm>
        </p:grpSpPr>
        <p:sp>
          <p:nvSpPr>
            <p:cNvPr id="119" name="Google Shape;119;p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p:nvPr/>
        </p:nvSpPr>
        <p:spPr>
          <a:xfrm>
            <a:off x="2494722" y="1041089"/>
            <a:ext cx="4572000"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u="none" strike="noStrike" cap="none">
                <a:solidFill>
                  <a:schemeClr val="dk1"/>
                </a:solidFill>
                <a:latin typeface="Calibri"/>
                <a:ea typeface="Calibri"/>
                <a:cs typeface="Calibri"/>
                <a:sym typeface="Calibri"/>
              </a:rPr>
              <a:t>“</a:t>
            </a:r>
            <a:r>
              <a:rPr lang="en-US" sz="2000" b="1" i="1" u="none" strike="noStrike" cap="none">
                <a:solidFill>
                  <a:schemeClr val="dk1"/>
                </a:solidFill>
                <a:latin typeface="Calibri"/>
                <a:ea typeface="Calibri"/>
                <a:cs typeface="Calibri"/>
                <a:sym typeface="Calibri"/>
              </a:rPr>
              <a:t>Schools that share leadership can be responsive to and include the voice — the opinions, viewpoints, feedback, insights, and wisdom — of all members of their school community, including underserved and underrepresented families and cultures.”</a:t>
            </a:r>
            <a:endParaRPr sz="2000" b="1">
              <a:solidFill>
                <a:schemeClr val="dk1"/>
              </a:solidFill>
              <a:latin typeface="Calibri"/>
              <a:ea typeface="Calibri"/>
              <a:cs typeface="Calibri"/>
              <a:sym typeface="Calibri"/>
            </a:endParaRPr>
          </a:p>
        </p:txBody>
      </p:sp>
      <p:pic>
        <p:nvPicPr>
          <p:cNvPr id="153" name="Google Shape;153;p6" descr="A group of people looking at a computer&#10;&#10;Description automatically generated with low confidence"/>
          <p:cNvPicPr preferRelativeResize="0"/>
          <p:nvPr/>
        </p:nvPicPr>
        <p:blipFill rotWithShape="1">
          <a:blip r:embed="rId3">
            <a:alphaModFix/>
          </a:blip>
          <a:srcRect/>
          <a:stretch/>
        </p:blipFill>
        <p:spPr>
          <a:xfrm>
            <a:off x="2951922" y="3704045"/>
            <a:ext cx="3409121" cy="2272951"/>
          </a:xfrm>
          <a:prstGeom prst="rect">
            <a:avLst/>
          </a:prstGeom>
          <a:noFill/>
          <a:ln>
            <a:noFill/>
          </a:ln>
        </p:spPr>
      </p:pic>
      <p:grpSp>
        <p:nvGrpSpPr>
          <p:cNvPr id="154" name="Google Shape;154;p6"/>
          <p:cNvGrpSpPr/>
          <p:nvPr/>
        </p:nvGrpSpPr>
        <p:grpSpPr>
          <a:xfrm>
            <a:off x="12700" y="6211888"/>
            <a:ext cx="9144000" cy="658812"/>
            <a:chOff x="12700" y="6211407"/>
            <a:chExt cx="9144378" cy="659292"/>
          </a:xfrm>
        </p:grpSpPr>
        <p:sp>
          <p:nvSpPr>
            <p:cNvPr id="155" name="Google Shape;155;p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Attention Signal</a:t>
            </a:r>
            <a:endParaRPr/>
          </a:p>
        </p:txBody>
      </p:sp>
      <p:sp>
        <p:nvSpPr>
          <p:cNvPr id="129" name="Google Shape;129;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Introductions</a:t>
            </a:r>
            <a:endParaRPr/>
          </a:p>
        </p:txBody>
      </p:sp>
      <p:sp>
        <p:nvSpPr>
          <p:cNvPr id="136" name="Google Shape;136;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Lesson Outcomes</a:t>
            </a:r>
            <a:endParaRPr/>
          </a:p>
        </p:txBody>
      </p:sp>
      <p:sp>
        <p:nvSpPr>
          <p:cNvPr id="143" name="Google Shape;143;p6"/>
          <p:cNvSpPr txBox="1">
            <a:spLocks noGrp="1"/>
          </p:cNvSpPr>
          <p:nvPr>
            <p:ph type="body" idx="1"/>
          </p:nvPr>
        </p:nvSpPr>
        <p:spPr>
          <a:xfrm>
            <a:off x="628651" y="1465730"/>
            <a:ext cx="8119564" cy="4024246"/>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rgbClr val="008000"/>
              </a:buClr>
              <a:buSzPts val="2800"/>
              <a:buNone/>
            </a:pPr>
            <a:r>
              <a:rPr lang="en-US" i="1">
                <a:solidFill>
                  <a:srgbClr val="008000"/>
                </a:solidFill>
              </a:rPr>
              <a:t>At the end of this session, you will be able to…</a:t>
            </a:r>
            <a:endParaRPr/>
          </a:p>
          <a:p>
            <a:pPr marL="0" lvl="0" indent="0" algn="ctr" rtl="0">
              <a:lnSpc>
                <a:spcPct val="90000"/>
              </a:lnSpc>
              <a:spcBef>
                <a:spcPts val="451"/>
              </a:spcBef>
              <a:spcAft>
                <a:spcPts val="0"/>
              </a:spcAft>
              <a:buClr>
                <a:schemeClr val="dk1"/>
              </a:buClr>
              <a:buSzPts val="225"/>
              <a:buNone/>
            </a:pPr>
            <a:endParaRPr sz="225" i="1">
              <a:solidFill>
                <a:srgbClr val="008000"/>
              </a:solidFill>
            </a:endParaRPr>
          </a:p>
          <a:p>
            <a:pPr marL="228600" lvl="0" indent="-228600" algn="l" rtl="0">
              <a:lnSpc>
                <a:spcPct val="90000"/>
              </a:lnSpc>
              <a:spcBef>
                <a:spcPts val="1451"/>
              </a:spcBef>
              <a:spcAft>
                <a:spcPts val="0"/>
              </a:spcAft>
              <a:buClr>
                <a:schemeClr val="dk1"/>
              </a:buClr>
              <a:buSzPts val="2800"/>
              <a:buChar char="•"/>
            </a:pPr>
            <a:r>
              <a:rPr lang="en-US"/>
              <a:t>Create a standard meeting agenda and format.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Key Concepts/Rationale</a:t>
            </a:r>
            <a:endParaRPr/>
          </a:p>
        </p:txBody>
      </p:sp>
      <p:sp>
        <p:nvSpPr>
          <p:cNvPr id="150" name="Google Shape;150;p7"/>
          <p:cNvSpPr/>
          <p:nvPr/>
        </p:nvSpPr>
        <p:spPr>
          <a:xfrm>
            <a:off x="628650" y="2289780"/>
            <a:ext cx="78867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548135"/>
                </a:solidFill>
                <a:latin typeface="Calibri"/>
                <a:ea typeface="Calibri"/>
                <a:cs typeface="Calibri"/>
                <a:sym typeface="Calibri"/>
              </a:rPr>
              <a:t>“Creating an effective agenda is one of the most important elements for a productive meeting.”</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r" rtl="0">
              <a:spcBef>
                <a:spcPts val="0"/>
              </a:spcBef>
              <a:spcAft>
                <a:spcPts val="0"/>
              </a:spcAft>
              <a:buNone/>
            </a:pPr>
            <a:r>
              <a:rPr lang="en-US" sz="1200">
                <a:solidFill>
                  <a:schemeClr val="dk1"/>
                </a:solidFill>
                <a:latin typeface="Calibri"/>
                <a:ea typeface="Calibri"/>
                <a:cs typeface="Calibri"/>
                <a:sym typeface="Calibri"/>
              </a:rPr>
              <a:t>MO SW-PBS, 2019</a:t>
            </a:r>
            <a:endParaRPr/>
          </a:p>
        </p:txBody>
      </p:sp>
      <p:grpSp>
        <p:nvGrpSpPr>
          <p:cNvPr id="151" name="Google Shape;151;p7"/>
          <p:cNvGrpSpPr/>
          <p:nvPr/>
        </p:nvGrpSpPr>
        <p:grpSpPr>
          <a:xfrm>
            <a:off x="11430" y="6199187"/>
            <a:ext cx="9144000" cy="658813"/>
            <a:chOff x="12700" y="6211407"/>
            <a:chExt cx="9144378" cy="659292"/>
          </a:xfrm>
        </p:grpSpPr>
        <p:sp>
          <p:nvSpPr>
            <p:cNvPr id="152" name="Google Shape;152;p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u="none">
                <a:solidFill>
                  <a:schemeClr val="lt1"/>
                </a:solidFill>
                <a:latin typeface="Calibri"/>
                <a:ea typeface="Calibri"/>
                <a:cs typeface="Calibri"/>
                <a:sym typeface="Calibri"/>
              </a:endParaRPr>
            </a:p>
          </p:txBody>
        </p:sp>
        <p:sp>
          <p:nvSpPr>
            <p:cNvPr id="153" name="Google Shape;153;p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u="none">
                <a:solidFill>
                  <a:schemeClr val="lt1"/>
                </a:solidFill>
                <a:latin typeface="Calibri"/>
                <a:ea typeface="Calibri"/>
                <a:cs typeface="Calibri"/>
                <a:sym typeface="Calibri"/>
              </a:endParaRPr>
            </a:p>
          </p:txBody>
        </p:sp>
        <p:sp>
          <p:nvSpPr>
            <p:cNvPr id="154" name="Google Shape;154;p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u="none">
                <a:solidFill>
                  <a:schemeClr val="lt1"/>
                </a:solidFill>
                <a:latin typeface="Calibri"/>
                <a:ea typeface="Calibri"/>
                <a:cs typeface="Calibri"/>
                <a:sym typeface="Calibri"/>
              </a:endParaRPr>
            </a:p>
          </p:txBody>
        </p:sp>
        <p:sp>
          <p:nvSpPr>
            <p:cNvPr id="155" name="Google Shape;155;p7"/>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u="none">
                  <a:solidFill>
                    <a:schemeClr val="lt1"/>
                  </a:solidFill>
                  <a:latin typeface="Calibri"/>
                  <a:ea typeface="Calibri"/>
                  <a:cs typeface="Calibri"/>
                  <a:sym typeface="Calibri"/>
                </a:rPr>
                <a:t>MO SW-PBS</a:t>
              </a:r>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Purpose of Agenda</a:t>
            </a:r>
            <a:endParaRPr/>
          </a:p>
        </p:txBody>
      </p:sp>
      <p:sp>
        <p:nvSpPr>
          <p:cNvPr id="162" name="Google Shape;162;p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t>The agenda typically communicates: </a:t>
            </a:r>
            <a:endParaRPr/>
          </a:p>
          <a:p>
            <a:pPr marL="628650" lvl="1" indent="-177800" algn="l" rtl="0">
              <a:lnSpc>
                <a:spcPct val="90000"/>
              </a:lnSpc>
              <a:spcBef>
                <a:spcPts val="500"/>
              </a:spcBef>
              <a:spcAft>
                <a:spcPts val="0"/>
              </a:spcAft>
              <a:buClr>
                <a:schemeClr val="dk1"/>
              </a:buClr>
              <a:buSzPts val="2800"/>
              <a:buChar char="•"/>
            </a:pPr>
            <a:r>
              <a:rPr lang="en-US" sz="2800"/>
              <a:t>objectives/outcomes or topics for discussion, </a:t>
            </a:r>
            <a:endParaRPr/>
          </a:p>
          <a:p>
            <a:pPr marL="628650" lvl="1" indent="-177800" algn="l" rtl="0">
              <a:lnSpc>
                <a:spcPct val="90000"/>
              </a:lnSpc>
              <a:spcBef>
                <a:spcPts val="500"/>
              </a:spcBef>
              <a:spcAft>
                <a:spcPts val="0"/>
              </a:spcAft>
              <a:buClr>
                <a:schemeClr val="dk1"/>
              </a:buClr>
              <a:buSzPts val="2800"/>
              <a:buChar char="•"/>
            </a:pPr>
            <a:r>
              <a:rPr lang="en-US" sz="2800"/>
              <a:t>a time allotment for each topic, and </a:t>
            </a:r>
            <a:endParaRPr/>
          </a:p>
          <a:p>
            <a:pPr marL="628650" lvl="1" indent="-177800" algn="l" rtl="0">
              <a:lnSpc>
                <a:spcPct val="90000"/>
              </a:lnSpc>
              <a:spcBef>
                <a:spcPts val="500"/>
              </a:spcBef>
              <a:spcAft>
                <a:spcPts val="0"/>
              </a:spcAft>
              <a:buClr>
                <a:schemeClr val="dk1"/>
              </a:buClr>
              <a:buSzPts val="2800"/>
              <a:buChar char="•"/>
            </a:pPr>
            <a:r>
              <a:rPr lang="en-US" sz="2800"/>
              <a:t>the person responsible for reporting or leading. </a:t>
            </a:r>
            <a:endParaRPr/>
          </a:p>
          <a:p>
            <a:pPr marL="228600" lvl="0" indent="-50800" algn="l" rtl="0">
              <a:lnSpc>
                <a:spcPct val="90000"/>
              </a:lnSpc>
              <a:spcBef>
                <a:spcPts val="1000"/>
              </a:spcBef>
              <a:spcAft>
                <a:spcPts val="0"/>
              </a:spcAft>
              <a:buClr>
                <a:schemeClr val="dk1"/>
              </a:buClr>
              <a:buSzPts val="2800"/>
              <a:buNone/>
            </a:pPr>
            <a:endParaRPr/>
          </a:p>
        </p:txBody>
      </p:sp>
      <p:grpSp>
        <p:nvGrpSpPr>
          <p:cNvPr id="163" name="Google Shape;163;p8"/>
          <p:cNvGrpSpPr/>
          <p:nvPr/>
        </p:nvGrpSpPr>
        <p:grpSpPr>
          <a:xfrm>
            <a:off x="-22860" y="6266655"/>
            <a:ext cx="9144000" cy="658813"/>
            <a:chOff x="12700" y="6211407"/>
            <a:chExt cx="9144378" cy="659292"/>
          </a:xfrm>
        </p:grpSpPr>
        <p:sp>
          <p:nvSpPr>
            <p:cNvPr id="164" name="Google Shape;164;p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8"/>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pic>
        <p:nvPicPr>
          <p:cNvPr id="168" name="Google Shape;168;p8"/>
          <p:cNvPicPr preferRelativeResize="0"/>
          <p:nvPr/>
        </p:nvPicPr>
        <p:blipFill rotWithShape="1">
          <a:blip r:embed="rId3">
            <a:alphaModFix/>
          </a:blip>
          <a:srcRect/>
          <a:stretch/>
        </p:blipFill>
        <p:spPr>
          <a:xfrm>
            <a:off x="3266834" y="3896736"/>
            <a:ext cx="2822068" cy="188182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9"/>
          <p:cNvSpPr txBox="1">
            <a:spLocks noGrp="1"/>
          </p:cNvSpPr>
          <p:nvPr>
            <p:ph type="title"/>
          </p:nvPr>
        </p:nvSpPr>
        <p:spPr>
          <a:xfrm>
            <a:off x="409903" y="365126"/>
            <a:ext cx="810544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Importance of an Effective Agenda</a:t>
            </a:r>
            <a:endParaRPr/>
          </a:p>
        </p:txBody>
      </p:sp>
      <p:sp>
        <p:nvSpPr>
          <p:cNvPr id="175" name="Google Shape;175;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 most common elements of ineffective meetings include:</a:t>
            </a:r>
            <a:endParaRPr/>
          </a:p>
          <a:p>
            <a:pPr marL="685800" lvl="1" indent="-228600" algn="l" rtl="0">
              <a:lnSpc>
                <a:spcPct val="90000"/>
              </a:lnSpc>
              <a:spcBef>
                <a:spcPts val="500"/>
              </a:spcBef>
              <a:spcAft>
                <a:spcPts val="0"/>
              </a:spcAft>
              <a:buClr>
                <a:schemeClr val="dk1"/>
              </a:buClr>
              <a:buSzPts val="2400"/>
              <a:buChar char="•"/>
            </a:pPr>
            <a:r>
              <a:rPr lang="en-US"/>
              <a:t>disorganization in planning, </a:t>
            </a:r>
            <a:endParaRPr/>
          </a:p>
          <a:p>
            <a:pPr marL="685800" lvl="1" indent="-228600" algn="l" rtl="0">
              <a:lnSpc>
                <a:spcPct val="90000"/>
              </a:lnSpc>
              <a:spcBef>
                <a:spcPts val="500"/>
              </a:spcBef>
              <a:spcAft>
                <a:spcPts val="0"/>
              </a:spcAft>
              <a:buClr>
                <a:schemeClr val="dk1"/>
              </a:buClr>
              <a:buSzPts val="2400"/>
              <a:buChar char="•"/>
            </a:pPr>
            <a:r>
              <a:rPr lang="en-US"/>
              <a:t>lack of clear meeting objective or purpose, </a:t>
            </a:r>
            <a:endParaRPr/>
          </a:p>
          <a:p>
            <a:pPr marL="685800" lvl="1" indent="-228600" algn="l" rtl="0">
              <a:lnSpc>
                <a:spcPct val="90000"/>
              </a:lnSpc>
              <a:spcBef>
                <a:spcPts val="500"/>
              </a:spcBef>
              <a:spcAft>
                <a:spcPts val="0"/>
              </a:spcAft>
              <a:buClr>
                <a:schemeClr val="dk1"/>
              </a:buClr>
              <a:buSzPts val="2400"/>
              <a:buChar char="•"/>
            </a:pPr>
            <a:r>
              <a:rPr lang="en-US"/>
              <a:t>ineffective processes for running the meeting, and </a:t>
            </a:r>
            <a:endParaRPr/>
          </a:p>
          <a:p>
            <a:pPr marL="685800" lvl="1" indent="-228600" algn="l" rtl="0">
              <a:lnSpc>
                <a:spcPct val="90000"/>
              </a:lnSpc>
              <a:spcBef>
                <a:spcPts val="500"/>
              </a:spcBef>
              <a:spcAft>
                <a:spcPts val="0"/>
              </a:spcAft>
              <a:buClr>
                <a:schemeClr val="dk1"/>
              </a:buClr>
              <a:buSzPts val="2400"/>
              <a:buChar char="•"/>
            </a:pPr>
            <a:r>
              <a:rPr lang="en-US"/>
              <a:t>lack of closure or follow-up. </a:t>
            </a:r>
            <a:endParaRPr/>
          </a:p>
          <a:p>
            <a:pPr marL="457200" lvl="1" indent="0" algn="l" rtl="0">
              <a:lnSpc>
                <a:spcPct val="90000"/>
              </a:lnSpc>
              <a:spcBef>
                <a:spcPts val="50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2800"/>
              <a:buNone/>
            </a:pPr>
            <a:r>
              <a:rPr lang="en-US"/>
              <a:t>An effective agenda can provide an organizational structure that promotes clear meeting objectives and effective time management.</a:t>
            </a:r>
            <a:endParaRPr/>
          </a:p>
          <a:p>
            <a:pPr marL="228600" lvl="0" indent="-50800" algn="l" rtl="0">
              <a:lnSpc>
                <a:spcPct val="90000"/>
              </a:lnSpc>
              <a:spcBef>
                <a:spcPts val="1000"/>
              </a:spcBef>
              <a:spcAft>
                <a:spcPts val="0"/>
              </a:spcAft>
              <a:buClr>
                <a:schemeClr val="dk1"/>
              </a:buClr>
              <a:buSzPts val="2800"/>
              <a:buNone/>
            </a:pPr>
            <a:endParaRPr/>
          </a:p>
        </p:txBody>
      </p:sp>
      <p:grpSp>
        <p:nvGrpSpPr>
          <p:cNvPr id="176" name="Google Shape;176;p9"/>
          <p:cNvGrpSpPr/>
          <p:nvPr/>
        </p:nvGrpSpPr>
        <p:grpSpPr>
          <a:xfrm>
            <a:off x="-22860" y="6266655"/>
            <a:ext cx="9144000" cy="658813"/>
            <a:chOff x="12700" y="6211407"/>
            <a:chExt cx="9144378" cy="659292"/>
          </a:xfrm>
        </p:grpSpPr>
        <p:sp>
          <p:nvSpPr>
            <p:cNvPr id="177" name="Google Shape;177;p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9"/>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 Template &amp; Procedures</a:t>
            </a:r>
            <a:endParaRPr/>
          </a:p>
        </p:txBody>
      </p:sp>
      <p:sp>
        <p:nvSpPr>
          <p:cNvPr id="187" name="Google Shape;187;p10"/>
          <p:cNvSpPr txBox="1">
            <a:spLocks noGrp="1"/>
          </p:cNvSpPr>
          <p:nvPr>
            <p:ph type="body" idx="1"/>
          </p:nvPr>
        </p:nvSpPr>
        <p:spPr>
          <a:xfrm>
            <a:off x="628650" y="1448552"/>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Distribute before the meeting, let participants know what will be discussed. </a:t>
            </a:r>
            <a:endParaRPr/>
          </a:p>
          <a:p>
            <a:pPr marL="228600" lvl="0" indent="-228600" algn="l" rtl="0">
              <a:lnSpc>
                <a:spcPct val="90000"/>
              </a:lnSpc>
              <a:spcBef>
                <a:spcPts val="1000"/>
              </a:spcBef>
              <a:spcAft>
                <a:spcPts val="0"/>
              </a:spcAft>
              <a:buClr>
                <a:schemeClr val="dk1"/>
              </a:buClr>
              <a:buSzPts val="2800"/>
              <a:buChar char="•"/>
            </a:pPr>
            <a:r>
              <a:rPr lang="en-US"/>
              <a:t>Include the following: </a:t>
            </a:r>
            <a:endParaRPr/>
          </a:p>
          <a:p>
            <a:pPr marL="685800" lvl="1" indent="-228600" algn="l" rtl="0">
              <a:lnSpc>
                <a:spcPct val="90000"/>
              </a:lnSpc>
              <a:spcBef>
                <a:spcPts val="500"/>
              </a:spcBef>
              <a:spcAft>
                <a:spcPts val="0"/>
              </a:spcAft>
              <a:buClr>
                <a:schemeClr val="dk1"/>
              </a:buClr>
              <a:buSzPts val="2400"/>
              <a:buChar char="•"/>
            </a:pPr>
            <a:r>
              <a:rPr lang="en-US"/>
              <a:t>a space to take notes or indicate members present;</a:t>
            </a:r>
            <a:endParaRPr/>
          </a:p>
          <a:p>
            <a:pPr marL="685800" lvl="1" indent="-228600" algn="l" rtl="0">
              <a:lnSpc>
                <a:spcPct val="90000"/>
              </a:lnSpc>
              <a:spcBef>
                <a:spcPts val="500"/>
              </a:spcBef>
              <a:spcAft>
                <a:spcPts val="0"/>
              </a:spcAft>
              <a:buClr>
                <a:schemeClr val="dk1"/>
              </a:buClr>
              <a:buSzPts val="2400"/>
              <a:buChar char="•"/>
            </a:pPr>
            <a:r>
              <a:rPr lang="en-US"/>
              <a:t>tasks, activities, or assignments to be done before the next meeting; and </a:t>
            </a:r>
            <a:endParaRPr/>
          </a:p>
          <a:p>
            <a:pPr marL="685800" lvl="1" indent="-228600" algn="l" rtl="0">
              <a:lnSpc>
                <a:spcPct val="90000"/>
              </a:lnSpc>
              <a:spcBef>
                <a:spcPts val="500"/>
              </a:spcBef>
              <a:spcAft>
                <a:spcPts val="0"/>
              </a:spcAft>
              <a:buClr>
                <a:schemeClr val="dk1"/>
              </a:buClr>
              <a:buSzPts val="2400"/>
              <a:buChar char="•"/>
            </a:pPr>
            <a:r>
              <a:rPr lang="en-US"/>
              <a:t>the dates of future meetings and possible agenda items.</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88" name="Google Shape;188;p10"/>
          <p:cNvPicPr preferRelativeResize="0"/>
          <p:nvPr/>
        </p:nvPicPr>
        <p:blipFill rotWithShape="1">
          <a:blip r:embed="rId3">
            <a:alphaModFix/>
          </a:blip>
          <a:srcRect/>
          <a:stretch/>
        </p:blipFill>
        <p:spPr>
          <a:xfrm>
            <a:off x="3341936" y="4520138"/>
            <a:ext cx="2460128" cy="1639521"/>
          </a:xfrm>
          <a:prstGeom prst="rect">
            <a:avLst/>
          </a:prstGeom>
          <a:noFill/>
          <a:ln>
            <a:noFill/>
          </a:ln>
        </p:spPr>
      </p:pic>
      <p:grpSp>
        <p:nvGrpSpPr>
          <p:cNvPr id="189" name="Google Shape;189;p10"/>
          <p:cNvGrpSpPr/>
          <p:nvPr/>
        </p:nvGrpSpPr>
        <p:grpSpPr>
          <a:xfrm>
            <a:off x="-22860" y="6266655"/>
            <a:ext cx="9144000" cy="658813"/>
            <a:chOff x="12700" y="6211407"/>
            <a:chExt cx="9144378" cy="659292"/>
          </a:xfrm>
        </p:grpSpPr>
        <p:sp>
          <p:nvSpPr>
            <p:cNvPr id="190" name="Google Shape;190;p1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1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1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1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Agenda Format</a:t>
            </a:r>
            <a:endParaRPr/>
          </a:p>
        </p:txBody>
      </p:sp>
      <p:sp>
        <p:nvSpPr>
          <p:cNvPr id="200" name="Google Shape;200;p11"/>
          <p:cNvSpPr txBox="1">
            <a:spLocks noGrp="1"/>
          </p:cNvSpPr>
          <p:nvPr>
            <p:ph type="body" idx="1"/>
          </p:nvPr>
        </p:nvSpPr>
        <p:spPr>
          <a:xfrm>
            <a:off x="331077" y="1765738"/>
            <a:ext cx="8592206" cy="43604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Font typeface="Arial"/>
              <a:buNone/>
            </a:pPr>
            <a:r>
              <a:rPr lang="en-US"/>
              <a:t>Review the example agenda and the form provided.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Decide if you will use this format or if you will adjust it.</a:t>
            </a:r>
            <a:endParaRPr/>
          </a:p>
          <a:p>
            <a:pPr marL="0" lvl="0" indent="0" algn="l" rtl="0">
              <a:lnSpc>
                <a:spcPct val="90000"/>
              </a:lnSpc>
              <a:spcBef>
                <a:spcPts val="1000"/>
              </a:spcBef>
              <a:spcAft>
                <a:spcPts val="0"/>
              </a:spcAft>
              <a:buClr>
                <a:srgbClr val="FF0000"/>
              </a:buClr>
              <a:buSzPts val="2800"/>
              <a:buFont typeface="Arial"/>
              <a:buNone/>
            </a:pPr>
            <a:br>
              <a:rPr lang="en-US"/>
            </a:br>
            <a:br>
              <a:rPr lang="en-US"/>
            </a:br>
            <a:endParaRPr/>
          </a:p>
        </p:txBody>
      </p:sp>
      <p:pic>
        <p:nvPicPr>
          <p:cNvPr id="201" name="Google Shape;201;p11"/>
          <p:cNvPicPr preferRelativeResize="0"/>
          <p:nvPr/>
        </p:nvPicPr>
        <p:blipFill rotWithShape="1">
          <a:blip r:embed="rId3">
            <a:alphaModFix/>
          </a:blip>
          <a:srcRect b="36082"/>
          <a:stretch/>
        </p:blipFill>
        <p:spPr>
          <a:xfrm>
            <a:off x="2470150" y="2789839"/>
            <a:ext cx="4203700" cy="333632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Closing and Next Steps</a:t>
            </a:r>
            <a:endParaRPr/>
          </a:p>
        </p:txBody>
      </p:sp>
      <p:sp>
        <p:nvSpPr>
          <p:cNvPr id="208" name="Google Shape;208;p12"/>
          <p:cNvSpPr txBox="1">
            <a:spLocks noGrp="1"/>
          </p:cNvSpPr>
          <p:nvPr>
            <p:ph type="body" idx="1"/>
          </p:nvPr>
        </p:nvSpPr>
        <p:spPr>
          <a:xfrm>
            <a:off x="628650" y="1346476"/>
            <a:ext cx="7886700" cy="4830600"/>
          </a:xfrm>
          <a:prstGeom prst="rect">
            <a:avLst/>
          </a:prstGeom>
          <a:noFill/>
          <a:ln>
            <a:noFill/>
          </a:ln>
        </p:spPr>
        <p:txBody>
          <a:bodyPr spcFirstLastPara="1" wrap="square" lIns="91425" tIns="45700" rIns="91425" bIns="45700" anchor="t" anchorCtr="0">
            <a:noAutofit/>
          </a:bodyPr>
          <a:lstStyle/>
          <a:p>
            <a:pPr marL="228600" lvl="0" indent="-254000" algn="l" rtl="0">
              <a:lnSpc>
                <a:spcPct val="100000"/>
              </a:lnSpc>
              <a:spcBef>
                <a:spcPts val="0"/>
              </a:spcBef>
              <a:spcAft>
                <a:spcPts val="0"/>
              </a:spcAft>
              <a:buSzPts val="2200"/>
              <a:buFont typeface="Noto Sans Symbols"/>
              <a:buChar char="•"/>
            </a:pPr>
            <a:r>
              <a:rPr lang="en-US" sz="2200">
                <a:latin typeface="Arial"/>
                <a:ea typeface="Arial"/>
                <a:cs typeface="Arial"/>
                <a:sym typeface="Arial"/>
              </a:rPr>
              <a:t>Develop action steps for making a final decision about an agenda form for your SW-PBS Leadership Team meetings </a:t>
            </a:r>
            <a:endParaRPr sz="2200">
              <a:latin typeface="Arial"/>
              <a:ea typeface="Arial"/>
              <a:cs typeface="Arial"/>
              <a:sym typeface="Arial"/>
            </a:endParaRPr>
          </a:p>
          <a:p>
            <a:pPr marL="228600" lvl="0" indent="-254000" algn="l" rtl="0">
              <a:lnSpc>
                <a:spcPct val="100000"/>
              </a:lnSpc>
              <a:spcBef>
                <a:spcPts val="0"/>
              </a:spcBef>
              <a:spcAft>
                <a:spcPts val="0"/>
              </a:spcAft>
              <a:buSzPts val="2200"/>
              <a:buFont typeface="Noto Sans Symbols"/>
              <a:buChar char="•"/>
            </a:pPr>
            <a:r>
              <a:rPr lang="en-US" sz="2200">
                <a:latin typeface="Arial"/>
                <a:ea typeface="Arial"/>
                <a:cs typeface="Arial"/>
                <a:sym typeface="Arial"/>
              </a:rPr>
              <a:t>Develop action steps for </a:t>
            </a:r>
            <a:r>
              <a:rPr lang="en-US" sz="2200">
                <a:highlight>
                  <a:srgbClr val="FFFFFF"/>
                </a:highlight>
                <a:latin typeface="Arial"/>
                <a:ea typeface="Arial"/>
                <a:cs typeface="Arial"/>
                <a:sym typeface="Arial"/>
              </a:rPr>
              <a:t>how your team will share meeting notes with stakeholders/district team/consultant</a:t>
            </a:r>
            <a:r>
              <a:rPr lang="en-US" sz="2200">
                <a:latin typeface="Arial"/>
                <a:ea typeface="Arial"/>
                <a:cs typeface="Arial"/>
                <a:sym typeface="Arial"/>
              </a:rPr>
              <a:t>.</a:t>
            </a:r>
            <a:endParaRPr sz="2200">
              <a:latin typeface="Arial"/>
              <a:ea typeface="Arial"/>
              <a:cs typeface="Arial"/>
              <a:sym typeface="Arial"/>
            </a:endParaRPr>
          </a:p>
          <a:p>
            <a:pPr marL="228600" lvl="0" indent="-254000" algn="l" rtl="0">
              <a:lnSpc>
                <a:spcPct val="100000"/>
              </a:lnSpc>
              <a:spcBef>
                <a:spcPts val="0"/>
              </a:spcBef>
              <a:spcAft>
                <a:spcPts val="0"/>
              </a:spcAft>
              <a:buSzPts val="2200"/>
              <a:buFont typeface="Cambria"/>
              <a:buChar char="•"/>
            </a:pPr>
            <a:r>
              <a:rPr lang="en-US" sz="2200"/>
              <a:t>Update </a:t>
            </a:r>
            <a:r>
              <a:rPr lang="en-US" sz="2200">
                <a:latin typeface="Arial"/>
                <a:ea typeface="Arial"/>
                <a:cs typeface="Arial"/>
                <a:sym typeface="Arial"/>
              </a:rPr>
              <a:t>your action plan using the </a:t>
            </a:r>
            <a:r>
              <a:rPr lang="en-US" sz="2200" i="1">
                <a:latin typeface="Arial"/>
                <a:ea typeface="Arial"/>
                <a:cs typeface="Arial"/>
                <a:sym typeface="Arial"/>
              </a:rPr>
              <a:t>Tier 1 Action Plan</a:t>
            </a:r>
            <a:r>
              <a:rPr lang="en-US" sz="2200">
                <a:latin typeface="Arial"/>
                <a:ea typeface="Arial"/>
                <a:cs typeface="Arial"/>
                <a:sym typeface="Arial"/>
              </a:rPr>
              <a:t> template and the </a:t>
            </a:r>
            <a:r>
              <a:rPr lang="en-US" sz="2200" i="1">
                <a:latin typeface="Arial"/>
                <a:ea typeface="Arial"/>
                <a:cs typeface="Arial"/>
                <a:sym typeface="Arial"/>
              </a:rPr>
              <a:t>Tier 1 Action Planning Checklist</a:t>
            </a:r>
            <a:r>
              <a:rPr lang="en-US" sz="2200">
                <a:latin typeface="Arial"/>
                <a:ea typeface="Arial"/>
                <a:cs typeface="Arial"/>
                <a:sym typeface="Arial"/>
              </a:rPr>
              <a:t>. </a:t>
            </a:r>
            <a:endParaRPr sz="2200">
              <a:latin typeface="Arial"/>
              <a:ea typeface="Arial"/>
              <a:cs typeface="Arial"/>
              <a:sym typeface="Arial"/>
            </a:endParaRPr>
          </a:p>
          <a:p>
            <a:pPr marL="228600" lvl="0" indent="-254000" algn="l" rtl="0">
              <a:lnSpc>
                <a:spcPct val="100000"/>
              </a:lnSpc>
              <a:spcBef>
                <a:spcPts val="0"/>
              </a:spcBef>
              <a:spcAft>
                <a:spcPts val="0"/>
              </a:spcAft>
              <a:buSzPts val="2200"/>
              <a:buChar char="•"/>
            </a:pPr>
            <a:r>
              <a:rPr lang="en-US" sz="2200">
                <a:latin typeface="Arial"/>
                <a:ea typeface="Arial"/>
                <a:cs typeface="Arial"/>
                <a:sym typeface="Arial"/>
              </a:rPr>
              <a:t>Use the </a:t>
            </a:r>
            <a:r>
              <a:rPr lang="en-US" sz="2200" i="1">
                <a:latin typeface="Arial"/>
                <a:ea typeface="Arial"/>
                <a:cs typeface="Arial"/>
                <a:sym typeface="Arial"/>
              </a:rPr>
              <a:t>Tier 1 Artifacts Rubric </a:t>
            </a:r>
            <a:r>
              <a:rPr lang="en-US" sz="2200">
                <a:latin typeface="Arial"/>
                <a:ea typeface="Arial"/>
                <a:cs typeface="Arial"/>
                <a:sym typeface="Arial"/>
              </a:rPr>
              <a:t>to assess the quality of the resources your team develops. </a:t>
            </a:r>
            <a:endParaRPr sz="2200">
              <a:latin typeface="Arial"/>
              <a:ea typeface="Arial"/>
              <a:cs typeface="Arial"/>
              <a:sym typeface="Arial"/>
            </a:endParaRPr>
          </a:p>
          <a:p>
            <a:pPr marL="228600" lvl="0" indent="-254000" algn="l" rtl="0">
              <a:lnSpc>
                <a:spcPct val="100000"/>
              </a:lnSpc>
              <a:spcBef>
                <a:spcPts val="0"/>
              </a:spcBef>
              <a:spcAft>
                <a:spcPts val="0"/>
              </a:spcAft>
              <a:buSzPts val="2200"/>
              <a:buChar char="•"/>
            </a:pPr>
            <a:r>
              <a:rPr lang="en-US" sz="2200">
                <a:latin typeface="Arial"/>
                <a:ea typeface="Arial"/>
                <a:cs typeface="Arial"/>
                <a:sym typeface="Arial"/>
              </a:rPr>
              <a:t>Use the results of the </a:t>
            </a:r>
            <a:r>
              <a:rPr lang="en-US" sz="2200" i="1">
                <a:latin typeface="Arial"/>
                <a:ea typeface="Arial"/>
                <a:cs typeface="Arial"/>
                <a:sym typeface="Arial"/>
              </a:rPr>
              <a:t>PBIS Self-Assessment Survey</a:t>
            </a:r>
            <a:r>
              <a:rPr lang="en-US" sz="2200">
                <a:latin typeface="Arial"/>
                <a:ea typeface="Arial"/>
                <a:cs typeface="Arial"/>
                <a:sym typeface="Arial"/>
              </a:rPr>
              <a:t> (SAS)  to gain perspective from all staff, and results from the </a:t>
            </a:r>
            <a:r>
              <a:rPr lang="en-US" sz="2200" i="1">
                <a:latin typeface="Arial"/>
                <a:ea typeface="Arial"/>
                <a:cs typeface="Arial"/>
                <a:sym typeface="Arial"/>
              </a:rPr>
              <a:t>PBIS Tiered Fidelity Inventory</a:t>
            </a:r>
            <a:r>
              <a:rPr lang="en-US" sz="2200">
                <a:latin typeface="Arial"/>
                <a:ea typeface="Arial"/>
                <a:cs typeface="Arial"/>
                <a:sym typeface="Arial"/>
              </a:rPr>
              <a:t> (TFI) to gain perspective from your Building Leadership Team.</a:t>
            </a:r>
            <a:endParaRPr sz="2200"/>
          </a:p>
          <a:p>
            <a:pPr marL="228600" lvl="0" indent="-50800" algn="l" rtl="0">
              <a:lnSpc>
                <a:spcPct val="90000"/>
              </a:lnSpc>
              <a:spcBef>
                <a:spcPts val="1000"/>
              </a:spcBef>
              <a:spcAft>
                <a:spcPts val="0"/>
              </a:spcAft>
              <a:buClr>
                <a:schemeClr val="dk1"/>
              </a:buClr>
              <a:buSzPts val="2800"/>
              <a:buNone/>
            </a:pPr>
            <a:endParaRPr sz="2200"/>
          </a:p>
        </p:txBody>
      </p:sp>
      <p:grpSp>
        <p:nvGrpSpPr>
          <p:cNvPr id="209" name="Google Shape;209;p12"/>
          <p:cNvGrpSpPr/>
          <p:nvPr/>
        </p:nvGrpSpPr>
        <p:grpSpPr>
          <a:xfrm>
            <a:off x="-22860" y="6266655"/>
            <a:ext cx="9144000" cy="658813"/>
            <a:chOff x="12700" y="6211407"/>
            <a:chExt cx="9144378" cy="659292"/>
          </a:xfrm>
        </p:grpSpPr>
        <p:sp>
          <p:nvSpPr>
            <p:cNvPr id="210" name="Google Shape;210;p1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1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1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1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sp>
        <p:nvSpPr>
          <p:cNvPr id="220" name="Google Shape;220;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Missouri SW-PBS (2019). </a:t>
            </a:r>
            <a:r>
              <a:rPr lang="en-US" i="1"/>
              <a:t>Missouri schoolwide positive behavior support tier 1 implementation guide.</a:t>
            </a:r>
            <a:endParaRPr/>
          </a:p>
        </p:txBody>
      </p:sp>
      <p:grpSp>
        <p:nvGrpSpPr>
          <p:cNvPr id="221" name="Google Shape;221;p13"/>
          <p:cNvGrpSpPr/>
          <p:nvPr/>
        </p:nvGrpSpPr>
        <p:grpSpPr>
          <a:xfrm>
            <a:off x="-22860" y="6266655"/>
            <a:ext cx="9144000" cy="658813"/>
            <a:chOff x="12700" y="6211407"/>
            <a:chExt cx="9144378" cy="659292"/>
          </a:xfrm>
        </p:grpSpPr>
        <p:sp>
          <p:nvSpPr>
            <p:cNvPr id="222" name="Google Shape;222;p1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1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1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Lesson Outcomes</a:t>
            </a:r>
            <a:endParaRPr/>
          </a:p>
        </p:txBody>
      </p:sp>
      <p:sp>
        <p:nvSpPr>
          <p:cNvPr id="165" name="Google Shape;165;p7"/>
          <p:cNvSpPr txBox="1">
            <a:spLocks noGrp="1"/>
          </p:cNvSpPr>
          <p:nvPr>
            <p:ph type="body" idx="1"/>
          </p:nvPr>
        </p:nvSpPr>
        <p:spPr>
          <a:xfrm>
            <a:off x="628651" y="1465730"/>
            <a:ext cx="7886700" cy="4024246"/>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rgbClr val="008000"/>
              </a:buClr>
              <a:buSzPts val="2800"/>
              <a:buNone/>
            </a:pPr>
            <a:r>
              <a:rPr lang="en-US" i="1">
                <a:solidFill>
                  <a:srgbClr val="008000"/>
                </a:solidFill>
              </a:rPr>
              <a:t>At the end of this session, you will be able to…</a:t>
            </a:r>
            <a:endParaRPr/>
          </a:p>
          <a:p>
            <a:pPr marL="0" lvl="0" indent="0" algn="ctr" rtl="0">
              <a:lnSpc>
                <a:spcPct val="90000"/>
              </a:lnSpc>
              <a:spcBef>
                <a:spcPts val="451"/>
              </a:spcBef>
              <a:spcAft>
                <a:spcPts val="0"/>
              </a:spcAft>
              <a:buClr>
                <a:schemeClr val="dk1"/>
              </a:buClr>
              <a:buSzPts val="225"/>
              <a:buNone/>
            </a:pPr>
            <a:endParaRPr sz="225" i="1">
              <a:solidFill>
                <a:srgbClr val="008000"/>
              </a:solidFill>
            </a:endParaRPr>
          </a:p>
          <a:p>
            <a:pPr marL="228600" lvl="0" indent="-228600" algn="l" rtl="0">
              <a:lnSpc>
                <a:spcPct val="90000"/>
              </a:lnSpc>
              <a:spcBef>
                <a:spcPts val="1451"/>
              </a:spcBef>
              <a:spcAft>
                <a:spcPts val="0"/>
              </a:spcAft>
              <a:buClr>
                <a:schemeClr val="dk1"/>
              </a:buClr>
              <a:buSzPts val="2800"/>
              <a:buChar char="•"/>
            </a:pPr>
            <a:r>
              <a:rPr lang="en-US"/>
              <a:t>Create a SW-PBS Leadership Team that is representative of the school.</a:t>
            </a:r>
            <a:endParaRPr/>
          </a:p>
        </p:txBody>
      </p:sp>
      <p:grpSp>
        <p:nvGrpSpPr>
          <p:cNvPr id="166" name="Google Shape;166;p7"/>
          <p:cNvGrpSpPr/>
          <p:nvPr/>
        </p:nvGrpSpPr>
        <p:grpSpPr>
          <a:xfrm>
            <a:off x="11430" y="6390792"/>
            <a:ext cx="9144000" cy="658812"/>
            <a:chOff x="12700" y="6211407"/>
            <a:chExt cx="9144378" cy="659292"/>
          </a:xfrm>
        </p:grpSpPr>
        <p:sp>
          <p:nvSpPr>
            <p:cNvPr id="167" name="Google Shape;167;p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7"/>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9" name="Google Shape;99;p1"/>
          <p:cNvPicPr preferRelativeResize="0"/>
          <p:nvPr/>
        </p:nvPicPr>
        <p:blipFill rotWithShape="1">
          <a:blip r:embed="rId3">
            <a:alphaModFix/>
          </a:blip>
          <a:srcRect t="351"/>
          <a:stretch/>
        </p:blipFill>
        <p:spPr>
          <a:xfrm>
            <a:off x="20" y="1282"/>
            <a:ext cx="9143980" cy="685671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Facilitator Notes: Delete This Slide</a:t>
            </a:r>
            <a:br>
              <a:rPr lang="en-US"/>
            </a:br>
            <a:endParaRPr/>
          </a:p>
        </p:txBody>
      </p:sp>
      <p:sp>
        <p:nvSpPr>
          <p:cNvPr id="106" name="Google Shape;106;p2"/>
          <p:cNvSpPr txBox="1"/>
          <p:nvPr/>
        </p:nvSpPr>
        <p:spPr>
          <a:xfrm>
            <a:off x="433633" y="1610953"/>
            <a:ext cx="8550000" cy="286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Calibri"/>
                <a:ea typeface="Calibri"/>
                <a:cs typeface="Calibri"/>
                <a:sym typeface="Calibri"/>
              </a:rPr>
              <a:t>Handouts</a:t>
            </a:r>
            <a:endParaRPr dirty="0"/>
          </a:p>
          <a:p>
            <a:pPr marL="457200" marR="0" lvl="0" indent="-457200" algn="l" rtl="0">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Common </a:t>
            </a:r>
            <a:r>
              <a:rPr lang="en-US" sz="2800" b="0" i="0" u="none" strike="noStrike" cap="none" dirty="0">
                <a:solidFill>
                  <a:schemeClr val="dk1"/>
                </a:solidFill>
                <a:latin typeface="Calibri"/>
                <a:ea typeface="Calibri"/>
                <a:cs typeface="Calibri"/>
                <a:sym typeface="Calibri"/>
              </a:rPr>
              <a:t>Approaches to Making Decisions</a:t>
            </a:r>
            <a:endParaRPr dirty="0"/>
          </a:p>
          <a:p>
            <a:pPr marL="457200" marR="0" lvl="0" indent="-45720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Example Consensus Strategies</a:t>
            </a:r>
            <a:endParaRPr sz="2800" b="0" i="0" u="none" strike="noStrike" cap="none" dirty="0">
              <a:solidFill>
                <a:schemeClr val="dk1"/>
              </a:solidFill>
              <a:latin typeface="Calibri"/>
              <a:ea typeface="Calibri"/>
              <a:cs typeface="Calibri"/>
              <a:sym typeface="Calibri"/>
            </a:endParaRPr>
          </a:p>
          <a:p>
            <a:pPr marL="457200" lvl="0" indent="-406400" algn="l" rtl="0">
              <a:lnSpc>
                <a:spcPct val="115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Tier 1 Action Plan</a:t>
            </a:r>
            <a:endParaRPr sz="2800" dirty="0">
              <a:solidFill>
                <a:schemeClr val="dk1"/>
              </a:solidFill>
              <a:latin typeface="Calibri"/>
              <a:ea typeface="Calibri"/>
              <a:cs typeface="Calibri"/>
              <a:sym typeface="Calibri"/>
            </a:endParaRPr>
          </a:p>
          <a:p>
            <a:pPr marL="457200" lvl="0" indent="-406400" algn="l" rtl="0">
              <a:lnSpc>
                <a:spcPct val="115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Tier 1 Artifact Rubric</a:t>
            </a:r>
            <a:endParaRPr sz="2800" dirty="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Tier 1 Action Planning Checklist</a:t>
            </a:r>
            <a:endParaRPr sz="2800" dirty="0">
              <a:solidFill>
                <a:schemeClr val="dk1"/>
              </a:solidFill>
              <a:latin typeface="Calibri"/>
              <a:ea typeface="Calibri"/>
              <a:cs typeface="Calibri"/>
              <a:sym typeface="Calibri"/>
            </a:endParaRPr>
          </a:p>
        </p:txBody>
      </p:sp>
      <p:grpSp>
        <p:nvGrpSpPr>
          <p:cNvPr id="107" name="Google Shape;107;p2"/>
          <p:cNvGrpSpPr/>
          <p:nvPr/>
        </p:nvGrpSpPr>
        <p:grpSpPr>
          <a:xfrm>
            <a:off x="-22860" y="6266655"/>
            <a:ext cx="9144000" cy="658813"/>
            <a:chOff x="12700" y="6211407"/>
            <a:chExt cx="9144378" cy="659292"/>
          </a:xfrm>
        </p:grpSpPr>
        <p:sp>
          <p:nvSpPr>
            <p:cNvPr id="108" name="Google Shape;108;p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Working Agreements</a:t>
            </a:r>
            <a:endParaRPr/>
          </a:p>
        </p:txBody>
      </p:sp>
      <p:sp>
        <p:nvSpPr>
          <p:cNvPr id="118" name="Google Shape;118;p3"/>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None/>
            </a:pPr>
            <a:r>
              <a:rPr lang="en-US" sz="2400" b="1">
                <a:latin typeface="Calibri"/>
                <a:ea typeface="Calibri"/>
                <a:cs typeface="Calibri"/>
                <a:sym typeface="Calibri"/>
              </a:rPr>
              <a:t>Be Respectful</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an active listener—open to new ideas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Use notes for side bar conversations</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 Responsible</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on time for sessions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Silence cell phones—reply appropriately</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Follow the decision making process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Work toward consensus and support decisions of the group</a:t>
            </a:r>
            <a:endParaRPr/>
          </a:p>
          <a:p>
            <a:pPr marL="0" lvl="0" indent="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p:txBody>
      </p:sp>
      <p:grpSp>
        <p:nvGrpSpPr>
          <p:cNvPr id="119" name="Google Shape;119;p3"/>
          <p:cNvGrpSpPr/>
          <p:nvPr/>
        </p:nvGrpSpPr>
        <p:grpSpPr>
          <a:xfrm>
            <a:off x="12700" y="6211888"/>
            <a:ext cx="9144000" cy="658812"/>
            <a:chOff x="12700" y="6211407"/>
            <a:chExt cx="9144378" cy="659292"/>
          </a:xfrm>
        </p:grpSpPr>
        <p:sp>
          <p:nvSpPr>
            <p:cNvPr id="120" name="Google Shape;120;p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Attention Signal</a:t>
            </a:r>
            <a:endParaRPr/>
          </a:p>
        </p:txBody>
      </p:sp>
      <p:sp>
        <p:nvSpPr>
          <p:cNvPr id="130" name="Google Shape;130;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Introductions</a:t>
            </a:r>
            <a:endParaRPr/>
          </a:p>
        </p:txBody>
      </p:sp>
      <p:sp>
        <p:nvSpPr>
          <p:cNvPr id="137" name="Google Shape;137;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Lesson Outcomes</a:t>
            </a:r>
            <a:endParaRPr/>
          </a:p>
        </p:txBody>
      </p:sp>
      <p:sp>
        <p:nvSpPr>
          <p:cNvPr id="144" name="Google Shape;144;p6"/>
          <p:cNvSpPr txBox="1">
            <a:spLocks noGrp="1"/>
          </p:cNvSpPr>
          <p:nvPr>
            <p:ph type="body" idx="1"/>
          </p:nvPr>
        </p:nvSpPr>
        <p:spPr>
          <a:xfrm>
            <a:off x="628651" y="1465730"/>
            <a:ext cx="8119564" cy="4024246"/>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rgbClr val="008000"/>
              </a:buClr>
              <a:buSzPts val="2800"/>
              <a:buNone/>
            </a:pPr>
            <a:r>
              <a:rPr lang="en-US" i="1">
                <a:solidFill>
                  <a:srgbClr val="008000"/>
                </a:solidFill>
              </a:rPr>
              <a:t>At the end of this session, you will be able to…</a:t>
            </a:r>
            <a:endParaRPr/>
          </a:p>
          <a:p>
            <a:pPr marL="0" lvl="0" indent="0" algn="ctr" rtl="0">
              <a:lnSpc>
                <a:spcPct val="90000"/>
              </a:lnSpc>
              <a:spcBef>
                <a:spcPts val="451"/>
              </a:spcBef>
              <a:spcAft>
                <a:spcPts val="0"/>
              </a:spcAft>
              <a:buClr>
                <a:schemeClr val="dk1"/>
              </a:buClr>
              <a:buSzPts val="225"/>
              <a:buNone/>
            </a:pPr>
            <a:endParaRPr sz="225" i="1">
              <a:solidFill>
                <a:srgbClr val="008000"/>
              </a:solidFill>
            </a:endParaRPr>
          </a:p>
          <a:p>
            <a:pPr marL="228600" lvl="0" indent="-228600" algn="l" rtl="0">
              <a:lnSpc>
                <a:spcPct val="90000"/>
              </a:lnSpc>
              <a:spcBef>
                <a:spcPts val="1451"/>
              </a:spcBef>
              <a:spcAft>
                <a:spcPts val="0"/>
              </a:spcAft>
              <a:buClr>
                <a:schemeClr val="dk1"/>
              </a:buClr>
              <a:buSzPts val="2800"/>
              <a:buChar char="•"/>
            </a:pPr>
            <a:r>
              <a:rPr lang="en-US"/>
              <a:t>Create a decision-making procedure.</a:t>
            </a:r>
            <a:endParaRPr/>
          </a:p>
        </p:txBody>
      </p:sp>
      <p:grpSp>
        <p:nvGrpSpPr>
          <p:cNvPr id="145" name="Google Shape;145;p6"/>
          <p:cNvGrpSpPr/>
          <p:nvPr/>
        </p:nvGrpSpPr>
        <p:grpSpPr>
          <a:xfrm>
            <a:off x="12700" y="6211888"/>
            <a:ext cx="9144000" cy="658812"/>
            <a:chOff x="12700" y="6211407"/>
            <a:chExt cx="9144378" cy="659292"/>
          </a:xfrm>
        </p:grpSpPr>
        <p:sp>
          <p:nvSpPr>
            <p:cNvPr id="146" name="Google Shape;146;p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7" name="Google Shape;147;p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Key Concepts/Rationale</a:t>
            </a:r>
            <a:endParaRPr/>
          </a:p>
        </p:txBody>
      </p:sp>
      <p:sp>
        <p:nvSpPr>
          <p:cNvPr id="156" name="Google Shape;156;p7"/>
          <p:cNvSpPr/>
          <p:nvPr/>
        </p:nvSpPr>
        <p:spPr>
          <a:xfrm>
            <a:off x="628650" y="2289780"/>
            <a:ext cx="7886700"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548135"/>
                </a:solidFill>
                <a:latin typeface="Calibri"/>
                <a:ea typeface="Calibri"/>
                <a:cs typeface="Calibri"/>
                <a:sym typeface="Calibri"/>
              </a:rPr>
              <a:t>“</a:t>
            </a:r>
            <a:r>
              <a:rPr lang="en-US" sz="3200" b="0" i="1" u="none" strike="noStrike" cap="none">
                <a:solidFill>
                  <a:srgbClr val="548135"/>
                </a:solidFill>
                <a:latin typeface="Calibri"/>
                <a:ea typeface="Calibri"/>
                <a:cs typeface="Calibri"/>
                <a:sym typeface="Calibri"/>
              </a:rPr>
              <a:t>Effective leaders understand the importance of striving for consensus but also understand that not all decisions should be made by the entire group or by using consensus strategies.”</a:t>
            </a:r>
            <a:endParaRPr sz="3200">
              <a:solidFill>
                <a:srgbClr val="548135"/>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r" rtl="0">
              <a:spcBef>
                <a:spcPts val="0"/>
              </a:spcBef>
              <a:spcAft>
                <a:spcPts val="0"/>
              </a:spcAft>
              <a:buNone/>
            </a:pPr>
            <a:r>
              <a:rPr lang="en-US" sz="1200">
                <a:solidFill>
                  <a:schemeClr val="dk1"/>
                </a:solidFill>
                <a:latin typeface="Calibri"/>
                <a:ea typeface="Calibri"/>
                <a:cs typeface="Calibri"/>
                <a:sym typeface="Calibri"/>
              </a:rPr>
              <a:t>MO SW-PBS, 2019</a:t>
            </a:r>
            <a:endParaRPr/>
          </a:p>
        </p:txBody>
      </p:sp>
      <p:grpSp>
        <p:nvGrpSpPr>
          <p:cNvPr id="157" name="Google Shape;157;p7"/>
          <p:cNvGrpSpPr/>
          <p:nvPr/>
        </p:nvGrpSpPr>
        <p:grpSpPr>
          <a:xfrm>
            <a:off x="12700" y="6211888"/>
            <a:ext cx="9144000" cy="658812"/>
            <a:chOff x="12700" y="6211407"/>
            <a:chExt cx="9144378" cy="659292"/>
          </a:xfrm>
        </p:grpSpPr>
        <p:sp>
          <p:nvSpPr>
            <p:cNvPr id="158" name="Google Shape;158;p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7"/>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
        <p:nvSpPr>
          <p:cNvPr id="162" name="Google Shape;162;p7"/>
          <p:cNvSpPr txBox="1"/>
          <p:nvPr/>
        </p:nvSpPr>
        <p:spPr>
          <a:xfrm>
            <a:off x="781050" y="517526"/>
            <a:ext cx="78867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u="none">
                <a:solidFill>
                  <a:schemeClr val="dk1"/>
                </a:solidFill>
                <a:latin typeface="Calibri"/>
                <a:ea typeface="Calibri"/>
                <a:cs typeface="Calibri"/>
                <a:sym typeface="Calibri"/>
              </a:rPr>
              <a:t>Key Concepts/Important Ideas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Importance of Decision-Making Procedures</a:t>
            </a:r>
            <a:endParaRPr/>
          </a:p>
        </p:txBody>
      </p:sp>
      <p:sp>
        <p:nvSpPr>
          <p:cNvPr id="169" name="Google Shape;169;p8"/>
          <p:cNvSpPr txBox="1">
            <a:spLocks noGrp="1"/>
          </p:cNvSpPr>
          <p:nvPr>
            <p:ph type="body" idx="1"/>
          </p:nvPr>
        </p:nvSpPr>
        <p:spPr>
          <a:xfrm>
            <a:off x="628650" y="1825625"/>
            <a:ext cx="7886700" cy="27840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Team will encounter regular decisions that need to be made by the team as well as larger decisions, made by the entire staff, regarding the development and implementation of new approaches. </a:t>
            </a:r>
            <a:endParaRPr/>
          </a:p>
          <a:p>
            <a:pPr marL="228600" lvl="0" indent="-228600" algn="l" rtl="0">
              <a:lnSpc>
                <a:spcPct val="90000"/>
              </a:lnSpc>
              <a:spcBef>
                <a:spcPts val="1000"/>
              </a:spcBef>
              <a:spcAft>
                <a:spcPts val="0"/>
              </a:spcAft>
              <a:buClr>
                <a:schemeClr val="dk1"/>
              </a:buClr>
              <a:buSzPts val="2400"/>
              <a:buChar char="•"/>
            </a:pPr>
            <a:r>
              <a:rPr lang="en-US" sz="2400"/>
              <a:t>Without effective tools to make these decisions, you may get bogged down in indecision or prolonged discussions and even division.</a:t>
            </a:r>
            <a:endParaRPr/>
          </a:p>
        </p:txBody>
      </p:sp>
      <p:grpSp>
        <p:nvGrpSpPr>
          <p:cNvPr id="170" name="Google Shape;170;p8"/>
          <p:cNvGrpSpPr/>
          <p:nvPr/>
        </p:nvGrpSpPr>
        <p:grpSpPr>
          <a:xfrm>
            <a:off x="12700" y="6211888"/>
            <a:ext cx="9144000" cy="658812"/>
            <a:chOff x="12700" y="6211407"/>
            <a:chExt cx="9144378" cy="659292"/>
          </a:xfrm>
        </p:grpSpPr>
        <p:sp>
          <p:nvSpPr>
            <p:cNvPr id="171" name="Google Shape;171;p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8"/>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pic>
        <p:nvPicPr>
          <p:cNvPr id="175" name="Google Shape;175;p8" descr="A group of people looking at a phone&#10;&#10;Description automatically generated with low confidence"/>
          <p:cNvPicPr preferRelativeResize="0"/>
          <p:nvPr/>
        </p:nvPicPr>
        <p:blipFill rotWithShape="1">
          <a:blip r:embed="rId3">
            <a:alphaModFix/>
          </a:blip>
          <a:srcRect/>
          <a:stretch/>
        </p:blipFill>
        <p:spPr>
          <a:xfrm>
            <a:off x="3478490" y="4232286"/>
            <a:ext cx="2664905" cy="177643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Deciding How to Decide</a:t>
            </a:r>
            <a:endParaRPr/>
          </a:p>
        </p:txBody>
      </p:sp>
      <p:sp>
        <p:nvSpPr>
          <p:cNvPr id="182" name="Google Shape;182;p9"/>
          <p:cNvSpPr txBox="1">
            <a:spLocks noGrp="1"/>
          </p:cNvSpPr>
          <p:nvPr>
            <p:ph type="body" idx="1"/>
          </p:nvPr>
        </p:nvSpPr>
        <p:spPr>
          <a:xfrm>
            <a:off x="457200" y="1600200"/>
            <a:ext cx="8418513" cy="452596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Font typeface="Arial"/>
              <a:buNone/>
            </a:pPr>
            <a:r>
              <a:rPr lang="en-US" b="1" i="1"/>
              <a:t>Who decides? </a:t>
            </a:r>
            <a:endParaRPr/>
          </a:p>
          <a:p>
            <a:pPr marL="228600" lvl="0" indent="-228600" algn="l" rtl="0">
              <a:lnSpc>
                <a:spcPct val="90000"/>
              </a:lnSpc>
              <a:spcBef>
                <a:spcPts val="1000"/>
              </a:spcBef>
              <a:spcAft>
                <a:spcPts val="0"/>
              </a:spcAft>
              <a:buClr>
                <a:schemeClr val="dk1"/>
              </a:buClr>
              <a:buSzPts val="3000"/>
              <a:buFont typeface="Arial"/>
              <a:buNone/>
            </a:pPr>
            <a:r>
              <a:rPr lang="en-US" sz="3000"/>
              <a:t>Teams are most effective and productive when they are </a:t>
            </a:r>
            <a:r>
              <a:rPr lang="en-US" sz="3000" b="1" i="1"/>
              <a:t>clear</a:t>
            </a:r>
            <a:r>
              <a:rPr lang="en-US" sz="3000"/>
              <a:t> about whether the role is to inform, recommend or decide.</a:t>
            </a:r>
            <a:endParaRPr/>
          </a:p>
          <a:p>
            <a:pPr marL="228600" lvl="0" indent="-228600" algn="l" rtl="0">
              <a:lnSpc>
                <a:spcPct val="90000"/>
              </a:lnSpc>
              <a:spcBef>
                <a:spcPts val="1000"/>
              </a:spcBef>
              <a:spcAft>
                <a:spcPts val="0"/>
              </a:spcAft>
              <a:buClr>
                <a:schemeClr val="dk1"/>
              </a:buClr>
              <a:buSzPts val="3000"/>
              <a:buNone/>
            </a:pPr>
            <a:r>
              <a:rPr lang="en-US" sz="3000"/>
              <a:t>	</a:t>
            </a:r>
            <a:r>
              <a:rPr lang="en-US" sz="3000" b="1"/>
              <a:t>Inform</a:t>
            </a:r>
            <a:r>
              <a:rPr lang="en-US" sz="3000"/>
              <a:t> –</a:t>
            </a:r>
            <a:r>
              <a:rPr lang="en-US" sz="2600"/>
              <a:t>Provide specific information as requested to facilitate decision-making by another individual or group.</a:t>
            </a:r>
            <a:endParaRPr/>
          </a:p>
          <a:p>
            <a:pPr marL="228600" lvl="0" indent="-228600" algn="l" rtl="0">
              <a:lnSpc>
                <a:spcPct val="90000"/>
              </a:lnSpc>
              <a:spcBef>
                <a:spcPts val="1000"/>
              </a:spcBef>
              <a:spcAft>
                <a:spcPts val="0"/>
              </a:spcAft>
              <a:buClr>
                <a:schemeClr val="dk1"/>
              </a:buClr>
              <a:buSzPts val="3000"/>
              <a:buNone/>
            </a:pPr>
            <a:r>
              <a:rPr lang="en-US" sz="3000" b="1"/>
              <a:t>	Recommend</a:t>
            </a:r>
            <a:r>
              <a:rPr lang="en-US" sz="3000"/>
              <a:t> – </a:t>
            </a:r>
            <a:r>
              <a:rPr lang="en-US" sz="2600"/>
              <a:t>Obtain and evaluate the relevant facts and then propose alternative courses of action to facilitate decision-making by another individual or group.</a:t>
            </a:r>
            <a:endParaRPr/>
          </a:p>
          <a:p>
            <a:pPr marL="228600" lvl="0" indent="-228600" algn="l" rtl="0">
              <a:lnSpc>
                <a:spcPct val="90000"/>
              </a:lnSpc>
              <a:spcBef>
                <a:spcPts val="1000"/>
              </a:spcBef>
              <a:spcAft>
                <a:spcPts val="0"/>
              </a:spcAft>
              <a:buClr>
                <a:schemeClr val="dk1"/>
              </a:buClr>
              <a:buSzPts val="3000"/>
              <a:buNone/>
            </a:pPr>
            <a:r>
              <a:rPr lang="en-US" sz="3000"/>
              <a:t>	</a:t>
            </a:r>
            <a:r>
              <a:rPr lang="en-US" sz="3000" b="1"/>
              <a:t>Decide</a:t>
            </a:r>
            <a:r>
              <a:rPr lang="en-US" sz="3000"/>
              <a:t> – </a:t>
            </a:r>
            <a:r>
              <a:rPr lang="en-US" sz="2600"/>
              <a:t>Obtain and evaluate the relevant facts to directly participate in reaching a decision.</a:t>
            </a:r>
            <a:endParaRPr/>
          </a:p>
        </p:txBody>
      </p:sp>
      <p:grpSp>
        <p:nvGrpSpPr>
          <p:cNvPr id="183" name="Google Shape;183;p9"/>
          <p:cNvGrpSpPr/>
          <p:nvPr/>
        </p:nvGrpSpPr>
        <p:grpSpPr>
          <a:xfrm>
            <a:off x="12700" y="6211888"/>
            <a:ext cx="9144000" cy="658812"/>
            <a:chOff x="12700" y="6211407"/>
            <a:chExt cx="9144378" cy="659292"/>
          </a:xfrm>
        </p:grpSpPr>
        <p:sp>
          <p:nvSpPr>
            <p:cNvPr id="184" name="Google Shape;184;p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9"/>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Deciding How to Decide</a:t>
            </a:r>
            <a:endParaRPr/>
          </a:p>
        </p:txBody>
      </p:sp>
      <p:graphicFrame>
        <p:nvGraphicFramePr>
          <p:cNvPr id="194" name="Google Shape;194;p10"/>
          <p:cNvGraphicFramePr/>
          <p:nvPr/>
        </p:nvGraphicFramePr>
        <p:xfrm>
          <a:off x="440703" y="1496713"/>
          <a:ext cx="3000000" cy="3000000"/>
        </p:xfrm>
        <a:graphic>
          <a:graphicData uri="http://schemas.openxmlformats.org/drawingml/2006/table">
            <a:tbl>
              <a:tblPr firstRow="1" bandRow="1">
                <a:noFill/>
              </a:tblPr>
              <a:tblGrid>
                <a:gridCol w="3149925">
                  <a:extLst>
                    <a:ext uri="{9D8B030D-6E8A-4147-A177-3AD203B41FA5}">
                      <a16:colId xmlns:a16="http://schemas.microsoft.com/office/drawing/2014/main" val="20000"/>
                    </a:ext>
                  </a:extLst>
                </a:gridCol>
                <a:gridCol w="5112675">
                  <a:extLst>
                    <a:ext uri="{9D8B030D-6E8A-4147-A177-3AD203B41FA5}">
                      <a16:colId xmlns:a16="http://schemas.microsoft.com/office/drawing/2014/main" val="20001"/>
                    </a:ext>
                  </a:extLst>
                </a:gridCol>
              </a:tblGrid>
              <a:tr h="502200">
                <a:tc>
                  <a:txBody>
                    <a:bodyPr/>
                    <a:lstStyle/>
                    <a:p>
                      <a:pPr marL="0" marR="0" lvl="0" indent="0" algn="ctr" rtl="0">
                        <a:spcBef>
                          <a:spcPts val="0"/>
                        </a:spcBef>
                        <a:spcAft>
                          <a:spcPts val="0"/>
                        </a:spcAft>
                        <a:buNone/>
                      </a:pPr>
                      <a:r>
                        <a:rPr lang="en-US" sz="2800" b="1" u="none" strike="noStrike" cap="none">
                          <a:solidFill>
                            <a:schemeClr val="dk1"/>
                          </a:solidFill>
                          <a:latin typeface="Calibri"/>
                          <a:ea typeface="Calibri"/>
                          <a:cs typeface="Calibri"/>
                          <a:sym typeface="Calibri"/>
                        </a:rPr>
                        <a:t>Decision Option</a:t>
                      </a:r>
                      <a:endParaRPr sz="2800" u="none" strike="noStrike" cap="none">
                        <a:solidFill>
                          <a:schemeClr val="dk1"/>
                        </a:solidFill>
                      </a:endParaRPr>
                    </a:p>
                  </a:txBody>
                  <a:tcPr marL="91450" marR="91450" marT="45725" marB="45725">
                    <a:solidFill>
                      <a:srgbClr val="C9C9C9"/>
                    </a:solidFill>
                  </a:tcPr>
                </a:tc>
                <a:tc>
                  <a:txBody>
                    <a:bodyPr/>
                    <a:lstStyle/>
                    <a:p>
                      <a:pPr marL="0" marR="0" lvl="0" indent="0" algn="ctr" rtl="0">
                        <a:spcBef>
                          <a:spcPts val="0"/>
                        </a:spcBef>
                        <a:spcAft>
                          <a:spcPts val="0"/>
                        </a:spcAft>
                        <a:buNone/>
                      </a:pPr>
                      <a:r>
                        <a:rPr lang="en-US" sz="2800" b="1" u="none" strike="noStrike" cap="none">
                          <a:solidFill>
                            <a:schemeClr val="dk1"/>
                          </a:solidFill>
                        </a:rPr>
                        <a:t>Description</a:t>
                      </a:r>
                      <a:endParaRPr/>
                    </a:p>
                  </a:txBody>
                  <a:tcPr marL="91450" marR="91450" marT="45725" marB="45725">
                    <a:solidFill>
                      <a:srgbClr val="C9C9C9"/>
                    </a:solidFill>
                  </a:tcPr>
                </a:tc>
                <a:extLst>
                  <a:ext uri="{0D108BD9-81ED-4DB2-BD59-A6C34878D82A}">
                    <a16:rowId xmlns:a16="http://schemas.microsoft.com/office/drawing/2014/main" val="10000"/>
                  </a:ext>
                </a:extLst>
              </a:tr>
              <a:tr h="679450">
                <a:tc>
                  <a:txBody>
                    <a:bodyPr/>
                    <a:lstStyle/>
                    <a:p>
                      <a:pPr marL="0" marR="0" lvl="0" indent="0" algn="l" rtl="0">
                        <a:spcBef>
                          <a:spcPts val="0"/>
                        </a:spcBef>
                        <a:spcAft>
                          <a:spcPts val="0"/>
                        </a:spcAft>
                        <a:buNone/>
                      </a:pPr>
                      <a:endParaRPr sz="800"/>
                    </a:p>
                    <a:p>
                      <a:pPr marL="0" marR="0" lvl="0" indent="0" algn="l" rtl="0">
                        <a:spcBef>
                          <a:spcPts val="0"/>
                        </a:spcBef>
                        <a:spcAft>
                          <a:spcPts val="0"/>
                        </a:spcAft>
                        <a:buNone/>
                      </a:pPr>
                      <a:r>
                        <a:rPr lang="en-US" sz="2400"/>
                        <a:t>Consensus</a:t>
                      </a:r>
                      <a:endParaRPr/>
                    </a:p>
                  </a:txBody>
                  <a:tcPr marL="91450" marR="91450" marT="45725" marB="45725">
                    <a:solidFill>
                      <a:srgbClr val="DBDBDB"/>
                    </a:solidFill>
                  </a:tcPr>
                </a:tc>
                <a:tc>
                  <a:txBody>
                    <a:bodyPr/>
                    <a:lstStyle/>
                    <a:p>
                      <a:pPr marL="0" marR="0" lvl="0" indent="0" algn="l" rtl="0">
                        <a:spcBef>
                          <a:spcPts val="0"/>
                        </a:spcBef>
                        <a:spcAft>
                          <a:spcPts val="0"/>
                        </a:spcAft>
                        <a:buNone/>
                      </a:pPr>
                      <a:r>
                        <a:rPr lang="en-US" sz="2000" i="1">
                          <a:solidFill>
                            <a:schemeClr val="dk1"/>
                          </a:solidFill>
                          <a:latin typeface="Calibri"/>
                          <a:ea typeface="Calibri"/>
                          <a:cs typeface="Calibri"/>
                          <a:sym typeface="Calibri"/>
                        </a:rPr>
                        <a:t>Every view or position is heard. All members indicate level of support for the decision.</a:t>
                      </a:r>
                      <a:endParaRPr sz="2000"/>
                    </a:p>
                  </a:txBody>
                  <a:tcPr marL="91450" marR="91450" marT="45725" marB="45725">
                    <a:solidFill>
                      <a:srgbClr val="DBDBDB"/>
                    </a:solidFill>
                  </a:tcPr>
                </a:tc>
                <a:extLst>
                  <a:ext uri="{0D108BD9-81ED-4DB2-BD59-A6C34878D82A}">
                    <a16:rowId xmlns:a16="http://schemas.microsoft.com/office/drawing/2014/main" val="10001"/>
                  </a:ext>
                </a:extLst>
              </a:tr>
              <a:tr h="561300">
                <a:tc>
                  <a:txBody>
                    <a:bodyPr/>
                    <a:lstStyle/>
                    <a:p>
                      <a:pPr marL="0" marR="0" lvl="0" indent="0" algn="l" rtl="0">
                        <a:spcBef>
                          <a:spcPts val="0"/>
                        </a:spcBef>
                        <a:spcAft>
                          <a:spcPts val="0"/>
                        </a:spcAft>
                        <a:buNone/>
                      </a:pPr>
                      <a:endParaRPr sz="800"/>
                    </a:p>
                    <a:p>
                      <a:pPr marL="0" marR="0" lvl="0" indent="0" algn="l" rtl="0">
                        <a:spcBef>
                          <a:spcPts val="0"/>
                        </a:spcBef>
                        <a:spcAft>
                          <a:spcPts val="0"/>
                        </a:spcAft>
                        <a:buNone/>
                      </a:pPr>
                      <a:r>
                        <a:rPr lang="en-US" sz="2400"/>
                        <a:t>Majority Rule</a:t>
                      </a:r>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US" sz="2000" i="1">
                          <a:solidFill>
                            <a:schemeClr val="dk1"/>
                          </a:solidFill>
                          <a:latin typeface="Calibri"/>
                          <a:ea typeface="Calibri"/>
                          <a:cs typeface="Calibri"/>
                          <a:sym typeface="Calibri"/>
                        </a:rPr>
                        <a:t>Decision determined by a majority vote.</a:t>
                      </a:r>
                      <a:endParaRPr sz="2000"/>
                    </a:p>
                  </a:txBody>
                  <a:tcPr marL="91450" marR="91450" marT="45725" marB="45725">
                    <a:solidFill>
                      <a:srgbClr val="EDEDED"/>
                    </a:solidFill>
                  </a:tcPr>
                </a:tc>
                <a:extLst>
                  <a:ext uri="{0D108BD9-81ED-4DB2-BD59-A6C34878D82A}">
                    <a16:rowId xmlns:a16="http://schemas.microsoft.com/office/drawing/2014/main" val="10002"/>
                  </a:ext>
                </a:extLst>
              </a:tr>
              <a:tr h="797625">
                <a:tc>
                  <a:txBody>
                    <a:bodyPr/>
                    <a:lstStyle/>
                    <a:p>
                      <a:pPr marL="0" marR="0" lvl="0" indent="0" algn="l" rtl="0">
                        <a:lnSpc>
                          <a:spcPct val="10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Participative or Representative</a:t>
                      </a:r>
                      <a:endParaRPr sz="1800"/>
                    </a:p>
                  </a:txBody>
                  <a:tcPr marL="91450" marR="91450" marT="45725" marB="45725">
                    <a:solidFill>
                      <a:srgbClr val="DBDBDB"/>
                    </a:solidFill>
                  </a:tcPr>
                </a:tc>
                <a:tc>
                  <a:txBody>
                    <a:bodyPr/>
                    <a:lstStyle/>
                    <a:p>
                      <a:pPr marL="0" marR="0" lvl="0" indent="0" algn="l" rtl="0">
                        <a:spcBef>
                          <a:spcPts val="0"/>
                        </a:spcBef>
                        <a:spcAft>
                          <a:spcPts val="0"/>
                        </a:spcAft>
                        <a:buNone/>
                      </a:pPr>
                      <a:r>
                        <a:rPr lang="en-US" sz="2000" i="1">
                          <a:solidFill>
                            <a:schemeClr val="dk1"/>
                          </a:solidFill>
                          <a:latin typeface="Calibri"/>
                          <a:ea typeface="Calibri"/>
                          <a:cs typeface="Calibri"/>
                          <a:sym typeface="Calibri"/>
                        </a:rPr>
                        <a:t>Those making the decision seek and take into account input from the entire team or staff.</a:t>
                      </a:r>
                      <a:endParaRPr sz="2000"/>
                    </a:p>
                  </a:txBody>
                  <a:tcPr marL="91450" marR="91450" marT="45725" marB="45725">
                    <a:solidFill>
                      <a:srgbClr val="DBDBDB"/>
                    </a:solidFill>
                  </a:tcPr>
                </a:tc>
                <a:extLst>
                  <a:ext uri="{0D108BD9-81ED-4DB2-BD59-A6C34878D82A}">
                    <a16:rowId xmlns:a16="http://schemas.microsoft.com/office/drawing/2014/main" val="10003"/>
                  </a:ext>
                </a:extLst>
              </a:tr>
              <a:tr h="667325">
                <a:tc>
                  <a:txBody>
                    <a:bodyPr/>
                    <a:lstStyle/>
                    <a:p>
                      <a:pPr marL="0" marR="0" lvl="0" indent="0" algn="l" rtl="0">
                        <a:lnSpc>
                          <a:spcPct val="100000"/>
                        </a:lnSpc>
                        <a:spcBef>
                          <a:spcPts val="0"/>
                        </a:spcBef>
                        <a:spcAft>
                          <a:spcPts val="0"/>
                        </a:spcAft>
                        <a:buClr>
                          <a:schemeClr val="dk1"/>
                        </a:buClr>
                        <a:buSzPts val="800"/>
                        <a:buFont typeface="Calibri"/>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Unilateral</a:t>
                      </a:r>
                      <a:endParaRPr sz="1800"/>
                    </a:p>
                  </a:txBody>
                  <a:tcPr marL="91450" marR="91450" marT="45725" marB="45725">
                    <a:solidFill>
                      <a:srgbClr val="EDEDED"/>
                    </a:solidFill>
                  </a:tcPr>
                </a:tc>
                <a:tc>
                  <a:txBody>
                    <a:bodyPr/>
                    <a:lstStyle/>
                    <a:p>
                      <a:pPr marL="0" marR="0" lvl="0" indent="0" algn="l" rtl="0">
                        <a:spcBef>
                          <a:spcPts val="0"/>
                        </a:spcBef>
                        <a:spcAft>
                          <a:spcPts val="0"/>
                        </a:spcAft>
                        <a:buNone/>
                      </a:pPr>
                      <a:r>
                        <a:rPr lang="en-US" sz="2000" i="1">
                          <a:solidFill>
                            <a:schemeClr val="dk1"/>
                          </a:solidFill>
                          <a:latin typeface="Calibri"/>
                          <a:ea typeface="Calibri"/>
                          <a:cs typeface="Calibri"/>
                          <a:sym typeface="Calibri"/>
                        </a:rPr>
                        <a:t>One person or a group is empowered to make a decision without consulting others.</a:t>
                      </a:r>
                      <a:endParaRPr sz="2000"/>
                    </a:p>
                  </a:txBody>
                  <a:tcPr marL="91450" marR="91450" marT="45725" marB="45725">
                    <a:solidFill>
                      <a:srgbClr val="EDEDED"/>
                    </a:solidFill>
                  </a:tcPr>
                </a:tc>
                <a:extLst>
                  <a:ext uri="{0D108BD9-81ED-4DB2-BD59-A6C34878D82A}">
                    <a16:rowId xmlns:a16="http://schemas.microsoft.com/office/drawing/2014/main" val="10004"/>
                  </a:ext>
                </a:extLst>
              </a:tr>
            </a:tbl>
          </a:graphicData>
        </a:graphic>
      </p:graphicFrame>
      <p:grpSp>
        <p:nvGrpSpPr>
          <p:cNvPr id="195" name="Google Shape;195;p10"/>
          <p:cNvGrpSpPr/>
          <p:nvPr/>
        </p:nvGrpSpPr>
        <p:grpSpPr>
          <a:xfrm>
            <a:off x="12700" y="6211888"/>
            <a:ext cx="9144000" cy="658812"/>
            <a:chOff x="12700" y="6211407"/>
            <a:chExt cx="9144378" cy="659292"/>
          </a:xfrm>
        </p:grpSpPr>
        <p:sp>
          <p:nvSpPr>
            <p:cNvPr id="196" name="Google Shape;196;p1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1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1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pic>
        <p:nvPicPr>
          <p:cNvPr id="200" name="Google Shape;200;p10"/>
          <p:cNvPicPr preferRelativeResize="0"/>
          <p:nvPr/>
        </p:nvPicPr>
        <p:blipFill rotWithShape="1">
          <a:blip r:embed="rId3">
            <a:alphaModFix/>
          </a:blip>
          <a:srcRect/>
          <a:stretch/>
        </p:blipFill>
        <p:spPr>
          <a:xfrm>
            <a:off x="3572757" y="5097826"/>
            <a:ext cx="1661465" cy="9857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Key Concepts/Big Ideas</a:t>
            </a:r>
            <a:endParaRPr/>
          </a:p>
        </p:txBody>
      </p:sp>
      <p:pic>
        <p:nvPicPr>
          <p:cNvPr id="177" name="Google Shape;177;p8"/>
          <p:cNvPicPr preferRelativeResize="0">
            <a:picLocks noGrp="1"/>
          </p:cNvPicPr>
          <p:nvPr>
            <p:ph type="body" idx="1"/>
          </p:nvPr>
        </p:nvPicPr>
        <p:blipFill rotWithShape="1">
          <a:blip r:embed="rId3">
            <a:alphaModFix/>
          </a:blip>
          <a:srcRect/>
          <a:stretch/>
        </p:blipFill>
        <p:spPr>
          <a:xfrm>
            <a:off x="1348417" y="1764665"/>
            <a:ext cx="6447165" cy="4351338"/>
          </a:xfrm>
          <a:prstGeom prst="rect">
            <a:avLst/>
          </a:prstGeom>
          <a:noFill/>
          <a:ln>
            <a:noFill/>
          </a:ln>
        </p:spPr>
      </p:pic>
      <p:sp>
        <p:nvSpPr>
          <p:cNvPr id="178" name="Google Shape;178;p8"/>
          <p:cNvSpPr/>
          <p:nvPr/>
        </p:nvSpPr>
        <p:spPr>
          <a:xfrm>
            <a:off x="1348417" y="4080681"/>
            <a:ext cx="2036228" cy="928047"/>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9" name="Google Shape;179;p8"/>
          <p:cNvGrpSpPr/>
          <p:nvPr/>
        </p:nvGrpSpPr>
        <p:grpSpPr>
          <a:xfrm>
            <a:off x="12700" y="6211888"/>
            <a:ext cx="9144000" cy="658812"/>
            <a:chOff x="12700" y="6211407"/>
            <a:chExt cx="9144378" cy="659292"/>
          </a:xfrm>
        </p:grpSpPr>
        <p:sp>
          <p:nvSpPr>
            <p:cNvPr id="180" name="Google Shape;180;p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8"/>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a:spLocks noGrp="1"/>
          </p:cNvSpPr>
          <p:nvPr>
            <p:ph type="title"/>
          </p:nvPr>
        </p:nvSpPr>
        <p:spPr>
          <a:xfrm>
            <a:off x="189186" y="160175"/>
            <a:ext cx="8797159" cy="7542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Common Approaches to Decision Making</a:t>
            </a:r>
            <a:endParaRPr/>
          </a:p>
        </p:txBody>
      </p:sp>
      <p:pic>
        <p:nvPicPr>
          <p:cNvPr id="207" name="Google Shape;207;p11"/>
          <p:cNvPicPr preferRelativeResize="0">
            <a:picLocks noGrp="1"/>
          </p:cNvPicPr>
          <p:nvPr>
            <p:ph type="body" idx="1"/>
          </p:nvPr>
        </p:nvPicPr>
        <p:blipFill rotWithShape="1">
          <a:blip r:embed="rId3">
            <a:alphaModFix/>
          </a:blip>
          <a:srcRect/>
          <a:stretch/>
        </p:blipFill>
        <p:spPr>
          <a:xfrm>
            <a:off x="2248925" y="718329"/>
            <a:ext cx="4924385" cy="5421342"/>
          </a:xfrm>
          <a:prstGeom prst="rect">
            <a:avLst/>
          </a:prstGeom>
          <a:noFill/>
          <a:ln>
            <a:noFill/>
          </a:ln>
        </p:spPr>
      </p:pic>
      <p:grpSp>
        <p:nvGrpSpPr>
          <p:cNvPr id="208" name="Google Shape;208;p11"/>
          <p:cNvGrpSpPr/>
          <p:nvPr/>
        </p:nvGrpSpPr>
        <p:grpSpPr>
          <a:xfrm>
            <a:off x="12700" y="6211888"/>
            <a:ext cx="9144000" cy="658812"/>
            <a:chOff x="12700" y="6211407"/>
            <a:chExt cx="9144378" cy="659292"/>
          </a:xfrm>
        </p:grpSpPr>
        <p:sp>
          <p:nvSpPr>
            <p:cNvPr id="209" name="Google Shape;209;p1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1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11"/>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2"/>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Decision-Making</a:t>
            </a:r>
            <a:endParaRPr/>
          </a:p>
        </p:txBody>
      </p:sp>
      <p:sp>
        <p:nvSpPr>
          <p:cNvPr id="219" name="Google Shape;219;p12"/>
          <p:cNvSpPr txBox="1">
            <a:spLocks noGrp="1"/>
          </p:cNvSpPr>
          <p:nvPr>
            <p:ph type="body" idx="1"/>
          </p:nvPr>
        </p:nvSpPr>
        <p:spPr>
          <a:xfrm>
            <a:off x="457200" y="1702676"/>
            <a:ext cx="8229600" cy="44234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Font typeface="Arial"/>
              <a:buNone/>
            </a:pPr>
            <a:r>
              <a:rPr lang="en-US"/>
              <a:t>Overall, which approaches to deciding are currently used in your school?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Refer to HO7 Common Approaches to Making Decisions.</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Who decides what, and how are those decisions made?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Are decisions being made efficiently?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Do the approaches foster cooperation and collaboration when needed? </a:t>
            </a:r>
            <a:endParaRPr/>
          </a:p>
          <a:p>
            <a:pPr marL="0" lvl="0" indent="0" algn="l" rtl="0">
              <a:lnSpc>
                <a:spcPct val="90000"/>
              </a:lnSpc>
              <a:spcBef>
                <a:spcPts val="1000"/>
              </a:spcBef>
              <a:spcAft>
                <a:spcPts val="0"/>
              </a:spcAft>
              <a:buClr>
                <a:srgbClr val="FF0000"/>
              </a:buClr>
              <a:buSzPts val="2800"/>
              <a:buFont typeface="Arial"/>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Decision-Making</a:t>
            </a:r>
            <a:endParaRPr/>
          </a:p>
        </p:txBody>
      </p:sp>
      <p:sp>
        <p:nvSpPr>
          <p:cNvPr id="226" name="Google Shape;226;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Font typeface="Arial"/>
              <a:buNone/>
            </a:pPr>
            <a:r>
              <a:rPr lang="en-US"/>
              <a:t>Overall, which approaches to deciding are currently used in your school?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Continue to refer to HO7 Common Approaches to Making Decisions.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Do the approaches foster cooperation and collaboration when needed?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Which decision-making strategies will you use in your SW-PBS work within your team?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Which decision-making strategies will you use with the entire staff?</a:t>
            </a:r>
            <a:endParaRPr/>
          </a:p>
          <a:p>
            <a:pPr marL="457200" lvl="0" indent="-279400" algn="l" rtl="0">
              <a:lnSpc>
                <a:spcPct val="90000"/>
              </a:lnSpc>
              <a:spcBef>
                <a:spcPts val="1000"/>
              </a:spcBef>
              <a:spcAft>
                <a:spcPts val="0"/>
              </a:spcAft>
              <a:buSzPts val="2800"/>
              <a:buFont typeface="Arial"/>
              <a:buNone/>
            </a:pPr>
            <a:endParaRPr>
              <a:solidFill>
                <a:schemeClr val="dk1"/>
              </a:solidFill>
            </a:endParaRPr>
          </a:p>
          <a:p>
            <a:pPr marL="0" lvl="0" indent="0" algn="l" rtl="0">
              <a:lnSpc>
                <a:spcPct val="90000"/>
              </a:lnSpc>
              <a:spcBef>
                <a:spcPts val="1000"/>
              </a:spcBef>
              <a:spcAft>
                <a:spcPts val="0"/>
              </a:spcAft>
              <a:buClr>
                <a:srgbClr val="FF0000"/>
              </a:buClr>
              <a:buSzPts val="2800"/>
              <a:buFont typeface="Arial"/>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Closing and Next Steps</a:t>
            </a:r>
            <a:endParaRPr/>
          </a:p>
        </p:txBody>
      </p:sp>
      <p:sp>
        <p:nvSpPr>
          <p:cNvPr id="233" name="Google Shape;233;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15265" algn="l" rtl="0">
              <a:lnSpc>
                <a:spcPct val="90000"/>
              </a:lnSpc>
              <a:spcBef>
                <a:spcPts val="0"/>
              </a:spcBef>
              <a:spcAft>
                <a:spcPts val="0"/>
              </a:spcAft>
              <a:buClr>
                <a:schemeClr val="dk1"/>
              </a:buClr>
              <a:buSzPct val="100000"/>
              <a:buChar char="•"/>
            </a:pPr>
            <a:r>
              <a:rPr lang="en-US"/>
              <a:t>Develop action steps for your team to address team decision-making procedures.</a:t>
            </a:r>
            <a:endParaRPr/>
          </a:p>
          <a:p>
            <a:pPr marL="228600" lvl="0" indent="-278765" algn="l" rtl="0">
              <a:lnSpc>
                <a:spcPct val="115000"/>
              </a:lnSpc>
              <a:spcBef>
                <a:spcPts val="0"/>
              </a:spcBef>
              <a:spcAft>
                <a:spcPts val="0"/>
              </a:spcAft>
              <a:buSzPct val="100000"/>
              <a:buChar char="•"/>
            </a:pPr>
            <a:r>
              <a:rPr lang="en-US"/>
              <a:t>Update your action plan using the </a:t>
            </a:r>
            <a:r>
              <a:rPr lang="en-US" b="1" i="1"/>
              <a:t>Tier 1 Action Plan</a:t>
            </a:r>
            <a:r>
              <a:rPr lang="en-US"/>
              <a:t> template and the </a:t>
            </a:r>
            <a:r>
              <a:rPr lang="en-US" b="1" i="1"/>
              <a:t>Tier 1 Action Planning Checklist</a:t>
            </a:r>
            <a:r>
              <a:rPr lang="en-US"/>
              <a:t>. </a:t>
            </a:r>
            <a:endParaRPr/>
          </a:p>
          <a:p>
            <a:pPr marL="228600" lvl="0" indent="-278765" algn="l" rtl="0">
              <a:lnSpc>
                <a:spcPct val="115000"/>
              </a:lnSpc>
              <a:spcBef>
                <a:spcPts val="0"/>
              </a:spcBef>
              <a:spcAft>
                <a:spcPts val="0"/>
              </a:spcAft>
              <a:buSzPct val="100000"/>
              <a:buChar char="•"/>
            </a:pPr>
            <a:r>
              <a:rPr lang="en-US"/>
              <a:t>Use the </a:t>
            </a:r>
            <a:r>
              <a:rPr lang="en-US" b="1" i="1"/>
              <a:t>Tier 1 Artifacts Rubric </a:t>
            </a:r>
            <a:r>
              <a:rPr lang="en-US"/>
              <a:t>to assess the quality of the resources your team develops. </a:t>
            </a:r>
            <a:endParaRPr/>
          </a:p>
          <a:p>
            <a:pPr marL="228600" lvl="0" indent="-278765" algn="l" rtl="0">
              <a:lnSpc>
                <a:spcPct val="115000"/>
              </a:lnSpc>
              <a:spcBef>
                <a:spcPts val="0"/>
              </a:spcBef>
              <a:spcAft>
                <a:spcPts val="0"/>
              </a:spcAft>
              <a:buSzPct val="100000"/>
              <a:buChar char="•"/>
            </a:pPr>
            <a:r>
              <a:rPr lang="en-US"/>
              <a:t>Use the results of the </a:t>
            </a:r>
            <a:r>
              <a:rPr lang="en-US" b="1" i="1"/>
              <a:t>PBIS Self-Assessment Survey</a:t>
            </a:r>
            <a:r>
              <a:rPr lang="en-US"/>
              <a:t> (SAS)  to gain perspective from all staff, and results from the </a:t>
            </a:r>
            <a:r>
              <a:rPr lang="en-US" b="1" i="1"/>
              <a:t>PBIS Tiered Fidelity Inventory</a:t>
            </a:r>
            <a:r>
              <a:rPr lang="en-US"/>
              <a:t> (TFI) to gain perspective from your Building Leadership Team.</a:t>
            </a:r>
            <a:endParaRPr/>
          </a:p>
          <a:p>
            <a:pPr marL="228600" lvl="0" indent="-50800" algn="l" rtl="0">
              <a:lnSpc>
                <a:spcPct val="90000"/>
              </a:lnSpc>
              <a:spcBef>
                <a:spcPts val="1000"/>
              </a:spcBef>
              <a:spcAft>
                <a:spcPts val="0"/>
              </a:spcAft>
              <a:buClr>
                <a:schemeClr val="dk1"/>
              </a:buClr>
              <a:buSzPct val="100000"/>
              <a:buNone/>
            </a:pPr>
            <a:endParaRPr/>
          </a:p>
        </p:txBody>
      </p:sp>
      <p:grpSp>
        <p:nvGrpSpPr>
          <p:cNvPr id="234" name="Google Shape;234;p14"/>
          <p:cNvGrpSpPr/>
          <p:nvPr/>
        </p:nvGrpSpPr>
        <p:grpSpPr>
          <a:xfrm>
            <a:off x="12700" y="6211888"/>
            <a:ext cx="9144000" cy="658812"/>
            <a:chOff x="12700" y="6211407"/>
            <a:chExt cx="9144378" cy="659292"/>
          </a:xfrm>
        </p:grpSpPr>
        <p:sp>
          <p:nvSpPr>
            <p:cNvPr id="235" name="Google Shape;235;p1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1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4"/>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sp>
        <p:nvSpPr>
          <p:cNvPr id="245" name="Google Shape;245;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Missouri SW-PBS (2019). </a:t>
            </a:r>
            <a:r>
              <a:rPr lang="en-US" i="1"/>
              <a:t>Missouri schoolwide positive behavior support tier 1 implementation guide.</a:t>
            </a:r>
            <a:endParaRPr/>
          </a:p>
        </p:txBody>
      </p:sp>
      <p:grpSp>
        <p:nvGrpSpPr>
          <p:cNvPr id="246" name="Google Shape;246;p15"/>
          <p:cNvGrpSpPr/>
          <p:nvPr/>
        </p:nvGrpSpPr>
        <p:grpSpPr>
          <a:xfrm>
            <a:off x="12700" y="6211888"/>
            <a:ext cx="9144000" cy="658812"/>
            <a:chOff x="12700" y="6211407"/>
            <a:chExt cx="9144378" cy="659292"/>
          </a:xfrm>
        </p:grpSpPr>
        <p:sp>
          <p:nvSpPr>
            <p:cNvPr id="247" name="Google Shape;247;p1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1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5"/>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3">
            <a:alphaModFix/>
          </a:blip>
          <a:srcRect t="681"/>
          <a:stretch/>
        </p:blipFill>
        <p:spPr>
          <a:xfrm>
            <a:off x="20" y="1282"/>
            <a:ext cx="9143980" cy="685671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Facilitator Notes: Delete This Slide</a:t>
            </a:r>
            <a:br>
              <a:rPr lang="en-US"/>
            </a:br>
            <a:endParaRPr/>
          </a:p>
        </p:txBody>
      </p:sp>
      <p:sp>
        <p:nvSpPr>
          <p:cNvPr id="105" name="Google Shape;105;p2"/>
          <p:cNvSpPr txBox="1">
            <a:spLocks noGrp="1"/>
          </p:cNvSpPr>
          <p:nvPr>
            <p:ph type="body" idx="1"/>
          </p:nvPr>
        </p:nvSpPr>
        <p:spPr>
          <a:xfrm>
            <a:off x="1052857" y="1676122"/>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dirty="0"/>
              <a:t>Handouts</a:t>
            </a:r>
            <a:endParaRPr dirty="0"/>
          </a:p>
          <a:p>
            <a:pPr marL="228600" lvl="0" indent="-228600" algn="l" rtl="0">
              <a:lnSpc>
                <a:spcPct val="90000"/>
              </a:lnSpc>
              <a:spcBef>
                <a:spcPts val="1000"/>
              </a:spcBef>
              <a:spcAft>
                <a:spcPts val="0"/>
              </a:spcAft>
              <a:buClr>
                <a:schemeClr val="dk1"/>
              </a:buClr>
              <a:buSzPts val="3200"/>
              <a:buChar char="•"/>
            </a:pPr>
            <a:r>
              <a:rPr lang="en-US" sz="3200" dirty="0"/>
              <a:t>Team Roles</a:t>
            </a:r>
            <a:endParaRPr sz="3200" dirty="0"/>
          </a:p>
          <a:p>
            <a:pPr marL="228600" lvl="0" indent="-292100" algn="l" rtl="0">
              <a:spcBef>
                <a:spcPts val="1000"/>
              </a:spcBef>
              <a:spcAft>
                <a:spcPts val="0"/>
              </a:spcAft>
              <a:buSzPts val="2800"/>
              <a:buChar char="•"/>
            </a:pPr>
            <a:r>
              <a:rPr lang="en-US" dirty="0"/>
              <a:t>Tier 1 Action Plan</a:t>
            </a:r>
            <a:endParaRPr dirty="0"/>
          </a:p>
          <a:p>
            <a:pPr marL="228600" lvl="0" indent="-292100" algn="l" rtl="0">
              <a:spcBef>
                <a:spcPts val="1000"/>
              </a:spcBef>
              <a:spcAft>
                <a:spcPts val="0"/>
              </a:spcAft>
              <a:buSzPts val="2800"/>
              <a:buChar char="•"/>
            </a:pPr>
            <a:r>
              <a:rPr lang="en-US" dirty="0"/>
              <a:t>Tier 1 Artifact Rubric</a:t>
            </a:r>
            <a:endParaRPr dirty="0"/>
          </a:p>
          <a:p>
            <a:pPr marL="228600" lvl="0" indent="-292100" algn="l" rtl="0">
              <a:spcBef>
                <a:spcPts val="1000"/>
              </a:spcBef>
              <a:spcAft>
                <a:spcPts val="0"/>
              </a:spcAft>
              <a:buSzPts val="2800"/>
              <a:buChar char="•"/>
            </a:pPr>
            <a:r>
              <a:rPr lang="en-US"/>
              <a:t>Tier 1 </a:t>
            </a:r>
            <a:r>
              <a:rPr lang="en-US" dirty="0"/>
              <a:t>Action Planning Checklist</a:t>
            </a:r>
            <a:endParaRPr sz="3200" dirty="0"/>
          </a:p>
          <a:p>
            <a:pPr marL="0" lvl="0" indent="0" algn="l" rtl="0">
              <a:lnSpc>
                <a:spcPct val="100000"/>
              </a:lnSpc>
              <a:spcBef>
                <a:spcPts val="0"/>
              </a:spcBef>
              <a:spcAft>
                <a:spcPts val="0"/>
              </a:spcAft>
              <a:buNone/>
            </a:pPr>
            <a:endParaRPr sz="3200" dirty="0"/>
          </a:p>
        </p:txBody>
      </p:sp>
      <p:grpSp>
        <p:nvGrpSpPr>
          <p:cNvPr id="106" name="Google Shape;106;p2"/>
          <p:cNvGrpSpPr/>
          <p:nvPr/>
        </p:nvGrpSpPr>
        <p:grpSpPr>
          <a:xfrm>
            <a:off x="12700" y="6211888"/>
            <a:ext cx="9144000" cy="658812"/>
            <a:chOff x="12700" y="6211407"/>
            <a:chExt cx="9144378" cy="659292"/>
          </a:xfrm>
        </p:grpSpPr>
        <p:sp>
          <p:nvSpPr>
            <p:cNvPr id="107" name="Google Shape;107;p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Working Agreements</a:t>
            </a:r>
            <a:endParaRPr/>
          </a:p>
        </p:txBody>
      </p:sp>
      <p:sp>
        <p:nvSpPr>
          <p:cNvPr id="117" name="Google Shape;117;p3"/>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None/>
            </a:pPr>
            <a:r>
              <a:rPr lang="en-US" sz="2400" b="1">
                <a:latin typeface="Calibri"/>
                <a:ea typeface="Calibri"/>
                <a:cs typeface="Calibri"/>
                <a:sym typeface="Calibri"/>
              </a:rPr>
              <a:t>Be Respectful</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an active listener—open to new ideas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Use notes for side bar conversations</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 Responsible</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Be on time for sessions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Silence cell phones—reply appropriately</a:t>
            </a:r>
            <a:endParaRPr/>
          </a:p>
          <a:p>
            <a:pPr marL="228600" lvl="0" indent="-228600" algn="l" rtl="0">
              <a:lnSpc>
                <a:spcPct val="90000"/>
              </a:lnSpc>
              <a:spcBef>
                <a:spcPts val="1000"/>
              </a:spcBef>
              <a:spcAft>
                <a:spcPts val="0"/>
              </a:spcAft>
              <a:buClr>
                <a:schemeClr val="dk1"/>
              </a:buClr>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Follow the decision making process</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Work toward consensus and support decisions of the group</a:t>
            </a:r>
            <a:endParaRPr/>
          </a:p>
          <a:p>
            <a:pPr marL="0" lvl="0" indent="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p:txBody>
      </p:sp>
      <p:grpSp>
        <p:nvGrpSpPr>
          <p:cNvPr id="118" name="Google Shape;118;p3"/>
          <p:cNvGrpSpPr/>
          <p:nvPr/>
        </p:nvGrpSpPr>
        <p:grpSpPr>
          <a:xfrm>
            <a:off x="12700" y="6211888"/>
            <a:ext cx="9144000" cy="658812"/>
            <a:chOff x="12700" y="6211407"/>
            <a:chExt cx="9144378" cy="659292"/>
          </a:xfrm>
        </p:grpSpPr>
        <p:sp>
          <p:nvSpPr>
            <p:cNvPr id="119" name="Google Shape;119;p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Attention Signal</a:t>
            </a:r>
            <a:endParaRPr/>
          </a:p>
        </p:txBody>
      </p:sp>
      <p:sp>
        <p:nvSpPr>
          <p:cNvPr id="129" name="Google Shape;129;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Introductions</a:t>
            </a:r>
            <a:endParaRPr/>
          </a:p>
        </p:txBody>
      </p:sp>
      <p:sp>
        <p:nvSpPr>
          <p:cNvPr id="136" name="Google Shape;136;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9" descr="Text&#10;&#10;Description automatically generated"/>
          <p:cNvPicPr preferRelativeResize="0"/>
          <p:nvPr/>
        </p:nvPicPr>
        <p:blipFill rotWithShape="1">
          <a:blip r:embed="rId3">
            <a:alphaModFix/>
          </a:blip>
          <a:srcRect l="7254" r="4727" b="-2"/>
          <a:stretch/>
        </p:blipFill>
        <p:spPr>
          <a:xfrm>
            <a:off x="2716110" y="298499"/>
            <a:ext cx="3911667" cy="2933208"/>
          </a:xfrm>
          <a:prstGeom prst="rect">
            <a:avLst/>
          </a:prstGeom>
          <a:noFill/>
          <a:ln>
            <a:noFill/>
          </a:ln>
        </p:spPr>
      </p:pic>
      <p:sp>
        <p:nvSpPr>
          <p:cNvPr id="190" name="Google Shape;190;p9"/>
          <p:cNvSpPr txBox="1"/>
          <p:nvPr/>
        </p:nvSpPr>
        <p:spPr>
          <a:xfrm>
            <a:off x="288787" y="3514696"/>
            <a:ext cx="4572000" cy="11849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1" i="1">
                <a:solidFill>
                  <a:schemeClr val="dk1"/>
                </a:solidFill>
                <a:latin typeface="Calibri"/>
                <a:ea typeface="Calibri"/>
                <a:cs typeface="Calibri"/>
                <a:sym typeface="Calibri"/>
              </a:rPr>
              <a:t>Effective school leadership teams use of data were the best predictors of fidelity of implementation.</a:t>
            </a:r>
            <a:endParaRPr/>
          </a:p>
          <a:p>
            <a:pPr marL="0" marR="0" lvl="0" indent="0" algn="r" rtl="0">
              <a:spcBef>
                <a:spcPts val="60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McIntosh, et al., 2013</a:t>
            </a:r>
            <a:endParaRPr/>
          </a:p>
        </p:txBody>
      </p:sp>
      <p:sp>
        <p:nvSpPr>
          <p:cNvPr id="191" name="Google Shape;191;p9"/>
          <p:cNvSpPr txBox="1"/>
          <p:nvPr/>
        </p:nvSpPr>
        <p:spPr>
          <a:xfrm>
            <a:off x="4073902" y="5024123"/>
            <a:ext cx="465151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1" i="1">
                <a:solidFill>
                  <a:schemeClr val="dk1"/>
                </a:solidFill>
                <a:latin typeface="Calibri"/>
                <a:ea typeface="Calibri"/>
                <a:cs typeface="Calibri"/>
                <a:sym typeface="Calibri"/>
              </a:rPr>
              <a:t>A team-based approach to implementation is much more likely to achieve fidelity of implementation and improved outcomes. </a:t>
            </a:r>
            <a:endParaRPr/>
          </a:p>
          <a:p>
            <a:pPr marL="0" marR="0" lvl="0" indent="0" algn="r" rtl="0">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Fixsen, et al., 2005</a:t>
            </a:r>
            <a:endParaRPr/>
          </a:p>
        </p:txBody>
      </p:sp>
      <p:grpSp>
        <p:nvGrpSpPr>
          <p:cNvPr id="192" name="Google Shape;192;p9"/>
          <p:cNvGrpSpPr/>
          <p:nvPr/>
        </p:nvGrpSpPr>
        <p:grpSpPr>
          <a:xfrm>
            <a:off x="12700" y="6211888"/>
            <a:ext cx="9144000" cy="658812"/>
            <a:chOff x="12700" y="6211407"/>
            <a:chExt cx="9144378" cy="659292"/>
          </a:xfrm>
        </p:grpSpPr>
        <p:sp>
          <p:nvSpPr>
            <p:cNvPr id="193" name="Google Shape;193;p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Lesson Outcomes</a:t>
            </a:r>
            <a:endParaRPr/>
          </a:p>
        </p:txBody>
      </p:sp>
      <p:sp>
        <p:nvSpPr>
          <p:cNvPr id="143" name="Google Shape;143;p6"/>
          <p:cNvSpPr txBox="1">
            <a:spLocks noGrp="1"/>
          </p:cNvSpPr>
          <p:nvPr>
            <p:ph type="body" idx="1"/>
          </p:nvPr>
        </p:nvSpPr>
        <p:spPr>
          <a:xfrm>
            <a:off x="628651" y="1465730"/>
            <a:ext cx="8119564" cy="4024246"/>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rgbClr val="008000"/>
              </a:buClr>
              <a:buSzPts val="2800"/>
              <a:buNone/>
            </a:pPr>
            <a:r>
              <a:rPr lang="en-US" i="1">
                <a:solidFill>
                  <a:srgbClr val="008000"/>
                </a:solidFill>
              </a:rPr>
              <a:t>At the end of this session, you will be able to…</a:t>
            </a:r>
            <a:endParaRPr/>
          </a:p>
          <a:p>
            <a:pPr marL="0" lvl="0" indent="0" algn="ctr" rtl="0">
              <a:lnSpc>
                <a:spcPct val="90000"/>
              </a:lnSpc>
              <a:spcBef>
                <a:spcPts val="451"/>
              </a:spcBef>
              <a:spcAft>
                <a:spcPts val="0"/>
              </a:spcAft>
              <a:buClr>
                <a:schemeClr val="dk1"/>
              </a:buClr>
              <a:buSzPts val="225"/>
              <a:buNone/>
            </a:pPr>
            <a:endParaRPr sz="225" i="1">
              <a:solidFill>
                <a:srgbClr val="008000"/>
              </a:solidFill>
            </a:endParaRPr>
          </a:p>
          <a:p>
            <a:pPr marL="228600" lvl="0" indent="-228600" algn="l" rtl="0">
              <a:lnSpc>
                <a:spcPct val="90000"/>
              </a:lnSpc>
              <a:spcBef>
                <a:spcPts val="1451"/>
              </a:spcBef>
              <a:spcAft>
                <a:spcPts val="0"/>
              </a:spcAft>
              <a:buClr>
                <a:schemeClr val="dk1"/>
              </a:buClr>
              <a:buSzPts val="2800"/>
              <a:buChar char="•"/>
            </a:pPr>
            <a:r>
              <a:rPr lang="en-US"/>
              <a:t>Create team member roles.</a:t>
            </a:r>
            <a:endParaRPr/>
          </a:p>
        </p:txBody>
      </p:sp>
      <p:grpSp>
        <p:nvGrpSpPr>
          <p:cNvPr id="144" name="Google Shape;144;p6"/>
          <p:cNvGrpSpPr/>
          <p:nvPr/>
        </p:nvGrpSpPr>
        <p:grpSpPr>
          <a:xfrm>
            <a:off x="12700" y="6211888"/>
            <a:ext cx="9144000" cy="658812"/>
            <a:chOff x="12700" y="6211407"/>
            <a:chExt cx="9144378" cy="659292"/>
          </a:xfrm>
        </p:grpSpPr>
        <p:sp>
          <p:nvSpPr>
            <p:cNvPr id="145" name="Google Shape;145;p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6" name="Google Shape;146;p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7" name="Google Shape;147;p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6"/>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Key Terms</a:t>
            </a:r>
            <a:endParaRPr/>
          </a:p>
        </p:txBody>
      </p:sp>
      <p:sp>
        <p:nvSpPr>
          <p:cNvPr id="155" name="Google Shape;15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Coaching: </a:t>
            </a:r>
            <a:r>
              <a:rPr lang="en-US"/>
              <a:t>Job embedded professional learning provided to support implementation of new skills and practices. Frequently involves modeling, observing, and providing feedback.</a:t>
            </a:r>
            <a:endParaRPr/>
          </a:p>
        </p:txBody>
      </p:sp>
      <p:grpSp>
        <p:nvGrpSpPr>
          <p:cNvPr id="156" name="Google Shape;156;p7"/>
          <p:cNvGrpSpPr/>
          <p:nvPr/>
        </p:nvGrpSpPr>
        <p:grpSpPr>
          <a:xfrm>
            <a:off x="12700" y="6211888"/>
            <a:ext cx="9144000" cy="658812"/>
            <a:chOff x="12700" y="6211407"/>
            <a:chExt cx="9144378" cy="659292"/>
          </a:xfrm>
        </p:grpSpPr>
        <p:sp>
          <p:nvSpPr>
            <p:cNvPr id="157" name="Google Shape;157;p7"/>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8" name="Google Shape;158;p7"/>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7"/>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0" name="Google Shape;160;p7"/>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Key Concepts/Big Ideas</a:t>
            </a:r>
            <a:endParaRPr/>
          </a:p>
        </p:txBody>
      </p:sp>
      <p:sp>
        <p:nvSpPr>
          <p:cNvPr id="167" name="Google Shape;167;p8"/>
          <p:cNvSpPr/>
          <p:nvPr/>
        </p:nvSpPr>
        <p:spPr>
          <a:xfrm>
            <a:off x="628650" y="2289780"/>
            <a:ext cx="788670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548135"/>
                </a:solidFill>
                <a:latin typeface="Calibri"/>
                <a:ea typeface="Calibri"/>
                <a:cs typeface="Calibri"/>
                <a:sym typeface="Calibri"/>
              </a:rPr>
              <a:t>“To efficiently and effectively accomplish your SW-PBS tasks, the work must be distributed.”</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r" rtl="0">
              <a:spcBef>
                <a:spcPts val="0"/>
              </a:spcBef>
              <a:spcAft>
                <a:spcPts val="0"/>
              </a:spcAft>
              <a:buNone/>
            </a:pPr>
            <a:r>
              <a:rPr lang="en-US" sz="1200">
                <a:solidFill>
                  <a:schemeClr val="dk1"/>
                </a:solidFill>
                <a:latin typeface="Calibri"/>
                <a:ea typeface="Calibri"/>
                <a:cs typeface="Calibri"/>
                <a:sym typeface="Calibri"/>
              </a:rPr>
              <a:t>MO SW-PBS, 2019</a:t>
            </a:r>
            <a:endParaRPr/>
          </a:p>
        </p:txBody>
      </p:sp>
      <p:grpSp>
        <p:nvGrpSpPr>
          <p:cNvPr id="168" name="Google Shape;168;p8"/>
          <p:cNvGrpSpPr/>
          <p:nvPr/>
        </p:nvGrpSpPr>
        <p:grpSpPr>
          <a:xfrm>
            <a:off x="12700" y="6211888"/>
            <a:ext cx="9144000" cy="658812"/>
            <a:chOff x="12700" y="6211407"/>
            <a:chExt cx="9144378" cy="659292"/>
          </a:xfrm>
        </p:grpSpPr>
        <p:sp>
          <p:nvSpPr>
            <p:cNvPr id="169" name="Google Shape;169;p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8"/>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408596" y="1034723"/>
            <a:ext cx="346582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SW-PBS Team </a:t>
            </a:r>
            <a:br>
              <a:rPr lang="en-US"/>
            </a:br>
            <a:r>
              <a:rPr lang="en-US"/>
              <a:t>Roles</a:t>
            </a:r>
            <a:endParaRPr/>
          </a:p>
        </p:txBody>
      </p:sp>
      <p:sp>
        <p:nvSpPr>
          <p:cNvPr id="179" name="Google Shape;179;p9"/>
          <p:cNvSpPr txBox="1">
            <a:spLocks noGrp="1"/>
          </p:cNvSpPr>
          <p:nvPr>
            <p:ph type="body" idx="1"/>
          </p:nvPr>
        </p:nvSpPr>
        <p:spPr>
          <a:xfrm>
            <a:off x="273882" y="2518317"/>
            <a:ext cx="5585381" cy="37011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US"/>
              <a:t>Chairperson</a:t>
            </a:r>
            <a:endParaRPr/>
          </a:p>
          <a:p>
            <a:pPr marL="228600" lvl="0" indent="-228600" algn="l" rtl="0">
              <a:lnSpc>
                <a:spcPct val="90000"/>
              </a:lnSpc>
              <a:spcBef>
                <a:spcPts val="1000"/>
              </a:spcBef>
              <a:spcAft>
                <a:spcPts val="0"/>
              </a:spcAft>
              <a:buClr>
                <a:srgbClr val="FF0000"/>
              </a:buClr>
              <a:buSzPts val="2800"/>
              <a:buChar char="•"/>
            </a:pPr>
            <a:r>
              <a:rPr lang="en-US"/>
              <a:t>Secretary</a:t>
            </a:r>
            <a:endParaRPr/>
          </a:p>
          <a:p>
            <a:pPr marL="228600" lvl="0" indent="-228600" algn="l" rtl="0">
              <a:lnSpc>
                <a:spcPct val="90000"/>
              </a:lnSpc>
              <a:spcBef>
                <a:spcPts val="1000"/>
              </a:spcBef>
              <a:spcAft>
                <a:spcPts val="0"/>
              </a:spcAft>
              <a:buClr>
                <a:srgbClr val="FF0000"/>
              </a:buClr>
              <a:buSzPts val="2800"/>
              <a:buChar char="•"/>
            </a:pPr>
            <a:r>
              <a:rPr lang="en-US"/>
              <a:t>Data-Base Manager</a:t>
            </a:r>
            <a:endParaRPr/>
          </a:p>
          <a:p>
            <a:pPr marL="228600" lvl="0" indent="-228600" algn="l" rtl="0">
              <a:lnSpc>
                <a:spcPct val="90000"/>
              </a:lnSpc>
              <a:spcBef>
                <a:spcPts val="1000"/>
              </a:spcBef>
              <a:spcAft>
                <a:spcPts val="0"/>
              </a:spcAft>
              <a:buClr>
                <a:srgbClr val="FF0000"/>
              </a:buClr>
              <a:buSzPts val="2800"/>
              <a:buChar char="•"/>
            </a:pPr>
            <a:r>
              <a:rPr lang="en-US"/>
              <a:t>Communication Coordinator</a:t>
            </a:r>
            <a:endParaRPr/>
          </a:p>
          <a:p>
            <a:pPr marL="228600" lvl="0" indent="-228600" algn="l" rtl="0">
              <a:lnSpc>
                <a:spcPct val="90000"/>
              </a:lnSpc>
              <a:spcBef>
                <a:spcPts val="1000"/>
              </a:spcBef>
              <a:spcAft>
                <a:spcPts val="0"/>
              </a:spcAft>
              <a:buClr>
                <a:srgbClr val="FF0000"/>
              </a:buClr>
              <a:buSzPts val="2800"/>
              <a:buChar char="•"/>
            </a:pPr>
            <a:r>
              <a:rPr lang="en-US"/>
              <a:t>Time Keeper</a:t>
            </a:r>
            <a:endParaRPr/>
          </a:p>
          <a:p>
            <a:pPr marL="228600" lvl="0" indent="-228600" algn="l" rtl="0">
              <a:lnSpc>
                <a:spcPct val="90000"/>
              </a:lnSpc>
              <a:spcBef>
                <a:spcPts val="1000"/>
              </a:spcBef>
              <a:spcAft>
                <a:spcPts val="0"/>
              </a:spcAft>
              <a:buClr>
                <a:srgbClr val="FF0000"/>
              </a:buClr>
              <a:buSzPts val="2800"/>
              <a:buChar char="•"/>
            </a:pPr>
            <a:r>
              <a:rPr lang="en-US"/>
              <a:t>Team Cheerleader</a:t>
            </a:r>
            <a:endParaRPr/>
          </a:p>
          <a:p>
            <a:pPr marL="228600" lvl="0" indent="-228600" algn="l" rtl="0">
              <a:lnSpc>
                <a:spcPct val="90000"/>
              </a:lnSpc>
              <a:spcBef>
                <a:spcPts val="1000"/>
              </a:spcBef>
              <a:spcAft>
                <a:spcPts val="0"/>
              </a:spcAft>
              <a:buClr>
                <a:srgbClr val="FF0000"/>
              </a:buClr>
              <a:buSzPts val="2800"/>
              <a:buChar char="•"/>
            </a:pPr>
            <a:r>
              <a:rPr lang="en-US"/>
              <a:t>Historian/Archivist</a:t>
            </a:r>
            <a:endParaRPr/>
          </a:p>
          <a:p>
            <a:pPr marL="228600" lvl="0" indent="-228600" algn="ctr" rtl="0">
              <a:lnSpc>
                <a:spcPct val="90000"/>
              </a:lnSpc>
              <a:spcBef>
                <a:spcPts val="1000"/>
              </a:spcBef>
              <a:spcAft>
                <a:spcPts val="0"/>
              </a:spcAft>
              <a:buClr>
                <a:schemeClr val="dk1"/>
              </a:buClr>
              <a:buSzPts val="2800"/>
              <a:buFont typeface="Arial"/>
              <a:buNone/>
            </a:pPr>
            <a:endParaRPr b="1"/>
          </a:p>
        </p:txBody>
      </p:sp>
      <p:pic>
        <p:nvPicPr>
          <p:cNvPr id="180" name="Google Shape;180;p9"/>
          <p:cNvPicPr preferRelativeResize="0"/>
          <p:nvPr/>
        </p:nvPicPr>
        <p:blipFill rotWithShape="1">
          <a:blip r:embed="rId3">
            <a:alphaModFix/>
          </a:blip>
          <a:srcRect l="1" t="1" r="687" b="38041"/>
          <a:stretch/>
        </p:blipFill>
        <p:spPr>
          <a:xfrm>
            <a:off x="4177156" y="106831"/>
            <a:ext cx="4816015" cy="2253455"/>
          </a:xfrm>
          <a:prstGeom prst="rect">
            <a:avLst/>
          </a:prstGeom>
          <a:noFill/>
          <a:ln>
            <a:noFill/>
          </a:ln>
        </p:spPr>
      </p:pic>
      <p:grpSp>
        <p:nvGrpSpPr>
          <p:cNvPr id="181" name="Google Shape;181;p9"/>
          <p:cNvGrpSpPr/>
          <p:nvPr/>
        </p:nvGrpSpPr>
        <p:grpSpPr>
          <a:xfrm>
            <a:off x="12700" y="6211888"/>
            <a:ext cx="9144000" cy="658812"/>
            <a:chOff x="12700" y="6211407"/>
            <a:chExt cx="9144378" cy="659292"/>
          </a:xfrm>
        </p:grpSpPr>
        <p:sp>
          <p:nvSpPr>
            <p:cNvPr id="182" name="Google Shape;182;p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9"/>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SW-PBS Team Roles &amp; Responsibilities</a:t>
            </a:r>
            <a:endParaRPr/>
          </a:p>
        </p:txBody>
      </p:sp>
      <p:pic>
        <p:nvPicPr>
          <p:cNvPr id="192" name="Google Shape;192;p10"/>
          <p:cNvPicPr preferRelativeResize="0">
            <a:picLocks noGrp="1"/>
          </p:cNvPicPr>
          <p:nvPr>
            <p:ph type="body" idx="1"/>
          </p:nvPr>
        </p:nvPicPr>
        <p:blipFill rotWithShape="1">
          <a:blip r:embed="rId3">
            <a:alphaModFix/>
          </a:blip>
          <a:srcRect/>
          <a:stretch/>
        </p:blipFill>
        <p:spPr>
          <a:xfrm>
            <a:off x="2875663" y="1825625"/>
            <a:ext cx="3392674" cy="4351338"/>
          </a:xfrm>
          <a:prstGeom prst="rect">
            <a:avLst/>
          </a:prstGeom>
          <a:noFill/>
          <a:ln>
            <a:noFill/>
          </a:ln>
        </p:spPr>
      </p:pic>
      <p:grpSp>
        <p:nvGrpSpPr>
          <p:cNvPr id="193" name="Google Shape;193;p10"/>
          <p:cNvGrpSpPr/>
          <p:nvPr/>
        </p:nvGrpSpPr>
        <p:grpSpPr>
          <a:xfrm>
            <a:off x="12700" y="6211888"/>
            <a:ext cx="9144000" cy="658812"/>
            <a:chOff x="12700" y="6211407"/>
            <a:chExt cx="9144378" cy="659292"/>
          </a:xfrm>
        </p:grpSpPr>
        <p:sp>
          <p:nvSpPr>
            <p:cNvPr id="194" name="Google Shape;194;p1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1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1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1"/>
          <p:cNvPicPr preferRelativeResize="0"/>
          <p:nvPr/>
        </p:nvPicPr>
        <p:blipFill rotWithShape="1">
          <a:blip r:embed="rId3">
            <a:alphaModFix amt="50000"/>
          </a:blip>
          <a:srcRect t="29073" b="10132"/>
          <a:stretch/>
        </p:blipFill>
        <p:spPr>
          <a:xfrm>
            <a:off x="12342" y="1671"/>
            <a:ext cx="9143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204" name="Google Shape;204;p11"/>
          <p:cNvSpPr txBox="1"/>
          <p:nvPr/>
        </p:nvSpPr>
        <p:spPr>
          <a:xfrm>
            <a:off x="3007151" y="838986"/>
            <a:ext cx="2422689" cy="1017987"/>
          </a:xfrm>
          <a:prstGeom prst="rect">
            <a:avLst/>
          </a:prstGeom>
          <a:solidFill>
            <a:schemeClr val="lt2"/>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3800" b="1">
                <a:solidFill>
                  <a:schemeClr val="dk1"/>
                </a:solidFill>
                <a:latin typeface="Calibri"/>
                <a:ea typeface="Calibri"/>
                <a:cs typeface="Calibri"/>
                <a:sym typeface="Calibri"/>
              </a:rPr>
              <a:t>Coaching</a:t>
            </a:r>
            <a:endParaRPr/>
          </a:p>
        </p:txBody>
      </p:sp>
      <p:sp>
        <p:nvSpPr>
          <p:cNvPr id="205" name="Google Shape;205;p11"/>
          <p:cNvSpPr txBox="1"/>
          <p:nvPr/>
        </p:nvSpPr>
        <p:spPr>
          <a:xfrm>
            <a:off x="597686" y="3789708"/>
            <a:ext cx="8141023" cy="2104877"/>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In many ways, all team members will serve in a coaching role, which includes: </a:t>
            </a:r>
            <a:endParaRPr/>
          </a:p>
          <a:p>
            <a:pPr marL="97155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listening, questioning, and reviewing data, </a:t>
            </a:r>
            <a:endParaRPr/>
          </a:p>
          <a:p>
            <a:pPr marL="97155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encouraging, teaching, prompting, providing practice, and modeling, </a:t>
            </a:r>
            <a:endParaRPr/>
          </a:p>
          <a:p>
            <a:pPr marL="97155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communicating with stakeholders, </a:t>
            </a:r>
            <a:endParaRPr/>
          </a:p>
          <a:p>
            <a:pPr marL="97155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distributing information and gathering input, and </a:t>
            </a:r>
            <a:endParaRPr/>
          </a:p>
          <a:p>
            <a:pPr marL="97155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organizing and promoting professional learning activities.</a:t>
            </a:r>
            <a:endParaRPr/>
          </a:p>
        </p:txBody>
      </p:sp>
      <p:grpSp>
        <p:nvGrpSpPr>
          <p:cNvPr id="206" name="Google Shape;206;p11"/>
          <p:cNvGrpSpPr/>
          <p:nvPr/>
        </p:nvGrpSpPr>
        <p:grpSpPr>
          <a:xfrm>
            <a:off x="12700" y="6211888"/>
            <a:ext cx="9144000" cy="658812"/>
            <a:chOff x="12700" y="6211407"/>
            <a:chExt cx="9144378" cy="659292"/>
          </a:xfrm>
        </p:grpSpPr>
        <p:sp>
          <p:nvSpPr>
            <p:cNvPr id="207" name="Google Shape;207;p1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1"/>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Team Roles</a:t>
            </a:r>
            <a:endParaRPr/>
          </a:p>
        </p:txBody>
      </p:sp>
      <p:sp>
        <p:nvSpPr>
          <p:cNvPr id="217" name="Google Shape;217;p12"/>
          <p:cNvSpPr txBox="1">
            <a:spLocks noGrp="1"/>
          </p:cNvSpPr>
          <p:nvPr>
            <p:ph type="body" idx="1"/>
          </p:nvPr>
        </p:nvSpPr>
        <p:spPr>
          <a:xfrm>
            <a:off x="457200" y="1734207"/>
            <a:ext cx="8229600" cy="43919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Font typeface="Arial"/>
              <a:buNone/>
            </a:pPr>
            <a:r>
              <a:rPr lang="en-US"/>
              <a:t>Review the description of team roles provided. </a:t>
            </a:r>
            <a:endParaRPr/>
          </a:p>
          <a:p>
            <a:pPr marL="457200" lvl="0" indent="-457200" algn="l" rtl="0">
              <a:lnSpc>
                <a:spcPct val="90000"/>
              </a:lnSpc>
              <a:spcBef>
                <a:spcPts val="1000"/>
              </a:spcBef>
              <a:spcAft>
                <a:spcPts val="0"/>
              </a:spcAft>
              <a:buSzPts val="2800"/>
              <a:buFont typeface="Arial"/>
              <a:buChar char="•"/>
            </a:pPr>
            <a:r>
              <a:rPr lang="en-US">
                <a:solidFill>
                  <a:schemeClr val="dk1"/>
                </a:solidFill>
              </a:rPr>
              <a:t>What roles will best support your team’s work and heighten your productivity? </a:t>
            </a:r>
            <a:endParaRPr/>
          </a:p>
          <a:p>
            <a:pPr marL="0" lvl="0" indent="0" algn="l" rtl="0">
              <a:lnSpc>
                <a:spcPct val="90000"/>
              </a:lnSpc>
              <a:spcBef>
                <a:spcPts val="1000"/>
              </a:spcBef>
              <a:spcAft>
                <a:spcPts val="0"/>
              </a:spcAft>
              <a:buClr>
                <a:srgbClr val="FF0000"/>
              </a:buClr>
              <a:buSzPts val="2800"/>
              <a:buFont typeface="Arial"/>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Closing and Next Steps</a:t>
            </a:r>
            <a:endParaRPr/>
          </a:p>
        </p:txBody>
      </p:sp>
      <p:sp>
        <p:nvSpPr>
          <p:cNvPr id="224" name="Google Shape;224;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lnSpcReduction="20000"/>
          </a:bodyPr>
          <a:lstStyle/>
          <a:p>
            <a:pPr marL="228600" lvl="0" indent="-228600" algn="l" rtl="0">
              <a:lnSpc>
                <a:spcPct val="90000"/>
              </a:lnSpc>
              <a:spcBef>
                <a:spcPts val="0"/>
              </a:spcBef>
              <a:spcAft>
                <a:spcPts val="0"/>
              </a:spcAft>
              <a:buClr>
                <a:schemeClr val="dk1"/>
              </a:buClr>
              <a:buSzPts val="2800"/>
              <a:buChar char="•"/>
            </a:pPr>
            <a:r>
              <a:rPr lang="en-US"/>
              <a:t>Develop action steps for making final team role selections.</a:t>
            </a:r>
            <a:endParaRPr/>
          </a:p>
          <a:p>
            <a:pPr marL="228600" lvl="0" indent="-292100" algn="l" rtl="0">
              <a:lnSpc>
                <a:spcPct val="100000"/>
              </a:lnSpc>
              <a:spcBef>
                <a:spcPts val="0"/>
              </a:spcBef>
              <a:spcAft>
                <a:spcPts val="0"/>
              </a:spcAft>
              <a:buSzPts val="2800"/>
              <a:buFont typeface="Cambria"/>
              <a:buChar char="•"/>
            </a:pPr>
            <a:r>
              <a:rPr lang="en-US"/>
              <a:t>Update your action plan using the </a:t>
            </a:r>
            <a:r>
              <a:rPr lang="en-US" i="1"/>
              <a:t>Tier 1 Action Plan</a:t>
            </a:r>
            <a:r>
              <a:rPr lang="en-US"/>
              <a:t> template and the </a:t>
            </a:r>
            <a:r>
              <a:rPr lang="en-US" i="1"/>
              <a:t>Tier 1 Action Planning Checklist</a:t>
            </a:r>
            <a:r>
              <a:rPr lang="en-US"/>
              <a:t>. </a:t>
            </a:r>
            <a:endParaRPr/>
          </a:p>
          <a:p>
            <a:pPr marL="228600" lvl="0" indent="-292100" algn="l" rtl="0">
              <a:lnSpc>
                <a:spcPct val="100000"/>
              </a:lnSpc>
              <a:spcBef>
                <a:spcPts val="0"/>
              </a:spcBef>
              <a:spcAft>
                <a:spcPts val="0"/>
              </a:spcAft>
              <a:buSzPts val="2800"/>
              <a:buChar char="•"/>
            </a:pPr>
            <a:r>
              <a:rPr lang="en-US"/>
              <a:t>Use the </a:t>
            </a:r>
            <a:r>
              <a:rPr lang="en-US" i="1"/>
              <a:t>Tier 1 Artifacts Rubric </a:t>
            </a:r>
            <a:r>
              <a:rPr lang="en-US"/>
              <a:t>to assess the quality of the resources your team develops. </a:t>
            </a:r>
            <a:endParaRPr/>
          </a:p>
          <a:p>
            <a:pPr marL="228600" lvl="0" indent="-292100" algn="l" rtl="0">
              <a:lnSpc>
                <a:spcPct val="100000"/>
              </a:lnSpc>
              <a:spcBef>
                <a:spcPts val="0"/>
              </a:spcBef>
              <a:spcAft>
                <a:spcPts val="0"/>
              </a:spcAft>
              <a:buSzPts val="2800"/>
              <a:buChar char="•"/>
            </a:pPr>
            <a:r>
              <a:rPr lang="en-US"/>
              <a:t>Use the results of the </a:t>
            </a:r>
            <a:r>
              <a:rPr lang="en-US" i="1"/>
              <a:t>PBIS Self-Assessment Survey</a:t>
            </a:r>
            <a:r>
              <a:rPr lang="en-US"/>
              <a:t> (SAS)  to gain perspective from all staff, and results from the </a:t>
            </a:r>
            <a:r>
              <a:rPr lang="en-US" i="1"/>
              <a:t>PBIS Tiered Fidelity Inventory</a:t>
            </a:r>
            <a:r>
              <a:rPr lang="en-US"/>
              <a:t> (TFI) to gain perspective from your Building Leadership Team.</a:t>
            </a:r>
            <a:endParaRPr/>
          </a:p>
          <a:p>
            <a:pPr marL="228600" lvl="0" indent="-50800" algn="l" rtl="0">
              <a:lnSpc>
                <a:spcPct val="90000"/>
              </a:lnSpc>
              <a:spcBef>
                <a:spcPts val="1000"/>
              </a:spcBef>
              <a:spcAft>
                <a:spcPts val="0"/>
              </a:spcAft>
              <a:buClr>
                <a:schemeClr val="dk1"/>
              </a:buClr>
              <a:buSzPts val="2800"/>
              <a:buNone/>
            </a:pPr>
            <a:endParaRPr/>
          </a:p>
        </p:txBody>
      </p:sp>
      <p:grpSp>
        <p:nvGrpSpPr>
          <p:cNvPr id="225" name="Google Shape;225;p13"/>
          <p:cNvGrpSpPr/>
          <p:nvPr/>
        </p:nvGrpSpPr>
        <p:grpSpPr>
          <a:xfrm>
            <a:off x="12700" y="6211888"/>
            <a:ext cx="9144000" cy="658812"/>
            <a:chOff x="12700" y="6211407"/>
            <a:chExt cx="9144378" cy="659292"/>
          </a:xfrm>
        </p:grpSpPr>
        <p:sp>
          <p:nvSpPr>
            <p:cNvPr id="226" name="Google Shape;226;p1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1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3"/>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sp>
        <p:nvSpPr>
          <p:cNvPr id="236" name="Google Shape;236;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Missouri SW-PBS (2019). </a:t>
            </a:r>
            <a:r>
              <a:rPr lang="en-US" i="1"/>
              <a:t>Missouri schoolwide positive behavior support tier 1 implementation guide.</a:t>
            </a:r>
            <a:endParaRPr/>
          </a:p>
        </p:txBody>
      </p:sp>
      <p:grpSp>
        <p:nvGrpSpPr>
          <p:cNvPr id="237" name="Google Shape;237;p14"/>
          <p:cNvGrpSpPr/>
          <p:nvPr/>
        </p:nvGrpSpPr>
        <p:grpSpPr>
          <a:xfrm>
            <a:off x="12700" y="6211888"/>
            <a:ext cx="9144000" cy="658812"/>
            <a:chOff x="12700" y="6211407"/>
            <a:chExt cx="9144378" cy="659292"/>
          </a:xfrm>
        </p:grpSpPr>
        <p:sp>
          <p:nvSpPr>
            <p:cNvPr id="238" name="Google Shape;238;p1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4"/>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10519</Words>
  <Application>Microsoft Office PowerPoint</Application>
  <PresentationFormat>On-screen Show (4:3)</PresentationFormat>
  <Paragraphs>977</Paragraphs>
  <Slides>98</Slides>
  <Notes>98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98</vt:i4>
      </vt:variant>
    </vt:vector>
  </HeadingPairs>
  <TitlesOfParts>
    <vt:vector size="104" baseType="lpstr">
      <vt:lpstr>Arial</vt:lpstr>
      <vt:lpstr>Calibri</vt:lpstr>
      <vt:lpstr>Cambria</vt:lpstr>
      <vt:lpstr>Georgia</vt:lpstr>
      <vt:lpstr>Noto Sans Symbols</vt:lpstr>
      <vt:lpstr>Office Theme</vt:lpstr>
      <vt:lpstr>PowerPoint Presentation</vt:lpstr>
      <vt:lpstr>Facilitator Notes: Delete This Slide </vt:lpstr>
      <vt:lpstr>Working Agreements</vt:lpstr>
      <vt:lpstr>Attention Signal</vt:lpstr>
      <vt:lpstr>Introductions</vt:lpstr>
      <vt:lpstr>PowerPoint Presentation</vt:lpstr>
      <vt:lpstr>Lesson Outcomes</vt:lpstr>
      <vt:lpstr>Key Concepts/Big Ideas</vt:lpstr>
      <vt:lpstr>PowerPoint Presentation</vt:lpstr>
      <vt:lpstr>PowerPoint Presentation</vt:lpstr>
      <vt:lpstr>PowerPoint Presentation</vt:lpstr>
      <vt:lpstr>SW-PBS Leadership Team Responsibilities</vt:lpstr>
      <vt:lpstr>PowerPoint Presentation</vt:lpstr>
      <vt:lpstr>PowerPoint Presentation</vt:lpstr>
      <vt:lpstr>PowerPoint Presentation</vt:lpstr>
      <vt:lpstr>Families &amp; Community Engagement</vt:lpstr>
      <vt:lpstr>Discussion: Example Team</vt:lpstr>
      <vt:lpstr>Discussion:  SW-PBS Leadership Team</vt:lpstr>
      <vt:lpstr>Closing and Next Steps</vt:lpstr>
      <vt:lpstr>References</vt:lpstr>
      <vt:lpstr>PowerPoint Presentation</vt:lpstr>
      <vt:lpstr>Facilitator Notes: Delete This Slide </vt:lpstr>
      <vt:lpstr>Working Agreements</vt:lpstr>
      <vt:lpstr>Attention Signal</vt:lpstr>
      <vt:lpstr>Introductions</vt:lpstr>
      <vt:lpstr>Lesson Outcomes</vt:lpstr>
      <vt:lpstr>PowerPoint Presentation</vt:lpstr>
      <vt:lpstr>Protected Work Time is Essential</vt:lpstr>
      <vt:lpstr>PowerPoint Presentation</vt:lpstr>
      <vt:lpstr>Creative Scheduling</vt:lpstr>
      <vt:lpstr>PowerPoint Presentation</vt:lpstr>
      <vt:lpstr>Discussion: Team Meetings</vt:lpstr>
      <vt:lpstr>PowerPoint Presentation</vt:lpstr>
      <vt:lpstr>Discussion: Team Meetings</vt:lpstr>
      <vt:lpstr>PowerPoint Presentation</vt:lpstr>
      <vt:lpstr>Closing and Next Steps</vt:lpstr>
      <vt:lpstr>References</vt:lpstr>
      <vt:lpstr>PowerPoint Presentation</vt:lpstr>
      <vt:lpstr>Facilitator Notes: Delete This Slide </vt:lpstr>
      <vt:lpstr>Working Agreements</vt:lpstr>
      <vt:lpstr>Attention Signal</vt:lpstr>
      <vt:lpstr>Introductions</vt:lpstr>
      <vt:lpstr>Lesson Outcomes</vt:lpstr>
      <vt:lpstr>Key Terms</vt:lpstr>
      <vt:lpstr>Key Concepts/Big Ideas</vt:lpstr>
      <vt:lpstr>Why Working Agreements?</vt:lpstr>
      <vt:lpstr>Effective Working Agreements</vt:lpstr>
      <vt:lpstr>Effective Working Agreements</vt:lpstr>
      <vt:lpstr>Examples</vt:lpstr>
      <vt:lpstr>Increasing Effectiveness</vt:lpstr>
      <vt:lpstr>Discussion: Working Agreements</vt:lpstr>
      <vt:lpstr>Example </vt:lpstr>
      <vt:lpstr>Activity: Creating Working                   Agreements</vt:lpstr>
      <vt:lpstr>Discussion: Working Agreements</vt:lpstr>
      <vt:lpstr>Closing and Next Steps</vt:lpstr>
      <vt:lpstr>References</vt:lpstr>
      <vt:lpstr>PowerPoint Presentation</vt:lpstr>
      <vt:lpstr>Facilitator Notes: Delete This Slide </vt:lpstr>
      <vt:lpstr>Working Agreements</vt:lpstr>
      <vt:lpstr>Attention Signal</vt:lpstr>
      <vt:lpstr>Introductions</vt:lpstr>
      <vt:lpstr>Lesson Outcomes</vt:lpstr>
      <vt:lpstr>Key Concepts/Rationale</vt:lpstr>
      <vt:lpstr>Purpose of Agenda</vt:lpstr>
      <vt:lpstr>Importance of an Effective Agenda</vt:lpstr>
      <vt:lpstr>Agenda Template &amp; Procedures</vt:lpstr>
      <vt:lpstr>Discussion: Agenda Format</vt:lpstr>
      <vt:lpstr>Closing and Next Steps</vt:lpstr>
      <vt:lpstr>References</vt:lpstr>
      <vt:lpstr>PowerPoint Presentation</vt:lpstr>
      <vt:lpstr>Facilitator Notes: Delete This Slide </vt:lpstr>
      <vt:lpstr>Working Agreements</vt:lpstr>
      <vt:lpstr>Attention Signal</vt:lpstr>
      <vt:lpstr>Introductions</vt:lpstr>
      <vt:lpstr>Lesson Outcomes</vt:lpstr>
      <vt:lpstr>Key Concepts/Rationale</vt:lpstr>
      <vt:lpstr>Importance of Decision-Making Procedures</vt:lpstr>
      <vt:lpstr>Deciding How to Decide</vt:lpstr>
      <vt:lpstr>Deciding How to Decide</vt:lpstr>
      <vt:lpstr>Common Approaches to Decision Making</vt:lpstr>
      <vt:lpstr>Discussion: Decision-Making</vt:lpstr>
      <vt:lpstr>Discussion: Decision-Making</vt:lpstr>
      <vt:lpstr>Closing and Next Steps</vt:lpstr>
      <vt:lpstr>References</vt:lpstr>
      <vt:lpstr>PowerPoint Presentation</vt:lpstr>
      <vt:lpstr>Facilitator Notes: Delete This Slide </vt:lpstr>
      <vt:lpstr>Working Agreements</vt:lpstr>
      <vt:lpstr>Attention Signal</vt:lpstr>
      <vt:lpstr>Introductions</vt:lpstr>
      <vt:lpstr>Lesson Outcomes</vt:lpstr>
      <vt:lpstr>Key Terms</vt:lpstr>
      <vt:lpstr>Key Concepts/Big Ideas</vt:lpstr>
      <vt:lpstr>SW-PBS Team  Roles</vt:lpstr>
      <vt:lpstr>SW-PBS Team Roles &amp; Responsibilities</vt:lpstr>
      <vt:lpstr>PowerPoint Presentation</vt:lpstr>
      <vt:lpstr>Discussion: Team Roles</vt:lpstr>
      <vt:lpstr>Closing and Next Steps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 Gordon</dc:creator>
  <cp:lastModifiedBy>Cheryl Wrinkle</cp:lastModifiedBy>
  <cp:revision>2</cp:revision>
  <dcterms:created xsi:type="dcterms:W3CDTF">2020-07-15T16:37:25Z</dcterms:created>
  <dcterms:modified xsi:type="dcterms:W3CDTF">2023-01-30T18:37:09Z</dcterms:modified>
</cp:coreProperties>
</file>