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comments/comment2.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 id="2147483838" r:id="rId2"/>
    <p:sldMasterId id="2147483850" r:id="rId3"/>
    <p:sldMasterId id="2147483868" r:id="rId4"/>
    <p:sldMasterId id="2147483880" r:id="rId5"/>
  </p:sldMasterIdLst>
  <p:notesMasterIdLst>
    <p:notesMasterId r:id="rId60"/>
  </p:notesMasterIdLst>
  <p:sldIdLst>
    <p:sldId id="401" r:id="rId6"/>
    <p:sldId id="402" r:id="rId7"/>
    <p:sldId id="403" r:id="rId8"/>
    <p:sldId id="404" r:id="rId9"/>
    <p:sldId id="405" r:id="rId10"/>
    <p:sldId id="406" r:id="rId11"/>
    <p:sldId id="407" r:id="rId12"/>
    <p:sldId id="408" r:id="rId13"/>
    <p:sldId id="410" r:id="rId14"/>
    <p:sldId id="395" r:id="rId15"/>
    <p:sldId id="411" r:id="rId16"/>
    <p:sldId id="412" r:id="rId17"/>
    <p:sldId id="409" r:id="rId18"/>
    <p:sldId id="413" r:id="rId19"/>
    <p:sldId id="414" r:id="rId20"/>
    <p:sldId id="415" r:id="rId21"/>
    <p:sldId id="416" r:id="rId22"/>
    <p:sldId id="417" r:id="rId23"/>
    <p:sldId id="418" r:id="rId24"/>
    <p:sldId id="419" r:id="rId25"/>
    <p:sldId id="420" r:id="rId26"/>
    <p:sldId id="443" r:id="rId27"/>
    <p:sldId id="444" r:id="rId28"/>
    <p:sldId id="445" r:id="rId29"/>
    <p:sldId id="446" r:id="rId30"/>
    <p:sldId id="447" r:id="rId31"/>
    <p:sldId id="421" r:id="rId32"/>
    <p:sldId id="425" r:id="rId33"/>
    <p:sldId id="423" r:id="rId34"/>
    <p:sldId id="424" r:id="rId35"/>
    <p:sldId id="448" r:id="rId36"/>
    <p:sldId id="426" r:id="rId37"/>
    <p:sldId id="332" r:id="rId38"/>
    <p:sldId id="449" r:id="rId39"/>
    <p:sldId id="450" r:id="rId40"/>
    <p:sldId id="432" r:id="rId41"/>
    <p:sldId id="451" r:id="rId42"/>
    <p:sldId id="452" r:id="rId43"/>
    <p:sldId id="453" r:id="rId44"/>
    <p:sldId id="454" r:id="rId45"/>
    <p:sldId id="455" r:id="rId46"/>
    <p:sldId id="456" r:id="rId47"/>
    <p:sldId id="457" r:id="rId48"/>
    <p:sldId id="458" r:id="rId49"/>
    <p:sldId id="459" r:id="rId50"/>
    <p:sldId id="460" r:id="rId51"/>
    <p:sldId id="461" r:id="rId52"/>
    <p:sldId id="468" r:id="rId53"/>
    <p:sldId id="309" r:id="rId54"/>
    <p:sldId id="355" r:id="rId55"/>
    <p:sldId id="463" r:id="rId56"/>
    <p:sldId id="464" r:id="rId57"/>
    <p:sldId id="465" r:id="rId58"/>
    <p:sldId id="46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 Arnold" initials="JA" lastIdx="1" clrIdx="0">
    <p:extLst>
      <p:ext uri="{19B8F6BF-5375-455C-9EA6-DF929625EA0E}">
        <p15:presenceInfo xmlns:p15="http://schemas.microsoft.com/office/powerpoint/2012/main" userId="S-1-5-21-20713206-1263413069-421607344-234520" providerId="AD"/>
      </p:ext>
    </p:extLst>
  </p:cmAuthor>
  <p:cmAuthor id="2" name="CYNTHIA" initials="C" lastIdx="1" clrIdx="1">
    <p:extLst>
      <p:ext uri="{19B8F6BF-5375-455C-9EA6-DF929625EA0E}">
        <p15:presenceInfo xmlns:p15="http://schemas.microsoft.com/office/powerpoint/2012/main" userId="CYNTH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47" autoAdjust="0"/>
    <p:restoredTop sz="68722" autoAdjust="0"/>
  </p:normalViewPr>
  <p:slideViewPr>
    <p:cSldViewPr snapToGrid="0" snapToObjects="1">
      <p:cViewPr varScale="1">
        <p:scale>
          <a:sx n="43" d="100"/>
          <a:sy n="43" d="100"/>
        </p:scale>
        <p:origin x="1380"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8T15:36:03.913" idx="1">
    <p:pos x="3840" y="738"/>
    <p:text>I think this should be 7 slides with each dimension with no bullets with bullets below on each of 7 slides with same headers.</p:text>
    <p:extLst>
      <p:ext uri="{C676402C-5697-4E1C-873F-D02D1690AC5C}">
        <p15:threadingInfo xmlns:p15="http://schemas.microsoft.com/office/powerpoint/2012/main" timeZoneBias="300"/>
      </p:ext>
    </p:extLst>
  </p:cm>
  <p:cm authorId="2" dt="2019-06-26T15:07:24.491" idx="1">
    <p:pos x="3840" y="834"/>
    <p:text>I think since they have the handout it's probably ok the way it is. I wonder if it's more of a blast through these concepts. I would leave it alone.</p:text>
    <p:extLst>
      <p:ext uri="{C676402C-5697-4E1C-873F-D02D1690AC5C}">
        <p15:threadingInfo xmlns:p15="http://schemas.microsoft.com/office/powerpoint/2012/main" timeZoneBias="30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18T15:36:03.913" idx="1">
    <p:pos x="3840" y="738"/>
    <p:text>I think this should be 7 slides with each dimension with no bullets with bullets below on each of 7 slides with same headers.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32A1F-4E11-044A-94CF-8C98A8BD4FCF}" type="datetimeFigureOut">
              <a:rPr lang="en-US" smtClean="0"/>
              <a:t>3/24/2023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B27E7-B3CB-DB40-9B85-0C133146B85C}" type="slidenum">
              <a:rPr lang="en-US" smtClean="0"/>
              <a:t>‹#›</a:t>
            </a:fld>
            <a:endParaRPr lang="en-US"/>
          </a:p>
        </p:txBody>
      </p:sp>
    </p:spTree>
    <p:extLst>
      <p:ext uri="{BB962C8B-B14F-4D97-AF65-F5344CB8AC3E}">
        <p14:creationId xmlns:p14="http://schemas.microsoft.com/office/powerpoint/2010/main" val="137209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ft.vanderbilt.edu/wp-content/uploads/sites/59/vol15no7_self_efficacy.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eam-tn.org/wp-content/uploads/2013/08/Teacher-Leadership-Self-Reflection-Inventory.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i6vda-6cXhAhXsna0KHQ_BA0EQFjAAegQIBRAC&amp;url=http://www.doe.mass.edu/edeval/leadership/BuildingSchoolCulture.pdf&amp;usg=AOvVaw3YGuIdcHt86m3n5jTnPe3o"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scd.org/publications/educational-leadership/mar18/vol75/num06/The-Power-of-Collective-Efficacy.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i6vda-6cXhAhXsna0KHQ_BA0EQFjAAegQIBRAC&amp;url=http://www.doe.mass.edu/edeval/leadership/BuildingSchoolCulture.pdf&amp;usg=AOvVaw3YGuIdcHt86m3n5jTnPe3o"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learningforward.org/docs/default-source/pdf/a-systemic-approach-to-elevating-teacher-leadership.pdf"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i6vda-6cXhAhXsna0KHQ_BA0EQFjAAegQIBRAC&amp;url=http://www.doe.mass.edu/edeval/leadership/BuildingSchoolCulture.pdf&amp;usg=AOvVaw3YGuIdcHt86m3n5jTnPe3o"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2ahUKEwi6vda-6cXhAhXsna0KHQ_BA0EQFjAAegQIBRAC&amp;url=http://www.doe.mass.edu/edeval/leadership/BuildingSchoolCulture.pdf&amp;usg=AOvVaw3YGuIdcHt86m3n5jTnPe3o"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scd.org/publications/educational-leadership/mar18/vol75/num06/The-Power-of-Collective-Efficacy.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Base Module is designed to be completed in 2 to 2.5 hours and each Focus Module in 1 to 1.5 hours. </a:t>
            </a:r>
            <a:endParaRPr lang="en-US" dirty="0">
              <a:effectLs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99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a:solidFill>
                  <a:schemeClr val="dk1"/>
                </a:solidFill>
                <a:latin typeface="+mn-lt"/>
                <a:ea typeface="Calibri"/>
                <a:cs typeface="Calibri"/>
                <a:sym typeface="Calibri"/>
              </a:rPr>
              <a:t>To Know</a:t>
            </a:r>
          </a:p>
          <a:p>
            <a:pPr marL="0" marR="0" lvl="0" indent="0" algn="l" rtl="0">
              <a:spcBef>
                <a:spcPts val="0"/>
              </a:spcBef>
              <a:spcAft>
                <a:spcPts val="0"/>
              </a:spcAft>
              <a:buSzPct val="25000"/>
              <a:buNone/>
            </a:pPr>
            <a:r>
              <a:rPr lang="en-US" sz="1200" b="0" i="0" u="none" strike="noStrike" cap="none">
                <a:solidFill>
                  <a:schemeClr val="dk1"/>
                </a:solidFill>
                <a:latin typeface="+mn-lt"/>
                <a:ea typeface="Calibri"/>
                <a:cs typeface="Calibri"/>
                <a:sym typeface="Calibri"/>
              </a:rPr>
              <a:t>It is important to establish norms for training. Trainers are free to adjust this list of norms.</a:t>
            </a:r>
          </a:p>
          <a:p>
            <a:pPr marL="0" marR="0" lvl="0" indent="0" algn="l" rtl="0">
              <a:spcBef>
                <a:spcPts val="360"/>
              </a:spcBef>
              <a:spcAft>
                <a:spcPts val="0"/>
              </a:spcAft>
              <a:buSzPct val="25000"/>
              <a:buNone/>
            </a:pPr>
            <a:endParaRPr lang="en-US" sz="1200" b="0" i="0" u="none" strike="noStrike" cap="none">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mn-lt"/>
                <a:ea typeface="Calibri"/>
                <a:cs typeface="Calibri"/>
                <a:sym typeface="Calibri"/>
              </a:rPr>
              <a:t>To Do</a:t>
            </a:r>
          </a:p>
          <a:p>
            <a:pPr marL="0" marR="0" lvl="0" indent="0" algn="l" rtl="0">
              <a:spcBef>
                <a:spcPts val="360"/>
              </a:spcBef>
              <a:spcAft>
                <a:spcPts val="0"/>
              </a:spcAft>
              <a:buSzPct val="25000"/>
              <a:buNone/>
            </a:pPr>
            <a:r>
              <a:rPr lang="en-US" sz="1200" b="0" i="0" u="none" strike="noStrike" cap="none">
                <a:solidFill>
                  <a:schemeClr val="dk1"/>
                </a:solidFill>
                <a:latin typeface="+mn-lt"/>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marL="0" marR="0" lvl="0" indent="0" algn="l" rtl="0">
              <a:spcBef>
                <a:spcPts val="360"/>
              </a:spcBef>
              <a:spcAft>
                <a:spcPts val="0"/>
              </a:spcAft>
              <a:buSzPct val="25000"/>
              <a:buNone/>
            </a:pPr>
            <a:endParaRPr lang="en-US" sz="1200" b="0" i="0" u="none" strike="noStrike" cap="none">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n-US" sz="1200" b="1" i="0" u="none" strike="noStrike" cap="none">
                <a:solidFill>
                  <a:schemeClr val="dk1"/>
                </a:solidFill>
                <a:latin typeface="+mn-lt"/>
                <a:ea typeface="Calibri"/>
                <a:cs typeface="Calibri"/>
                <a:sym typeface="Calibri"/>
              </a:rPr>
              <a:t>To Say</a:t>
            </a:r>
            <a:endParaRPr lang="en-US" sz="1200" b="0" i="0" u="none" strike="noStrike" cap="none">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n-US" sz="1200" b="0" i="0" u="none" strike="noStrike" cap="none">
                <a:solidFill>
                  <a:schemeClr val="dk1"/>
                </a:solidFill>
                <a:latin typeface="+mn-lt"/>
                <a:ea typeface="Calibri"/>
                <a:cs typeface="Calibri"/>
                <a:sym typeface="Calibri"/>
              </a:rPr>
              <a:t>Please review the norms for this training. Are there any additions that need to be made to the norms at this time?</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12</a:t>
            </a:fld>
            <a:endParaRPr lang="en-US"/>
          </a:p>
        </p:txBody>
      </p:sp>
    </p:spTree>
    <p:extLst>
      <p:ext uri="{BB962C8B-B14F-4D97-AF65-F5344CB8AC3E}">
        <p14:creationId xmlns:p14="http://schemas.microsoft.com/office/powerpoint/2010/main" val="83048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You</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will see these icons on slides and handouts throughout</a:t>
            </a:r>
            <a:r>
              <a:rPr lang="en-US" sz="1200" b="0" i="0" u="none" strike="noStrike" cap="none" baseline="0" dirty="0">
                <a:solidFill>
                  <a:schemeClr val="dk1"/>
                </a:solidFill>
                <a:effectLst/>
                <a:latin typeface="Calibri"/>
                <a:ea typeface="Calibri"/>
                <a:cs typeface="Calibri"/>
                <a:sym typeface="Calibri"/>
              </a:rPr>
              <a:t> the presentation. </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mn-lt"/>
                <a:ea typeface="Calibri"/>
                <a:cs typeface="Calibri"/>
                <a:sym typeface="Calibri"/>
              </a:rPr>
              <a:t>To Know</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mn-lt"/>
                <a:ea typeface="Calibri"/>
                <a:cs typeface="Calibri"/>
                <a:sym typeface="Calibri"/>
              </a:rPr>
              <a:t> in the </a:t>
            </a:r>
            <a:r>
              <a:rPr lang="en-US" dirty="0">
                <a:solidFill>
                  <a:srgbClr val="005479"/>
                </a:solidFill>
              </a:rPr>
              <a:t>District Continuous Improvement Framework </a:t>
            </a:r>
            <a:r>
              <a:rPr lang="en-US" sz="1100" dirty="0">
                <a:solidFill>
                  <a:srgbClr val="005479"/>
                </a:solidFill>
              </a:rPr>
              <a:t>(MMD/DCI)</a:t>
            </a:r>
            <a:r>
              <a:rPr lang="en-US" sz="1200" b="0" i="0" u="none" strike="noStrike" cap="none" dirty="0">
                <a:solidFill>
                  <a:schemeClr val="dk1"/>
                </a:solidFill>
                <a:latin typeface="+mn-lt"/>
                <a:ea typeface="Calibri"/>
                <a:cs typeface="Calibri"/>
                <a:sym typeface="Calibri"/>
              </a:rPr>
              <a:t>. All schools begin their professional development journey with the </a:t>
            </a:r>
            <a:r>
              <a:rPr lang="en-US" sz="1200" b="0" i="1" u="none" strike="noStrike" cap="none" dirty="0">
                <a:solidFill>
                  <a:schemeClr val="dk1"/>
                </a:solidFill>
                <a:latin typeface="+mn-lt"/>
                <a:ea typeface="Calibri"/>
                <a:cs typeface="Calibri"/>
                <a:sym typeface="Calibri"/>
              </a:rPr>
              <a:t>Foundations</a:t>
            </a:r>
            <a:r>
              <a:rPr lang="en-US" sz="1200" b="0" i="0" u="none" strike="noStrike" cap="none" dirty="0">
                <a:solidFill>
                  <a:schemeClr val="dk1"/>
                </a:solidFill>
                <a:latin typeface="+mn-lt"/>
                <a:ea typeface="Calibri"/>
                <a:cs typeface="Calibri"/>
                <a:sym typeface="Calibri"/>
              </a:rPr>
              <a:t>, as these professional learning modules provide foundational knowledge in three key areas: Collaborative Teams, Data-Based Decision Making, and Common Formative Assessment. </a:t>
            </a:r>
            <a:r>
              <a:rPr lang="en-US" sz="1200" b="0" i="1" u="none" strike="noStrike" cap="none" dirty="0">
                <a:solidFill>
                  <a:schemeClr val="dk1"/>
                </a:solidFill>
                <a:latin typeface="+mn-lt"/>
                <a:ea typeface="Calibri"/>
                <a:cs typeface="Calibri"/>
                <a:sym typeface="Calibri"/>
              </a:rPr>
              <a:t>Effective Teaching &amp; Learning Practices</a:t>
            </a:r>
            <a:r>
              <a:rPr lang="en-US" sz="1200" b="0" i="0" u="none" strike="noStrike" cap="none" dirty="0">
                <a:solidFill>
                  <a:schemeClr val="dk1"/>
                </a:solidFill>
                <a:latin typeface="+mn-lt"/>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mn-lt"/>
                <a:ea typeface="Calibri"/>
                <a:cs typeface="Calibri"/>
                <a:sym typeface="Calibri"/>
              </a:rPr>
              <a:t>Supportive Context</a:t>
            </a:r>
            <a:r>
              <a:rPr lang="en-US" sz="1200" b="0" i="1" u="none" strike="noStrike" cap="none" baseline="0" dirty="0">
                <a:solidFill>
                  <a:schemeClr val="dk1"/>
                </a:solidFill>
                <a:latin typeface="+mn-lt"/>
                <a:ea typeface="Calibri"/>
                <a:cs typeface="Calibri"/>
                <a:sym typeface="Calibri"/>
              </a:rPr>
              <a:t> </a:t>
            </a:r>
            <a:r>
              <a:rPr lang="en-US" sz="1200" b="0" i="0" u="none" strike="noStrike" cap="none" baseline="0" dirty="0">
                <a:solidFill>
                  <a:schemeClr val="dk1"/>
                </a:solidFill>
                <a:latin typeface="+mn-lt"/>
                <a:ea typeface="Calibri"/>
                <a:cs typeface="Calibri"/>
                <a:sym typeface="Calibri"/>
              </a:rPr>
              <a:t>contains</a:t>
            </a:r>
            <a:r>
              <a:rPr lang="en-US" sz="1200" b="0" i="0" u="none" strike="noStrike" cap="none" dirty="0">
                <a:solidFill>
                  <a:schemeClr val="dk1"/>
                </a:solidFill>
                <a:latin typeface="+mn-lt"/>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mn-lt"/>
                <a:ea typeface="Calibri"/>
                <a:cs typeface="Calibri"/>
                <a:sym typeface="Calibri"/>
              </a:rPr>
              <a:t> of Effective Teaching &amp; Learning Practices </a:t>
            </a:r>
            <a:r>
              <a:rPr lang="en-US" sz="1200" b="0" i="0" u="none" strike="noStrike" cap="none" dirty="0">
                <a:solidFill>
                  <a:schemeClr val="dk1"/>
                </a:solidFill>
                <a:latin typeface="+mn-lt"/>
                <a:ea typeface="Calibri"/>
                <a:cs typeface="Calibri"/>
                <a:sym typeface="Calibri"/>
              </a:rPr>
              <a:t>through technology, leadership, and coaching supports.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Do/To Say</a:t>
            </a:r>
          </a:p>
          <a:p>
            <a:pPr marL="0" marR="0" lvl="0" indent="0" algn="l" rtl="0">
              <a:spcBef>
                <a:spcPts val="0"/>
              </a:spcBef>
              <a:spcAft>
                <a:spcPts val="0"/>
              </a:spcAft>
              <a:buSzPct val="25000"/>
              <a:buNone/>
            </a:pPr>
            <a:r>
              <a:rPr lang="en-US" sz="1200" b="0" i="0" u="none" strike="noStrike" cap="none" dirty="0">
                <a:solidFill>
                  <a:schemeClr val="dk1"/>
                </a:solidFill>
                <a:latin typeface="+mn-lt"/>
                <a:ea typeface="Calibri"/>
                <a:cs typeface="Calibri"/>
                <a:sym typeface="Calibri"/>
              </a:rPr>
              <a:t>Before</a:t>
            </a:r>
            <a:r>
              <a:rPr lang="en-US" sz="1200" b="0" i="0" u="none" strike="noStrike" cap="none" baseline="0" dirty="0">
                <a:solidFill>
                  <a:schemeClr val="dk1"/>
                </a:solidFill>
                <a:latin typeface="+mn-lt"/>
                <a:ea typeface="Calibri"/>
                <a:cs typeface="Calibri"/>
                <a:sym typeface="Calibri"/>
              </a:rPr>
              <a:t> we delve into CTE, let’s take a few minutes to review the MMD/DCI Framework graphic, looking specifically at where CTE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mn-lt"/>
                <a:ea typeface="Calibri"/>
                <a:cs typeface="Calibri"/>
                <a:sym typeface="Calibri"/>
              </a:rPr>
              <a:t>As you see, the focus of MMD/DCI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mn-lt"/>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mn-lt"/>
                <a:ea typeface="Calibri"/>
                <a:cs typeface="Calibri"/>
                <a:sym typeface="Calibri"/>
              </a:rPr>
              <a:t>Foundations (consisting of Collaborative Teams, Data-Based Decision Making, and Common Formative Assessment)</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mn-lt"/>
                <a:ea typeface="Calibri"/>
                <a:cs typeface="Calibri"/>
                <a:sym typeface="Calibri"/>
              </a:rPr>
              <a:t>Effective Teaching and Learning Practices (Developing Assessment Capable Learners with Feedback and Metacognition)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mn-lt"/>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mn-lt"/>
                <a:ea typeface="Calibri"/>
                <a:cs typeface="Calibri"/>
                <a:sym typeface="Calibri"/>
              </a:rPr>
              <a:t>References</a:t>
            </a: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dirty="0">
                <a:solidFill>
                  <a:srgbClr val="005479"/>
                </a:solidFill>
              </a:rPr>
              <a:t>District Continuous Improvement </a:t>
            </a:r>
            <a:r>
              <a:rPr lang="en-US" sz="1100" dirty="0">
                <a:solidFill>
                  <a:srgbClr val="005479"/>
                </a:solidFill>
              </a:rPr>
              <a:t>(MMD/DCI)</a:t>
            </a:r>
            <a:r>
              <a:rPr lang="en-US" dirty="0">
                <a:solidFill>
                  <a:schemeClr val="dk1"/>
                </a:solidFill>
                <a:latin typeface="Tw Cen MT" panose="020B0602020104020603" pitchFamily="34" charset="0"/>
                <a:cs typeface="Calibri" panose="020F0502020204030204" pitchFamily="34" charset="0"/>
                <a:sym typeface="Arial"/>
              </a:rPr>
              <a:t> Blueprint, Third Edition,</a:t>
            </a:r>
            <a:r>
              <a:rPr lang="en-US" baseline="0" dirty="0">
                <a:solidFill>
                  <a:schemeClr val="dk1"/>
                </a:solidFill>
                <a:latin typeface="Tw Cen MT" panose="020B0602020104020603" pitchFamily="34" charset="0"/>
                <a:cs typeface="Calibri" panose="020F0502020204030204" pitchFamily="34" charset="0"/>
                <a:sym typeface="Arial"/>
              </a:rPr>
              <a:t> (2019). Missouri Department of Elementary and Secondary Education: Northern Arizona University, Institute for Human Development.</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14</a:t>
            </a:fld>
            <a:endParaRPr lang="en-US"/>
          </a:p>
        </p:txBody>
      </p:sp>
    </p:spTree>
    <p:extLst>
      <p:ext uri="{BB962C8B-B14F-4D97-AF65-F5344CB8AC3E}">
        <p14:creationId xmlns:p14="http://schemas.microsoft.com/office/powerpoint/2010/main" val="90550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b="1" dirty="0"/>
              <a:t>To Know/To Say</a:t>
            </a:r>
          </a:p>
          <a:p>
            <a:pPr marL="0" lvl="0" indent="0" algn="l" rtl="0">
              <a:spcBef>
                <a:spcPts val="360"/>
              </a:spcBef>
              <a:spcAft>
                <a:spcPts val="0"/>
              </a:spcAft>
              <a:buNone/>
            </a:pPr>
            <a:r>
              <a:rPr lang="en-US" b="0" dirty="0"/>
              <a:t>The CTE module aligns with the</a:t>
            </a:r>
            <a:r>
              <a:rPr lang="en-US" b="0" baseline="0" dirty="0"/>
              <a:t> Missouri Learning Standards because it addresses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 and</a:t>
            </a:r>
          </a:p>
          <a:p>
            <a:pPr marL="800100" lvl="1" indent="-342900"/>
            <a:r>
              <a:rPr lang="en-US" sz="2400" dirty="0">
                <a:latin typeface="Tw Cen MT" panose="020B0602020104020603" pitchFamily="34" charset="0"/>
              </a:rPr>
              <a:t>feedback. </a:t>
            </a:r>
          </a:p>
        </p:txBody>
      </p:sp>
      <p:sp>
        <p:nvSpPr>
          <p:cNvPr id="4" name="Slide Number Placeholder 3"/>
          <p:cNvSpPr>
            <a:spLocks noGrp="1"/>
          </p:cNvSpPr>
          <p:nvPr>
            <p:ph type="sldNum" sz="quarter" idx="5"/>
          </p:nvPr>
        </p:nvSpPr>
        <p:spPr/>
        <p:txBody>
          <a:bodyPr/>
          <a:lstStyle/>
          <a:p>
            <a:fld id="{2FC1790C-55D2-46A1-B73D-8A4A436DCF88}" type="slidenum">
              <a:rPr lang="en-US" smtClean="0"/>
              <a:t>15</a:t>
            </a:fld>
            <a:endParaRPr lang="en-US"/>
          </a:p>
        </p:txBody>
      </p:sp>
    </p:spTree>
    <p:extLst>
      <p:ext uri="{BB962C8B-B14F-4D97-AF65-F5344CB8AC3E}">
        <p14:creationId xmlns:p14="http://schemas.microsoft.com/office/powerpoint/2010/main" val="311708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b="1" dirty="0"/>
              <a:t>To Know</a:t>
            </a:r>
            <a:endParaRPr lang="en-US" b="1" baseline="0" dirty="0"/>
          </a:p>
          <a:p>
            <a:pPr marL="0" lvl="0" indent="0" algn="l" rtl="0">
              <a:spcBef>
                <a:spcPts val="360"/>
              </a:spcBef>
              <a:spcAft>
                <a:spcPts val="0"/>
              </a:spcAft>
              <a:buNone/>
            </a:pPr>
            <a:r>
              <a:rPr lang="en-US" b="0" baseline="0" dirty="0"/>
              <a:t>Detailed information about the MO Teacher Standards is provided below for your review only. </a:t>
            </a:r>
            <a:endParaRPr lang="en-US" b="0" dirty="0"/>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p>
        </p:txBody>
      </p:sp>
      <p:sp>
        <p:nvSpPr>
          <p:cNvPr id="4" name="Slide Number Placeholder 3"/>
          <p:cNvSpPr>
            <a:spLocks noGrp="1"/>
          </p:cNvSpPr>
          <p:nvPr>
            <p:ph type="sldNum" sz="quarter" idx="5"/>
          </p:nvPr>
        </p:nvSpPr>
        <p:spPr/>
        <p:txBody>
          <a:bodyPr/>
          <a:lstStyle/>
          <a:p>
            <a:fld id="{2FC1790C-55D2-46A1-B73D-8A4A436DCF88}" type="slidenum">
              <a:rPr lang="en-US" smtClean="0"/>
              <a:t>16</a:t>
            </a:fld>
            <a:endParaRPr lang="en-US"/>
          </a:p>
        </p:txBody>
      </p:sp>
    </p:spTree>
    <p:extLst>
      <p:ext uri="{BB962C8B-B14F-4D97-AF65-F5344CB8AC3E}">
        <p14:creationId xmlns:p14="http://schemas.microsoft.com/office/powerpoint/2010/main" val="348993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cs typeface="Calibri"/>
                <a:sym typeface="Calibri"/>
              </a:rPr>
              <a:t>To Do/Say</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Read over the Agenda slide</a:t>
            </a:r>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17</a:t>
            </a:fld>
            <a:endParaRPr lang="en-US"/>
          </a:p>
        </p:txBody>
      </p:sp>
    </p:spTree>
    <p:extLst>
      <p:ext uri="{BB962C8B-B14F-4D97-AF65-F5344CB8AC3E}">
        <p14:creationId xmlns:p14="http://schemas.microsoft.com/office/powerpoint/2010/main" val="1241997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buClr>
                <a:schemeClr val="dk1"/>
              </a:buClr>
              <a:buSzPct val="25000"/>
            </a:pPr>
            <a:r>
              <a:rPr lang="en-US" b="1" dirty="0"/>
              <a:t>To Know/To Do</a:t>
            </a:r>
          </a:p>
          <a:p>
            <a:pPr marL="0">
              <a:spcBef>
                <a:spcPts val="0"/>
              </a:spcBef>
              <a:buClr>
                <a:schemeClr val="dk1"/>
              </a:buClr>
              <a:buSzPct val="25000"/>
            </a:pPr>
            <a:r>
              <a:rPr lang="en-US" b="0" dirty="0"/>
              <a:t>Go over the learning targets listed</a:t>
            </a:r>
          </a:p>
          <a:p>
            <a:pPr marL="0">
              <a:spcBef>
                <a:spcPts val="0"/>
              </a:spcBef>
              <a:buClr>
                <a:schemeClr val="dk1"/>
              </a:buClr>
              <a:buSzPct val="25000"/>
            </a:pPr>
            <a:endParaRPr lang="en-US" b="1" dirty="0"/>
          </a:p>
          <a:p>
            <a:pPr marL="0">
              <a:spcBef>
                <a:spcPts val="0"/>
              </a:spcBef>
              <a:buClr>
                <a:schemeClr val="dk1"/>
              </a:buClr>
              <a:buSzPct val="25000"/>
            </a:pPr>
            <a:r>
              <a:rPr lang="en-US" b="1" dirty="0"/>
              <a:t>To Say</a:t>
            </a:r>
          </a:p>
          <a:p>
            <a:pPr marL="0">
              <a:spcBef>
                <a:spcPts val="0"/>
              </a:spcBef>
              <a:buClr>
                <a:schemeClr val="dk1"/>
              </a:buClr>
              <a:buSzPct val="25000"/>
            </a:pPr>
            <a:r>
              <a:rPr lang="en-US" dirty="0"/>
              <a:t>As a learner, today you will develop an understanding of</a:t>
            </a:r>
            <a:r>
              <a:rPr lang="en-US" baseline="0" dirty="0"/>
              <a:t> what CTE is, how it can impact student outcomes, and how teacher leadership plays a role in these outcomes. </a:t>
            </a:r>
            <a:endParaRPr lang="en-US" dirty="0"/>
          </a:p>
          <a:p>
            <a:pPr marL="0">
              <a:spcBef>
                <a:spcPts val="0"/>
              </a:spcBef>
              <a:buClr>
                <a:schemeClr val="dk1"/>
              </a:buClr>
              <a:buSzPct val="25000"/>
            </a:pPr>
            <a:endParaRPr lang="en-US" dirty="0"/>
          </a:p>
          <a:p>
            <a:pPr marL="0">
              <a:spcBef>
                <a:spcPts val="0"/>
              </a:spcBef>
              <a:buClr>
                <a:schemeClr val="dk1"/>
              </a:buClr>
              <a:buSzPct val="25000"/>
            </a:pPr>
            <a:r>
              <a:rPr lang="en-US" dirty="0"/>
              <a:t>Following the training, you will have time to plan how to incorporate supports for CTE in your school/district.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18</a:t>
            </a:fld>
            <a:endParaRPr lang="en-US"/>
          </a:p>
        </p:txBody>
      </p:sp>
    </p:spTree>
    <p:extLst>
      <p:ext uri="{BB962C8B-B14F-4D97-AF65-F5344CB8AC3E}">
        <p14:creationId xmlns:p14="http://schemas.microsoft.com/office/powerpoint/2010/main" val="1560315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spcBef>
                <a:spcPts val="370"/>
              </a:spcBef>
              <a:defRPr/>
            </a:pPr>
            <a:r>
              <a:rPr lang="en-US" b="1" dirty="0"/>
              <a:t>To Know/To Say</a:t>
            </a:r>
          </a:p>
          <a:p>
            <a:pPr defTabSz="939363">
              <a:spcBef>
                <a:spcPts val="370"/>
              </a:spcBef>
              <a:defRPr/>
            </a:pPr>
            <a:r>
              <a:rPr lang="en-US" dirty="0"/>
              <a:t>Let’s begin the work of CTE and Teacher Leadership with these essential questions in mind.</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19</a:t>
            </a:fld>
            <a:endParaRPr lang="en-US"/>
          </a:p>
        </p:txBody>
      </p:sp>
    </p:spTree>
    <p:extLst>
      <p:ext uri="{BB962C8B-B14F-4D97-AF65-F5344CB8AC3E}">
        <p14:creationId xmlns:p14="http://schemas.microsoft.com/office/powerpoint/2010/main" val="34134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To Know/To Say</a:t>
            </a:r>
          </a:p>
          <a:p>
            <a:r>
              <a:rPr lang="en-US" dirty="0"/>
              <a:t>The CTE  infographic summarizes key content from the learning package</a:t>
            </a:r>
            <a:r>
              <a:rPr lang="en-US" b="0" dirty="0"/>
              <a:t>.</a:t>
            </a:r>
          </a:p>
          <a:p>
            <a:endParaRPr lang="en-US" b="0" dirty="0"/>
          </a:p>
          <a:p>
            <a:r>
              <a:rPr lang="en-US" b="1" dirty="0"/>
              <a:t>Handout</a:t>
            </a:r>
          </a:p>
          <a:p>
            <a:r>
              <a:rPr lang="en-US" b="0" dirty="0"/>
              <a:t>CTE </a:t>
            </a:r>
            <a:r>
              <a:rPr lang="en-US" b="0" dirty="0" err="1"/>
              <a:t>InfoGraphic</a:t>
            </a:r>
            <a:r>
              <a:rPr lang="en-US" b="0" dirty="0"/>
              <a:t>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743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9d8c2b72e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49d8c2b72e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b="1" dirty="0"/>
              <a:t>To Know</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dirty="0"/>
              <a:t>This slide is hidden and can be used if participants need a review.  </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dirty="0"/>
              <a:t>John Hattie shows the effect sizes of the factors that most impact student achievement. </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lang="en-US" dirty="0"/>
          </a:p>
          <a:p>
            <a:pPr marL="0" marR="0" lvl="0" indent="0" algn="l" rtl="0">
              <a:lnSpc>
                <a:spcPct val="9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0" algn="l" rtl="0">
              <a:lnSpc>
                <a:spcPct val="90000"/>
              </a:lnSpc>
              <a:spcBef>
                <a:spcPts val="0"/>
              </a:spcBef>
              <a:spcAft>
                <a:spcPts val="0"/>
              </a:spcAft>
              <a:buClr>
                <a:srgbClr val="000000"/>
              </a:buClr>
              <a:buSzPts val="1400"/>
              <a:buFont typeface="Arial"/>
              <a:buNone/>
            </a:pPr>
            <a:r>
              <a:rPr lang="en-US" dirty="0"/>
              <a:t>Show the slide</a:t>
            </a:r>
          </a:p>
          <a:p>
            <a:pPr marL="0" marR="0" lvl="0" indent="0" algn="l" rtl="0">
              <a:lnSpc>
                <a:spcPct val="9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As a reminder of why we are talking about ways to build CTE. This chart reflects the continual shifts in effect size as John Hattie adds studies to his meta-analyses. Collective teacher efficacy is currently ranked first; it was second a year ago.  It is advisable to check the rankings on a yearly basis. </a:t>
            </a:r>
          </a:p>
          <a:p>
            <a:pPr marL="0" marR="0" lvl="0" indent="0" algn="l" rtl="0">
              <a:lnSpc>
                <a:spcPct val="9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cs typeface="Calibri"/>
                <a:sym typeface="Calibri"/>
              </a:rPr>
              <a:t>Visible-Learning.</a:t>
            </a:r>
            <a:r>
              <a:rPr lang="en-US" sz="1200" b="0" i="0" u="none" strike="noStrike" cap="none" baseline="0" dirty="0">
                <a:solidFill>
                  <a:schemeClr val="dk1"/>
                </a:solidFill>
                <a:latin typeface="+mn-lt"/>
                <a:cs typeface="Calibri"/>
                <a:sym typeface="Calibri"/>
              </a:rPr>
              <a:t> </a:t>
            </a:r>
            <a:r>
              <a:rPr lang="en-US" sz="1200" b="0" i="0" u="none" strike="noStrike" cap="none" dirty="0">
                <a:solidFill>
                  <a:schemeClr val="dk1"/>
                </a:solidFill>
                <a:latin typeface="+mn-lt"/>
                <a:cs typeface="Calibri"/>
                <a:sym typeface="Calibri"/>
              </a:rPr>
              <a:t>(n.d.</a:t>
            </a:r>
            <a:r>
              <a:rPr lang="en-US" sz="1200" b="0" i="0" u="none" strike="noStrike" cap="none" baseline="0" dirty="0">
                <a:solidFill>
                  <a:schemeClr val="dk1"/>
                </a:solidFill>
                <a:latin typeface="+mn-lt"/>
                <a:cs typeface="Calibri"/>
                <a:sym typeface="Calibri"/>
              </a:rPr>
              <a:t>). </a:t>
            </a:r>
            <a:r>
              <a:rPr lang="en-US" sz="1200" b="0" i="1" u="none" strike="noStrike" cap="none" baseline="0" dirty="0">
                <a:solidFill>
                  <a:schemeClr val="dk1"/>
                </a:solidFill>
                <a:latin typeface="+mn-lt"/>
                <a:cs typeface="Calibri"/>
                <a:sym typeface="Calibri"/>
              </a:rPr>
              <a:t>Hattie’s ranking: 252 influences and effect sizes related to student achievement. </a:t>
            </a:r>
            <a:r>
              <a:rPr lang="en-US" sz="1200" b="0" i="0" u="none" strike="noStrike" cap="none" baseline="0" dirty="0">
                <a:solidFill>
                  <a:schemeClr val="dk1"/>
                </a:solidFill>
                <a:latin typeface="+mn-lt"/>
                <a:cs typeface="Calibri"/>
                <a:sym typeface="Calibri"/>
              </a:rPr>
              <a:t>Retrieved from </a:t>
            </a:r>
            <a:r>
              <a:rPr lang="en-US" sz="1200" b="0" i="0" u="none" strike="noStrike" cap="none" dirty="0">
                <a:solidFill>
                  <a:schemeClr val="dk1"/>
                </a:solidFill>
                <a:latin typeface="+mn-lt"/>
                <a:ea typeface="Calibri"/>
                <a:cs typeface="Calibri"/>
                <a:sym typeface="Calibri"/>
              </a:rPr>
              <a:t>https://visible-learning.org/hattie-ranking-influences-effect-sizes-learning-achievement</a:t>
            </a:r>
          </a:p>
          <a:p>
            <a:pPr marL="0" marR="0" lvl="0" indent="0" algn="l" rtl="0">
              <a:lnSpc>
                <a:spcPct val="9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 </a:t>
            </a:r>
            <a:endParaRPr lang="en-US" dirty="0"/>
          </a:p>
          <a:p>
            <a:pPr marL="0" marR="0" lvl="0" indent="0" algn="l" rtl="0">
              <a:lnSpc>
                <a:spcPct val="9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lang="en-US" dirty="0"/>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dirty="0"/>
          </a:p>
        </p:txBody>
      </p:sp>
      <p:sp>
        <p:nvSpPr>
          <p:cNvPr id="312" name="Google Shape;312;g49d8c2b72e_0_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431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800" b="1" dirty="0"/>
              <a:t>CTE in</a:t>
            </a:r>
            <a:r>
              <a:rPr lang="en-US" sz="800" b="1" baseline="0" dirty="0"/>
              <a:t>-person training suggestions</a:t>
            </a:r>
          </a:p>
          <a:p>
            <a:pPr marL="0" lvl="0" indent="0" algn="l" rtl="0">
              <a:spcBef>
                <a:spcPts val="360"/>
              </a:spcBef>
              <a:spcAft>
                <a:spcPts val="0"/>
              </a:spcAft>
              <a:buNone/>
            </a:pPr>
            <a:r>
              <a:rPr lang="en-US" sz="800" dirty="0"/>
              <a:t>The CTE Teacher Leadership Focus Module is designed to be completed in 1 to 1.5 hours. </a:t>
            </a:r>
          </a:p>
          <a:p>
            <a:pPr marL="0" lvl="0" indent="0" algn="l" rtl="0">
              <a:spcBef>
                <a:spcPts val="360"/>
              </a:spcBef>
              <a:spcAft>
                <a:spcPts val="0"/>
              </a:spcAft>
              <a:buNone/>
            </a:pPr>
            <a:endParaRPr lang="en-US" sz="1200" b="0" i="0" u="none" strike="noStrike" dirty="0">
              <a:solidFill>
                <a:srgbClr val="000000"/>
              </a:solidFill>
              <a:effectLst/>
              <a:latin typeface="Questrial" panose="020B0604020202020204" charset="0"/>
            </a:endParaRPr>
          </a:p>
          <a:p>
            <a:pPr marL="0" marR="0" lvl="0" indent="0" algn="l" defTabSz="914400" rtl="0" eaLnBrk="1" fontAlgn="auto" latinLnBrk="0" hangingPunct="1">
              <a:lnSpc>
                <a:spcPct val="100000"/>
              </a:lnSpc>
              <a:spcBef>
                <a:spcPts val="800"/>
              </a:spcBef>
              <a:spcAft>
                <a:spcPts val="0"/>
              </a:spcAft>
              <a:buClr>
                <a:schemeClr val="dk1"/>
              </a:buClr>
              <a:buSzPts val="1200"/>
              <a:buFont typeface="Calibri"/>
              <a:buNone/>
              <a:tabLst/>
              <a:defRPr/>
            </a:pPr>
            <a:r>
              <a:rPr lang="en-US" sz="1200" b="0" i="0" u="none" strike="noStrike" dirty="0">
                <a:solidFill>
                  <a:srgbClr val="000000"/>
                </a:solidFill>
                <a:effectLst/>
                <a:latin typeface="Questrial" panose="020B0604020202020204" charset="0"/>
              </a:rPr>
              <a:t>This presentation provides the basic information regarding how teacher leadership can enhance CTE. You may want to add or enhance portions with visuals and examples that will resonate with your audience.</a:t>
            </a:r>
            <a:r>
              <a:rPr lang="en-US" sz="1200" b="0" i="0" u="none" strike="noStrike" baseline="0" dirty="0">
                <a:solidFill>
                  <a:srgbClr val="000000"/>
                </a:solidFill>
                <a:effectLst/>
                <a:latin typeface="Questrial" panose="020B0604020202020204" charset="0"/>
              </a:rPr>
              <a:t> As a reminder, always be sure to include appropriate citations when adding resources. Also, you might look to the coaching companion for additions that may be helpful. </a:t>
            </a:r>
            <a:endParaRPr lang="en-US" sz="1050" b="0" i="0" u="none" strike="noStrike" dirty="0">
              <a:solidFill>
                <a:srgbClr val="005479"/>
              </a:solidFill>
              <a:effectLst/>
              <a:latin typeface="Noto Sans Symbols"/>
            </a:endParaRPr>
          </a:p>
          <a:p>
            <a:pPr marL="0" lvl="0" indent="0" algn="l" rtl="0">
              <a:spcBef>
                <a:spcPts val="360"/>
              </a:spcBef>
              <a:spcAft>
                <a:spcPts val="0"/>
              </a:spcAft>
              <a:buNone/>
            </a:pPr>
            <a:endParaRPr lang="en-US" sz="800" dirty="0"/>
          </a:p>
          <a:p>
            <a:pPr marL="0" lvl="0" indent="0" algn="l" rtl="0">
              <a:spcBef>
                <a:spcPts val="360"/>
              </a:spcBef>
              <a:spcAft>
                <a:spcPts val="0"/>
              </a:spcAft>
              <a:buNone/>
            </a:pPr>
            <a:r>
              <a:rPr lang="en-US" sz="800" dirty="0"/>
              <a:t>In summary</a:t>
            </a:r>
          </a:p>
          <a:p>
            <a:pPr marL="628650" lvl="1" indent="-171450">
              <a:buFont typeface="Wingdings" panose="05000000000000000000" pitchFamily="2" charset="2"/>
              <a:buChar char="§"/>
            </a:pPr>
            <a:r>
              <a:rPr lang="en-US" sz="800" dirty="0">
                <a:latin typeface="Tw Cen MT" panose="020B0602020104020603" pitchFamily="34" charset="0"/>
              </a:rPr>
              <a:t>This module outlines the basics of CTE and Teacher Leadership</a:t>
            </a:r>
          </a:p>
          <a:p>
            <a:pPr marL="628650" lvl="1" indent="-171450">
              <a:buFont typeface="Wingdings" panose="05000000000000000000" pitchFamily="2" charset="2"/>
              <a:buChar char="§"/>
            </a:pPr>
            <a:r>
              <a:rPr lang="en-US" sz="800" dirty="0">
                <a:latin typeface="Tw Cen MT" panose="020B0602020104020603" pitchFamily="34" charset="0"/>
              </a:rPr>
              <a:t>It can be adapted to individual </a:t>
            </a:r>
            <a:r>
              <a:rPr lang="en-US" sz="800" dirty="0"/>
              <a:t>contexts</a:t>
            </a:r>
            <a:endParaRPr lang="en-US" sz="800" dirty="0">
              <a:latin typeface="Tw Cen MT" panose="020B0602020104020603" pitchFamily="34" charset="0"/>
            </a:endParaRPr>
          </a:p>
          <a:p>
            <a:pPr marL="628650" lvl="1" indent="-171450">
              <a:buFont typeface="Wingdings" panose="05000000000000000000" pitchFamily="2" charset="2"/>
              <a:buChar char="§"/>
            </a:pPr>
            <a:r>
              <a:rPr lang="en-US" sz="800" dirty="0">
                <a:latin typeface="Tw Cen MT" panose="020B0602020104020603" pitchFamily="34" charset="0"/>
              </a:rPr>
              <a:t>The training should last about 1 to 1.5 hours</a:t>
            </a:r>
          </a:p>
          <a:p>
            <a:endParaRPr lang="en-US" sz="800" dirty="0">
              <a:latin typeface="Tw Cen MT" panose="020B0602020104020603" pitchFamily="34" charset="0"/>
            </a:endParaRPr>
          </a:p>
          <a:p>
            <a:pPr marL="0" marR="0" lvl="0" indent="0" algn="l" rtl="0">
              <a:lnSpc>
                <a:spcPct val="80000"/>
              </a:lnSpc>
              <a:spcBef>
                <a:spcPts val="171"/>
              </a:spcBef>
              <a:spcAft>
                <a:spcPts val="0"/>
              </a:spcAft>
              <a:buSzPct val="25000"/>
              <a:buNone/>
            </a:pPr>
            <a:r>
              <a:rPr lang="en-US" sz="570" b="1" i="0" u="none" strike="noStrike" cap="none" dirty="0">
                <a:solidFill>
                  <a:schemeClr val="dk1"/>
                </a:solidFill>
                <a:latin typeface="+mn-lt"/>
                <a:ea typeface="Calibri"/>
                <a:cs typeface="Calibri"/>
                <a:sym typeface="Calibri"/>
              </a:rPr>
              <a:t>Presenter</a:t>
            </a:r>
            <a:r>
              <a:rPr lang="en-US" sz="570" b="1" i="0" u="none" strike="noStrike" cap="none" baseline="0" dirty="0">
                <a:solidFill>
                  <a:schemeClr val="dk1"/>
                </a:solidFill>
                <a:latin typeface="+mn-lt"/>
                <a:ea typeface="Calibri"/>
                <a:cs typeface="Calibri"/>
                <a:sym typeface="Calibri"/>
              </a:rPr>
              <a:t> notes information</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Presenter notes are</a:t>
            </a:r>
            <a:r>
              <a:rPr lang="en-US" sz="570" b="0" i="0" u="none" strike="noStrike" cap="none" baseline="0" dirty="0">
                <a:solidFill>
                  <a:schemeClr val="dk1"/>
                </a:solidFill>
                <a:latin typeface="+mn-lt"/>
                <a:ea typeface="Calibri"/>
                <a:cs typeface="Calibri"/>
                <a:sym typeface="Calibri"/>
              </a:rPr>
              <a:t> </a:t>
            </a:r>
            <a:r>
              <a:rPr lang="en-US" sz="570" b="0" i="0" u="none" strike="noStrike" cap="none" dirty="0">
                <a:solidFill>
                  <a:schemeClr val="dk1"/>
                </a:solidFill>
                <a:latin typeface="+mn-lt"/>
                <a:ea typeface="Calibri"/>
                <a:cs typeface="Calibri"/>
                <a:sym typeface="Calibri"/>
              </a:rPr>
              <a:t>included in the PowerPoint. Background information for the presenter is shown as “</a:t>
            </a:r>
            <a:r>
              <a:rPr lang="en-US" sz="570" b="1" i="0" u="none" strike="noStrike" cap="none" dirty="0">
                <a:solidFill>
                  <a:schemeClr val="dk1"/>
                </a:solidFill>
                <a:latin typeface="+mn-lt"/>
                <a:ea typeface="Calibri"/>
                <a:cs typeface="Calibri"/>
                <a:sym typeface="Calibri"/>
              </a:rPr>
              <a:t>To Know</a:t>
            </a:r>
            <a:r>
              <a:rPr lang="en-US" sz="570" b="0" i="0" u="none" strike="noStrike" cap="none" dirty="0">
                <a:solidFill>
                  <a:schemeClr val="dk1"/>
                </a:solidFill>
                <a:latin typeface="+mn-lt"/>
                <a:ea typeface="Calibri"/>
                <a:cs typeface="Calibri"/>
                <a:sym typeface="Calibri"/>
              </a:rPr>
              <a:t>.” Statements to be shared with participants are shown as “</a:t>
            </a:r>
            <a:r>
              <a:rPr lang="en-US" sz="570" b="1" i="0" u="none" strike="noStrike" cap="none" dirty="0">
                <a:solidFill>
                  <a:schemeClr val="dk1"/>
                </a:solidFill>
                <a:latin typeface="+mn-lt"/>
                <a:ea typeface="Calibri"/>
                <a:cs typeface="Calibri"/>
                <a:sym typeface="Calibri"/>
              </a:rPr>
              <a:t>To Say</a:t>
            </a:r>
            <a:r>
              <a:rPr lang="en-US" sz="570" b="0" i="0" u="none" strike="noStrike" cap="none" dirty="0">
                <a:solidFill>
                  <a:schemeClr val="dk1"/>
                </a:solidFill>
                <a:latin typeface="+mn-lt"/>
                <a:ea typeface="Calibri"/>
                <a:cs typeface="Calibri"/>
                <a:sym typeface="Calibri"/>
              </a:rPr>
              <a:t>.” In some instances, the “</a:t>
            </a:r>
            <a:r>
              <a:rPr lang="en-US" sz="570" b="1" i="0" u="none" strike="noStrike" cap="none" dirty="0">
                <a:solidFill>
                  <a:schemeClr val="dk1"/>
                </a:solidFill>
                <a:latin typeface="+mn-lt"/>
                <a:ea typeface="Calibri"/>
                <a:cs typeface="Calibri"/>
                <a:sym typeface="Calibri"/>
              </a:rPr>
              <a:t>To Know/To Say</a:t>
            </a:r>
            <a:r>
              <a:rPr lang="en-US" sz="570" b="0" i="0" u="none" strike="noStrike" cap="none" dirty="0">
                <a:solidFill>
                  <a:schemeClr val="dk1"/>
                </a:solidFill>
                <a:latin typeface="+mn-lt"/>
                <a:ea typeface="Calibri"/>
                <a:cs typeface="Calibri"/>
                <a:sym typeface="Calibri"/>
              </a:rPr>
              <a:t>” are combined. The presenter notes also include “</a:t>
            </a:r>
            <a:r>
              <a:rPr lang="en-US" sz="570" b="1" i="0" u="none" strike="noStrike" cap="none" dirty="0">
                <a:solidFill>
                  <a:schemeClr val="dk1"/>
                </a:solidFill>
                <a:latin typeface="+mn-lt"/>
                <a:ea typeface="Calibri"/>
                <a:cs typeface="Calibri"/>
                <a:sym typeface="Calibri"/>
              </a:rPr>
              <a:t>To Do</a:t>
            </a:r>
            <a:r>
              <a:rPr lang="en-US" sz="570" b="0" i="0" u="none" strike="noStrike" cap="none" dirty="0">
                <a:solidFill>
                  <a:schemeClr val="dk1"/>
                </a:solidFill>
                <a:latin typeface="+mn-lt"/>
                <a:ea typeface="Calibri"/>
                <a:cs typeface="Calibri"/>
                <a:sym typeface="Calibri"/>
              </a:rPr>
              <a:t>” prompts and cues for “</a:t>
            </a:r>
            <a:r>
              <a:rPr lang="en-US" sz="570" b="1" i="0" u="none" strike="noStrike" cap="none" dirty="0">
                <a:solidFill>
                  <a:schemeClr val="dk1"/>
                </a:solidFill>
                <a:latin typeface="+mn-lt"/>
                <a:ea typeface="Calibri"/>
                <a:cs typeface="Calibri"/>
                <a:sym typeface="Calibri"/>
              </a:rPr>
              <a:t>Handouts</a:t>
            </a:r>
            <a:r>
              <a:rPr lang="en-US" sz="570" b="0" i="0" u="none" strike="noStrike" cap="none" dirty="0">
                <a:solidFill>
                  <a:schemeClr val="dk1"/>
                </a:solidFill>
                <a:latin typeface="+mn-lt"/>
                <a:ea typeface="Calibri"/>
                <a:cs typeface="Calibri"/>
                <a:sym typeface="Calibri"/>
              </a:rPr>
              <a:t>” (illustrated by icons – see slide 13 for icon glossary).</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Additional activities, examples, videos, etc. are being developed</a:t>
            </a:r>
            <a:r>
              <a:rPr lang="en-US" sz="570" b="0" i="0" u="none" strike="noStrike" cap="none" baseline="0" dirty="0">
                <a:solidFill>
                  <a:schemeClr val="dk1"/>
                </a:solidFill>
                <a:latin typeface="+mn-lt"/>
                <a:ea typeface="Calibri"/>
                <a:cs typeface="Calibri"/>
                <a:sym typeface="Calibri"/>
              </a:rPr>
              <a:t> as a CTE Coaching Companion</a:t>
            </a:r>
            <a:r>
              <a:rPr lang="en-US" sz="570" b="0" i="0" u="none" strike="noStrike" cap="none" dirty="0">
                <a:solidFill>
                  <a:schemeClr val="dk1"/>
                </a:solidFill>
                <a:latin typeface="+mn-lt"/>
                <a:ea typeface="Calibri"/>
                <a:cs typeface="Calibri"/>
                <a:sym typeface="Calibri"/>
              </a:rPr>
              <a:t>. A presenter may add material from the Coaching Companion to corresponding PowerPoint content.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A printed Practice Profile and an electronic Self-Assessment Practice Profile (SAPP) tool are available for use by individuals, teams, or schools for periodic self-assessment and monitoring of implementation of practice or to identify training or coaching needs.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The presenter should download onto a hard drive or a flash drive any video intended for use in a training. You might not have internet access at the school sites.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Breaks should be inserted at the discretion of the presenter based on the needs of participants.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126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rtl="0">
              <a:lnSpc>
                <a:spcPct val="100000"/>
              </a:lnSpc>
              <a:spcBef>
                <a:spcPts val="0"/>
              </a:spcBef>
              <a:spcAft>
                <a:spcPts val="0"/>
              </a:spcAft>
              <a:buClr>
                <a:srgbClr val="000000"/>
              </a:buClr>
              <a:buSzPts val="1400"/>
              <a:buFont typeface="Arial"/>
              <a:buNone/>
            </a:pPr>
            <a:r>
              <a:rPr lang="en-US" b="1" dirty="0"/>
              <a:t>To Know</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This slide is hidden and may be used if participants need a review. </a:t>
            </a:r>
            <a:r>
              <a:rPr lang="en-US" b="1" dirty="0"/>
              <a:t> </a:t>
            </a:r>
          </a:p>
          <a:p>
            <a:pPr marL="0" marR="0" lvl="0" indent="-228600" algn="l" rtl="0">
              <a:lnSpc>
                <a:spcPct val="100000"/>
              </a:lnSpc>
              <a:spcBef>
                <a:spcPts val="0"/>
              </a:spcBef>
              <a:spcAft>
                <a:spcPts val="0"/>
              </a:spcAft>
              <a:buClr>
                <a:srgbClr val="000000"/>
              </a:buClr>
              <a:buSzPts val="1400"/>
              <a:buFont typeface="Arial"/>
              <a:buNone/>
            </a:pPr>
            <a:endParaRPr lang="en-US" b="1" dirty="0"/>
          </a:p>
          <a:p>
            <a:pPr marL="0" marR="0" lvl="0" indent="-228600" algn="l" rtl="0">
              <a:lnSpc>
                <a:spcPct val="100000"/>
              </a:lnSpc>
              <a:spcBef>
                <a:spcPts val="0"/>
              </a:spcBef>
              <a:spcAft>
                <a:spcPts val="0"/>
              </a:spcAft>
              <a:buClr>
                <a:srgbClr val="000000"/>
              </a:buClr>
              <a:buSzPts val="1400"/>
              <a:buFont typeface="Arial"/>
              <a:buNone/>
            </a:pPr>
            <a:r>
              <a:rPr lang="en-US" dirty="0"/>
              <a:t>It is important that school leaders know the impact of high and low Collective Teacher Efficacy.</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629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This slide is hidden and may be used if participants need a review.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High CTE within schools has a positive impact on how teachers work.</a:t>
            </a:r>
            <a:r>
              <a:rPr lang="en-US" dirty="0"/>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Do/To 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When schools have a high degree of CTE, teachers give greater effort and show passion about teaching. They are persistent in the face of challenges and are more resilient when faced with failures.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Within your table groups discuss ho</a:t>
            </a:r>
            <a:r>
              <a:rPr lang="en-US" dirty="0"/>
              <a:t>w</a:t>
            </a:r>
            <a:r>
              <a:rPr lang="en-US" sz="1200" b="0" i="0" u="none" strike="noStrike" cap="none" dirty="0">
                <a:solidFill>
                  <a:schemeClr val="dk1"/>
                </a:solidFill>
                <a:latin typeface="+mn-lt"/>
                <a:ea typeface="Calibri"/>
                <a:cs typeface="Calibri"/>
                <a:sym typeface="Calibri"/>
              </a:rPr>
              <a:t> these teacher characteristics could impact both student and teacher outcomes? Please share out after a few minutes.</a:t>
            </a:r>
            <a:endParaRPr lang="en-US" dirty="0"/>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After listening to the share out, make sure they noted</a:t>
            </a:r>
            <a:r>
              <a:rPr lang="en-US" sz="1200" b="0" i="0" u="none" strike="noStrike" cap="none" baseline="0" dirty="0">
                <a:solidFill>
                  <a:schemeClr val="dk1"/>
                </a:solidFill>
                <a:latin typeface="+mn-lt"/>
                <a:ea typeface="Calibri"/>
                <a:cs typeface="Calibri"/>
                <a:sym typeface="Calibri"/>
              </a:rPr>
              <a:t> the following.</a:t>
            </a:r>
            <a:endParaRPr lang="en-US" sz="1200" b="0" i="0" u="none" strike="noStrike" cap="none" dirty="0">
              <a:solidFill>
                <a:schemeClr val="dk1"/>
              </a:solidFill>
              <a:latin typeface="+mn-lt"/>
              <a:ea typeface="Calibri"/>
              <a:cs typeface="Calibri"/>
              <a:sym typeface="Calibri"/>
            </a:endParaRP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Increased student achievement</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Other affected outcomes linked are dropout/attendance rates</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College attendance</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Student course selection </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Teacher satisfaction</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Teacher learning &amp; innovation</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Brinson, D., &amp; Steiner, L. (2007). </a:t>
            </a:r>
            <a:r>
              <a:rPr lang="en-US" sz="1200" b="0" i="1" u="none" strike="noStrike" cap="none" dirty="0">
                <a:solidFill>
                  <a:schemeClr val="dk1"/>
                </a:solidFill>
                <a:effectLst/>
                <a:latin typeface="+mn-lt"/>
                <a:ea typeface="Calibri"/>
                <a:cs typeface="Calibri"/>
                <a:sym typeface="Calibri"/>
              </a:rPr>
              <a:t>Building collective efficacy: How leaders inspire teachers to achieve </a:t>
            </a:r>
            <a:r>
              <a:rPr lang="en-US" sz="1200" b="0" i="0" u="none" strike="noStrike" cap="none" dirty="0">
                <a:solidFill>
                  <a:schemeClr val="dk1"/>
                </a:solidFill>
                <a:effectLst/>
                <a:latin typeface="+mn-lt"/>
                <a:ea typeface="Calibri"/>
                <a:cs typeface="Calibri"/>
                <a:sym typeface="Calibri"/>
              </a:rPr>
              <a:t>(Issue Brief). Washington, DC: Center for Comprehensive School Reform and Improvement. Retrieved from </a:t>
            </a:r>
            <a:r>
              <a:rPr lang="en-US" sz="1200" b="0" i="0" u="sng" strike="noStrike" cap="none" dirty="0">
                <a:solidFill>
                  <a:schemeClr val="dk1"/>
                </a:solidFill>
                <a:effectLst/>
                <a:latin typeface="+mn-lt"/>
                <a:ea typeface="Calibri"/>
                <a:cs typeface="Calibri"/>
                <a:sym typeface="Calibri"/>
                <a:hlinkClick r:id="rId3"/>
              </a:rPr>
              <a:t>https://files.eric.ed.gov/fulltext/ED499254.pdf</a:t>
            </a:r>
            <a:endParaRPr lang="en-US" sz="1200" b="0" i="0" u="none" strike="noStrike" cap="none" dirty="0">
              <a:solidFill>
                <a:schemeClr val="dk1"/>
              </a:solidFill>
              <a:effectLst/>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mn-lt"/>
                <a:ea typeface="Calibri"/>
                <a:cs typeface="Calibri"/>
                <a:sym typeface="Calibri"/>
              </a:rPr>
              <a:t>Donohoo</a:t>
            </a:r>
            <a:r>
              <a:rPr lang="en-US" sz="1200" b="0" i="0" u="none" strike="noStrike" cap="none" dirty="0">
                <a:solidFill>
                  <a:schemeClr val="dk1"/>
                </a:solidFill>
                <a:effectLst/>
                <a:latin typeface="+mn-lt"/>
                <a:ea typeface="Calibri"/>
                <a:cs typeface="Calibri"/>
                <a:sym typeface="Calibri"/>
              </a:rPr>
              <a:t>, J. (2018). Collective teacher efficacy research: Productive patterns of </a:t>
            </a:r>
            <a:r>
              <a:rPr lang="en-US" sz="1200" b="0" i="0" u="none" strike="noStrike" cap="none" dirty="0" err="1">
                <a:solidFill>
                  <a:schemeClr val="dk1"/>
                </a:solidFill>
                <a:effectLst/>
                <a:latin typeface="+mn-lt"/>
                <a:ea typeface="Calibri"/>
                <a:cs typeface="Calibri"/>
                <a:sym typeface="Calibri"/>
              </a:rPr>
              <a:t>behaviour</a:t>
            </a:r>
            <a:r>
              <a:rPr lang="en-US" sz="1200" b="0" i="0" u="none" strike="noStrike" cap="none" dirty="0">
                <a:solidFill>
                  <a:schemeClr val="dk1"/>
                </a:solidFill>
                <a:effectLst/>
                <a:latin typeface="+mn-lt"/>
                <a:ea typeface="Calibri"/>
                <a:cs typeface="Calibri"/>
                <a:sym typeface="Calibri"/>
              </a:rPr>
              <a:t> and other positive consequences. </a:t>
            </a:r>
            <a:r>
              <a:rPr lang="en-US" sz="1200" b="0" i="1" u="none" strike="noStrike" cap="none" dirty="0">
                <a:solidFill>
                  <a:schemeClr val="dk1"/>
                </a:solidFill>
                <a:effectLst/>
                <a:latin typeface="+mn-lt"/>
                <a:ea typeface="Calibri"/>
                <a:cs typeface="Calibri"/>
                <a:sym typeface="Calibri"/>
              </a:rPr>
              <a:t>Journal of Educational Change</a:t>
            </a:r>
            <a:r>
              <a:rPr lang="en-US" sz="1200" b="0" i="0" u="none" strike="noStrike" cap="none" dirty="0">
                <a:solidFill>
                  <a:schemeClr val="dk1"/>
                </a:solidFill>
                <a:effectLst/>
                <a:latin typeface="+mn-lt"/>
                <a:ea typeface="Calibri"/>
                <a:cs typeface="Calibri"/>
                <a:sym typeface="Calibri"/>
              </a:rPr>
              <a:t>, </a:t>
            </a:r>
            <a:r>
              <a:rPr lang="en-US" sz="1200" b="0" i="1" u="none" strike="noStrike" cap="none" dirty="0">
                <a:solidFill>
                  <a:schemeClr val="dk1"/>
                </a:solidFill>
                <a:effectLst/>
                <a:latin typeface="+mn-lt"/>
                <a:ea typeface="Calibri"/>
                <a:cs typeface="Calibri"/>
                <a:sym typeface="Calibri"/>
              </a:rPr>
              <a:t>19</a:t>
            </a:r>
            <a:r>
              <a:rPr lang="en-US" sz="1200" b="0" i="0" u="none" strike="noStrike" cap="none" dirty="0">
                <a:solidFill>
                  <a:schemeClr val="dk1"/>
                </a:solidFill>
                <a:effectLst/>
                <a:latin typeface="+mn-lt"/>
                <a:ea typeface="Calibri"/>
                <a:cs typeface="Calibri"/>
                <a:sym typeface="Calibri"/>
              </a:rPr>
              <a:t>(3), 323–345. </a:t>
            </a:r>
            <a:endParaRPr lang="en-US" sz="12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23</a:t>
            </a:fld>
            <a:endParaRPr lang="en-US"/>
          </a:p>
        </p:txBody>
      </p:sp>
    </p:spTree>
    <p:extLst>
      <p:ext uri="{BB962C8B-B14F-4D97-AF65-F5344CB8AC3E}">
        <p14:creationId xmlns:p14="http://schemas.microsoft.com/office/powerpoint/2010/main" val="340337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This slide is hidden and may be used if participants need a review.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There are also consequences of having low CTE for teachers.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Do/Say</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Show Slide</a:t>
            </a:r>
            <a:endParaRPr lang="en-US" dirty="0"/>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These are things that lead to teachers not wanting to be involved in the decision-making/problem solving process in  schools.  Can you think of others? This will lead to the opposite of  having high CTE.</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mn-lt"/>
                <a:ea typeface="Calibri"/>
                <a:cs typeface="Calibri"/>
                <a:sym typeface="Calibri"/>
              </a:rPr>
              <a:t>Donohoo</a:t>
            </a:r>
            <a:r>
              <a:rPr lang="en-US" sz="1200" b="0" i="0" u="none" strike="noStrike" cap="none" dirty="0">
                <a:solidFill>
                  <a:schemeClr val="dk1"/>
                </a:solidFill>
                <a:effectLst/>
                <a:latin typeface="+mn-lt"/>
                <a:ea typeface="Calibri"/>
                <a:cs typeface="Calibri"/>
                <a:sym typeface="Calibri"/>
              </a:rPr>
              <a:t>, J. (2017). </a:t>
            </a:r>
            <a:r>
              <a:rPr lang="en-US" sz="1200" b="0" i="1" u="none" strike="noStrike" cap="none" dirty="0">
                <a:solidFill>
                  <a:schemeClr val="dk1"/>
                </a:solidFill>
                <a:effectLst/>
                <a:latin typeface="+mn-lt"/>
                <a:ea typeface="Calibri"/>
                <a:cs typeface="Calibri"/>
                <a:sym typeface="Calibri"/>
              </a:rPr>
              <a:t>Collective efficacy: How educators’ beliefs impact student learning. </a:t>
            </a:r>
            <a:r>
              <a:rPr lang="en-US" sz="1200" b="0" i="0" u="none" strike="noStrike" cap="none" dirty="0">
                <a:solidFill>
                  <a:schemeClr val="dk1"/>
                </a:solidFill>
                <a:effectLst/>
                <a:latin typeface="+mn-lt"/>
                <a:ea typeface="Calibri"/>
                <a:cs typeface="Calibri"/>
                <a:sym typeface="Calibri"/>
              </a:rPr>
              <a:t>Thousand Oaks, CA: Corwin. </a:t>
            </a:r>
            <a:r>
              <a:rPr lang="en-US" sz="1200" dirty="0">
                <a:latin typeface="Tw Cen MT" panose="020B0602020104020603" pitchFamily="34" charset="0"/>
              </a:rPr>
              <a:t>pp. 13-25</a:t>
            </a:r>
            <a:endParaRPr lang="en-US" sz="1200" b="0" i="0" u="none" strike="noStrike" cap="none" dirty="0">
              <a:solidFill>
                <a:schemeClr val="dk1"/>
              </a:solidFill>
              <a:effectLst/>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24</a:t>
            </a:fld>
            <a:endParaRPr lang="en-US"/>
          </a:p>
        </p:txBody>
      </p:sp>
    </p:spTree>
    <p:extLst>
      <p:ext uri="{BB962C8B-B14F-4D97-AF65-F5344CB8AC3E}">
        <p14:creationId xmlns:p14="http://schemas.microsoft.com/office/powerpoint/2010/main" val="21482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This slide is hidden and may be used if participants need a review.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High CTE within schools has a positive impact.</a:t>
            </a:r>
            <a:r>
              <a:rPr lang="en-US" dirty="0"/>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Principals and district leaders should turn their attention to improving CTE because it has an impressive list of positive consequences, including…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References</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effectLst/>
                <a:latin typeface="+mn-lt"/>
                <a:ea typeface="Calibri"/>
                <a:cs typeface="Calibri"/>
                <a:sym typeface="Calibri"/>
              </a:rPr>
              <a:t>Brinson, D., &amp; Steiner, L. (2007). </a:t>
            </a:r>
            <a:r>
              <a:rPr lang="en-US" sz="1200" b="0" i="1" u="none" strike="noStrike" cap="none" dirty="0">
                <a:solidFill>
                  <a:schemeClr val="dk1"/>
                </a:solidFill>
                <a:effectLst/>
                <a:latin typeface="+mn-lt"/>
                <a:ea typeface="Calibri"/>
                <a:cs typeface="Calibri"/>
                <a:sym typeface="Calibri"/>
              </a:rPr>
              <a:t>Building collective efficacy: How leaders inspire teachers to achieve </a:t>
            </a:r>
            <a:r>
              <a:rPr lang="en-US" sz="1200" b="0" i="0" u="none" strike="noStrike" cap="none" dirty="0">
                <a:solidFill>
                  <a:schemeClr val="dk1"/>
                </a:solidFill>
                <a:effectLst/>
                <a:latin typeface="+mn-lt"/>
                <a:ea typeface="Calibri"/>
                <a:cs typeface="Calibri"/>
                <a:sym typeface="Calibri"/>
              </a:rPr>
              <a:t>(Issue Brief). Washington, DC: Center for Comprehensive School Reform and Improvement. Retrieved from </a:t>
            </a:r>
            <a:r>
              <a:rPr lang="en-US" sz="1200" b="0" i="0" u="sng" strike="noStrike" cap="none" dirty="0">
                <a:solidFill>
                  <a:schemeClr val="dk1"/>
                </a:solidFill>
                <a:effectLst/>
                <a:latin typeface="+mn-lt"/>
                <a:ea typeface="Calibri"/>
                <a:cs typeface="Calibri"/>
                <a:sym typeface="Calibri"/>
                <a:hlinkClick r:id="rId3"/>
              </a:rPr>
              <a:t>https://files.eric.ed.gov/fulltext/ED499254.pdf</a:t>
            </a:r>
            <a:endParaRPr lang="en-US" sz="1200" b="0" i="0" u="none" strike="noStrike" cap="none" dirty="0">
              <a:solidFill>
                <a:schemeClr val="dk1"/>
              </a:solidFill>
              <a:effectLst/>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effectLst/>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mn-lt"/>
                <a:ea typeface="Calibri"/>
                <a:cs typeface="Calibri"/>
                <a:sym typeface="Calibri"/>
              </a:rPr>
              <a:t>Donohoo</a:t>
            </a:r>
            <a:r>
              <a:rPr lang="en-US" sz="1200" b="0" i="0" u="none" strike="noStrike" cap="none" dirty="0">
                <a:solidFill>
                  <a:schemeClr val="dk1"/>
                </a:solidFill>
                <a:effectLst/>
                <a:latin typeface="+mn-lt"/>
                <a:ea typeface="Calibri"/>
                <a:cs typeface="Calibri"/>
                <a:sym typeface="Calibri"/>
              </a:rPr>
              <a:t>, J. (2018). Collective teacher efficacy research: Productive patterns of </a:t>
            </a:r>
            <a:r>
              <a:rPr lang="en-US" sz="1200" b="0" i="0" u="none" strike="noStrike" cap="none" dirty="0" err="1">
                <a:solidFill>
                  <a:schemeClr val="dk1"/>
                </a:solidFill>
                <a:effectLst/>
                <a:latin typeface="+mn-lt"/>
                <a:ea typeface="Calibri"/>
                <a:cs typeface="Calibri"/>
                <a:sym typeface="Calibri"/>
              </a:rPr>
              <a:t>behaviour</a:t>
            </a:r>
            <a:r>
              <a:rPr lang="en-US" sz="1200" b="0" i="0" u="none" strike="noStrike" cap="none" dirty="0">
                <a:solidFill>
                  <a:schemeClr val="dk1"/>
                </a:solidFill>
                <a:effectLst/>
                <a:latin typeface="+mn-lt"/>
                <a:ea typeface="Calibri"/>
                <a:cs typeface="Calibri"/>
                <a:sym typeface="Calibri"/>
              </a:rPr>
              <a:t> and other positive consequences. </a:t>
            </a:r>
            <a:r>
              <a:rPr lang="en-US" sz="1200" b="0" i="1" u="none" strike="noStrike" cap="none" dirty="0">
                <a:solidFill>
                  <a:schemeClr val="dk1"/>
                </a:solidFill>
                <a:effectLst/>
                <a:latin typeface="+mn-lt"/>
                <a:ea typeface="Calibri"/>
                <a:cs typeface="Calibri"/>
                <a:sym typeface="Calibri"/>
              </a:rPr>
              <a:t>Journal of Educational Change</a:t>
            </a:r>
            <a:r>
              <a:rPr lang="en-US" sz="1200" b="0" i="0" u="none" strike="noStrike" cap="none" dirty="0">
                <a:solidFill>
                  <a:schemeClr val="dk1"/>
                </a:solidFill>
                <a:effectLst/>
                <a:latin typeface="+mn-lt"/>
                <a:ea typeface="Calibri"/>
                <a:cs typeface="Calibri"/>
                <a:sym typeface="Calibri"/>
              </a:rPr>
              <a:t>, </a:t>
            </a:r>
            <a:r>
              <a:rPr lang="en-US" sz="1200" b="0" i="1" u="none" strike="noStrike" cap="none" dirty="0">
                <a:solidFill>
                  <a:schemeClr val="dk1"/>
                </a:solidFill>
                <a:effectLst/>
                <a:latin typeface="+mn-lt"/>
                <a:ea typeface="Calibri"/>
                <a:cs typeface="Calibri"/>
                <a:sym typeface="Calibri"/>
              </a:rPr>
              <a:t>19</a:t>
            </a:r>
            <a:r>
              <a:rPr lang="en-US" sz="1200" b="0" i="0" u="none" strike="noStrike" cap="none" dirty="0">
                <a:solidFill>
                  <a:schemeClr val="dk1"/>
                </a:solidFill>
                <a:effectLst/>
                <a:latin typeface="+mn-lt"/>
                <a:ea typeface="Calibri"/>
                <a:cs typeface="Calibri"/>
                <a:sym typeface="Calibri"/>
              </a:rPr>
              <a:t>(3), 323–345.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effectLst/>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25</a:t>
            </a:fld>
            <a:endParaRPr lang="en-US"/>
          </a:p>
        </p:txBody>
      </p:sp>
    </p:spTree>
    <p:extLst>
      <p:ext uri="{BB962C8B-B14F-4D97-AF65-F5344CB8AC3E}">
        <p14:creationId xmlns:p14="http://schemas.microsoft.com/office/powerpoint/2010/main" val="343225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Know</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Each of these t</a:t>
            </a:r>
            <a:r>
              <a:rPr lang="en-US" dirty="0"/>
              <a:t>opics </a:t>
            </a:r>
            <a:r>
              <a:rPr lang="en-US" sz="1200" b="0" i="0" u="none" strike="noStrike" cap="none" dirty="0">
                <a:solidFill>
                  <a:schemeClr val="dk1"/>
                </a:solidFill>
                <a:latin typeface="+mn-lt"/>
                <a:ea typeface="Calibri"/>
                <a:cs typeface="Calibri"/>
                <a:sym typeface="Calibri"/>
              </a:rPr>
              <a:t>will be covered in focus modules but we are concentrating on B – Teacher Leadership, which is one way to develop CTE.</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We will be discussing how Teacher Leadership will have an impact on developing CTE.</a:t>
            </a:r>
          </a:p>
        </p:txBody>
      </p:sp>
      <p:sp>
        <p:nvSpPr>
          <p:cNvPr id="4" name="Slide Number Placeholder 3"/>
          <p:cNvSpPr>
            <a:spLocks noGrp="1"/>
          </p:cNvSpPr>
          <p:nvPr>
            <p:ph type="sldNum" sz="quarter" idx="5"/>
          </p:nvPr>
        </p:nvSpPr>
        <p:spPr/>
        <p:txBody>
          <a:bodyPr/>
          <a:lstStyle/>
          <a:p>
            <a:fld id="{2FC1790C-55D2-46A1-B73D-8A4A436DCF88}" type="slidenum">
              <a:rPr lang="en-US" smtClean="0"/>
              <a:t>26</a:t>
            </a:fld>
            <a:endParaRPr lang="en-US"/>
          </a:p>
        </p:txBody>
      </p:sp>
    </p:spTree>
    <p:extLst>
      <p:ext uri="{BB962C8B-B14F-4D97-AF65-F5344CB8AC3E}">
        <p14:creationId xmlns:p14="http://schemas.microsoft.com/office/powerpoint/2010/main" val="589822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latin typeface="+mn-lt"/>
                <a:ea typeface="Calibri"/>
                <a:cs typeface="Calibri"/>
                <a:sym typeface="Calibri"/>
              </a:rPr>
              <a:t>To Know</a:t>
            </a:r>
          </a:p>
          <a:p>
            <a:pPr defTabSz="939363">
              <a:buClr>
                <a:srgbClr val="000000"/>
              </a:buClr>
              <a:buSzPts val="1400"/>
              <a:defRPr/>
            </a:pPr>
            <a:r>
              <a:rPr lang="en-US" dirty="0">
                <a:latin typeface="+mn-lt"/>
                <a:ea typeface="Calibri"/>
                <a:cs typeface="Calibri"/>
                <a:sym typeface="Calibri"/>
              </a:rPr>
              <a:t>It is important to know/review the definitions on this slide and think about how Teacher Leadership impacts the different levels of efficacy. Depending on how recently the team has been through the base module, the presenter may use this slide only to review definitions and hide the following slides related to definitions. If using only this slide, please stop after each definition to have participants reflect on Teacher Leadership as they relate to the different levels of efficacy. </a:t>
            </a:r>
            <a:r>
              <a:rPr lang="en-US" dirty="0">
                <a:highlight>
                  <a:srgbClr val="FFFFFF"/>
                </a:highlight>
                <a:ea typeface="Calibri"/>
                <a:cs typeface="Calibri"/>
                <a:sym typeface="Calibri"/>
              </a:rPr>
              <a:t> </a:t>
            </a:r>
            <a:endParaRPr lang="en-US" b="1" dirty="0">
              <a:ea typeface="Calibri"/>
              <a:cs typeface="Calibri"/>
              <a:sym typeface="Calibri"/>
            </a:endParaRPr>
          </a:p>
          <a:p>
            <a:pPr>
              <a:buClr>
                <a:srgbClr val="000000"/>
              </a:buClr>
              <a:buSzPts val="1400"/>
            </a:pPr>
            <a:endParaRPr lang="en-US" dirty="0">
              <a:latin typeface="+mn-lt"/>
              <a:ea typeface="Calibri"/>
              <a:cs typeface="Calibri"/>
              <a:sym typeface="Calibri"/>
            </a:endParaRPr>
          </a:p>
          <a:p>
            <a:pPr defTabSz="939363">
              <a:buClr>
                <a:srgbClr val="000000"/>
              </a:buClr>
              <a:buSzPts val="1400"/>
              <a:defRPr/>
            </a:pPr>
            <a:r>
              <a:rPr lang="en-US" b="1" dirty="0">
                <a:latin typeface="+mn-lt"/>
                <a:ea typeface="Calibri"/>
                <a:cs typeface="Calibri"/>
                <a:sym typeface="Calibri"/>
              </a:rPr>
              <a:t>To Do/Say</a:t>
            </a:r>
          </a:p>
          <a:p>
            <a:pPr defTabSz="939363">
              <a:buClr>
                <a:srgbClr val="000000"/>
              </a:buClr>
              <a:buSzPts val="1400"/>
              <a:defRPr/>
            </a:pPr>
            <a:r>
              <a:rPr lang="en-US" dirty="0">
                <a:latin typeface="+mn-lt"/>
                <a:ea typeface="Calibri"/>
                <a:cs typeface="Calibri"/>
                <a:sym typeface="Calibri"/>
              </a:rPr>
              <a:t>Distribute the handout “</a:t>
            </a:r>
            <a:r>
              <a:rPr lang="en-US" i="1" dirty="0">
                <a:latin typeface="+mn-lt"/>
                <a:ea typeface="Calibri"/>
                <a:cs typeface="Calibri"/>
                <a:sym typeface="Calibri"/>
              </a:rPr>
              <a:t>Efficacy Definitions and Decisions</a:t>
            </a:r>
            <a:r>
              <a:rPr lang="en-US" dirty="0">
                <a:latin typeface="+mn-lt"/>
                <a:ea typeface="Calibri"/>
                <a:cs typeface="Calibri"/>
                <a:sym typeface="Calibri"/>
              </a:rPr>
              <a:t>” to participants who will use it to document their initial thoughts on how Teacher Leadership impacts the different levels of efficacy. </a:t>
            </a:r>
            <a:endParaRPr lang="en-US" dirty="0"/>
          </a:p>
          <a:p>
            <a:pPr>
              <a:buClr>
                <a:srgbClr val="000000"/>
              </a:buClr>
              <a:buSzPts val="1400"/>
            </a:pPr>
            <a:endParaRPr lang="en-US" baseline="0" dirty="0">
              <a:solidFill>
                <a:schemeClr val="tx1"/>
              </a:solidFill>
            </a:endParaRPr>
          </a:p>
          <a:p>
            <a:pPr defTabSz="939363">
              <a:buClr>
                <a:srgbClr val="000000"/>
              </a:buClr>
              <a:buSzPts val="1400"/>
              <a:defRPr/>
            </a:pPr>
            <a:r>
              <a:rPr lang="en-US" dirty="0">
                <a:latin typeface="+mn-lt"/>
                <a:ea typeface="Calibri"/>
                <a:cs typeface="Calibri"/>
                <a:sym typeface="Calibri"/>
              </a:rPr>
              <a:t>We will go through the next slides and review quickly the definitions of efficacy. As you listen, think about how Teacher Leadership relates to the different efficacy levels and write down your thoughts.</a:t>
            </a:r>
            <a:endParaRPr lang="en-US" sz="1200" b="1"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27</a:t>
            </a:fld>
            <a:endParaRPr lang="en-US"/>
          </a:p>
        </p:txBody>
      </p:sp>
    </p:spTree>
    <p:extLst>
      <p:ext uri="{BB962C8B-B14F-4D97-AF65-F5344CB8AC3E}">
        <p14:creationId xmlns:p14="http://schemas.microsoft.com/office/powerpoint/2010/main" val="4281877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general definition of 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 as they go through the definitions. Discuss the definition.</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Teacher Leadership impacts efficacy.</a:t>
            </a:r>
          </a:p>
          <a:p>
            <a:pPr>
              <a:buClr>
                <a:srgbClr val="000000"/>
              </a:buClr>
              <a:buSzPts val="1400"/>
            </a:pP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98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definition of self-efficacy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Teacher Leadership impacts self-efficacy.</a:t>
            </a:r>
            <a:endParaRPr lang="en-US" dirty="0">
              <a:highlight>
                <a:srgbClr val="FFFFFF"/>
              </a:highlight>
            </a:endParaRP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defTabSz="939363">
              <a:buClr>
                <a:srgbClr val="000000"/>
              </a:buClr>
              <a:buSzPts val="1400"/>
              <a:defRPr/>
            </a:pPr>
            <a:r>
              <a:rPr lang="en-US" dirty="0"/>
              <a:t>Bandura, A. (1986). The explanatory and predictive scope of self-efficacy theory. </a:t>
            </a:r>
            <a:r>
              <a:rPr lang="en-US" i="1" dirty="0"/>
              <a:t>Journal of Social and Clinical Psychology, Special Issue: Self-Efficacy Theory in Contemporary Psychology</a:t>
            </a:r>
            <a:r>
              <a:rPr lang="en-US" dirty="0"/>
              <a:t>, </a:t>
            </a:r>
            <a:r>
              <a:rPr lang="en-US" i="1" dirty="0"/>
              <a:t>4, </a:t>
            </a:r>
            <a:r>
              <a:rPr lang="en-US" dirty="0"/>
              <a:t>359-373.</a:t>
            </a:r>
          </a:p>
          <a:p>
            <a:pPr>
              <a:buClr>
                <a:srgbClr val="000000"/>
              </a:buClr>
              <a:buSzPts val="1400"/>
            </a:pPr>
            <a:endParaRPr lang="en-US" dirty="0"/>
          </a:p>
          <a:p>
            <a:pPr>
              <a:buClr>
                <a:srgbClr val="000000"/>
              </a:buClr>
              <a:buSzPts val="1400"/>
            </a:pPr>
            <a:endParaRPr lang="en-US" b="1"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29</a:t>
            </a:fld>
            <a:endParaRPr lang="en-US"/>
          </a:p>
        </p:txBody>
      </p:sp>
    </p:spTree>
    <p:extLst>
      <p:ext uri="{BB962C8B-B14F-4D97-AF65-F5344CB8AC3E}">
        <p14:creationId xmlns:p14="http://schemas.microsoft.com/office/powerpoint/2010/main" val="170374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chemeClr val="dk1"/>
                </a:solidFill>
                <a:latin typeface="+mn-lt"/>
                <a:ea typeface="Calibri"/>
                <a:cs typeface="Calibri"/>
                <a:sym typeface="Calibri"/>
              </a:rPr>
              <a:t>To Know</a:t>
            </a:r>
          </a:p>
          <a:p>
            <a:pPr defTabSz="939363">
              <a:buClr>
                <a:srgbClr val="000000"/>
              </a:buClr>
              <a:buSzPts val="1400"/>
              <a:defRPr/>
            </a:pPr>
            <a:r>
              <a:rPr lang="en-US" dirty="0">
                <a:solidFill>
                  <a:schemeClr val="dk1"/>
                </a:solidFill>
                <a:latin typeface="+mn-lt"/>
                <a:ea typeface="Calibri"/>
                <a:cs typeface="Calibri"/>
                <a:sym typeface="Calibri"/>
              </a:rPr>
              <a:t>The definition of teacher efficacy</a:t>
            </a:r>
            <a:endParaRPr lang="en-US" dirty="0"/>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 </a:t>
            </a:r>
          </a:p>
          <a:p>
            <a:pPr>
              <a:buClr>
                <a:srgbClr val="000000"/>
              </a:buClr>
              <a:buSzPts val="1400"/>
            </a:pPr>
            <a:endParaRPr lang="en-US" dirty="0"/>
          </a:p>
          <a:p>
            <a:pPr>
              <a:buClr>
                <a:schemeClr val="accent2"/>
              </a:buClr>
              <a:buSzPts val="3200"/>
            </a:pPr>
            <a:r>
              <a:rPr lang="en-US" sz="3300" dirty="0">
                <a:solidFill>
                  <a:schemeClr val="dk1"/>
                </a:solidFill>
                <a:latin typeface="Questrial"/>
                <a:ea typeface="Questrial"/>
                <a:cs typeface="Questrial"/>
                <a:sym typeface="Questrial"/>
              </a:rPr>
              <a:t>Teachers with a stronger sense of efficacy</a:t>
            </a:r>
            <a:endParaRPr lang="en-US" dirty="0">
              <a:solidFill>
                <a:schemeClr val="dk1"/>
              </a:solidFill>
              <a:latin typeface="+mn-lt"/>
              <a:ea typeface="Questrial"/>
              <a:cs typeface="Calibri"/>
              <a:sym typeface="Calibri"/>
            </a:endParaRP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tend to exhibit </a:t>
            </a:r>
            <a:r>
              <a:rPr lang="en-US" sz="2500" b="1" dirty="0">
                <a:solidFill>
                  <a:schemeClr val="dk1"/>
                </a:solidFill>
                <a:latin typeface="+mn-lt"/>
                <a:ea typeface="Calibri"/>
                <a:cs typeface="Calibri"/>
                <a:sym typeface="Calibri"/>
              </a:rPr>
              <a:t>greater levels of planning and organization</a:t>
            </a:r>
            <a:r>
              <a:rPr lang="en-US" sz="2500" dirty="0">
                <a:solidFill>
                  <a:schemeClr val="dk1"/>
                </a:solidFill>
                <a:latin typeface="+mn-lt"/>
                <a:ea typeface="Calibri"/>
                <a:cs typeface="Calibri"/>
                <a:sym typeface="Calibri"/>
              </a:rPr>
              <a:t>;</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more open to new ideas </a:t>
            </a:r>
            <a:r>
              <a:rPr lang="en-US" sz="2500" dirty="0">
                <a:solidFill>
                  <a:schemeClr val="dk1"/>
                </a:solidFill>
                <a:latin typeface="+mn-lt"/>
                <a:ea typeface="Calibri"/>
                <a:cs typeface="Calibri"/>
                <a:sym typeface="Calibri"/>
              </a:rPr>
              <a:t>and are more willing to experiment with new methods to better meet the needs of their students;</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more persistent and resilient </a:t>
            </a:r>
            <a:r>
              <a:rPr lang="en-US" sz="2500" dirty="0">
                <a:solidFill>
                  <a:schemeClr val="dk1"/>
                </a:solidFill>
                <a:latin typeface="+mn-lt"/>
                <a:ea typeface="Calibri"/>
                <a:cs typeface="Calibri"/>
                <a:sym typeface="Calibri"/>
              </a:rPr>
              <a:t>when things do not go smoothly;</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less critical of students </a:t>
            </a:r>
            <a:r>
              <a:rPr lang="en-US" sz="2500" dirty="0">
                <a:solidFill>
                  <a:schemeClr val="dk1"/>
                </a:solidFill>
                <a:latin typeface="+mn-lt"/>
                <a:ea typeface="Calibri"/>
                <a:cs typeface="Calibri"/>
                <a:sym typeface="Calibri"/>
              </a:rPr>
              <a:t>when they make errors; and </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less inclined to refer a difficult student </a:t>
            </a:r>
            <a:r>
              <a:rPr lang="en-US" sz="2500" dirty="0">
                <a:solidFill>
                  <a:schemeClr val="dk1"/>
                </a:solidFill>
                <a:latin typeface="+mn-lt"/>
                <a:ea typeface="Calibri"/>
                <a:cs typeface="Calibri"/>
                <a:sym typeface="Calibri"/>
              </a:rPr>
              <a:t>to special education.</a:t>
            </a:r>
            <a:endParaRPr lang="en-US" dirty="0">
              <a:solidFill>
                <a:schemeClr val="dk1"/>
              </a:solidFill>
              <a:latin typeface="+mn-lt"/>
              <a:ea typeface="Calibri"/>
              <a:cs typeface="Calibri"/>
              <a:sym typeface="Calibri"/>
            </a:endParaRPr>
          </a:p>
          <a:p>
            <a:pPr marL="763233" lvl="1" indent="-228317">
              <a:spcBef>
                <a:spcPts val="657"/>
              </a:spcBef>
              <a:buClr>
                <a:schemeClr val="accent2"/>
              </a:buClr>
              <a:buSzPts val="1800"/>
              <a:buFont typeface="Noto Sans Symbols"/>
              <a:buChar char="❑"/>
            </a:pPr>
            <a:endParaRPr lang="en-US" sz="2500" dirty="0">
              <a:solidFill>
                <a:schemeClr val="dk1"/>
              </a:solidFill>
              <a:latin typeface="+mn-lt"/>
              <a:ea typeface="Calibri"/>
              <a:cs typeface="Calibri"/>
              <a:sym typeface="Calibri"/>
            </a:endParaRPr>
          </a:p>
          <a:p>
            <a:pPr>
              <a:buClr>
                <a:srgbClr val="000000"/>
              </a:buClr>
              <a:buSzPts val="1400"/>
            </a:pPr>
            <a:r>
              <a:rPr lang="en-US" b="0" dirty="0"/>
              <a:t>Please complete the handout describing your initial thoughts on how Teacher Leadership impacts teacher efficacy.</a:t>
            </a:r>
          </a:p>
          <a:p>
            <a:pPr>
              <a:buClr>
                <a:srgbClr val="000000"/>
              </a:buClr>
              <a:buSzPts val="1400"/>
            </a:pPr>
            <a:endParaRPr lang="en-US" b="0" dirty="0"/>
          </a:p>
          <a:p>
            <a:pPr>
              <a:buClr>
                <a:srgbClr val="000000"/>
              </a:buClr>
              <a:buSzPts val="1400"/>
            </a:pPr>
            <a:r>
              <a:rPr lang="en-US" b="1" dirty="0"/>
              <a:t>References</a:t>
            </a:r>
          </a:p>
          <a:p>
            <a:pPr>
              <a:buClr>
                <a:srgbClr val="000000"/>
              </a:buClr>
              <a:buSzPts val="1400"/>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(2017). </a:t>
            </a:r>
            <a:r>
              <a:rPr lang="en-US" i="1" dirty="0">
                <a:solidFill>
                  <a:schemeClr val="dk1"/>
                </a:solidFill>
                <a:ea typeface="Calibri"/>
                <a:cs typeface="Calibri"/>
                <a:sym typeface="Calibri"/>
              </a:rPr>
              <a:t>Collective efficacy: How educators’ beliefs impact student learning. </a:t>
            </a:r>
            <a:r>
              <a:rPr lang="en-US" dirty="0">
                <a:solidFill>
                  <a:schemeClr val="dk1"/>
                </a:solidFill>
                <a:ea typeface="Calibri"/>
                <a:cs typeface="Calibri"/>
                <a:sym typeface="Calibri"/>
              </a:rPr>
              <a:t>Thousand Oaks, CA: Corwin. </a:t>
            </a:r>
          </a:p>
          <a:p>
            <a:pPr marL="0" lvl="1">
              <a:buClr>
                <a:srgbClr val="000000"/>
              </a:buClr>
              <a:buSzPts val="1400"/>
            </a:pPr>
            <a:endParaRPr lang="en-US" dirty="0">
              <a:solidFill>
                <a:schemeClr val="dk1"/>
              </a:solidFill>
              <a:ea typeface="Calibri"/>
              <a:cs typeface="Calibri"/>
              <a:sym typeface="Calibri"/>
            </a:endParaRPr>
          </a:p>
          <a:p>
            <a:pPr marL="440326" indent="-528392" defTabSz="469682"/>
            <a:r>
              <a:rPr lang="en-US" sz="2000" dirty="0">
                <a:ea typeface="Calibri"/>
                <a:cs typeface="Calibri" panose="020F0502020204030204" pitchFamily="34" charset="0"/>
                <a:sym typeface="Calibri"/>
              </a:rPr>
              <a:t>Hoy, A. W. (2004). Self-efficacy in college teaching. </a:t>
            </a:r>
            <a:r>
              <a:rPr lang="en-US" sz="2000" i="1" dirty="0">
                <a:ea typeface="Calibri"/>
                <a:cs typeface="Calibri" panose="020F0502020204030204" pitchFamily="34" charset="0"/>
                <a:sym typeface="Calibri"/>
              </a:rPr>
              <a:t>Essays on Teaching Excellence; Toward the Best in the Academy, 15</a:t>
            </a:r>
            <a:r>
              <a:rPr lang="en-US" sz="2000" dirty="0">
                <a:ea typeface="Calibri"/>
                <a:cs typeface="Calibri" panose="020F0502020204030204" pitchFamily="34" charset="0"/>
                <a:sym typeface="Calibri"/>
              </a:rPr>
              <a:t>(7). Retrieved from </a:t>
            </a:r>
            <a:r>
              <a:rPr lang="en-US" sz="2000" dirty="0">
                <a:ea typeface="Calibri"/>
                <a:cs typeface="Calibri" panose="020F0502020204030204" pitchFamily="34" charset="0"/>
                <a:sym typeface="Calibri"/>
                <a:hlinkClick r:id="rId3"/>
              </a:rPr>
              <a:t>https://cft.vanderbilt.edu/wp-content/uploads/sites/59/vol15no7_self_efficacy.htm</a:t>
            </a:r>
            <a:r>
              <a:rPr lang="en-US" sz="2000" dirty="0">
                <a:ea typeface="Calibri"/>
                <a:cs typeface="Calibri" panose="020F0502020204030204" pitchFamily="34" charset="0"/>
                <a:sym typeface="Calibri"/>
              </a:rPr>
              <a:t>   </a:t>
            </a:r>
            <a:endParaRPr lang="en-US" b="0" dirty="0"/>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30</a:t>
            </a:fld>
            <a:endParaRPr lang="en-US"/>
          </a:p>
        </p:txBody>
      </p:sp>
    </p:spTree>
    <p:extLst>
      <p:ext uri="{BB962C8B-B14F-4D97-AF65-F5344CB8AC3E}">
        <p14:creationId xmlns:p14="http://schemas.microsoft.com/office/powerpoint/2010/main" val="3596464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chemeClr val="dk1"/>
                </a:solidFill>
                <a:latin typeface="+mn-lt"/>
                <a:ea typeface="Calibri"/>
                <a:cs typeface="Calibri"/>
                <a:sym typeface="Calibri"/>
              </a:rPr>
              <a:t>To Know</a:t>
            </a:r>
          </a:p>
          <a:p>
            <a:pPr defTabSz="939363">
              <a:buClr>
                <a:srgbClr val="000000"/>
              </a:buClr>
              <a:buSzPts val="1400"/>
              <a:defRPr/>
            </a:pPr>
            <a:r>
              <a:rPr lang="en-US" dirty="0">
                <a:solidFill>
                  <a:schemeClr val="dk1"/>
                </a:solidFill>
                <a:latin typeface="+mn-lt"/>
                <a:ea typeface="Calibri"/>
                <a:cs typeface="Calibri"/>
                <a:sym typeface="Calibri"/>
              </a:rPr>
              <a:t>The definition of collective efficacy</a:t>
            </a:r>
          </a:p>
          <a:p>
            <a:pPr defTabSz="939363">
              <a:buClr>
                <a:srgbClr val="000000"/>
              </a:buClr>
              <a:buSzPts val="1400"/>
              <a:defRPr/>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Teacher Leadership impacts collective efficacy.</a:t>
            </a: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a:buClr>
                <a:srgbClr val="000000"/>
              </a:buClr>
              <a:buSzPts val="1400"/>
            </a:pPr>
            <a:r>
              <a:rPr lang="en-US" dirty="0">
                <a:solidFill>
                  <a:schemeClr val="dk1"/>
                </a:solidFill>
                <a:ea typeface="Calibri"/>
                <a:cs typeface="Calibri"/>
                <a:sym typeface="Calibri"/>
              </a:rPr>
              <a:t>Bandura, A. (1986). The explanatory and predictive scope of self-efficacy theory. </a:t>
            </a:r>
            <a:r>
              <a:rPr lang="en-US" i="1" dirty="0">
                <a:solidFill>
                  <a:schemeClr val="dk1"/>
                </a:solidFill>
                <a:ea typeface="Calibri"/>
                <a:cs typeface="Calibri"/>
                <a:sym typeface="Calibri"/>
              </a:rPr>
              <a:t>Journal of Social and Clinical Psychology, Special Issue: Self-Efficacy Theory in Contemporary Psychology</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4, </a:t>
            </a:r>
            <a:r>
              <a:rPr lang="en-US" dirty="0">
                <a:solidFill>
                  <a:schemeClr val="dk1"/>
                </a:solidFill>
                <a:ea typeface="Calibri"/>
                <a:cs typeface="Calibri"/>
                <a:sym typeface="Calibri"/>
              </a:rPr>
              <a:t>359-373.</a:t>
            </a:r>
            <a:endParaRPr lang="en-US"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31</a:t>
            </a:fld>
            <a:endParaRPr lang="en-US"/>
          </a:p>
        </p:txBody>
      </p:sp>
    </p:spTree>
    <p:extLst>
      <p:ext uri="{BB962C8B-B14F-4D97-AF65-F5344CB8AC3E}">
        <p14:creationId xmlns:p14="http://schemas.microsoft.com/office/powerpoint/2010/main" val="105343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a:r>
              <a:rPr lang="en-US" sz="1200" b="0" i="0" u="none" strike="noStrike" cap="none" dirty="0">
                <a:solidFill>
                  <a:schemeClr val="dk1"/>
                </a:solidFill>
                <a:effectLst/>
                <a:latin typeface="Calibri"/>
                <a:ea typeface="Calibri"/>
                <a:cs typeface="Calibri"/>
                <a:sym typeface="Calibri"/>
              </a:rPr>
              <a:t>These supplies are needed for the CTE Professional Learning Modules.</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8368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t>To Know</a:t>
            </a:r>
          </a:p>
          <a:p>
            <a:pPr defTabSz="939363">
              <a:buClr>
                <a:srgbClr val="000000"/>
              </a:buClr>
              <a:buSzPts val="1400"/>
              <a:defRPr/>
            </a:pPr>
            <a:r>
              <a:rPr lang="en-US" dirty="0"/>
              <a:t>The definition of CTE</a:t>
            </a:r>
          </a:p>
          <a:p>
            <a:pPr defTabSz="939363">
              <a:buClr>
                <a:srgbClr val="000000"/>
              </a:buClr>
              <a:buSzPts val="1400"/>
              <a:defRPr/>
            </a:pPr>
            <a:endParaRPr lang="en-US" dirty="0"/>
          </a:p>
          <a:p>
            <a:pPr>
              <a:buClr>
                <a:srgbClr val="000000"/>
              </a:buClr>
              <a:buSzPts val="1400"/>
            </a:pPr>
            <a:r>
              <a:rPr lang="en-US" b="1" dirty="0">
                <a:solidFill>
                  <a:schemeClr val="dk1"/>
                </a:solidFill>
                <a:latin typeface="+mn-lt"/>
                <a:ea typeface="Calibri"/>
                <a:cs typeface="Calibri"/>
                <a:sym typeface="Calibri"/>
              </a:rPr>
              <a:t>To Do/To Say</a:t>
            </a:r>
          </a:p>
          <a:p>
            <a:pPr>
              <a:buClr>
                <a:srgbClr val="000000"/>
              </a:buClr>
              <a:buSzPts val="1400"/>
            </a:pPr>
            <a:r>
              <a:rPr lang="en-US" dirty="0"/>
              <a:t>Show slide</a:t>
            </a:r>
          </a:p>
          <a:p>
            <a:pPr>
              <a:buClr>
                <a:srgbClr val="000000"/>
              </a:buClr>
              <a:buSzPts val="1400"/>
            </a:pPr>
            <a:endParaRPr lang="en-US" dirty="0"/>
          </a:p>
          <a:p>
            <a:pPr>
              <a:buClr>
                <a:srgbClr val="000000"/>
              </a:buClr>
              <a:buSzPts val="1400"/>
            </a:pPr>
            <a:r>
              <a:rPr lang="en-US" dirty="0"/>
              <a:t>Read slide and definition of CTE</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Teacher belief</a:t>
            </a:r>
          </a:p>
          <a:p>
            <a:pPr marL="234841" indent="-234841">
              <a:lnSpc>
                <a:spcPct val="115000"/>
              </a:lnSpc>
              <a:buClr>
                <a:schemeClr val="dk1"/>
              </a:buClr>
              <a:buSzPts val="1100"/>
              <a:buFont typeface="+mj-lt"/>
              <a:buAutoNum type="alphaLcPeriod"/>
            </a:pPr>
            <a:r>
              <a:rPr lang="en-US" sz="1100" dirty="0">
                <a:solidFill>
                  <a:schemeClr val="dk1"/>
                </a:solidFill>
                <a:latin typeface="Arial"/>
                <a:ea typeface="Arial"/>
                <a:cs typeface="Arial"/>
                <a:sym typeface="Arial"/>
              </a:rPr>
              <a:t>Perception of teachers in a school that the efforts of the faculty will have an effect on student learning (Brinson &amp; Steiner)</a:t>
            </a:r>
          </a:p>
          <a:p>
            <a:pPr marL="234841" indent="-234841">
              <a:lnSpc>
                <a:spcPct val="115000"/>
              </a:lnSpc>
              <a:buClr>
                <a:schemeClr val="dk1"/>
              </a:buClr>
              <a:buSzPts val="1100"/>
              <a:buFont typeface="+mj-lt"/>
              <a:buAutoNum type="alphaLcPeriod"/>
            </a:pPr>
            <a:r>
              <a:rPr lang="en-US" sz="1100" dirty="0">
                <a:solidFill>
                  <a:schemeClr val="dk1"/>
                </a:solidFill>
                <a:latin typeface="Arial"/>
                <a:ea typeface="Arial"/>
                <a:cs typeface="Arial"/>
                <a:sym typeface="Arial"/>
              </a:rPr>
              <a:t>Has the potential to explain the differential effect schools have on student achievement. Goddard, Hoy and Hoy found that a one-point increase on a schools’ CE score is associated with an 8.5 point increase on student achievement scores (moderate effect). </a:t>
            </a:r>
          </a:p>
          <a:p>
            <a:pPr marL="234841" indent="-234841">
              <a:lnSpc>
                <a:spcPct val="115000"/>
              </a:lnSpc>
              <a:buClr>
                <a:schemeClr val="dk1"/>
              </a:buClr>
              <a:buSzPts val="1100"/>
              <a:buFont typeface="+mj-lt"/>
              <a:buAutoNum type="alphaLcPeriod"/>
            </a:pPr>
            <a:r>
              <a:rPr lang="en-US" sz="700" dirty="0">
                <a:solidFill>
                  <a:schemeClr val="dk1"/>
                </a:solidFill>
                <a:latin typeface="Times New Roman"/>
                <a:ea typeface="Times New Roman"/>
                <a:cs typeface="Times New Roman"/>
                <a:sym typeface="Times New Roman"/>
              </a:rPr>
              <a:t>Talk about how CTE </a:t>
            </a:r>
            <a:r>
              <a:rPr lang="en-US" sz="1100" dirty="0">
                <a:solidFill>
                  <a:schemeClr val="dk1"/>
                </a:solidFill>
                <a:latin typeface="Arial"/>
                <a:ea typeface="Times New Roman"/>
                <a:cs typeface="Arial"/>
                <a:sym typeface="Arial"/>
              </a:rPr>
              <a:t>c</a:t>
            </a:r>
            <a:r>
              <a:rPr lang="en-US" sz="1100" dirty="0">
                <a:solidFill>
                  <a:schemeClr val="dk1"/>
                </a:solidFill>
                <a:latin typeface="Arial"/>
                <a:ea typeface="Arial"/>
                <a:cs typeface="Arial"/>
                <a:sym typeface="Arial"/>
              </a:rPr>
              <a:t>an be achieved through</a:t>
            </a:r>
          </a:p>
          <a:p>
            <a:pPr marL="704522" lvl="1" indent="-234841">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building instructional knowledge and skills;</a:t>
            </a:r>
          </a:p>
          <a:p>
            <a:pPr marL="704522" lvl="1" indent="-234841">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creating opportunities for teachers to collaboratively share skills and experience;</a:t>
            </a:r>
          </a:p>
          <a:p>
            <a:pPr marL="704522" lvl="1" indent="-234841">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interpreting results and providing actionable feedback on teacher performance; and</a:t>
            </a:r>
          </a:p>
          <a:p>
            <a:pPr marL="704522" lvl="1" indent="-234841">
              <a:lnSpc>
                <a:spcPct val="115000"/>
              </a:lnSpc>
              <a:buClr>
                <a:schemeClr val="dk1"/>
              </a:buClr>
              <a:buSzPts val="1100"/>
              <a:buFont typeface="Arial" panose="020B0604020202020204" pitchFamily="34" charset="0"/>
              <a:buChar char="•"/>
            </a:pPr>
            <a:r>
              <a:rPr lang="en-US" sz="1100" dirty="0">
                <a:solidFill>
                  <a:schemeClr val="dk1"/>
                </a:solidFill>
                <a:latin typeface="Arial"/>
                <a:ea typeface="Arial"/>
                <a:cs typeface="Arial"/>
                <a:sym typeface="Arial"/>
              </a:rPr>
              <a:t>involving teachers in school decision making.</a:t>
            </a:r>
            <a:endParaRPr lang="en-US" dirty="0">
              <a:solidFill>
                <a:schemeClr val="dk1"/>
              </a:solidFill>
              <a:latin typeface="+mn-lt"/>
              <a:ea typeface="Arial"/>
              <a:cs typeface="Calibri"/>
              <a:sym typeface="Calibri"/>
            </a:endParaRPr>
          </a:p>
          <a:p>
            <a:pPr>
              <a:lnSpc>
                <a:spcPct val="115000"/>
              </a:lnSpc>
              <a:buClr>
                <a:schemeClr val="dk1"/>
              </a:buClr>
              <a:buSzPts val="1100"/>
            </a:pPr>
            <a:endParaRPr lang="en-US" dirty="0">
              <a:solidFill>
                <a:schemeClr val="dk1"/>
              </a:solidFill>
              <a:latin typeface="+mn-lt"/>
              <a:ea typeface="Arial"/>
              <a:cs typeface="Calibri"/>
              <a:sym typeface="Calibri"/>
            </a:endParaRPr>
          </a:p>
          <a:p>
            <a:pPr>
              <a:lnSpc>
                <a:spcPct val="115000"/>
              </a:lnSpc>
              <a:buClr>
                <a:schemeClr val="dk1"/>
              </a:buClr>
              <a:buSzPts val="1100"/>
            </a:pPr>
            <a:r>
              <a:rPr lang="en-US" b="1" dirty="0">
                <a:solidFill>
                  <a:schemeClr val="dk1"/>
                </a:solidFill>
                <a:latin typeface="+mn-lt"/>
                <a:ea typeface="Arial"/>
                <a:cs typeface="Calibri"/>
                <a:sym typeface="Calibri"/>
              </a:rPr>
              <a:t>References</a:t>
            </a:r>
          </a:p>
          <a:p>
            <a:pPr marL="440326" indent="-645812" defTabSz="469682"/>
            <a:r>
              <a:rPr lang="en-US" dirty="0">
                <a:ea typeface="Calibri"/>
                <a:cs typeface="Calibri" panose="020F0502020204030204" pitchFamily="34" charset="0"/>
                <a:sym typeface="Calibri"/>
              </a:rPr>
              <a:t>Goddard, R. D., Hoy, W. K., &amp; Hoy, A. W. (2000).</a:t>
            </a:r>
            <a:r>
              <a:rPr lang="en-US" i="1" dirty="0">
                <a:ea typeface="Calibri"/>
                <a:cs typeface="Calibri" panose="020F0502020204030204" pitchFamily="34" charset="0"/>
                <a:sym typeface="Calibri"/>
              </a:rPr>
              <a:t> </a:t>
            </a:r>
            <a:r>
              <a:rPr lang="en-US" dirty="0">
                <a:ea typeface="Calibri"/>
                <a:cs typeface="Calibri" panose="020F0502020204030204" pitchFamily="34" charset="0"/>
                <a:sym typeface="Calibri"/>
              </a:rPr>
              <a:t>Collective teacher efficacy: Its meaning, measure, and impact on student achievement. </a:t>
            </a:r>
            <a:r>
              <a:rPr lang="en-US" i="1" dirty="0">
                <a:ea typeface="Calibri"/>
                <a:cs typeface="Calibri" panose="020F0502020204030204" pitchFamily="34" charset="0"/>
                <a:sym typeface="Calibri"/>
              </a:rPr>
              <a:t>American Educational Research Journal</a:t>
            </a:r>
            <a:r>
              <a:rPr lang="en-US" dirty="0">
                <a:ea typeface="Calibri"/>
                <a:cs typeface="Calibri" panose="020F0502020204030204" pitchFamily="34" charset="0"/>
                <a:sym typeface="Calibri"/>
              </a:rPr>
              <a:t>, </a:t>
            </a:r>
            <a:r>
              <a:rPr lang="en-US" i="1" dirty="0">
                <a:ea typeface="Calibri"/>
                <a:cs typeface="Calibri" panose="020F0502020204030204" pitchFamily="34" charset="0"/>
                <a:sym typeface="Calibri"/>
              </a:rPr>
              <a:t>37</a:t>
            </a:r>
            <a:r>
              <a:rPr lang="en-US" dirty="0">
                <a:ea typeface="Calibri"/>
                <a:cs typeface="Calibri" panose="020F0502020204030204" pitchFamily="34" charset="0"/>
                <a:sym typeface="Calibri"/>
              </a:rPr>
              <a:t>(2), 479-507.</a:t>
            </a:r>
          </a:p>
          <a:p>
            <a:pPr marL="440326" indent="-645812" defTabSz="469682"/>
            <a:endParaRPr lang="en-US" dirty="0">
              <a:ea typeface="Calibri"/>
              <a:cs typeface="Calibri" panose="020F0502020204030204" pitchFamily="34" charset="0"/>
              <a:sym typeface="Calibri"/>
            </a:endParaRPr>
          </a:p>
          <a:p>
            <a:pPr indent="-469670"/>
            <a:r>
              <a:rPr lang="en-US" dirty="0" err="1">
                <a:latin typeface="Tw Cen MT" panose="020B0602020104020603" pitchFamily="34" charset="77"/>
              </a:rPr>
              <a:t>Donohoo</a:t>
            </a:r>
            <a:r>
              <a:rPr lang="en-US" dirty="0">
                <a:latin typeface="Tw Cen MT" panose="020B0602020104020603" pitchFamily="34" charset="77"/>
              </a:rPr>
              <a:t>, J. (2018). Collective teacher efficacy research: Productive patterns of </a:t>
            </a:r>
            <a:r>
              <a:rPr lang="en-US" dirty="0" err="1">
                <a:latin typeface="Tw Cen MT" panose="020B0602020104020603" pitchFamily="34" charset="77"/>
              </a:rPr>
              <a:t>behaviour</a:t>
            </a:r>
            <a:r>
              <a:rPr lang="en-US" dirty="0">
                <a:latin typeface="Tw Cen MT" panose="020B0602020104020603" pitchFamily="34" charset="77"/>
              </a:rPr>
              <a:t> and other positive consequences. </a:t>
            </a:r>
            <a:r>
              <a:rPr lang="en-US" i="1" dirty="0">
                <a:latin typeface="Tw Cen MT" panose="020B0602020104020603" pitchFamily="34" charset="77"/>
              </a:rPr>
              <a:t>Journal of Educational Change</a:t>
            </a:r>
            <a:r>
              <a:rPr lang="en-US" dirty="0">
                <a:latin typeface="Tw Cen MT" panose="020B0602020104020603" pitchFamily="34" charset="77"/>
              </a:rPr>
              <a:t>, </a:t>
            </a:r>
            <a:r>
              <a:rPr lang="en-US" i="1" dirty="0">
                <a:latin typeface="Tw Cen MT" panose="020B0602020104020603" pitchFamily="34" charset="77"/>
              </a:rPr>
              <a:t>19</a:t>
            </a:r>
            <a:r>
              <a:rPr lang="en-US" dirty="0">
                <a:latin typeface="Tw Cen MT" panose="020B0602020104020603" pitchFamily="34" charset="77"/>
              </a:rPr>
              <a:t>(3), 323–345. </a:t>
            </a:r>
            <a:endParaRPr lang="en-US" dirty="0">
              <a:latin typeface="Tw Cen MT" panose="020B0602020104020603" pitchFamily="34" charset="77"/>
              <a:ea typeface="Calibri"/>
              <a:cs typeface="Calibri" panose="020F0502020204030204" pitchFamily="34" charset="0"/>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32</a:t>
            </a:fld>
            <a:endParaRPr lang="en-US"/>
          </a:p>
        </p:txBody>
      </p:sp>
    </p:spTree>
    <p:extLst>
      <p:ext uri="{BB962C8B-B14F-4D97-AF65-F5344CB8AC3E}">
        <p14:creationId xmlns:p14="http://schemas.microsoft.com/office/powerpoint/2010/main" val="1732299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5:notes"/>
          <p:cNvSpPr txBox="1">
            <a:spLocks noGrp="1"/>
          </p:cNvSpPr>
          <p:nvPr>
            <p:ph type="body" idx="1"/>
          </p:nvPr>
        </p:nvSpPr>
        <p:spPr>
          <a:xfrm>
            <a:off x="701040" y="4473892"/>
            <a:ext cx="5608320" cy="3660458"/>
          </a:xfrm>
          <a:prstGeom prst="rect">
            <a:avLst/>
          </a:prstGeom>
          <a:noFill/>
          <a:ln>
            <a:noFill/>
          </a:ln>
        </p:spPr>
        <p:txBody>
          <a:bodyPr spcFirstLastPara="1" wrap="square" lIns="93150" tIns="93150" rIns="93150" bIns="93150" anchor="t" anchorCtr="0">
            <a:noAutofit/>
          </a:bodyPr>
          <a:lstStyle/>
          <a:p>
            <a:pPr>
              <a:lnSpc>
                <a:spcPct val="115000"/>
              </a:lnSpc>
              <a:buClr>
                <a:schemeClr val="dk1"/>
              </a:buClr>
              <a:buSzPts val="1100"/>
            </a:pPr>
            <a:r>
              <a:rPr lang="en-US" b="1" dirty="0">
                <a:solidFill>
                  <a:schemeClr val="dk1"/>
                </a:solidFill>
                <a:latin typeface="Arial"/>
                <a:ea typeface="Arial"/>
                <a:cs typeface="Arial"/>
                <a:sym typeface="Arial"/>
              </a:rPr>
              <a:t>To Know</a:t>
            </a:r>
          </a:p>
          <a:p>
            <a:pPr>
              <a:lnSpc>
                <a:spcPct val="115000"/>
              </a:lnSpc>
              <a:buClr>
                <a:schemeClr val="dk1"/>
              </a:buClr>
              <a:buSzPts val="1100"/>
            </a:pPr>
            <a:r>
              <a:rPr lang="en-US" dirty="0">
                <a:solidFill>
                  <a:schemeClr val="dk1"/>
                </a:solidFill>
                <a:latin typeface="Arial"/>
                <a:ea typeface="Arial"/>
                <a:cs typeface="Arial"/>
                <a:sym typeface="Arial"/>
              </a:rPr>
              <a:t>Participants will reflect on the handout</a:t>
            </a:r>
          </a:p>
          <a:p>
            <a:pPr>
              <a:lnSpc>
                <a:spcPct val="115000"/>
              </a:lnSpc>
              <a:buClr>
                <a:schemeClr val="dk1"/>
              </a:buClr>
              <a:buSzPts val="1100"/>
            </a:pPr>
            <a:endParaRPr lang="en-US" dirty="0">
              <a:solidFill>
                <a:schemeClr val="dk1"/>
              </a:solidFill>
              <a:latin typeface="Arial"/>
              <a:ea typeface="Arial"/>
              <a:cs typeface="Arial"/>
              <a:sym typeface="Arial"/>
            </a:endParaRPr>
          </a:p>
          <a:p>
            <a:pPr>
              <a:lnSpc>
                <a:spcPct val="115000"/>
              </a:lnSpc>
              <a:buClr>
                <a:schemeClr val="dk1"/>
              </a:buClr>
              <a:buSzPts val="1100"/>
            </a:pPr>
            <a:r>
              <a:rPr lang="en-US" b="1" dirty="0">
                <a:solidFill>
                  <a:schemeClr val="dk1"/>
                </a:solidFill>
                <a:latin typeface="Arial"/>
                <a:ea typeface="Arial"/>
                <a:cs typeface="Arial"/>
                <a:sym typeface="Arial"/>
              </a:rPr>
              <a:t>To Do/Say</a:t>
            </a:r>
            <a:endParaRPr lang="en-US" b="1" dirty="0"/>
          </a:p>
          <a:p>
            <a:pPr>
              <a:lnSpc>
                <a:spcPct val="115000"/>
              </a:lnSpc>
              <a:buClr>
                <a:schemeClr val="dk1"/>
              </a:buClr>
              <a:buSzPts val="1100"/>
            </a:pPr>
            <a:r>
              <a:rPr lang="en-US" dirty="0">
                <a:solidFill>
                  <a:schemeClr val="dk1"/>
                </a:solidFill>
                <a:latin typeface="Arial"/>
                <a:ea typeface="Arial"/>
                <a:cs typeface="Arial"/>
                <a:sym typeface="Arial"/>
              </a:rPr>
              <a:t>Group activity: Split the participants into 5 groups. Have them number off by 5s. Have 5 posters around the room and assign each group a definition of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#1: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#2: Self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#3: Teacher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#4: Collective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#5: CTE</a:t>
            </a:r>
          </a:p>
          <a:p>
            <a:pPr>
              <a:lnSpc>
                <a:spcPct val="115000"/>
              </a:lnSpc>
              <a:buClr>
                <a:schemeClr val="dk1"/>
              </a:buClr>
              <a:buSzPts val="1100"/>
            </a:pPr>
            <a:endParaRPr lang="en-US" dirty="0">
              <a:solidFill>
                <a:schemeClr val="dk1"/>
              </a:solidFill>
              <a:latin typeface="Arial"/>
              <a:ea typeface="Arial"/>
              <a:cs typeface="Arial"/>
              <a:sym typeface="Arial"/>
            </a:endParaRPr>
          </a:p>
          <a:p>
            <a:pPr defTabSz="939363">
              <a:lnSpc>
                <a:spcPct val="115000"/>
              </a:lnSpc>
              <a:buClr>
                <a:schemeClr val="dk1"/>
              </a:buClr>
              <a:buSzPts val="1100"/>
              <a:defRPr/>
            </a:pPr>
            <a:r>
              <a:rPr lang="en-US" dirty="0">
                <a:solidFill>
                  <a:schemeClr val="dk1"/>
                </a:solidFill>
                <a:latin typeface="Arial"/>
                <a:ea typeface="Arial"/>
                <a:cs typeface="Arial"/>
                <a:sym typeface="Arial"/>
              </a:rPr>
              <a:t>Go to the poster paper with your number around the room and</a:t>
            </a:r>
          </a:p>
          <a:p>
            <a:pPr marL="176131" indent="-176131" defTabSz="939363">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discuss your thoughts on how Teacher Leadership impacts the different levels of efficacy,</a:t>
            </a:r>
          </a:p>
          <a:p>
            <a:pPr marL="176131" indent="-176131" defTabSz="939363">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write your ideas on the paper, and</a:t>
            </a:r>
          </a:p>
          <a:p>
            <a:pPr marL="176131" indent="-176131" defTabSz="939363">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when finished we will share out, so pick a spokesman to share out</a:t>
            </a:r>
          </a:p>
          <a:p>
            <a:pPr>
              <a:lnSpc>
                <a:spcPct val="115000"/>
              </a:lnSpc>
              <a:buClr>
                <a:schemeClr val="dk1"/>
              </a:buClr>
              <a:buSzPts val="1100"/>
            </a:pPr>
            <a:endParaRPr lang="en-US" dirty="0">
              <a:solidFill>
                <a:schemeClr val="dk1"/>
              </a:solidFill>
              <a:latin typeface="Arial"/>
              <a:ea typeface="Calibri"/>
              <a:cs typeface="Arial"/>
              <a:sym typeface="Arial"/>
            </a:endParaRPr>
          </a:p>
          <a:p>
            <a:pPr>
              <a:lnSpc>
                <a:spcPct val="115000"/>
              </a:lnSpc>
              <a:buClr>
                <a:schemeClr val="dk1"/>
              </a:buClr>
              <a:buSzPts val="1100"/>
            </a:pPr>
            <a:r>
              <a:rPr lang="en-US" dirty="0">
                <a:solidFill>
                  <a:schemeClr val="dk1"/>
                </a:solidFill>
                <a:latin typeface="Arial"/>
                <a:ea typeface="Calibri"/>
                <a:cs typeface="Arial"/>
                <a:sym typeface="Arial"/>
              </a:rPr>
              <a:t>Alternate Reflection Activity: Depending on when this module is presented in the sequence of focus modules, alternative activities are described below to add variety. </a:t>
            </a:r>
          </a:p>
          <a:p>
            <a:pPr marL="234841" indent="-234841">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Find a partner and then find another pair. In this group of four, discuss how you believe Teacher Leadership would impact efficacy. After a few minutes designate a person (#3, birthday closest to that day, etc.) that moves to the group on the right and provide some time for the new group to share ideas. </a:t>
            </a:r>
          </a:p>
          <a:p>
            <a:pPr marL="234841" indent="-234841">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Use chart paper and do a whole group brainstorm of how teacher leadership would impact CTE, recording responses on the chart paper. </a:t>
            </a:r>
          </a:p>
          <a:p>
            <a:pPr marL="234841" indent="-234841">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Concentric Circles – Have participants form two circles, one inside circle and one outside circle, facing each other. Pairs discuss how teacher leadership impacts a different level of CTE, then outside circle mores one person to the right, and the new pairs discuss the next level. </a:t>
            </a:r>
            <a:endParaRPr lang="en-US" sz="1200" b="0" i="0" u="none" strike="noStrike" cap="none" dirty="0">
              <a:solidFill>
                <a:schemeClr val="dk1"/>
              </a:solidFill>
              <a:latin typeface="+mn-lt"/>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344" name="Google Shape;344;p15: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2823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Know</a:t>
            </a:r>
          </a:p>
          <a:p>
            <a:pPr marL="0" lvl="0" indent="0" algn="l" rtl="0">
              <a:spcBef>
                <a:spcPts val="0"/>
              </a:spcBef>
              <a:spcAft>
                <a:spcPts val="0"/>
              </a:spcAft>
              <a:buNone/>
            </a:pPr>
            <a:r>
              <a:rPr lang="en-US" b="0" dirty="0"/>
              <a:t>This</a:t>
            </a:r>
            <a:r>
              <a:rPr lang="en-US" dirty="0"/>
              <a:t> is a transition slide</a:t>
            </a:r>
          </a:p>
          <a:p>
            <a:pPr marL="0" marR="0" lvl="0" indent="-22860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Let’s move into some activities that define teacher leadership. It is important that we have knowledge of these to help in the development of teacher leaders in our schools.</a:t>
            </a:r>
          </a:p>
        </p:txBody>
      </p:sp>
      <p:sp>
        <p:nvSpPr>
          <p:cNvPr id="4" name="Slide Number Placeholder 3"/>
          <p:cNvSpPr>
            <a:spLocks noGrp="1"/>
          </p:cNvSpPr>
          <p:nvPr>
            <p:ph type="sldNum" sz="quarter" idx="5"/>
          </p:nvPr>
        </p:nvSpPr>
        <p:spPr/>
        <p:txBody>
          <a:bodyPr/>
          <a:lstStyle/>
          <a:p>
            <a:fld id="{758B27E7-B3CB-DB40-9B85-0C133146B85C}" type="slidenum">
              <a:rPr lang="en-US" smtClean="0"/>
              <a:t>34</a:t>
            </a:fld>
            <a:endParaRPr lang="en-US"/>
          </a:p>
        </p:txBody>
      </p:sp>
    </p:spTree>
    <p:extLst>
      <p:ext uri="{BB962C8B-B14F-4D97-AF65-F5344CB8AC3E}">
        <p14:creationId xmlns:p14="http://schemas.microsoft.com/office/powerpoint/2010/main" val="624011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is an introduction to the topic and an opportunity to clarify definitions.</a:t>
            </a:r>
          </a:p>
          <a:p>
            <a:endParaRPr lang="en-US" dirty="0"/>
          </a:p>
          <a:p>
            <a:r>
              <a:rPr lang="en-US" b="1" dirty="0"/>
              <a:t>To Do/Say</a:t>
            </a:r>
          </a:p>
          <a:p>
            <a:r>
              <a:rPr lang="en-US" dirty="0"/>
              <a:t>Review the definitions and put in the context of schools. </a:t>
            </a:r>
          </a:p>
          <a:p>
            <a:endParaRPr lang="en-US" dirty="0"/>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35</a:t>
            </a:fld>
            <a:endParaRPr lang="en-US"/>
          </a:p>
        </p:txBody>
      </p:sp>
    </p:spTree>
    <p:extLst>
      <p:ext uri="{BB962C8B-B14F-4D97-AF65-F5344CB8AC3E}">
        <p14:creationId xmlns:p14="http://schemas.microsoft.com/office/powerpoint/2010/main" val="280953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defTabSz="939363">
              <a:buClr>
                <a:srgbClr val="000000"/>
              </a:buClr>
              <a:buSzPts val="1400"/>
              <a:defRPr/>
            </a:pPr>
            <a:r>
              <a:rPr lang="en-US" b="1" dirty="0"/>
              <a:t>To Know</a:t>
            </a:r>
          </a:p>
          <a:p>
            <a:pPr indent="-234841" defTabSz="939363">
              <a:buClr>
                <a:srgbClr val="000000"/>
              </a:buClr>
              <a:buSzPts val="1400"/>
              <a:defRPr/>
            </a:pPr>
            <a:r>
              <a:rPr lang="en-US" b="0" dirty="0"/>
              <a:t>This slide is here to review the four main sources of efficacy in order to make the connection to how </a:t>
            </a:r>
            <a:r>
              <a:rPr lang="en-US" sz="1200" kern="1200" dirty="0">
                <a:solidFill>
                  <a:schemeClr val="tx1"/>
                </a:solidFill>
                <a:effectLst/>
                <a:latin typeface="+mn-lt"/>
                <a:ea typeface="+mn-ea"/>
                <a:cs typeface="+mn-cs"/>
              </a:rPr>
              <a:t>these 4 types and how Teacher Leadership is useful to providing these experiences.</a:t>
            </a:r>
            <a:endParaRPr lang="en-US" b="0" dirty="0"/>
          </a:p>
          <a:p>
            <a:pPr indent="-234841" defTabSz="939363">
              <a:buClr>
                <a:srgbClr val="000000"/>
              </a:buClr>
              <a:buSzPts val="1400"/>
              <a:defRPr/>
            </a:pPr>
            <a:endParaRPr lang="en-US" dirty="0"/>
          </a:p>
          <a:p>
            <a:pPr indent="-234841" defTabSz="939363">
              <a:buClr>
                <a:srgbClr val="000000"/>
              </a:buClr>
              <a:buSzPts val="1400"/>
              <a:defRPr/>
            </a:pPr>
            <a:r>
              <a:rPr lang="en-US" dirty="0"/>
              <a:t>These are the four main sources of efficacy.  </a:t>
            </a:r>
          </a:p>
          <a:p>
            <a:pPr marL="171450" indent="-171450">
              <a:buClr>
                <a:srgbClr val="000000"/>
              </a:buClr>
              <a:buSzPts val="1400"/>
              <a:buFont typeface="Wingdings" panose="05000000000000000000" pitchFamily="2" charset="2"/>
              <a:buChar char="§"/>
            </a:pPr>
            <a:r>
              <a:rPr lang="en-US" u="sng" dirty="0"/>
              <a:t>Mastery experience</a:t>
            </a:r>
            <a:r>
              <a:rPr lang="en-US" u="none" dirty="0"/>
              <a:t> is</a:t>
            </a:r>
            <a:r>
              <a:rPr lang="en-US" dirty="0"/>
              <a:t> when you experience success firsthand. This is the most effective way of creating a strong sense of self-efficacy. Successes build a robust belief in one’s personal efficacy. A resilient sense of efficacy requires experience in overcoming obstacles through perseverant effort. </a:t>
            </a:r>
          </a:p>
          <a:p>
            <a:pPr marL="171450" indent="-171450">
              <a:buClr>
                <a:srgbClr val="000000"/>
              </a:buClr>
              <a:buSzPts val="1400"/>
              <a:buFont typeface="Wingdings" panose="05000000000000000000" pitchFamily="2" charset="2"/>
              <a:buChar char="§"/>
            </a:pPr>
            <a:r>
              <a:rPr lang="en-US" u="sng" dirty="0"/>
              <a:t>Vicarious experience</a:t>
            </a:r>
            <a:r>
              <a:rPr lang="en-US" dirty="0"/>
              <a:t> occurs when success is modeled. Seeing people similar to oneself </a:t>
            </a:r>
            <a:r>
              <a:rPr lang="en-US" dirty="0">
                <a:solidFill>
                  <a:schemeClr val="dk1"/>
                </a:solidFill>
                <a:ea typeface="Calibri"/>
                <a:cs typeface="Calibri"/>
                <a:sym typeface="Calibri"/>
              </a:rPr>
              <a:t>succeed by sustained effort raises observers' beliefs that they too possess the capabilities to master comparable activities required to succeed. </a:t>
            </a:r>
            <a:endParaRPr lang="en-US" dirty="0">
              <a:solidFill>
                <a:schemeClr val="tx1"/>
              </a:solidFill>
              <a:ea typeface="+mn-ea"/>
              <a:cs typeface="+mn-cs"/>
              <a:sym typeface="Calibri"/>
            </a:endParaRPr>
          </a:p>
          <a:p>
            <a:pPr marL="171450" indent="-171450">
              <a:buClr>
                <a:srgbClr val="000000"/>
              </a:buClr>
              <a:buSzPts val="1400"/>
              <a:buFont typeface="Wingdings" panose="05000000000000000000" pitchFamily="2" charset="2"/>
              <a:buChar char="§"/>
            </a:pPr>
            <a:r>
              <a:rPr lang="en-US" u="sng" dirty="0"/>
              <a:t>Social persuasion</a:t>
            </a:r>
            <a:r>
              <a:rPr lang="en-US" dirty="0"/>
              <a:t> is when a trusted source gives feedback and encouragement. </a:t>
            </a:r>
            <a:r>
              <a:rPr lang="en-US" dirty="0">
                <a:solidFill>
                  <a:schemeClr val="dk1"/>
                </a:solidFill>
                <a:ea typeface="Calibri"/>
                <a:cs typeface="Calibri"/>
                <a:sym typeface="Calibri"/>
              </a:rPr>
              <a:t>People who are persuaded verbally that they possess the capabilities to master given activities are more likely to mobilize greater effort and sustain it than if they harbor self-doubts and dwell on personal deficiencies when problems arise. To the extent that persuasive boosts perceived self-efficacy leads people to try hard enough to succeed, promote development of skills, and a sense of personal efficacy. </a:t>
            </a:r>
            <a:r>
              <a:rPr lang="en-US" dirty="0"/>
              <a:t> </a:t>
            </a:r>
          </a:p>
          <a:p>
            <a:pPr marL="171450" indent="-171450">
              <a:buClr>
                <a:srgbClr val="000000"/>
              </a:buClr>
              <a:buSzPts val="1400"/>
              <a:buFont typeface="Wingdings" panose="05000000000000000000" pitchFamily="2" charset="2"/>
              <a:buChar char="§"/>
            </a:pPr>
            <a:r>
              <a:rPr lang="en-US" u="sng" dirty="0"/>
              <a:t>Affective state</a:t>
            </a:r>
            <a:r>
              <a:rPr lang="en-US" dirty="0"/>
              <a:t> is the actual physiological effect. People also rely partly on their emotional state to judge their capabilities. </a:t>
            </a:r>
            <a:r>
              <a:rPr lang="en-US" dirty="0">
                <a:solidFill>
                  <a:schemeClr val="dk1"/>
                </a:solidFill>
                <a:ea typeface="Calibri"/>
                <a:cs typeface="Calibri"/>
                <a:sym typeface="Calibri"/>
              </a:rPr>
              <a:t>Positive mood enhances perceived self-efficacy, despondent mood diminishes it. The fourth way of modifying self-beliefs of efficacy is to reduce people's stress reactions and alter their negative emotional proclivities and interpretations of their physical states. People who have a high sense of efficacy are likely to view their state of affective arousal as an energizing facilitator of performance, whereas those who are beset by self-doubt regard their arousal as a debilitating. </a:t>
            </a:r>
            <a:endParaRPr lang="en-US" dirty="0">
              <a:effectLst/>
            </a:endParaRPr>
          </a:p>
          <a:p>
            <a:pPr indent="-234841" defTabSz="939363">
              <a:buClr>
                <a:srgbClr val="000000"/>
              </a:buClr>
              <a:buSzPts val="1400"/>
              <a:defRPr/>
            </a:pPr>
            <a:endParaRPr lang="en-US" dirty="0"/>
          </a:p>
          <a:p>
            <a:pPr indent="-234841">
              <a:buClr>
                <a:srgbClr val="000000"/>
              </a:buClr>
              <a:buSzPts val="1400"/>
            </a:pPr>
            <a:r>
              <a:rPr lang="en-US" b="1" dirty="0">
                <a:solidFill>
                  <a:schemeClr val="dk1"/>
                </a:solidFill>
                <a:latin typeface="+mn-lt"/>
                <a:ea typeface="Calibri"/>
                <a:cs typeface="Calibri"/>
                <a:sym typeface="Calibri"/>
              </a:rPr>
              <a:t>To Do/Say</a:t>
            </a:r>
          </a:p>
          <a:p>
            <a:pPr indent="-234841">
              <a:buClr>
                <a:srgbClr val="000000"/>
              </a:buClr>
              <a:buSzPts val="1400"/>
            </a:pPr>
            <a:r>
              <a:rPr lang="en-US" dirty="0"/>
              <a:t>Show slide</a:t>
            </a:r>
          </a:p>
          <a:p>
            <a:pPr indent="-234841">
              <a:buClr>
                <a:srgbClr val="000000"/>
              </a:buClr>
              <a:buSzPts val="1400"/>
            </a:pPr>
            <a:endParaRPr lang="en-US" dirty="0"/>
          </a:p>
          <a:p>
            <a:pPr indent="-234841">
              <a:buClr>
                <a:srgbClr val="000000"/>
              </a:buClr>
              <a:buSzPts val="1400"/>
            </a:pPr>
            <a:r>
              <a:rPr lang="en-US" dirty="0"/>
              <a:t>You may remember this information from the Base Module. These are the four main ways that people build efficacy.</a:t>
            </a:r>
          </a:p>
          <a:p>
            <a:pPr marL="171450" indent="-171450">
              <a:buClr>
                <a:srgbClr val="000000"/>
              </a:buClr>
              <a:buSzPts val="1400"/>
              <a:buFont typeface="Wingdings" panose="05000000000000000000" pitchFamily="2" charset="2"/>
              <a:buChar char="§"/>
            </a:pPr>
            <a:r>
              <a:rPr lang="en-US" u="sng" dirty="0"/>
              <a:t>Mastery experience</a:t>
            </a:r>
            <a:r>
              <a:rPr lang="en-US" dirty="0"/>
              <a:t> is when you experience success firsthand. </a:t>
            </a:r>
          </a:p>
          <a:p>
            <a:pPr marL="171450" indent="-171450">
              <a:buClr>
                <a:srgbClr val="000000"/>
              </a:buClr>
              <a:buSzPts val="1400"/>
              <a:buFont typeface="Wingdings" panose="05000000000000000000" pitchFamily="2" charset="2"/>
              <a:buChar char="§"/>
            </a:pPr>
            <a:r>
              <a:rPr lang="en-US" u="sng" dirty="0"/>
              <a:t>Vicarious experience</a:t>
            </a:r>
            <a:r>
              <a:rPr lang="en-US" dirty="0"/>
              <a:t> occurs when you see others succeed and it raises your belief that you too could do something. </a:t>
            </a:r>
          </a:p>
          <a:p>
            <a:pPr marL="171450" indent="-171450">
              <a:buClr>
                <a:srgbClr val="000000"/>
              </a:buClr>
              <a:buSzPts val="1400"/>
              <a:buFont typeface="Wingdings" panose="05000000000000000000" pitchFamily="2" charset="2"/>
              <a:buChar char="§"/>
            </a:pPr>
            <a:r>
              <a:rPr lang="en-US" u="sng" dirty="0"/>
              <a:t>Social persuasion</a:t>
            </a:r>
            <a:r>
              <a:rPr lang="en-US" dirty="0"/>
              <a:t> is when someone motivates you to believe you can achieve a goal. </a:t>
            </a:r>
          </a:p>
          <a:p>
            <a:pPr marL="171450" indent="-171450">
              <a:buClr>
                <a:srgbClr val="000000"/>
              </a:buClr>
              <a:buSzPts val="1400"/>
              <a:buFont typeface="Wingdings" panose="05000000000000000000" pitchFamily="2" charset="2"/>
              <a:buChar char="§"/>
            </a:pPr>
            <a:r>
              <a:rPr lang="en-US" u="sng" dirty="0"/>
              <a:t>Affective state</a:t>
            </a:r>
            <a:r>
              <a:rPr lang="en-US" dirty="0"/>
              <a:t> is how your emotional state affects your belief in your ability.</a:t>
            </a:r>
          </a:p>
          <a:p>
            <a:pPr>
              <a:buClr>
                <a:srgbClr val="000000"/>
              </a:buClr>
              <a:buSzPts val="1400"/>
            </a:pPr>
            <a:endParaRPr lang="en-US" dirty="0"/>
          </a:p>
          <a:p>
            <a:pPr>
              <a:buClr>
                <a:srgbClr val="000000"/>
              </a:buClr>
              <a:buSzPts val="1400"/>
            </a:pPr>
            <a:r>
              <a:rPr lang="en-US" b="1" dirty="0"/>
              <a:t>References</a:t>
            </a:r>
          </a:p>
          <a:p>
            <a:pPr defTabSz="939363">
              <a:buClr>
                <a:srgbClr val="000000"/>
              </a:buClr>
              <a:buSzPts val="1400"/>
              <a:defRPr/>
            </a:pPr>
            <a:r>
              <a:rPr lang="en-US" dirty="0">
                <a:solidFill>
                  <a:schemeClr val="dk1"/>
                </a:solidFill>
                <a:ea typeface="Calibri"/>
                <a:cs typeface="Calibri"/>
                <a:sym typeface="Calibri"/>
              </a:rPr>
              <a:t>Bandura, A. (1994). Self-efficacy. In V. S. </a:t>
            </a:r>
            <a:r>
              <a:rPr lang="en-US" dirty="0" err="1">
                <a:solidFill>
                  <a:schemeClr val="dk1"/>
                </a:solidFill>
                <a:ea typeface="Calibri"/>
                <a:cs typeface="Calibri"/>
                <a:sym typeface="Calibri"/>
              </a:rPr>
              <a:t>Ramachaudran</a:t>
            </a:r>
            <a:r>
              <a:rPr lang="en-US" dirty="0">
                <a:solidFill>
                  <a:schemeClr val="dk1"/>
                </a:solidFill>
                <a:ea typeface="Calibri"/>
                <a:cs typeface="Calibri"/>
                <a:sym typeface="Calibri"/>
              </a:rPr>
              <a:t> (Ed.), </a:t>
            </a:r>
            <a:r>
              <a:rPr lang="en-US" i="1" dirty="0">
                <a:solidFill>
                  <a:schemeClr val="dk1"/>
                </a:solidFill>
                <a:ea typeface="Calibri"/>
                <a:cs typeface="Calibri"/>
                <a:sym typeface="Calibri"/>
              </a:rPr>
              <a:t>Encyclopedia of human behavior </a:t>
            </a:r>
            <a:r>
              <a:rPr lang="en-US" dirty="0">
                <a:solidFill>
                  <a:schemeClr val="dk1"/>
                </a:solidFill>
                <a:ea typeface="Calibri"/>
                <a:cs typeface="Calibri"/>
                <a:sym typeface="Calibri"/>
              </a:rPr>
              <a:t>(Vol. 4, pp. 71-81). New York: Academic Press. (Reprinted in H. Friedman [Ed.], </a:t>
            </a:r>
            <a:r>
              <a:rPr lang="en-US" i="1" dirty="0">
                <a:solidFill>
                  <a:schemeClr val="dk1"/>
                </a:solidFill>
                <a:ea typeface="Calibri"/>
                <a:cs typeface="Calibri"/>
                <a:sym typeface="Calibri"/>
              </a:rPr>
              <a:t>Encyclopedia of mental health</a:t>
            </a:r>
            <a:r>
              <a:rPr lang="en-US" dirty="0">
                <a:solidFill>
                  <a:schemeClr val="dk1"/>
                </a:solidFill>
                <a:ea typeface="Calibri"/>
                <a:cs typeface="Calibri"/>
                <a:sym typeface="Calibri"/>
              </a:rPr>
              <a:t>. San Diego: Academic Press, 1998). </a:t>
            </a:r>
          </a:p>
          <a:p>
            <a:pPr>
              <a:buClr>
                <a:srgbClr val="000000"/>
              </a:buClr>
              <a:buSzPts val="1400"/>
            </a:pP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347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mn-lt"/>
                <a:ea typeface="Calibri"/>
                <a:cs typeface="Calibri"/>
                <a:sym typeface="Calibri"/>
              </a:rPr>
              <a:t>To Know</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mn-lt"/>
                <a:ea typeface="Calibri"/>
                <a:cs typeface="Calibri"/>
                <a:sym typeface="Calibri"/>
              </a:rPr>
              <a:t>The Teacher Leadership Inventory (TLI) can be downloaded from</a:t>
            </a:r>
            <a:r>
              <a:rPr lang="en-US" dirty="0">
                <a:hlinkClick r:id="rId3"/>
              </a:rPr>
              <a:t>Teacher-Leadership-Self-Reflection-Inventory.pdf (team-tn.org)</a:t>
            </a:r>
            <a:r>
              <a:rPr lang="en-US" sz="1200" b="0" i="0" u="none" strike="noStrike" cap="none" dirty="0">
                <a:solidFill>
                  <a:schemeClr val="dk1"/>
                </a:solidFill>
                <a:latin typeface="+mn-lt"/>
                <a:ea typeface="Calibri"/>
                <a:cs typeface="Calibri"/>
                <a:sym typeface="Calibri"/>
              </a:rPr>
              <a:t> to be used in this activity. </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mn-lt"/>
                <a:ea typeface="Calibri"/>
                <a:cs typeface="Calibri"/>
                <a:sym typeface="Calibri"/>
              </a:rPr>
              <a:t>Have participants </a:t>
            </a:r>
            <a:r>
              <a:rPr lang="en-US" dirty="0"/>
              <a:t>complete the </a:t>
            </a:r>
            <a:r>
              <a:rPr lang="en-US" sz="1200" b="0" i="0" u="none" strike="noStrike" cap="none">
                <a:solidFill>
                  <a:schemeClr val="dk1"/>
                </a:solidFill>
                <a:latin typeface="+mn-lt"/>
                <a:ea typeface="Calibri"/>
                <a:cs typeface="Calibri"/>
                <a:sym typeface="Calibri"/>
              </a:rPr>
              <a:t>TLI  </a:t>
            </a:r>
            <a:r>
              <a:rPr lang="en-US" sz="1200" b="0" i="0" u="none" strike="noStrike" cap="none" dirty="0">
                <a:solidFill>
                  <a:schemeClr val="dk1"/>
                </a:solidFill>
                <a:latin typeface="+mn-lt"/>
                <a:ea typeface="Calibri"/>
                <a:cs typeface="Calibri"/>
                <a:sym typeface="Calibri"/>
              </a:rPr>
              <a:t>handout individually.</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mn-lt"/>
                <a:ea typeface="Calibri"/>
                <a:cs typeface="Calibri"/>
                <a:sym typeface="Calibri"/>
              </a:rPr>
              <a:t>Then have participan</a:t>
            </a:r>
            <a:r>
              <a:rPr lang="en-US" dirty="0"/>
              <a:t>ts</a:t>
            </a:r>
            <a:r>
              <a:rPr lang="en-US" sz="1200" b="0" i="0" u="none" strike="noStrike" cap="none" dirty="0">
                <a:solidFill>
                  <a:schemeClr val="dk1"/>
                </a:solidFill>
                <a:latin typeface="+mn-lt"/>
                <a:ea typeface="Calibri"/>
                <a:cs typeface="Calibri"/>
                <a:sym typeface="Calibri"/>
              </a:rPr>
              <a:t> discuss </a:t>
            </a:r>
            <a:r>
              <a:rPr lang="en-US" dirty="0"/>
              <a:t>responses</a:t>
            </a:r>
            <a:r>
              <a:rPr lang="en-US" sz="1200" b="0" i="0" u="none" strike="noStrike" cap="none" dirty="0">
                <a:solidFill>
                  <a:schemeClr val="dk1"/>
                </a:solidFill>
                <a:latin typeface="+mn-lt"/>
                <a:ea typeface="Calibri"/>
                <a:cs typeface="Calibri"/>
                <a:sym typeface="Calibri"/>
              </a:rPr>
              <a:t> at their tables. </a:t>
            </a:r>
            <a:endParaRPr lang="en-US" dirty="0">
              <a:solidFill>
                <a:srgbClr val="FF0000"/>
              </a:solidFill>
              <a:highlight>
                <a:srgbClr val="FFFF00"/>
              </a:highlight>
            </a:endParaRPr>
          </a:p>
          <a:p>
            <a:pPr marL="0" marR="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We are going to begin by looking at some different activities and thinking about which we consider leadership. </a:t>
            </a:r>
          </a:p>
          <a:p>
            <a:pPr marL="0" marR="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b="1" dirty="0"/>
              <a:t>References</a:t>
            </a:r>
          </a:p>
          <a:p>
            <a:pPr marL="0" marR="0" lvl="0" indent="0" algn="l" rtl="0">
              <a:lnSpc>
                <a:spcPct val="100000"/>
              </a:lnSpc>
              <a:spcBef>
                <a:spcPts val="0"/>
              </a:spcBef>
              <a:spcAft>
                <a:spcPts val="0"/>
              </a:spcAft>
              <a:buClr>
                <a:schemeClr val="dk1"/>
              </a:buClr>
              <a:buSzPts val="1200"/>
              <a:buFont typeface="Arial"/>
              <a:buNone/>
            </a:pPr>
            <a:r>
              <a:rPr lang="en-US" b="0" dirty="0"/>
              <a:t>TN Department of Education. (n.d.) </a:t>
            </a:r>
            <a:r>
              <a:rPr lang="en-US" b="0" i="1" dirty="0"/>
              <a:t>Teacher leadership self-reflection inventory. </a:t>
            </a:r>
            <a:r>
              <a:rPr lang="en-US" b="0" i="0" dirty="0"/>
              <a:t>TN Department of Education. </a:t>
            </a:r>
            <a:r>
              <a:rPr lang="en-US" dirty="0">
                <a:hlinkClick r:id="rId3"/>
              </a:rPr>
              <a:t>Teacher-Leadership-Self-Reflection-Inventory.pdf (team-tn.org)</a:t>
            </a:r>
            <a:endParaRPr lang="en-US" dirty="0"/>
          </a:p>
          <a:p>
            <a:pPr marL="0" marR="0" lvl="0" indent="0" algn="l" rtl="0">
              <a:lnSpc>
                <a:spcPct val="100000"/>
              </a:lnSpc>
              <a:spcBef>
                <a:spcPts val="0"/>
              </a:spcBef>
              <a:spcAft>
                <a:spcPts val="0"/>
              </a:spcAft>
              <a:buClr>
                <a:schemeClr val="dk1"/>
              </a:buClr>
              <a:buSzPts val="1200"/>
              <a:buFont typeface="Arial"/>
              <a:buNone/>
            </a:pPr>
            <a:endParaRPr lang="en-US" b="0" dirty="0"/>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37</a:t>
            </a:fld>
            <a:endParaRPr lang="en-US"/>
          </a:p>
        </p:txBody>
      </p:sp>
    </p:spTree>
    <p:extLst>
      <p:ext uri="{BB962C8B-B14F-4D97-AF65-F5344CB8AC3E}">
        <p14:creationId xmlns:p14="http://schemas.microsoft.com/office/powerpoint/2010/main" val="980484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dirty="0"/>
              <a:t>To Know</a:t>
            </a:r>
          </a:p>
          <a:p>
            <a:pPr marL="0" marR="0" lvl="0" indent="0" algn="l" rtl="0">
              <a:lnSpc>
                <a:spcPct val="100000"/>
              </a:lnSpc>
              <a:spcBef>
                <a:spcPts val="0"/>
              </a:spcBef>
              <a:spcAft>
                <a:spcPts val="0"/>
              </a:spcAft>
              <a:buClr>
                <a:schemeClr val="dk1"/>
              </a:buClr>
              <a:buSzPts val="1200"/>
              <a:buFont typeface="Arial"/>
              <a:buNone/>
            </a:pPr>
            <a:r>
              <a:rPr lang="en-US" dirty="0"/>
              <a:t>This slide continues on the next page</a:t>
            </a:r>
          </a:p>
          <a:p>
            <a:pPr marL="0" marR="0" lvl="0" indent="0" algn="l" rtl="0">
              <a:lnSpc>
                <a:spcPct val="100000"/>
              </a:lnSpc>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dirty="0"/>
              <a:t>Recognition of teacher leadership has grown out of the understanding that active involvement by individuals at all levels of an organization is necessary if change is to take hold. York-Barr and Duke looked at the formal and informal ways teacher leadership is manifested. The chart depicts a summary of their findings.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To Do/Say</a:t>
            </a:r>
          </a:p>
          <a:p>
            <a:pPr marL="0" lvl="0" indent="0" algn="l" rtl="0">
              <a:spcBef>
                <a:spcPts val="0"/>
              </a:spcBef>
              <a:spcAft>
                <a:spcPts val="0"/>
              </a:spcAft>
              <a:buNone/>
            </a:pPr>
            <a:r>
              <a:rPr lang="en-US" dirty="0"/>
              <a:t>Give a copy of the handout Seven Dimensions of Teacher Leadership (York-Barr &amp; Duke, 2004) and review this slide and continue to the next. </a:t>
            </a:r>
          </a:p>
          <a:p>
            <a:pPr marL="0" lvl="0" indent="0" algn="l" rtl="0">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mn-lt"/>
                <a:ea typeface="Calibri"/>
                <a:cs typeface="Calibri"/>
                <a:sym typeface="Calibri"/>
              </a:rPr>
              <a:t>References</a:t>
            </a:r>
          </a:p>
          <a:p>
            <a:pPr marL="0" marR="0" lvl="0" indent="0" algn="l" rtl="0">
              <a:lnSpc>
                <a:spcPct val="100000"/>
              </a:lnSpc>
              <a:spcBef>
                <a:spcPts val="0"/>
              </a:spcBef>
              <a:spcAft>
                <a:spcPts val="0"/>
              </a:spcAft>
              <a:buClr>
                <a:schemeClr val="dk1"/>
              </a:buClr>
              <a:buSzPts val="1200"/>
              <a:buFont typeface="Arial"/>
              <a:buNone/>
            </a:pPr>
            <a:r>
              <a:rPr lang="en-US" dirty="0"/>
              <a:t>York-Barr, J., &amp; Duke, K. (2004). What do we know about teacher leadership? Findings from two decades of scholarship. </a:t>
            </a:r>
            <a:r>
              <a:rPr lang="en-US" i="1" dirty="0"/>
              <a:t>Review of Educational Research</a:t>
            </a:r>
            <a:r>
              <a:rPr lang="en-US" dirty="0"/>
              <a:t>,</a:t>
            </a:r>
            <a:r>
              <a:rPr lang="en-US" i="1" dirty="0"/>
              <a:t>74</a:t>
            </a:r>
            <a:r>
              <a:rPr lang="en-US" dirty="0"/>
              <a:t>(3), 255-316.</a:t>
            </a:r>
          </a:p>
          <a:p>
            <a:pPr marL="0" lvl="0" indent="0" algn="l" rtl="0">
              <a:spcBef>
                <a:spcPts val="0"/>
              </a:spcBef>
              <a:spcAft>
                <a:spcPts val="0"/>
              </a:spcAft>
              <a:buClr>
                <a:schemeClr val="dk1"/>
              </a:buClr>
              <a:buSzPts val="12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38</a:t>
            </a:fld>
            <a:endParaRPr lang="en-US"/>
          </a:p>
        </p:txBody>
      </p:sp>
    </p:spTree>
    <p:extLst>
      <p:ext uri="{BB962C8B-B14F-4D97-AF65-F5344CB8AC3E}">
        <p14:creationId xmlns:p14="http://schemas.microsoft.com/office/powerpoint/2010/main" val="1311224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b="1" dirty="0"/>
              <a:t>To Know</a:t>
            </a:r>
          </a:p>
          <a:p>
            <a:pPr marL="0" marR="0" lvl="0" indent="0" algn="l" rtl="0">
              <a:lnSpc>
                <a:spcPct val="100000"/>
              </a:lnSpc>
              <a:spcBef>
                <a:spcPts val="0"/>
              </a:spcBef>
              <a:spcAft>
                <a:spcPts val="0"/>
              </a:spcAft>
              <a:buClr>
                <a:schemeClr val="dk1"/>
              </a:buClr>
              <a:buSzPts val="1200"/>
              <a:buFont typeface="Arial"/>
              <a:buNone/>
            </a:pPr>
            <a:r>
              <a:rPr lang="en-US" dirty="0"/>
              <a:t>Recognition of teacher leadership has grown out of the understanding that active involvement by individuals at all levels of an organization is necessary if change is to take hold. York-Barr and Duke looked at the formal and informal ways teacher leadership is manifested. The chart depicts a summary of their findings. The next slide also contains a group activity, you could leave them in these groups for the next discussion. </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mn-lt"/>
              <a:ea typeface="Calibri"/>
              <a:cs typeface="Calibri"/>
              <a:sym typeface="Calibri"/>
            </a:endParaRPr>
          </a:p>
          <a:p>
            <a:pPr marL="0" lvl="0" indent="0" algn="l" rtl="0">
              <a:spcBef>
                <a:spcPts val="0"/>
              </a:spcBef>
              <a:spcAft>
                <a:spcPts val="0"/>
              </a:spcAft>
              <a:buNone/>
            </a:pPr>
            <a:r>
              <a:rPr lang="en-US" b="1" dirty="0"/>
              <a:t>To Do/Say</a:t>
            </a:r>
          </a:p>
          <a:p>
            <a:pPr marL="0" lvl="0" indent="0" algn="l" rtl="0">
              <a:spcBef>
                <a:spcPts val="0"/>
              </a:spcBef>
              <a:spcAft>
                <a:spcPts val="0"/>
              </a:spcAft>
              <a:buClr>
                <a:schemeClr val="dk1"/>
              </a:buClr>
              <a:buSzPts val="1200"/>
              <a:buFont typeface="Arial"/>
              <a:buNone/>
            </a:pPr>
            <a:r>
              <a:rPr lang="en-US" dirty="0"/>
              <a:t>Once you have reviewed all dimensions ask participants to discuss in groups, dimensions of leadership that surprise, and one thing that is a challenge for them. </a:t>
            </a:r>
          </a:p>
          <a:p>
            <a:pPr marL="0" lvl="0" indent="0" algn="l" rtl="0">
              <a:spcBef>
                <a:spcPts val="0"/>
              </a:spcBef>
              <a:spcAft>
                <a:spcPts val="0"/>
              </a:spcAft>
              <a:buClr>
                <a:schemeClr val="dk1"/>
              </a:buClr>
              <a:buSzPts val="1200"/>
              <a:buFont typeface="Arial"/>
              <a:buNone/>
            </a:pPr>
            <a:endParaRPr lang="en-US" dirty="0"/>
          </a:p>
          <a:p>
            <a:pPr marL="0" marR="0" lvl="0" indent="0" algn="l" rtl="0">
              <a:lnSpc>
                <a:spcPct val="100000"/>
              </a:lnSpc>
              <a:spcBef>
                <a:spcPts val="0"/>
              </a:spcBef>
              <a:spcAft>
                <a:spcPts val="0"/>
              </a:spcAft>
              <a:buClr>
                <a:schemeClr val="dk1"/>
              </a:buClr>
              <a:buSzPts val="1200"/>
              <a:buFont typeface="Arial"/>
              <a:buNone/>
            </a:pPr>
            <a:r>
              <a:rPr lang="en-US" sz="1200" b="1" i="0" u="none" strike="noStrike" cap="none" dirty="0">
                <a:solidFill>
                  <a:schemeClr val="dk1"/>
                </a:solidFill>
                <a:latin typeface="+mn-lt"/>
                <a:ea typeface="Calibri"/>
                <a:cs typeface="Calibri"/>
                <a:sym typeface="Calibri"/>
              </a:rPr>
              <a:t>References</a:t>
            </a:r>
          </a:p>
          <a:p>
            <a:pPr marL="0" marR="0" lvl="0" indent="0" algn="l" rtl="0">
              <a:lnSpc>
                <a:spcPct val="100000"/>
              </a:lnSpc>
              <a:spcBef>
                <a:spcPts val="0"/>
              </a:spcBef>
              <a:spcAft>
                <a:spcPts val="0"/>
              </a:spcAft>
              <a:buClr>
                <a:schemeClr val="dk1"/>
              </a:buClr>
              <a:buSzPts val="1200"/>
              <a:buFont typeface="Arial"/>
              <a:buNone/>
            </a:pPr>
            <a:r>
              <a:rPr lang="en-US" dirty="0"/>
              <a:t>York-Barr, J., &amp; Duke, K. (2004). What do we know about teacher leadership? Findings from two decades of scholarship. </a:t>
            </a:r>
            <a:r>
              <a:rPr lang="en-US" i="1" dirty="0"/>
              <a:t>Review of Educational Research</a:t>
            </a:r>
            <a:r>
              <a:rPr lang="en-US" dirty="0"/>
              <a:t>,</a:t>
            </a:r>
            <a:r>
              <a:rPr lang="en-US" i="1" dirty="0"/>
              <a:t>74</a:t>
            </a:r>
            <a:r>
              <a:rPr lang="en-US" dirty="0"/>
              <a:t>(3), 255-316.</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39</a:t>
            </a:fld>
            <a:endParaRPr lang="en-US"/>
          </a:p>
        </p:txBody>
      </p:sp>
    </p:spTree>
    <p:extLst>
      <p:ext uri="{BB962C8B-B14F-4D97-AF65-F5344CB8AC3E}">
        <p14:creationId xmlns:p14="http://schemas.microsoft.com/office/powerpoint/2010/main" val="2969235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mn-lt"/>
                <a:ea typeface="Calibri"/>
                <a:cs typeface="Calibri"/>
                <a:sym typeface="Calibri"/>
              </a:rPr>
              <a:t>To Know</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mn-lt"/>
                <a:ea typeface="Calibri"/>
                <a:cs typeface="Calibri"/>
                <a:sym typeface="Calibri"/>
              </a:rPr>
              <a:t>This activity is designed to help connect how teacher leadership would result in stronger CTE. </a:t>
            </a:r>
            <a:endParaRPr lang="en-US" sz="1200" b="1"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1"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mn-lt"/>
                <a:ea typeface="Calibri"/>
                <a:cs typeface="Calibri"/>
                <a:sym typeface="Calibri"/>
              </a:rPr>
              <a:t>To Say/To Do</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mn-lt"/>
                <a:ea typeface="Calibri"/>
                <a:cs typeface="Calibri"/>
                <a:sym typeface="Calibri"/>
              </a:rPr>
              <a:t>Divide the group into smaller groups of 3 to 4 people. Ask small groups to reflect on what they know about CTE and teacher leadership and how teacher leadership would result in increased CTE. Have groups share out. </a:t>
            </a:r>
            <a:endParaRPr lang="en-US" sz="1200" b="1"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40</a:t>
            </a:fld>
            <a:endParaRPr lang="en-US"/>
          </a:p>
        </p:txBody>
      </p:sp>
    </p:spTree>
    <p:extLst>
      <p:ext uri="{BB962C8B-B14F-4D97-AF65-F5344CB8AC3E}">
        <p14:creationId xmlns:p14="http://schemas.microsoft.com/office/powerpoint/2010/main" val="1475400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As we have just discussed, teacher leadership can take on many forms. These are some characteristics of teacher leadership when thinking about how to increase opportunities. Review the bullet points. </a:t>
            </a: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2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200" dirty="0">
                <a:latin typeface="Calibri" panose="020F0502020204030204" pitchFamily="34" charset="0"/>
                <a:ea typeface="Calibri"/>
                <a:cs typeface="Calibri" panose="020F0502020204030204" pitchFamily="34" charset="0"/>
                <a:sym typeface="Calibri"/>
              </a:rPr>
              <a:t>[Online report]. Retrieved from </a:t>
            </a:r>
            <a:r>
              <a:rPr lang="en-US" sz="1200" i="1" dirty="0">
                <a:latin typeface="Calibri" panose="020F0502020204030204" pitchFamily="34" charset="0"/>
                <a:cs typeface="Calibri" panose="020F0502020204030204" pitchFamily="34" charset="0"/>
                <a:hlinkClick r:id="rId3"/>
              </a:rPr>
              <a:t>www.doe.mass.edu/edeval/leadership/BuildingSchoolCulture.pdf</a:t>
            </a:r>
            <a:endParaRPr lang="en-US" sz="1200" dirty="0">
              <a:latin typeface="Calibri" panose="020F0502020204030204" pitchFamily="34" charset="0"/>
              <a:cs typeface="Calibri" panose="020F0502020204030204" pitchFamily="34" charset="0"/>
              <a:hlinkClick r:id="rId3"/>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758B27E7-B3CB-DB40-9B85-0C133146B85C}" type="slidenum">
              <a:rPr lang="en-US" smtClean="0"/>
              <a:t>41</a:t>
            </a:fld>
            <a:endParaRPr lang="en-US"/>
          </a:p>
        </p:txBody>
      </p:sp>
    </p:spTree>
    <p:extLst>
      <p:ext uri="{BB962C8B-B14F-4D97-AF65-F5344CB8AC3E}">
        <p14:creationId xmlns:p14="http://schemas.microsoft.com/office/powerpoint/2010/main" val="16286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dirty="0">
                <a:solidFill>
                  <a:schemeClr val="dk1"/>
                </a:solidFill>
                <a:latin typeface="+mn-lt"/>
                <a:ea typeface="Calibri"/>
                <a:cs typeface="Calibri"/>
                <a:sym typeface="Calibri"/>
              </a:rPr>
              <a:t>To Know</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a:solidFill>
                  <a:schemeClr val="dk1"/>
                </a:solidFill>
                <a:sym typeface="Questrial"/>
              </a:rPr>
              <a:t>The</a:t>
            </a:r>
            <a:r>
              <a:rPr lang="en-US" sz="1200" b="0" i="0" u="none" strike="noStrike" cap="none" baseline="0" dirty="0">
                <a:solidFill>
                  <a:schemeClr val="dk1"/>
                </a:solidFill>
                <a:sym typeface="Questrial"/>
              </a:rPr>
              <a:t> </a:t>
            </a:r>
            <a:r>
              <a:rPr lang="en-US" sz="1200" b="0" i="0" u="none" strike="noStrike" cap="none" dirty="0">
                <a:solidFill>
                  <a:schemeClr val="dk1"/>
                </a:solidFill>
                <a:sym typeface="Questrial"/>
              </a:rPr>
              <a:t>CTE Participant</a:t>
            </a:r>
            <a:r>
              <a:rPr lang="en-US" sz="1200" b="0" i="0" u="none" strike="noStrike" cap="none" baseline="0" dirty="0">
                <a:solidFill>
                  <a:schemeClr val="dk1"/>
                </a:solidFill>
                <a:sym typeface="Questrial"/>
              </a:rPr>
              <a:t> and Presenter Materials are located on the </a:t>
            </a:r>
            <a:r>
              <a:rPr lang="en-US" sz="1200" b="0" i="0" u="none" strike="noStrike" cap="none" baseline="0" dirty="0" err="1">
                <a:solidFill>
                  <a:schemeClr val="dk1"/>
                </a:solidFill>
                <a:sym typeface="Questrial"/>
              </a:rPr>
              <a:t>Moedu</a:t>
            </a:r>
            <a:r>
              <a:rPr lang="en-US" sz="1200" b="0" i="0" u="none" strike="noStrike" cap="none" baseline="0" dirty="0">
                <a:solidFill>
                  <a:schemeClr val="dk1"/>
                </a:solidFill>
                <a:sym typeface="Questrial"/>
              </a:rPr>
              <a:t>-SAIL website in the CTE Handout Packet. Due to copyright, some materials are linked to their original source and must be downloaded from the link. </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baseline="0" dirty="0">
                <a:solidFill>
                  <a:schemeClr val="dk1"/>
                </a:solidFill>
                <a:sym typeface="Questrial"/>
              </a:rPr>
              <a:t>Go to: http://www.moedu-sail.org/mmd-professional-development/mmd-content/</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i="0" u="none" strike="noStrike" cap="none" baseline="0" dirty="0">
              <a:solidFill>
                <a:schemeClr val="dk1"/>
              </a:solidFill>
              <a:sym typeface="Quest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u="none" strike="noStrike" cap="none" baseline="0" dirty="0">
                <a:solidFill>
                  <a:schemeClr val="dk1"/>
                </a:solidFill>
                <a:sym typeface="Questrial"/>
              </a:rPr>
              <a:t>References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kern="1200" dirty="0" err="1">
                <a:solidFill>
                  <a:schemeClr val="tx1"/>
                </a:solidFill>
                <a:effectLst/>
                <a:latin typeface="+mn-lt"/>
                <a:ea typeface="+mn-ea"/>
                <a:cs typeface="+mn-cs"/>
              </a:rPr>
              <a:t>Donohoo</a:t>
            </a:r>
            <a:r>
              <a:rPr lang="en-US" sz="1200" b="0" i="0" kern="1200" dirty="0">
                <a:solidFill>
                  <a:schemeClr val="tx1"/>
                </a:solidFill>
                <a:effectLst/>
                <a:latin typeface="+mn-lt"/>
                <a:ea typeface="+mn-ea"/>
                <a:cs typeface="+mn-cs"/>
              </a:rPr>
              <a:t>, J., Hattie, J., &amp; </a:t>
            </a:r>
            <a:r>
              <a:rPr lang="en-US" sz="1200" b="0" i="0" kern="1200" dirty="0" err="1">
                <a:solidFill>
                  <a:schemeClr val="tx1"/>
                </a:solidFill>
                <a:effectLst/>
                <a:latin typeface="+mn-lt"/>
                <a:ea typeface="+mn-ea"/>
                <a:cs typeface="+mn-cs"/>
              </a:rPr>
              <a:t>Eells</a:t>
            </a:r>
            <a:r>
              <a:rPr lang="en-US" sz="1200" b="0" i="0" kern="1200" dirty="0">
                <a:solidFill>
                  <a:schemeClr val="tx1"/>
                </a:solidFill>
                <a:effectLst/>
                <a:latin typeface="+mn-lt"/>
                <a:ea typeface="+mn-ea"/>
                <a:cs typeface="+mn-cs"/>
              </a:rPr>
              <a:t>, R. (2018). </a:t>
            </a:r>
            <a:r>
              <a:rPr lang="en-US" sz="1200" i="0" dirty="0">
                <a:latin typeface="+mn-lt"/>
                <a:ea typeface="Calibri"/>
                <a:cs typeface="Calibri"/>
                <a:sym typeface="Calibri"/>
              </a:rPr>
              <a:t>The power of collective efficacy. </a:t>
            </a:r>
            <a:r>
              <a:rPr lang="en-US" sz="1200" i="1" dirty="0">
                <a:latin typeface="+mn-lt"/>
                <a:ea typeface="Calibri"/>
                <a:cs typeface="Calibri"/>
                <a:sym typeface="Calibri"/>
              </a:rPr>
              <a:t>Educational</a:t>
            </a:r>
            <a:r>
              <a:rPr lang="en-US" sz="1200" i="1" baseline="0" dirty="0">
                <a:latin typeface="+mn-lt"/>
                <a:ea typeface="Calibri"/>
                <a:cs typeface="Calibri"/>
                <a:sym typeface="Calibri"/>
              </a:rPr>
              <a:t> Leadership, 75</a:t>
            </a:r>
            <a:r>
              <a:rPr lang="en-US" sz="1200" i="0" baseline="0" dirty="0">
                <a:latin typeface="+mn-lt"/>
                <a:ea typeface="Calibri"/>
                <a:cs typeface="Calibri"/>
                <a:sym typeface="Calibri"/>
              </a:rPr>
              <a:t>(6), 40-44. Retrieved from</a:t>
            </a:r>
            <a:r>
              <a:rPr lang="en-US" sz="1200" i="0" dirty="0">
                <a:latin typeface="+mn-lt"/>
                <a:ea typeface="Calibri"/>
                <a:cs typeface="Calibri"/>
                <a:sym typeface="Calibri"/>
              </a:rPr>
              <a:t> </a:t>
            </a:r>
            <a:r>
              <a:rPr lang="en-US" sz="1200" i="1" dirty="0">
                <a:latin typeface="+mn-lt"/>
                <a:ea typeface="Calibri"/>
                <a:cs typeface="Calibri"/>
                <a:sym typeface="Calibri"/>
                <a:hlinkClick r:id="rId3"/>
              </a:rPr>
              <a:t>http://www.ascd.org/publications/educational-leadership/mar18/vol75/num06/The-Power-of-Collective-Efficacy.aspx</a:t>
            </a:r>
            <a:r>
              <a:rPr lang="en-US" sz="1200" i="1" dirty="0">
                <a:latin typeface="+mn-lt"/>
                <a:ea typeface="Calibri"/>
                <a:cs typeface="Calibri"/>
                <a:sym typeface="Calibri"/>
              </a:rPr>
              <a:t>   </a:t>
            </a:r>
            <a:endParaRPr lang="en-US" sz="1200" dirty="0"/>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1" i="0" u="none" strike="noStrike" cap="none" baseline="0" dirty="0">
              <a:solidFill>
                <a:schemeClr val="dk1"/>
              </a:solidFill>
              <a:sym typeface="Questrial"/>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504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Note</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Video thumbnail will show in presentation mode.</a:t>
            </a:r>
          </a:p>
          <a:p>
            <a:pPr marL="0" marR="0" lvl="0" indent="-22860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Know</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Video Collective Efficacy Training Interview Clip 2 -  https://www.youtube.com/watch?v=6VdYmiL_Nxs&amp;feature=youtu.be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video</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This video is an interview of a teacher in Raytown Schools talking about how having a structure for being able to observe different teachers has impacted their building. Show and discuss video. </a:t>
            </a:r>
          </a:p>
          <a:p>
            <a:endParaRPr lang="en-US" dirty="0"/>
          </a:p>
          <a:p>
            <a:r>
              <a:rPr lang="en-US" b="1" dirty="0"/>
              <a:t>References</a:t>
            </a:r>
          </a:p>
          <a:p>
            <a:pPr marL="0" marR="0" lvl="0" indent="-228600" algn="l" rtl="0">
              <a:lnSpc>
                <a:spcPct val="100000"/>
              </a:lnSpc>
              <a:spcBef>
                <a:spcPts val="0"/>
              </a:spcBef>
              <a:spcAft>
                <a:spcPts val="0"/>
              </a:spcAft>
              <a:buClr>
                <a:srgbClr val="000000"/>
              </a:buClr>
              <a:buSzPts val="1400"/>
              <a:buFont typeface="Arial"/>
              <a:buNone/>
            </a:pPr>
            <a:r>
              <a:rPr lang="en-US" sz="1200" dirty="0">
                <a:latin typeface="Calibri" panose="020F0502020204030204" pitchFamily="34" charset="0"/>
                <a:ea typeface="Calibri"/>
                <a:cs typeface="Calibri" panose="020F0502020204030204" pitchFamily="34" charset="0"/>
                <a:sym typeface="Calibri"/>
              </a:rPr>
              <a:t>Raytown Schools. (2018, May 1). Collective efficacy training interview clip 2 [Video file]. Retrieved from </a:t>
            </a:r>
            <a:r>
              <a:rPr lang="en-US" sz="1200" b="0" i="0" u="none" strike="noStrike" cap="none" dirty="0">
                <a:solidFill>
                  <a:schemeClr val="dk1"/>
                </a:solidFill>
                <a:latin typeface="+mn-lt"/>
                <a:ea typeface="Calibri"/>
                <a:cs typeface="Calibri"/>
                <a:sym typeface="Calibri"/>
              </a:rPr>
              <a:t>https://www.youtube.com/watch?v=6VdYmiL_Nxs&amp;feature=youtu.be  </a:t>
            </a:r>
          </a:p>
          <a:p>
            <a:endParaRPr lang="en-US" b="1" dirty="0"/>
          </a:p>
        </p:txBody>
      </p:sp>
      <p:sp>
        <p:nvSpPr>
          <p:cNvPr id="4" name="Slide Number Placeholder 3"/>
          <p:cNvSpPr>
            <a:spLocks noGrp="1"/>
          </p:cNvSpPr>
          <p:nvPr>
            <p:ph type="sldNum" sz="quarter" idx="5"/>
          </p:nvPr>
        </p:nvSpPr>
        <p:spPr/>
        <p:txBody>
          <a:bodyPr/>
          <a:lstStyle/>
          <a:p>
            <a:fld id="{758B27E7-B3CB-DB40-9B85-0C133146B85C}" type="slidenum">
              <a:rPr lang="en-US" smtClean="0"/>
              <a:t>42</a:t>
            </a:fld>
            <a:endParaRPr lang="en-US"/>
          </a:p>
        </p:txBody>
      </p:sp>
    </p:spTree>
    <p:extLst>
      <p:ext uri="{BB962C8B-B14F-4D97-AF65-F5344CB8AC3E}">
        <p14:creationId xmlns:p14="http://schemas.microsoft.com/office/powerpoint/2010/main" val="1031006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 and review bullet points. Ask small groups to discuss other ideas they have for how school leaders can support teacher leadership.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2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200" dirty="0">
                <a:latin typeface="Calibri" panose="020F0502020204030204" pitchFamily="34" charset="0"/>
                <a:ea typeface="Calibri"/>
                <a:cs typeface="Calibri" panose="020F0502020204030204" pitchFamily="34" charset="0"/>
                <a:sym typeface="Calibri"/>
              </a:rPr>
              <a:t>[Online report]. Retrieved from </a:t>
            </a:r>
            <a:r>
              <a:rPr lang="en-US" sz="1200" i="1" dirty="0">
                <a:latin typeface="Calibri" panose="020F0502020204030204" pitchFamily="34" charset="0"/>
                <a:cs typeface="Calibri" panose="020F0502020204030204" pitchFamily="34" charset="0"/>
                <a:hlinkClick r:id="rId3"/>
              </a:rPr>
              <a:t>www.doe.mass.edu/edeval/leadership/BuildingSchoolCulture.pdf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Calibri" panose="020F0502020204030204" pitchFamily="34" charset="0"/>
              <a:cs typeface="Calibri" panose="020F0502020204030204" pitchFamily="34" charset="0"/>
              <a:hlinkClick r:id="rId3"/>
            </a:endParaRPr>
          </a:p>
          <a:p>
            <a:pPr marL="0" marR="0" lvl="0" indent="-228600" algn="l" rtl="0">
              <a:lnSpc>
                <a:spcPct val="100000"/>
              </a:lnSpc>
              <a:spcBef>
                <a:spcPts val="0"/>
              </a:spcBef>
              <a:spcAft>
                <a:spcPts val="0"/>
              </a:spcAft>
              <a:buClr>
                <a:srgbClr val="000000"/>
              </a:buClr>
              <a:buSzPts val="1400"/>
              <a:buFont typeface="Arial"/>
              <a:buNone/>
            </a:pPr>
            <a:r>
              <a:rPr lang="en-US" dirty="0" err="1"/>
              <a:t>Killion</a:t>
            </a:r>
            <a:r>
              <a:rPr lang="en-US" dirty="0"/>
              <a:t>, J., Harrison, C., Colton, A., Bryan, C., </a:t>
            </a:r>
            <a:r>
              <a:rPr lang="en-US" dirty="0" err="1"/>
              <a:t>Delehant</a:t>
            </a:r>
            <a:r>
              <a:rPr lang="en-US" dirty="0"/>
              <a:t>, A., &amp; Cooke, D. (2016). </a:t>
            </a:r>
            <a:r>
              <a:rPr lang="en-US" i="1" dirty="0"/>
              <a:t>A systemic approach to elevating teacher leadership. </a:t>
            </a:r>
            <a:r>
              <a:rPr lang="en-US" dirty="0"/>
              <a:t>Oxford, OH: Learning Forward. Retrieved from </a:t>
            </a:r>
            <a:r>
              <a:rPr lang="en-US" sz="1200" b="0" i="0" u="none" strike="noStrike" cap="none" dirty="0">
                <a:solidFill>
                  <a:schemeClr val="dk1"/>
                </a:solidFill>
                <a:latin typeface="+mn-lt"/>
                <a:ea typeface="Calibri"/>
                <a:cs typeface="Calibri"/>
                <a:sym typeface="Calibri"/>
              </a:rPr>
              <a:t> </a:t>
            </a:r>
            <a:r>
              <a:rPr lang="en-US" dirty="0">
                <a:hlinkClick r:id="rId4"/>
              </a:rPr>
              <a:t>https://learningforward.org/docs/default-source/pdf/a-systemic-approach-to-elevating-teacher-leadership.pdf</a:t>
            </a:r>
            <a:endParaRPr lang="en-US" dirty="0"/>
          </a:p>
          <a:p>
            <a:pPr marL="0" marR="0" lvl="0" indent="-228600" algn="l" rtl="0">
              <a:lnSpc>
                <a:spcPct val="100000"/>
              </a:lnSpc>
              <a:spcBef>
                <a:spcPts val="0"/>
              </a:spcBef>
              <a:spcAft>
                <a:spcPts val="0"/>
              </a:spcAft>
              <a:buClr>
                <a:srgbClr val="000000"/>
              </a:buClr>
              <a:buSzPts val="1400"/>
              <a:buFont typeface="Arial"/>
              <a:buNone/>
            </a:pPr>
            <a:endParaRPr lang="en-US" sz="1200" b="1"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43</a:t>
            </a:fld>
            <a:endParaRPr lang="en-US"/>
          </a:p>
        </p:txBody>
      </p:sp>
    </p:spTree>
    <p:extLst>
      <p:ext uri="{BB962C8B-B14F-4D97-AF65-F5344CB8AC3E}">
        <p14:creationId xmlns:p14="http://schemas.microsoft.com/office/powerpoint/2010/main" val="523085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 and review bullet points. Ask small groups to discuss other ideas they have for how teachers can/do support teacher leadership.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2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200" dirty="0">
                <a:latin typeface="Calibri" panose="020F0502020204030204" pitchFamily="34" charset="0"/>
                <a:ea typeface="Calibri"/>
                <a:cs typeface="Calibri" panose="020F0502020204030204" pitchFamily="34" charset="0"/>
                <a:sym typeface="Calibri"/>
              </a:rPr>
              <a:t>[Online report]. Retrieved from </a:t>
            </a:r>
            <a:r>
              <a:rPr lang="en-US" sz="1200" i="1" dirty="0">
                <a:latin typeface="Calibri" panose="020F0502020204030204" pitchFamily="34" charset="0"/>
                <a:cs typeface="Calibri" panose="020F0502020204030204" pitchFamily="34" charset="0"/>
                <a:hlinkClick r:id="rId3"/>
              </a:rPr>
              <a:t>www.doe.mass.edu/edeval/leadership/BuildingSchoolCulture.pdf</a:t>
            </a:r>
            <a:endParaRPr lang="en-US" sz="1200" dirty="0">
              <a:latin typeface="Calibri" panose="020F0502020204030204" pitchFamily="34" charset="0"/>
              <a:cs typeface="Calibri" panose="020F0502020204030204" pitchFamily="34" charset="0"/>
              <a:hlinkClick r:id="rId3"/>
            </a:endParaRP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44</a:t>
            </a:fld>
            <a:endParaRPr lang="en-US"/>
          </a:p>
        </p:txBody>
      </p:sp>
    </p:spTree>
    <p:extLst>
      <p:ext uri="{BB962C8B-B14F-4D97-AF65-F5344CB8AC3E}">
        <p14:creationId xmlns:p14="http://schemas.microsoft.com/office/powerpoint/2010/main" val="782763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 and review bullet points. Ask small groups to discuss other ideas they have for how school leaders can support teacher leadership.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2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200" dirty="0">
                <a:latin typeface="Calibri" panose="020F0502020204030204" pitchFamily="34" charset="0"/>
                <a:ea typeface="Calibri"/>
                <a:cs typeface="Calibri" panose="020F0502020204030204" pitchFamily="34" charset="0"/>
                <a:sym typeface="Calibri"/>
              </a:rPr>
              <a:t>[Online report]. Retrieved from </a:t>
            </a:r>
            <a:r>
              <a:rPr lang="en-US" sz="1200" i="1" dirty="0">
                <a:latin typeface="Calibri" panose="020F0502020204030204" pitchFamily="34" charset="0"/>
                <a:cs typeface="Calibri" panose="020F0502020204030204" pitchFamily="34" charset="0"/>
                <a:hlinkClick r:id="rId3"/>
              </a:rPr>
              <a:t>www.doe.mass.edu/edeval/leadership/BuildingSchoolCulture.pdf</a:t>
            </a:r>
            <a:endParaRPr lang="en-US" sz="1200" dirty="0">
              <a:latin typeface="Calibri" panose="020F0502020204030204" pitchFamily="34" charset="0"/>
              <a:cs typeface="Calibri" panose="020F0502020204030204" pitchFamily="34" charset="0"/>
              <a:hlinkClick r:id="rId3"/>
            </a:endParaRP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758B27E7-B3CB-DB40-9B85-0C133146B85C}" type="slidenum">
              <a:rPr lang="en-US" smtClean="0"/>
              <a:t>45</a:t>
            </a:fld>
            <a:endParaRPr lang="en-US"/>
          </a:p>
        </p:txBody>
      </p:sp>
    </p:spTree>
    <p:extLst>
      <p:ext uri="{BB962C8B-B14F-4D97-AF65-F5344CB8AC3E}">
        <p14:creationId xmlns:p14="http://schemas.microsoft.com/office/powerpoint/2010/main" val="1844960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a:buClr>
                <a:srgbClr val="000000"/>
              </a:buClr>
              <a:buSzPts val="1400"/>
            </a:pPr>
            <a:r>
              <a:rPr lang="en-US" b="1" dirty="0">
                <a:solidFill>
                  <a:schemeClr val="dk1"/>
                </a:solidFill>
                <a:latin typeface="+mn-lt"/>
                <a:ea typeface="Calibri"/>
                <a:cs typeface="Calibri"/>
                <a:sym typeface="Calibri"/>
              </a:rPr>
              <a:t>To Know</a:t>
            </a:r>
          </a:p>
          <a:p>
            <a:pPr indent="-234841">
              <a:buClr>
                <a:srgbClr val="000000"/>
              </a:buClr>
              <a:buSzPts val="1400"/>
            </a:pPr>
            <a:r>
              <a:rPr lang="en-US" dirty="0">
                <a:solidFill>
                  <a:schemeClr val="dk1"/>
                </a:solidFill>
                <a:latin typeface="+mn-lt"/>
                <a:ea typeface="Calibri"/>
                <a:cs typeface="Calibri"/>
                <a:sym typeface="Calibri"/>
              </a:rPr>
              <a:t>Action planning is a critical component for change. The action plan document is a living document that will be updated as needed after each focus module.</a:t>
            </a:r>
            <a:endParaRPr lang="en-US" dirty="0"/>
          </a:p>
          <a:p>
            <a:pPr indent="-234841">
              <a:buClr>
                <a:srgbClr val="000000"/>
              </a:buClr>
              <a:buSzPts val="1400"/>
            </a:pPr>
            <a:endParaRPr lang="en-US" b="1" dirty="0">
              <a:solidFill>
                <a:schemeClr val="dk1"/>
              </a:solidFill>
              <a:latin typeface="+mn-lt"/>
              <a:ea typeface="Calibri"/>
              <a:cs typeface="Calibri"/>
              <a:sym typeface="Calibri"/>
            </a:endParaRPr>
          </a:p>
          <a:p>
            <a:pPr indent="-234841">
              <a:buClr>
                <a:srgbClr val="000000"/>
              </a:buClr>
              <a:buSzPts val="1400"/>
            </a:pPr>
            <a:r>
              <a:rPr lang="en-US" b="1" dirty="0">
                <a:solidFill>
                  <a:schemeClr val="dk1"/>
                </a:solidFill>
                <a:latin typeface="+mn-lt"/>
                <a:ea typeface="Calibri"/>
                <a:cs typeface="Calibri"/>
                <a:sym typeface="Calibri"/>
              </a:rPr>
              <a:t>To Do/Say</a:t>
            </a:r>
          </a:p>
          <a:p>
            <a:pPr indent="-234841">
              <a:buClr>
                <a:srgbClr val="000000"/>
              </a:buClr>
              <a:buSzPts val="1400"/>
            </a:pPr>
            <a:r>
              <a:rPr lang="en-US" dirty="0">
                <a:solidFill>
                  <a:schemeClr val="dk1"/>
                </a:solidFill>
                <a:latin typeface="+mn-lt"/>
                <a:ea typeface="Calibri"/>
                <a:cs typeface="Calibri"/>
                <a:sym typeface="Calibri"/>
              </a:rPr>
              <a:t>Provide a copy of the action plan handout to participants. You may choose to provide one per team or one per participant.</a:t>
            </a:r>
            <a:endParaRPr lang="en-US" dirty="0"/>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latin typeface="+mn-lt"/>
                <a:ea typeface="Calibri"/>
                <a:cs typeface="Calibri"/>
                <a:sym typeface="Calibri"/>
              </a:rPr>
              <a:t>Provide participants an overview of the action plan process by stating that the action plan process is critical to deeper implementation of practice - as what gets planned is what gets done. It is also a communication piece guaranteeing that everyone is on the same page.</a:t>
            </a:r>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latin typeface="+mn-lt"/>
                <a:ea typeface="Calibri"/>
                <a:cs typeface="Calibri"/>
                <a:sym typeface="Calibri"/>
              </a:rPr>
              <a:t>Dependent on the time structure for completion of the form, the following guiding questions can be posed per section.</a:t>
            </a:r>
            <a:endParaRPr lang="en-US" dirty="0"/>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u="sng" dirty="0">
                <a:solidFill>
                  <a:schemeClr val="dk1"/>
                </a:solidFill>
                <a:latin typeface="+mn-lt"/>
                <a:ea typeface="Calibri"/>
                <a:cs typeface="Calibri"/>
                <a:sym typeface="Calibri"/>
              </a:rPr>
              <a:t>Statement of vision</a:t>
            </a:r>
            <a:r>
              <a:rPr lang="en-US" dirty="0">
                <a:solidFill>
                  <a:schemeClr val="dk1"/>
                </a:solidFill>
                <a:latin typeface="+mn-lt"/>
                <a:ea typeface="Calibri"/>
                <a:cs typeface="Calibri"/>
                <a:sym typeface="Calibri"/>
              </a:rPr>
              <a:t> Take a minute to self-reflect. What key words related to CTE teacher leadership resonate with you as work to deepen any areas of weakness? What will it look like in 3 years? </a:t>
            </a:r>
            <a:r>
              <a:rPr lang="en-US" sz="1200" b="0" i="0" u="none" strike="noStrike" cap="none" dirty="0">
                <a:solidFill>
                  <a:schemeClr val="dk1"/>
                </a:solidFill>
                <a:latin typeface="+mn-lt"/>
                <a:ea typeface="Calibri"/>
                <a:cs typeface="Calibri"/>
                <a:sym typeface="Calibri"/>
              </a:rPr>
              <a:t>What does teacher leadership look like in my building/district? What do I want it to look like? </a:t>
            </a:r>
            <a:endParaRPr lang="en-US" dirty="0">
              <a:solidFill>
                <a:schemeClr val="dk1"/>
              </a:solidFill>
              <a:latin typeface="+mn-lt"/>
              <a:ea typeface="Calibri"/>
              <a:cs typeface="Calibri"/>
              <a:sym typeface="Calibri"/>
            </a:endParaRPr>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u="sng" dirty="0">
                <a:solidFill>
                  <a:schemeClr val="dk1"/>
                </a:solidFill>
                <a:latin typeface="+mn-lt"/>
                <a:ea typeface="Calibri"/>
                <a:cs typeface="Calibri"/>
                <a:sym typeface="Calibri"/>
              </a:rPr>
              <a:t>Where are we going</a:t>
            </a:r>
            <a:r>
              <a:rPr lang="en-US" dirty="0">
                <a:solidFill>
                  <a:schemeClr val="dk1"/>
                </a:solidFill>
                <a:latin typeface="+mn-lt"/>
                <a:ea typeface="Calibri"/>
                <a:cs typeface="Calibri"/>
                <a:sym typeface="Calibri"/>
              </a:rPr>
              <a:t>? From your vision statement, what is your short term goal for the end of this school year? (If mid school year, you may want to frame at the end of the school year. If beginning of the year, may want to frame it as first semester. You might also frame it as when we meet again. It is, however, important to frame it in a time line.</a:t>
            </a:r>
            <a:endParaRPr lang="en-US" dirty="0"/>
          </a:p>
          <a:p>
            <a:pPr indent="-234841">
              <a:buClr>
                <a:srgbClr val="000000"/>
              </a:buClr>
              <a:buSzPts val="1400"/>
            </a:pPr>
            <a:endParaRPr lang="en-US" u="sng" dirty="0">
              <a:solidFill>
                <a:schemeClr val="dk1"/>
              </a:solidFill>
              <a:latin typeface="+mn-lt"/>
              <a:ea typeface="Calibri"/>
              <a:cs typeface="Calibri"/>
              <a:sym typeface="Calibri"/>
            </a:endParaRPr>
          </a:p>
          <a:p>
            <a:pPr indent="-234841">
              <a:buClr>
                <a:srgbClr val="000000"/>
              </a:buClr>
              <a:buSzPts val="1400"/>
            </a:pPr>
            <a:r>
              <a:rPr lang="en-US" u="sng" dirty="0">
                <a:solidFill>
                  <a:schemeClr val="dk1"/>
                </a:solidFill>
                <a:latin typeface="+mn-lt"/>
                <a:ea typeface="Calibri"/>
                <a:cs typeface="Calibri"/>
                <a:sym typeface="Calibri"/>
              </a:rPr>
              <a:t>How will I close the gap</a:t>
            </a:r>
            <a:r>
              <a:rPr lang="en-US" dirty="0">
                <a:solidFill>
                  <a:schemeClr val="dk1"/>
                </a:solidFill>
                <a:latin typeface="+mn-lt"/>
                <a:ea typeface="Calibri"/>
                <a:cs typeface="Calibri"/>
                <a:sym typeface="Calibri"/>
              </a:rPr>
              <a:t>? Beginning with the short term target, what are the actions/next steps that we need to take. (Dependent on the group, you may want to randomly list all actions on chart paper and then prioritize.) Everyone take a minute to review our steps, have we covered key points, do we have the right supports, structure, and people? Do our proposed actions align with our gaps and address our vision? (Utilize a fist to five or other methods to obtain consensus from those present.) Do we need to get consensus or buy in from others to move forward? What else?</a:t>
            </a:r>
            <a:endParaRPr lang="en-US" dirty="0"/>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latin typeface="+mn-lt"/>
                <a:ea typeface="Calibri"/>
                <a:cs typeface="Calibri"/>
                <a:sym typeface="Calibri"/>
              </a:rPr>
              <a:t>Now that we have our first actions, let’s go back to the big picture. Looking again at our vision statement, where do we want to be in a year? What should our long range target be for CTE teacher leadership implementation?</a:t>
            </a:r>
          </a:p>
          <a:p>
            <a:pPr indent="-234841">
              <a:buClr>
                <a:srgbClr val="000000"/>
              </a:buClr>
              <a:buSzPts val="1400"/>
            </a:pPr>
            <a:endParaRPr lang="en-US" dirty="0">
              <a:solidFill>
                <a:schemeClr val="dk1"/>
              </a:solidFill>
              <a:latin typeface="+mn-lt"/>
              <a:cs typeface="Calibri"/>
              <a:sym typeface="Calibri"/>
            </a:endParaRPr>
          </a:p>
          <a:p>
            <a:pPr indent="-234841" defTabSz="939363">
              <a:buClr>
                <a:srgbClr val="000000"/>
              </a:buClr>
              <a:buSzPts val="1400"/>
              <a:defRPr/>
            </a:pPr>
            <a:r>
              <a:rPr lang="en-US" dirty="0">
                <a:solidFill>
                  <a:schemeClr val="dk1"/>
                </a:solidFill>
                <a:latin typeface="+mn-lt"/>
                <a:ea typeface="Calibri"/>
                <a:cs typeface="Calibri"/>
                <a:sym typeface="Calibri"/>
              </a:rPr>
              <a:t>Remind participants that CST support is available throughout implementation. </a:t>
            </a:r>
          </a:p>
        </p:txBody>
      </p:sp>
      <p:sp>
        <p:nvSpPr>
          <p:cNvPr id="4" name="Slide Number Placeholder 3"/>
          <p:cNvSpPr>
            <a:spLocks noGrp="1"/>
          </p:cNvSpPr>
          <p:nvPr>
            <p:ph type="sldNum" sz="quarter" idx="5"/>
          </p:nvPr>
        </p:nvSpPr>
        <p:spPr/>
        <p:txBody>
          <a:bodyPr/>
          <a:lstStyle/>
          <a:p>
            <a:fld id="{2FC1790C-55D2-46A1-B73D-8A4A436DCF88}" type="slidenum">
              <a:rPr lang="en-US" smtClean="0"/>
              <a:t>47</a:t>
            </a:fld>
            <a:endParaRPr lang="en-US"/>
          </a:p>
        </p:txBody>
      </p:sp>
    </p:spTree>
    <p:extLst>
      <p:ext uri="{BB962C8B-B14F-4D97-AF65-F5344CB8AC3E}">
        <p14:creationId xmlns:p14="http://schemas.microsoft.com/office/powerpoint/2010/main" val="1524828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4a2328a090_0_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4a2328a090_0_39: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b="1" dirty="0"/>
              <a:t>To Know/ To Do/ To Say:</a:t>
            </a:r>
          </a:p>
          <a:p>
            <a:pPr marL="0" lvl="0" indent="0" algn="l" rtl="0">
              <a:spcBef>
                <a:spcPts val="0"/>
              </a:spcBef>
              <a:spcAft>
                <a:spcPts val="0"/>
              </a:spcAft>
              <a:buNone/>
            </a:pPr>
            <a:r>
              <a:rPr lang="en-US" dirty="0"/>
              <a:t>This is a screen shot of the Practice Profile which you have as a handout.  It is a rubric that will help you determine where you are in regards to implementing CTE in your building. Please take a moment to see what is looks like to be proficient.</a:t>
            </a:r>
            <a:endParaRPr dirty="0"/>
          </a:p>
        </p:txBody>
      </p:sp>
      <p:sp>
        <p:nvSpPr>
          <p:cNvPr id="635" name="Google Shape;635;g4a2328a090_0_39: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4a2328a090_0_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4a2328a090_0_33: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b="1" dirty="0"/>
              <a:t>To Know </a:t>
            </a:r>
          </a:p>
          <a:p>
            <a:pPr marL="0" lvl="0" indent="0" algn="l" rtl="0">
              <a:spcBef>
                <a:spcPts val="0"/>
              </a:spcBef>
              <a:spcAft>
                <a:spcPts val="0"/>
              </a:spcAft>
              <a:buNone/>
            </a:pPr>
            <a:r>
              <a:rPr lang="en-US" b="0" dirty="0"/>
              <a:t>This slide is provided as a handout. It is too small to read and participants will need a copy to use in their planning. </a:t>
            </a:r>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From here, schools may use the flowchart to see which focus module is the best fit for their building. As an alternative to the flowchart, there are </a:t>
            </a:r>
            <a:r>
              <a:rPr lang="en-US" b="0" i="1" dirty="0"/>
              <a:t>Planning Reflection Questions</a:t>
            </a:r>
            <a:r>
              <a:rPr lang="en-US" b="0" dirty="0"/>
              <a:t> </a:t>
            </a:r>
            <a:r>
              <a:rPr lang="en-US" dirty="0"/>
              <a:t>on the next slide or the SAPP could be used to prioritize training.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Either the flowchart or reflection questions can be used, but there is no need to use both. </a:t>
            </a:r>
          </a:p>
          <a:p>
            <a:pPr marL="0" lvl="0" indent="0" algn="l" rtl="0">
              <a:spcBef>
                <a:spcPts val="0"/>
              </a:spcBef>
              <a:spcAft>
                <a:spcPts val="0"/>
              </a:spcAft>
              <a:buNone/>
            </a:pPr>
            <a:endParaRPr lang="en-US" sz="1200" b="1" i="0" u="none" strike="noStrike" cap="none"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n-lt"/>
                <a:ea typeface="Calibri"/>
                <a:cs typeface="Calibri"/>
                <a:sym typeface="Calibri"/>
              </a:rPr>
              <a:t>To Do/Say</a:t>
            </a:r>
          </a:p>
          <a:p>
            <a:pPr marL="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Use the flowchart to make some decisions about next steps. </a:t>
            </a:r>
            <a:endParaRPr lang="en-US" dirty="0"/>
          </a:p>
        </p:txBody>
      </p:sp>
      <p:sp>
        <p:nvSpPr>
          <p:cNvPr id="642" name="Google Shape;642;g4a2328a090_0_33: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4a2328a090_0_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4a2328a090_0_33: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r>
              <a:rPr lang="en-US" b="1" dirty="0"/>
              <a:t>To Know</a:t>
            </a:r>
            <a:endParaRPr lang="en-US" b="0" dirty="0"/>
          </a:p>
          <a:p>
            <a:r>
              <a:rPr lang="en-US" b="0" dirty="0"/>
              <a:t>This slide is provided as a handout. It is too small to read and participants will need a copy to use in their planning. </a:t>
            </a:r>
            <a:r>
              <a:rPr lang="en-US" dirty="0"/>
              <a:t>From here, schools may use the flowchart</a:t>
            </a:r>
            <a:r>
              <a:rPr lang="en-US" baseline="0" dirty="0"/>
              <a:t>  or the reflection questions </a:t>
            </a:r>
            <a:r>
              <a:rPr lang="en-US" dirty="0"/>
              <a:t>to see which, if any focus module might be a next consideration.  Teams would use the decision tree or the reflection questions to consider the other focus modules they might want to consider and develop next steps. </a:t>
            </a:r>
          </a:p>
          <a:p>
            <a:endParaRPr lang="en-US" dirty="0"/>
          </a:p>
          <a:p>
            <a:r>
              <a:rPr lang="en-US" dirty="0"/>
              <a:t>As an alternative to the reflection questions, there is a flow chart on the previous slide, or the SAPP could be used to prioritize which focus module might be next. </a:t>
            </a:r>
            <a:r>
              <a:rPr lang="en-US" b="0" dirty="0"/>
              <a:t>Participants will do either the flowchart or the </a:t>
            </a:r>
            <a:r>
              <a:rPr lang="en-US" b="0" i="1" dirty="0"/>
              <a:t>Planning Reflection Questions</a:t>
            </a:r>
            <a:r>
              <a:rPr lang="en-US" b="0" dirty="0"/>
              <a:t> but do not need to do both. If there are checkboxes left unchecked, participants should consider going through the focus module for that area. </a:t>
            </a:r>
            <a:endParaRPr lang="en-US" dirty="0"/>
          </a:p>
          <a:p>
            <a:endParaRPr lang="en-US" dirty="0"/>
          </a:p>
          <a:p>
            <a:r>
              <a:rPr lang="en-US" b="1" dirty="0">
                <a:solidFill>
                  <a:schemeClr val="dk1"/>
                </a:solidFill>
                <a:latin typeface="+mn-lt"/>
                <a:ea typeface="Calibri"/>
                <a:cs typeface="Calibri"/>
                <a:sym typeface="Calibri"/>
              </a:rPr>
              <a:t>To Do/Say</a:t>
            </a:r>
          </a:p>
          <a:p>
            <a:r>
              <a:rPr lang="en-US" dirty="0">
                <a:solidFill>
                  <a:schemeClr val="dk1"/>
                </a:solidFill>
                <a:latin typeface="+mn-lt"/>
                <a:ea typeface="Calibri"/>
                <a:cs typeface="Calibri"/>
                <a:sym typeface="Calibri"/>
              </a:rPr>
              <a:t>Use the reflection questions to make some decisions about next steps. Is there another focus module that you need to explore? What would be the best timeline for the next module? Remember, it will be more beneficial to fully implement the plan you have just developed before moving to  the another module. </a:t>
            </a:r>
            <a:endParaRPr lang="en-US" dirty="0"/>
          </a:p>
        </p:txBody>
      </p:sp>
      <p:sp>
        <p:nvSpPr>
          <p:cNvPr id="642" name="Google Shape;642;g4a2328a090_0_33: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extLst>
      <p:ext uri="{BB962C8B-B14F-4D97-AF65-F5344CB8AC3E}">
        <p14:creationId xmlns:p14="http://schemas.microsoft.com/office/powerpoint/2010/main" val="3350350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B27E7-B3CB-DB40-9B85-0C133146B85C}" type="slidenum">
              <a:rPr lang="en-US" smtClean="0"/>
              <a:t>51</a:t>
            </a:fld>
            <a:endParaRPr lang="en-US"/>
          </a:p>
        </p:txBody>
      </p:sp>
    </p:spTree>
    <p:extLst>
      <p:ext uri="{BB962C8B-B14F-4D97-AF65-F5344CB8AC3E}">
        <p14:creationId xmlns:p14="http://schemas.microsoft.com/office/powerpoint/2010/main" val="10419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eaLnBrk="1" fontAlgn="auto" latinLnBrk="0" hangingPunct="1"/>
            <a:r>
              <a:rPr lang="en-US" sz="1200" b="0" i="0" u="none" strike="noStrike" cap="none" dirty="0">
                <a:solidFill>
                  <a:schemeClr val="dk1"/>
                </a:solidFill>
                <a:effectLst/>
                <a:latin typeface="Calibri"/>
                <a:ea typeface="Calibri"/>
                <a:cs typeface="Calibri"/>
                <a:sym typeface="Calibri"/>
              </a:rPr>
              <a:t>These are the key terms used throughout the</a:t>
            </a:r>
            <a:r>
              <a:rPr lang="en-US" sz="1200" b="0" i="0" u="none" strike="noStrike" cap="none" baseline="0" dirty="0">
                <a:solidFill>
                  <a:schemeClr val="dk1"/>
                </a:solidFill>
                <a:effectLst/>
                <a:latin typeface="Calibri"/>
                <a:ea typeface="Calibri"/>
                <a:cs typeface="Calibri"/>
                <a:sym typeface="Calibri"/>
              </a:rPr>
              <a:t> module.</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36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eaLnBrk="1" fontAlgn="auto" latinLnBrk="0" hangingPunct="1"/>
            <a:r>
              <a:rPr lang="en-US" sz="1200" b="0" i="0" u="none" strike="noStrike" cap="none" dirty="0">
                <a:solidFill>
                  <a:schemeClr val="dk1"/>
                </a:solidFill>
                <a:effectLst/>
                <a:latin typeface="Calibri"/>
                <a:ea typeface="Calibri"/>
                <a:cs typeface="Calibri"/>
                <a:sym typeface="Calibri"/>
              </a:rPr>
              <a:t>These are the key terms used throughout the</a:t>
            </a:r>
            <a:r>
              <a:rPr lang="en-US" sz="1200" b="0" i="0" u="none" strike="noStrike" cap="none" baseline="0" dirty="0">
                <a:solidFill>
                  <a:schemeClr val="dk1"/>
                </a:solidFill>
                <a:effectLst/>
                <a:latin typeface="Calibri"/>
                <a:ea typeface="Calibri"/>
                <a:cs typeface="Calibri"/>
                <a:sym typeface="Calibri"/>
              </a:rPr>
              <a:t> module.</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34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These are the key terms used throughout the</a:t>
            </a:r>
            <a:r>
              <a:rPr lang="en-US" sz="1200" b="0" i="0" u="none" strike="noStrike" cap="none" baseline="0" dirty="0">
                <a:solidFill>
                  <a:schemeClr val="dk1"/>
                </a:solidFill>
                <a:latin typeface="+mn-lt"/>
                <a:ea typeface="Calibri"/>
                <a:cs typeface="Calibri"/>
                <a:sym typeface="Calibri"/>
              </a:rPr>
              <a:t> module.</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7</a:t>
            </a:fld>
            <a:endParaRPr lang="en-US"/>
          </a:p>
        </p:txBody>
      </p:sp>
    </p:spTree>
    <p:extLst>
      <p:ext uri="{BB962C8B-B14F-4D97-AF65-F5344CB8AC3E}">
        <p14:creationId xmlns:p14="http://schemas.microsoft.com/office/powerpoint/2010/main" val="239906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This link can be emailed out prior to training. </a:t>
            </a:r>
            <a:r>
              <a:rPr lang="en-US" sz="1200" b="0" i="0" u="sng" strike="noStrike" cap="none" dirty="0">
                <a:solidFill>
                  <a:schemeClr val="hlink"/>
                </a:solidFill>
                <a:latin typeface="Questrial"/>
                <a:ea typeface="Questrial"/>
                <a:cs typeface="Questrial"/>
                <a:sym typeface="Questrial"/>
                <a:hlinkClick r:id="rId3"/>
              </a:rPr>
              <a:t>http://www.ascd.org/publications/educational-leadership/mar18/vol75/num06/The-Power-of-Collective-Efficacy.aspx</a:t>
            </a:r>
            <a:endParaRPr lang="en-US" sz="1200" b="0" i="0" u="none" strike="noStrike" cap="none" dirty="0">
              <a:solidFill>
                <a:schemeClr val="dk1"/>
              </a:solidFill>
              <a:latin typeface="Questrial"/>
              <a:ea typeface="Questrial"/>
              <a:cs typeface="Questrial"/>
              <a:sym typeface="Questrial"/>
            </a:endParaRPr>
          </a:p>
          <a:p>
            <a:pPr marL="457200" marR="0" lvl="0" indent="-228600" algn="l" rtl="0">
              <a:lnSpc>
                <a:spcPct val="100000"/>
              </a:lnSpc>
              <a:spcBef>
                <a:spcPts val="0"/>
              </a:spcBef>
              <a:spcAft>
                <a:spcPts val="0"/>
              </a:spcAft>
              <a:buClr>
                <a:srgbClr val="000000"/>
              </a:buClr>
              <a:buSzPts val="1400"/>
              <a:buFont typeface="Arial"/>
              <a:buNone/>
            </a:pPr>
            <a:r>
              <a:rPr lang="en-US" dirty="0"/>
              <a:t> </a:t>
            </a: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Make sure that each participant has a copy of the pre-read.</a:t>
            </a:r>
          </a:p>
          <a:p>
            <a:pPr marL="0" marR="0" lvl="0" indent="-228600" algn="l" rtl="0">
              <a:lnSpc>
                <a:spcPct val="100000"/>
              </a:lnSpc>
              <a:spcBef>
                <a:spcPts val="0"/>
              </a:spcBef>
              <a:spcAft>
                <a:spcPts val="0"/>
              </a:spcAft>
              <a:buClr>
                <a:srgbClr val="000000"/>
              </a:buClr>
              <a:buSzPts val="1400"/>
              <a:buFont typeface="Arial"/>
              <a:buNone/>
            </a:pPr>
            <a:endParaRPr lang="en-US" dirty="0"/>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Please highlight 3 key points in the pre-read individually as a solo activity. Stand up and share with another participant and then give time to share out a few in the group to and tie key points back to teacher leadership focus.</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1" i="0" kern="120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kern="1200" dirty="0" err="1">
                <a:solidFill>
                  <a:schemeClr val="tx1"/>
                </a:solidFill>
                <a:effectLst/>
                <a:latin typeface="+mn-lt"/>
                <a:ea typeface="+mn-ea"/>
                <a:cs typeface="+mn-cs"/>
              </a:rPr>
              <a:t>Donohoo</a:t>
            </a:r>
            <a:r>
              <a:rPr lang="en-US" sz="1200" b="0" i="0" kern="1200" dirty="0">
                <a:solidFill>
                  <a:schemeClr val="tx1"/>
                </a:solidFill>
                <a:effectLst/>
                <a:latin typeface="+mn-lt"/>
                <a:ea typeface="+mn-ea"/>
                <a:cs typeface="+mn-cs"/>
              </a:rPr>
              <a:t>, J., Hattie, J., &amp; </a:t>
            </a:r>
            <a:r>
              <a:rPr lang="en-US" sz="1200" b="0" i="0" kern="1200" dirty="0" err="1">
                <a:solidFill>
                  <a:schemeClr val="tx1"/>
                </a:solidFill>
                <a:effectLst/>
                <a:latin typeface="+mn-lt"/>
                <a:ea typeface="+mn-ea"/>
                <a:cs typeface="+mn-cs"/>
              </a:rPr>
              <a:t>Eells</a:t>
            </a:r>
            <a:r>
              <a:rPr lang="en-US" sz="1200" b="0" i="0" kern="1200" dirty="0">
                <a:solidFill>
                  <a:schemeClr val="tx1"/>
                </a:solidFill>
                <a:effectLst/>
                <a:latin typeface="+mn-lt"/>
                <a:ea typeface="+mn-ea"/>
                <a:cs typeface="+mn-cs"/>
              </a:rPr>
              <a:t>, R. (2018). </a:t>
            </a:r>
            <a:r>
              <a:rPr lang="en-US" sz="1200" i="0" dirty="0">
                <a:latin typeface="+mn-lt"/>
                <a:ea typeface="Calibri"/>
                <a:cs typeface="Calibri"/>
                <a:sym typeface="Calibri"/>
              </a:rPr>
              <a:t>The power of collective efficacy. </a:t>
            </a:r>
            <a:r>
              <a:rPr lang="en-US" sz="1200" i="1" dirty="0">
                <a:latin typeface="+mn-lt"/>
                <a:ea typeface="Calibri"/>
                <a:cs typeface="Calibri"/>
                <a:sym typeface="Calibri"/>
              </a:rPr>
              <a:t>Educational</a:t>
            </a:r>
            <a:r>
              <a:rPr lang="en-US" sz="1200" i="1" baseline="0" dirty="0">
                <a:latin typeface="+mn-lt"/>
                <a:ea typeface="Calibri"/>
                <a:cs typeface="Calibri"/>
                <a:sym typeface="Calibri"/>
              </a:rPr>
              <a:t> Leadership, 75</a:t>
            </a:r>
            <a:r>
              <a:rPr lang="en-US" sz="1200" i="0" baseline="0" dirty="0">
                <a:latin typeface="+mn-lt"/>
                <a:ea typeface="Calibri"/>
                <a:cs typeface="Calibri"/>
                <a:sym typeface="Calibri"/>
              </a:rPr>
              <a:t>(6), 40-44. Retrieved from</a:t>
            </a:r>
            <a:r>
              <a:rPr lang="en-US" sz="1200" i="0" dirty="0">
                <a:latin typeface="+mn-lt"/>
                <a:ea typeface="Calibri"/>
                <a:cs typeface="Calibri"/>
                <a:sym typeface="Calibri"/>
              </a:rPr>
              <a:t> </a:t>
            </a:r>
            <a:r>
              <a:rPr lang="en-US" sz="1200" i="1" dirty="0">
                <a:latin typeface="+mn-lt"/>
                <a:ea typeface="Calibri"/>
                <a:cs typeface="Calibri"/>
                <a:sym typeface="Calibri"/>
                <a:hlinkClick r:id="rId3"/>
              </a:rPr>
              <a:t>http://www.ascd.org/publications/educational-leadership/mar18/vol75/num06/The-Power-of-Collective-Efficacy.aspx</a:t>
            </a:r>
            <a:r>
              <a:rPr lang="en-US" sz="1200" i="1" dirty="0">
                <a:latin typeface="+mn-lt"/>
                <a:ea typeface="Calibri"/>
                <a:cs typeface="Calibri"/>
                <a:sym typeface="Calibri"/>
              </a:rPr>
              <a:t>   </a:t>
            </a:r>
            <a:endParaRPr lang="en-US" sz="1200" dirty="0"/>
          </a:p>
          <a:p>
            <a:pPr marL="0" marR="0" lvl="0" indent="-22860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722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98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375362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13967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31646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98192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207782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23913187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28951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15" name="Shape 25">
            <a:extLst>
              <a:ext uri="{FF2B5EF4-FFF2-40B4-BE49-F238E27FC236}">
                <a16:creationId xmlns:a16="http://schemas.microsoft.com/office/drawing/2014/main" id="{96EFE0C0-816C-4440-9335-C3CE16871E3E}"/>
              </a:ext>
            </a:extLst>
          </p:cNvPr>
          <p:cNvSpPr txBox="1"/>
          <p:nvPr userDrawn="1"/>
        </p:nvSpPr>
        <p:spPr>
          <a:xfrm>
            <a:off x="73452" y="5670875"/>
            <a:ext cx="8915400" cy="642862"/>
          </a:xfrm>
          <a:prstGeom prst="rect">
            <a:avLst/>
          </a:prstGeom>
          <a:noFill/>
          <a:ln>
            <a:noFill/>
          </a:ln>
        </p:spPr>
        <p:txBody>
          <a:bodyPr wrap="square" lIns="68550" tIns="34275" rIns="68550" bIns="34275" anchor="t" anchorCtr="0">
            <a:noAutofit/>
          </a:body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
        <p:nvSpPr>
          <p:cNvPr id="23" name="Rounded Rectangle 15">
            <a:extLst>
              <a:ext uri="{FF2B5EF4-FFF2-40B4-BE49-F238E27FC236}">
                <a16:creationId xmlns:a16="http://schemas.microsoft.com/office/drawing/2014/main" id="{C9BF6DF8-B478-44ED-8E67-AC7C64E78EA5}"/>
              </a:ext>
            </a:extLst>
          </p:cNvPr>
          <p:cNvSpPr/>
          <p:nvPr userDrawn="1"/>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5" name="Picture 24">
            <a:extLst>
              <a:ext uri="{FF2B5EF4-FFF2-40B4-BE49-F238E27FC236}">
                <a16:creationId xmlns:a16="http://schemas.microsoft.com/office/drawing/2014/main" id="{731526AA-124D-435C-8FB1-BFF29CE925DE}"/>
              </a:ext>
            </a:extLst>
          </p:cNvPr>
          <p:cNvPicPr>
            <a:picLocks noChangeAspect="1"/>
          </p:cNvPicPr>
          <p:nvPr userDrawn="1"/>
        </p:nvPicPr>
        <p:blipFill>
          <a:blip r:embed="rId6"/>
          <a:stretch>
            <a:fillRect/>
          </a:stretch>
        </p:blipFill>
        <p:spPr>
          <a:xfrm>
            <a:off x="7964259" y="49367"/>
            <a:ext cx="990616" cy="1056657"/>
          </a:xfrm>
          <a:prstGeom prst="rect">
            <a:avLst/>
          </a:prstGeom>
        </p:spPr>
      </p:pic>
    </p:spTree>
    <p:extLst>
      <p:ext uri="{BB962C8B-B14F-4D97-AF65-F5344CB8AC3E}">
        <p14:creationId xmlns:p14="http://schemas.microsoft.com/office/powerpoint/2010/main" val="2020463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172931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312034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9831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3723472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13908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84612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991010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751588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77499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579752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07909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13558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1378597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88735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3084826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Title">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
        <p:nvSpPr>
          <p:cNvPr id="5" name="Shape 43">
            <a:extLst>
              <a:ext uri="{FF2B5EF4-FFF2-40B4-BE49-F238E27FC236}">
                <a16:creationId xmlns:a16="http://schemas.microsoft.com/office/drawing/2014/main" id="{E1B3E767-99C4-4522-83D9-0C498EC01463}"/>
              </a:ext>
            </a:extLst>
          </p:cNvPr>
          <p:cNvSpPr txBox="1">
            <a:spLocks/>
          </p:cNvSpPr>
          <p:nvPr/>
        </p:nvSpPr>
        <p:spPr>
          <a:xfrm>
            <a:off x="722312" y="2906719"/>
            <a:ext cx="7772400" cy="286226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sz="3200" i="1" kern="0" dirty="0"/>
              <a:t>Quote</a:t>
            </a:r>
          </a:p>
        </p:txBody>
      </p:sp>
    </p:spTree>
    <p:extLst>
      <p:ext uri="{BB962C8B-B14F-4D97-AF65-F5344CB8AC3E}">
        <p14:creationId xmlns:p14="http://schemas.microsoft.com/office/powerpoint/2010/main" val="1211215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5828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a:stretch>
            <a:fillRect/>
          </a:stretch>
        </p:blipFill>
        <p:spPr>
          <a:xfrm>
            <a:off x="7964259" y="49367"/>
            <a:ext cx="990616" cy="1056657"/>
          </a:xfrm>
          <a:prstGeom prst="rect">
            <a:avLst/>
          </a:prstGeom>
        </p:spPr>
      </p:pic>
      <p:sp>
        <p:nvSpPr>
          <p:cNvPr id="22" name="Shape 25">
            <a:extLst>
              <a:ext uri="{FF2B5EF4-FFF2-40B4-BE49-F238E27FC236}">
                <a16:creationId xmlns:a16="http://schemas.microsoft.com/office/drawing/2014/main" id="{F45E8D4E-0D2D-4632-8FBB-7A7253B8D79B}"/>
              </a:ext>
            </a:extLst>
          </p:cNvPr>
          <p:cNvSpPr txBox="1"/>
          <p:nvPr/>
        </p:nvSpPr>
        <p:spPr>
          <a:xfrm>
            <a:off x="263646" y="5759255"/>
            <a:ext cx="8600954" cy="642862"/>
          </a:xfrm>
          <a:prstGeom prst="rect">
            <a:avLst/>
          </a:prstGeom>
          <a:noFill/>
          <a:ln>
            <a:noFill/>
          </a:ln>
        </p:spPr>
        <p:txBody>
          <a:bodyPr wrap="square" lIns="68550" tIns="34275" rIns="68550" bIns="34275" anchor="t" anchorCtr="0">
            <a:noAutofit/>
          </a:bodyPr>
          <a:lstStyle/>
          <a:p>
            <a:pPr marL="0" marR="0" lvl="0" indent="0" algn="just" rtl="0">
              <a:spcBef>
                <a:spcPts val="0"/>
              </a:spcBef>
              <a:spcAft>
                <a:spcPts val="0"/>
              </a:spcAft>
              <a:buSzPct val="25000"/>
              <a:buNone/>
            </a:pPr>
            <a:r>
              <a:rPr lang="en-US" sz="80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328830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801440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1890494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866435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656526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255394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706978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12848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481767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209018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1311653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53907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grpSp>
        <p:nvGrpSpPr>
          <p:cNvPr id="12" name="Group 11"/>
          <p:cNvGrpSpPr/>
          <p:nvPr/>
        </p:nvGrpSpPr>
        <p:grpSpPr>
          <a:xfrm>
            <a:off x="7827554" y="-8347"/>
            <a:ext cx="1235893" cy="1235893"/>
            <a:chOff x="-1985468" y="3313226"/>
            <a:chExt cx="924615" cy="924615"/>
          </a:xfrm>
        </p:grpSpPr>
        <p:sp>
          <p:nvSpPr>
            <p:cNvPr id="14" name="Rounded Rectangle 1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3">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Tree>
    <p:extLst>
      <p:ext uri="{BB962C8B-B14F-4D97-AF65-F5344CB8AC3E}">
        <p14:creationId xmlns:p14="http://schemas.microsoft.com/office/powerpoint/2010/main" val="3484529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2013109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618158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7841097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801883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5951481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15513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044419"/>
            <a:ext cx="6400799" cy="1925629"/>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8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a:stretch>
            <a:fillRect/>
          </a:stretch>
        </p:blipFill>
        <p:spPr>
          <a:xfrm>
            <a:off x="7964259" y="49367"/>
            <a:ext cx="990616" cy="1056657"/>
          </a:xfrm>
          <a:prstGeom prst="rect">
            <a:avLst/>
          </a:prstGeom>
        </p:spPr>
      </p:pic>
    </p:spTree>
    <p:extLst>
      <p:ext uri="{BB962C8B-B14F-4D97-AF65-F5344CB8AC3E}">
        <p14:creationId xmlns:p14="http://schemas.microsoft.com/office/powerpoint/2010/main" val="4290471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33044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554231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536074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426569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763387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699196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5774383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558886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879988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94645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5325637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218917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508242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1665751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508274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165981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768425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9068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234442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71590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5468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1511125950"/>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3/24/2023</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272415406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971382402"/>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3/24/2023</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125234090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3/24/2023</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32307608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www.ascd.org/publications/educational-leadership/mar18/vol75/num06/The-Power-of-Collective-Efficacy.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hub.mspnet.org/index.cfm/2535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video" Target="https://www.youtube.com/embed/6VdYmiL_Nxs" TargetMode="External"/><Relationship Id="rId6" Type="http://schemas.openxmlformats.org/officeDocument/2006/relationships/image" Target="../media/image25.png"/><Relationship Id="rId5" Type="http://schemas.openxmlformats.org/officeDocument/2006/relationships/hyperlink" Target="https://youtu.be/6VdYmiL_Nxs" TargetMode="Externa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hyperlink" Target="https://journals.sagepub.com/doi/pdf/10.1177/2332858417743927"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hyperlink" Target="https://files.eric.ed.gov/fulltext/EJ960944.pdf" TargetMode="External"/><Relationship Id="rId4" Type="http://schemas.openxmlformats.org/officeDocument/2006/relationships/hyperlink" Target="https://files.eric.ed.gov/fulltext/ED499254.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scd.org/publications/educational-leadership/mar18/vol75/num06/The-Power-of-Collective-Efficacy.aspx" TargetMode="External"/><Relationship Id="rId2" Type="http://schemas.openxmlformats.org/officeDocument/2006/relationships/hyperlink" Target="http://blogs.edweek.org/edweek/finding_common_ground/2017/03/why_cant_teachers_make_decisions_on_their_own.html"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earningforward.org/docs/default-source/pdf/a-systemic-approach-to-elevating-teacher-leadership.pdf" TargetMode="External"/><Relationship Id="rId2" Type="http://schemas.openxmlformats.org/officeDocument/2006/relationships/hyperlink" Target="https://cft.vanderbilt.edu/wp-content/uploads/sites/59/vol15no7_self_efficacy.htm" TargetMode="External"/><Relationship Id="rId1" Type="http://schemas.openxmlformats.org/officeDocument/2006/relationships/slideLayout" Target="../slideLayouts/slideLayout1.xml"/><Relationship Id="rId4" Type="http://schemas.openxmlformats.org/officeDocument/2006/relationships/hyperlink" Target="http://www.doe.mass.edu/edeval/leadership/BuildingSchoolCulture.pdf"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s://team-tn.org/wp-content/uploads/2013/08/Teacher-Leadership-Self-Reflection-Inventory.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scd.org/publications/educational-leadership/mar18/vol75/num06/The-Power-of-Collective-Efficacy.asp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DD8B1-57C5-4D25-AEEE-70DC0AE6A320}"/>
              </a:ext>
            </a:extLst>
          </p:cNvPr>
          <p:cNvSpPr>
            <a:spLocks noGrp="1"/>
          </p:cNvSpPr>
          <p:nvPr>
            <p:ph type="title"/>
          </p:nvPr>
        </p:nvSpPr>
        <p:spPr/>
        <p:txBody>
          <a:bodyPr/>
          <a:lstStyle/>
          <a:p>
            <a:r>
              <a:rPr lang="en-US" dirty="0"/>
              <a:t>Hidden Slide #1</a:t>
            </a:r>
          </a:p>
        </p:txBody>
      </p:sp>
      <p:sp>
        <p:nvSpPr>
          <p:cNvPr id="2" name="Text Placeholder 1">
            <a:extLst>
              <a:ext uri="{FF2B5EF4-FFF2-40B4-BE49-F238E27FC236}">
                <a16:creationId xmlns:a16="http://schemas.microsoft.com/office/drawing/2014/main" id="{7A9DF4CA-C7E6-414B-8C59-49AA5FECB0CB}"/>
              </a:ext>
            </a:extLst>
          </p:cNvPr>
          <p:cNvSpPr>
            <a:spLocks noGrp="1"/>
          </p:cNvSpPr>
          <p:nvPr>
            <p:ph type="body" idx="1"/>
          </p:nvPr>
        </p:nvSpPr>
        <p:spPr/>
        <p:txBody>
          <a:bodyPr>
            <a:noAutofit/>
          </a:bodyPr>
          <a:lstStyle/>
          <a:p>
            <a:pPr marL="0" indent="0">
              <a:buNone/>
            </a:pPr>
            <a:r>
              <a:rPr lang="en-US" sz="2000" dirty="0"/>
              <a:t>The CTE Module was designed to be used in the following manner.</a:t>
            </a:r>
          </a:p>
          <a:p>
            <a:pPr marL="457200" indent="-365760">
              <a:spcBef>
                <a:spcPts val="600"/>
              </a:spcBef>
              <a:buFont typeface="+mj-lt"/>
              <a:buAutoNum type="arabicPeriod"/>
            </a:pPr>
            <a:r>
              <a:rPr lang="en-US" sz="2000" dirty="0"/>
              <a:t>The audience for this Module is Leadership Teams, including district and building leaders. This Module is not meant for whole staff presentations.</a:t>
            </a:r>
          </a:p>
          <a:p>
            <a:pPr marL="457200" indent="-365760">
              <a:spcBef>
                <a:spcPts val="600"/>
              </a:spcBef>
              <a:buFont typeface="+mj-lt"/>
              <a:buAutoNum type="arabicPeriod"/>
            </a:pPr>
            <a:r>
              <a:rPr lang="en-US" sz="2000" dirty="0"/>
              <a:t>Participants complete the Base Module, </a:t>
            </a:r>
            <a:r>
              <a:rPr lang="en-US" sz="2000" i="1" dirty="0"/>
              <a:t>Collective Teacher Efficacy: An Introduction to Developing CTE in Schools.</a:t>
            </a:r>
          </a:p>
          <a:p>
            <a:pPr marL="457200" indent="-365760">
              <a:spcBef>
                <a:spcPts val="600"/>
              </a:spcBef>
              <a:buFont typeface="+mj-lt"/>
              <a:buAutoNum type="arabicPeriod"/>
            </a:pPr>
            <a:r>
              <a:rPr lang="en-US" sz="2000" dirty="0"/>
              <a:t>Following this training, participants should complete the </a:t>
            </a:r>
            <a:r>
              <a:rPr lang="en-US" sz="2000" i="1" dirty="0"/>
              <a:t>Flow Chart </a:t>
            </a:r>
            <a:r>
              <a:rPr lang="en-US" sz="2000" dirty="0"/>
              <a:t>or the </a:t>
            </a:r>
            <a:r>
              <a:rPr lang="en-US" sz="2000" i="1" dirty="0"/>
              <a:t>CTE Planning Reflection Questions</a:t>
            </a:r>
            <a:r>
              <a:rPr lang="en-US" sz="2000" dirty="0"/>
              <a:t> document to determine next steps.</a:t>
            </a:r>
          </a:p>
          <a:p>
            <a:pPr marL="457200" indent="-365760">
              <a:spcBef>
                <a:spcPts val="600"/>
              </a:spcBef>
              <a:buFont typeface="+mj-lt"/>
              <a:buAutoNum type="arabicPeriod"/>
            </a:pPr>
            <a:r>
              <a:rPr lang="en-US" sz="2000" dirty="0"/>
              <a:t>There are four Focus Modules. Teams are not required to complete all four Focus Modules. Instead, participants will complete only those Focus Modules that fit the needs of their school. Both the </a:t>
            </a:r>
            <a:r>
              <a:rPr lang="en-US" sz="2000" i="1" dirty="0"/>
              <a:t>Flow Chart </a:t>
            </a:r>
            <a:r>
              <a:rPr lang="en-US" sz="2000" dirty="0"/>
              <a:t>and </a:t>
            </a:r>
            <a:r>
              <a:rPr lang="en-US" sz="2000" i="1" dirty="0"/>
              <a:t>CTE Planning Reflection Questions </a:t>
            </a:r>
            <a:r>
              <a:rPr lang="en-US" sz="2000" dirty="0"/>
              <a:t>document were designed to direct a group to a starting Focus Module.</a:t>
            </a:r>
          </a:p>
        </p:txBody>
      </p:sp>
    </p:spTree>
    <p:extLst>
      <p:ext uri="{BB962C8B-B14F-4D97-AF65-F5344CB8AC3E}">
        <p14:creationId xmlns:p14="http://schemas.microsoft.com/office/powerpoint/2010/main" val="202569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Title"/>
          <p:cNvSpPr txBox="1">
            <a:spLocks noGrp="1"/>
          </p:cNvSpPr>
          <p:nvPr>
            <p:ph type="ctrTitle"/>
          </p:nvPr>
        </p:nvSpPr>
        <p:spPr>
          <a:xfrm>
            <a:off x="1314450" y="604912"/>
            <a:ext cx="6515100" cy="2363372"/>
          </a:xfrm>
          <a:prstGeom prst="rect">
            <a:avLst/>
          </a:prstGeom>
          <a:noFill/>
          <a:ln>
            <a:noFill/>
          </a:ln>
        </p:spPr>
        <p:txBody>
          <a:bodyPr wrap="square" lIns="68550" tIns="34275" rIns="68550" bIns="34275" anchor="ctr" anchorCtr="0">
            <a:noAutofit/>
          </a:bodyPr>
          <a:lstStyle/>
          <a:p>
            <a:pPr lvl="0">
              <a:buSzPct val="25000"/>
            </a:pPr>
            <a:r>
              <a:rPr lang="en-US" sz="4000" dirty="0"/>
              <a:t>Acknowledgements</a:t>
            </a:r>
            <a:br>
              <a:rPr lang="en-US" sz="1200" dirty="0">
                <a:ea typeface="Calibri"/>
                <a:cs typeface="Calibri"/>
                <a:sym typeface="Calibri"/>
              </a:rPr>
            </a:br>
            <a:r>
              <a:rPr lang="en-US" sz="1600" dirty="0">
                <a:ea typeface="Calibri"/>
                <a:cs typeface="Calibri"/>
                <a:sym typeface="Calibri"/>
              </a:rPr>
              <a:t>Special thanks to all contributors to the development and </a:t>
            </a:r>
            <a:br>
              <a:rPr lang="en-US" sz="1600" dirty="0">
                <a:ea typeface="Calibri"/>
                <a:cs typeface="Calibri"/>
                <a:sym typeface="Calibri"/>
              </a:rPr>
            </a:br>
            <a:r>
              <a:rPr lang="en-US" sz="1600" dirty="0">
                <a:ea typeface="Calibri"/>
                <a:cs typeface="Calibri"/>
                <a:sym typeface="Calibri"/>
              </a:rPr>
              <a:t>revision of this Professional Learning Module.</a:t>
            </a:r>
            <a:br>
              <a:rPr lang="en-US" sz="1600" dirty="0">
                <a:ea typeface="Calibri"/>
                <a:cs typeface="Calibri"/>
                <a:sym typeface="Calibri"/>
              </a:rPr>
            </a:br>
            <a:r>
              <a:rPr lang="en-US" sz="1400" dirty="0">
                <a:solidFill>
                  <a:schemeClr val="bg1"/>
                </a:solidFill>
              </a:rPr>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a:t>
            </a:r>
            <a:br>
              <a:rPr lang="en-US" sz="1200" dirty="0">
                <a:ea typeface="Calibri"/>
                <a:cs typeface="Calibri"/>
                <a:sym typeface="Calibri"/>
              </a:rPr>
            </a:br>
            <a:endParaRPr lang="en-US" sz="1200" dirty="0">
              <a:ea typeface="Calibri"/>
              <a:cs typeface="Calibri"/>
              <a:sym typeface="Calibri"/>
            </a:endParaRPr>
          </a:p>
        </p:txBody>
      </p:sp>
      <p:sp>
        <p:nvSpPr>
          <p:cNvPr id="120" name="Shape 120"/>
          <p:cNvSpPr txBox="1">
            <a:spLocks noGrp="1"/>
          </p:cNvSpPr>
          <p:nvPr>
            <p:ph type="subTitle" idx="1"/>
          </p:nvPr>
        </p:nvSpPr>
        <p:spPr>
          <a:xfrm>
            <a:off x="844063" y="2757267"/>
            <a:ext cx="8018584" cy="2940147"/>
          </a:xfrm>
          <a:prstGeom prst="rect">
            <a:avLst/>
          </a:prstGeom>
          <a:noFill/>
          <a:ln>
            <a:noFill/>
          </a:ln>
        </p:spPr>
        <p:txBody>
          <a:bodyPr wrap="square" lIns="68550" tIns="34275" rIns="68550" bIns="34275" anchor="t" anchorCtr="0">
            <a:noAutofit/>
          </a:bodyPr>
          <a:lstStyle/>
          <a:p>
            <a:pPr algn="l">
              <a:spcBef>
                <a:spcPts val="0"/>
              </a:spcBef>
              <a:buSzPct val="25000"/>
            </a:pPr>
            <a:r>
              <a:rPr lang="en-US" sz="1600" dirty="0"/>
              <a:t>Content Development and Revision Support Team, 2019	</a:t>
            </a:r>
          </a:p>
          <a:p>
            <a:pPr lvl="1" algn="l">
              <a:spcBef>
                <a:spcPts val="210"/>
              </a:spcBef>
              <a:buSzPct val="25000"/>
            </a:pPr>
            <a:r>
              <a:rPr lang="en-US" sz="1600" dirty="0">
                <a:latin typeface="Tw Cen MT" panose="020B0602020104020603" pitchFamily="34" charset="0"/>
                <a:ea typeface="Calibri"/>
                <a:cs typeface="Calibri" panose="020F0502020204030204" pitchFamily="34" charset="0"/>
                <a:sym typeface="Calibri"/>
              </a:rPr>
              <a:t>		</a:t>
            </a:r>
            <a:r>
              <a:rPr lang="en-US" sz="1600" dirty="0">
                <a:solidFill>
                  <a:schemeClr val="bg1"/>
                </a:solidFill>
                <a:latin typeface="Tw Cen MT" panose="020B0602020104020603" pitchFamily="34" charset="0"/>
                <a:ea typeface="Calibri"/>
                <a:cs typeface="Calibri" panose="020F0502020204030204" pitchFamily="34" charset="0"/>
                <a:sym typeface="Calibri"/>
              </a:rPr>
              <a:t>Carla Williams, UCM			Marcia Clark, SE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Liz </a:t>
            </a:r>
            <a:r>
              <a:rPr lang="en-US" sz="1600" dirty="0" err="1">
                <a:solidFill>
                  <a:schemeClr val="bg1"/>
                </a:solidFill>
                <a:latin typeface="Tw Cen MT" panose="020B0602020104020603" pitchFamily="34" charset="0"/>
                <a:ea typeface="Calibri"/>
                <a:cs typeface="Calibri" panose="020F0502020204030204" pitchFamily="34" charset="0"/>
                <a:sym typeface="Calibri"/>
              </a:rPr>
              <a:t>Condray</a:t>
            </a:r>
            <a:r>
              <a:rPr lang="en-US" sz="1600" dirty="0">
                <a:solidFill>
                  <a:schemeClr val="bg1"/>
                </a:solidFill>
                <a:latin typeface="Tw Cen MT" panose="020B0602020104020603" pitchFamily="34" charset="0"/>
                <a:ea typeface="Calibri"/>
                <a:cs typeface="Calibri" panose="020F0502020204030204" pitchFamily="34" charset="0"/>
                <a:sym typeface="Calibri"/>
              </a:rPr>
              <a:t>, SCRPDC			Jan Davis, </a:t>
            </a:r>
            <a:r>
              <a:rPr lang="en-US" sz="1600" dirty="0" err="1">
                <a:solidFill>
                  <a:schemeClr val="bg1"/>
                </a:solidFill>
                <a:latin typeface="Tw Cen MT" panose="020B0602020104020603" pitchFamily="34" charset="0"/>
                <a:ea typeface="Calibri"/>
                <a:cs typeface="Calibri" panose="020F0502020204030204" pitchFamily="34" charset="0"/>
                <a:sym typeface="Calibri"/>
              </a:rPr>
              <a:t>MoEdu</a:t>
            </a:r>
            <a:r>
              <a:rPr lang="en-US" sz="1600" dirty="0">
                <a:solidFill>
                  <a:schemeClr val="bg1"/>
                </a:solidFill>
                <a:latin typeface="Tw Cen MT" panose="020B0602020104020603" pitchFamily="34" charset="0"/>
                <a:ea typeface="Calibri"/>
                <a:cs typeface="Calibri" panose="020F0502020204030204" pitchFamily="34" charset="0"/>
                <a:sym typeface="Calibri"/>
              </a:rPr>
              <a:t>-SAIL </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Janie Pyle, Raytown School District	Cheryl Wrinkle, SW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Marilyn Cannon, Raytown School District</a:t>
            </a:r>
          </a:p>
          <a:p>
            <a:pPr algn="l">
              <a:spcBef>
                <a:spcPts val="270"/>
              </a:spcBef>
              <a:buSzPct val="25000"/>
            </a:pPr>
            <a:r>
              <a:rPr lang="en-US" sz="1600" dirty="0"/>
              <a:t>Institute for Human Development</a:t>
            </a:r>
          </a:p>
          <a:p>
            <a:pPr algn="l">
              <a:spcBef>
                <a:spcPts val="270"/>
              </a:spcBef>
              <a:buSzPct val="25000"/>
            </a:pPr>
            <a:r>
              <a:rPr lang="en-US" sz="1600" dirty="0"/>
              <a:t>	Ronda Jenson 			Jodi Arnold</a:t>
            </a:r>
          </a:p>
          <a:p>
            <a:pPr algn="l">
              <a:spcBef>
                <a:spcPts val="270"/>
              </a:spcBef>
              <a:buSzPct val="25000"/>
            </a:pPr>
            <a:r>
              <a:rPr lang="en-US" sz="1600" dirty="0"/>
              <a:t>	Sarah Marten			Arden Day</a:t>
            </a:r>
          </a:p>
          <a:p>
            <a:pPr algn="l">
              <a:spcBef>
                <a:spcPts val="270"/>
              </a:spcBef>
              <a:buSzPct val="25000"/>
            </a:pPr>
            <a:r>
              <a:rPr lang="en-US" sz="1600" dirty="0"/>
              <a:t>	Chelie Nelson 			Cynthia Beckmann	</a:t>
            </a: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r>
              <a:rPr lang="en-US" sz="1125" dirty="0">
                <a:ea typeface="Calibri"/>
                <a:cs typeface="Calibri" panose="020F0502020204030204" pitchFamily="34" charset="0"/>
                <a:sym typeface="Calibri"/>
              </a:rPr>
              <a:t>	</a:t>
            </a:r>
            <a:endParaRPr lang="en-US" sz="1125" dirty="0">
              <a:cs typeface="Calibri" panose="020F0502020204030204" pitchFamily="34" charset="0"/>
            </a:endParaRP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endParaRPr sz="1350" dirty="0"/>
          </a:p>
          <a:p>
            <a:pPr algn="l">
              <a:spcBef>
                <a:spcPts val="270"/>
              </a:spcBef>
              <a:buSzPct val="25000"/>
            </a:pPr>
            <a:r>
              <a:rPr lang="en-US" sz="1350" dirty="0"/>
              <a:t>	SPDG Management Team</a:t>
            </a:r>
          </a:p>
        </p:txBody>
      </p:sp>
    </p:spTree>
    <p:extLst>
      <p:ext uri="{BB962C8B-B14F-4D97-AF65-F5344CB8AC3E}">
        <p14:creationId xmlns:p14="http://schemas.microsoft.com/office/powerpoint/2010/main" val="156586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FC05B-80B6-4784-BE45-AFA745F241E5}"/>
              </a:ext>
            </a:extLst>
          </p:cNvPr>
          <p:cNvSpPr>
            <a:spLocks noGrp="1"/>
          </p:cNvSpPr>
          <p:nvPr>
            <p:ph type="title"/>
          </p:nvPr>
        </p:nvSpPr>
        <p:spPr/>
        <p:txBody>
          <a:bodyPr/>
          <a:lstStyle/>
          <a:p>
            <a:r>
              <a:rPr lang="en-US" dirty="0"/>
              <a:t>Welcome and Introductions</a:t>
            </a:r>
          </a:p>
        </p:txBody>
      </p:sp>
      <p:sp>
        <p:nvSpPr>
          <p:cNvPr id="2" name="Text Placeholder 1">
            <a:extLst>
              <a:ext uri="{FF2B5EF4-FFF2-40B4-BE49-F238E27FC236}">
                <a16:creationId xmlns:a16="http://schemas.microsoft.com/office/drawing/2014/main" id="{ED21A2BE-7645-40ED-AAA3-F9AD96B28CB4}"/>
              </a:ext>
            </a:extLst>
          </p:cNvPr>
          <p:cNvSpPr>
            <a:spLocks noGrp="1"/>
          </p:cNvSpPr>
          <p:nvPr>
            <p:ph type="body" idx="1"/>
          </p:nvPr>
        </p:nvSpPr>
        <p:spPr/>
        <p:txBody>
          <a:bodyPr/>
          <a:lstStyle/>
          <a:p>
            <a:pPr marL="152401" indent="0" algn="ctr">
              <a:buNone/>
            </a:pPr>
            <a:r>
              <a:rPr lang="en-US" dirty="0"/>
              <a:t>Our trainers for the day</a:t>
            </a:r>
          </a:p>
          <a:p>
            <a:pPr marL="152401" indent="0" algn="ctr">
              <a:buNone/>
            </a:pPr>
            <a:endParaRPr lang="en-US" dirty="0"/>
          </a:p>
        </p:txBody>
      </p:sp>
    </p:spTree>
    <p:extLst>
      <p:ext uri="{BB962C8B-B14F-4D97-AF65-F5344CB8AC3E}">
        <p14:creationId xmlns:p14="http://schemas.microsoft.com/office/powerpoint/2010/main" val="328591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3BE91-A2F0-4E91-918A-26D984388B8C}"/>
              </a:ext>
            </a:extLst>
          </p:cNvPr>
          <p:cNvSpPr>
            <a:spLocks noGrp="1"/>
          </p:cNvSpPr>
          <p:nvPr>
            <p:ph type="title"/>
          </p:nvPr>
        </p:nvSpPr>
        <p:spPr/>
        <p:txBody>
          <a:bodyPr/>
          <a:lstStyle/>
          <a:p>
            <a:r>
              <a:rPr lang="en-US" dirty="0">
                <a:solidFill>
                  <a:srgbClr val="005479"/>
                </a:solidFill>
              </a:rPr>
              <a:t>Norms</a:t>
            </a:r>
            <a:endParaRPr lang="en-US" dirty="0"/>
          </a:p>
        </p:txBody>
      </p:sp>
      <p:sp>
        <p:nvSpPr>
          <p:cNvPr id="2" name="Text Placeholder 1">
            <a:extLst>
              <a:ext uri="{FF2B5EF4-FFF2-40B4-BE49-F238E27FC236}">
                <a16:creationId xmlns:a16="http://schemas.microsoft.com/office/drawing/2014/main" id="{C180F586-36F8-4EF9-BD9F-460A6AE40CF6}"/>
              </a:ext>
            </a:extLst>
          </p:cNvPr>
          <p:cNvSpPr>
            <a:spLocks noGrp="1"/>
          </p:cNvSpPr>
          <p:nvPr>
            <p:ph type="body" idx="1"/>
          </p:nvPr>
        </p:nvSpPr>
        <p:spPr/>
        <p:txBody>
          <a:bodyPr/>
          <a:lstStyle/>
          <a:p>
            <a:pPr marL="457200" indent="-365760">
              <a:spcBef>
                <a:spcPts val="600"/>
              </a:spcBef>
            </a:pPr>
            <a:r>
              <a:rPr lang="en-US" dirty="0"/>
              <a:t>Begin and end on time</a:t>
            </a:r>
          </a:p>
          <a:p>
            <a:pPr marL="457200" indent="-365760">
              <a:spcBef>
                <a:spcPts val="600"/>
              </a:spcBef>
            </a:pPr>
            <a:r>
              <a:rPr lang="en-US" dirty="0"/>
              <a:t>Be an engaged participant</a:t>
            </a:r>
          </a:p>
          <a:p>
            <a:pPr marL="457200" indent="-365760">
              <a:spcBef>
                <a:spcPts val="600"/>
              </a:spcBef>
            </a:pPr>
            <a:r>
              <a:rPr lang="en-US" dirty="0"/>
              <a:t>Be an active listener - open to new ideas</a:t>
            </a:r>
          </a:p>
          <a:p>
            <a:pPr marL="457200" indent="-365760">
              <a:spcBef>
                <a:spcPts val="600"/>
              </a:spcBef>
            </a:pPr>
            <a:r>
              <a:rPr lang="en-US" dirty="0"/>
              <a:t>Use notes for side bar conversations</a:t>
            </a:r>
          </a:p>
          <a:p>
            <a:pPr marL="457200" indent="-365760">
              <a:spcBef>
                <a:spcPts val="600"/>
              </a:spcBef>
            </a:pPr>
            <a:r>
              <a:rPr lang="en-US" dirty="0"/>
              <a:t>Use electronics respectfully</a:t>
            </a:r>
          </a:p>
        </p:txBody>
      </p:sp>
    </p:spTree>
    <p:extLst>
      <p:ext uri="{BB962C8B-B14F-4D97-AF65-F5344CB8AC3E}">
        <p14:creationId xmlns:p14="http://schemas.microsoft.com/office/powerpoint/2010/main" val="211099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17" name="Group 16" descr="Collective Teacher Efficacy Icon">
            <a:extLst>
              <a:ext uri="{FF2B5EF4-FFF2-40B4-BE49-F238E27FC236}">
                <a16:creationId xmlns:a16="http://schemas.microsoft.com/office/drawing/2014/main" id="{5486F611-6A01-4BD7-BFEB-56A4CDFAAD6B}"/>
              </a:ext>
            </a:extLst>
          </p:cNvPr>
          <p:cNvGrpSpPr/>
          <p:nvPr/>
        </p:nvGrpSpPr>
        <p:grpSpPr>
          <a:xfrm>
            <a:off x="670253" y="2213957"/>
            <a:ext cx="923544" cy="923544"/>
            <a:chOff x="482246" y="1564477"/>
            <a:chExt cx="923544" cy="923544"/>
          </a:xfrm>
        </p:grpSpPr>
        <p:sp>
          <p:nvSpPr>
            <p:cNvPr id="18" name="Rounded Rectangle 3">
              <a:extLst>
                <a:ext uri="{FF2B5EF4-FFF2-40B4-BE49-F238E27FC236}">
                  <a16:creationId xmlns:a16="http://schemas.microsoft.com/office/drawing/2014/main" id="{B8EC5EC8-B722-43A6-991C-FE7A3CA1C556}"/>
                </a:ext>
                <a:ext uri="{C183D7F6-B498-43B3-948B-1728B52AA6E4}">
                  <adec:decorative xmlns:adec="http://schemas.microsoft.com/office/drawing/2017/decorative" val="1"/>
                </a:ext>
              </a:extLst>
            </p:cNvPr>
            <p:cNvSpPr/>
            <p:nvPr/>
          </p:nvSpPr>
          <p:spPr>
            <a:xfrm>
              <a:off x="542781" y="1679945"/>
              <a:ext cx="774688" cy="7262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9" name="Picture 18">
              <a:extLst>
                <a:ext uri="{FF2B5EF4-FFF2-40B4-BE49-F238E27FC236}">
                  <a16:creationId xmlns:a16="http://schemas.microsoft.com/office/drawing/2014/main" id="{47113BCA-2AF7-4916-A298-746D6E192A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2246" y="1564477"/>
              <a:ext cx="923544" cy="923544"/>
            </a:xfrm>
            <a:prstGeom prst="rect">
              <a:avLst/>
            </a:prstGeom>
          </p:spPr>
        </p:pic>
      </p:grpSp>
      <p:sp>
        <p:nvSpPr>
          <p:cNvPr id="20" name="Text">
            <a:extLst>
              <a:ext uri="{FF2B5EF4-FFF2-40B4-BE49-F238E27FC236}">
                <a16:creationId xmlns:a16="http://schemas.microsoft.com/office/drawing/2014/main" id="{AF19F25B-5C84-446A-8D54-93BB4AA1E183}"/>
              </a:ext>
            </a:extLst>
          </p:cNvPr>
          <p:cNvSpPr/>
          <p:nvPr/>
        </p:nvSpPr>
        <p:spPr>
          <a:xfrm>
            <a:off x="1770152" y="2213957"/>
            <a:ext cx="2598270" cy="830997"/>
          </a:xfrm>
          <a:prstGeom prst="rect">
            <a:avLst/>
          </a:prstGeom>
        </p:spPr>
        <p:txBody>
          <a:bodyPr wrap="square">
            <a:spAutoFit/>
          </a:bodyPr>
          <a:lstStyle/>
          <a:p>
            <a:r>
              <a:rPr lang="en-US" sz="2400" dirty="0">
                <a:latin typeface="Tw Cen MT" panose="020B0602020104020603" pitchFamily="34" charset="0"/>
              </a:rPr>
              <a:t>Collective Teacher Efficacy</a:t>
            </a:r>
          </a:p>
        </p:txBody>
      </p:sp>
      <p:pic>
        <p:nvPicPr>
          <p:cNvPr id="21" name="Picture 20" descr="This icon indicates more information an be found in the Step-By-Step Guide." title="Step-By-Step Guide">
            <a:extLst>
              <a:ext uri="{FF2B5EF4-FFF2-40B4-BE49-F238E27FC236}">
                <a16:creationId xmlns:a16="http://schemas.microsoft.com/office/drawing/2014/main" id="{8452CD70-1835-4155-842A-5A565CC89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31785"/>
            <a:ext cx="728473" cy="728473"/>
          </a:xfrm>
          <a:prstGeom prst="rect">
            <a:avLst/>
          </a:prstGeom>
        </p:spPr>
      </p:pic>
      <p:sp>
        <p:nvSpPr>
          <p:cNvPr id="22" name="Rectangle 21" title="Step-By-Step Guide">
            <a:extLst>
              <a:ext uri="{FF2B5EF4-FFF2-40B4-BE49-F238E27FC236}">
                <a16:creationId xmlns:a16="http://schemas.microsoft.com/office/drawing/2014/main" id="{CF8C6DB4-06FA-44C0-86EC-D2DD8994E87D}"/>
              </a:ext>
            </a:extLst>
          </p:cNvPr>
          <p:cNvSpPr/>
          <p:nvPr/>
        </p:nvSpPr>
        <p:spPr>
          <a:xfrm>
            <a:off x="6294759" y="2331785"/>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pic>
        <p:nvPicPr>
          <p:cNvPr id="23" name="Picture 22" descr="Reflections/Activities Icon&#10;&#10;This icon indicates the presence of activities or times of reflection.">
            <a:extLst>
              <a:ext uri="{FF2B5EF4-FFF2-40B4-BE49-F238E27FC236}">
                <a16:creationId xmlns:a16="http://schemas.microsoft.com/office/drawing/2014/main" id="{38C03313-3046-4038-840D-16D5870142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2"/>
            <a:ext cx="731521" cy="731521"/>
          </a:xfrm>
          <a:prstGeom prst="rect">
            <a:avLst/>
          </a:prstGeom>
        </p:spPr>
      </p:pic>
      <p:sp>
        <p:nvSpPr>
          <p:cNvPr id="24" name="Rectangle 23">
            <a:extLst>
              <a:ext uri="{FF2B5EF4-FFF2-40B4-BE49-F238E27FC236}">
                <a16:creationId xmlns:a16="http://schemas.microsoft.com/office/drawing/2014/main" id="{512837D3-3C04-4CCE-BB86-9365672E325F}"/>
              </a:ext>
            </a:extLst>
          </p:cNvPr>
          <p:cNvSpPr/>
          <p:nvPr/>
        </p:nvSpPr>
        <p:spPr>
          <a:xfrm>
            <a:off x="1715289" y="3564362"/>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pic>
        <p:nvPicPr>
          <p:cNvPr id="25" name="Picture 24" descr="This icon indicates there is further information found in the Handout packet." title="Document Icon">
            <a:extLst>
              <a:ext uri="{FF2B5EF4-FFF2-40B4-BE49-F238E27FC236}">
                <a16:creationId xmlns:a16="http://schemas.microsoft.com/office/drawing/2014/main" id="{AE6CB2DC-B4DE-4C7C-9960-DF7334F623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A73D65C9-0AE1-4177-A91D-4B12424C63C2}"/>
              </a:ext>
            </a:extLst>
          </p:cNvPr>
          <p:cNvSpPr/>
          <p:nvPr/>
        </p:nvSpPr>
        <p:spPr>
          <a:xfrm>
            <a:off x="6294758" y="3564362"/>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pic>
        <p:nvPicPr>
          <p:cNvPr id="28" name="Picture 27" descr="This icon indicates Essential Questions&#10;to discuss." title="Essential Questions Icon">
            <a:extLst>
              <a:ext uri="{FF2B5EF4-FFF2-40B4-BE49-F238E27FC236}">
                <a16:creationId xmlns:a16="http://schemas.microsoft.com/office/drawing/2014/main" id="{DD844443-5E80-4A12-9E91-0632D233F1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7E044FEC-B057-4B40-8A11-59896B95C0D5}"/>
              </a:ext>
            </a:extLst>
          </p:cNvPr>
          <p:cNvSpPr/>
          <p:nvPr/>
        </p:nvSpPr>
        <p:spPr>
          <a:xfrm>
            <a:off x="1715288" y="4707655"/>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pic>
        <p:nvPicPr>
          <p:cNvPr id="30" name="Picture 29" descr="Blue Print Icon&#10;&#10;This icon indicates more information is available in the Blueprint document.">
            <a:extLst>
              <a:ext uri="{FF2B5EF4-FFF2-40B4-BE49-F238E27FC236}">
                <a16:creationId xmlns:a16="http://schemas.microsoft.com/office/drawing/2014/main" id="{8683CC6F-B56C-4035-8284-CC9D710B5D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7655"/>
            <a:ext cx="728473" cy="728473"/>
          </a:xfrm>
          <a:prstGeom prst="rect">
            <a:avLst/>
          </a:prstGeom>
        </p:spPr>
      </p:pic>
      <p:sp>
        <p:nvSpPr>
          <p:cNvPr id="31" name="Rectangle 30">
            <a:extLst>
              <a:ext uri="{FF2B5EF4-FFF2-40B4-BE49-F238E27FC236}">
                <a16:creationId xmlns:a16="http://schemas.microsoft.com/office/drawing/2014/main" id="{0E104290-9DB1-423C-ABA6-F7ADC874E643}"/>
              </a:ext>
            </a:extLst>
          </p:cNvPr>
          <p:cNvSpPr/>
          <p:nvPr/>
        </p:nvSpPr>
        <p:spPr>
          <a:xfrm>
            <a:off x="6294758" y="4707655"/>
            <a:ext cx="1357699" cy="461665"/>
          </a:xfrm>
          <a:prstGeom prst="rect">
            <a:avLst/>
          </a:prstGeom>
        </p:spPr>
        <p:txBody>
          <a:bodyPr wrap="square">
            <a:spAutoFit/>
          </a:bodyPr>
          <a:lstStyle/>
          <a:p>
            <a:r>
              <a:rPr lang="en-US" sz="2400" dirty="0">
                <a:latin typeface="Tw Cen MT" panose="020B0602020104020603" pitchFamily="34" charset="0"/>
              </a:rPr>
              <a:t>Blueprint</a:t>
            </a:r>
          </a:p>
        </p:txBody>
      </p:sp>
    </p:spTree>
    <p:extLst>
      <p:ext uri="{BB962C8B-B14F-4D97-AF65-F5344CB8AC3E}">
        <p14:creationId xmlns:p14="http://schemas.microsoft.com/office/powerpoint/2010/main" val="27034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D2CA2-B9CA-4DE1-A379-376071F3E9D2}"/>
              </a:ext>
            </a:extLst>
          </p:cNvPr>
          <p:cNvSpPr>
            <a:spLocks noGrp="1"/>
          </p:cNvSpPr>
          <p:nvPr>
            <p:ph type="title"/>
          </p:nvPr>
        </p:nvSpPr>
        <p:spPr/>
        <p:txBody>
          <a:bodyPr/>
          <a:lstStyle/>
          <a:p>
            <a:r>
              <a:rPr lang="en-US" sz="3600" dirty="0"/>
              <a:t>District Continuous Improvement Framework (MMD/DCI)</a:t>
            </a:r>
          </a:p>
        </p:txBody>
      </p:sp>
      <p:pic>
        <p:nvPicPr>
          <p:cNvPr id="4" name="Picture 3">
            <a:extLst>
              <a:ext uri="{FF2B5EF4-FFF2-40B4-BE49-F238E27FC236}">
                <a16:creationId xmlns:a16="http://schemas.microsoft.com/office/drawing/2014/main" id="{E0A8A90D-0FAD-4659-ABBC-B57784036067}"/>
              </a:ext>
            </a:extLst>
          </p:cNvPr>
          <p:cNvPicPr>
            <a:picLocks noChangeAspect="1"/>
          </p:cNvPicPr>
          <p:nvPr/>
        </p:nvPicPr>
        <p:blipFill>
          <a:blip r:embed="rId3"/>
          <a:srcRect/>
          <a:stretch/>
        </p:blipFill>
        <p:spPr>
          <a:xfrm>
            <a:off x="2788605" y="1923181"/>
            <a:ext cx="3983635" cy="4444377"/>
          </a:xfrm>
          <a:prstGeom prst="rect">
            <a:avLst/>
          </a:prstGeom>
        </p:spPr>
      </p:pic>
      <p:pic>
        <p:nvPicPr>
          <p:cNvPr id="7" name="Picture 6" descr="Blue Print Icon&#10;&#10;This icon indicates more information is available in the Blueprint document.">
            <a:extLst>
              <a:ext uri="{FF2B5EF4-FFF2-40B4-BE49-F238E27FC236}">
                <a16:creationId xmlns:a16="http://schemas.microsoft.com/office/drawing/2014/main" id="{5F36A3F2-F388-4F7F-8AA3-38DB3F436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28473" cy="728473"/>
          </a:xfrm>
          <a:prstGeom prst="rect">
            <a:avLst/>
          </a:prstGeom>
        </p:spPr>
      </p:pic>
    </p:spTree>
    <p:extLst>
      <p:ext uri="{BB962C8B-B14F-4D97-AF65-F5344CB8AC3E}">
        <p14:creationId xmlns:p14="http://schemas.microsoft.com/office/powerpoint/2010/main" val="72580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D9E14-40BD-474C-B40C-E3B09D6F358B}"/>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Leader Standards</a:t>
            </a:r>
            <a:endParaRPr lang="en-US" dirty="0"/>
          </a:p>
        </p:txBody>
      </p:sp>
      <p:sp>
        <p:nvSpPr>
          <p:cNvPr id="2" name="Text Placeholder 1">
            <a:extLst>
              <a:ext uri="{FF2B5EF4-FFF2-40B4-BE49-F238E27FC236}">
                <a16:creationId xmlns:a16="http://schemas.microsoft.com/office/drawing/2014/main" id="{218B579B-1040-47D3-A135-DC5C45F52648}"/>
              </a:ext>
            </a:extLst>
          </p:cNvPr>
          <p:cNvSpPr>
            <a:spLocks noGrp="1"/>
          </p:cNvSpPr>
          <p:nvPr>
            <p:ph type="body" idx="1"/>
          </p:nvPr>
        </p:nvSpPr>
        <p:spPr/>
        <p:txBody>
          <a:bodyPr/>
          <a:lstStyle/>
          <a:p>
            <a:pPr marL="0" indent="0">
              <a:buNone/>
            </a:pPr>
            <a:endParaRPr lang="en-US" b="1" dirty="0"/>
          </a:p>
          <a:p>
            <a:pPr marL="0" indent="0">
              <a:buNone/>
            </a:pPr>
            <a:r>
              <a:rPr lang="en-US" b="1" dirty="0"/>
              <a:t>Standard #2 Teaching and Learning</a:t>
            </a:r>
          </a:p>
          <a:p>
            <a:pPr marL="0" indent="0">
              <a:buNone/>
            </a:pPr>
            <a:r>
              <a:rPr lang="en-US" dirty="0"/>
              <a:t>Educational leaders have the knowledge and ability to ensure the success of all students by promoting a positive school culture, providing effective instructional program that applies best practice to student learning, and designing comprehensive professional growth plans for staff. </a:t>
            </a:r>
          </a:p>
        </p:txBody>
      </p:sp>
    </p:spTree>
    <p:extLst>
      <p:ext uri="{BB962C8B-B14F-4D97-AF65-F5344CB8AC3E}">
        <p14:creationId xmlns:p14="http://schemas.microsoft.com/office/powerpoint/2010/main" val="427828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35B5C-30B3-4690-B65B-9140C8EEABD8}"/>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Teacher Standards</a:t>
            </a:r>
            <a:endParaRPr lang="en-US" sz="3600" dirty="0"/>
          </a:p>
        </p:txBody>
      </p:sp>
      <p:sp>
        <p:nvSpPr>
          <p:cNvPr id="2" name="Text Placeholder 1">
            <a:extLst>
              <a:ext uri="{FF2B5EF4-FFF2-40B4-BE49-F238E27FC236}">
                <a16:creationId xmlns:a16="http://schemas.microsoft.com/office/drawing/2014/main" id="{B2AEC070-D2AB-415A-8C69-98A186833410}"/>
              </a:ext>
            </a:extLst>
          </p:cNvPr>
          <p:cNvSpPr>
            <a:spLocks noGrp="1"/>
          </p:cNvSpPr>
          <p:nvPr>
            <p:ph type="body" idx="1"/>
          </p:nvPr>
        </p:nvSpPr>
        <p:spPr>
          <a:xfrm>
            <a:off x="457200" y="1828805"/>
            <a:ext cx="8229600" cy="4059248"/>
          </a:xfrm>
        </p:spPr>
        <p:txBody>
          <a:bodyPr>
            <a:noAutofit/>
          </a:bodyPr>
          <a:lstStyle/>
          <a:p>
            <a:pPr marL="0" indent="-685783">
              <a:spcBef>
                <a:spcPts val="1800"/>
              </a:spcBef>
              <a:buNone/>
            </a:pPr>
            <a:r>
              <a:rPr lang="en-US" sz="2000" dirty="0"/>
              <a:t>This CTE module supports the following MO Teacher Standards.</a:t>
            </a:r>
          </a:p>
          <a:p>
            <a:pPr marL="0" indent="-685783">
              <a:spcBef>
                <a:spcPts val="1800"/>
              </a:spcBef>
              <a:buNone/>
            </a:pPr>
            <a:r>
              <a:rPr lang="en-US" sz="2000" b="1" dirty="0">
                <a:ea typeface="Arial"/>
                <a:cs typeface="Arial"/>
                <a:sym typeface="Arial"/>
              </a:rPr>
              <a:t>#2 Student Learning, Growth, and Development: </a:t>
            </a:r>
            <a:r>
              <a:rPr lang="en-US" sz="2000" dirty="0">
                <a:ea typeface="Arial"/>
                <a:cs typeface="Arial"/>
                <a:sym typeface="Arial"/>
              </a:rPr>
              <a:t>Teachers can adapt instruction in order to effectively teach all learners</a:t>
            </a:r>
          </a:p>
          <a:p>
            <a:pPr marL="0" indent="-685783">
              <a:spcBef>
                <a:spcPts val="1800"/>
              </a:spcBef>
              <a:buNone/>
            </a:pPr>
            <a:r>
              <a:rPr lang="en-US" sz="2000" b="1" dirty="0">
                <a:ea typeface="Arial"/>
                <a:cs typeface="Arial"/>
                <a:sym typeface="Arial"/>
              </a:rPr>
              <a:t>#7 Student Assessment and Data Analysis: </a:t>
            </a:r>
            <a:r>
              <a:rPr lang="en-US" sz="2000" dirty="0">
                <a:ea typeface="Arial"/>
                <a:cs typeface="Arial"/>
                <a:sym typeface="Arial"/>
              </a:rPr>
              <a:t>Teachers uses formative and summative assessment strategies to assess learner progress</a:t>
            </a:r>
          </a:p>
          <a:p>
            <a:pPr marL="0" indent="-685783">
              <a:spcBef>
                <a:spcPts val="1800"/>
              </a:spcBef>
              <a:buNone/>
            </a:pPr>
            <a:r>
              <a:rPr lang="en-US" sz="2000" b="1" dirty="0">
                <a:ea typeface="Arial"/>
                <a:cs typeface="Arial"/>
                <a:sym typeface="Arial"/>
              </a:rPr>
              <a:t>#8 Professionalism: </a:t>
            </a:r>
            <a:r>
              <a:rPr lang="en-US" sz="2000" dirty="0">
                <a:ea typeface="Arial"/>
                <a:cs typeface="Arial"/>
                <a:sym typeface="Arial"/>
              </a:rPr>
              <a:t>Teachers are reflective practitioners and use data to inform reflection</a:t>
            </a:r>
          </a:p>
          <a:p>
            <a:pPr marL="0" indent="-685783">
              <a:spcBef>
                <a:spcPts val="1800"/>
              </a:spcBef>
              <a:buNone/>
            </a:pPr>
            <a:r>
              <a:rPr lang="en-US" sz="2000" b="1" dirty="0">
                <a:ea typeface="Arial"/>
                <a:cs typeface="Arial"/>
                <a:sym typeface="Arial"/>
              </a:rPr>
              <a:t>#9 Collaboration: </a:t>
            </a:r>
            <a:r>
              <a:rPr lang="en-US" sz="2000" dirty="0">
                <a:ea typeface="Arial"/>
                <a:cs typeface="Arial"/>
                <a:sym typeface="Arial"/>
              </a:rPr>
              <a:t>Teachers collaborate with a shared goal of effective instruction and student learning</a:t>
            </a:r>
          </a:p>
          <a:p>
            <a:endParaRPr lang="en-US" dirty="0"/>
          </a:p>
        </p:txBody>
      </p:sp>
    </p:spTree>
    <p:extLst>
      <p:ext uri="{BB962C8B-B14F-4D97-AF65-F5344CB8AC3E}">
        <p14:creationId xmlns:p14="http://schemas.microsoft.com/office/powerpoint/2010/main" val="389822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3478E-4730-4EF9-8F13-470FF55C888C}"/>
              </a:ext>
            </a:extLst>
          </p:cNvPr>
          <p:cNvSpPr>
            <a:spLocks noGrp="1"/>
          </p:cNvSpPr>
          <p:nvPr>
            <p:ph type="title"/>
          </p:nvPr>
        </p:nvSpPr>
        <p:spPr/>
        <p:txBody>
          <a:bodyPr/>
          <a:lstStyle/>
          <a:p>
            <a:r>
              <a:rPr lang="en-US" dirty="0"/>
              <a:t>Session-at-a-Glance</a:t>
            </a:r>
          </a:p>
        </p:txBody>
      </p:sp>
      <p:sp>
        <p:nvSpPr>
          <p:cNvPr id="2" name="Text Placeholder 1">
            <a:extLst>
              <a:ext uri="{FF2B5EF4-FFF2-40B4-BE49-F238E27FC236}">
                <a16:creationId xmlns:a16="http://schemas.microsoft.com/office/drawing/2014/main" id="{81AC4851-7E33-4FB6-BA03-2751A9C998D9}"/>
              </a:ext>
            </a:extLst>
          </p:cNvPr>
          <p:cNvSpPr>
            <a:spLocks noGrp="1"/>
          </p:cNvSpPr>
          <p:nvPr>
            <p:ph type="body" idx="1"/>
          </p:nvPr>
        </p:nvSpPr>
        <p:spPr/>
        <p:txBody>
          <a:bodyPr/>
          <a:lstStyle/>
          <a:p>
            <a:r>
              <a:rPr lang="en-US" dirty="0"/>
              <a:t>Introduction and Learner Outcomes</a:t>
            </a:r>
          </a:p>
          <a:p>
            <a:r>
              <a:rPr lang="en-US" dirty="0"/>
              <a:t>Review of Collective Teacher Efficacy</a:t>
            </a:r>
          </a:p>
          <a:p>
            <a:r>
              <a:rPr lang="en-US" dirty="0"/>
              <a:t>Developing a Common Understanding of Teacher Leadership</a:t>
            </a:r>
          </a:p>
          <a:p>
            <a:r>
              <a:rPr lang="en-US" dirty="0"/>
              <a:t>Understanding the Impact of Teacher Leadership and CTE</a:t>
            </a:r>
          </a:p>
          <a:p>
            <a:r>
              <a:rPr lang="en-US" dirty="0"/>
              <a:t>Analyzing our own Teacher Leadership and Action Planning</a:t>
            </a:r>
          </a:p>
        </p:txBody>
      </p:sp>
    </p:spTree>
    <p:extLst>
      <p:ext uri="{BB962C8B-B14F-4D97-AF65-F5344CB8AC3E}">
        <p14:creationId xmlns:p14="http://schemas.microsoft.com/office/powerpoint/2010/main" val="13998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3EB42-DD2C-44E4-8497-8DFDFE6396F5}"/>
              </a:ext>
            </a:extLst>
          </p:cNvPr>
          <p:cNvSpPr>
            <a:spLocks noGrp="1"/>
          </p:cNvSpPr>
          <p:nvPr>
            <p:ph type="title"/>
          </p:nvPr>
        </p:nvSpPr>
        <p:spPr/>
        <p:txBody>
          <a:bodyPr/>
          <a:lstStyle/>
          <a:p>
            <a:r>
              <a:rPr lang="en-US" dirty="0"/>
              <a:t>Learning Targets</a:t>
            </a:r>
          </a:p>
        </p:txBody>
      </p:sp>
      <p:sp>
        <p:nvSpPr>
          <p:cNvPr id="2" name="Text Placeholder 1">
            <a:extLst>
              <a:ext uri="{FF2B5EF4-FFF2-40B4-BE49-F238E27FC236}">
                <a16:creationId xmlns:a16="http://schemas.microsoft.com/office/drawing/2014/main" id="{1603E254-7FF7-4BE8-9E1D-A032FF6E70A6}"/>
              </a:ext>
            </a:extLst>
          </p:cNvPr>
          <p:cNvSpPr>
            <a:spLocks noGrp="1"/>
          </p:cNvSpPr>
          <p:nvPr>
            <p:ph type="body" idx="1"/>
          </p:nvPr>
        </p:nvSpPr>
        <p:spPr/>
        <p:txBody>
          <a:bodyPr>
            <a:noAutofit/>
          </a:bodyPr>
          <a:lstStyle/>
          <a:p>
            <a:pPr marL="152401" indent="0">
              <a:buNone/>
            </a:pPr>
            <a:r>
              <a:rPr lang="en-US" dirty="0"/>
              <a:t>By the end of the session, the learner will know how to</a:t>
            </a:r>
          </a:p>
          <a:p>
            <a:pPr marL="495301" indent="-342900"/>
            <a:r>
              <a:rPr lang="en-US" dirty="0"/>
              <a:t>describe how CTE can improve student outcomes,</a:t>
            </a:r>
          </a:p>
          <a:p>
            <a:pPr marL="495301" indent="-342900"/>
            <a:r>
              <a:rPr lang="en-US" dirty="0"/>
              <a:t>explain the impact of teacher leadership on CTE, </a:t>
            </a:r>
          </a:p>
          <a:p>
            <a:pPr marL="495301" indent="-342900"/>
            <a:r>
              <a:rPr lang="en-US" dirty="0"/>
              <a:t>identify strategies for the promotion of teacher leadership, and </a:t>
            </a:r>
          </a:p>
          <a:p>
            <a:pPr marL="495301" indent="-342900"/>
            <a:r>
              <a:rPr lang="en-US" dirty="0"/>
              <a:t>design intentional support and opportunities for establishing CTE through teacher leadership. </a:t>
            </a:r>
          </a:p>
        </p:txBody>
      </p:sp>
    </p:spTree>
    <p:extLst>
      <p:ext uri="{BB962C8B-B14F-4D97-AF65-F5344CB8AC3E}">
        <p14:creationId xmlns:p14="http://schemas.microsoft.com/office/powerpoint/2010/main" val="66244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3D4C5-8C4B-4042-9727-830D2C6404A6}"/>
              </a:ext>
            </a:extLst>
          </p:cNvPr>
          <p:cNvSpPr>
            <a:spLocks noGrp="1"/>
          </p:cNvSpPr>
          <p:nvPr>
            <p:ph type="title"/>
          </p:nvPr>
        </p:nvSpPr>
        <p:spPr/>
        <p:txBody>
          <a:bodyPr/>
          <a:lstStyle/>
          <a:p>
            <a:r>
              <a:rPr lang="en-US" dirty="0"/>
              <a:t>Essential Questions</a:t>
            </a:r>
          </a:p>
        </p:txBody>
      </p:sp>
      <p:sp>
        <p:nvSpPr>
          <p:cNvPr id="2" name="Text Placeholder 1">
            <a:extLst>
              <a:ext uri="{FF2B5EF4-FFF2-40B4-BE49-F238E27FC236}">
                <a16:creationId xmlns:a16="http://schemas.microsoft.com/office/drawing/2014/main" id="{55FDA9AD-EA33-4C74-99E4-746E02A36D9C}"/>
              </a:ext>
            </a:extLst>
          </p:cNvPr>
          <p:cNvSpPr>
            <a:spLocks noGrp="1"/>
          </p:cNvSpPr>
          <p:nvPr>
            <p:ph type="body" idx="1"/>
          </p:nvPr>
        </p:nvSpPr>
        <p:spPr/>
        <p:txBody>
          <a:bodyPr>
            <a:normAutofit/>
          </a:bodyPr>
          <a:lstStyle/>
          <a:p>
            <a:pPr marL="0" indent="0">
              <a:spcBef>
                <a:spcPts val="600"/>
              </a:spcBef>
              <a:buNone/>
            </a:pPr>
            <a:r>
              <a:rPr lang="en-US" sz="2800" dirty="0">
                <a:latin typeface="Tw Cen MT" panose="020B0602020104020603" pitchFamily="34" charset="77"/>
                <a:ea typeface="Calibri"/>
                <a:cs typeface="Calibri"/>
                <a:sym typeface="Calibri"/>
              </a:rPr>
              <a:t>What is CTE and how does it impact student learning? </a:t>
            </a: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What is happening in my school now that facilitates CTE through </a:t>
            </a:r>
            <a:r>
              <a:rPr lang="en-US" sz="2800">
                <a:latin typeface="Tw Cen MT" panose="020B0602020104020603" pitchFamily="34" charset="77"/>
                <a:ea typeface="Calibri"/>
                <a:cs typeface="Calibri"/>
                <a:sym typeface="Calibri"/>
              </a:rPr>
              <a:t>teacher leadership? </a:t>
            </a:r>
            <a:endParaRPr lang="en-US" sz="2800" dirty="0">
              <a:latin typeface="Tw Cen MT" panose="020B0602020104020603" pitchFamily="34" charset="77"/>
              <a:ea typeface="Calibri"/>
              <a:cs typeface="Calibri"/>
              <a:sym typeface="Calibri"/>
            </a:endParaRP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Where do I go from here? </a:t>
            </a:r>
          </a:p>
        </p:txBody>
      </p:sp>
      <p:pic>
        <p:nvPicPr>
          <p:cNvPr id="5" name="Picture 4" descr="This icon indicates Essential Questions&#10;to discuss." title="Essential Questions Icon">
            <a:extLst>
              <a:ext uri="{FF2B5EF4-FFF2-40B4-BE49-F238E27FC236}">
                <a16:creationId xmlns:a16="http://schemas.microsoft.com/office/drawing/2014/main" id="{BA9A4C14-2240-4B3F-B389-8BE9731F8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12986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EBE64-B940-4096-8307-EA4E127AF253}"/>
              </a:ext>
            </a:extLst>
          </p:cNvPr>
          <p:cNvSpPr>
            <a:spLocks noGrp="1"/>
          </p:cNvSpPr>
          <p:nvPr>
            <p:ph type="title"/>
          </p:nvPr>
        </p:nvSpPr>
        <p:spPr/>
        <p:txBody>
          <a:bodyPr/>
          <a:lstStyle/>
          <a:p>
            <a:r>
              <a:rPr lang="en-US" dirty="0"/>
              <a:t>Hidden Slide #2</a:t>
            </a:r>
          </a:p>
        </p:txBody>
      </p:sp>
      <p:sp>
        <p:nvSpPr>
          <p:cNvPr id="2" name="Text Placeholder 1">
            <a:extLst>
              <a:ext uri="{FF2B5EF4-FFF2-40B4-BE49-F238E27FC236}">
                <a16:creationId xmlns:a16="http://schemas.microsoft.com/office/drawing/2014/main" id="{A8632B53-8A11-427F-8528-E0F930A59A21}"/>
              </a:ext>
            </a:extLst>
          </p:cNvPr>
          <p:cNvSpPr>
            <a:spLocks noGrp="1"/>
          </p:cNvSpPr>
          <p:nvPr>
            <p:ph type="body" idx="1"/>
          </p:nvPr>
        </p:nvSpPr>
        <p:spPr/>
        <p:txBody>
          <a:bodyPr/>
          <a:lstStyle/>
          <a:p>
            <a:pPr marL="457200" indent="-365760">
              <a:spcBef>
                <a:spcPts val="600"/>
              </a:spcBef>
              <a:buSzPct val="75000"/>
            </a:pPr>
            <a:r>
              <a:rPr lang="en-US" dirty="0"/>
              <a:t>CTE in-person training suggestions</a:t>
            </a:r>
          </a:p>
          <a:p>
            <a:pPr marL="457200" indent="-365760">
              <a:spcBef>
                <a:spcPts val="600"/>
              </a:spcBef>
              <a:buSzPct val="75000"/>
            </a:pPr>
            <a:r>
              <a:rPr lang="en-US" dirty="0"/>
              <a:t>Presenter notes information</a:t>
            </a:r>
          </a:p>
          <a:p>
            <a:pPr marL="152401" indent="0">
              <a:buNone/>
            </a:pPr>
            <a:endParaRPr lang="en-US" dirty="0"/>
          </a:p>
        </p:txBody>
      </p:sp>
    </p:spTree>
    <p:extLst>
      <p:ext uri="{BB962C8B-B14F-4D97-AF65-F5344CB8AC3E}">
        <p14:creationId xmlns:p14="http://schemas.microsoft.com/office/powerpoint/2010/main" val="159409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71B7E-12F0-4393-A22F-2ED8C75897B4}"/>
              </a:ext>
            </a:extLst>
          </p:cNvPr>
          <p:cNvPicPr>
            <a:picLocks noChangeAspect="1"/>
          </p:cNvPicPr>
          <p:nvPr/>
        </p:nvPicPr>
        <p:blipFill>
          <a:blip r:embed="rId3"/>
          <a:srcRect t="2975" b="2975"/>
          <a:stretch/>
        </p:blipFill>
        <p:spPr>
          <a:xfrm>
            <a:off x="2083633" y="587733"/>
            <a:ext cx="5054867" cy="6139130"/>
          </a:xfrm>
          <a:prstGeom prst="rect">
            <a:avLst/>
          </a:prstGeom>
        </p:spPr>
      </p:pic>
      <p:pic>
        <p:nvPicPr>
          <p:cNvPr id="5" name="Picture 4" descr="Indicates Handouts&#10;" title="Folder Icon ">
            <a:extLst>
              <a:ext uri="{FF2B5EF4-FFF2-40B4-BE49-F238E27FC236}">
                <a16:creationId xmlns:a16="http://schemas.microsoft.com/office/drawing/2014/main" id="{6FE5A5C6-31F6-4DA2-8268-988C9171B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598478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13"/>
        <p:cNvGrpSpPr/>
        <p:nvPr/>
      </p:nvGrpSpPr>
      <p:grpSpPr>
        <a:xfrm>
          <a:off x="0" y="0"/>
          <a:ext cx="0" cy="0"/>
          <a:chOff x="0" y="0"/>
          <a:chExt cx="0" cy="0"/>
        </a:xfrm>
      </p:grpSpPr>
      <p:sp>
        <p:nvSpPr>
          <p:cNvPr id="3" name="Title 2">
            <a:extLst>
              <a:ext uri="{FF2B5EF4-FFF2-40B4-BE49-F238E27FC236}">
                <a16:creationId xmlns:a16="http://schemas.microsoft.com/office/drawing/2014/main" id="{FB24F104-B96E-4D89-A7FC-628E4A97F267}"/>
              </a:ext>
            </a:extLst>
          </p:cNvPr>
          <p:cNvSpPr>
            <a:spLocks noGrp="1"/>
          </p:cNvSpPr>
          <p:nvPr>
            <p:ph type="title"/>
          </p:nvPr>
        </p:nvSpPr>
        <p:spPr/>
        <p:txBody>
          <a:bodyPr/>
          <a:lstStyle/>
          <a:p>
            <a:r>
              <a:rPr lang="en-US" sz="3200" dirty="0"/>
              <a:t>John Hattie 2018 Effect Size of Factors Influencing Student Achievement</a:t>
            </a:r>
            <a:endParaRPr lang="en-US" dirty="0"/>
          </a:p>
        </p:txBody>
      </p:sp>
      <p:sp>
        <p:nvSpPr>
          <p:cNvPr id="7" name="TextBox 6">
            <a:extLst>
              <a:ext uri="{FF2B5EF4-FFF2-40B4-BE49-F238E27FC236}">
                <a16:creationId xmlns:a16="http://schemas.microsoft.com/office/drawing/2014/main" id="{410FFE06-642A-42C6-A894-44EF69E2F9B9}"/>
              </a:ext>
            </a:extLst>
          </p:cNvPr>
          <p:cNvSpPr txBox="1"/>
          <p:nvPr/>
        </p:nvSpPr>
        <p:spPr>
          <a:xfrm>
            <a:off x="3451930" y="6475277"/>
            <a:ext cx="5588389" cy="276999"/>
          </a:xfrm>
          <a:prstGeom prst="rect">
            <a:avLst/>
          </a:prstGeom>
          <a:noFill/>
        </p:spPr>
        <p:txBody>
          <a:bodyPr wrap="none" rtlCol="0">
            <a:spAutoFit/>
          </a:bodyPr>
          <a:lstStyle/>
          <a:p>
            <a:r>
              <a:rPr lang="en-US" sz="1200" dirty="0">
                <a:solidFill>
                  <a:schemeClr val="dk1"/>
                </a:solidFill>
                <a:latin typeface="Tw Cen MT" panose="020B0602020104020603" pitchFamily="34" charset="0"/>
                <a:ea typeface="Calibri"/>
                <a:cs typeface="Calibri"/>
                <a:sym typeface="Calibri"/>
              </a:rPr>
              <a:t>(https://visible-learning.org/hattie-ranking-influences-effect-sizes-learning-achievement)</a:t>
            </a:r>
            <a:endParaRPr lang="en-US" sz="1200" dirty="0">
              <a:latin typeface="Tw Cen MT" panose="020B0602020104020603" pitchFamily="34" charset="0"/>
            </a:endParaRPr>
          </a:p>
        </p:txBody>
      </p:sp>
      <p:pic>
        <p:nvPicPr>
          <p:cNvPr id="10" name="Picture 9" descr="Graph displaying collective teacher efficacy to be 1.57 effect size.  Self-reported grades 1.33, teacher estimates of achievement, Cognitive task analysis, and response to intervention 1.29">
            <a:extLst>
              <a:ext uri="{FF2B5EF4-FFF2-40B4-BE49-F238E27FC236}">
                <a16:creationId xmlns:a16="http://schemas.microsoft.com/office/drawing/2014/main" id="{B6C4C96D-4A04-44C6-BB4F-218F29E81C4E}"/>
              </a:ext>
            </a:extLst>
          </p:cNvPr>
          <p:cNvPicPr>
            <a:picLocks noChangeAspect="1"/>
          </p:cNvPicPr>
          <p:nvPr/>
        </p:nvPicPr>
        <p:blipFill>
          <a:blip r:embed="rId3"/>
          <a:stretch>
            <a:fillRect/>
          </a:stretch>
        </p:blipFill>
        <p:spPr>
          <a:xfrm>
            <a:off x="697476" y="2431794"/>
            <a:ext cx="7886086" cy="2790825"/>
          </a:xfrm>
          <a:prstGeom prst="rect">
            <a:avLst/>
          </a:prstGeom>
        </p:spPr>
      </p:pic>
    </p:spTree>
    <p:extLst>
      <p:ext uri="{BB962C8B-B14F-4D97-AF65-F5344CB8AC3E}">
        <p14:creationId xmlns:p14="http://schemas.microsoft.com/office/powerpoint/2010/main" val="227482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1E45-0E83-426E-B2E2-150DBC523C94}"/>
              </a:ext>
            </a:extLst>
          </p:cNvPr>
          <p:cNvSpPr>
            <a:spLocks noGrp="1"/>
          </p:cNvSpPr>
          <p:nvPr>
            <p:ph type="title"/>
          </p:nvPr>
        </p:nvSpPr>
        <p:spPr/>
        <p:txBody>
          <a:bodyPr/>
          <a:lstStyle/>
          <a:p>
            <a:r>
              <a:rPr lang="en-US" dirty="0"/>
              <a:t>Impact of High and Low Collective Teacher Efficacy</a:t>
            </a:r>
          </a:p>
        </p:txBody>
      </p:sp>
    </p:spTree>
    <p:extLst>
      <p:ext uri="{BB962C8B-B14F-4D97-AF65-F5344CB8AC3E}">
        <p14:creationId xmlns:p14="http://schemas.microsoft.com/office/powerpoint/2010/main" val="353595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D3BEF-355B-4C5C-8FFB-BD3DE4A64678}"/>
              </a:ext>
            </a:extLst>
          </p:cNvPr>
          <p:cNvSpPr>
            <a:spLocks noGrp="1"/>
          </p:cNvSpPr>
          <p:nvPr>
            <p:ph type="title"/>
          </p:nvPr>
        </p:nvSpPr>
        <p:spPr/>
        <p:txBody>
          <a:bodyPr/>
          <a:lstStyle/>
          <a:p>
            <a:r>
              <a:rPr lang="en-US" sz="3800" dirty="0"/>
              <a:t>When CTE is high in schools, teachers…</a:t>
            </a:r>
          </a:p>
        </p:txBody>
      </p:sp>
      <p:sp>
        <p:nvSpPr>
          <p:cNvPr id="2" name="Text Placeholder 1">
            <a:extLst>
              <a:ext uri="{FF2B5EF4-FFF2-40B4-BE49-F238E27FC236}">
                <a16:creationId xmlns:a16="http://schemas.microsoft.com/office/drawing/2014/main" id="{96DF11EE-7544-401C-ABD9-817EFD289143}"/>
              </a:ext>
            </a:extLst>
          </p:cNvPr>
          <p:cNvSpPr>
            <a:spLocks noGrp="1"/>
          </p:cNvSpPr>
          <p:nvPr>
            <p:ph type="body" idx="1"/>
          </p:nvPr>
        </p:nvSpPr>
        <p:spPr>
          <a:xfrm>
            <a:off x="333286" y="1828803"/>
            <a:ext cx="8229600" cy="3848983"/>
          </a:xfrm>
        </p:spPr>
        <p:txBody>
          <a:bodyPr numCol="2" spcCol="182880">
            <a:normAutofit/>
          </a:bodyPr>
          <a:lstStyle/>
          <a:p>
            <a:pPr marL="342900" indent="-342900">
              <a:spcBef>
                <a:spcPts val="600"/>
              </a:spcBef>
            </a:pPr>
            <a:r>
              <a:rPr lang="en-US" dirty="0"/>
              <a:t>Find new ways to tackle difficult challenges</a:t>
            </a:r>
          </a:p>
          <a:p>
            <a:pPr marL="342900" indent="-342900">
              <a:spcBef>
                <a:spcPts val="600"/>
              </a:spcBef>
            </a:pPr>
            <a:r>
              <a:rPr lang="en-US" dirty="0"/>
              <a:t>Set more difficult group goals and are more committed to those goals</a:t>
            </a:r>
          </a:p>
          <a:p>
            <a:pPr marL="342900" indent="-342900">
              <a:spcBef>
                <a:spcPts val="600"/>
              </a:spcBef>
            </a:pPr>
            <a:r>
              <a:rPr lang="en-US" dirty="0"/>
              <a:t>Put more effort into planning</a:t>
            </a:r>
          </a:p>
          <a:p>
            <a:pPr marL="342900" indent="-342900">
              <a:spcBef>
                <a:spcPts val="600"/>
              </a:spcBef>
            </a:pPr>
            <a:r>
              <a:rPr lang="en-US" dirty="0"/>
              <a:t>Are more open to new ideas</a:t>
            </a:r>
          </a:p>
          <a:p>
            <a:pPr marL="342900" indent="-342900">
              <a:spcBef>
                <a:spcPts val="600"/>
              </a:spcBef>
            </a:pPr>
            <a:r>
              <a:rPr lang="en-US" dirty="0"/>
              <a:t>Are more willing to experiment</a:t>
            </a:r>
          </a:p>
          <a:p>
            <a:pPr marL="342900" indent="-342900">
              <a:spcBef>
                <a:spcPts val="600"/>
              </a:spcBef>
            </a:pPr>
            <a:r>
              <a:rPr lang="en-US" dirty="0"/>
              <a:t>Are more resilient</a:t>
            </a:r>
          </a:p>
          <a:p>
            <a:pPr marL="342900" indent="-342900">
              <a:spcBef>
                <a:spcPts val="600"/>
              </a:spcBef>
            </a:pPr>
            <a:r>
              <a:rPr lang="en-US" dirty="0"/>
              <a:t>Work collaboratively</a:t>
            </a:r>
          </a:p>
          <a:p>
            <a:pPr marL="342900" indent="-342900">
              <a:spcBef>
                <a:spcPts val="600"/>
              </a:spcBef>
            </a:pPr>
            <a:r>
              <a:rPr lang="en-US" dirty="0"/>
              <a:t>Welcome parent participation</a:t>
            </a:r>
          </a:p>
          <a:p>
            <a:pPr marL="342900" indent="-342900">
              <a:spcBef>
                <a:spcPts val="600"/>
              </a:spcBef>
            </a:pPr>
            <a:r>
              <a:rPr lang="en-US" dirty="0"/>
              <a:t>Are more committed</a:t>
            </a:r>
          </a:p>
        </p:txBody>
      </p:sp>
      <p:sp>
        <p:nvSpPr>
          <p:cNvPr id="4" name="Google Shape;331;p59">
            <a:extLst>
              <a:ext uri="{FF2B5EF4-FFF2-40B4-BE49-F238E27FC236}">
                <a16:creationId xmlns:a16="http://schemas.microsoft.com/office/drawing/2014/main" id="{4A34EA09-4ACF-4851-A8BE-E477F10AB550}"/>
              </a:ext>
            </a:extLst>
          </p:cNvPr>
          <p:cNvSpPr/>
          <p:nvPr/>
        </p:nvSpPr>
        <p:spPr>
          <a:xfrm>
            <a:off x="5995349" y="6460621"/>
            <a:ext cx="3148651" cy="397379"/>
          </a:xfrm>
          <a:prstGeom prst="rect">
            <a:avLst/>
          </a:prstGeom>
          <a:noFill/>
          <a:ln>
            <a:noFill/>
          </a:ln>
        </p:spPr>
        <p:txBody>
          <a:bodyPr spcFirstLastPara="1" wrap="square" lIns="51427" tIns="25707" rIns="51427" bIns="25707" anchor="t" anchorCtr="0">
            <a:noAutofit/>
          </a:bodyPr>
          <a:lstStyle/>
          <a:p>
            <a:pPr marL="257168" indent="-128585"/>
            <a:endParaRPr sz="788" dirty="0"/>
          </a:p>
          <a:p>
            <a:pPr marL="257168" indent="-128585"/>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sz="1200" dirty="0">
              <a:latin typeface="Tw Cen MT" panose="020B0602020104020603" pitchFamily="34" charset="0"/>
            </a:endParaRPr>
          </a:p>
        </p:txBody>
      </p:sp>
    </p:spTree>
    <p:extLst>
      <p:ext uri="{BB962C8B-B14F-4D97-AF65-F5344CB8AC3E}">
        <p14:creationId xmlns:p14="http://schemas.microsoft.com/office/powerpoint/2010/main" val="251717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F9DB3-4FB2-41A6-AE81-5CE93E708690}"/>
              </a:ext>
            </a:extLst>
          </p:cNvPr>
          <p:cNvSpPr>
            <a:spLocks noGrp="1"/>
          </p:cNvSpPr>
          <p:nvPr>
            <p:ph type="title"/>
          </p:nvPr>
        </p:nvSpPr>
        <p:spPr/>
        <p:txBody>
          <a:bodyPr/>
          <a:lstStyle/>
          <a:p>
            <a:r>
              <a:rPr lang="en-US" sz="4000" dirty="0"/>
              <a:t>When CTE is low in schools, teachers…</a:t>
            </a:r>
          </a:p>
        </p:txBody>
      </p:sp>
      <p:sp>
        <p:nvSpPr>
          <p:cNvPr id="2" name="Text Placeholder 1">
            <a:extLst>
              <a:ext uri="{FF2B5EF4-FFF2-40B4-BE49-F238E27FC236}">
                <a16:creationId xmlns:a16="http://schemas.microsoft.com/office/drawing/2014/main" id="{58A567F6-947B-49C6-AACC-C6A4D073542C}"/>
              </a:ext>
            </a:extLst>
          </p:cNvPr>
          <p:cNvSpPr>
            <a:spLocks noGrp="1"/>
          </p:cNvSpPr>
          <p:nvPr>
            <p:ph type="body" idx="1"/>
          </p:nvPr>
        </p:nvSpPr>
        <p:spPr/>
        <p:txBody>
          <a:bodyPr/>
          <a:lstStyle/>
          <a:p>
            <a:pPr marL="457200" indent="-365760">
              <a:spcBef>
                <a:spcPts val="600"/>
              </a:spcBef>
            </a:pPr>
            <a:r>
              <a:rPr lang="en-US" dirty="0"/>
              <a:t>Extend less effort</a:t>
            </a:r>
          </a:p>
          <a:p>
            <a:pPr marL="457200" indent="-365760">
              <a:spcBef>
                <a:spcPts val="600"/>
              </a:spcBef>
            </a:pPr>
            <a:r>
              <a:rPr lang="en-US" dirty="0"/>
              <a:t>Give up more easily</a:t>
            </a:r>
          </a:p>
          <a:p>
            <a:pPr marL="457200" indent="-365760">
              <a:spcBef>
                <a:spcPts val="600"/>
              </a:spcBef>
            </a:pPr>
            <a:r>
              <a:rPr lang="en-US" dirty="0"/>
              <a:t>Perform at lower levels </a:t>
            </a:r>
          </a:p>
          <a:p>
            <a:r>
              <a:rPr lang="en-US" dirty="0"/>
              <a:t>Experience burnout</a:t>
            </a:r>
          </a:p>
          <a:p>
            <a:pPr marL="457200" indent="-365760">
              <a:spcBef>
                <a:spcPts val="600"/>
              </a:spcBef>
            </a:pPr>
            <a:r>
              <a:rPr lang="en-US" dirty="0"/>
              <a:t>Feel isolated</a:t>
            </a:r>
          </a:p>
          <a:p>
            <a:pPr marL="457200" indent="-365760">
              <a:spcBef>
                <a:spcPts val="600"/>
              </a:spcBef>
            </a:pPr>
            <a:r>
              <a:rPr lang="en-US" dirty="0"/>
              <a:t>Have greater apathy</a:t>
            </a:r>
          </a:p>
          <a:p>
            <a:pPr marL="457200" indent="-365760">
              <a:spcBef>
                <a:spcPts val="600"/>
              </a:spcBef>
            </a:pPr>
            <a:r>
              <a:rPr lang="en-US" dirty="0"/>
              <a:t>Experience more uncertainty</a:t>
            </a:r>
          </a:p>
        </p:txBody>
      </p:sp>
      <p:sp>
        <p:nvSpPr>
          <p:cNvPr id="5" name="TextBox 4">
            <a:extLst>
              <a:ext uri="{FF2B5EF4-FFF2-40B4-BE49-F238E27FC236}">
                <a16:creationId xmlns:a16="http://schemas.microsoft.com/office/drawing/2014/main" id="{C0F2B700-1910-4E87-8E89-0BBDC9CDD4FC}"/>
              </a:ext>
            </a:extLst>
          </p:cNvPr>
          <p:cNvSpPr txBox="1"/>
          <p:nvPr/>
        </p:nvSpPr>
        <p:spPr>
          <a:xfrm>
            <a:off x="7439086" y="6482392"/>
            <a:ext cx="1247714" cy="276999"/>
          </a:xfrm>
          <a:prstGeom prst="rect">
            <a:avLst/>
          </a:prstGeom>
          <a:noFill/>
        </p:spPr>
        <p:txBody>
          <a:bodyPr wrap="none" rtlCol="0">
            <a:spAutoFit/>
          </a:bodyPr>
          <a:lstStyle/>
          <a:p>
            <a:pPr algn="r"/>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spTree>
    <p:extLst>
      <p:ext uri="{BB962C8B-B14F-4D97-AF65-F5344CB8AC3E}">
        <p14:creationId xmlns:p14="http://schemas.microsoft.com/office/powerpoint/2010/main" val="385317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E23EA-DC1B-4BD0-B3B1-C370500DBF45}"/>
              </a:ext>
            </a:extLst>
          </p:cNvPr>
          <p:cNvSpPr>
            <a:spLocks noGrp="1"/>
          </p:cNvSpPr>
          <p:nvPr>
            <p:ph type="title"/>
          </p:nvPr>
        </p:nvSpPr>
        <p:spPr/>
        <p:txBody>
          <a:bodyPr/>
          <a:lstStyle/>
          <a:p>
            <a:r>
              <a:rPr lang="en-US" sz="4000" dirty="0"/>
              <a:t>Consequences of high CTE in schools</a:t>
            </a:r>
          </a:p>
        </p:txBody>
      </p:sp>
      <p:sp>
        <p:nvSpPr>
          <p:cNvPr id="2" name="Text Placeholder 1">
            <a:extLst>
              <a:ext uri="{FF2B5EF4-FFF2-40B4-BE49-F238E27FC236}">
                <a16:creationId xmlns:a16="http://schemas.microsoft.com/office/drawing/2014/main" id="{BDDC0B31-D38E-467E-944C-3D531C050088}"/>
              </a:ext>
            </a:extLst>
          </p:cNvPr>
          <p:cNvSpPr>
            <a:spLocks noGrp="1"/>
          </p:cNvSpPr>
          <p:nvPr>
            <p:ph type="body" idx="1"/>
          </p:nvPr>
        </p:nvSpPr>
        <p:spPr/>
        <p:txBody>
          <a:bodyPr/>
          <a:lstStyle/>
          <a:p>
            <a:pPr marL="457200" indent="-365760">
              <a:spcBef>
                <a:spcPts val="600"/>
              </a:spcBef>
            </a:pPr>
            <a:r>
              <a:rPr lang="en-US" dirty="0"/>
              <a:t>Improves student performance</a:t>
            </a:r>
          </a:p>
          <a:p>
            <a:pPr marL="457200" indent="-365760">
              <a:spcBef>
                <a:spcPts val="600"/>
              </a:spcBef>
            </a:pPr>
            <a:r>
              <a:rPr lang="en-US" dirty="0"/>
              <a:t>Improves the negative effects of low SES</a:t>
            </a:r>
          </a:p>
          <a:p>
            <a:pPr marL="457200" indent="-365760">
              <a:spcBef>
                <a:spcPts val="600"/>
              </a:spcBef>
            </a:pPr>
            <a:r>
              <a:rPr lang="en-US" dirty="0"/>
              <a:t>Enhances parent-teacher relationships</a:t>
            </a:r>
          </a:p>
          <a:p>
            <a:pPr marL="457200" indent="-365760">
              <a:spcBef>
                <a:spcPts val="600"/>
              </a:spcBef>
            </a:pPr>
            <a:r>
              <a:rPr lang="en-US" dirty="0"/>
              <a:t>Creates a work environment that builds teacher commitment to the school</a:t>
            </a:r>
          </a:p>
          <a:p>
            <a:pPr marL="152401" indent="0">
              <a:buNone/>
            </a:pPr>
            <a:endParaRPr lang="en-US" dirty="0"/>
          </a:p>
        </p:txBody>
      </p:sp>
      <p:sp>
        <p:nvSpPr>
          <p:cNvPr id="4" name="Google Shape;331;p59">
            <a:extLst>
              <a:ext uri="{FF2B5EF4-FFF2-40B4-BE49-F238E27FC236}">
                <a16:creationId xmlns:a16="http://schemas.microsoft.com/office/drawing/2014/main" id="{3C8DA9D0-3E95-4912-90A8-1244CC5079FD}"/>
              </a:ext>
            </a:extLst>
          </p:cNvPr>
          <p:cNvSpPr/>
          <p:nvPr/>
        </p:nvSpPr>
        <p:spPr>
          <a:xfrm>
            <a:off x="5999967" y="6359774"/>
            <a:ext cx="2907985" cy="444958"/>
          </a:xfrm>
          <a:prstGeom prst="rect">
            <a:avLst/>
          </a:prstGeom>
          <a:noFill/>
          <a:ln>
            <a:noFill/>
          </a:ln>
        </p:spPr>
        <p:txBody>
          <a:bodyPr spcFirstLastPara="1" wrap="square" lIns="68569" tIns="34275" rIns="68569" bIns="34275" anchor="t" anchorCtr="0">
            <a:noAutofit/>
          </a:bodyPr>
          <a:lstStyle/>
          <a:p>
            <a:pPr marL="342900" indent="-171450"/>
            <a:endParaRPr sz="1200" dirty="0">
              <a:latin typeface="Tw Cen MT" panose="020B0602020104020603" pitchFamily="34" charset="0"/>
            </a:endParaRPr>
          </a:p>
          <a:p>
            <a:pPr marL="342900" indent="-171450"/>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 </a:t>
            </a:r>
            <a:endParaRPr sz="1200" dirty="0">
              <a:latin typeface="Tw Cen MT" panose="020B0602020104020603" pitchFamily="34" charset="0"/>
            </a:endParaRPr>
          </a:p>
        </p:txBody>
      </p:sp>
    </p:spTree>
    <p:extLst>
      <p:ext uri="{BB962C8B-B14F-4D97-AF65-F5344CB8AC3E}">
        <p14:creationId xmlns:p14="http://schemas.microsoft.com/office/powerpoint/2010/main" val="111197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0169A2-0AAA-452F-A569-3596183B8B49}"/>
              </a:ext>
            </a:extLst>
          </p:cNvPr>
          <p:cNvSpPr>
            <a:spLocks noGrp="1"/>
          </p:cNvSpPr>
          <p:nvPr>
            <p:ph type="title"/>
          </p:nvPr>
        </p:nvSpPr>
        <p:spPr/>
        <p:txBody>
          <a:bodyPr/>
          <a:lstStyle/>
          <a:p>
            <a:r>
              <a:rPr lang="en-US" sz="4000" dirty="0"/>
              <a:t>How Do We Develop CTE Capacity?</a:t>
            </a:r>
          </a:p>
        </p:txBody>
      </p:sp>
      <p:sp>
        <p:nvSpPr>
          <p:cNvPr id="2" name="Text Placeholder 1">
            <a:extLst>
              <a:ext uri="{FF2B5EF4-FFF2-40B4-BE49-F238E27FC236}">
                <a16:creationId xmlns:a16="http://schemas.microsoft.com/office/drawing/2014/main" id="{79C7335E-A73A-433D-8AE2-4640532138ED}"/>
              </a:ext>
            </a:extLst>
          </p:cNvPr>
          <p:cNvSpPr>
            <a:spLocks noGrp="1"/>
          </p:cNvSpPr>
          <p:nvPr>
            <p:ph type="body" idx="1"/>
          </p:nvPr>
        </p:nvSpPr>
        <p:spPr/>
        <p:txBody>
          <a:bodyPr/>
          <a:lstStyle/>
          <a:p>
            <a:pPr marL="457200" indent="-365760">
              <a:spcBef>
                <a:spcPts val="600"/>
              </a:spcBef>
              <a:buFont typeface="+mj-lt"/>
              <a:buAutoNum type="alphaUcPeriod"/>
            </a:pPr>
            <a:r>
              <a:rPr lang="en-US" dirty="0"/>
              <a:t>Collaboration and Social  Networks</a:t>
            </a:r>
          </a:p>
          <a:p>
            <a:pPr marL="457200" indent="-365760">
              <a:spcBef>
                <a:spcPts val="600"/>
              </a:spcBef>
              <a:buFont typeface="+mj-lt"/>
              <a:buAutoNum type="alphaUcPeriod"/>
            </a:pPr>
            <a:r>
              <a:rPr lang="en-US" dirty="0">
                <a:solidFill>
                  <a:schemeClr val="accent4"/>
                </a:solidFill>
              </a:rPr>
              <a:t>Teacher Leadership</a:t>
            </a:r>
          </a:p>
          <a:p>
            <a:pPr marL="457200" indent="-365760">
              <a:spcBef>
                <a:spcPts val="600"/>
              </a:spcBef>
              <a:buFont typeface="+mj-lt"/>
              <a:buAutoNum type="alphaUcPeriod"/>
            </a:pPr>
            <a:r>
              <a:rPr lang="en-US" dirty="0"/>
              <a:t>Teacher Voice in Decision Making and Problem-Solving</a:t>
            </a:r>
          </a:p>
          <a:p>
            <a:pPr marL="457200" indent="-365760">
              <a:spcBef>
                <a:spcPts val="600"/>
              </a:spcBef>
              <a:buFont typeface="+mj-lt"/>
              <a:buAutoNum type="alphaUcPeriod"/>
            </a:pPr>
            <a:r>
              <a:rPr lang="en-US" dirty="0"/>
              <a:t>Collaborative Teacher Inquiry </a:t>
            </a:r>
          </a:p>
        </p:txBody>
      </p:sp>
    </p:spTree>
    <p:extLst>
      <p:ext uri="{BB962C8B-B14F-4D97-AF65-F5344CB8AC3E}">
        <p14:creationId xmlns:p14="http://schemas.microsoft.com/office/powerpoint/2010/main" val="191041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3A6E92-E2DA-43F4-A6B0-E4554CC763B4}"/>
              </a:ext>
            </a:extLst>
          </p:cNvPr>
          <p:cNvSpPr>
            <a:spLocks noGrp="1"/>
          </p:cNvSpPr>
          <p:nvPr>
            <p:ph type="title"/>
          </p:nvPr>
        </p:nvSpPr>
        <p:spPr/>
        <p:txBody>
          <a:bodyPr/>
          <a:lstStyle/>
          <a:p>
            <a:r>
              <a:rPr lang="en-US" dirty="0"/>
              <a:t>Efficacy</a:t>
            </a:r>
          </a:p>
        </p:txBody>
      </p:sp>
      <p:sp>
        <p:nvSpPr>
          <p:cNvPr id="2" name="Text Placeholder 1">
            <a:extLst>
              <a:ext uri="{FF2B5EF4-FFF2-40B4-BE49-F238E27FC236}">
                <a16:creationId xmlns:a16="http://schemas.microsoft.com/office/drawing/2014/main" id="{0E22CDF7-C00E-487B-878D-3B0ADECF8522}"/>
              </a:ext>
            </a:extLst>
          </p:cNvPr>
          <p:cNvSpPr>
            <a:spLocks noGrp="1"/>
          </p:cNvSpPr>
          <p:nvPr>
            <p:ph type="body" idx="1"/>
          </p:nvPr>
        </p:nvSpPr>
        <p:spPr/>
        <p:txBody>
          <a:bodyPr/>
          <a:lstStyle/>
          <a:p>
            <a:pPr marL="457200" indent="-365760">
              <a:spcBef>
                <a:spcPts val="600"/>
              </a:spcBef>
            </a:pPr>
            <a:r>
              <a:rPr lang="en-US" dirty="0"/>
              <a:t>Self-Efficacy</a:t>
            </a:r>
          </a:p>
          <a:p>
            <a:pPr marL="457200" indent="-365760">
              <a:spcBef>
                <a:spcPts val="600"/>
              </a:spcBef>
            </a:pPr>
            <a:r>
              <a:rPr lang="en-US" dirty="0"/>
              <a:t>Teacher Efficacy</a:t>
            </a:r>
          </a:p>
          <a:p>
            <a:pPr marL="457200" indent="-365760">
              <a:spcBef>
                <a:spcPts val="600"/>
              </a:spcBef>
            </a:pPr>
            <a:r>
              <a:rPr lang="en-US" dirty="0"/>
              <a:t>Collective Efficacy</a:t>
            </a:r>
          </a:p>
          <a:p>
            <a:pPr marL="457200" indent="-365760">
              <a:spcBef>
                <a:spcPts val="600"/>
              </a:spcBef>
            </a:pPr>
            <a:r>
              <a:rPr lang="en-US" dirty="0"/>
              <a:t>Collective Teacher Efficacy</a:t>
            </a:r>
          </a:p>
          <a:p>
            <a:pPr marL="152401" indent="0">
              <a:buNone/>
            </a:pPr>
            <a:endParaRPr lang="en-US"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A1DE19CC-45D4-429E-AE13-31C6BA071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3242802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C27AA-084F-4EFF-9530-B4F9ACA4D32C}"/>
              </a:ext>
            </a:extLst>
          </p:cNvPr>
          <p:cNvSpPr>
            <a:spLocks noGrp="1"/>
          </p:cNvSpPr>
          <p:nvPr>
            <p:ph type="title"/>
          </p:nvPr>
        </p:nvSpPr>
        <p:spPr/>
        <p:txBody>
          <a:bodyPr/>
          <a:lstStyle/>
          <a:p>
            <a:r>
              <a:rPr lang="en-US" dirty="0"/>
              <a:t>Defining </a:t>
            </a:r>
            <a:r>
              <a:rPr lang="en-US" i="1" dirty="0"/>
              <a:t>Efficacy</a:t>
            </a:r>
          </a:p>
        </p:txBody>
      </p:sp>
      <p:sp>
        <p:nvSpPr>
          <p:cNvPr id="2" name="Text Placeholder 1">
            <a:extLst>
              <a:ext uri="{FF2B5EF4-FFF2-40B4-BE49-F238E27FC236}">
                <a16:creationId xmlns:a16="http://schemas.microsoft.com/office/drawing/2014/main" id="{32B69007-6D17-49BB-A7E7-37DB0A9519CC}"/>
              </a:ext>
            </a:extLst>
          </p:cNvPr>
          <p:cNvSpPr>
            <a:spLocks noGrp="1"/>
          </p:cNvSpPr>
          <p:nvPr>
            <p:ph type="body" idx="1"/>
          </p:nvPr>
        </p:nvSpPr>
        <p:spPr/>
        <p:txBody>
          <a:bodyPr/>
          <a:lstStyle/>
          <a:p>
            <a:pPr marL="91440" indent="0">
              <a:buNone/>
            </a:pPr>
            <a:r>
              <a:rPr lang="en-US" dirty="0"/>
              <a:t>Efficacy is…</a:t>
            </a:r>
          </a:p>
          <a:p>
            <a:r>
              <a:rPr lang="en-US" dirty="0"/>
              <a:t>a Latin word that refers to a capacity for producing a desired result or effect;</a:t>
            </a:r>
          </a:p>
          <a:p>
            <a:r>
              <a:rPr lang="en-US" dirty="0"/>
              <a:t>a predictor of individual behavior; and</a:t>
            </a:r>
          </a:p>
          <a:p>
            <a:r>
              <a:rPr lang="en-US" dirty="0"/>
              <a:t>suggestive of strength and fortitude, resulting in effectiveness. </a:t>
            </a:r>
          </a:p>
          <a:p>
            <a:endParaRPr lang="en-US" dirty="0"/>
          </a:p>
        </p:txBody>
      </p:sp>
      <p:sp>
        <p:nvSpPr>
          <p:cNvPr id="4" name="TextBox 3">
            <a:extLst>
              <a:ext uri="{FF2B5EF4-FFF2-40B4-BE49-F238E27FC236}">
                <a16:creationId xmlns:a16="http://schemas.microsoft.com/office/drawing/2014/main" id="{2F976B54-BDAB-438E-A627-7FFAF85AF5D8}"/>
              </a:ext>
            </a:extLst>
          </p:cNvPr>
          <p:cNvSpPr txBox="1"/>
          <p:nvPr/>
        </p:nvSpPr>
        <p:spPr>
          <a:xfrm>
            <a:off x="7219507" y="6499651"/>
            <a:ext cx="1802460" cy="276999"/>
          </a:xfrm>
          <a:prstGeom prst="rect">
            <a:avLst/>
          </a:prstGeom>
          <a:noFill/>
        </p:spPr>
        <p:txBody>
          <a:bodyPr wrap="square" rtlCol="0">
            <a:spAutoFit/>
          </a:bodyPr>
          <a:lstStyle/>
          <a:p>
            <a:r>
              <a:rPr lang="en-US" sz="1200" dirty="0">
                <a:latin typeface="Tw Cen MT" panose="020B0602020104020603" pitchFamily="34" charset="0"/>
              </a:rPr>
              <a:t>(Merriam-Webster, 2019)</a:t>
            </a:r>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93327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89E1E-D990-4F20-BFFF-D06718279DB1}"/>
              </a:ext>
            </a:extLst>
          </p:cNvPr>
          <p:cNvSpPr>
            <a:spLocks noGrp="1"/>
          </p:cNvSpPr>
          <p:nvPr>
            <p:ph type="title"/>
          </p:nvPr>
        </p:nvSpPr>
        <p:spPr/>
        <p:txBody>
          <a:bodyPr/>
          <a:lstStyle/>
          <a:p>
            <a:r>
              <a:rPr lang="en-US" dirty="0">
                <a:solidFill>
                  <a:schemeClr val="accent4"/>
                </a:solidFill>
              </a:rPr>
              <a:t>Self</a:t>
            </a:r>
            <a:r>
              <a:rPr lang="en-US" dirty="0"/>
              <a:t>-Efficacy</a:t>
            </a:r>
          </a:p>
        </p:txBody>
      </p:sp>
      <p:sp>
        <p:nvSpPr>
          <p:cNvPr id="2" name="Text Placeholder 1">
            <a:extLst>
              <a:ext uri="{FF2B5EF4-FFF2-40B4-BE49-F238E27FC236}">
                <a16:creationId xmlns:a16="http://schemas.microsoft.com/office/drawing/2014/main" id="{43BB29AA-2C93-461C-BC5C-25BA0BDB40B5}"/>
              </a:ext>
            </a:extLst>
          </p:cNvPr>
          <p:cNvSpPr>
            <a:spLocks noGrp="1"/>
          </p:cNvSpPr>
          <p:nvPr>
            <p:ph type="body" idx="1"/>
          </p:nvPr>
        </p:nvSpPr>
        <p:spPr/>
        <p:txBody>
          <a:bodyPr>
            <a:normAutofit/>
          </a:bodyPr>
          <a:lstStyle/>
          <a:p>
            <a:pPr marL="457200" indent="-365760">
              <a:spcBef>
                <a:spcPts val="600"/>
              </a:spcBef>
            </a:pPr>
            <a:r>
              <a:rPr lang="en-US" dirty="0"/>
              <a:t>An individual's belief in his or her capacity to execute behaviors necessary to produce specific performance and goal attainment.</a:t>
            </a:r>
          </a:p>
          <a:p>
            <a:pPr marL="457200" indent="-365760">
              <a:spcBef>
                <a:spcPts val="600"/>
              </a:spcBef>
            </a:pPr>
            <a:r>
              <a:rPr lang="en-US" dirty="0"/>
              <a:t>Reflects confidence in the ability to exert control over one's own motivation, behavior, and social environment.</a:t>
            </a:r>
          </a:p>
        </p:txBody>
      </p:sp>
      <p:sp>
        <p:nvSpPr>
          <p:cNvPr id="5" name="TextBox 4">
            <a:extLst>
              <a:ext uri="{FF2B5EF4-FFF2-40B4-BE49-F238E27FC236}">
                <a16:creationId xmlns:a16="http://schemas.microsoft.com/office/drawing/2014/main" id="{3DF6BE62-090D-4D6F-B0B0-0E04FA01DE86}"/>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1986)</a:t>
            </a:r>
            <a:endParaRPr lang="en-US" sz="1051" dirty="0"/>
          </a:p>
        </p:txBody>
      </p:sp>
      <p:pic>
        <p:nvPicPr>
          <p:cNvPr id="6" name="Picture 5"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50686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02A4E8-2471-4507-8C8F-9F2E72C67898}"/>
              </a:ext>
            </a:extLst>
          </p:cNvPr>
          <p:cNvSpPr>
            <a:spLocks noGrp="1"/>
          </p:cNvSpPr>
          <p:nvPr>
            <p:ph type="title"/>
          </p:nvPr>
        </p:nvSpPr>
        <p:spPr/>
        <p:txBody>
          <a:bodyPr/>
          <a:lstStyle/>
          <a:p>
            <a:r>
              <a:rPr lang="en-US" dirty="0"/>
              <a:t>Hidden Slide #3</a:t>
            </a:r>
          </a:p>
        </p:txBody>
      </p:sp>
      <p:sp>
        <p:nvSpPr>
          <p:cNvPr id="2" name="Text Placeholder 1">
            <a:extLst>
              <a:ext uri="{FF2B5EF4-FFF2-40B4-BE49-F238E27FC236}">
                <a16:creationId xmlns:a16="http://schemas.microsoft.com/office/drawing/2014/main" id="{1E513C05-CA46-41DA-8154-52CC6C09FD8D}"/>
              </a:ext>
            </a:extLst>
          </p:cNvPr>
          <p:cNvSpPr>
            <a:spLocks noGrp="1"/>
          </p:cNvSpPr>
          <p:nvPr>
            <p:ph type="body" idx="1"/>
          </p:nvPr>
        </p:nvSpPr>
        <p:spPr/>
        <p:txBody>
          <a:bodyPr/>
          <a:lstStyle/>
          <a:p>
            <a:pPr marL="66736" indent="0">
              <a:spcBef>
                <a:spcPts val="600"/>
              </a:spcBef>
              <a:buSzPct val="75000"/>
              <a:buNone/>
            </a:pPr>
            <a:r>
              <a:rPr lang="en-US" dirty="0"/>
              <a:t>Supplies needed</a:t>
            </a:r>
          </a:p>
          <a:p>
            <a:pPr marL="457200" indent="-365760">
              <a:spcBef>
                <a:spcPts val="600"/>
              </a:spcBef>
              <a:buSzPct val="75000"/>
              <a:buFont typeface="Wingdings" panose="05000000000000000000" pitchFamily="2" charset="2"/>
              <a:buChar char="q"/>
            </a:pPr>
            <a:r>
              <a:rPr lang="en-US" dirty="0"/>
              <a:t>WIFI access for presenter and participants</a:t>
            </a:r>
          </a:p>
          <a:p>
            <a:pPr marL="457200" indent="-365760">
              <a:spcBef>
                <a:spcPts val="600"/>
              </a:spcBef>
              <a:buSzPct val="75000"/>
              <a:buFont typeface="Wingdings" panose="05000000000000000000" pitchFamily="2" charset="2"/>
              <a:buChar char="q"/>
            </a:pPr>
            <a:r>
              <a:rPr lang="en-US" dirty="0"/>
              <a:t>Access to videos (through WIFI if available, but download to flash drive as a back-up)</a:t>
            </a:r>
          </a:p>
          <a:p>
            <a:pPr marL="457200" indent="-365760">
              <a:spcBef>
                <a:spcPts val="600"/>
              </a:spcBef>
              <a:buSzPct val="75000"/>
              <a:buFont typeface="Wingdings" panose="05000000000000000000" pitchFamily="2" charset="2"/>
              <a:buChar char="q"/>
            </a:pPr>
            <a:r>
              <a:rPr lang="en-US" dirty="0"/>
              <a:t>Chart paper</a:t>
            </a:r>
          </a:p>
          <a:p>
            <a:pPr marL="457200" indent="-365760">
              <a:spcBef>
                <a:spcPts val="600"/>
              </a:spcBef>
              <a:buSzPct val="75000"/>
              <a:buFont typeface="Wingdings" panose="05000000000000000000" pitchFamily="2" charset="2"/>
              <a:buChar char="q"/>
            </a:pPr>
            <a:r>
              <a:rPr lang="en-US" dirty="0"/>
              <a:t>Markers</a:t>
            </a:r>
          </a:p>
          <a:p>
            <a:pPr marL="457200" indent="-365760">
              <a:spcBef>
                <a:spcPts val="600"/>
              </a:spcBef>
              <a:buSzPct val="75000"/>
              <a:buFont typeface="Wingdings" panose="05000000000000000000" pitchFamily="2" charset="2"/>
              <a:buChar char="q"/>
            </a:pPr>
            <a:r>
              <a:rPr lang="en-US" dirty="0"/>
              <a:t>Post-it-Notes</a:t>
            </a:r>
          </a:p>
        </p:txBody>
      </p:sp>
    </p:spTree>
    <p:extLst>
      <p:ext uri="{BB962C8B-B14F-4D97-AF65-F5344CB8AC3E}">
        <p14:creationId xmlns:p14="http://schemas.microsoft.com/office/powerpoint/2010/main" val="1789240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DB824-B769-4A9E-BDBD-6E0030E5DAEB}"/>
              </a:ext>
            </a:extLst>
          </p:cNvPr>
          <p:cNvSpPr>
            <a:spLocks noGrp="1"/>
          </p:cNvSpPr>
          <p:nvPr>
            <p:ph type="title"/>
          </p:nvPr>
        </p:nvSpPr>
        <p:spPr/>
        <p:txBody>
          <a:bodyPr/>
          <a:lstStyle/>
          <a:p>
            <a:r>
              <a:rPr lang="en-US" dirty="0">
                <a:solidFill>
                  <a:schemeClr val="accent4"/>
                </a:solidFill>
              </a:rPr>
              <a:t>Teacher</a:t>
            </a:r>
            <a:r>
              <a:rPr lang="en-US" dirty="0"/>
              <a:t> Efficacy</a:t>
            </a:r>
          </a:p>
        </p:txBody>
      </p:sp>
      <p:sp>
        <p:nvSpPr>
          <p:cNvPr id="2" name="Text Placeholder 1">
            <a:extLst>
              <a:ext uri="{FF2B5EF4-FFF2-40B4-BE49-F238E27FC236}">
                <a16:creationId xmlns:a16="http://schemas.microsoft.com/office/drawing/2014/main" id="{DBE84046-7D1B-4B0E-92D0-D0342CD78B7F}"/>
              </a:ext>
            </a:extLst>
          </p:cNvPr>
          <p:cNvSpPr>
            <a:spLocks noGrp="1"/>
          </p:cNvSpPr>
          <p:nvPr>
            <p:ph type="body" idx="1"/>
          </p:nvPr>
        </p:nvSpPr>
        <p:spPr/>
        <p:txBody>
          <a:bodyPr/>
          <a:lstStyle/>
          <a:p>
            <a:pPr marL="152401" indent="0">
              <a:buNone/>
            </a:pPr>
            <a:r>
              <a:rPr lang="en-US" sz="2800" dirty="0"/>
              <a:t>A teacher’s confidence in his/her ability to promote students’ learning. </a:t>
            </a:r>
          </a:p>
          <a:p>
            <a:pPr marL="152401" indent="0">
              <a:buNone/>
            </a:pPr>
            <a:endParaRPr lang="en-US" dirty="0"/>
          </a:p>
        </p:txBody>
      </p:sp>
      <p:sp>
        <p:nvSpPr>
          <p:cNvPr id="4" name="TextBox 3">
            <a:extLst>
              <a:ext uri="{FF2B5EF4-FFF2-40B4-BE49-F238E27FC236}">
                <a16:creationId xmlns:a16="http://schemas.microsoft.com/office/drawing/2014/main" id="{D9ADA484-E47D-47E6-BB6A-C4B9F1F6F073}"/>
              </a:ext>
            </a:extLst>
          </p:cNvPr>
          <p:cNvSpPr txBox="1"/>
          <p:nvPr/>
        </p:nvSpPr>
        <p:spPr>
          <a:xfrm>
            <a:off x="6901543" y="6519414"/>
            <a:ext cx="2039529" cy="276999"/>
          </a:xfrm>
          <a:prstGeom prst="rect">
            <a:avLst/>
          </a:prstGeom>
          <a:noFill/>
        </p:spPr>
        <p:txBody>
          <a:bodyPr wrap="square" rtlCol="0">
            <a:spAutoFit/>
          </a:bodyPr>
          <a:lstStyle/>
          <a:p>
            <a:r>
              <a:rPr lang="en-US" sz="1200" dirty="0">
                <a:latin typeface="Tw Cen MT" panose="020B0602020104020603" pitchFamily="34" charset="0"/>
              </a:rPr>
              <a:t>(Hoy, 2004; </a:t>
            </a:r>
            <a:r>
              <a:rPr lang="en-US" sz="1200" dirty="0" err="1">
                <a:latin typeface="Tw Cen MT" panose="020B0602020104020603" pitchFamily="34" charset="0"/>
              </a:rPr>
              <a:t>Donohoo</a:t>
            </a:r>
            <a:r>
              <a:rPr lang="en-US" sz="1200" dirty="0">
                <a:latin typeface="Tw Cen MT" panose="020B0602020104020603" pitchFamily="34" charset="0"/>
              </a:rPr>
              <a:t>, 2017)</a:t>
            </a:r>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27377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DC236-D21B-4138-8B9B-14BC065CBD96}"/>
              </a:ext>
            </a:extLst>
          </p:cNvPr>
          <p:cNvSpPr>
            <a:spLocks noGrp="1"/>
          </p:cNvSpPr>
          <p:nvPr>
            <p:ph type="title"/>
          </p:nvPr>
        </p:nvSpPr>
        <p:spPr/>
        <p:txBody>
          <a:bodyPr/>
          <a:lstStyle/>
          <a:p>
            <a:r>
              <a:rPr lang="en-US" dirty="0">
                <a:solidFill>
                  <a:schemeClr val="accent4"/>
                </a:solidFill>
              </a:rPr>
              <a:t>Collective</a:t>
            </a:r>
            <a:r>
              <a:rPr lang="en-US" dirty="0"/>
              <a:t> Efficacy</a:t>
            </a:r>
          </a:p>
        </p:txBody>
      </p:sp>
      <p:sp>
        <p:nvSpPr>
          <p:cNvPr id="2" name="Text Placeholder 1">
            <a:extLst>
              <a:ext uri="{FF2B5EF4-FFF2-40B4-BE49-F238E27FC236}">
                <a16:creationId xmlns:a16="http://schemas.microsoft.com/office/drawing/2014/main" id="{FF263118-6C2F-4093-85E8-78D091D370BB}"/>
              </a:ext>
            </a:extLst>
          </p:cNvPr>
          <p:cNvSpPr>
            <a:spLocks noGrp="1"/>
          </p:cNvSpPr>
          <p:nvPr>
            <p:ph type="body" idx="1"/>
          </p:nvPr>
        </p:nvSpPr>
        <p:spPr/>
        <p:txBody>
          <a:bodyPr>
            <a:normAutofit/>
          </a:bodyPr>
          <a:lstStyle/>
          <a:p>
            <a:pPr marL="91440" indent="0">
              <a:spcBef>
                <a:spcPts val="600"/>
              </a:spcBef>
              <a:buNone/>
            </a:pPr>
            <a:r>
              <a:rPr lang="en-US" dirty="0"/>
              <a:t>A group or team’s shared belief in its combined capabilities to attain their goals and accomplish desired tasks; involves the belief or perception that an effective collective action is possible to address a problem.</a:t>
            </a:r>
          </a:p>
        </p:txBody>
      </p:sp>
      <p:sp>
        <p:nvSpPr>
          <p:cNvPr id="4" name="TextBox 3">
            <a:extLst>
              <a:ext uri="{FF2B5EF4-FFF2-40B4-BE49-F238E27FC236}">
                <a16:creationId xmlns:a16="http://schemas.microsoft.com/office/drawing/2014/main" id="{9E91A09E-43F5-408F-B63D-2978C9D44A1B}"/>
              </a:ext>
            </a:extLst>
          </p:cNvPr>
          <p:cNvSpPr txBox="1"/>
          <p:nvPr/>
        </p:nvSpPr>
        <p:spPr>
          <a:xfrm>
            <a:off x="7846384" y="6503246"/>
            <a:ext cx="1199496" cy="276999"/>
          </a:xfrm>
          <a:prstGeom prst="rect">
            <a:avLst/>
          </a:prstGeom>
          <a:noFill/>
        </p:spPr>
        <p:txBody>
          <a:bodyPr wrap="none" rtlCol="0">
            <a:spAutoFit/>
          </a:bodyPr>
          <a:lstStyle/>
          <a:p>
            <a:r>
              <a:rPr lang="en-US" sz="1200" dirty="0">
                <a:latin typeface="Tw Cen MT" panose="020B0602020104020603" pitchFamily="34" charset="0"/>
              </a:rPr>
              <a:t>(Bandura, 1986)</a:t>
            </a:r>
            <a:endParaRPr lang="en-US" sz="1051"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13437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E7EE-A92B-4F26-80A5-A65DA7E48034}"/>
              </a:ext>
            </a:extLst>
          </p:cNvPr>
          <p:cNvSpPr>
            <a:spLocks noGrp="1"/>
          </p:cNvSpPr>
          <p:nvPr>
            <p:ph type="title"/>
          </p:nvPr>
        </p:nvSpPr>
        <p:spPr/>
        <p:txBody>
          <a:bodyPr/>
          <a:lstStyle/>
          <a:p>
            <a:r>
              <a:rPr lang="en-US" dirty="0">
                <a:solidFill>
                  <a:schemeClr val="accent4"/>
                </a:solidFill>
              </a:rPr>
              <a:t>Collective Teacher </a:t>
            </a:r>
            <a:r>
              <a:rPr lang="en-US" dirty="0"/>
              <a:t>Efficacy</a:t>
            </a:r>
          </a:p>
        </p:txBody>
      </p:sp>
      <p:sp>
        <p:nvSpPr>
          <p:cNvPr id="3" name="Text Placeholder 2">
            <a:extLst>
              <a:ext uri="{FF2B5EF4-FFF2-40B4-BE49-F238E27FC236}">
                <a16:creationId xmlns:a16="http://schemas.microsoft.com/office/drawing/2014/main" id="{348F879C-4604-4A39-9DAA-D65655DCE2D7}"/>
              </a:ext>
            </a:extLst>
          </p:cNvPr>
          <p:cNvSpPr>
            <a:spLocks noGrp="1"/>
          </p:cNvSpPr>
          <p:nvPr>
            <p:ph type="body" idx="1"/>
          </p:nvPr>
        </p:nvSpPr>
        <p:spPr/>
        <p:txBody>
          <a:bodyPr>
            <a:normAutofit/>
          </a:bodyPr>
          <a:lstStyle/>
          <a:p>
            <a:pPr marL="457200" indent="-365760">
              <a:spcBef>
                <a:spcPts val="600"/>
              </a:spcBef>
            </a:pPr>
            <a:r>
              <a:rPr lang="en-US" dirty="0"/>
              <a:t>Collective teacher efficacy (CTE) is a perception of teachers in a school that the efforts of the faculty as a whole will have a positive effect on students.</a:t>
            </a:r>
          </a:p>
          <a:p>
            <a:pPr marL="457200" indent="-365760">
              <a:spcBef>
                <a:spcPts val="600"/>
              </a:spcBef>
            </a:pPr>
            <a:r>
              <a:rPr lang="en-US" dirty="0"/>
              <a:t>CTE has the potential to explain the differential effect schools have on student achievement.</a:t>
            </a:r>
          </a:p>
        </p:txBody>
      </p:sp>
      <p:sp>
        <p:nvSpPr>
          <p:cNvPr id="4" name="TextBox 3">
            <a:extLst>
              <a:ext uri="{FF2B5EF4-FFF2-40B4-BE49-F238E27FC236}">
                <a16:creationId xmlns:a16="http://schemas.microsoft.com/office/drawing/2014/main" id="{E0E75C72-D626-4144-AB8F-E5130D7EAC90}"/>
              </a:ext>
            </a:extLst>
          </p:cNvPr>
          <p:cNvSpPr txBox="1"/>
          <p:nvPr/>
        </p:nvSpPr>
        <p:spPr>
          <a:xfrm>
            <a:off x="5295014" y="6519617"/>
            <a:ext cx="3848986" cy="276999"/>
          </a:xfrm>
          <a:prstGeom prst="rect">
            <a:avLst/>
          </a:prstGeom>
          <a:noFill/>
        </p:spPr>
        <p:txBody>
          <a:bodyPr wrap="square" rtlCol="0">
            <a:spAutoFit/>
          </a:bodyPr>
          <a:lstStyle/>
          <a:p>
            <a:r>
              <a:rPr lang="en-US" sz="1200" dirty="0">
                <a:latin typeface="Tw Cen MT" panose="020B0602020104020603" pitchFamily="34" charset="0"/>
              </a:rPr>
              <a:t>(Goddard, Hoy, &amp; Woolfolk Hoy, 2000;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lang="en-US" sz="788"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8148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Title"/>
          <p:cNvSpPr txBox="1">
            <a:spLocks noGrp="1"/>
          </p:cNvSpPr>
          <p:nvPr>
            <p:ph type="title"/>
          </p:nvPr>
        </p:nvSpPr>
        <p:spPr>
          <a:prstGeom prst="rect">
            <a:avLst/>
          </a:prstGeom>
          <a:noFill/>
          <a:ln>
            <a:noFill/>
          </a:ln>
        </p:spPr>
        <p:txBody>
          <a:bodyPr spcFirstLastPara="1" vert="horz" wrap="square" lIns="68569" tIns="68569" rIns="68569" bIns="68569" rtlCol="0" anchor="ctr" anchorCtr="0">
            <a:noAutofit/>
          </a:bodyPr>
          <a:lstStyle/>
          <a:p>
            <a:pPr>
              <a:buSzPts val="1400"/>
            </a:pPr>
            <a:r>
              <a:rPr lang="en-US" dirty="0"/>
              <a:t>Teacher Leadership and Efficacy</a:t>
            </a:r>
            <a:endParaRPr dirty="0"/>
          </a:p>
        </p:txBody>
      </p:sp>
      <p:pic>
        <p:nvPicPr>
          <p:cNvPr id="8" name="Picture 7" descr="Reflections/Activities Icon&#10;&#10;This icon indicates the presence of activities or times of reflection.">
            <a:extLst>
              <a:ext uri="{FF2B5EF4-FFF2-40B4-BE49-F238E27FC236}">
                <a16:creationId xmlns:a16="http://schemas.microsoft.com/office/drawing/2014/main" id="{6AB9AA26-D0ED-4A33-94BC-6FFC9DF7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pic>
        <p:nvPicPr>
          <p:cNvPr id="5" name="Picture 4" descr="image of teaching">
            <a:extLst>
              <a:ext uri="{FF2B5EF4-FFF2-40B4-BE49-F238E27FC236}">
                <a16:creationId xmlns:a16="http://schemas.microsoft.com/office/drawing/2014/main" id="{D203702C-1FB5-4C9E-938D-385375066471}"/>
              </a:ext>
            </a:extLst>
          </p:cNvPr>
          <p:cNvPicPr>
            <a:picLocks noChangeAspect="1"/>
          </p:cNvPicPr>
          <p:nvPr/>
        </p:nvPicPr>
        <p:blipFill rotWithShape="1">
          <a:blip r:embed="rId4"/>
          <a:srcRect l="3941" r="-1"/>
          <a:stretch/>
        </p:blipFill>
        <p:spPr>
          <a:xfrm>
            <a:off x="991312" y="1920312"/>
            <a:ext cx="6584878" cy="3916465"/>
          </a:xfrm>
          <a:prstGeom prst="rect">
            <a:avLst/>
          </a:prstGeom>
        </p:spPr>
      </p:pic>
    </p:spTree>
    <p:extLst>
      <p:ext uri="{BB962C8B-B14F-4D97-AF65-F5344CB8AC3E}">
        <p14:creationId xmlns:p14="http://schemas.microsoft.com/office/powerpoint/2010/main" val="374247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A872-4BEB-4A5E-A48A-A1073545BC34}"/>
              </a:ext>
            </a:extLst>
          </p:cNvPr>
          <p:cNvSpPr>
            <a:spLocks noGrp="1"/>
          </p:cNvSpPr>
          <p:nvPr>
            <p:ph type="title"/>
          </p:nvPr>
        </p:nvSpPr>
        <p:spPr/>
        <p:txBody>
          <a:bodyPr/>
          <a:lstStyle/>
          <a:p>
            <a:r>
              <a:rPr lang="en-US" dirty="0"/>
              <a:t>Developing Teacher Leadership</a:t>
            </a:r>
          </a:p>
        </p:txBody>
      </p:sp>
    </p:spTree>
    <p:extLst>
      <p:ext uri="{BB962C8B-B14F-4D97-AF65-F5344CB8AC3E}">
        <p14:creationId xmlns:p14="http://schemas.microsoft.com/office/powerpoint/2010/main" val="1297324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647-248B-4564-B3BA-C252C921DF14}"/>
              </a:ext>
            </a:extLst>
          </p:cNvPr>
          <p:cNvSpPr>
            <a:spLocks noGrp="1"/>
          </p:cNvSpPr>
          <p:nvPr>
            <p:ph type="title"/>
          </p:nvPr>
        </p:nvSpPr>
        <p:spPr/>
        <p:txBody>
          <a:bodyPr/>
          <a:lstStyle/>
          <a:p>
            <a:r>
              <a:rPr lang="en-US" dirty="0">
                <a:solidFill>
                  <a:schemeClr val="accent4"/>
                </a:solidFill>
              </a:rPr>
              <a:t>Teacher Leadership </a:t>
            </a:r>
            <a:r>
              <a:rPr lang="en-US" dirty="0"/>
              <a:t>refers to other roles teachers, who work directly with students, participate in that have an influence extending beyond their own classroom/caseloads. </a:t>
            </a:r>
            <a:br>
              <a:rPr lang="en-US" dirty="0"/>
            </a:br>
            <a:endParaRPr lang="en-US" dirty="0"/>
          </a:p>
        </p:txBody>
      </p:sp>
    </p:spTree>
    <p:extLst>
      <p:ext uri="{BB962C8B-B14F-4D97-AF65-F5344CB8AC3E}">
        <p14:creationId xmlns:p14="http://schemas.microsoft.com/office/powerpoint/2010/main" val="1242712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9D659-CB9A-4982-B7F9-050E074D0DDD}"/>
              </a:ext>
            </a:extLst>
          </p:cNvPr>
          <p:cNvSpPr>
            <a:spLocks noGrp="1"/>
          </p:cNvSpPr>
          <p:nvPr>
            <p:ph type="title"/>
          </p:nvPr>
        </p:nvSpPr>
        <p:spPr/>
        <p:txBody>
          <a:bodyPr/>
          <a:lstStyle/>
          <a:p>
            <a:r>
              <a:rPr lang="en-US" dirty="0"/>
              <a:t>Four Main Sources of Efficacy</a:t>
            </a:r>
          </a:p>
        </p:txBody>
      </p:sp>
      <p:sp>
        <p:nvSpPr>
          <p:cNvPr id="5" name="TextBox 4">
            <a:extLst>
              <a:ext uri="{FF2B5EF4-FFF2-40B4-BE49-F238E27FC236}">
                <a16:creationId xmlns:a16="http://schemas.microsoft.com/office/drawing/2014/main" id="{110D3912-805C-4EE3-93D6-03A72C4A55FC}"/>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1994)</a:t>
            </a:r>
            <a:endParaRPr lang="en-US" sz="1051" dirty="0"/>
          </a:p>
        </p:txBody>
      </p:sp>
      <p:grpSp>
        <p:nvGrpSpPr>
          <p:cNvPr id="13" name="Group 12" descr="4 dividers, 1. Mastery Experience, experience success firsthand 2. Vicarious experience, Success is modeled, 3. Social persuasion, trusted source gives feedback and encouragement 4. Affective State, physiological effect">
            <a:extLst>
              <a:ext uri="{FF2B5EF4-FFF2-40B4-BE49-F238E27FC236}">
                <a16:creationId xmlns:a16="http://schemas.microsoft.com/office/drawing/2014/main" id="{696F2BCF-8019-40E7-93CA-B4E1CE82E47F}"/>
              </a:ext>
              <a:ext uri="{C183D7F6-B498-43B3-948B-1728B52AA6E4}">
                <adec:decorative xmlns:adec="http://schemas.microsoft.com/office/drawing/2017/decorative" val="0"/>
              </a:ext>
            </a:extLst>
          </p:cNvPr>
          <p:cNvGrpSpPr/>
          <p:nvPr/>
        </p:nvGrpSpPr>
        <p:grpSpPr>
          <a:xfrm>
            <a:off x="1111778" y="1906595"/>
            <a:ext cx="7116161" cy="3950653"/>
            <a:chOff x="1111778" y="1906595"/>
            <a:chExt cx="7116161" cy="3950653"/>
          </a:xfrm>
        </p:grpSpPr>
        <p:sp>
          <p:nvSpPr>
            <p:cNvPr id="14" name="Freeform: Shape 13">
              <a:extLst>
                <a:ext uri="{FF2B5EF4-FFF2-40B4-BE49-F238E27FC236}">
                  <a16:creationId xmlns:a16="http://schemas.microsoft.com/office/drawing/2014/main" id="{EBFCA5F6-BC91-4932-95A4-F2368120652B}"/>
                </a:ext>
                <a:ext uri="{C183D7F6-B498-43B3-948B-1728B52AA6E4}">
                  <adec:decorative xmlns:adec="http://schemas.microsoft.com/office/drawing/2017/decorative" val="1"/>
                </a:ext>
              </a:extLst>
            </p:cNvPr>
            <p:cNvSpPr/>
            <p:nvPr/>
          </p:nvSpPr>
          <p:spPr>
            <a:xfrm>
              <a:off x="111177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Mastery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Experience success firsthand</a:t>
              </a:r>
              <a:endParaRPr lang="en-US" sz="1600" kern="1200" dirty="0">
                <a:latin typeface="Tw Cen MT" panose="020B0602020104020603" pitchFamily="34" charset="0"/>
              </a:endParaRPr>
            </a:p>
          </p:txBody>
        </p:sp>
        <p:sp>
          <p:nvSpPr>
            <p:cNvPr id="15" name="Oval 14">
              <a:extLst>
                <a:ext uri="{FF2B5EF4-FFF2-40B4-BE49-F238E27FC236}">
                  <a16:creationId xmlns:a16="http://schemas.microsoft.com/office/drawing/2014/main" id="{5D50555A-3F9A-40BF-AE36-0C8C14344C9E}"/>
                </a:ext>
                <a:ext uri="{C183D7F6-B498-43B3-948B-1728B52AA6E4}">
                  <adec:decorative xmlns:adec="http://schemas.microsoft.com/office/drawing/2017/decorative" val="1"/>
                </a:ext>
              </a:extLst>
            </p:cNvPr>
            <p:cNvSpPr/>
            <p:nvPr/>
          </p:nvSpPr>
          <p:spPr>
            <a:xfrm>
              <a:off x="1323941" y="2143634"/>
              <a:ext cx="1315567" cy="1315567"/>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9B69C59A-5532-4770-A105-2C562B96C684}"/>
                </a:ext>
                <a:ext uri="{C183D7F6-B498-43B3-948B-1728B52AA6E4}">
                  <adec:decorative xmlns:adec="http://schemas.microsoft.com/office/drawing/2017/decorative" val="1"/>
                </a:ext>
              </a:extLst>
            </p:cNvPr>
            <p:cNvSpPr/>
            <p:nvPr/>
          </p:nvSpPr>
          <p:spPr>
            <a:xfrm>
              <a:off x="290386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Vicarious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Success is modeled</a:t>
              </a:r>
              <a:endParaRPr lang="en-US" sz="1600" kern="1200" dirty="0">
                <a:latin typeface="Tw Cen MT" panose="020B0602020104020603" pitchFamily="34" charset="0"/>
              </a:endParaRPr>
            </a:p>
          </p:txBody>
        </p:sp>
        <p:sp>
          <p:nvSpPr>
            <p:cNvPr id="17" name="Oval 16">
              <a:extLst>
                <a:ext uri="{FF2B5EF4-FFF2-40B4-BE49-F238E27FC236}">
                  <a16:creationId xmlns:a16="http://schemas.microsoft.com/office/drawing/2014/main" id="{10AD27C2-0649-4A4E-96FC-FF8B980C592A}"/>
                </a:ext>
                <a:ext uri="{C183D7F6-B498-43B3-948B-1728B52AA6E4}">
                  <adec:decorative xmlns:adec="http://schemas.microsoft.com/office/drawing/2017/decorative" val="1"/>
                </a:ext>
              </a:extLst>
            </p:cNvPr>
            <p:cNvSpPr/>
            <p:nvPr/>
          </p:nvSpPr>
          <p:spPr>
            <a:xfrm>
              <a:off x="3116031" y="2143634"/>
              <a:ext cx="1315567" cy="1315567"/>
            </a:xfrm>
            <a:prstGeom prst="ellipse">
              <a:avLst/>
            </a:prstGeom>
            <a:blipFill>
              <a:blip r:embed="rId4"/>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8" name="Freeform: Shape 17">
              <a:extLst>
                <a:ext uri="{FF2B5EF4-FFF2-40B4-BE49-F238E27FC236}">
                  <a16:creationId xmlns:a16="http://schemas.microsoft.com/office/drawing/2014/main" id="{841F453F-DADF-4F2D-90A0-67060EAFEF7A}"/>
                </a:ext>
                <a:ext uri="{C183D7F6-B498-43B3-948B-1728B52AA6E4}">
                  <adec:decorative xmlns:adec="http://schemas.microsoft.com/office/drawing/2017/decorative" val="1"/>
                </a:ext>
              </a:extLst>
            </p:cNvPr>
            <p:cNvSpPr/>
            <p:nvPr/>
          </p:nvSpPr>
          <p:spPr>
            <a:xfrm>
              <a:off x="469595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Social Persuasion</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Trusted source gives feedback &amp; encouragement</a:t>
              </a:r>
              <a:endParaRPr lang="en-US" sz="1600" kern="1200" dirty="0">
                <a:latin typeface="Tw Cen MT" panose="020B0602020104020603" pitchFamily="34" charset="0"/>
              </a:endParaRPr>
            </a:p>
          </p:txBody>
        </p:sp>
        <p:sp>
          <p:nvSpPr>
            <p:cNvPr id="19" name="Oval 18">
              <a:extLst>
                <a:ext uri="{FF2B5EF4-FFF2-40B4-BE49-F238E27FC236}">
                  <a16:creationId xmlns:a16="http://schemas.microsoft.com/office/drawing/2014/main" id="{76C48A79-6775-4FAC-B735-31487E6F9C77}"/>
                </a:ext>
                <a:ext uri="{C183D7F6-B498-43B3-948B-1728B52AA6E4}">
                  <adec:decorative xmlns:adec="http://schemas.microsoft.com/office/drawing/2017/decorative" val="1"/>
                </a:ext>
              </a:extLst>
            </p:cNvPr>
            <p:cNvSpPr/>
            <p:nvPr/>
          </p:nvSpPr>
          <p:spPr>
            <a:xfrm>
              <a:off x="4908120" y="2143634"/>
              <a:ext cx="1315567" cy="1315567"/>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0" name="Freeform: Shape 19">
              <a:extLst>
                <a:ext uri="{FF2B5EF4-FFF2-40B4-BE49-F238E27FC236}">
                  <a16:creationId xmlns:a16="http://schemas.microsoft.com/office/drawing/2014/main" id="{E4C2B640-8BB2-41E7-885D-A38E061F0BA7}"/>
                </a:ext>
                <a:ext uri="{C183D7F6-B498-43B3-948B-1728B52AA6E4}">
                  <adec:decorative xmlns:adec="http://schemas.microsoft.com/office/drawing/2017/decorative" val="1"/>
                </a:ext>
              </a:extLst>
            </p:cNvPr>
            <p:cNvSpPr/>
            <p:nvPr/>
          </p:nvSpPr>
          <p:spPr>
            <a:xfrm>
              <a:off x="648804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Affective State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Physiological effect</a:t>
              </a:r>
              <a:endParaRPr lang="en-US" sz="1600" kern="1200" dirty="0">
                <a:latin typeface="Tw Cen MT" panose="020B0602020104020603" pitchFamily="34" charset="0"/>
              </a:endParaRPr>
            </a:p>
          </p:txBody>
        </p:sp>
        <p:sp>
          <p:nvSpPr>
            <p:cNvPr id="21" name="Oval 20">
              <a:extLst>
                <a:ext uri="{FF2B5EF4-FFF2-40B4-BE49-F238E27FC236}">
                  <a16:creationId xmlns:a16="http://schemas.microsoft.com/office/drawing/2014/main" id="{F54E4CDF-8767-40A2-A4AE-7F8C5FFBCE11}"/>
                </a:ext>
                <a:ext uri="{C183D7F6-B498-43B3-948B-1728B52AA6E4}">
                  <adec:decorative xmlns:adec="http://schemas.microsoft.com/office/drawing/2017/decorative" val="1"/>
                </a:ext>
              </a:extLst>
            </p:cNvPr>
            <p:cNvSpPr/>
            <p:nvPr/>
          </p:nvSpPr>
          <p:spPr>
            <a:xfrm>
              <a:off x="6700209" y="2143634"/>
              <a:ext cx="1315567" cy="1315567"/>
            </a:xfrm>
            <a:prstGeom prst="ellipse">
              <a:avLst/>
            </a:prstGeom>
            <a:blipFill>
              <a:blip r:embed="rId6"/>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236896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4B771-70A1-46EF-927F-096E0E37CBD6}"/>
              </a:ext>
            </a:extLst>
          </p:cNvPr>
          <p:cNvSpPr>
            <a:spLocks noGrp="1"/>
          </p:cNvSpPr>
          <p:nvPr>
            <p:ph type="title"/>
          </p:nvPr>
        </p:nvSpPr>
        <p:spPr/>
        <p:txBody>
          <a:bodyPr/>
          <a:lstStyle/>
          <a:p>
            <a:r>
              <a:rPr lang="en-US" sz="4000" dirty="0"/>
              <a:t>The Survey Says…Teacher Leadership</a:t>
            </a:r>
          </a:p>
        </p:txBody>
      </p:sp>
      <p:sp>
        <p:nvSpPr>
          <p:cNvPr id="2" name="Text Placeholder 1">
            <a:extLst>
              <a:ext uri="{FF2B5EF4-FFF2-40B4-BE49-F238E27FC236}">
                <a16:creationId xmlns:a16="http://schemas.microsoft.com/office/drawing/2014/main" id="{51F99A29-A585-4476-B9A8-A4036B105FAD}"/>
              </a:ext>
            </a:extLst>
          </p:cNvPr>
          <p:cNvSpPr>
            <a:spLocks noGrp="1"/>
          </p:cNvSpPr>
          <p:nvPr>
            <p:ph type="body" idx="1"/>
          </p:nvPr>
        </p:nvSpPr>
        <p:spPr/>
        <p:txBody>
          <a:bodyPr/>
          <a:lstStyle/>
          <a:p>
            <a:pPr marL="91440" indent="0">
              <a:buNone/>
            </a:pPr>
            <a:r>
              <a:rPr lang="en-US" dirty="0"/>
              <a:t>What constitutes a teacher leader?</a:t>
            </a:r>
          </a:p>
          <a:p>
            <a:endParaRPr lang="en-US" dirty="0"/>
          </a:p>
        </p:txBody>
      </p:sp>
      <p:pic>
        <p:nvPicPr>
          <p:cNvPr id="4" name="Graphic" descr="Two pie charts comprised of diverse people sectioned off differently. ">
            <a:extLst>
              <a:ext uri="{FF2B5EF4-FFF2-40B4-BE49-F238E27FC236}">
                <a16:creationId xmlns:a16="http://schemas.microsoft.com/office/drawing/2014/main" id="{1EC560A5-BA82-47FA-9947-373EFA90CFDD}"/>
              </a:ext>
            </a:extLst>
          </p:cNvPr>
          <p:cNvPicPr preferRelativeResize="0">
            <a:picLocks noChangeAspect="1"/>
          </p:cNvPicPr>
          <p:nvPr/>
        </p:nvPicPr>
        <p:blipFill rotWithShape="1">
          <a:blip r:embed="rId3"/>
          <a:stretch/>
        </p:blipFill>
        <p:spPr>
          <a:xfrm>
            <a:off x="1566997" y="2422925"/>
            <a:ext cx="5760720" cy="3243650"/>
          </a:xfrm>
          <a:prstGeom prst="rect">
            <a:avLst/>
          </a:prstGeom>
        </p:spPr>
      </p:pic>
      <p:pic>
        <p:nvPicPr>
          <p:cNvPr id="5" name="Picture 4" descr="This icon indicates there is further information found in the Handout packet." title="Document Icon">
            <a:extLst>
              <a:ext uri="{FF2B5EF4-FFF2-40B4-BE49-F238E27FC236}">
                <a16:creationId xmlns:a16="http://schemas.microsoft.com/office/drawing/2014/main" id="{94F2B37E-6887-461E-B2A5-EC922C1A1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Tree>
    <p:extLst>
      <p:ext uri="{BB962C8B-B14F-4D97-AF65-F5344CB8AC3E}">
        <p14:creationId xmlns:p14="http://schemas.microsoft.com/office/powerpoint/2010/main" val="134571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2FAD6-EC97-49BB-94B6-32FB7FC0E989}"/>
              </a:ext>
            </a:extLst>
          </p:cNvPr>
          <p:cNvSpPr>
            <a:spLocks noGrp="1"/>
          </p:cNvSpPr>
          <p:nvPr>
            <p:ph type="title"/>
          </p:nvPr>
        </p:nvSpPr>
        <p:spPr/>
        <p:txBody>
          <a:bodyPr/>
          <a:lstStyle/>
          <a:p>
            <a:r>
              <a:rPr lang="en-US" dirty="0"/>
              <a:t> </a:t>
            </a:r>
            <a:r>
              <a:rPr lang="en-US" sz="4000" dirty="0"/>
              <a:t>Seven Dimensions of Teacher Leadership Practice</a:t>
            </a:r>
            <a:endParaRPr lang="en-US" dirty="0"/>
          </a:p>
        </p:txBody>
      </p:sp>
      <p:graphicFrame>
        <p:nvGraphicFramePr>
          <p:cNvPr id="4" name="Table 3">
            <a:extLst>
              <a:ext uri="{FF2B5EF4-FFF2-40B4-BE49-F238E27FC236}">
                <a16:creationId xmlns:a16="http://schemas.microsoft.com/office/drawing/2014/main" id="{46E68789-A777-4F75-9318-3D4C33F0FF9A}"/>
              </a:ext>
            </a:extLst>
          </p:cNvPr>
          <p:cNvGraphicFramePr>
            <a:graphicFrameLocks noGrp="1"/>
          </p:cNvGraphicFramePr>
          <p:nvPr>
            <p:extLst>
              <p:ext uri="{D42A27DB-BD31-4B8C-83A1-F6EECF244321}">
                <p14:modId xmlns:p14="http://schemas.microsoft.com/office/powerpoint/2010/main" val="163935476"/>
              </p:ext>
            </p:extLst>
          </p:nvPr>
        </p:nvGraphicFramePr>
        <p:xfrm>
          <a:off x="628650" y="1825625"/>
          <a:ext cx="7829550" cy="3700780"/>
        </p:xfrm>
        <a:graphic>
          <a:graphicData uri="http://schemas.openxmlformats.org/drawingml/2006/table">
            <a:tbl>
              <a:tblPr firstRow="1" bandRow="1"/>
              <a:tblGrid>
                <a:gridCol w="2418300">
                  <a:extLst>
                    <a:ext uri="{9D8B030D-6E8A-4147-A177-3AD203B41FA5}">
                      <a16:colId xmlns:a16="http://schemas.microsoft.com/office/drawing/2014/main" val="944951130"/>
                    </a:ext>
                  </a:extLst>
                </a:gridCol>
                <a:gridCol w="5411250">
                  <a:extLst>
                    <a:ext uri="{9D8B030D-6E8A-4147-A177-3AD203B41FA5}">
                      <a16:colId xmlns:a16="http://schemas.microsoft.com/office/drawing/2014/main" val="4199050103"/>
                    </a:ext>
                  </a:extLst>
                </a:gridCol>
              </a:tblGrid>
              <a:tr h="297180">
                <a:tc>
                  <a:txBody>
                    <a:bodyPr/>
                    <a:lstStyle/>
                    <a:p>
                      <a:pPr algn="ctr"/>
                      <a:r>
                        <a:rPr lang="en-US" sz="1500" dirty="0">
                          <a:latin typeface="Tw Cen MT" panose="020B0602020104020603" pitchFamily="34" charset="0"/>
                        </a:rPr>
                        <a:t>Dimension</a:t>
                      </a:r>
                    </a:p>
                  </a:txBody>
                  <a:tcPr marL="68580" marR="68580" marT="34290" marB="34290"/>
                </a:tc>
                <a:tc>
                  <a:txBody>
                    <a:bodyPr/>
                    <a:lstStyle/>
                    <a:p>
                      <a:pPr algn="ctr"/>
                      <a:r>
                        <a:rPr lang="en-US" sz="1500" dirty="0">
                          <a:latin typeface="Tw Cen MT" panose="020B0602020104020603" pitchFamily="34" charset="0"/>
                        </a:rPr>
                        <a:t>Examples</a:t>
                      </a:r>
                    </a:p>
                  </a:txBody>
                  <a:tcPr marL="68580" marR="68580" marT="34290" marB="34290"/>
                </a:tc>
                <a:extLst>
                  <a:ext uri="{0D108BD9-81ED-4DB2-BD59-A6C34878D82A}">
                    <a16:rowId xmlns:a16="http://schemas.microsoft.com/office/drawing/2014/main" val="1066059012"/>
                  </a:ext>
                </a:extLst>
              </a:tr>
              <a:tr h="1165860">
                <a:tc>
                  <a:txBody>
                    <a:bodyPr/>
                    <a:lstStyle/>
                    <a:p>
                      <a:r>
                        <a:rPr lang="en-US" sz="1800" b="0" dirty="0">
                          <a:latin typeface="Tw Cen MT" panose="020B0602020104020603" pitchFamily="34" charset="0"/>
                        </a:rPr>
                        <a:t>Coordination, Management</a:t>
                      </a:r>
                    </a:p>
                  </a:txBody>
                  <a:tcPr marL="68580" marR="68580" marT="34290" marB="34290" anchor="ctr"/>
                </a:tc>
                <a:tc>
                  <a:txBody>
                    <a:bodyPr/>
                    <a:lstStyle/>
                    <a:p>
                      <a:pPr marL="342900" indent="-342900">
                        <a:buFont typeface="Arial" panose="020B0604020202020204" pitchFamily="34" charset="0"/>
                        <a:buChar char="•"/>
                      </a:pPr>
                      <a:r>
                        <a:rPr lang="en-US" sz="1800" dirty="0">
                          <a:latin typeface="Tw Cen MT" panose="020B0602020104020603" pitchFamily="34" charset="0"/>
                        </a:rPr>
                        <a:t>Coordinating daily schedules and special events</a:t>
                      </a:r>
                    </a:p>
                    <a:p>
                      <a:pPr marL="342900" indent="-342900">
                        <a:buFont typeface="Arial" panose="020B0604020202020204" pitchFamily="34" charset="0"/>
                        <a:buChar char="•"/>
                      </a:pPr>
                      <a:r>
                        <a:rPr lang="en-US" sz="1800" dirty="0">
                          <a:latin typeface="Tw Cen MT" panose="020B0602020104020603" pitchFamily="34" charset="0"/>
                        </a:rPr>
                        <a:t>Participating in administrative meetings and tasks</a:t>
                      </a:r>
                    </a:p>
                    <a:p>
                      <a:pPr marL="342900" indent="-342900">
                        <a:buFont typeface="Arial" panose="020B0604020202020204" pitchFamily="34" charset="0"/>
                        <a:buChar char="•"/>
                      </a:pPr>
                      <a:r>
                        <a:rPr lang="en-US" sz="1800" dirty="0">
                          <a:latin typeface="Tw Cen MT" panose="020B0602020104020603" pitchFamily="34" charset="0"/>
                        </a:rPr>
                        <a:t>Monitoring improvement efforts</a:t>
                      </a:r>
                    </a:p>
                    <a:p>
                      <a:pPr marL="342900" indent="-342900">
                        <a:buFont typeface="Arial" panose="020B0604020202020204" pitchFamily="34" charset="0"/>
                        <a:buChar char="•"/>
                      </a:pPr>
                      <a:r>
                        <a:rPr lang="en-US" sz="1800" dirty="0">
                          <a:latin typeface="Tw Cen MT" panose="020B0602020104020603" pitchFamily="34" charset="0"/>
                        </a:rPr>
                        <a:t>Handling disturbances</a:t>
                      </a:r>
                    </a:p>
                  </a:txBody>
                  <a:tcPr marL="68580" marR="68580" marT="34290" marB="34290"/>
                </a:tc>
                <a:extLst>
                  <a:ext uri="{0D108BD9-81ED-4DB2-BD59-A6C34878D82A}">
                    <a16:rowId xmlns:a16="http://schemas.microsoft.com/office/drawing/2014/main" val="686802195"/>
                  </a:ext>
                </a:extLst>
              </a:tr>
              <a:tr h="708660">
                <a:tc>
                  <a:txBody>
                    <a:bodyPr/>
                    <a:lstStyle/>
                    <a:p>
                      <a:r>
                        <a:rPr lang="en-US" sz="1800" b="0" dirty="0">
                          <a:latin typeface="Tw Cen MT" panose="020B0602020104020603" pitchFamily="34" charset="0"/>
                        </a:rPr>
                        <a:t>School or District Curriculum Work</a:t>
                      </a:r>
                    </a:p>
                  </a:txBody>
                  <a:tcPr marL="68580" marR="68580" marT="34290" marB="34290" anchor="ctr"/>
                </a:tc>
                <a:tc>
                  <a:txBody>
                    <a:bodyPr/>
                    <a:lstStyle/>
                    <a:p>
                      <a:pPr marL="342900" indent="-342900">
                        <a:buFont typeface="Arial" panose="020B0604020202020204" pitchFamily="34" charset="0"/>
                        <a:buChar char="•"/>
                      </a:pPr>
                      <a:r>
                        <a:rPr lang="en-US" sz="1800" dirty="0">
                          <a:latin typeface="Tw Cen MT" panose="020B0602020104020603" pitchFamily="34" charset="0"/>
                        </a:rPr>
                        <a:t>Defining outcomes and standards</a:t>
                      </a:r>
                    </a:p>
                    <a:p>
                      <a:pPr marL="342900" indent="-342900">
                        <a:buFont typeface="Arial" panose="020B0604020202020204" pitchFamily="34" charset="0"/>
                        <a:buChar char="•"/>
                      </a:pPr>
                      <a:r>
                        <a:rPr lang="en-US" sz="1800" dirty="0">
                          <a:latin typeface="Tw Cen MT" panose="020B0602020104020603" pitchFamily="34" charset="0"/>
                        </a:rPr>
                        <a:t>Selecting and developing curriculum </a:t>
                      </a:r>
                    </a:p>
                  </a:txBody>
                  <a:tcPr marL="68580" marR="68580" marT="34290" marB="34290"/>
                </a:tc>
                <a:extLst>
                  <a:ext uri="{0D108BD9-81ED-4DB2-BD59-A6C34878D82A}">
                    <a16:rowId xmlns:a16="http://schemas.microsoft.com/office/drawing/2014/main" val="3119503450"/>
                  </a:ext>
                </a:extLst>
              </a:tr>
              <a:tr h="1529080">
                <a:tc>
                  <a:txBody>
                    <a:bodyPr/>
                    <a:lstStyle/>
                    <a:p>
                      <a:r>
                        <a:rPr lang="en-US" sz="1800" b="0" dirty="0">
                          <a:latin typeface="Tw Cen MT" panose="020B0602020104020603" pitchFamily="34" charset="0"/>
                        </a:rPr>
                        <a:t>Professional Development of Colleagues</a:t>
                      </a:r>
                    </a:p>
                  </a:txBody>
                  <a:tcPr marL="68580" marR="68580" marT="34290" marB="34290" anchor="ctr"/>
                </a:tc>
                <a:tc>
                  <a:txBody>
                    <a:bodyPr/>
                    <a:lstStyle/>
                    <a:p>
                      <a:pPr marL="342900" indent="-342900">
                        <a:buFont typeface="Arial" panose="020B0604020202020204" pitchFamily="34" charset="0"/>
                        <a:buChar char="•"/>
                      </a:pPr>
                      <a:r>
                        <a:rPr lang="en-US" sz="1800" dirty="0">
                          <a:latin typeface="Tw Cen MT" panose="020B0602020104020603" pitchFamily="34" charset="0"/>
                        </a:rPr>
                        <a:t>Mentoring other teachers</a:t>
                      </a:r>
                    </a:p>
                    <a:p>
                      <a:pPr marL="342900" indent="-342900">
                        <a:buFont typeface="Arial" panose="020B0604020202020204" pitchFamily="34" charset="0"/>
                        <a:buChar char="•"/>
                      </a:pPr>
                      <a:r>
                        <a:rPr lang="en-US" sz="1800" dirty="0">
                          <a:latin typeface="Tw Cen MT" panose="020B0602020104020603" pitchFamily="34" charset="0"/>
                        </a:rPr>
                        <a:t>Leading workshops</a:t>
                      </a:r>
                    </a:p>
                    <a:p>
                      <a:pPr marL="342900" indent="-342900">
                        <a:buFont typeface="Arial" panose="020B0604020202020204" pitchFamily="34" charset="0"/>
                        <a:buChar char="•"/>
                      </a:pPr>
                      <a:r>
                        <a:rPr lang="en-US" sz="1800" dirty="0">
                          <a:latin typeface="Tw Cen MT" panose="020B0602020104020603" pitchFamily="34" charset="0"/>
                        </a:rPr>
                        <a:t>Peer coaching</a:t>
                      </a:r>
                    </a:p>
                    <a:p>
                      <a:pPr marL="342900" indent="-342900">
                        <a:buFont typeface="Arial" panose="020B0604020202020204" pitchFamily="34" charset="0"/>
                        <a:buChar char="•"/>
                      </a:pPr>
                      <a:r>
                        <a:rPr lang="en-US" sz="1800" dirty="0">
                          <a:latin typeface="Tw Cen MT" panose="020B0602020104020603" pitchFamily="34" charset="0"/>
                        </a:rPr>
                        <a:t>Modeling</a:t>
                      </a:r>
                    </a:p>
                    <a:p>
                      <a:pPr marL="342900" indent="-342900">
                        <a:buFont typeface="Arial" panose="020B0604020202020204" pitchFamily="34" charset="0"/>
                        <a:buChar char="•"/>
                      </a:pPr>
                      <a:r>
                        <a:rPr lang="en-US" sz="1800" dirty="0">
                          <a:latin typeface="Tw Cen MT" panose="020B0602020104020603" pitchFamily="34" charset="0"/>
                        </a:rPr>
                        <a:t>Encouraging</a:t>
                      </a:r>
                    </a:p>
                  </a:txBody>
                  <a:tcPr marL="68580" marR="68580" marT="34290" marB="34290"/>
                </a:tc>
                <a:extLst>
                  <a:ext uri="{0D108BD9-81ED-4DB2-BD59-A6C34878D82A}">
                    <a16:rowId xmlns:a16="http://schemas.microsoft.com/office/drawing/2014/main" val="4291857686"/>
                  </a:ext>
                </a:extLst>
              </a:tr>
            </a:tbl>
          </a:graphicData>
        </a:graphic>
      </p:graphicFrame>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
        <p:nvSpPr>
          <p:cNvPr id="6" name="TextBox 5">
            <a:extLst>
              <a:ext uri="{FF2B5EF4-FFF2-40B4-BE49-F238E27FC236}">
                <a16:creationId xmlns:a16="http://schemas.microsoft.com/office/drawing/2014/main" id="{C5337973-317F-4E75-9975-1E5B60140045}"/>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(York-Barr &amp; Duke, 2004)</a:t>
            </a:r>
          </a:p>
        </p:txBody>
      </p:sp>
    </p:spTree>
    <p:extLst>
      <p:ext uri="{BB962C8B-B14F-4D97-AF65-F5344CB8AC3E}">
        <p14:creationId xmlns:p14="http://schemas.microsoft.com/office/powerpoint/2010/main" val="6395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2FAD6-EC97-49BB-94B6-32FB7FC0E989}"/>
              </a:ext>
            </a:extLst>
          </p:cNvPr>
          <p:cNvSpPr>
            <a:spLocks noGrp="1"/>
          </p:cNvSpPr>
          <p:nvPr>
            <p:ph type="title"/>
          </p:nvPr>
        </p:nvSpPr>
        <p:spPr/>
        <p:txBody>
          <a:bodyPr/>
          <a:lstStyle/>
          <a:p>
            <a:r>
              <a:rPr lang="en-US" dirty="0"/>
              <a:t> </a:t>
            </a:r>
            <a:r>
              <a:rPr lang="en-US" sz="4000" dirty="0"/>
              <a:t>Seven Dimensions of Teacher Leadership Practice</a:t>
            </a:r>
            <a:endParaRPr lang="en-US" dirty="0"/>
          </a:p>
        </p:txBody>
      </p:sp>
      <p:graphicFrame>
        <p:nvGraphicFramePr>
          <p:cNvPr id="7" name="Table 6">
            <a:extLst>
              <a:ext uri="{FF2B5EF4-FFF2-40B4-BE49-F238E27FC236}">
                <a16:creationId xmlns:a16="http://schemas.microsoft.com/office/drawing/2014/main" id="{95F5F2C4-D316-4C88-A41C-9865AF081BFB}"/>
              </a:ext>
            </a:extLst>
          </p:cNvPr>
          <p:cNvGraphicFramePr>
            <a:graphicFrameLocks noGrp="1"/>
          </p:cNvGraphicFramePr>
          <p:nvPr>
            <p:extLst>
              <p:ext uri="{D42A27DB-BD31-4B8C-83A1-F6EECF244321}">
                <p14:modId xmlns:p14="http://schemas.microsoft.com/office/powerpoint/2010/main" val="2267313904"/>
              </p:ext>
            </p:extLst>
          </p:nvPr>
        </p:nvGraphicFramePr>
        <p:xfrm>
          <a:off x="623534" y="1825625"/>
          <a:ext cx="7834666" cy="3823274"/>
        </p:xfrm>
        <a:graphic>
          <a:graphicData uri="http://schemas.openxmlformats.org/drawingml/2006/table">
            <a:tbl>
              <a:tblPr firstRow="1" bandRow="1"/>
              <a:tblGrid>
                <a:gridCol w="2424466">
                  <a:extLst>
                    <a:ext uri="{9D8B030D-6E8A-4147-A177-3AD203B41FA5}">
                      <a16:colId xmlns:a16="http://schemas.microsoft.com/office/drawing/2014/main" val="225092868"/>
                    </a:ext>
                  </a:extLst>
                </a:gridCol>
                <a:gridCol w="5410200">
                  <a:extLst>
                    <a:ext uri="{9D8B030D-6E8A-4147-A177-3AD203B41FA5}">
                      <a16:colId xmlns:a16="http://schemas.microsoft.com/office/drawing/2014/main" val="2220107639"/>
                    </a:ext>
                  </a:extLst>
                </a:gridCol>
              </a:tblGrid>
              <a:tr h="298450">
                <a:tc>
                  <a:txBody>
                    <a:bodyPr/>
                    <a:lstStyle/>
                    <a:p>
                      <a:pPr algn="ctr"/>
                      <a:r>
                        <a:rPr lang="en-US" sz="1500" dirty="0">
                          <a:solidFill>
                            <a:schemeClr val="tx1"/>
                          </a:solidFill>
                          <a:latin typeface="Tw Cen MT" panose="020B0602020104020603" pitchFamily="34" charset="0"/>
                        </a:rPr>
                        <a:t>Dimension</a:t>
                      </a:r>
                    </a:p>
                  </a:txBody>
                  <a:tcPr marL="68580" marR="68580" marT="34290" marB="34290"/>
                </a:tc>
                <a:tc>
                  <a:txBody>
                    <a:bodyPr/>
                    <a:lstStyle/>
                    <a:p>
                      <a:pPr algn="ctr"/>
                      <a:r>
                        <a:rPr lang="en-US" sz="1500" dirty="0">
                          <a:solidFill>
                            <a:schemeClr val="tx1"/>
                          </a:solidFill>
                          <a:latin typeface="Tw Cen MT" panose="020B0602020104020603" pitchFamily="34" charset="0"/>
                        </a:rPr>
                        <a:t>Examples</a:t>
                      </a:r>
                    </a:p>
                  </a:txBody>
                  <a:tcPr marL="68580" marR="68580" marT="34290" marB="34290"/>
                </a:tc>
                <a:extLst>
                  <a:ext uri="{0D108BD9-81ED-4DB2-BD59-A6C34878D82A}">
                    <a16:rowId xmlns:a16="http://schemas.microsoft.com/office/drawing/2014/main" val="3530911844"/>
                  </a:ext>
                </a:extLst>
              </a:tr>
              <a:tr h="1182671">
                <a:tc>
                  <a:txBody>
                    <a:bodyPr/>
                    <a:lstStyle/>
                    <a:p>
                      <a:r>
                        <a:rPr lang="en-US" sz="1800" b="0" dirty="0">
                          <a:solidFill>
                            <a:schemeClr val="tx1"/>
                          </a:solidFill>
                          <a:latin typeface="Tw Cen MT" panose="020B0602020104020603" pitchFamily="34" charset="0"/>
                        </a:rPr>
                        <a:t>Participate in School Change/Improvement</a:t>
                      </a:r>
                    </a:p>
                  </a:txBody>
                  <a:tcPr marL="68580" marR="68580" marT="34290" marB="34290" anchor="ctr"/>
                </a:tc>
                <a:tc>
                  <a:txBody>
                    <a:bodyPr/>
                    <a:lstStyle/>
                    <a:p>
                      <a:pPr marL="342900" indent="-342900">
                        <a:buFont typeface="Arial" panose="020B0604020202020204" pitchFamily="34" charset="0"/>
                        <a:buChar char="•"/>
                      </a:pPr>
                      <a:r>
                        <a:rPr lang="en-US" sz="1800" dirty="0">
                          <a:solidFill>
                            <a:schemeClr val="tx1"/>
                          </a:solidFill>
                          <a:latin typeface="Tw Cen MT" panose="020B0602020104020603" pitchFamily="34" charset="0"/>
                        </a:rPr>
                        <a:t>Taking part in school-wide decisions</a:t>
                      </a:r>
                    </a:p>
                    <a:p>
                      <a:pPr marL="342900" indent="-342900">
                        <a:buFont typeface="Arial" panose="020B0604020202020204" pitchFamily="34" charset="0"/>
                        <a:buChar char="•"/>
                      </a:pPr>
                      <a:r>
                        <a:rPr lang="en-US" sz="1800" dirty="0">
                          <a:solidFill>
                            <a:schemeClr val="tx1"/>
                          </a:solidFill>
                          <a:latin typeface="Tw Cen MT" panose="020B0602020104020603" pitchFamily="34" charset="0"/>
                        </a:rPr>
                        <a:t>School change activities</a:t>
                      </a:r>
                    </a:p>
                    <a:p>
                      <a:pPr marL="342900" indent="-342900">
                        <a:buFont typeface="Arial" panose="020B0604020202020204" pitchFamily="34" charset="0"/>
                        <a:buChar char="•"/>
                      </a:pPr>
                      <a:r>
                        <a:rPr lang="en-US" sz="1800" dirty="0">
                          <a:solidFill>
                            <a:schemeClr val="tx1"/>
                          </a:solidFill>
                          <a:latin typeface="Tw Cen MT" panose="020B0602020104020603" pitchFamily="34" charset="0"/>
                        </a:rPr>
                        <a:t>Action research</a:t>
                      </a:r>
                    </a:p>
                    <a:p>
                      <a:pPr marL="342900" indent="-342900">
                        <a:buFont typeface="Arial" panose="020B0604020202020204" pitchFamily="34" charset="0"/>
                        <a:buChar char="•"/>
                      </a:pPr>
                      <a:r>
                        <a:rPr lang="en-US" sz="1800" dirty="0">
                          <a:solidFill>
                            <a:schemeClr val="tx1"/>
                          </a:solidFill>
                          <a:latin typeface="Tw Cen MT" panose="020B0602020104020603" pitchFamily="34" charset="0"/>
                        </a:rPr>
                        <a:t>Group learning activities</a:t>
                      </a:r>
                    </a:p>
                  </a:txBody>
                  <a:tcPr marL="68580" marR="68580" marT="34290" marB="34290"/>
                </a:tc>
                <a:extLst>
                  <a:ext uri="{0D108BD9-81ED-4DB2-BD59-A6C34878D82A}">
                    <a16:rowId xmlns:a16="http://schemas.microsoft.com/office/drawing/2014/main" val="2409118324"/>
                  </a:ext>
                </a:extLst>
              </a:tr>
              <a:tr h="904395">
                <a:tc>
                  <a:txBody>
                    <a:bodyPr/>
                    <a:lstStyle/>
                    <a:p>
                      <a:r>
                        <a:rPr lang="en-US" sz="1800" b="0" dirty="0">
                          <a:solidFill>
                            <a:schemeClr val="tx1"/>
                          </a:solidFill>
                          <a:latin typeface="Tw Cen MT" panose="020B0602020104020603" pitchFamily="34" charset="0"/>
                        </a:rPr>
                        <a:t>Parent/Community Involvement</a:t>
                      </a:r>
                    </a:p>
                  </a:txBody>
                  <a:tcPr marL="68580" marR="68580" marT="34290" marB="34290" anchor="ctr"/>
                </a:tc>
                <a:tc>
                  <a:txBody>
                    <a:bodyPr/>
                    <a:lstStyle/>
                    <a:p>
                      <a:pPr marL="342900" indent="-342900">
                        <a:buFont typeface="Arial" panose="020B0604020202020204" pitchFamily="34" charset="0"/>
                        <a:buChar char="•"/>
                      </a:pPr>
                      <a:r>
                        <a:rPr lang="en-US" sz="1800" dirty="0">
                          <a:solidFill>
                            <a:schemeClr val="tx1"/>
                          </a:solidFill>
                          <a:latin typeface="Tw Cen MT" panose="020B0602020104020603" pitchFamily="34" charset="0"/>
                        </a:rPr>
                        <a:t>Encouraging parent participation</a:t>
                      </a:r>
                    </a:p>
                    <a:p>
                      <a:pPr marL="342900" indent="-342900">
                        <a:buFont typeface="Arial" panose="020B0604020202020204" pitchFamily="34" charset="0"/>
                        <a:buChar char="•"/>
                      </a:pPr>
                      <a:r>
                        <a:rPr lang="en-US" sz="1800" dirty="0">
                          <a:solidFill>
                            <a:schemeClr val="tx1"/>
                          </a:solidFill>
                          <a:latin typeface="Tw Cen MT" panose="020B0602020104020603" pitchFamily="34" charset="0"/>
                        </a:rPr>
                        <a:t>Partnerships</a:t>
                      </a:r>
                    </a:p>
                    <a:p>
                      <a:pPr marL="342900" indent="-342900">
                        <a:buFont typeface="Arial" panose="020B0604020202020204" pitchFamily="34" charset="0"/>
                        <a:buChar char="•"/>
                      </a:pPr>
                      <a:r>
                        <a:rPr lang="en-US" sz="1800" dirty="0">
                          <a:solidFill>
                            <a:schemeClr val="tx1"/>
                          </a:solidFill>
                          <a:latin typeface="Tw Cen MT" panose="020B0602020104020603" pitchFamily="34" charset="0"/>
                        </a:rPr>
                        <a:t>Working with community organizations</a:t>
                      </a:r>
                    </a:p>
                  </a:txBody>
                  <a:tcPr marL="68580" marR="68580" marT="34290" marB="34290"/>
                </a:tc>
                <a:extLst>
                  <a:ext uri="{0D108BD9-81ED-4DB2-BD59-A6C34878D82A}">
                    <a16:rowId xmlns:a16="http://schemas.microsoft.com/office/drawing/2014/main" val="2320800955"/>
                  </a:ext>
                </a:extLst>
              </a:tr>
              <a:tr h="718879">
                <a:tc>
                  <a:txBody>
                    <a:bodyPr/>
                    <a:lstStyle/>
                    <a:p>
                      <a:r>
                        <a:rPr lang="en-US" sz="1800" b="0" dirty="0">
                          <a:solidFill>
                            <a:schemeClr val="tx1"/>
                          </a:solidFill>
                          <a:latin typeface="Tw Cen MT" panose="020B0602020104020603" pitchFamily="34" charset="0"/>
                        </a:rPr>
                        <a:t>Contributions to the profession</a:t>
                      </a:r>
                    </a:p>
                  </a:txBody>
                  <a:tcPr marL="68580" marR="68580" marT="34290" marB="34290" anchor="ctr"/>
                </a:tc>
                <a:tc>
                  <a:txBody>
                    <a:bodyPr/>
                    <a:lstStyle/>
                    <a:p>
                      <a:pPr marL="342900" indent="-342900">
                        <a:buFont typeface="Arial" panose="020B0604020202020204" pitchFamily="34" charset="0"/>
                        <a:buChar char="•"/>
                      </a:pPr>
                      <a:r>
                        <a:rPr lang="en-US" sz="1800" dirty="0">
                          <a:solidFill>
                            <a:schemeClr val="tx1"/>
                          </a:solidFill>
                          <a:latin typeface="Tw Cen MT" panose="020B0602020104020603" pitchFamily="34" charset="0"/>
                        </a:rPr>
                        <a:t>participating in professional organizations</a:t>
                      </a:r>
                    </a:p>
                    <a:p>
                      <a:pPr marL="342900" indent="-342900">
                        <a:buFont typeface="Arial" panose="020B0604020202020204" pitchFamily="34" charset="0"/>
                        <a:buChar char="•"/>
                      </a:pPr>
                      <a:r>
                        <a:rPr lang="en-US" sz="1800" dirty="0">
                          <a:solidFill>
                            <a:schemeClr val="tx1"/>
                          </a:solidFill>
                          <a:latin typeface="Tw Cen MT" panose="020B0602020104020603" pitchFamily="34" charset="0"/>
                        </a:rPr>
                        <a:t>Being politically involved</a:t>
                      </a:r>
                    </a:p>
                  </a:txBody>
                  <a:tcPr marL="68580" marR="68580" marT="34290" marB="34290"/>
                </a:tc>
                <a:extLst>
                  <a:ext uri="{0D108BD9-81ED-4DB2-BD59-A6C34878D82A}">
                    <a16:rowId xmlns:a16="http://schemas.microsoft.com/office/drawing/2014/main" val="845832251"/>
                  </a:ext>
                </a:extLst>
              </a:tr>
              <a:tr h="718879">
                <a:tc>
                  <a:txBody>
                    <a:bodyPr/>
                    <a:lstStyle/>
                    <a:p>
                      <a:r>
                        <a:rPr lang="en-US" sz="1800" b="0" dirty="0">
                          <a:solidFill>
                            <a:schemeClr val="tx1"/>
                          </a:solidFill>
                          <a:latin typeface="Tw Cen MT" panose="020B0602020104020603" pitchFamily="34" charset="0"/>
                        </a:rPr>
                        <a:t>Preservice Teacher Education</a:t>
                      </a:r>
                    </a:p>
                  </a:txBody>
                  <a:tcPr marL="68580" marR="68580" marT="34290" marB="34290" anchor="ctr"/>
                </a:tc>
                <a:tc>
                  <a:txBody>
                    <a:bodyPr/>
                    <a:lstStyle/>
                    <a:p>
                      <a:pPr marL="342900" indent="-342900">
                        <a:buFont typeface="Arial" panose="020B0604020202020204" pitchFamily="34" charset="0"/>
                        <a:buChar char="•"/>
                      </a:pPr>
                      <a:r>
                        <a:rPr lang="en-US" sz="1800" dirty="0">
                          <a:solidFill>
                            <a:schemeClr val="tx1"/>
                          </a:solidFill>
                          <a:latin typeface="Tw Cen MT" panose="020B0602020104020603" pitchFamily="34" charset="0"/>
                        </a:rPr>
                        <a:t>Partnerships with colleges and universities to prepare future teachers</a:t>
                      </a:r>
                    </a:p>
                  </a:txBody>
                  <a:tcPr marL="68580" marR="68580" marT="34290" marB="34290"/>
                </a:tc>
                <a:extLst>
                  <a:ext uri="{0D108BD9-81ED-4DB2-BD59-A6C34878D82A}">
                    <a16:rowId xmlns:a16="http://schemas.microsoft.com/office/drawing/2014/main" val="600820234"/>
                  </a:ext>
                </a:extLst>
              </a:tr>
            </a:tbl>
          </a:graphicData>
        </a:graphic>
      </p:graphicFrame>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sp>
        <p:nvSpPr>
          <p:cNvPr id="6" name="TextBox 5">
            <a:extLst>
              <a:ext uri="{FF2B5EF4-FFF2-40B4-BE49-F238E27FC236}">
                <a16:creationId xmlns:a16="http://schemas.microsoft.com/office/drawing/2014/main" id="{C5337973-317F-4E75-9975-1E5B60140045}"/>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(York-Barr &amp; Duke, 2004)</a:t>
            </a:r>
          </a:p>
        </p:txBody>
      </p:sp>
      <p:pic>
        <p:nvPicPr>
          <p:cNvPr id="8" name="Picture 7"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58588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9CB524-198E-459F-A55A-56DE1624FB54}"/>
              </a:ext>
            </a:extLst>
          </p:cNvPr>
          <p:cNvSpPr>
            <a:spLocks noGrp="1"/>
          </p:cNvSpPr>
          <p:nvPr>
            <p:ph type="title"/>
          </p:nvPr>
        </p:nvSpPr>
        <p:spPr/>
        <p:txBody>
          <a:bodyPr/>
          <a:lstStyle/>
          <a:p>
            <a:r>
              <a:rPr lang="en-US" dirty="0">
                <a:solidFill>
                  <a:srgbClr val="0D4170"/>
                </a:solidFill>
                <a:sym typeface="Questrial"/>
              </a:rPr>
              <a:t>Hidden Slide #4</a:t>
            </a:r>
            <a:endParaRPr lang="en-US" dirty="0"/>
          </a:p>
        </p:txBody>
      </p:sp>
      <p:sp>
        <p:nvSpPr>
          <p:cNvPr id="2" name="Text Placeholder 1">
            <a:extLst>
              <a:ext uri="{FF2B5EF4-FFF2-40B4-BE49-F238E27FC236}">
                <a16:creationId xmlns:a16="http://schemas.microsoft.com/office/drawing/2014/main" id="{6CEE13B0-A324-4723-A2E4-BEC00AEE75A6}"/>
              </a:ext>
            </a:extLst>
          </p:cNvPr>
          <p:cNvSpPr>
            <a:spLocks noGrp="1"/>
          </p:cNvSpPr>
          <p:nvPr>
            <p:ph type="body" idx="1"/>
          </p:nvPr>
        </p:nvSpPr>
        <p:spPr>
          <a:xfrm>
            <a:off x="457200" y="1828805"/>
            <a:ext cx="8229600" cy="4105270"/>
          </a:xfrm>
        </p:spPr>
        <p:txBody>
          <a:bodyPr numCol="2">
            <a:noAutofit/>
          </a:bodyPr>
          <a:lstStyle/>
          <a:p>
            <a:pPr marL="457200" indent="-365760">
              <a:spcBef>
                <a:spcPts val="600"/>
              </a:spcBef>
              <a:buSzPct val="75000"/>
              <a:buNone/>
            </a:pPr>
            <a:r>
              <a:rPr lang="en-US" sz="2000" dirty="0"/>
              <a:t>Handouts:</a:t>
            </a:r>
          </a:p>
          <a:p>
            <a:pPr>
              <a:buSzPct val="75000"/>
              <a:buFont typeface="Wingdings" panose="05000000000000000000" pitchFamily="2" charset="2"/>
              <a:buChar char="q"/>
            </a:pPr>
            <a:r>
              <a:rPr lang="en-US" sz="2000" dirty="0"/>
              <a:t>The power of collective efficacy </a:t>
            </a:r>
            <a:r>
              <a:rPr lang="en-US" sz="2000" dirty="0">
                <a:hlinkClick r:id="rId3"/>
              </a:rPr>
              <a:t>http://www.ascd.org/publications/educational-leadership/mar18/vol75/num06/The-Power-of-Collective-Efficacy.aspx</a:t>
            </a:r>
            <a:r>
              <a:rPr lang="en-US" sz="2000" dirty="0"/>
              <a:t>  </a:t>
            </a:r>
          </a:p>
          <a:p>
            <a:pPr>
              <a:buSzPct val="75000"/>
              <a:buFont typeface="Wingdings" panose="05000000000000000000" pitchFamily="2" charset="2"/>
              <a:buChar char="q"/>
            </a:pPr>
            <a:r>
              <a:rPr lang="en-US" sz="2000" dirty="0"/>
              <a:t>Efficacy Definitions and Decisions</a:t>
            </a:r>
          </a:p>
          <a:p>
            <a:pPr>
              <a:buSzPct val="75000"/>
              <a:buFont typeface="Wingdings" panose="05000000000000000000" pitchFamily="2" charset="2"/>
              <a:buChar char="q"/>
            </a:pPr>
            <a:r>
              <a:rPr lang="en-US" sz="2000" dirty="0"/>
              <a:t>The Teacher Leadership Inventory  can be downloaded from </a:t>
            </a:r>
            <a:r>
              <a:rPr lang="en-US" sz="2000" dirty="0">
                <a:hlinkClick r:id="rId4"/>
              </a:rPr>
              <a:t>http://hub.mspnet.org/index.cfm/25355</a:t>
            </a:r>
            <a:r>
              <a:rPr lang="en-US" sz="2000" dirty="0"/>
              <a:t> </a:t>
            </a:r>
            <a:br>
              <a:rPr lang="en-US" sz="2000" dirty="0"/>
            </a:br>
            <a:endParaRPr lang="en-US" sz="2000" dirty="0"/>
          </a:p>
          <a:p>
            <a:pPr>
              <a:buSzPct val="75000"/>
              <a:buFont typeface="Wingdings" panose="05000000000000000000" pitchFamily="2" charset="2"/>
              <a:buChar char="q"/>
            </a:pPr>
            <a:r>
              <a:rPr lang="en-US" sz="2000" dirty="0"/>
              <a:t>Seven Dimensions of Teacher Leadership </a:t>
            </a:r>
          </a:p>
          <a:p>
            <a:pPr>
              <a:buSzPct val="75000"/>
              <a:buFont typeface="Wingdings" panose="05000000000000000000" pitchFamily="2" charset="2"/>
              <a:buChar char="q"/>
            </a:pPr>
            <a:r>
              <a:rPr lang="en-US" sz="2000" dirty="0"/>
              <a:t>CTE Flow Chart</a:t>
            </a:r>
          </a:p>
          <a:p>
            <a:pPr>
              <a:buSzPct val="75000"/>
              <a:buFont typeface="Wingdings" panose="05000000000000000000" pitchFamily="2" charset="2"/>
              <a:buChar char="q"/>
            </a:pPr>
            <a:r>
              <a:rPr lang="en-US" sz="2000" dirty="0"/>
              <a:t>CTE Planning Reflection Questions</a:t>
            </a:r>
          </a:p>
          <a:p>
            <a:pPr>
              <a:buSzPct val="75000"/>
              <a:buFont typeface="Wingdings" panose="05000000000000000000" pitchFamily="2" charset="2"/>
              <a:buChar char="q"/>
            </a:pPr>
            <a:r>
              <a:rPr lang="en-US" sz="2000" dirty="0"/>
              <a:t>CTE Practice Profile</a:t>
            </a:r>
          </a:p>
          <a:p>
            <a:pPr>
              <a:buSzPct val="75000"/>
              <a:buFont typeface="Wingdings" panose="05000000000000000000" pitchFamily="2" charset="2"/>
              <a:buChar char="q"/>
            </a:pPr>
            <a:r>
              <a:rPr lang="en-US" sz="2000" dirty="0"/>
              <a:t>CTE Action Plan</a:t>
            </a:r>
          </a:p>
        </p:txBody>
      </p:sp>
      <p:pic>
        <p:nvPicPr>
          <p:cNvPr id="4" name="Picture 3" descr="Indicates Handouts&#10;" title="Folder Icon ">
            <a:extLst>
              <a:ext uri="{FF2B5EF4-FFF2-40B4-BE49-F238E27FC236}">
                <a16:creationId xmlns:a16="http://schemas.microsoft.com/office/drawing/2014/main" id="{9BC37A12-9A16-4668-87DF-B3B763651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566231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0C541-35FE-4B1F-86B3-A126C70C2554}"/>
              </a:ext>
            </a:extLst>
          </p:cNvPr>
          <p:cNvSpPr>
            <a:spLocks noGrp="1"/>
          </p:cNvSpPr>
          <p:nvPr>
            <p:ph type="title"/>
          </p:nvPr>
        </p:nvSpPr>
        <p:spPr/>
        <p:txBody>
          <a:bodyPr/>
          <a:lstStyle/>
          <a:p>
            <a:r>
              <a:rPr lang="en-US" sz="3600" dirty="0"/>
              <a:t>Connecting Teacher Leadership and CTE</a:t>
            </a:r>
          </a:p>
        </p:txBody>
      </p:sp>
      <p:sp>
        <p:nvSpPr>
          <p:cNvPr id="2" name="Text Placeholder 1">
            <a:extLst>
              <a:ext uri="{FF2B5EF4-FFF2-40B4-BE49-F238E27FC236}">
                <a16:creationId xmlns:a16="http://schemas.microsoft.com/office/drawing/2014/main" id="{4844A9B9-9A23-417F-B32C-D3323649E447}"/>
              </a:ext>
            </a:extLst>
          </p:cNvPr>
          <p:cNvSpPr>
            <a:spLocks noGrp="1"/>
          </p:cNvSpPr>
          <p:nvPr>
            <p:ph type="body" idx="1"/>
          </p:nvPr>
        </p:nvSpPr>
        <p:spPr/>
        <p:txBody>
          <a:bodyPr/>
          <a:lstStyle/>
          <a:p>
            <a:pPr marL="91440" indent="0">
              <a:buNone/>
            </a:pPr>
            <a:r>
              <a:rPr lang="en-US" sz="2800" i="1" dirty="0"/>
              <a:t>“Teacher leadership is the lifeboat to a better and stronger school.”</a:t>
            </a:r>
          </a:p>
          <a:p>
            <a:pPr marL="91440" indent="0">
              <a:buNone/>
            </a:pPr>
            <a:endParaRPr lang="en-US" dirty="0"/>
          </a:p>
          <a:p>
            <a:pPr marL="91440" indent="0" algn="r">
              <a:buNone/>
            </a:pPr>
            <a:r>
              <a:rPr lang="en-US" sz="1800" dirty="0"/>
              <a:t>Megan M. Allen </a:t>
            </a:r>
          </a:p>
          <a:p>
            <a:pPr marL="91440" indent="0" algn="r">
              <a:buNone/>
            </a:pPr>
            <a:r>
              <a:rPr lang="en-US" sz="1800" dirty="0"/>
              <a:t>2010 Florida Teacher of the Year</a:t>
            </a:r>
          </a:p>
          <a:p>
            <a:pPr marL="91440" indent="0">
              <a:buNone/>
            </a:pPr>
            <a:endParaRPr lang="en-US" dirty="0"/>
          </a:p>
        </p:txBody>
      </p:sp>
      <p:pic>
        <p:nvPicPr>
          <p:cNvPr id="5" name="Picture 4" descr="Reflections/Activities Icon&#10;&#10;This icon indicates the presence of activities or times of reflection.">
            <a:extLst>
              <a:ext uri="{FF2B5EF4-FFF2-40B4-BE49-F238E27FC236}">
                <a16:creationId xmlns:a16="http://schemas.microsoft.com/office/drawing/2014/main" id="{6AB9AA26-D0ED-4A33-94BC-6FFC9DF71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32154110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EAA14A-B59E-45B0-BD24-DBFBF4B85D51}"/>
              </a:ext>
            </a:extLst>
          </p:cNvPr>
          <p:cNvSpPr>
            <a:spLocks noGrp="1"/>
          </p:cNvSpPr>
          <p:nvPr>
            <p:ph type="title"/>
          </p:nvPr>
        </p:nvSpPr>
        <p:spPr/>
        <p:txBody>
          <a:bodyPr/>
          <a:lstStyle/>
          <a:p>
            <a:r>
              <a:rPr lang="en-US" dirty="0"/>
              <a:t>Teacher Leadership</a:t>
            </a:r>
          </a:p>
        </p:txBody>
      </p:sp>
      <p:sp>
        <p:nvSpPr>
          <p:cNvPr id="2" name="Text Placeholder 1">
            <a:extLst>
              <a:ext uri="{FF2B5EF4-FFF2-40B4-BE49-F238E27FC236}">
                <a16:creationId xmlns:a16="http://schemas.microsoft.com/office/drawing/2014/main" id="{BD65FB33-1F0D-432C-A084-994E012D614C}"/>
              </a:ext>
            </a:extLst>
          </p:cNvPr>
          <p:cNvSpPr>
            <a:spLocks noGrp="1"/>
          </p:cNvSpPr>
          <p:nvPr>
            <p:ph type="body" idx="1"/>
          </p:nvPr>
        </p:nvSpPr>
        <p:spPr/>
        <p:txBody>
          <a:bodyPr/>
          <a:lstStyle/>
          <a:p>
            <a:r>
              <a:rPr lang="en-US" dirty="0"/>
              <a:t>Roles can be formal or informal, instructionally focused or policy focused, or any other variation that suits the needs of the individual or school/district</a:t>
            </a:r>
          </a:p>
          <a:p>
            <a:r>
              <a:rPr lang="en-US" dirty="0"/>
              <a:t>Offers teachers a way to expand their skills and take on new challenges</a:t>
            </a:r>
          </a:p>
          <a:p>
            <a:r>
              <a:rPr lang="en-US" dirty="0"/>
              <a:t>Promotes a school climate built on collective responsibility for all students to succeed</a:t>
            </a:r>
          </a:p>
          <a:p>
            <a:r>
              <a:rPr lang="en-US" dirty="0"/>
              <a:t>Can and should vary across contexts</a:t>
            </a:r>
          </a:p>
        </p:txBody>
      </p:sp>
    </p:spTree>
    <p:extLst>
      <p:ext uri="{BB962C8B-B14F-4D97-AF65-F5344CB8AC3E}">
        <p14:creationId xmlns:p14="http://schemas.microsoft.com/office/powerpoint/2010/main" val="227820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B71D52-7378-4F29-A68E-6F59DAFF59CB}"/>
              </a:ext>
            </a:extLst>
          </p:cNvPr>
          <p:cNvSpPr>
            <a:spLocks noGrp="1"/>
          </p:cNvSpPr>
          <p:nvPr>
            <p:ph type="title"/>
          </p:nvPr>
        </p:nvSpPr>
        <p:spPr/>
        <p:txBody>
          <a:bodyPr/>
          <a:lstStyle/>
          <a:p>
            <a:r>
              <a:rPr lang="en-US" dirty="0"/>
              <a:t>Evidence of Leadership</a:t>
            </a:r>
          </a:p>
        </p:txBody>
      </p:sp>
      <p:pic>
        <p:nvPicPr>
          <p:cNvPr id="4" name="Online Media 3">
            <a:hlinkClick r:id="" action="ppaction://media"/>
            <a:extLst>
              <a:ext uri="{FF2B5EF4-FFF2-40B4-BE49-F238E27FC236}">
                <a16:creationId xmlns:a16="http://schemas.microsoft.com/office/drawing/2014/main" id="{6EED4F6A-A0C9-4FE8-ADDC-0FBFB4AD47D6}"/>
              </a:ext>
            </a:extLst>
          </p:cNvPr>
          <p:cNvPicPr>
            <a:picLocks noRot="1" noChangeAspect="1"/>
          </p:cNvPicPr>
          <p:nvPr>
            <a:videoFile r:link="rId1"/>
          </p:nvPr>
        </p:nvPicPr>
        <p:blipFill>
          <a:blip r:embed="rId4"/>
          <a:stretch>
            <a:fillRect/>
          </a:stretch>
        </p:blipFill>
        <p:spPr>
          <a:xfrm>
            <a:off x="376767" y="1431925"/>
            <a:ext cx="8390465" cy="4719636"/>
          </a:xfrm>
          <a:prstGeom prst="rect">
            <a:avLst/>
          </a:prstGeom>
        </p:spPr>
      </p:pic>
      <p:pic>
        <p:nvPicPr>
          <p:cNvPr id="5" name="Google Shape;359;p62">
            <a:hlinkClick r:id="rId5"/>
            <a:extLst>
              <a:ext uri="{FF2B5EF4-FFF2-40B4-BE49-F238E27FC236}">
                <a16:creationId xmlns:a16="http://schemas.microsoft.com/office/drawing/2014/main" id="{204163F1-9FF7-42AC-83B3-441ADF93326E}"/>
              </a:ext>
            </a:extLst>
          </p:cNvPr>
          <p:cNvPicPr preferRelativeResize="0"/>
          <p:nvPr/>
        </p:nvPicPr>
        <p:blipFill rotWithShape="1">
          <a:blip r:embed="rId6">
            <a:alphaModFix/>
          </a:blip>
          <a:srcRect/>
          <a:stretch/>
        </p:blipFill>
        <p:spPr>
          <a:xfrm>
            <a:off x="9629775" y="3429000"/>
            <a:ext cx="677811" cy="412608"/>
          </a:xfrm>
          <a:prstGeom prst="rect">
            <a:avLst/>
          </a:prstGeom>
          <a:noFill/>
          <a:ln>
            <a:noFill/>
          </a:ln>
        </p:spPr>
      </p:pic>
    </p:spTree>
    <p:extLst>
      <p:ext uri="{BB962C8B-B14F-4D97-AF65-F5344CB8AC3E}">
        <p14:creationId xmlns:p14="http://schemas.microsoft.com/office/powerpoint/2010/main" val="1975529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0CD82-AF0B-4D2C-A9D7-A341DEBA18D0}"/>
              </a:ext>
            </a:extLst>
          </p:cNvPr>
          <p:cNvSpPr>
            <a:spLocks noGrp="1"/>
          </p:cNvSpPr>
          <p:nvPr>
            <p:ph type="title"/>
          </p:nvPr>
        </p:nvSpPr>
        <p:spPr/>
        <p:txBody>
          <a:bodyPr/>
          <a:lstStyle/>
          <a:p>
            <a:r>
              <a:rPr lang="en-US" sz="4000" dirty="0"/>
              <a:t>How School Leaders Can Support </a:t>
            </a:r>
            <a:br>
              <a:rPr lang="en-US" sz="4000" dirty="0"/>
            </a:br>
            <a:r>
              <a:rPr lang="en-US" sz="4000" dirty="0"/>
              <a:t>Teacher Leadership</a:t>
            </a:r>
          </a:p>
        </p:txBody>
      </p:sp>
      <p:sp>
        <p:nvSpPr>
          <p:cNvPr id="2" name="Text Placeholder 1">
            <a:extLst>
              <a:ext uri="{FF2B5EF4-FFF2-40B4-BE49-F238E27FC236}">
                <a16:creationId xmlns:a16="http://schemas.microsoft.com/office/drawing/2014/main" id="{75C8BDFE-309D-45A7-BFF7-5BB08DACF280}"/>
              </a:ext>
            </a:extLst>
          </p:cNvPr>
          <p:cNvSpPr>
            <a:spLocks noGrp="1"/>
          </p:cNvSpPr>
          <p:nvPr>
            <p:ph type="body" idx="1"/>
          </p:nvPr>
        </p:nvSpPr>
        <p:spPr/>
        <p:txBody>
          <a:bodyPr/>
          <a:lstStyle/>
          <a:p>
            <a:r>
              <a:rPr lang="en-US" dirty="0"/>
              <a:t>Use teachers unique skills and interests</a:t>
            </a:r>
          </a:p>
          <a:p>
            <a:r>
              <a:rPr lang="en-US" dirty="0"/>
              <a:t>Look for useful opportunities for leadership</a:t>
            </a:r>
          </a:p>
          <a:p>
            <a:r>
              <a:rPr lang="en-US" dirty="0"/>
              <a:t>Communicate clearly and consistently with everyone - not just a select group</a:t>
            </a:r>
          </a:p>
          <a:p>
            <a:r>
              <a:rPr lang="en-US" dirty="0"/>
              <a:t>Value collaboration and lead by example</a:t>
            </a:r>
          </a:p>
          <a:p>
            <a:r>
              <a:rPr lang="en-US" dirty="0"/>
              <a:t>Be clear about outcomes, but flexible about how</a:t>
            </a:r>
          </a:p>
          <a:p>
            <a:r>
              <a:rPr lang="en-US" dirty="0"/>
              <a:t>Encourage creativity</a:t>
            </a:r>
          </a:p>
          <a:p>
            <a:r>
              <a:rPr lang="en-US" dirty="0"/>
              <a:t>Provide direct support</a:t>
            </a:r>
          </a:p>
        </p:txBody>
      </p:sp>
      <p:sp>
        <p:nvSpPr>
          <p:cNvPr id="4" name="TextBox 3">
            <a:extLst>
              <a:ext uri="{FF2B5EF4-FFF2-40B4-BE49-F238E27FC236}">
                <a16:creationId xmlns:a16="http://schemas.microsoft.com/office/drawing/2014/main" id="{6A71200E-7815-4B17-8052-AEA1CD313536}"/>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(Massachusetts DESE, 2015)</a:t>
            </a:r>
          </a:p>
        </p:txBody>
      </p:sp>
    </p:spTree>
    <p:extLst>
      <p:ext uri="{BB962C8B-B14F-4D97-AF65-F5344CB8AC3E}">
        <p14:creationId xmlns:p14="http://schemas.microsoft.com/office/powerpoint/2010/main" val="2811440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75C48-5A12-41D7-9082-AF47253FD077}"/>
              </a:ext>
            </a:extLst>
          </p:cNvPr>
          <p:cNvSpPr>
            <a:spLocks noGrp="1"/>
          </p:cNvSpPr>
          <p:nvPr>
            <p:ph type="title"/>
          </p:nvPr>
        </p:nvSpPr>
        <p:spPr/>
        <p:txBody>
          <a:bodyPr/>
          <a:lstStyle/>
          <a:p>
            <a:r>
              <a:rPr lang="en-US" sz="3600" dirty="0"/>
              <a:t>How Teachers Can Support Opportunities for  Teacher Leadership</a:t>
            </a:r>
          </a:p>
        </p:txBody>
      </p:sp>
      <p:sp>
        <p:nvSpPr>
          <p:cNvPr id="2" name="Text Placeholder 1">
            <a:extLst>
              <a:ext uri="{FF2B5EF4-FFF2-40B4-BE49-F238E27FC236}">
                <a16:creationId xmlns:a16="http://schemas.microsoft.com/office/drawing/2014/main" id="{FDC21508-16B7-4503-8491-2A98D8B349A7}"/>
              </a:ext>
            </a:extLst>
          </p:cNvPr>
          <p:cNvSpPr>
            <a:spLocks noGrp="1"/>
          </p:cNvSpPr>
          <p:nvPr>
            <p:ph type="body" idx="1"/>
          </p:nvPr>
        </p:nvSpPr>
        <p:spPr/>
        <p:txBody>
          <a:bodyPr/>
          <a:lstStyle/>
          <a:p>
            <a:r>
              <a:rPr lang="en-US" dirty="0"/>
              <a:t>See yourself as a leader</a:t>
            </a:r>
          </a:p>
          <a:p>
            <a:r>
              <a:rPr lang="en-US" dirty="0"/>
              <a:t>Look for both formal and informal opportunities</a:t>
            </a:r>
          </a:p>
          <a:p>
            <a:r>
              <a:rPr lang="en-US" dirty="0"/>
              <a:t>Open your classroom doors to others</a:t>
            </a:r>
          </a:p>
          <a:p>
            <a:r>
              <a:rPr lang="en-US" dirty="0"/>
              <a:t>Bring solutions to school leaders</a:t>
            </a:r>
          </a:p>
          <a:p>
            <a:r>
              <a:rPr lang="en-US" dirty="0"/>
              <a:t>Don’t be afraid to try and fail</a:t>
            </a:r>
          </a:p>
          <a:p>
            <a:r>
              <a:rPr lang="en-US" dirty="0"/>
              <a:t>Look for the “bright spots” and learn from what is going well</a:t>
            </a:r>
          </a:p>
          <a:p>
            <a:r>
              <a:rPr lang="en-US" dirty="0"/>
              <a:t>Talk with principal about leadership opportunities</a:t>
            </a:r>
          </a:p>
        </p:txBody>
      </p:sp>
      <p:sp>
        <p:nvSpPr>
          <p:cNvPr id="4" name="Reference">
            <a:extLst>
              <a:ext uri="{FF2B5EF4-FFF2-40B4-BE49-F238E27FC236}">
                <a16:creationId xmlns:a16="http://schemas.microsoft.com/office/drawing/2014/main" id="{F1F036C3-6822-4748-93B9-2CBB7A9C0EA7}"/>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(Massachusetts DESE, 2015)</a:t>
            </a:r>
          </a:p>
        </p:txBody>
      </p:sp>
    </p:spTree>
    <p:extLst>
      <p:ext uri="{BB962C8B-B14F-4D97-AF65-F5344CB8AC3E}">
        <p14:creationId xmlns:p14="http://schemas.microsoft.com/office/powerpoint/2010/main" val="1444631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A8E2B4-D2B8-4338-A68D-45DD3279DC77}"/>
              </a:ext>
            </a:extLst>
          </p:cNvPr>
          <p:cNvSpPr>
            <a:spLocks noGrp="1"/>
          </p:cNvSpPr>
          <p:nvPr>
            <p:ph type="title"/>
          </p:nvPr>
        </p:nvSpPr>
        <p:spPr/>
        <p:txBody>
          <a:bodyPr/>
          <a:lstStyle/>
          <a:p>
            <a:r>
              <a:rPr lang="en-US" dirty="0"/>
              <a:t>Questions for School Leaders</a:t>
            </a:r>
          </a:p>
        </p:txBody>
      </p:sp>
      <p:sp>
        <p:nvSpPr>
          <p:cNvPr id="2" name="Text Placeholder 1">
            <a:extLst>
              <a:ext uri="{FF2B5EF4-FFF2-40B4-BE49-F238E27FC236}">
                <a16:creationId xmlns:a16="http://schemas.microsoft.com/office/drawing/2014/main" id="{5EFBD22A-15B8-4283-8AA0-F747E43D6AC8}"/>
              </a:ext>
            </a:extLst>
          </p:cNvPr>
          <p:cNvSpPr>
            <a:spLocks noGrp="1"/>
          </p:cNvSpPr>
          <p:nvPr>
            <p:ph type="body" idx="1"/>
          </p:nvPr>
        </p:nvSpPr>
        <p:spPr/>
        <p:txBody>
          <a:bodyPr/>
          <a:lstStyle/>
          <a:p>
            <a:r>
              <a:rPr lang="en-US" dirty="0"/>
              <a:t>Do I know the individual talents and interests of my staff? </a:t>
            </a:r>
          </a:p>
          <a:p>
            <a:r>
              <a:rPr lang="en-US" dirty="0"/>
              <a:t>Do I notice and appreciate informal leadership roles? </a:t>
            </a:r>
          </a:p>
          <a:p>
            <a:r>
              <a:rPr lang="en-US" dirty="0"/>
              <a:t>Am I clear about where and how teachers can have input? </a:t>
            </a:r>
          </a:p>
          <a:p>
            <a:r>
              <a:rPr lang="en-US" dirty="0"/>
              <a:t>Do I use collaborative decision making to allow teachers to have a have a role in school decisions</a:t>
            </a:r>
          </a:p>
        </p:txBody>
      </p:sp>
      <p:sp>
        <p:nvSpPr>
          <p:cNvPr id="4" name="Reference">
            <a:extLst>
              <a:ext uri="{FF2B5EF4-FFF2-40B4-BE49-F238E27FC236}">
                <a16:creationId xmlns:a16="http://schemas.microsoft.com/office/drawing/2014/main" id="{89F61048-C11C-4A75-BBAD-49B396E19653}"/>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(Massachusetts DESE, 2015)</a:t>
            </a:r>
          </a:p>
        </p:txBody>
      </p:sp>
    </p:spTree>
    <p:extLst>
      <p:ext uri="{BB962C8B-B14F-4D97-AF65-F5344CB8AC3E}">
        <p14:creationId xmlns:p14="http://schemas.microsoft.com/office/powerpoint/2010/main" val="2379788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C2C2EE-128F-4533-97F3-527F70FD5A53}"/>
              </a:ext>
            </a:extLst>
          </p:cNvPr>
          <p:cNvSpPr>
            <a:spLocks noGrp="1"/>
          </p:cNvSpPr>
          <p:nvPr>
            <p:ph type="title"/>
          </p:nvPr>
        </p:nvSpPr>
        <p:spPr/>
        <p:txBody>
          <a:bodyPr/>
          <a:lstStyle/>
          <a:p>
            <a:r>
              <a:rPr lang="en-US" sz="4000" dirty="0"/>
              <a:t>Teacher Leadership that builds CTE,</a:t>
            </a:r>
            <a:br>
              <a:rPr lang="en-US" sz="4000" dirty="0"/>
            </a:br>
            <a:r>
              <a:rPr lang="en-US" sz="4000" dirty="0"/>
              <a:t> looks like…</a:t>
            </a:r>
          </a:p>
        </p:txBody>
      </p:sp>
      <p:sp>
        <p:nvSpPr>
          <p:cNvPr id="2" name="Text Placeholder 1">
            <a:extLst>
              <a:ext uri="{FF2B5EF4-FFF2-40B4-BE49-F238E27FC236}">
                <a16:creationId xmlns:a16="http://schemas.microsoft.com/office/drawing/2014/main" id="{1E4E4455-7C78-49E6-904E-29166E973AB1}"/>
              </a:ext>
            </a:extLst>
          </p:cNvPr>
          <p:cNvSpPr>
            <a:spLocks noGrp="1"/>
          </p:cNvSpPr>
          <p:nvPr>
            <p:ph type="body" idx="1"/>
          </p:nvPr>
        </p:nvSpPr>
        <p:spPr/>
        <p:txBody>
          <a:bodyPr>
            <a:normAutofit fontScale="92500" lnSpcReduction="10000"/>
          </a:bodyPr>
          <a:lstStyle/>
          <a:p>
            <a:pPr marL="91440" indent="0">
              <a:buNone/>
            </a:pPr>
            <a:r>
              <a:rPr lang="en-US" dirty="0"/>
              <a:t>Teacher Leaders have</a:t>
            </a:r>
          </a:p>
          <a:p>
            <a:r>
              <a:rPr lang="en-US" dirty="0"/>
              <a:t>meaningful participation in leadership meetings and tasks;</a:t>
            </a:r>
          </a:p>
          <a:p>
            <a:r>
              <a:rPr lang="en-US" dirty="0"/>
              <a:t>involvement in the selection and  professional development of curriculum;</a:t>
            </a:r>
          </a:p>
          <a:p>
            <a:r>
              <a:rPr lang="en-US" dirty="0"/>
              <a:t>engagement in peer coaching;</a:t>
            </a:r>
          </a:p>
          <a:p>
            <a:r>
              <a:rPr lang="en-US" dirty="0"/>
              <a:t>collaborative implementation of new programs school-wide;</a:t>
            </a:r>
          </a:p>
          <a:p>
            <a:r>
              <a:rPr lang="en-US" dirty="0"/>
              <a:t>involvement with and encouragement of parent participation;</a:t>
            </a:r>
          </a:p>
          <a:p>
            <a:r>
              <a:rPr lang="en-US" dirty="0"/>
              <a:t>participation in professional organizations; and/or</a:t>
            </a:r>
          </a:p>
          <a:p>
            <a:r>
              <a:rPr lang="en-US" dirty="0"/>
              <a:t>partnership with colleges and universities to prepare future teachers. </a:t>
            </a:r>
          </a:p>
        </p:txBody>
      </p:sp>
    </p:spTree>
    <p:extLst>
      <p:ext uri="{BB962C8B-B14F-4D97-AF65-F5344CB8AC3E}">
        <p14:creationId xmlns:p14="http://schemas.microsoft.com/office/powerpoint/2010/main" val="1208203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0DD7E-0B31-425F-B3FE-B2670B7D5891}"/>
              </a:ext>
            </a:extLst>
          </p:cNvPr>
          <p:cNvSpPr>
            <a:spLocks noGrp="1"/>
          </p:cNvSpPr>
          <p:nvPr>
            <p:ph type="title"/>
          </p:nvPr>
        </p:nvSpPr>
        <p:spPr/>
        <p:txBody>
          <a:bodyPr/>
          <a:lstStyle/>
          <a:p>
            <a:r>
              <a:rPr lang="en-US" dirty="0">
                <a:ea typeface="Questrial"/>
                <a:cs typeface="Questrial"/>
              </a:rPr>
              <a:t>Next Steps: CTE Action = Results</a:t>
            </a:r>
            <a:endParaRPr lang="en-US" dirty="0"/>
          </a:p>
        </p:txBody>
      </p:sp>
      <p:pic>
        <p:nvPicPr>
          <p:cNvPr id="8" name="Google Shape;928;p119" descr="image of Next Steps Actions=results handout">
            <a:extLst>
              <a:ext uri="{FF2B5EF4-FFF2-40B4-BE49-F238E27FC236}">
                <a16:creationId xmlns:a16="http://schemas.microsoft.com/office/drawing/2014/main" id="{85F8B421-378A-47A9-982A-DE02FB1DDEB8}"/>
              </a:ext>
              <a:ext uri="{C183D7F6-B498-43B3-948B-1728B52AA6E4}">
                <adec:decorative xmlns:adec="http://schemas.microsoft.com/office/drawing/2017/decorative" val="0"/>
              </a:ext>
            </a:extLst>
          </p:cNvPr>
          <p:cNvPicPr preferRelativeResize="0"/>
          <p:nvPr/>
        </p:nvPicPr>
        <p:blipFill>
          <a:blip r:embed="rId3"/>
          <a:stretch>
            <a:fillRect/>
          </a:stretch>
        </p:blipFill>
        <p:spPr>
          <a:xfrm>
            <a:off x="2544461" y="1498352"/>
            <a:ext cx="4055077" cy="3133469"/>
          </a:xfrm>
          <a:prstGeom prst="rect">
            <a:avLst/>
          </a:prstGeom>
          <a:ln>
            <a:noFill/>
          </a:ln>
          <a:effectLst>
            <a:outerShdw blurRad="292100" dist="139700" dir="2700000" algn="tl" rotWithShape="0">
              <a:srgbClr val="333333">
                <a:alpha val="65000"/>
              </a:srgbClr>
            </a:outerShdw>
          </a:effectLst>
        </p:spPr>
      </p:pic>
      <p:sp>
        <p:nvSpPr>
          <p:cNvPr id="5" name="Text Placeholder 1">
            <a:extLst>
              <a:ext uri="{FF2B5EF4-FFF2-40B4-BE49-F238E27FC236}">
                <a16:creationId xmlns:a16="http://schemas.microsoft.com/office/drawing/2014/main" id="{D64C8206-0F7A-4E5A-8387-2EED490C5F39}"/>
              </a:ext>
            </a:extLst>
          </p:cNvPr>
          <p:cNvSpPr>
            <a:spLocks noGrp="1"/>
          </p:cNvSpPr>
          <p:nvPr>
            <p:ph type="body" idx="1"/>
          </p:nvPr>
        </p:nvSpPr>
        <p:spPr>
          <a:xfrm>
            <a:off x="457200" y="4631821"/>
            <a:ext cx="8229600" cy="888762"/>
          </a:xfrm>
          <a:solidFill>
            <a:schemeClr val="accent1">
              <a:lumMod val="20000"/>
              <a:lumOff val="80000"/>
            </a:schemeClr>
          </a:solidFill>
        </p:spPr>
        <p:txBody>
          <a:bodyPr>
            <a:normAutofit/>
          </a:bodyPr>
          <a:lstStyle/>
          <a:p>
            <a:pPr marL="152401" indent="0" algn="ctr">
              <a:buNone/>
            </a:pPr>
            <a:r>
              <a:rPr lang="en-US" sz="2000" dirty="0"/>
              <a:t>What is teacher leadership like in my school?</a:t>
            </a:r>
          </a:p>
          <a:p>
            <a:pPr marL="152401" indent="0" algn="ctr">
              <a:buNone/>
            </a:pPr>
            <a:r>
              <a:rPr lang="en-US" sz="2000" dirty="0"/>
              <a:t>What are actionable steps I can take to build teacher leadership?</a:t>
            </a:r>
          </a:p>
          <a:p>
            <a:pPr marL="152401" indent="0" algn="ctr">
              <a:buNone/>
            </a:pPr>
            <a:endParaRPr lang="en-US" sz="2000" dirty="0"/>
          </a:p>
        </p:txBody>
      </p:sp>
      <p:pic>
        <p:nvPicPr>
          <p:cNvPr id="6" name="Picture 5" descr="This icon indicates there is further information found in the Handout packet." title="Document Icon">
            <a:extLst>
              <a:ext uri="{FF2B5EF4-FFF2-40B4-BE49-F238E27FC236}">
                <a16:creationId xmlns:a16="http://schemas.microsoft.com/office/drawing/2014/main" id="{14D53E22-B28B-4103-B2BE-612F14C11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93245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1"/>
          <p:cNvSpPr txBox="1">
            <a:spLocks noGrp="1"/>
          </p:cNvSpPr>
          <p:nvPr>
            <p:ph type="title"/>
          </p:nvPr>
        </p:nvSpPr>
        <p:spPr>
          <a:xfrm>
            <a:off x="416560" y="556657"/>
            <a:ext cx="8229600" cy="822825"/>
          </a:xfrm>
          <a:prstGeom prst="rect">
            <a:avLst/>
          </a:prstGeom>
        </p:spPr>
        <p:txBody>
          <a:bodyPr spcFirstLastPara="1" wrap="square" lIns="68569" tIns="68569" rIns="68569" bIns="68569" anchor="ctr" anchorCtr="0">
            <a:noAutofit/>
          </a:bodyPr>
          <a:lstStyle/>
          <a:p>
            <a:r>
              <a:rPr lang="en-US" dirty="0"/>
              <a:t>Practice Profile </a:t>
            </a:r>
            <a:endParaRPr dirty="0"/>
          </a:p>
        </p:txBody>
      </p:sp>
      <p:pic>
        <p:nvPicPr>
          <p:cNvPr id="5" name="Picture 4">
            <a:extLst>
              <a:ext uri="{FF2B5EF4-FFF2-40B4-BE49-F238E27FC236}">
                <a16:creationId xmlns:a16="http://schemas.microsoft.com/office/drawing/2014/main" id="{BEBB6602-5BF2-974E-9819-1C3C24EB9013}"/>
              </a:ext>
            </a:extLst>
          </p:cNvPr>
          <p:cNvPicPr>
            <a:picLocks noChangeAspect="1"/>
          </p:cNvPicPr>
          <p:nvPr/>
        </p:nvPicPr>
        <p:blipFill>
          <a:blip r:embed="rId3"/>
          <a:srcRect/>
          <a:stretch/>
        </p:blipFill>
        <p:spPr>
          <a:xfrm>
            <a:off x="1287090" y="1596571"/>
            <a:ext cx="7087653" cy="4766047"/>
          </a:xfrm>
          <a:prstGeom prst="rect">
            <a:avLst/>
          </a:prstGeom>
        </p:spPr>
      </p:pic>
      <p:pic>
        <p:nvPicPr>
          <p:cNvPr id="6" name="Picture 5" descr="Indicates Handouts&#10;" title="Folder Icon ">
            <a:extLst>
              <a:ext uri="{FF2B5EF4-FFF2-40B4-BE49-F238E27FC236}">
                <a16:creationId xmlns:a16="http://schemas.microsoft.com/office/drawing/2014/main" id="{03962FE8-AA80-490C-B03C-CDD8D24AE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2"/>
          <p:cNvSpPr txBox="1">
            <a:spLocks noGrp="1"/>
          </p:cNvSpPr>
          <p:nvPr>
            <p:ph type="title"/>
          </p:nvPr>
        </p:nvSpPr>
        <p:spPr>
          <a:prstGeom prst="rect">
            <a:avLst/>
          </a:prstGeom>
        </p:spPr>
        <p:txBody>
          <a:bodyPr spcFirstLastPara="1" wrap="square" lIns="68569" tIns="68569" rIns="68569" bIns="68569" anchor="ctr" anchorCtr="0">
            <a:noAutofit/>
          </a:bodyPr>
          <a:lstStyle/>
          <a:p>
            <a:r>
              <a:rPr lang="en-US"/>
              <a:t>Where Do We go From Here?</a:t>
            </a:r>
            <a:endParaRPr/>
          </a:p>
        </p:txBody>
      </p:sp>
      <p:pic>
        <p:nvPicPr>
          <p:cNvPr id="7" name="Picture 6">
            <a:extLst>
              <a:ext uri="{FF2B5EF4-FFF2-40B4-BE49-F238E27FC236}">
                <a16:creationId xmlns:a16="http://schemas.microsoft.com/office/drawing/2014/main" id="{3BAE0B1F-33D2-9342-A94E-3CE6224DF762}"/>
              </a:ext>
            </a:extLst>
          </p:cNvPr>
          <p:cNvPicPr>
            <a:picLocks noChangeAspect="1"/>
          </p:cNvPicPr>
          <p:nvPr/>
        </p:nvPicPr>
        <p:blipFill>
          <a:blip r:embed="rId3"/>
          <a:stretch>
            <a:fillRect/>
          </a:stretch>
        </p:blipFill>
        <p:spPr>
          <a:xfrm>
            <a:off x="3569168" y="2131218"/>
            <a:ext cx="2990093" cy="3869532"/>
          </a:xfrm>
          <a:prstGeom prst="rect">
            <a:avLst/>
          </a:prstGeom>
        </p:spPr>
      </p:pic>
      <p:pic>
        <p:nvPicPr>
          <p:cNvPr id="9" name="Picture 8" descr="This icon indicates there is further information found in the Handout packet." title="Document Icon">
            <a:extLst>
              <a:ext uri="{FF2B5EF4-FFF2-40B4-BE49-F238E27FC236}">
                <a16:creationId xmlns:a16="http://schemas.microsoft.com/office/drawing/2014/main" id="{5A57C91F-72C1-4C7A-9B4F-8DE57DD88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11" name="Picture 10" descr="Reflections/Activities Icon&#10;&#10;This icon indicates the presence of activities or times of reflection.">
            <a:extLst>
              <a:ext uri="{FF2B5EF4-FFF2-40B4-BE49-F238E27FC236}">
                <a16:creationId xmlns:a16="http://schemas.microsoft.com/office/drawing/2014/main" id="{2D601304-9E6B-4A96-AFAB-8E25B4567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pic>
        <p:nvPicPr>
          <p:cNvPr id="8" name="Picture 7" descr="image Decision tree handout to assist with which module to take next. ">
            <a:extLst>
              <a:ext uri="{FF2B5EF4-FFF2-40B4-BE49-F238E27FC236}">
                <a16:creationId xmlns:a16="http://schemas.microsoft.com/office/drawing/2014/main" id="{9B418CA7-48C6-4835-AD7C-E7D643209C70}"/>
              </a:ext>
            </a:extLst>
          </p:cNvPr>
          <p:cNvPicPr>
            <a:picLocks noChangeAspect="1"/>
          </p:cNvPicPr>
          <p:nvPr/>
        </p:nvPicPr>
        <p:blipFill>
          <a:blip r:embed="rId6"/>
          <a:stretch>
            <a:fillRect/>
          </a:stretch>
        </p:blipFill>
        <p:spPr>
          <a:xfrm>
            <a:off x="823602" y="1330948"/>
            <a:ext cx="6564085" cy="54700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2AE6E-AF35-4956-9765-E1F6546BD965}"/>
              </a:ext>
            </a:extLst>
          </p:cNvPr>
          <p:cNvSpPr>
            <a:spLocks noGrp="1"/>
          </p:cNvSpPr>
          <p:nvPr>
            <p:ph type="title"/>
          </p:nvPr>
        </p:nvSpPr>
        <p:spPr/>
        <p:txBody>
          <a:bodyPr/>
          <a:lstStyle/>
          <a:p>
            <a:r>
              <a:rPr lang="en-US" sz="4000" dirty="0"/>
              <a:t>Hidden Slide # 5</a:t>
            </a:r>
            <a:br>
              <a:rPr lang="en-US" sz="4000" dirty="0"/>
            </a:br>
            <a:r>
              <a:rPr lang="en-US" sz="4000" dirty="0"/>
              <a:t>CTE Key Terms</a:t>
            </a:r>
          </a:p>
        </p:txBody>
      </p:sp>
      <p:sp>
        <p:nvSpPr>
          <p:cNvPr id="2" name="Text Placeholder 1">
            <a:extLst>
              <a:ext uri="{FF2B5EF4-FFF2-40B4-BE49-F238E27FC236}">
                <a16:creationId xmlns:a16="http://schemas.microsoft.com/office/drawing/2014/main" id="{26DE4617-87DD-47C8-BB4D-4A8C02E6FACD}"/>
              </a:ext>
            </a:extLst>
          </p:cNvPr>
          <p:cNvSpPr>
            <a:spLocks noGrp="1"/>
          </p:cNvSpPr>
          <p:nvPr>
            <p:ph type="body" idx="1"/>
          </p:nvPr>
        </p:nvSpPr>
        <p:spPr/>
        <p:txBody>
          <a:bodyPr>
            <a:noAutofit/>
          </a:bodyPr>
          <a:lstStyle/>
          <a:p>
            <a:pPr marL="457200" indent="-365760">
              <a:spcBef>
                <a:spcPts val="600"/>
              </a:spcBef>
            </a:pPr>
            <a:r>
              <a:rPr lang="en-US" sz="1800" b="1" dirty="0"/>
              <a:t>Collective Teacher Efficacy (CTE) </a:t>
            </a:r>
            <a:r>
              <a:rPr lang="en-US" sz="1800" dirty="0"/>
              <a:t>is a perception of teachers in a school that the efforts of the faculty as a whole will have a positive effect on students.</a:t>
            </a:r>
          </a:p>
          <a:p>
            <a:pPr marL="457200" indent="-365760">
              <a:spcBef>
                <a:spcPts val="600"/>
              </a:spcBef>
            </a:pPr>
            <a:r>
              <a:rPr lang="en-US" sz="1800" b="1" dirty="0"/>
              <a:t>Efficacy</a:t>
            </a:r>
            <a:r>
              <a:rPr lang="en-US" sz="1800" dirty="0"/>
              <a:t> is a capacity for producing a desired result or effect.</a:t>
            </a:r>
          </a:p>
          <a:p>
            <a:pPr marL="457200" indent="-365760">
              <a:spcBef>
                <a:spcPts val="600"/>
              </a:spcBef>
            </a:pPr>
            <a:r>
              <a:rPr lang="en-US" sz="1800" b="1" dirty="0"/>
              <a:t>Self-Efficacy</a:t>
            </a:r>
            <a:r>
              <a:rPr lang="en-US" sz="1800" dirty="0"/>
              <a:t> is an individual's belief in his or her capacity to execute behaviors necessary to produce specific performance and goal attainment.</a:t>
            </a:r>
          </a:p>
          <a:p>
            <a:pPr marL="457200" indent="-365760">
              <a:spcBef>
                <a:spcPts val="600"/>
              </a:spcBef>
            </a:pPr>
            <a:r>
              <a:rPr lang="en-US" sz="1800" b="1" dirty="0"/>
              <a:t>Teacher Efficacy </a:t>
            </a:r>
            <a:r>
              <a:rPr lang="en-US" sz="1800" dirty="0"/>
              <a:t>is one’s confidence in his/her ability to promote students’ learning. </a:t>
            </a:r>
          </a:p>
          <a:p>
            <a:pPr marL="457200" indent="-365760">
              <a:spcBef>
                <a:spcPts val="600"/>
              </a:spcBef>
            </a:pPr>
            <a:r>
              <a:rPr lang="en-US" sz="1800" b="1" dirty="0"/>
              <a:t>Collective Efficacy </a:t>
            </a:r>
            <a:r>
              <a:rPr lang="en-US" sz="1800" dirty="0"/>
              <a:t>is a group’s shared belief in its combined capabilities to attain their goals and accomplish desired tasks.</a:t>
            </a:r>
          </a:p>
          <a:p>
            <a:pPr marL="457200" indent="-365760">
              <a:spcBef>
                <a:spcPts val="600"/>
              </a:spcBef>
            </a:pPr>
            <a:r>
              <a:rPr lang="en-US" sz="1800" b="1" dirty="0"/>
              <a:t>Mastery Experience </a:t>
            </a:r>
            <a:r>
              <a:rPr lang="en-US" sz="1800" dirty="0"/>
              <a:t>is when you experience success firsthand. It requires experience in overcoming obstacles through perseverant effort. </a:t>
            </a:r>
          </a:p>
          <a:p>
            <a:pPr marL="457200" indent="-365760">
              <a:spcBef>
                <a:spcPts val="600"/>
              </a:spcBef>
            </a:pPr>
            <a:r>
              <a:rPr lang="en-US" sz="1800" b="1" dirty="0"/>
              <a:t>Vicarious Experience </a:t>
            </a:r>
            <a:r>
              <a:rPr lang="en-US" sz="1800" dirty="0"/>
              <a:t>is seeing people similar to oneself succeed.</a:t>
            </a:r>
          </a:p>
          <a:p>
            <a:endParaRPr lang="en-US" dirty="0"/>
          </a:p>
        </p:txBody>
      </p:sp>
    </p:spTree>
    <p:extLst>
      <p:ext uri="{BB962C8B-B14F-4D97-AF65-F5344CB8AC3E}">
        <p14:creationId xmlns:p14="http://schemas.microsoft.com/office/powerpoint/2010/main" val="1172097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Title"/>
          <p:cNvSpPr txBox="1">
            <a:spLocks noGrp="1"/>
          </p:cNvSpPr>
          <p:nvPr>
            <p:ph type="title"/>
          </p:nvPr>
        </p:nvSpPr>
        <p:spPr>
          <a:prstGeom prst="rect">
            <a:avLst/>
          </a:prstGeom>
        </p:spPr>
        <p:txBody>
          <a:bodyPr spcFirstLastPara="1" wrap="square" lIns="68569" tIns="68569" rIns="68569" bIns="68569" anchor="ctr" anchorCtr="0">
            <a:noAutofit/>
          </a:bodyPr>
          <a:lstStyle/>
          <a:p>
            <a:r>
              <a:rPr lang="en-US" dirty="0"/>
              <a:t>Where Do We go From Here?</a:t>
            </a:r>
            <a:endParaRPr dirty="0"/>
          </a:p>
        </p:txBody>
      </p:sp>
      <p:pic>
        <p:nvPicPr>
          <p:cNvPr id="3" name="Picture 2" descr="image of cte planning reflection directions handout&#10;">
            <a:extLst>
              <a:ext uri="{FF2B5EF4-FFF2-40B4-BE49-F238E27FC236}">
                <a16:creationId xmlns:a16="http://schemas.microsoft.com/office/drawing/2014/main" id="{AAD20CCD-F808-AC4B-9E9D-C092DAAC9B35}"/>
              </a:ext>
            </a:extLst>
          </p:cNvPr>
          <p:cNvPicPr>
            <a:picLocks noChangeAspect="1"/>
          </p:cNvPicPr>
          <p:nvPr/>
        </p:nvPicPr>
        <p:blipFill>
          <a:blip r:embed="rId3"/>
          <a:stretch>
            <a:fillRect/>
          </a:stretch>
        </p:blipFill>
        <p:spPr>
          <a:xfrm>
            <a:off x="2940064" y="1653163"/>
            <a:ext cx="3556998" cy="4603173"/>
          </a:xfrm>
          <a:prstGeom prst="rect">
            <a:avLst/>
          </a:prstGeom>
          <a:ln>
            <a:solidFill>
              <a:schemeClr val="accent2"/>
            </a:solidFill>
          </a:ln>
        </p:spPr>
      </p:pic>
      <p:pic>
        <p:nvPicPr>
          <p:cNvPr id="8" name="Picture 7" descr="This icon indicates there is further information found in the Handout packet." title="Document Icon">
            <a:extLst>
              <a:ext uri="{FF2B5EF4-FFF2-40B4-BE49-F238E27FC236}">
                <a16:creationId xmlns:a16="http://schemas.microsoft.com/office/drawing/2014/main" id="{4399FA56-4303-4485-9846-EE29407BD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9" name="Picture 8" descr="This icon indicates the presence of activities or times of reflection." title="Reflections/Activites Icon">
            <a:extLst>
              <a:ext uri="{FF2B5EF4-FFF2-40B4-BE49-F238E27FC236}">
                <a16:creationId xmlns:a16="http://schemas.microsoft.com/office/drawing/2014/main" id="{9277899E-38E1-4880-B3A8-19997ADCD0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577522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Adams, C. M., Forsyth, P. B. (2006). Proximate sources of collective teacher efficacy. </a:t>
            </a:r>
            <a:r>
              <a:rPr lang="en-US" sz="1400" i="1" dirty="0">
                <a:latin typeface="Calibri" panose="020F0502020204030204" pitchFamily="34" charset="0"/>
                <a:ea typeface="Calibri"/>
                <a:cs typeface="Calibri" panose="020F0502020204030204" pitchFamily="34" charset="0"/>
                <a:sym typeface="Calibri"/>
              </a:rPr>
              <a:t>Journal of Educational Administration,</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44</a:t>
            </a:r>
            <a:r>
              <a:rPr lang="en-US" sz="1400" dirty="0">
                <a:latin typeface="Calibri" panose="020F0502020204030204" pitchFamily="34" charset="0"/>
                <a:ea typeface="Calibri"/>
                <a:cs typeface="Calibri" panose="020F0502020204030204" pitchFamily="34" charset="0"/>
                <a:sym typeface="Calibri"/>
              </a:rPr>
              <a:t>(6), 625-642.</a:t>
            </a:r>
          </a:p>
          <a:p>
            <a:pPr indent="-257156">
              <a:buNone/>
            </a:pPr>
            <a:r>
              <a:rPr lang="en-US" sz="1400" dirty="0">
                <a:latin typeface="Calibri" panose="020F0502020204030204" pitchFamily="34" charset="0"/>
                <a:ea typeface="Calibri"/>
                <a:cs typeface="Calibri" panose="020F0502020204030204" pitchFamily="34" charset="0"/>
                <a:sym typeface="Calibri"/>
              </a:rPr>
              <a:t>Bandura, A. (1986). The explanatory and predictive scope of self-efficacy theory. </a:t>
            </a:r>
            <a:r>
              <a:rPr lang="en-US" sz="1400" i="1" dirty="0">
                <a:latin typeface="Calibri" panose="020F0502020204030204" pitchFamily="34" charset="0"/>
                <a:ea typeface="Calibri"/>
                <a:cs typeface="Calibri" panose="020F0502020204030204" pitchFamily="34" charset="0"/>
                <a:sym typeface="Calibri"/>
              </a:rPr>
              <a:t>Journal of Social and Clinical Psychology, Special Issue: Self-Efficacy Theory in Contemporary Psychology, 4</a:t>
            </a:r>
            <a:r>
              <a:rPr lang="en-US" sz="1400" dirty="0">
                <a:latin typeface="Calibri" panose="020F0502020204030204" pitchFamily="34" charset="0"/>
                <a:ea typeface="Calibri"/>
                <a:cs typeface="Calibri" panose="020F0502020204030204" pitchFamily="34" charset="0"/>
                <a:sym typeface="Calibri"/>
              </a:rPr>
              <a:t>, 359-373.</a:t>
            </a:r>
          </a:p>
          <a:p>
            <a:pPr indent="-257156">
              <a:buNone/>
            </a:pPr>
            <a:r>
              <a:rPr lang="en-US" sz="1400" dirty="0">
                <a:latin typeface="Calibri" panose="020F0502020204030204" pitchFamily="34" charset="0"/>
                <a:cs typeface="Calibri" panose="020F0502020204030204" pitchFamily="34" charset="0"/>
              </a:rPr>
              <a:t>Bandura, A. (1994). Self-efficacy. In V. S. </a:t>
            </a:r>
            <a:r>
              <a:rPr lang="en-US" sz="1400" dirty="0" err="1">
                <a:latin typeface="Calibri" panose="020F0502020204030204" pitchFamily="34" charset="0"/>
                <a:cs typeface="Calibri" panose="020F0502020204030204" pitchFamily="34" charset="0"/>
              </a:rPr>
              <a:t>Ramachaudran</a:t>
            </a:r>
            <a:r>
              <a:rPr lang="en-US" sz="1400" dirty="0">
                <a:latin typeface="Calibri" panose="020F0502020204030204" pitchFamily="34" charset="0"/>
                <a:cs typeface="Calibri" panose="020F0502020204030204" pitchFamily="34" charset="0"/>
              </a:rPr>
              <a:t> (Ed.), </a:t>
            </a:r>
            <a:r>
              <a:rPr lang="en-US" sz="1400" i="1" dirty="0">
                <a:latin typeface="Calibri" panose="020F0502020204030204" pitchFamily="34" charset="0"/>
                <a:cs typeface="Calibri" panose="020F0502020204030204" pitchFamily="34" charset="0"/>
              </a:rPr>
              <a:t>Encyclopedia of human behavior </a:t>
            </a:r>
            <a:r>
              <a:rPr lang="en-US" sz="1400" dirty="0">
                <a:latin typeface="Calibri" panose="020F0502020204030204" pitchFamily="34" charset="0"/>
                <a:cs typeface="Calibri" panose="020F0502020204030204" pitchFamily="34" charset="0"/>
              </a:rPr>
              <a:t>(Vol. 4, pp. 71-81). New York: Academic Press. (Reprinted in H. Friedman [Ed.], </a:t>
            </a:r>
            <a:r>
              <a:rPr lang="en-US" sz="1400" i="1" dirty="0">
                <a:latin typeface="Calibri" panose="020F0502020204030204" pitchFamily="34" charset="0"/>
                <a:cs typeface="Calibri" panose="020F0502020204030204" pitchFamily="34" charset="0"/>
              </a:rPr>
              <a:t>Encyclopedia of mental health</a:t>
            </a:r>
            <a:r>
              <a:rPr lang="en-US" sz="1400" dirty="0">
                <a:latin typeface="Calibri" panose="020F0502020204030204" pitchFamily="34" charset="0"/>
                <a:cs typeface="Calibri" panose="020F0502020204030204" pitchFamily="34" charset="0"/>
              </a:rPr>
              <a:t>. San Diego: Academic Press, 1998). </a:t>
            </a:r>
          </a:p>
          <a:p>
            <a:pPr indent="-257156">
              <a:buNone/>
            </a:pPr>
            <a:r>
              <a:rPr lang="en-US" sz="1400" dirty="0" err="1">
                <a:latin typeface="Calibri"/>
                <a:cs typeface="Calibri"/>
                <a:sym typeface="Calibri"/>
              </a:rPr>
              <a:t>Berebitsky</a:t>
            </a:r>
            <a:r>
              <a:rPr lang="en-US" sz="1400" dirty="0">
                <a:latin typeface="Calibri"/>
                <a:cs typeface="Calibri"/>
                <a:sym typeface="Calibri"/>
              </a:rPr>
              <a:t>, D. &amp; </a:t>
            </a:r>
            <a:r>
              <a:rPr lang="en-US" sz="1400" dirty="0" err="1">
                <a:latin typeface="Calibri"/>
                <a:cs typeface="Calibri"/>
                <a:sym typeface="Calibri"/>
              </a:rPr>
              <a:t>Salloum</a:t>
            </a:r>
            <a:r>
              <a:rPr lang="en-US" sz="1400" dirty="0">
                <a:latin typeface="Calibri"/>
                <a:cs typeface="Calibri"/>
                <a:sym typeface="Calibri"/>
              </a:rPr>
              <a:t>, S. J. (2017).  The relationship between collective efficacy and teachers’ social networks in urban middle schools. </a:t>
            </a:r>
            <a:r>
              <a:rPr lang="en-US" sz="1400" i="1" dirty="0">
                <a:latin typeface="Calibri"/>
                <a:cs typeface="Calibri"/>
                <a:sym typeface="Calibri"/>
              </a:rPr>
              <a:t>American Educational Research Association</a:t>
            </a:r>
            <a:r>
              <a:rPr lang="en-US" sz="1400" dirty="0">
                <a:latin typeface="Calibri"/>
                <a:cs typeface="Calibri"/>
                <a:sym typeface="Calibri"/>
              </a:rPr>
              <a:t>, </a:t>
            </a:r>
            <a:r>
              <a:rPr lang="en-US" sz="1400" i="1" dirty="0">
                <a:latin typeface="Calibri"/>
                <a:cs typeface="Calibri"/>
                <a:sym typeface="Calibri"/>
              </a:rPr>
              <a:t>3</a:t>
            </a:r>
            <a:r>
              <a:rPr lang="en-US" sz="1400" dirty="0">
                <a:latin typeface="Calibri"/>
                <a:cs typeface="Calibri"/>
                <a:sym typeface="Calibri"/>
              </a:rPr>
              <a:t>(4), 1-11. Retrieved from </a:t>
            </a:r>
            <a:r>
              <a:rPr lang="en-US" sz="1400" dirty="0">
                <a:latin typeface="Calibri"/>
                <a:cs typeface="Calibri"/>
                <a:sym typeface="Calibri"/>
                <a:hlinkClick r:id="rId3"/>
              </a:rPr>
              <a:t>https://journals.sagepub.com/doi/pdf/10.1177/2332858417743927</a:t>
            </a:r>
            <a:r>
              <a:rPr lang="en-US" sz="1400" dirty="0">
                <a:latin typeface="Calibri"/>
                <a:cs typeface="Calibri"/>
                <a:sym typeface="Calibri"/>
              </a:rPr>
              <a:t>  </a:t>
            </a:r>
            <a:endParaRPr lang="en-US" sz="1400" dirty="0"/>
          </a:p>
          <a:p>
            <a:pPr indent="-257156">
              <a:buNone/>
            </a:pPr>
            <a:r>
              <a:rPr lang="en-US" sz="1400" dirty="0">
                <a:latin typeface="Calibri" panose="020F0502020204030204" pitchFamily="34" charset="0"/>
                <a:ea typeface="Calibri"/>
                <a:cs typeface="Calibri" panose="020F0502020204030204" pitchFamily="34" charset="0"/>
                <a:sym typeface="Calibri"/>
              </a:rPr>
              <a:t>Brinson, D., &amp; Steiner, L. (2007). </a:t>
            </a:r>
            <a:r>
              <a:rPr lang="en-US" sz="1400" i="1" dirty="0">
                <a:latin typeface="Calibri" panose="020F0502020204030204" pitchFamily="34" charset="0"/>
                <a:ea typeface="Calibri"/>
                <a:cs typeface="Calibri" panose="020F0502020204030204" pitchFamily="34" charset="0"/>
                <a:sym typeface="Calibri"/>
              </a:rPr>
              <a:t>Building collective efficacy: How leaders inspire teachers to achieve </a:t>
            </a:r>
            <a:r>
              <a:rPr lang="en-US" sz="1400" dirty="0">
                <a:latin typeface="Calibri" panose="020F0502020204030204" pitchFamily="34" charset="0"/>
                <a:ea typeface="Calibri"/>
                <a:cs typeface="Calibri" panose="020F0502020204030204" pitchFamily="34" charset="0"/>
                <a:sym typeface="Calibri"/>
              </a:rPr>
              <a:t>(Issue Brief). Washington, DC: Center for Comprehensive School Reform and Improvement. Retrieved from  </a:t>
            </a:r>
            <a:r>
              <a:rPr lang="en-US" sz="1400" dirty="0">
                <a:latin typeface="Calibri" panose="020F0502020204030204" pitchFamily="34" charset="0"/>
                <a:ea typeface="Calibri"/>
                <a:cs typeface="Calibri" panose="020F0502020204030204" pitchFamily="34" charset="0"/>
                <a:sym typeface="Calibri"/>
                <a:hlinkClick r:id="rId4"/>
              </a:rPr>
              <a:t>https://files.eric.ed.gov/fulltext/ED499254.pdf</a:t>
            </a:r>
            <a:endParaRPr lang="en-US" sz="1400" dirty="0">
              <a:latin typeface="Calibri" panose="020F0502020204030204" pitchFamily="34" charset="0"/>
              <a:ea typeface="Calibri"/>
              <a:cs typeface="Calibri" panose="020F0502020204030204" pitchFamily="34" charset="0"/>
              <a:sym typeface="Calibri"/>
            </a:endParaRPr>
          </a:p>
          <a:p>
            <a:pPr indent="-257156">
              <a:buNone/>
            </a:pPr>
            <a:r>
              <a:rPr lang="en-US" sz="1400" dirty="0">
                <a:latin typeface="Calibri" panose="020F0502020204030204" pitchFamily="34" charset="0"/>
                <a:ea typeface="Calibri"/>
                <a:cs typeface="Calibri" panose="020F0502020204030204" pitchFamily="34" charset="0"/>
                <a:sym typeface="Calibri"/>
              </a:rPr>
              <a:t>Cobb, P., &amp; Jackson, K. (2011). Towards an empirically grounded theory of action for improving the quality of mathematics teaching at scale. </a:t>
            </a:r>
            <a:r>
              <a:rPr lang="en-US" sz="1400" i="1" dirty="0">
                <a:latin typeface="Calibri" panose="020F0502020204030204" pitchFamily="34" charset="0"/>
                <a:cs typeface="Calibri" panose="020F0502020204030204" pitchFamily="34" charset="0"/>
                <a:sym typeface="Calibri"/>
              </a:rPr>
              <a:t>Mathematics Teacher Education and Development, </a:t>
            </a:r>
            <a:r>
              <a:rPr lang="en-US" sz="1400" i="1" dirty="0">
                <a:latin typeface="Calibri" panose="020F0502020204030204" pitchFamily="34" charset="0"/>
                <a:ea typeface="Calibri"/>
                <a:cs typeface="Calibri" panose="020F0502020204030204" pitchFamily="34" charset="0"/>
                <a:sym typeface="Calibri"/>
              </a:rPr>
              <a:t>13</a:t>
            </a:r>
            <a:r>
              <a:rPr lang="en-US" sz="1400" dirty="0">
                <a:latin typeface="Calibri" panose="020F0502020204030204" pitchFamily="34" charset="0"/>
                <a:ea typeface="Calibri"/>
                <a:cs typeface="Calibri" panose="020F0502020204030204" pitchFamily="34" charset="0"/>
                <a:sym typeface="Calibri"/>
              </a:rPr>
              <a:t>(1), 6-33. Retrieved from </a:t>
            </a:r>
            <a:r>
              <a:rPr lang="en-US" sz="1400" dirty="0">
                <a:latin typeface="Calibri" panose="020F0502020204030204" pitchFamily="34" charset="0"/>
                <a:ea typeface="Calibri"/>
                <a:cs typeface="Calibri" panose="020F0502020204030204" pitchFamily="34" charset="0"/>
                <a:sym typeface="Calibri"/>
                <a:hlinkClick r:id="rId5"/>
              </a:rPr>
              <a:t>https://files.eric.ed.gov/fulltext/EJ960944.pdf    </a:t>
            </a: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290112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DeWitt, P. (2017, March 12). Why can’t teachers make decision on their own. [Education Week’s Web log post, Finding Common Ground]. Retrieved from </a:t>
            </a:r>
            <a:r>
              <a:rPr lang="en-US" sz="1400" dirty="0">
                <a:latin typeface="Calibri" panose="020F0502020204030204" pitchFamily="34" charset="0"/>
                <a:ea typeface="Calibri"/>
                <a:cs typeface="Calibri" panose="020F0502020204030204" pitchFamily="34" charset="0"/>
                <a:sym typeface="Calibri"/>
                <a:hlinkClick r:id="rId2"/>
              </a:rPr>
              <a:t>http://blogs.edweek.org/edweek/finding_common_ground/2017/03/why_cant_teachers_make_decisions_on_their_own.html</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(2017). </a:t>
            </a:r>
            <a:r>
              <a:rPr lang="en-US" sz="1400" i="1" dirty="0">
                <a:latin typeface="Calibri" panose="020F0502020204030204" pitchFamily="34" charset="0"/>
                <a:ea typeface="Calibri"/>
                <a:cs typeface="Calibri" panose="020F0502020204030204" pitchFamily="34" charset="0"/>
                <a:sym typeface="Calibri"/>
              </a:rPr>
              <a:t>Collective efficacy: How educators’ beliefs impact student learning.</a:t>
            </a:r>
            <a:r>
              <a:rPr lang="en-US" sz="1400" dirty="0">
                <a:latin typeface="Calibri" panose="020F0502020204030204" pitchFamily="34" charset="0"/>
                <a:ea typeface="Calibri"/>
                <a:cs typeface="Calibri" panose="020F0502020204030204" pitchFamily="34" charset="0"/>
                <a:sym typeface="Calibri"/>
              </a:rPr>
              <a:t> Thousand Oaks, CA: Corwin.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(2018). Collective teacher efficacy research: Productive patterns of </a:t>
            </a:r>
            <a:r>
              <a:rPr lang="en-US" sz="1400" dirty="0" err="1">
                <a:latin typeface="Calibri" panose="020F0502020204030204" pitchFamily="34" charset="0"/>
                <a:ea typeface="Calibri"/>
                <a:cs typeface="Calibri" panose="020F0502020204030204" pitchFamily="34" charset="0"/>
                <a:sym typeface="Calibri"/>
              </a:rPr>
              <a:t>behaviour</a:t>
            </a:r>
            <a:r>
              <a:rPr lang="en-US" sz="1400" dirty="0">
                <a:latin typeface="Calibri" panose="020F0502020204030204" pitchFamily="34" charset="0"/>
                <a:ea typeface="Calibri"/>
                <a:cs typeface="Calibri" panose="020F0502020204030204" pitchFamily="34" charset="0"/>
                <a:sym typeface="Calibri"/>
              </a:rPr>
              <a:t> and other positive consequences. </a:t>
            </a:r>
            <a:r>
              <a:rPr lang="en-US" sz="1400" i="1" dirty="0">
                <a:latin typeface="Calibri" panose="020F0502020204030204" pitchFamily="34" charset="0"/>
                <a:ea typeface="Calibri"/>
                <a:cs typeface="Calibri" panose="020F0502020204030204" pitchFamily="34" charset="0"/>
                <a:sym typeface="Calibri"/>
              </a:rPr>
              <a:t>Journal of Educational Change, 19</a:t>
            </a:r>
            <a:r>
              <a:rPr lang="en-US" sz="1400" dirty="0">
                <a:latin typeface="Calibri" panose="020F0502020204030204" pitchFamily="34" charset="0"/>
                <a:ea typeface="Calibri"/>
                <a:cs typeface="Calibri" panose="020F0502020204030204" pitchFamily="34" charset="0"/>
                <a:sym typeface="Calibri"/>
              </a:rPr>
              <a:t>(3), 323–345.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Hattie, J., &amp; </a:t>
            </a:r>
            <a:r>
              <a:rPr lang="en-US" sz="1400" dirty="0" err="1">
                <a:latin typeface="Calibri" panose="020F0502020204030204" pitchFamily="34" charset="0"/>
                <a:ea typeface="Calibri"/>
                <a:cs typeface="Calibri" panose="020F0502020204030204" pitchFamily="34" charset="0"/>
                <a:sym typeface="Calibri"/>
              </a:rPr>
              <a:t>Eells</a:t>
            </a:r>
            <a:r>
              <a:rPr lang="en-US" sz="1400" dirty="0">
                <a:latin typeface="Calibri" panose="020F0502020204030204" pitchFamily="34" charset="0"/>
                <a:ea typeface="Calibri"/>
                <a:cs typeface="Calibri" panose="020F0502020204030204" pitchFamily="34" charset="0"/>
                <a:sym typeface="Calibri"/>
              </a:rPr>
              <a:t>, R. (2018). The power of collective efficacy</a:t>
            </a:r>
            <a:r>
              <a:rPr lang="en-US" sz="1400" i="1" dirty="0">
                <a:latin typeface="Calibri" panose="020F0502020204030204" pitchFamily="34" charset="0"/>
                <a:ea typeface="Calibri"/>
                <a:cs typeface="Calibri" panose="020F0502020204030204" pitchFamily="34" charset="0"/>
                <a:sym typeface="Calibri"/>
              </a:rPr>
              <a:t>. Educational Leadership, 75</a:t>
            </a:r>
            <a:r>
              <a:rPr lang="en-US" sz="1400" dirty="0">
                <a:latin typeface="Calibri" panose="020F0502020204030204" pitchFamily="34" charset="0"/>
                <a:ea typeface="Calibri"/>
                <a:cs typeface="Calibri" panose="020F0502020204030204" pitchFamily="34" charset="0"/>
                <a:sym typeface="Calibri"/>
              </a:rPr>
              <a:t>(6), 40-44. Retrieved from </a:t>
            </a:r>
            <a:r>
              <a:rPr lang="en-US" sz="1400" dirty="0">
                <a:latin typeface="Calibri" panose="020F0502020204030204" pitchFamily="34" charset="0"/>
                <a:ea typeface="Calibri"/>
                <a:cs typeface="Calibri" panose="020F0502020204030204" pitchFamily="34" charset="0"/>
                <a:sym typeface="Calibri"/>
                <a:hlinkClick r:id="rId3"/>
              </a:rPr>
              <a:t>http://www.ascd.org/publications/educational-leadership/mar18/vol75/num06/The-Power-of-Collective-Efficacy.aspx</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cs typeface="Calibri" panose="020F0502020204030204" pitchFamily="34" charset="0"/>
              </a:rPr>
              <a:t>Ermeling</a:t>
            </a:r>
            <a:r>
              <a:rPr lang="en-US" sz="1400" dirty="0">
                <a:latin typeface="Calibri" panose="020F0502020204030204" pitchFamily="34" charset="0"/>
                <a:cs typeface="Calibri" panose="020F0502020204030204" pitchFamily="34" charset="0"/>
              </a:rPr>
              <a:t>, B. A. (2010). Tracing the effects of teacher inquiry on classroom practices. </a:t>
            </a:r>
            <a:r>
              <a:rPr lang="en-US" sz="1400" i="1" dirty="0">
                <a:latin typeface="Calibri" panose="020F0502020204030204" pitchFamily="34" charset="0"/>
                <a:cs typeface="Calibri" panose="020F0502020204030204" pitchFamily="34" charset="0"/>
              </a:rPr>
              <a:t>Teaching and Teacher Education</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26</a:t>
            </a:r>
            <a:r>
              <a:rPr lang="en-US" sz="1400" dirty="0">
                <a:latin typeface="Calibri" panose="020F0502020204030204" pitchFamily="34" charset="0"/>
                <a:cs typeface="Calibri" panose="020F0502020204030204" pitchFamily="34" charset="0"/>
              </a:rPr>
              <a:t>(3), 377-388. </a:t>
            </a:r>
          </a:p>
          <a:p>
            <a:pPr indent="-257156">
              <a:buNone/>
            </a:pPr>
            <a:r>
              <a:rPr lang="en-US" sz="1400" dirty="0">
                <a:latin typeface="Calibri" panose="020F0502020204030204" pitchFamily="34" charset="0"/>
                <a:ea typeface="Calibri"/>
                <a:cs typeface="Calibri" panose="020F0502020204030204" pitchFamily="34" charset="0"/>
                <a:sym typeface="Calibri"/>
              </a:rPr>
              <a:t>Goddard, R. D., Hoy, W. K., &amp; Hoy, A. W. (2000). Collective teacher efficacy: Its meaning, measure, and impact on student achievement. </a:t>
            </a:r>
            <a:r>
              <a:rPr lang="en-US" sz="1400" i="1" dirty="0">
                <a:latin typeface="Calibri" panose="020F0502020204030204" pitchFamily="34" charset="0"/>
                <a:ea typeface="Calibri"/>
                <a:cs typeface="Calibri" panose="020F0502020204030204" pitchFamily="34" charset="0"/>
                <a:sym typeface="Calibri"/>
              </a:rPr>
              <a:t>American Educational Research Journal, 37</a:t>
            </a:r>
            <a:r>
              <a:rPr lang="en-US" sz="1400" dirty="0">
                <a:latin typeface="Calibri" panose="020F0502020204030204" pitchFamily="34" charset="0"/>
                <a:ea typeface="Calibri"/>
                <a:cs typeface="Calibri" panose="020F0502020204030204" pitchFamily="34" charset="0"/>
                <a:sym typeface="Calibri"/>
              </a:rPr>
              <a:t>(2), 479-507.</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190656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Goddard, R.D., Hoy, W. K., Hoy, A. W. (2004). Collective efficacy beliefs: Theoretical developments, empirical evidence, and future directions. </a:t>
            </a:r>
            <a:r>
              <a:rPr lang="en-US" sz="1400" i="1" dirty="0">
                <a:latin typeface="Calibri" panose="020F0502020204030204" pitchFamily="34" charset="0"/>
                <a:ea typeface="Calibri"/>
                <a:cs typeface="Calibri" panose="020F0502020204030204" pitchFamily="34" charset="0"/>
                <a:sym typeface="Calibri"/>
              </a:rPr>
              <a:t>Educational Researcher, 33</a:t>
            </a:r>
            <a:r>
              <a:rPr lang="en-US" sz="1400" dirty="0">
                <a:latin typeface="Calibri" panose="020F0502020204030204" pitchFamily="34" charset="0"/>
                <a:ea typeface="Calibri"/>
                <a:cs typeface="Calibri" panose="020F0502020204030204" pitchFamily="34" charset="0"/>
                <a:sym typeface="Calibri"/>
              </a:rPr>
              <a:t>(3), 3-13.</a:t>
            </a:r>
          </a:p>
          <a:p>
            <a:pPr indent="-257156">
              <a:buNone/>
            </a:pPr>
            <a:r>
              <a:rPr lang="en-US" sz="1400" dirty="0">
                <a:latin typeface="Calibri" panose="020F0502020204030204" pitchFamily="34" charset="0"/>
                <a:ea typeface="Calibri"/>
                <a:cs typeface="Calibri" panose="020F0502020204030204" pitchFamily="34" charset="0"/>
                <a:sym typeface="Calibri"/>
              </a:rPr>
              <a:t>Hoy, A. W. (2004). Self-efficacy in college teaching. Essays on Teaching Excellence; Toward the Best in the Academy, 15(7). Retrieved from </a:t>
            </a:r>
            <a:r>
              <a:rPr lang="en-US" sz="1400" dirty="0">
                <a:latin typeface="Calibri" panose="020F0502020204030204" pitchFamily="34" charset="0"/>
                <a:ea typeface="Calibri"/>
                <a:cs typeface="Calibri" panose="020F0502020204030204" pitchFamily="34" charset="0"/>
                <a:sym typeface="Calibri"/>
                <a:hlinkClick r:id="rId2"/>
              </a:rPr>
              <a:t>https://cft.vanderbilt.edu/wp-content/uploads/sites/59/vol15no7_self_efficacy.htm</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Killion</a:t>
            </a:r>
            <a:r>
              <a:rPr lang="en-US" sz="1400" dirty="0">
                <a:latin typeface="Calibri" panose="020F0502020204030204" pitchFamily="34" charset="0"/>
                <a:ea typeface="Calibri"/>
                <a:cs typeface="Calibri" panose="020F0502020204030204" pitchFamily="34" charset="0"/>
                <a:sym typeface="Calibri"/>
              </a:rPr>
              <a:t>, J., Harrison, C., Colton, A., Bryan, C., </a:t>
            </a:r>
            <a:r>
              <a:rPr lang="en-US" sz="1400" dirty="0" err="1">
                <a:latin typeface="Calibri" panose="020F0502020204030204" pitchFamily="34" charset="0"/>
                <a:ea typeface="Calibri"/>
                <a:cs typeface="Calibri" panose="020F0502020204030204" pitchFamily="34" charset="0"/>
                <a:sym typeface="Calibri"/>
              </a:rPr>
              <a:t>Delehant</a:t>
            </a:r>
            <a:r>
              <a:rPr lang="en-US" sz="1400" dirty="0">
                <a:latin typeface="Calibri" panose="020F0502020204030204" pitchFamily="34" charset="0"/>
                <a:ea typeface="Calibri"/>
                <a:cs typeface="Calibri" panose="020F0502020204030204" pitchFamily="34" charset="0"/>
                <a:sym typeface="Calibri"/>
              </a:rPr>
              <a:t>, A., &amp; Cooke, D. (2016). </a:t>
            </a:r>
            <a:r>
              <a:rPr lang="en-US" sz="1400" i="1" dirty="0">
                <a:latin typeface="Calibri" panose="020F0502020204030204" pitchFamily="34" charset="0"/>
                <a:ea typeface="Calibri"/>
                <a:cs typeface="Calibri" panose="020F0502020204030204" pitchFamily="34" charset="0"/>
                <a:sym typeface="Calibri"/>
              </a:rPr>
              <a:t>A systemic approach to elevating teacher leadership.</a:t>
            </a:r>
            <a:r>
              <a:rPr lang="en-US" sz="1400" dirty="0">
                <a:latin typeface="Calibri" panose="020F0502020204030204" pitchFamily="34" charset="0"/>
                <a:ea typeface="Calibri"/>
                <a:cs typeface="Calibri" panose="020F0502020204030204" pitchFamily="34" charset="0"/>
                <a:sym typeface="Calibri"/>
              </a:rPr>
              <a:t> Oxford, OH: Learning Forward. Retrieved from </a:t>
            </a:r>
            <a:r>
              <a:rPr lang="en-US" sz="1400" dirty="0">
                <a:latin typeface="Calibri" panose="020F0502020204030204" pitchFamily="34" charset="0"/>
                <a:ea typeface="Calibri"/>
                <a:cs typeface="Calibri" panose="020F0502020204030204" pitchFamily="34" charset="0"/>
                <a:sym typeface="Calibri"/>
                <a:hlinkClick r:id="rId3"/>
              </a:rPr>
              <a:t>https://learningforward.org/docs/default-source/pdf/a-systemic-approach-to-elevating-teacher-leadership.pdf</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4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400" dirty="0">
                <a:latin typeface="Calibri" panose="020F0502020204030204" pitchFamily="34" charset="0"/>
                <a:ea typeface="Calibri"/>
                <a:cs typeface="Calibri" panose="020F0502020204030204" pitchFamily="34" charset="0"/>
                <a:sym typeface="Calibri"/>
              </a:rPr>
              <a:t>[Online report]. Retrieved from </a:t>
            </a:r>
            <a:r>
              <a:rPr lang="en-US" sz="1400" dirty="0">
                <a:latin typeface="Calibri" panose="020F0502020204030204" pitchFamily="34" charset="0"/>
                <a:ea typeface="Calibri"/>
                <a:cs typeface="Calibri" panose="020F0502020204030204" pitchFamily="34" charset="0"/>
                <a:sym typeface="Calibri"/>
                <a:hlinkClick r:id="rId4"/>
              </a:rPr>
              <a:t>www.doe.mass.edu/edeval/leadership/BuildingSchoolCulture.pdf</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MoEdu</a:t>
            </a:r>
            <a:r>
              <a:rPr lang="en-US" sz="1400" dirty="0">
                <a:latin typeface="Calibri" panose="020F0502020204030204" pitchFamily="34" charset="0"/>
                <a:ea typeface="Calibri"/>
                <a:cs typeface="Calibri" panose="020F0502020204030204" pitchFamily="34" charset="0"/>
                <a:sym typeface="Calibri"/>
              </a:rPr>
              <a:t>-Sail. (2019). District Continuous Improvement Framework (MMD/DCI): Blueprint for district and building leadership, Third Edition. Missouri Department of Elementary and Secondary Education: Northern Arizona University, Institute for Human Development.</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73489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err="1">
                <a:latin typeface="Calibri" panose="020F0502020204030204" pitchFamily="34" charset="0"/>
                <a:ea typeface="Calibri" panose="020F0502020204030204" pitchFamily="34" charset="0"/>
                <a:cs typeface="Calibri" panose="020F0502020204030204" pitchFamily="34" charset="0"/>
                <a:sym typeface="Calibri"/>
              </a:rPr>
              <a:t>Moolenaar</a:t>
            </a:r>
            <a:r>
              <a:rPr lang="en-US" sz="1400" dirty="0">
                <a:latin typeface="Calibri" panose="020F0502020204030204" pitchFamily="34" charset="0"/>
                <a:ea typeface="Calibri" panose="020F0502020204030204" pitchFamily="34" charset="0"/>
                <a:cs typeface="Calibri" panose="020F0502020204030204" pitchFamily="34" charset="0"/>
                <a:sym typeface="Calibri"/>
              </a:rPr>
              <a:t>, N. M., </a:t>
            </a:r>
            <a:r>
              <a:rPr lang="en-US" sz="1400" dirty="0" err="1">
                <a:latin typeface="Calibri" panose="020F0502020204030204" pitchFamily="34" charset="0"/>
                <a:ea typeface="Calibri" panose="020F0502020204030204" pitchFamily="34" charset="0"/>
                <a:cs typeface="Calibri" panose="020F0502020204030204" pitchFamily="34" charset="0"/>
                <a:sym typeface="Calibri"/>
              </a:rPr>
              <a:t>Sleegers</a:t>
            </a:r>
            <a:r>
              <a:rPr lang="en-US" sz="1400" dirty="0">
                <a:latin typeface="Calibri" panose="020F0502020204030204" pitchFamily="34" charset="0"/>
                <a:ea typeface="Calibri" panose="020F0502020204030204" pitchFamily="34" charset="0"/>
                <a:cs typeface="Calibri" panose="020F0502020204030204" pitchFamily="34" charset="0"/>
                <a:sym typeface="Calibri"/>
              </a:rPr>
              <a:t>, P. J. C., &amp; Daly, A. J. (2012). Teaming up: Linking collaboration networks, collective efficacy, and student achievement. </a:t>
            </a:r>
            <a:r>
              <a:rPr lang="en-US" sz="1400" i="1" dirty="0">
                <a:latin typeface="Calibri" panose="020F0502020204030204" pitchFamily="34" charset="0"/>
                <a:ea typeface="Calibri" panose="020F0502020204030204" pitchFamily="34" charset="0"/>
                <a:cs typeface="Calibri" panose="020F0502020204030204" pitchFamily="34" charset="0"/>
                <a:sym typeface="Calibri"/>
              </a:rPr>
              <a:t>Teaching and Teacher Education, 28</a:t>
            </a:r>
            <a:r>
              <a:rPr lang="en-US" sz="1400" dirty="0">
                <a:latin typeface="Calibri" panose="020F0502020204030204" pitchFamily="34" charset="0"/>
                <a:ea typeface="Calibri" panose="020F0502020204030204" pitchFamily="34" charset="0"/>
                <a:cs typeface="Calibri" panose="020F0502020204030204" pitchFamily="34" charset="0"/>
                <a:sym typeface="Calibri"/>
              </a:rPr>
              <a:t>(2), 251-262.</a:t>
            </a:r>
          </a:p>
          <a:p>
            <a:pPr indent="-257156">
              <a:buNone/>
            </a:pPr>
            <a:r>
              <a:rPr lang="en-US" sz="1400" dirty="0">
                <a:latin typeface="Calibri" panose="020F0502020204030204" pitchFamily="34" charset="0"/>
                <a:ea typeface="Calibri" panose="020F0502020204030204" pitchFamily="34" charset="0"/>
                <a:cs typeface="Calibri" panose="020F0502020204030204" pitchFamily="34" charset="0"/>
                <a:sym typeface="Calibri"/>
              </a:rPr>
              <a:t>Raytown Schools. (2018, May 1). Collective efficacy training interview clip 2 [Video file]. Retrieved from https://www.youtube.com/watch?v=6VdYmiL_Nxs&amp;feature=youtu.be </a:t>
            </a:r>
          </a:p>
          <a:p>
            <a:pPr indent="-257156">
              <a:buNone/>
            </a:pPr>
            <a:r>
              <a:rPr lang="en-US" sz="1400" b="0" dirty="0">
                <a:latin typeface="Calibri" panose="020F0502020204030204" pitchFamily="34" charset="0"/>
                <a:ea typeface="Calibri" panose="020F0502020204030204" pitchFamily="34" charset="0"/>
                <a:cs typeface="Calibri" panose="020F0502020204030204" pitchFamily="34" charset="0"/>
              </a:rPr>
              <a:t>TN Department of Education. (n.d.) </a:t>
            </a:r>
            <a:r>
              <a:rPr lang="en-US" sz="1400" b="0" i="1" dirty="0">
                <a:latin typeface="Calibri" panose="020F0502020204030204" pitchFamily="34" charset="0"/>
                <a:ea typeface="Calibri" panose="020F0502020204030204" pitchFamily="34" charset="0"/>
                <a:cs typeface="Calibri" panose="020F0502020204030204" pitchFamily="34" charset="0"/>
              </a:rPr>
              <a:t>Teacher leadership self-reflection inventory. </a:t>
            </a:r>
            <a:r>
              <a:rPr lang="en-US" sz="1400" b="0" i="0" dirty="0">
                <a:latin typeface="Calibri" panose="020F0502020204030204" pitchFamily="34" charset="0"/>
                <a:ea typeface="Calibri" panose="020F0502020204030204" pitchFamily="34" charset="0"/>
                <a:cs typeface="Calibri" panose="020F0502020204030204" pitchFamily="34" charset="0"/>
              </a:rPr>
              <a:t>TN Department of Education. </a:t>
            </a:r>
            <a:r>
              <a:rPr lang="en-US" sz="1400" dirty="0">
                <a:latin typeface="Calibri" panose="020F0502020204030204" pitchFamily="34" charset="0"/>
                <a:ea typeface="Calibri" panose="020F0502020204030204" pitchFamily="34" charset="0"/>
                <a:cs typeface="Calibri" panose="020F0502020204030204" pitchFamily="34" charset="0"/>
                <a:hlinkClick r:id="rId2"/>
              </a:rPr>
              <a:t>Teacher-Leadership-Self-Reflection-Inventory.pdf (team-tn.</a:t>
            </a:r>
            <a:r>
              <a:rPr lang="en-US" sz="1400">
                <a:latin typeface="Calibri" panose="020F0502020204030204" pitchFamily="34" charset="0"/>
                <a:ea typeface="Calibri" panose="020F0502020204030204" pitchFamily="34" charset="0"/>
                <a:cs typeface="Calibri" panose="020F0502020204030204" pitchFamily="34" charset="0"/>
                <a:hlinkClick r:id="rId2"/>
              </a:rPr>
              <a:t>org)</a:t>
            </a:r>
            <a:endParaRPr lang="en-US" sz="1400" dirty="0">
              <a:latin typeface="Calibri" panose="020F0502020204030204" pitchFamily="34" charset="0"/>
              <a:ea typeface="Calibri" panose="020F0502020204030204" pitchFamily="34" charset="0"/>
              <a:cs typeface="Calibri" panose="020F0502020204030204" pitchFamily="34" charset="0"/>
              <a:sym typeface="Calibri"/>
            </a:endParaRPr>
          </a:p>
          <a:p>
            <a:pPr indent="-257156">
              <a:buNone/>
            </a:pPr>
            <a:r>
              <a:rPr lang="en-US" sz="1400" dirty="0">
                <a:latin typeface="Calibri" panose="020F0502020204030204" pitchFamily="34" charset="0"/>
                <a:ea typeface="Calibri" panose="020F0502020204030204" pitchFamily="34" charset="0"/>
                <a:cs typeface="Calibri" panose="020F0502020204030204" pitchFamily="34" charset="0"/>
                <a:sym typeface="Calibri"/>
              </a:rPr>
              <a:t>Visible-Learning. (n.d.). </a:t>
            </a:r>
            <a:r>
              <a:rPr lang="en-US" sz="1400" i="1" dirty="0">
                <a:latin typeface="Calibri" panose="020F0502020204030204" pitchFamily="34" charset="0"/>
                <a:ea typeface="Calibri" panose="020F0502020204030204" pitchFamily="34" charset="0"/>
                <a:cs typeface="Calibri" panose="020F0502020204030204" pitchFamily="34" charset="0"/>
                <a:sym typeface="Calibri"/>
              </a:rPr>
              <a:t>Hattie’s ranking: 252 influences and effect sizes related to student achievement. </a:t>
            </a:r>
            <a:r>
              <a:rPr lang="en-US" sz="1400" dirty="0">
                <a:latin typeface="Calibri" panose="020F0502020204030204" pitchFamily="34" charset="0"/>
                <a:ea typeface="Calibri" panose="020F0502020204030204" pitchFamily="34" charset="0"/>
                <a:cs typeface="Calibri" panose="020F0502020204030204" pitchFamily="34" charset="0"/>
                <a:sym typeface="Calibri"/>
              </a:rPr>
              <a:t>Retrieved from https://visible-learning.org/hattie-ranking-influences-effect-sizes-learning-achievement</a:t>
            </a:r>
          </a:p>
          <a:p>
            <a:pPr indent="-257156">
              <a:buNone/>
            </a:pPr>
            <a:r>
              <a:rPr lang="en-US" sz="1400" dirty="0">
                <a:latin typeface="Calibri" panose="020F0502020204030204" pitchFamily="34" charset="0"/>
                <a:ea typeface="Calibri" panose="020F0502020204030204" pitchFamily="34" charset="0"/>
                <a:cs typeface="Calibri" panose="020F0502020204030204" pitchFamily="34" charset="0"/>
                <a:sym typeface="Calibri"/>
              </a:rPr>
              <a:t>York-Barr, J., &amp; Duke, K. (2004). What do we know about teacher leadership</a:t>
            </a:r>
            <a:r>
              <a:rPr lang="en-US" sz="1400" dirty="0">
                <a:latin typeface="Calibri" panose="020F0502020204030204" pitchFamily="34" charset="0"/>
                <a:ea typeface="Calibri"/>
                <a:cs typeface="Calibri" panose="020F0502020204030204" pitchFamily="34" charset="0"/>
                <a:sym typeface="Calibri"/>
              </a:rPr>
              <a:t>? Findings from two decades of scholarship</a:t>
            </a:r>
            <a:r>
              <a:rPr lang="en-US" sz="1400" i="1" dirty="0">
                <a:latin typeface="Calibri" panose="020F0502020204030204" pitchFamily="34" charset="0"/>
                <a:ea typeface="Calibri"/>
                <a:cs typeface="Calibri" panose="020F0502020204030204" pitchFamily="34" charset="0"/>
                <a:sym typeface="Calibri"/>
              </a:rPr>
              <a:t>. Review of Educational Research,</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74</a:t>
            </a:r>
            <a:r>
              <a:rPr lang="en-US" sz="1400" dirty="0">
                <a:latin typeface="Calibri" panose="020F0502020204030204" pitchFamily="34" charset="0"/>
                <a:ea typeface="Calibri"/>
                <a:cs typeface="Calibri" panose="020F0502020204030204" pitchFamily="34" charset="0"/>
                <a:sym typeface="Calibri"/>
              </a:rPr>
              <a:t>(3), 255-316.</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66533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6E1DE-DFCB-4432-924A-CC2A1AD7450F}"/>
              </a:ext>
            </a:extLst>
          </p:cNvPr>
          <p:cNvSpPr>
            <a:spLocks noGrp="1"/>
          </p:cNvSpPr>
          <p:nvPr>
            <p:ph type="title"/>
          </p:nvPr>
        </p:nvSpPr>
        <p:spPr/>
        <p:txBody>
          <a:bodyPr/>
          <a:lstStyle/>
          <a:p>
            <a:r>
              <a:rPr lang="en-US" sz="4000" dirty="0"/>
              <a:t>Hidden Slide # 6</a:t>
            </a:r>
            <a:br>
              <a:rPr lang="en-US" sz="4000" dirty="0"/>
            </a:br>
            <a:r>
              <a:rPr lang="en-US" sz="4000" dirty="0"/>
              <a:t>CTE Key Terms</a:t>
            </a:r>
          </a:p>
        </p:txBody>
      </p:sp>
      <p:sp>
        <p:nvSpPr>
          <p:cNvPr id="2" name="Text Placeholder 1">
            <a:extLst>
              <a:ext uri="{FF2B5EF4-FFF2-40B4-BE49-F238E27FC236}">
                <a16:creationId xmlns:a16="http://schemas.microsoft.com/office/drawing/2014/main" id="{E8800EF9-F43E-473C-9551-6C5D7DF20F21}"/>
              </a:ext>
            </a:extLst>
          </p:cNvPr>
          <p:cNvSpPr>
            <a:spLocks noGrp="1"/>
          </p:cNvSpPr>
          <p:nvPr>
            <p:ph type="body" idx="1"/>
          </p:nvPr>
        </p:nvSpPr>
        <p:spPr/>
        <p:txBody>
          <a:bodyPr>
            <a:noAutofit/>
          </a:bodyPr>
          <a:lstStyle/>
          <a:p>
            <a:pPr>
              <a:lnSpc>
                <a:spcPct val="120000"/>
              </a:lnSpc>
            </a:pPr>
            <a:r>
              <a:rPr lang="en-US" sz="1800" b="1" dirty="0">
                <a:latin typeface="Tw Cen MT" panose="020B0602020104020603" pitchFamily="34" charset="77"/>
              </a:rPr>
              <a:t>Social Persuasion </a:t>
            </a:r>
            <a:r>
              <a:rPr lang="en-US" sz="1800" dirty="0">
                <a:latin typeface="Tw Cen MT" panose="020B0602020104020603" pitchFamily="34" charset="77"/>
              </a:rPr>
              <a:t>is when a trusted source gives feedback and encouragement. </a:t>
            </a:r>
          </a:p>
          <a:p>
            <a:pPr>
              <a:lnSpc>
                <a:spcPct val="120000"/>
              </a:lnSpc>
            </a:pPr>
            <a:r>
              <a:rPr lang="en-US" sz="1800" b="1" dirty="0">
                <a:latin typeface="Tw Cen MT" panose="020B0602020104020603" pitchFamily="34" charset="77"/>
              </a:rPr>
              <a:t>Affective State </a:t>
            </a:r>
            <a:r>
              <a:rPr lang="en-US" sz="1800" dirty="0">
                <a:latin typeface="Tw Cen MT" panose="020B0602020104020603" pitchFamily="34" charset="77"/>
              </a:rPr>
              <a:t>is when people rely partly on their emotional state to judge their capabilities. </a:t>
            </a:r>
          </a:p>
          <a:p>
            <a:pPr>
              <a:lnSpc>
                <a:spcPct val="120000"/>
              </a:lnSpc>
            </a:pPr>
            <a:r>
              <a:rPr lang="en-US" sz="1800" dirty="0">
                <a:latin typeface="Tw Cen MT" panose="020B0602020104020603" pitchFamily="34" charset="77"/>
              </a:rPr>
              <a:t>A </a:t>
            </a:r>
            <a:r>
              <a:rPr lang="en-US" sz="1800" b="1" dirty="0">
                <a:latin typeface="Tw Cen MT" panose="020B0602020104020603" pitchFamily="34" charset="77"/>
              </a:rPr>
              <a:t>Social Network </a:t>
            </a:r>
            <a:r>
              <a:rPr lang="en-US" sz="1800" dirty="0">
                <a:latin typeface="Tw Cen MT" panose="020B0602020104020603" pitchFamily="34" charset="77"/>
              </a:rPr>
              <a:t>is a network of individuals (e.g. friends, acquaintances, coworkers) connected by interpersonal relationships. </a:t>
            </a:r>
          </a:p>
          <a:p>
            <a:pPr>
              <a:lnSpc>
                <a:spcPct val="120000"/>
              </a:lnSpc>
            </a:pPr>
            <a:r>
              <a:rPr lang="en-US" sz="1800" b="1" dirty="0">
                <a:latin typeface="Tw Cen MT" panose="020B0602020104020603" pitchFamily="34" charset="77"/>
              </a:rPr>
              <a:t>Collaboration</a:t>
            </a:r>
            <a:r>
              <a:rPr lang="en-US" sz="1800" dirty="0">
                <a:latin typeface="Tw Cen MT" panose="020B0602020104020603" pitchFamily="34" charset="77"/>
              </a:rPr>
              <a:t> means to work jointly with others. </a:t>
            </a:r>
          </a:p>
          <a:p>
            <a:pPr>
              <a:lnSpc>
                <a:spcPct val="120000"/>
              </a:lnSpc>
            </a:pPr>
            <a:r>
              <a:rPr lang="en-US" sz="1800" b="1" dirty="0">
                <a:latin typeface="Tw Cen MT" panose="020B0602020104020603" pitchFamily="34" charset="77"/>
              </a:rPr>
              <a:t>Teacher Leadership </a:t>
            </a:r>
            <a:r>
              <a:rPr lang="en-US" sz="1800" dirty="0">
                <a:latin typeface="Tw Cen MT" panose="020B0602020104020603" pitchFamily="34" charset="77"/>
              </a:rPr>
              <a:t>refers to other roles teachers, who work directly with students, participate in that have an influence extending beyond their own classroom/caseloads. </a:t>
            </a:r>
          </a:p>
          <a:p>
            <a:pPr>
              <a:lnSpc>
                <a:spcPct val="120000"/>
              </a:lnSpc>
            </a:pPr>
            <a:r>
              <a:rPr lang="en-US" sz="1800" b="1" dirty="0">
                <a:latin typeface="Tw Cen MT" panose="020B0602020104020603" pitchFamily="34" charset="77"/>
              </a:rPr>
              <a:t>Decision Making</a:t>
            </a:r>
            <a:r>
              <a:rPr lang="en-US" sz="1800" dirty="0">
                <a:latin typeface="Tw Cen MT" panose="020B0602020104020603" pitchFamily="34" charset="77"/>
              </a:rPr>
              <a:t> means the act or process of deciding something important, especially in a group of people or an organization. </a:t>
            </a:r>
          </a:p>
        </p:txBody>
      </p:sp>
    </p:spTree>
    <p:extLst>
      <p:ext uri="{BB962C8B-B14F-4D97-AF65-F5344CB8AC3E}">
        <p14:creationId xmlns:p14="http://schemas.microsoft.com/office/powerpoint/2010/main" val="133312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19E0C-DB25-4BED-A738-4C719DECD5BC}"/>
              </a:ext>
            </a:extLst>
          </p:cNvPr>
          <p:cNvSpPr>
            <a:spLocks noGrp="1"/>
          </p:cNvSpPr>
          <p:nvPr>
            <p:ph type="title"/>
          </p:nvPr>
        </p:nvSpPr>
        <p:spPr/>
        <p:txBody>
          <a:bodyPr/>
          <a:lstStyle/>
          <a:p>
            <a:r>
              <a:rPr lang="en-US" sz="4000" dirty="0"/>
              <a:t>Hidden Slide # 7</a:t>
            </a:r>
            <a:br>
              <a:rPr lang="en-US" sz="4000" dirty="0"/>
            </a:br>
            <a:r>
              <a:rPr lang="en-US" sz="4000" dirty="0"/>
              <a:t>CTE Key Terms</a:t>
            </a:r>
          </a:p>
        </p:txBody>
      </p:sp>
      <p:sp>
        <p:nvSpPr>
          <p:cNvPr id="2" name="Text Placeholder 1">
            <a:extLst>
              <a:ext uri="{FF2B5EF4-FFF2-40B4-BE49-F238E27FC236}">
                <a16:creationId xmlns:a16="http://schemas.microsoft.com/office/drawing/2014/main" id="{0D04A0A3-128E-4625-A72F-61493D023141}"/>
              </a:ext>
            </a:extLst>
          </p:cNvPr>
          <p:cNvSpPr>
            <a:spLocks noGrp="1"/>
          </p:cNvSpPr>
          <p:nvPr>
            <p:ph type="body" idx="1"/>
          </p:nvPr>
        </p:nvSpPr>
        <p:spPr/>
        <p:txBody>
          <a:bodyPr>
            <a:noAutofit/>
          </a:bodyPr>
          <a:lstStyle/>
          <a:p>
            <a:pPr marL="457200" indent="-365760">
              <a:spcBef>
                <a:spcPts val="600"/>
              </a:spcBef>
            </a:pPr>
            <a:r>
              <a:rPr lang="en-US" b="1" dirty="0">
                <a:solidFill>
                  <a:schemeClr val="tx1"/>
                </a:solidFill>
                <a:highlight>
                  <a:srgbClr val="FFFFFF"/>
                </a:highlight>
                <a:latin typeface="Tw Cen MT" panose="020B0602020104020603" pitchFamily="34" charset="77"/>
              </a:rPr>
              <a:t>Teacher Voice </a:t>
            </a:r>
            <a:r>
              <a:rPr lang="en-US" dirty="0">
                <a:highlight>
                  <a:srgbClr val="FFFFFF"/>
                </a:highlight>
                <a:latin typeface="Tw Cen MT" panose="020B0602020104020603" pitchFamily="34" charset="77"/>
              </a:rPr>
              <a:t>refers to the values, opinions, beliefs, perspectives, expertise, and cultural backgrounds of the teachers working in a school/district. </a:t>
            </a:r>
          </a:p>
          <a:p>
            <a:pPr marL="457200" indent="-365760">
              <a:spcBef>
                <a:spcPts val="600"/>
              </a:spcBef>
            </a:pPr>
            <a:r>
              <a:rPr lang="en-US" b="1" dirty="0">
                <a:solidFill>
                  <a:schemeClr val="tx1"/>
                </a:solidFill>
                <a:highlight>
                  <a:srgbClr val="FFFFFF"/>
                </a:highlight>
                <a:latin typeface="Tw Cen MT" panose="020B0602020104020603" pitchFamily="34" charset="77"/>
              </a:rPr>
              <a:t>Teacher Inquiry </a:t>
            </a:r>
            <a:r>
              <a:rPr lang="en-US" dirty="0">
                <a:solidFill>
                  <a:schemeClr val="tx1"/>
                </a:solidFill>
                <a:highlight>
                  <a:srgbClr val="FFFFFF"/>
                </a:highlight>
                <a:latin typeface="Tw Cen MT" panose="020B0602020104020603" pitchFamily="34" charset="77"/>
              </a:rPr>
              <a:t>is a process used by educators to explore teaching practices that enables the identification of successful approaches to improving learning and outcomes for students. </a:t>
            </a:r>
            <a:endParaRPr lang="en-US" dirty="0">
              <a:highlight>
                <a:srgbClr val="FFFFFF"/>
              </a:highlight>
              <a:latin typeface="Tw Cen MT" panose="020B0602020104020603" pitchFamily="34" charset="77"/>
            </a:endParaRPr>
          </a:p>
          <a:p>
            <a:r>
              <a:rPr lang="en-US" b="1" dirty="0">
                <a:solidFill>
                  <a:schemeClr val="tx1"/>
                </a:solidFill>
                <a:highlight>
                  <a:srgbClr val="FFFFFF"/>
                </a:highlight>
                <a:latin typeface="Tw Cen MT" panose="020B0602020104020603" pitchFamily="34" charset="77"/>
              </a:rPr>
              <a:t>Professional Learning </a:t>
            </a:r>
            <a:r>
              <a:rPr lang="en-US" dirty="0">
                <a:highlight>
                  <a:srgbClr val="FFFFFF"/>
                </a:highlight>
                <a:latin typeface="Tw Cen MT" panose="020B0602020104020603" pitchFamily="34" charset="77"/>
              </a:rPr>
              <a:t>refers to activities educators engage in to stimulate their thinking and professional knowledge to ensure that their practice is informed and current. </a:t>
            </a:r>
          </a:p>
        </p:txBody>
      </p:sp>
    </p:spTree>
    <p:extLst>
      <p:ext uri="{BB962C8B-B14F-4D97-AF65-F5344CB8AC3E}">
        <p14:creationId xmlns:p14="http://schemas.microsoft.com/office/powerpoint/2010/main" val="25884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4FC57-A2AD-4400-85F7-8E3477B98B43}"/>
              </a:ext>
            </a:extLst>
          </p:cNvPr>
          <p:cNvSpPr>
            <a:spLocks noGrp="1"/>
          </p:cNvSpPr>
          <p:nvPr>
            <p:ph type="title"/>
          </p:nvPr>
        </p:nvSpPr>
        <p:spPr/>
        <p:txBody>
          <a:bodyPr/>
          <a:lstStyle/>
          <a:p>
            <a:r>
              <a:rPr lang="en-US" dirty="0"/>
              <a:t>Pre/Post-Reading Opportunity</a:t>
            </a:r>
          </a:p>
        </p:txBody>
      </p:sp>
      <p:sp>
        <p:nvSpPr>
          <p:cNvPr id="2" name="Text Placeholder 1">
            <a:extLst>
              <a:ext uri="{FF2B5EF4-FFF2-40B4-BE49-F238E27FC236}">
                <a16:creationId xmlns:a16="http://schemas.microsoft.com/office/drawing/2014/main" id="{BD074A3F-8B90-4406-8FCA-93502A9143EC}"/>
              </a:ext>
            </a:extLst>
          </p:cNvPr>
          <p:cNvSpPr>
            <a:spLocks noGrp="1"/>
          </p:cNvSpPr>
          <p:nvPr>
            <p:ph type="body" idx="1"/>
          </p:nvPr>
        </p:nvSpPr>
        <p:spPr/>
        <p:txBody>
          <a:bodyPr/>
          <a:lstStyle/>
          <a:p>
            <a:pPr marL="91440" indent="0">
              <a:buNone/>
            </a:pPr>
            <a:r>
              <a:rPr lang="en-US" sz="3200" i="1" dirty="0"/>
              <a:t>The Power of Collective Efficacy</a:t>
            </a:r>
          </a:p>
          <a:p>
            <a:pPr marL="91440" indent="0">
              <a:buNone/>
            </a:pPr>
            <a:r>
              <a:rPr lang="en-US" dirty="0"/>
              <a:t>Jenni </a:t>
            </a:r>
            <a:r>
              <a:rPr lang="en-US" dirty="0" err="1"/>
              <a:t>Donohoo</a:t>
            </a:r>
            <a:r>
              <a:rPr lang="en-US" dirty="0"/>
              <a:t>, John Hattie, and Rachel </a:t>
            </a:r>
            <a:r>
              <a:rPr lang="en-US" dirty="0" err="1"/>
              <a:t>Eells</a:t>
            </a:r>
            <a:endParaRPr lang="en-US" dirty="0"/>
          </a:p>
          <a:p>
            <a:pPr marL="91440" indent="0">
              <a:buNone/>
            </a:pPr>
            <a:r>
              <a:rPr lang="en-US" dirty="0">
                <a:hlinkClick r:id="rId3"/>
              </a:rPr>
              <a:t>http://www.ascd.org/publications/educational-leadership/mar18/vol75/num06/The-Power-of-Collective-Efficacy.aspx</a:t>
            </a:r>
            <a:r>
              <a:rPr lang="en-US" dirty="0"/>
              <a:t> </a:t>
            </a:r>
          </a:p>
        </p:txBody>
      </p:sp>
    </p:spTree>
    <p:extLst>
      <p:ext uri="{BB962C8B-B14F-4D97-AF65-F5344CB8AC3E}">
        <p14:creationId xmlns:p14="http://schemas.microsoft.com/office/powerpoint/2010/main" val="1585471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040B-383D-4ACC-A3A4-D1920F4492B0}"/>
              </a:ext>
            </a:extLst>
          </p:cNvPr>
          <p:cNvSpPr>
            <a:spLocks noGrp="1"/>
          </p:cNvSpPr>
          <p:nvPr>
            <p:ph type="ctrTitle"/>
          </p:nvPr>
        </p:nvSpPr>
        <p:spPr/>
        <p:txBody>
          <a:bodyPr/>
          <a:lstStyle/>
          <a:p>
            <a:r>
              <a:rPr lang="en-US" dirty="0"/>
              <a:t>Collective Teacher Efficacy</a:t>
            </a:r>
          </a:p>
        </p:txBody>
      </p:sp>
      <p:sp>
        <p:nvSpPr>
          <p:cNvPr id="3" name="Subtitle 2">
            <a:extLst>
              <a:ext uri="{FF2B5EF4-FFF2-40B4-BE49-F238E27FC236}">
                <a16:creationId xmlns:a16="http://schemas.microsoft.com/office/drawing/2014/main" id="{771B032F-4BCB-43FF-9F5F-F46CD1BB50B0}"/>
              </a:ext>
            </a:extLst>
          </p:cNvPr>
          <p:cNvSpPr>
            <a:spLocks noGrp="1"/>
          </p:cNvSpPr>
          <p:nvPr>
            <p:ph type="subTitle" idx="1"/>
          </p:nvPr>
        </p:nvSpPr>
        <p:spPr/>
        <p:txBody>
          <a:bodyPr>
            <a:normAutofit fontScale="92500" lnSpcReduction="10000"/>
          </a:bodyPr>
          <a:lstStyle/>
          <a:p>
            <a:r>
              <a:rPr lang="en-US" dirty="0"/>
              <a:t>Teacher Leadership</a:t>
            </a:r>
          </a:p>
          <a:p>
            <a:endParaRPr lang="en-US" dirty="0"/>
          </a:p>
          <a:p>
            <a:r>
              <a:rPr lang="en-US" dirty="0"/>
              <a:t>Focus Module</a:t>
            </a:r>
          </a:p>
          <a:p>
            <a:endParaRPr lang="en-US" dirty="0"/>
          </a:p>
        </p:txBody>
      </p:sp>
    </p:spTree>
    <p:extLst>
      <p:ext uri="{BB962C8B-B14F-4D97-AF65-F5344CB8AC3E}">
        <p14:creationId xmlns:p14="http://schemas.microsoft.com/office/powerpoint/2010/main" val="1692203989"/>
      </p:ext>
    </p:extLst>
  </p:cSld>
  <p:clrMapOvr>
    <a:masterClrMapping/>
  </p:clrMapOvr>
</p:sld>
</file>

<file path=ppt/theme/theme1.xml><?xml version="1.0" encoding="utf-8"?>
<a:theme xmlns:a="http://schemas.openxmlformats.org/drawingml/2006/main" name="MMD-DCI June_2019-2">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2" id="{7FEC17CF-0EE0-43CF-AEA1-DE8ABFBF43E9}" vid="{B6DC53E8-F0AC-4DA7-B5DA-B88B84FCC56C}"/>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MD-DCI June_2019-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1" id="{81C0A8DF-0480-4111-82DD-EE2514CA4E9B}" vid="{E5689989-56AD-4EFF-884B-80BBB1472EA5}"/>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MoEdu</Template>
  <TotalTime>3686</TotalTime>
  <Words>8806</Words>
  <Application>Microsoft Office PowerPoint</Application>
  <PresentationFormat>On-screen Show (4:3)</PresentationFormat>
  <Paragraphs>781</Paragraphs>
  <Slides>54</Slides>
  <Notes>48</Notes>
  <HiddenSlides>12</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54</vt:i4>
      </vt:variant>
    </vt:vector>
  </HeadingPairs>
  <TitlesOfParts>
    <vt:vector size="67" baseType="lpstr">
      <vt:lpstr>Arial</vt:lpstr>
      <vt:lpstr>Arial Narrow</vt:lpstr>
      <vt:lpstr>Calibri</vt:lpstr>
      <vt:lpstr>Noto Sans Symbols</vt:lpstr>
      <vt:lpstr>Questrial</vt:lpstr>
      <vt:lpstr>Times New Roman</vt:lpstr>
      <vt:lpstr>Tw Cen MT</vt:lpstr>
      <vt:lpstr>Wingdings</vt:lpstr>
      <vt:lpstr>MMD-DCI June_2019-2</vt:lpstr>
      <vt:lpstr>3_Custom Design</vt:lpstr>
      <vt:lpstr>1_MMD-DCI June_2019-1</vt:lpstr>
      <vt:lpstr>5_Custom Design</vt:lpstr>
      <vt:lpstr>6_Custom Design</vt:lpstr>
      <vt:lpstr>Hidden Slide #1</vt:lpstr>
      <vt:lpstr>Hidden Slide #2</vt:lpstr>
      <vt:lpstr>Hidden Slide #3</vt:lpstr>
      <vt:lpstr>Hidden Slide #4</vt:lpstr>
      <vt:lpstr>Hidden Slide # 5 CTE Key Terms</vt:lpstr>
      <vt:lpstr>Hidden Slide # 6 CTE Key Terms</vt:lpstr>
      <vt:lpstr>Hidden Slide # 7 CTE Key Terms</vt:lpstr>
      <vt:lpstr>Pre/Post-Reading Opportunity</vt:lpstr>
      <vt:lpstr>Collective Teacher Efficacy</vt:lpstr>
      <vt:lpstr>Acknowledgements Special thanks to all contributors to the development and  revision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vt:lpstr>
      <vt:lpstr>Welcome and Introductions</vt:lpstr>
      <vt:lpstr>Norms</vt:lpstr>
      <vt:lpstr>Icon Glossary</vt:lpstr>
      <vt:lpstr>District Continuous Improvement Framework (MMD/DCI)</vt:lpstr>
      <vt:lpstr>CTE Alignment with MO Leader Standards</vt:lpstr>
      <vt:lpstr>CTE Alignment with MO Teacher Standards</vt:lpstr>
      <vt:lpstr>Session-at-a-Glance</vt:lpstr>
      <vt:lpstr>Learning Targets</vt:lpstr>
      <vt:lpstr>Essential Questions</vt:lpstr>
      <vt:lpstr>PowerPoint Presentation</vt:lpstr>
      <vt:lpstr>John Hattie 2018 Effect Size of Factors Influencing Student Achievement</vt:lpstr>
      <vt:lpstr>Impact of High and Low Collective Teacher Efficacy</vt:lpstr>
      <vt:lpstr>When CTE is high in schools, teachers…</vt:lpstr>
      <vt:lpstr>When CTE is low in schools, teachers…</vt:lpstr>
      <vt:lpstr>Consequences of high CTE in schools</vt:lpstr>
      <vt:lpstr>How Do We Develop CTE Capacity?</vt:lpstr>
      <vt:lpstr>Efficacy</vt:lpstr>
      <vt:lpstr>Defining Efficacy</vt:lpstr>
      <vt:lpstr>Self-Efficacy</vt:lpstr>
      <vt:lpstr>Teacher Efficacy</vt:lpstr>
      <vt:lpstr>Collective Efficacy</vt:lpstr>
      <vt:lpstr>Collective Teacher Efficacy</vt:lpstr>
      <vt:lpstr>Teacher Leadership and Efficacy</vt:lpstr>
      <vt:lpstr>Developing Teacher Leadership</vt:lpstr>
      <vt:lpstr>Teacher Leadership refers to other roles teachers, who work directly with students, participate in that have an influence extending beyond their own classroom/caseloads.  </vt:lpstr>
      <vt:lpstr>Four Main Sources of Efficacy</vt:lpstr>
      <vt:lpstr>The Survey Says…Teacher Leadership</vt:lpstr>
      <vt:lpstr> Seven Dimensions of Teacher Leadership Practice</vt:lpstr>
      <vt:lpstr> Seven Dimensions of Teacher Leadership Practice</vt:lpstr>
      <vt:lpstr>Connecting Teacher Leadership and CTE</vt:lpstr>
      <vt:lpstr>Teacher Leadership</vt:lpstr>
      <vt:lpstr>Evidence of Leadership</vt:lpstr>
      <vt:lpstr>How School Leaders Can Support  Teacher Leadership</vt:lpstr>
      <vt:lpstr>How Teachers Can Support Opportunities for  Teacher Leadership</vt:lpstr>
      <vt:lpstr>Questions for School Leaders</vt:lpstr>
      <vt:lpstr>Teacher Leadership that builds CTE,  looks like…</vt:lpstr>
      <vt:lpstr>Next Steps: CTE Action = Results</vt:lpstr>
      <vt:lpstr>Practice Profile </vt:lpstr>
      <vt:lpstr>Where Do We go From Here?</vt:lpstr>
      <vt:lpstr>Where Do We go From Here?</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Cheryl Wrinkle</cp:lastModifiedBy>
  <cp:revision>116</cp:revision>
  <dcterms:created xsi:type="dcterms:W3CDTF">2019-04-11T16:34:53Z</dcterms:created>
  <dcterms:modified xsi:type="dcterms:W3CDTF">2023-03-24T14:58:29Z</dcterms:modified>
</cp:coreProperties>
</file>