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04"/>
  </p:notesMasterIdLst>
  <p:sldIdLst>
    <p:sldId id="256" r:id="rId3"/>
    <p:sldId id="257" r:id="rId4"/>
    <p:sldId id="258" r:id="rId5"/>
    <p:sldId id="259" r:id="rId6"/>
    <p:sldId id="357" r:id="rId7"/>
    <p:sldId id="358" r:id="rId8"/>
    <p:sldId id="359" r:id="rId9"/>
    <p:sldId id="263" r:id="rId10"/>
    <p:sldId id="360" r:id="rId11"/>
    <p:sldId id="361" r:id="rId12"/>
    <p:sldId id="362" r:id="rId13"/>
    <p:sldId id="267"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282" r:id="rId29"/>
    <p:sldId id="377" r:id="rId30"/>
    <p:sldId id="284" r:id="rId31"/>
    <p:sldId id="378" r:id="rId32"/>
    <p:sldId id="379" r:id="rId33"/>
    <p:sldId id="380" r:id="rId34"/>
    <p:sldId id="381" r:id="rId35"/>
    <p:sldId id="382" r:id="rId36"/>
    <p:sldId id="383" r:id="rId37"/>
    <p:sldId id="384" r:id="rId38"/>
    <p:sldId id="292" r:id="rId39"/>
    <p:sldId id="385" r:id="rId40"/>
    <p:sldId id="387" r:id="rId41"/>
    <p:sldId id="436" r:id="rId42"/>
    <p:sldId id="388" r:id="rId43"/>
    <p:sldId id="389" r:id="rId44"/>
    <p:sldId id="390" r:id="rId45"/>
    <p:sldId id="391" r:id="rId46"/>
    <p:sldId id="392" r:id="rId47"/>
    <p:sldId id="395" r:id="rId48"/>
    <p:sldId id="393" r:id="rId49"/>
    <p:sldId id="394" r:id="rId50"/>
    <p:sldId id="304" r:id="rId51"/>
    <p:sldId id="305" r:id="rId52"/>
    <p:sldId id="306" r:id="rId53"/>
    <p:sldId id="307" r:id="rId54"/>
    <p:sldId id="308" r:id="rId55"/>
    <p:sldId id="309" r:id="rId56"/>
    <p:sldId id="396" r:id="rId57"/>
    <p:sldId id="397" r:id="rId58"/>
    <p:sldId id="398" r:id="rId59"/>
    <p:sldId id="399" r:id="rId60"/>
    <p:sldId id="314" r:id="rId61"/>
    <p:sldId id="400" r:id="rId62"/>
    <p:sldId id="401" r:id="rId63"/>
    <p:sldId id="317" r:id="rId64"/>
    <p:sldId id="403" r:id="rId65"/>
    <p:sldId id="404" r:id="rId66"/>
    <p:sldId id="405" r:id="rId67"/>
    <p:sldId id="406" r:id="rId68"/>
    <p:sldId id="407" r:id="rId69"/>
    <p:sldId id="408" r:id="rId70"/>
    <p:sldId id="409" r:id="rId71"/>
    <p:sldId id="410" r:id="rId72"/>
    <p:sldId id="411" r:id="rId73"/>
    <p:sldId id="412" r:id="rId74"/>
    <p:sldId id="413" r:id="rId75"/>
    <p:sldId id="414" r:id="rId76"/>
    <p:sldId id="415" r:id="rId77"/>
    <p:sldId id="331" r:id="rId78"/>
    <p:sldId id="416" r:id="rId79"/>
    <p:sldId id="417" r:id="rId80"/>
    <p:sldId id="418" r:id="rId81"/>
    <p:sldId id="419" r:id="rId82"/>
    <p:sldId id="336" r:id="rId83"/>
    <p:sldId id="420" r:id="rId84"/>
    <p:sldId id="421" r:id="rId85"/>
    <p:sldId id="339" r:id="rId86"/>
    <p:sldId id="340" r:id="rId87"/>
    <p:sldId id="422" r:id="rId88"/>
    <p:sldId id="423" r:id="rId89"/>
    <p:sldId id="343" r:id="rId90"/>
    <p:sldId id="424" r:id="rId91"/>
    <p:sldId id="425" r:id="rId92"/>
    <p:sldId id="426" r:id="rId93"/>
    <p:sldId id="427" r:id="rId94"/>
    <p:sldId id="428" r:id="rId95"/>
    <p:sldId id="429" r:id="rId96"/>
    <p:sldId id="430" r:id="rId97"/>
    <p:sldId id="431" r:id="rId98"/>
    <p:sldId id="432" r:id="rId99"/>
    <p:sldId id="433" r:id="rId100"/>
    <p:sldId id="434" r:id="rId101"/>
    <p:sldId id="435" r:id="rId102"/>
    <p:sldId id="356" r:id="rId103"/>
  </p:sldIdLst>
  <p:sldSz cx="12192000" cy="6858000"/>
  <p:notesSz cx="6858000" cy="9144000"/>
  <p:embeddedFontLst>
    <p:embeddedFont>
      <p:font typeface="Arimo" panose="020B0604020202020204" charset="0"/>
      <p:regular r:id="rId105"/>
      <p:bold r:id="rId106"/>
      <p:italic r:id="rId107"/>
      <p:boldItalic r:id="rId108"/>
    </p:embeddedFont>
    <p:embeddedFont>
      <p:font typeface="Arvo" panose="020B0604020202020204" charset="0"/>
      <p:regular r:id="rId109"/>
      <p:bold r:id="rId110"/>
      <p:italic r:id="rId111"/>
      <p:boldItalic r:id="rId112"/>
    </p:embeddedFont>
    <p:embeddedFont>
      <p:font typeface="Calibri" panose="020F0502020204030204" pitchFamily="34" charset="0"/>
      <p:regular r:id="rId113"/>
      <p:bold r:id="rId114"/>
      <p:italic r:id="rId115"/>
      <p:boldItalic r:id="rId116"/>
    </p:embeddedFont>
    <p:embeddedFont>
      <p:font typeface="Concert One" pitchFamily="2" charset="0"/>
      <p:regular r:id="rId117"/>
    </p:embeddedFont>
    <p:embeddedFont>
      <p:font typeface="Roboto" panose="02000000000000000000" pitchFamily="2" charset="0"/>
      <p:regular r:id="rId118"/>
      <p:bold r:id="rId119"/>
      <p:italic r:id="rId120"/>
      <p:boldItalic r:id="rId121"/>
    </p:embeddedFont>
    <p:embeddedFont>
      <p:font typeface="Verdana" panose="020B0604030504040204" pitchFamily="34" charset="0"/>
      <p:regular r:id="rId122"/>
      <p:bold r:id="rId123"/>
      <p:italic r:id="rId124"/>
      <p:boldItalic r:id="rId1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Regina" initials="MR" lastIdx="1" clrIdx="0">
    <p:extLst>
      <p:ext uri="{19B8F6BF-5375-455C-9EA6-DF929625EA0E}">
        <p15:presenceInfo xmlns:p15="http://schemas.microsoft.com/office/powerpoint/2012/main" userId="S-1-5-21-3219648850-738124763-203175933-4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53B"/>
    <a:srgbClr val="297D53"/>
    <a:srgbClr val="004B8E"/>
    <a:srgbClr val="429539"/>
    <a:srgbClr val="004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9D36FE-B8A9-4A98-BCEB-BFFC32DE2E70}">
  <a:tblStyle styleId="{379D36FE-B8A9-4A98-BCEB-BFFC32DE2E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8" autoAdjust="0"/>
    <p:restoredTop sz="55448" autoAdjust="0"/>
  </p:normalViewPr>
  <p:slideViewPr>
    <p:cSldViewPr snapToGrid="0">
      <p:cViewPr varScale="1">
        <p:scale>
          <a:sx n="35" d="100"/>
          <a:sy n="35" d="100"/>
        </p:scale>
        <p:origin x="15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3.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8.fntdata"/><Relationship Id="rId16" Type="http://schemas.openxmlformats.org/officeDocument/2006/relationships/slide" Target="slides/slide14.xml"/><Relationship Id="rId107" Type="http://schemas.openxmlformats.org/officeDocument/2006/relationships/font" Target="fonts/font3.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9.fntdata"/><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9.fntdata"/><Relationship Id="rId118" Type="http://schemas.openxmlformats.org/officeDocument/2006/relationships/font" Target="fonts/font14.fnt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font" Target="fonts/font4.fntdata"/><Relationship Id="rId124" Type="http://schemas.openxmlformats.org/officeDocument/2006/relationships/font" Target="fonts/font20.fntdata"/><Relationship Id="rId129"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0.fntdata"/><Relationship Id="rId119" Type="http://schemas.openxmlformats.org/officeDocument/2006/relationships/font" Target="fonts/font15.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5.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1.fntdata"/><Relationship Id="rId12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7.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7.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2.fntdata"/><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09T09:52:55.381"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ris.peabody.vanderbilt.edu/wp-content/uploads/pdf_info_briefs/Monitoring_Student_Progress_Toward_Meeting_IEP_Goal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tes.ed.gov/idea/regs/b/d/300.3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rldefense.com/v3/__https:/sites.ed.gov/idea/regs/b/d/300.320/a__;!!EErPFA7f--AJOw!Xtm02y3okEB9h5UfqgA77UokaNXjwglUzjFgXg7fquhm4MiL1vnoK-Yih_yKrAdTMNv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interventioncentral.org/teacher-resources/curriculum-based-measurement-probes-writing"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youtube.com/watch?v=GzCo4I42iuo&amp;t=16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853"/>
              </a:spcBef>
              <a:spcAft>
                <a:spcPts val="0"/>
              </a:spcAft>
              <a:buNone/>
            </a:pPr>
            <a:r>
              <a:rPr lang="en" sz="1400" dirty="0"/>
              <a:t>What is needed for this presentation</a:t>
            </a:r>
            <a:endParaRPr sz="1400" dirty="0"/>
          </a:p>
          <a:p>
            <a:pPr marL="457200" lvl="0" indent="-317500" algn="l" rtl="0">
              <a:spcBef>
                <a:spcPts val="0"/>
              </a:spcBef>
              <a:spcAft>
                <a:spcPts val="0"/>
              </a:spcAft>
              <a:buSzPts val="1400"/>
              <a:buChar char="❏"/>
            </a:pPr>
            <a:r>
              <a:rPr lang="en" sz="1400" dirty="0"/>
              <a:t>Note Catcher</a:t>
            </a:r>
            <a:endParaRPr sz="1400" dirty="0"/>
          </a:p>
          <a:p>
            <a:pPr marL="457200" lvl="0" indent="-330200" algn="l" rtl="0">
              <a:spcBef>
                <a:spcPts val="0"/>
              </a:spcBef>
              <a:spcAft>
                <a:spcPts val="0"/>
              </a:spcAft>
              <a:buSzPts val="1600"/>
              <a:buChar char="❏"/>
            </a:pPr>
            <a:r>
              <a:rPr lang="en" sz="1400" dirty="0"/>
              <a:t>Post-It Notes</a:t>
            </a:r>
            <a:endParaRPr sz="1400" dirty="0"/>
          </a:p>
          <a:p>
            <a:pPr marL="457200" lvl="0" indent="-330200" algn="l" rtl="0">
              <a:spcBef>
                <a:spcPts val="0"/>
              </a:spcBef>
              <a:spcAft>
                <a:spcPts val="0"/>
              </a:spcAft>
              <a:buSzPts val="1600"/>
              <a:buChar char="❏"/>
            </a:pPr>
            <a:r>
              <a:rPr lang="en" sz="1400" dirty="0"/>
              <a:t>Half-sheet of paper for Human Bar Graph/Snowball Fight Activity</a:t>
            </a:r>
            <a:endParaRPr sz="1400" dirty="0"/>
          </a:p>
          <a:p>
            <a:pPr marL="457200" lvl="0" indent="-330200" algn="l" rtl="0">
              <a:spcBef>
                <a:spcPts val="0"/>
              </a:spcBef>
              <a:spcAft>
                <a:spcPts val="0"/>
              </a:spcAft>
              <a:buSzPts val="1600"/>
              <a:buChar char="❏"/>
            </a:pPr>
            <a:r>
              <a:rPr lang="en" sz="1400" u="sng" dirty="0">
                <a:solidFill>
                  <a:schemeClr val="hlink"/>
                </a:solidFill>
                <a:hlinkClick r:id="rId3"/>
              </a:rPr>
              <a:t>Article - Progress Monitoring</a:t>
            </a:r>
            <a:endParaRPr sz="1400" dirty="0"/>
          </a:p>
          <a:p>
            <a:pPr marL="457200" lvl="0" indent="-317500" algn="l" rtl="0">
              <a:spcBef>
                <a:spcPts val="0"/>
              </a:spcBef>
              <a:spcAft>
                <a:spcPts val="0"/>
              </a:spcAft>
              <a:buSzPts val="1400"/>
              <a:buChar char="❏"/>
            </a:pPr>
            <a:r>
              <a:rPr lang="en" sz="1400" dirty="0"/>
              <a:t>Text Rendering Document - you can print these and have participant write on them; or laminate them and use wipe-off markers</a:t>
            </a:r>
            <a:endParaRPr sz="1400" dirty="0"/>
          </a:p>
          <a:p>
            <a:pPr marL="457200" lvl="0" indent="-330200" algn="l" rtl="0">
              <a:spcBef>
                <a:spcPts val="0"/>
              </a:spcBef>
              <a:spcAft>
                <a:spcPts val="0"/>
              </a:spcAft>
              <a:buSzPts val="1600"/>
              <a:buChar char="❏"/>
            </a:pPr>
            <a:r>
              <a:rPr lang="en" sz="1400" dirty="0"/>
              <a:t>Example goals (listed on slides near the end of the presentation)</a:t>
            </a:r>
            <a:endParaRPr sz="1400" dirty="0"/>
          </a:p>
          <a:p>
            <a:pPr marL="457200" lvl="0" indent="-330200" algn="l" rtl="0">
              <a:spcBef>
                <a:spcPts val="0"/>
              </a:spcBef>
              <a:spcAft>
                <a:spcPts val="0"/>
              </a:spcAft>
              <a:buSzPts val="1600"/>
              <a:buChar char="❏"/>
            </a:pPr>
            <a:r>
              <a:rPr lang="en" sz="1400" dirty="0"/>
              <a:t>Chart paper (two per group)</a:t>
            </a:r>
            <a:endParaRPr sz="1400" dirty="0"/>
          </a:p>
          <a:p>
            <a:pPr marL="457200" lvl="0" indent="-317500" algn="l" rtl="0">
              <a:spcBef>
                <a:spcPts val="0"/>
              </a:spcBef>
              <a:spcAft>
                <a:spcPts val="0"/>
              </a:spcAft>
              <a:buSzPts val="1400"/>
              <a:buChar char="❏"/>
            </a:pPr>
            <a:r>
              <a:rPr lang="en" sz="1400" dirty="0"/>
              <a:t>IEP goal sheet (DESE Model)</a:t>
            </a:r>
            <a:endParaRPr sz="1400" dirty="0"/>
          </a:p>
          <a:p>
            <a:pPr marL="457200" lvl="0" indent="-317500" algn="l" rtl="0">
              <a:spcBef>
                <a:spcPts val="0"/>
              </a:spcBef>
              <a:spcAft>
                <a:spcPts val="0"/>
              </a:spcAft>
              <a:buSzPts val="1400"/>
              <a:buChar char="❏"/>
            </a:pPr>
            <a:r>
              <a:rPr lang="en" sz="1400" dirty="0"/>
              <a:t>Can these be used to monitor Individualed Education Program (IEP) progress (handout)?</a:t>
            </a:r>
            <a:endParaRPr sz="1400" dirty="0"/>
          </a:p>
          <a:p>
            <a:pPr marL="457200" lvl="0" indent="-317500" algn="l" rtl="0">
              <a:spcBef>
                <a:spcPts val="0"/>
              </a:spcBef>
              <a:spcAft>
                <a:spcPts val="0"/>
              </a:spcAft>
              <a:buSzPts val="1400"/>
              <a:buChar char="❏"/>
            </a:pPr>
            <a:r>
              <a:rPr lang="en" sz="1400" dirty="0"/>
              <a:t>Note cards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Ask attendees to bring copies of their IEP goals. </a:t>
            </a:r>
            <a:endParaRPr sz="1400" dirty="0"/>
          </a:p>
          <a:p>
            <a:pPr marL="0" lvl="0" indent="0" algn="l" rtl="0">
              <a:spcBef>
                <a:spcPts val="0"/>
              </a:spcBef>
              <a:spcAft>
                <a:spcPts val="0"/>
              </a:spcAft>
              <a:buNone/>
            </a:pPr>
            <a:endParaRPr sz="1400" dirty="0"/>
          </a:p>
          <a:p>
            <a:pPr marL="0" lvl="0" indent="0" algn="l" rtl="0">
              <a:spcBef>
                <a:spcPts val="0"/>
              </a:spcBef>
              <a:spcAft>
                <a:spcPts val="0"/>
              </a:spcAft>
              <a:buClr>
                <a:schemeClr val="dk1"/>
              </a:buClr>
              <a:buSzPts val="1100"/>
              <a:buFont typeface="Arial"/>
              <a:buNone/>
            </a:pPr>
            <a:r>
              <a:rPr lang="en" dirty="0"/>
              <a:t>How to collect data; analyze data; and interpret it to show growth</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Include resources such as the spedtrack option to take data.</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Focus on both academic and behavior - including how to collect data for an Applied Behavior Analysis (FBA).</a:t>
            </a:r>
            <a:endParaRPr dirty="0"/>
          </a:p>
          <a:p>
            <a:pPr marL="0" lvl="0" indent="0" algn="l" rtl="0">
              <a:spcBef>
                <a:spcPts val="0"/>
              </a:spcBef>
              <a:spcAft>
                <a:spcPts val="0"/>
              </a:spcAft>
              <a:buClr>
                <a:schemeClr val="dk1"/>
              </a:buClr>
              <a:buSzPts val="1100"/>
              <a:buFont typeface="Arial"/>
              <a:buNone/>
            </a:pPr>
            <a:r>
              <a:rPr lang="en" dirty="0"/>
              <a:t>Example - If you have ______________ information about a student, what is the goal and measurement?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Curriculum-Based Measurements - samples, and how to obtain the data.</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Show a diagnostic.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Use facts - not opinions.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If the audience requires more work on actual goal writing, have them contact their CC.</a:t>
            </a:r>
            <a:endParaRPr dirty="0"/>
          </a:p>
          <a:p>
            <a:pPr marL="0" lvl="0" indent="0" algn="l" rtl="0">
              <a:spcBef>
                <a:spcPts val="0"/>
              </a:spcBef>
              <a:spcAft>
                <a:spcPts val="0"/>
              </a:spcAft>
              <a:buClr>
                <a:schemeClr val="dk1"/>
              </a:buClr>
              <a:buSzPts val="1100"/>
              <a:buFont typeface="Arial"/>
              <a:buNone/>
            </a:pPr>
            <a:r>
              <a:rPr lang="en" dirty="0"/>
              <a:t>Slide 38 (old version) The Data Collection Decision - we should make into a handout.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Classroom grades is NOT what should be taken as data for IEP goals (nor should it be an IEP goal).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Remove performance assessments from the old version.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Have participants bring IEP goals to practice with and set up data collection systems.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Set Goal Line and Trend Line</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Frequency of Monitoring Progress - at least every two weeks</a:t>
            </a:r>
            <a:endParaRPr dirty="0"/>
          </a:p>
          <a:p>
            <a:pPr marL="0" lvl="0" indent="0" algn="l" rtl="0">
              <a:spcBef>
                <a:spcPts val="0"/>
              </a:spcBef>
              <a:spcAft>
                <a:spcPts val="0"/>
              </a:spcAft>
              <a:buNone/>
            </a:pPr>
            <a:endParaRPr sz="1400" dirty="0"/>
          </a:p>
          <a:p>
            <a:pPr marL="0" lvl="0" indent="0" algn="l" rtl="0">
              <a:spcBef>
                <a:spcPts val="853"/>
              </a:spcBef>
              <a:spcAft>
                <a:spcPts val="0"/>
              </a:spcAft>
              <a:buNone/>
            </a:pP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80000"/>
              </a:lnSpc>
              <a:spcBef>
                <a:spcPts val="0"/>
              </a:spcBef>
              <a:spcAft>
                <a:spcPts val="0"/>
              </a:spcAft>
              <a:buClr>
                <a:srgbClr val="00B050"/>
              </a:buClr>
              <a:buSzPts val="2000"/>
              <a:buFont typeface="Arial"/>
              <a:buNone/>
            </a:pPr>
            <a:r>
              <a:rPr lang="en-US" sz="1400" b="1" u="sng" dirty="0"/>
              <a:t>High Leverage Practice Explanation</a:t>
            </a:r>
            <a:r>
              <a:rPr lang="en-US" sz="1400" b="1" dirty="0"/>
              <a:t> </a:t>
            </a:r>
          </a:p>
          <a:p>
            <a:pPr marL="0" lvl="0" indent="0" algn="l" rtl="0">
              <a:lnSpc>
                <a:spcPct val="80000"/>
              </a:lnSpc>
              <a:spcBef>
                <a:spcPts val="0"/>
              </a:spcBef>
              <a:spcAft>
                <a:spcPts val="0"/>
              </a:spcAft>
              <a:buClr>
                <a:srgbClr val="00B050"/>
              </a:buClr>
              <a:buSzPts val="2000"/>
              <a:buFont typeface="Arial"/>
              <a:buNone/>
            </a:pPr>
            <a:r>
              <a:rPr lang="en-US" sz="1400" dirty="0"/>
              <a:t>This is a good example of an activity you can do with your students to figure out what they already know about a topic. </a:t>
            </a:r>
          </a:p>
          <a:p>
            <a:pPr marL="457200" lvl="0" indent="-317500" algn="l" rtl="0">
              <a:lnSpc>
                <a:spcPct val="80000"/>
              </a:lnSpc>
              <a:spcBef>
                <a:spcPts val="0"/>
              </a:spcBef>
              <a:spcAft>
                <a:spcPts val="0"/>
              </a:spcAft>
              <a:buSzPts val="1400"/>
              <a:buAutoNum type="arabicPeriod"/>
            </a:pPr>
            <a:r>
              <a:rPr lang="en-US" sz="1400" dirty="0"/>
              <a:t>For this training, the Human Bar Graph will give an ‘analysis’ of where the group seems to be in regard to their confidence with taking data on IEP goals. </a:t>
            </a:r>
          </a:p>
          <a:p>
            <a:pPr marL="457200" lvl="0" indent="-317500" algn="l" rtl="0">
              <a:lnSpc>
                <a:spcPct val="80000"/>
              </a:lnSpc>
              <a:spcBef>
                <a:spcPts val="0"/>
              </a:spcBef>
              <a:spcAft>
                <a:spcPts val="0"/>
              </a:spcAft>
              <a:buSzPts val="1400"/>
              <a:buAutoNum type="arabicPeriod"/>
            </a:pPr>
            <a:r>
              <a:rPr lang="en-US" sz="1400" dirty="0"/>
              <a:t>It is also a quick way to check for understanding,</a:t>
            </a:r>
          </a:p>
          <a:p>
            <a:pPr marL="457200" lvl="0" indent="-317500" algn="l" rtl="0">
              <a:lnSpc>
                <a:spcPct val="80000"/>
              </a:lnSpc>
              <a:spcBef>
                <a:spcPts val="0"/>
              </a:spcBef>
              <a:spcAft>
                <a:spcPts val="0"/>
              </a:spcAft>
              <a:buSzPts val="1400"/>
              <a:buAutoNum type="arabicPeriod"/>
            </a:pPr>
            <a:r>
              <a:rPr lang="en-US" sz="1400" dirty="0"/>
              <a:t>AND, it allows the participants to move. </a:t>
            </a:r>
          </a:p>
          <a:p>
            <a:pPr marL="0" lvl="0" indent="0" algn="l" rtl="0">
              <a:spcBef>
                <a:spcPts val="0"/>
              </a:spcBef>
              <a:spcAft>
                <a:spcPts val="0"/>
              </a:spcAft>
              <a:buSzPts val="1100"/>
              <a:buNone/>
            </a:pPr>
            <a:endParaRPr lang="en-US" sz="1400" b="1" dirty="0"/>
          </a:p>
          <a:p>
            <a:pPr marL="0" lvl="0" indent="0" algn="l" rtl="0">
              <a:spcBef>
                <a:spcPts val="0"/>
              </a:spcBef>
              <a:spcAft>
                <a:spcPts val="0"/>
              </a:spcAft>
              <a:buClr>
                <a:schemeClr val="dk1"/>
              </a:buClr>
              <a:buSzPts val="1100"/>
              <a:buFont typeface="Arial"/>
              <a:buNone/>
            </a:pPr>
            <a:r>
              <a:rPr lang="en-US" sz="1400" b="1" dirty="0"/>
              <a:t>Step 1: </a:t>
            </a:r>
            <a:r>
              <a:rPr lang="en-US" sz="1400" b="1" u="sng" dirty="0"/>
              <a:t>Self Rating</a:t>
            </a:r>
            <a:r>
              <a:rPr lang="en-US" sz="1400" b="1" dirty="0"/>
              <a:t> Using the Scale on the Slide</a:t>
            </a:r>
          </a:p>
          <a:p>
            <a:pPr marL="457200" lvl="0" indent="-317500" algn="l" rtl="0">
              <a:spcBef>
                <a:spcPts val="0"/>
              </a:spcBef>
              <a:spcAft>
                <a:spcPts val="0"/>
              </a:spcAft>
              <a:buSzPts val="1400"/>
              <a:buChar char="●"/>
            </a:pPr>
            <a:r>
              <a:rPr lang="en-US" sz="1400" dirty="0"/>
              <a:t>Ask participants how successful they believe their current data gathering methods are for measuring IEP goal progress?</a:t>
            </a:r>
          </a:p>
          <a:p>
            <a:pPr marL="457200" lvl="0" indent="-317500" algn="l" rtl="0">
              <a:lnSpc>
                <a:spcPct val="80000"/>
              </a:lnSpc>
              <a:spcBef>
                <a:spcPts val="0"/>
              </a:spcBef>
              <a:spcAft>
                <a:spcPts val="0"/>
              </a:spcAft>
              <a:buSzPts val="1400"/>
              <a:buChar char="●"/>
            </a:pPr>
            <a:r>
              <a:rPr lang="en-US" sz="1400" dirty="0"/>
              <a:t>Using a half sheet of paper, they will write the number from the options on the slide that best represents where they are with data collection and progress monitoring. </a:t>
            </a:r>
          </a:p>
          <a:p>
            <a:pPr marL="457200" lvl="0" indent="-317500" algn="l" rtl="0">
              <a:lnSpc>
                <a:spcPct val="80000"/>
              </a:lnSpc>
              <a:spcBef>
                <a:spcPts val="0"/>
              </a:spcBef>
              <a:spcAft>
                <a:spcPts val="0"/>
              </a:spcAft>
              <a:buSzPts val="1400"/>
              <a:buChar char="●"/>
            </a:pPr>
            <a:r>
              <a:rPr lang="en-US" sz="1400" dirty="0"/>
              <a:t>Ask them to immediately wad up the piece of paper.</a:t>
            </a:r>
          </a:p>
          <a:p>
            <a:pPr marL="0" lvl="0" indent="0" algn="l" rtl="0">
              <a:lnSpc>
                <a:spcPct val="80000"/>
              </a:lnSpc>
              <a:spcBef>
                <a:spcPts val="0"/>
              </a:spcBef>
              <a:spcAft>
                <a:spcPts val="0"/>
              </a:spcAft>
              <a:buClr>
                <a:schemeClr val="dk1"/>
              </a:buClr>
              <a:buSzPts val="1100"/>
              <a:buFont typeface="Arial"/>
              <a:buNone/>
            </a:pPr>
            <a:endParaRPr lang="en-US" sz="1400" dirty="0"/>
          </a:p>
          <a:p>
            <a:pPr marL="0" lvl="0" indent="0" algn="l" rtl="0">
              <a:lnSpc>
                <a:spcPct val="80000"/>
              </a:lnSpc>
              <a:spcBef>
                <a:spcPts val="0"/>
              </a:spcBef>
              <a:spcAft>
                <a:spcPts val="0"/>
              </a:spcAft>
              <a:buClr>
                <a:schemeClr val="dk1"/>
              </a:buClr>
              <a:buSzPts val="1100"/>
              <a:buFont typeface="Arial"/>
              <a:buNone/>
            </a:pPr>
            <a:r>
              <a:rPr lang="en-US" sz="1400" b="1" dirty="0"/>
              <a:t>Step 2</a:t>
            </a:r>
            <a:r>
              <a:rPr lang="en-US" sz="1400" dirty="0"/>
              <a:t>: </a:t>
            </a:r>
            <a:r>
              <a:rPr lang="en-US" sz="1400" b="1" u="sng" dirty="0"/>
              <a:t>Snowball Fight</a:t>
            </a:r>
            <a:endParaRPr lang="en-US" sz="1400" b="1" dirty="0"/>
          </a:p>
          <a:p>
            <a:pPr marL="457200" lvl="0" indent="-317500" algn="l" rtl="0">
              <a:lnSpc>
                <a:spcPct val="80000"/>
              </a:lnSpc>
              <a:spcBef>
                <a:spcPts val="0"/>
              </a:spcBef>
              <a:spcAft>
                <a:spcPts val="0"/>
              </a:spcAft>
              <a:buSzPts val="1400"/>
              <a:buChar char="●"/>
            </a:pPr>
            <a:r>
              <a:rPr lang="en-US" sz="1400" dirty="0"/>
              <a:t>If there is space in the room, ask the participants to form a circle. Otherwise, you can have participants go into a hallway.</a:t>
            </a:r>
          </a:p>
          <a:p>
            <a:pPr marL="457200" lvl="0" indent="-317500" algn="l" rtl="0">
              <a:lnSpc>
                <a:spcPct val="80000"/>
              </a:lnSpc>
              <a:spcBef>
                <a:spcPts val="0"/>
              </a:spcBef>
              <a:spcAft>
                <a:spcPts val="0"/>
              </a:spcAft>
              <a:buSzPts val="1400"/>
              <a:buChar char="●"/>
            </a:pPr>
            <a:r>
              <a:rPr lang="en-US" sz="1400" dirty="0"/>
              <a:t>After they have formed a circle, ask them to throw their wadded up piece of paper at someone across the room…”having a snowball fight”. Continue picking up a ‘snowball’ from the floor and throwing them around the room. After 30-45 seconds of snowball fighting, ask everyone to get a ‘snowball’ and open it. (No participant should end up with their original paper)</a:t>
            </a:r>
          </a:p>
          <a:p>
            <a:pPr marL="0" lvl="0" indent="0" algn="l" rtl="0">
              <a:lnSpc>
                <a:spcPct val="80000"/>
              </a:lnSpc>
              <a:spcBef>
                <a:spcPts val="0"/>
              </a:spcBef>
              <a:spcAft>
                <a:spcPts val="0"/>
              </a:spcAft>
              <a:buClr>
                <a:schemeClr val="dk1"/>
              </a:buClr>
              <a:buSzPts val="1100"/>
              <a:buFont typeface="Arial"/>
              <a:buNone/>
            </a:pPr>
            <a:endParaRPr lang="en-US" sz="1400" dirty="0"/>
          </a:p>
          <a:p>
            <a:pPr marL="0" lvl="0" indent="0" algn="l" rtl="0">
              <a:lnSpc>
                <a:spcPct val="80000"/>
              </a:lnSpc>
              <a:spcBef>
                <a:spcPts val="0"/>
              </a:spcBef>
              <a:spcAft>
                <a:spcPts val="0"/>
              </a:spcAft>
              <a:buClr>
                <a:schemeClr val="dk1"/>
              </a:buClr>
              <a:buSzPts val="1100"/>
              <a:buFont typeface="Arial"/>
              <a:buNone/>
            </a:pPr>
            <a:r>
              <a:rPr lang="en-US" sz="1400" b="1" dirty="0"/>
              <a:t>Step 3: </a:t>
            </a:r>
            <a:r>
              <a:rPr lang="en-US" sz="1400" b="1" u="sng" dirty="0"/>
              <a:t>Human Bar Graph</a:t>
            </a:r>
            <a:r>
              <a:rPr lang="en-US" sz="1400" b="1" dirty="0"/>
              <a:t> </a:t>
            </a:r>
          </a:p>
          <a:p>
            <a:pPr marL="457200" lvl="0" indent="-317500" algn="l" rtl="0">
              <a:lnSpc>
                <a:spcPct val="80000"/>
              </a:lnSpc>
              <a:spcBef>
                <a:spcPts val="0"/>
              </a:spcBef>
              <a:spcAft>
                <a:spcPts val="0"/>
              </a:spcAft>
              <a:buSzPts val="1400"/>
              <a:buChar char="●"/>
            </a:pPr>
            <a:r>
              <a:rPr lang="en-US" sz="1400" dirty="0"/>
              <a:t>Ask participants to open the piece of paper they have at the end of the snowball fight. Line up (like a bar graph) for the number written on the paper. There should be a line for each of the five rating options. </a:t>
            </a:r>
          </a:p>
          <a:p>
            <a:pPr marL="914400" lvl="1" indent="-317500" algn="l" rtl="0">
              <a:lnSpc>
                <a:spcPct val="80000"/>
              </a:lnSpc>
              <a:spcBef>
                <a:spcPts val="0"/>
              </a:spcBef>
              <a:spcAft>
                <a:spcPts val="0"/>
              </a:spcAft>
              <a:buSzPts val="1400"/>
              <a:buChar char="○"/>
            </a:pPr>
            <a:r>
              <a:rPr lang="en-US" sz="1400" dirty="0"/>
              <a:t>You can opt to place numbers 1-5 on the wall for each of the five bar graph lines (optional). </a:t>
            </a:r>
          </a:p>
          <a:p>
            <a:pPr marL="457200" lvl="0" indent="-317500" algn="l" rtl="0">
              <a:lnSpc>
                <a:spcPct val="80000"/>
              </a:lnSpc>
              <a:spcBef>
                <a:spcPts val="0"/>
              </a:spcBef>
              <a:spcAft>
                <a:spcPts val="0"/>
              </a:spcAft>
              <a:buSzPts val="1400"/>
              <a:buChar char="●"/>
            </a:pPr>
            <a:r>
              <a:rPr lang="en-US" sz="1400" dirty="0"/>
              <a:t>Discuss results.</a:t>
            </a:r>
            <a:endParaRPr lang="en-US" sz="1400" b="1" dirty="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10</a:t>
            </a:fld>
            <a:endParaRPr dirty="0"/>
          </a:p>
        </p:txBody>
      </p:sp>
    </p:spTree>
    <p:extLst>
      <p:ext uri="{BB962C8B-B14F-4D97-AF65-F5344CB8AC3E}">
        <p14:creationId xmlns:p14="http://schemas.microsoft.com/office/powerpoint/2010/main" val="2526522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This will allow those in attendance to use their own goals and start setting up a system to use.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Pull out your IEP Goals. </a:t>
            </a:r>
          </a:p>
          <a:p>
            <a:pPr marL="457200" lvl="0" indent="-323850" algn="l" rtl="0">
              <a:spcBef>
                <a:spcPts val="0"/>
              </a:spcBef>
              <a:spcAft>
                <a:spcPts val="0"/>
              </a:spcAft>
              <a:buSzPts val="1500"/>
              <a:buAutoNum type="arabicPeriod"/>
            </a:pPr>
            <a:r>
              <a:rPr lang="en-US" sz="1200" dirty="0"/>
              <a:t>Review the goal and make sure it is measuring one specific skill. </a:t>
            </a:r>
          </a:p>
          <a:p>
            <a:pPr marL="457200" lvl="0" indent="-323850" algn="l" rtl="0">
              <a:spcBef>
                <a:spcPts val="0"/>
              </a:spcBef>
              <a:spcAft>
                <a:spcPts val="0"/>
              </a:spcAft>
              <a:buSzPts val="1500"/>
              <a:buAutoNum type="arabicPeriod"/>
            </a:pPr>
            <a:r>
              <a:rPr lang="en-US" sz="1200" dirty="0"/>
              <a:t>Determine the progress monitoring method to use. </a:t>
            </a:r>
          </a:p>
          <a:p>
            <a:pPr marL="457200" lvl="0" indent="-323850" algn="l" rtl="0">
              <a:spcBef>
                <a:spcPts val="0"/>
              </a:spcBef>
              <a:spcAft>
                <a:spcPts val="0"/>
              </a:spcAft>
              <a:buSzPts val="1500"/>
              <a:buAutoNum type="arabicPeriod"/>
            </a:pPr>
            <a:r>
              <a:rPr lang="en-US" sz="1200" dirty="0"/>
              <a:t>Be ready to set up the system for your student. </a:t>
            </a:r>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100</a:t>
            </a:fld>
            <a:endParaRPr dirty="0"/>
          </a:p>
        </p:txBody>
      </p:sp>
    </p:spTree>
    <p:extLst>
      <p:ext uri="{BB962C8B-B14F-4D97-AF65-F5344CB8AC3E}">
        <p14:creationId xmlns:p14="http://schemas.microsoft.com/office/powerpoint/2010/main" val="31866329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146c9a245d7_0_1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146c9a245d7_0_1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dirty="0"/>
              <a:t>Make sure all questions they turned in have been answered here.</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1. Type of data to collect for math calculation goals…calculator question </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2. How do you collect data for a baseline when district doesn’t have a universal screener tool?</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3. What should go into a math present level? If in resource class, how do you tie in general education curriculum into present level. Examples…(I will create this…)</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4. When you say four out of five data days is that five days a week, an IEP period, a month, a quarter?</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5. When you are taking data for a large amount of students that are all task related behaviors, what would be a good example of how to do that?</a:t>
            </a:r>
            <a:endParaRPr dirty="0"/>
          </a:p>
          <a:p>
            <a:pPr marL="0" lvl="0" indent="0" algn="l" rtl="0">
              <a:spcBef>
                <a:spcPts val="0"/>
              </a:spcBef>
              <a:spcAft>
                <a:spcPts val="0"/>
              </a:spcAft>
              <a:buNone/>
            </a:pPr>
            <a:endParaRPr dirty="0"/>
          </a:p>
        </p:txBody>
      </p:sp>
      <p:sp>
        <p:nvSpPr>
          <p:cNvPr id="1159" name="Google Shape;1159;g146c9a245d7_0_1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t>Review the Agenda with the group.</a:t>
            </a:r>
            <a:endParaRPr lang="en-US" sz="1600" b="0" u="none" strike="noStrike" cap="none" dirty="0">
              <a:latin typeface="Calibri"/>
              <a:ea typeface="Calibri"/>
              <a:cs typeface="Calibri"/>
              <a:sym typeface="Calibri"/>
            </a:endParaRP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11</a:t>
            </a:fld>
            <a:endParaRPr dirty="0"/>
          </a:p>
        </p:txBody>
      </p:sp>
    </p:spTree>
    <p:extLst>
      <p:ext uri="{BB962C8B-B14F-4D97-AF65-F5344CB8AC3E}">
        <p14:creationId xmlns:p14="http://schemas.microsoft.com/office/powerpoint/2010/main" val="217238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6c9a245d7_0_1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6c9a245d7_0_1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5" name="Google Shape;345;g146c9a245d7_0_11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rgbClr val="000000"/>
              </a:buClr>
              <a:buSzPts val="1400"/>
              <a:buFont typeface="Arial"/>
              <a:buNone/>
            </a:pPr>
            <a:r>
              <a:rPr lang="en-US" sz="1600" dirty="0"/>
              <a:t>This is information from Federal Regulation, IDEA; 34 CFR 300.320 (a) (2)</a:t>
            </a:r>
          </a:p>
          <a:p>
            <a:pPr marL="0" lvl="0" indent="0" algn="l" rtl="0">
              <a:lnSpc>
                <a:spcPct val="100000"/>
              </a:lnSpc>
              <a:spcBef>
                <a:spcPts val="0"/>
              </a:spcBef>
              <a:spcAft>
                <a:spcPts val="0"/>
              </a:spcAft>
              <a:buClr>
                <a:srgbClr val="000000"/>
              </a:buClr>
              <a:buSzPts val="1400"/>
              <a:buFont typeface="Arial"/>
              <a:buNone/>
            </a:pPr>
            <a:r>
              <a:rPr lang="en-US" sz="1600" u="sng" dirty="0">
                <a:solidFill>
                  <a:srgbClr val="0563C1"/>
                </a:solidFill>
                <a:highlight>
                  <a:srgbClr val="FFFF00"/>
                </a:highlight>
                <a:latin typeface="Arimo"/>
                <a:ea typeface="Arimo"/>
                <a:cs typeface="Arimo"/>
                <a:sym typeface="Arimo"/>
                <a:hlinkClick r:id="rId3">
                  <a:extLst>
                    <a:ext uri="{A12FA001-AC4F-418D-AE19-62706E023703}">
                      <ahyp:hlinkClr xmlns:ahyp="http://schemas.microsoft.com/office/drawing/2018/hyperlinkcolor" val="tx"/>
                    </a:ext>
                  </a:extLst>
                </a:hlinkClick>
              </a:rPr>
              <a:t>https://sites.ed.gov/idea/regs/b/d/300.320</a:t>
            </a:r>
            <a:endParaRPr lang="en-US" sz="1600" u="sng" dirty="0">
              <a:solidFill>
                <a:srgbClr val="0563C1"/>
              </a:solidFill>
              <a:highlight>
                <a:srgbClr val="FFFF00"/>
              </a:highlight>
              <a:latin typeface="Arimo"/>
              <a:ea typeface="Arimo"/>
              <a:cs typeface="Arimo"/>
              <a:sym typeface="Arimo"/>
            </a:endParaRPr>
          </a:p>
          <a:p>
            <a:pPr marL="0" lvl="0" indent="0" algn="l" rtl="0">
              <a:lnSpc>
                <a:spcPct val="100000"/>
              </a:lnSpc>
              <a:spcBef>
                <a:spcPts val="0"/>
              </a:spcBef>
              <a:spcAft>
                <a:spcPts val="0"/>
              </a:spcAft>
              <a:buClr>
                <a:srgbClr val="000000"/>
              </a:buClr>
              <a:buSzPts val="1400"/>
              <a:buFont typeface="Arial"/>
              <a:buNone/>
            </a:pPr>
            <a:endParaRPr lang="en-US" sz="1600" dirty="0">
              <a:solidFill>
                <a:srgbClr val="006621"/>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400"/>
              <a:buFont typeface="Arial"/>
              <a:buNone/>
            </a:pPr>
            <a:r>
              <a:rPr lang="en-US" sz="1600" dirty="0">
                <a:solidFill>
                  <a:srgbClr val="000000"/>
                </a:solidFill>
              </a:rPr>
              <a:t>The Federal IDEA special education regulations require that progress toward a student’s IEP annual goals be monitored, measured, and reported to parents as frequently as general education progress is reported to parents.  Take a look at the exact wording from the Federal regulations. </a:t>
            </a:r>
          </a:p>
          <a:p>
            <a:pPr marL="0" lvl="0" indent="0" algn="l" rtl="0">
              <a:lnSpc>
                <a:spcPct val="100000"/>
              </a:lnSpc>
              <a:spcBef>
                <a:spcPts val="0"/>
              </a:spcBef>
              <a:spcAft>
                <a:spcPts val="0"/>
              </a:spcAft>
              <a:buClr>
                <a:srgbClr val="000000"/>
              </a:buClr>
              <a:buSzPts val="1400"/>
              <a:buFont typeface="Arial"/>
              <a:buNone/>
            </a:pPr>
            <a:endParaRPr lang="en-US" sz="1600" dirty="0">
              <a:solidFill>
                <a:srgbClr val="000000"/>
              </a:solidFill>
            </a:endParaRPr>
          </a:p>
          <a:p>
            <a:pPr marL="0" lvl="0" indent="0" algn="l" rtl="0">
              <a:spcBef>
                <a:spcPts val="0"/>
              </a:spcBef>
              <a:spcAft>
                <a:spcPts val="0"/>
              </a:spcAft>
              <a:buClr>
                <a:schemeClr val="dk1"/>
              </a:buClr>
              <a:buSzPts val="1400"/>
              <a:buFont typeface="Arial"/>
              <a:buNone/>
            </a:pPr>
            <a:r>
              <a:rPr lang="en-US" sz="1600" dirty="0"/>
              <a:t>In Missouri we are required to follow the federal regulations. </a:t>
            </a:r>
            <a:endParaRPr lang="en-US" sz="1600" dirty="0">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lang="en-US" sz="1600" dirty="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600" dirty="0">
                <a:solidFill>
                  <a:srgbClr val="000000"/>
                </a:solidFill>
              </a:rPr>
              <a:t>On each IEP there is a place to document the frequency for progress reporting. Remember, this has to be at least as often as reports cards are issued. ESY students also receive a progress update. </a:t>
            </a:r>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13</a:t>
            </a:fld>
            <a:endParaRPr dirty="0"/>
          </a:p>
        </p:txBody>
      </p:sp>
    </p:spTree>
    <p:extLst>
      <p:ext uri="{BB962C8B-B14F-4D97-AF65-F5344CB8AC3E}">
        <p14:creationId xmlns:p14="http://schemas.microsoft.com/office/powerpoint/2010/main" val="376675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In special education, we are required to provide FAPE to students. </a:t>
            </a:r>
          </a:p>
          <a:p>
            <a:pPr marL="457200" lvl="0" indent="-317500" algn="l" rtl="0">
              <a:spcBef>
                <a:spcPts val="0"/>
              </a:spcBef>
              <a:spcAft>
                <a:spcPts val="0"/>
              </a:spcAft>
              <a:buSzPts val="1400"/>
              <a:buChar char="●"/>
            </a:pPr>
            <a:r>
              <a:rPr lang="en-US" sz="1600" dirty="0"/>
              <a:t>FAPE means that special education students are entitled to a Free Appropriate Public Education.</a:t>
            </a:r>
          </a:p>
          <a:p>
            <a:pPr marL="0" lvl="0" indent="0" algn="l" rtl="0">
              <a:spcBef>
                <a:spcPts val="0"/>
              </a:spcBef>
              <a:spcAft>
                <a:spcPts val="0"/>
              </a:spcAft>
              <a:buNone/>
            </a:pPr>
            <a:r>
              <a:rPr lang="en-US" sz="1600" dirty="0"/>
              <a:t> </a:t>
            </a:r>
          </a:p>
          <a:p>
            <a:pPr marL="0" lvl="0" indent="0" algn="l" rtl="0">
              <a:spcBef>
                <a:spcPts val="0"/>
              </a:spcBef>
              <a:spcAft>
                <a:spcPts val="0"/>
              </a:spcAft>
              <a:buNone/>
            </a:pPr>
            <a:r>
              <a:rPr lang="en-US" sz="1600" dirty="0"/>
              <a:t>Based on case law, we know that our students with disabilities must receive meaningful educational benefit from the services they are provided.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We are able to provide that students are receiving FAPE based on the data we collect, analyze, and use to determine student progress on IEP goals. This data also helps us develop an appropriate present level of performance and updated goals for each new IEP. </a:t>
            </a:r>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14</a:t>
            </a:fld>
            <a:endParaRPr dirty="0"/>
          </a:p>
        </p:txBody>
      </p:sp>
    </p:spTree>
    <p:extLst>
      <p:ext uri="{BB962C8B-B14F-4D97-AF65-F5344CB8AC3E}">
        <p14:creationId xmlns:p14="http://schemas.microsoft.com/office/powerpoint/2010/main" val="36443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rgbClr val="000000"/>
              </a:buClr>
              <a:buSzPts val="1400"/>
              <a:buFont typeface="Arial"/>
              <a:buNone/>
            </a:pPr>
            <a:r>
              <a:rPr lang="en-US" sz="1600" dirty="0"/>
              <a:t>We are required to do this based on the federal regulations. </a:t>
            </a:r>
          </a:p>
          <a:p>
            <a:pPr marL="457200" lvl="0" indent="-317500" algn="l" rtl="0">
              <a:lnSpc>
                <a:spcPct val="100000"/>
              </a:lnSpc>
              <a:spcBef>
                <a:spcPts val="0"/>
              </a:spcBef>
              <a:spcAft>
                <a:spcPts val="0"/>
              </a:spcAft>
              <a:buSzPts val="1400"/>
              <a:buChar char="●"/>
            </a:pPr>
            <a:r>
              <a:rPr lang="en-US" sz="1600" dirty="0"/>
              <a:t>If needed, you can use the link provided to show the actual Federal Regulation, IDEA; 34 CFR 300.320 (a) (2) </a:t>
            </a:r>
            <a:r>
              <a:rPr lang="en-US" sz="1600" u="sng" dirty="0">
                <a:solidFill>
                  <a:srgbClr val="0563C1"/>
                </a:solidFill>
                <a:highlight>
                  <a:srgbClr val="FFFF00"/>
                </a:highlight>
                <a:latin typeface="Arimo"/>
                <a:ea typeface="Arimo"/>
                <a:cs typeface="Arimo"/>
                <a:sym typeface="Arimo"/>
                <a:hlinkClick r:id="rId3">
                  <a:extLst>
                    <a:ext uri="{A12FA001-AC4F-418D-AE19-62706E023703}">
                      <ahyp:hlinkClr xmlns:ahyp="http://schemas.microsoft.com/office/drawing/2018/hyperlinkcolor" val="tx"/>
                    </a:ext>
                  </a:extLst>
                </a:hlinkClick>
              </a:rPr>
              <a:t>https://sites.ed.gov/idea/regs/b/d/300.320/a</a:t>
            </a:r>
            <a:endParaRPr lang="en-US" sz="1600" u="sng" dirty="0">
              <a:solidFill>
                <a:srgbClr val="0563C1"/>
              </a:solidFill>
              <a:highlight>
                <a:srgbClr val="FFFF00"/>
              </a:highlight>
              <a:latin typeface="Arimo"/>
              <a:ea typeface="Arimo"/>
              <a:cs typeface="Arimo"/>
              <a:sym typeface="Arimo"/>
            </a:endParaRPr>
          </a:p>
          <a:p>
            <a:pPr marL="0" lvl="0" indent="0" algn="l" rtl="0">
              <a:lnSpc>
                <a:spcPct val="100000"/>
              </a:lnSpc>
              <a:spcBef>
                <a:spcPts val="0"/>
              </a:spcBef>
              <a:spcAft>
                <a:spcPts val="0"/>
              </a:spcAft>
              <a:buClr>
                <a:srgbClr val="000000"/>
              </a:buClr>
              <a:buSzPts val="1400"/>
              <a:buFont typeface="Arial"/>
              <a:buNone/>
            </a:pPr>
            <a:endParaRPr lang="en-US" sz="1600" dirty="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600" dirty="0">
                <a:solidFill>
                  <a:srgbClr val="000000"/>
                </a:solidFill>
              </a:rPr>
              <a:t>As providers of special education supports and services, we are mandated to provide parents/guardians with data that documents progress toward meeting IEP goals. Also, the present level of academic achievement and functional performance along with goals provide documentation for IEP teams to determine participation in statewide assessments.</a:t>
            </a:r>
          </a:p>
          <a:p>
            <a:pPr marL="0" lvl="0" indent="0" algn="l" rtl="0">
              <a:lnSpc>
                <a:spcPct val="100000"/>
              </a:lnSpc>
              <a:spcBef>
                <a:spcPts val="0"/>
              </a:spcBef>
              <a:spcAft>
                <a:spcPts val="0"/>
              </a:spcAft>
              <a:buClr>
                <a:srgbClr val="000000"/>
              </a:buClr>
              <a:buSzPts val="1400"/>
              <a:buFont typeface="Arial"/>
              <a:buNone/>
            </a:pPr>
            <a:endParaRPr lang="en-US" sz="1600" dirty="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600" dirty="0">
                <a:solidFill>
                  <a:srgbClr val="000000"/>
                </a:solidFill>
              </a:rPr>
              <a:t>This topic is one that gets districts into due process because parents want the evidence or proof that their child is progressing. </a:t>
            </a:r>
          </a:p>
          <a:p>
            <a:pPr marL="0" marR="0" lvl="0" indent="0" algn="l" rtl="0">
              <a:lnSpc>
                <a:spcPct val="100000"/>
              </a:lnSpc>
              <a:spcBef>
                <a:spcPts val="0"/>
              </a:spcBef>
              <a:spcAft>
                <a:spcPts val="0"/>
              </a:spcAft>
              <a:buClr>
                <a:srgbClr val="000000"/>
              </a:buClr>
              <a:buSzPts val="1400"/>
              <a:buFont typeface="Arial"/>
              <a:buNone/>
            </a:pPr>
            <a:endParaRPr lang="en-US" sz="1600" dirty="0"/>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15</a:t>
            </a:fld>
            <a:endParaRPr dirty="0"/>
          </a:p>
        </p:txBody>
      </p:sp>
    </p:spTree>
    <p:extLst>
      <p:ext uri="{BB962C8B-B14F-4D97-AF65-F5344CB8AC3E}">
        <p14:creationId xmlns:p14="http://schemas.microsoft.com/office/powerpoint/2010/main" val="37706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a:t>Refer to the </a:t>
            </a:r>
            <a:r>
              <a:rPr lang="en-US" sz="1600" b="1" dirty="0" err="1"/>
              <a:t>Endrew</a:t>
            </a:r>
            <a:r>
              <a:rPr lang="en-US" sz="1600" b="1" dirty="0"/>
              <a:t> F. v. Douglas</a:t>
            </a:r>
            <a:r>
              <a:rPr lang="en-US" sz="1600" b="1" baseline="0" dirty="0"/>
              <a:t> County School District Re-1</a:t>
            </a:r>
            <a:r>
              <a:rPr lang="en-US" sz="1600" b="1" dirty="0"/>
              <a:t> Case Decision Q and A Document (HO#2)</a:t>
            </a:r>
          </a:p>
          <a:p>
            <a:pPr marL="0" lvl="0" indent="0" algn="l" rtl="0">
              <a:spcBef>
                <a:spcPts val="0"/>
              </a:spcBef>
              <a:spcAft>
                <a:spcPts val="0"/>
              </a:spcAft>
              <a:buNone/>
            </a:pPr>
            <a:endParaRPr lang="en-US" sz="1600" b="1" dirty="0"/>
          </a:p>
          <a:p>
            <a:pPr marL="0" lvl="0" indent="0" algn="l" rtl="0">
              <a:spcBef>
                <a:spcPts val="0"/>
              </a:spcBef>
              <a:spcAft>
                <a:spcPts val="0"/>
              </a:spcAft>
              <a:buNone/>
            </a:pPr>
            <a:r>
              <a:rPr lang="en-US" sz="1600" dirty="0"/>
              <a:t>The </a:t>
            </a:r>
            <a:r>
              <a:rPr lang="en-US" sz="1600" dirty="0" err="1"/>
              <a:t>Endrew</a:t>
            </a:r>
            <a:r>
              <a:rPr lang="en-US" sz="1600" dirty="0"/>
              <a:t> F. v. Douglas County School District Re-1 case is a U. S. Supreme Court Case decision that was passed in 2017.</a:t>
            </a:r>
            <a:r>
              <a:rPr lang="en-US" sz="1600" b="1" dirty="0"/>
              <a:t> </a:t>
            </a:r>
            <a:r>
              <a:rPr lang="en-US" sz="1600" dirty="0"/>
              <a:t>This case informs our efforts to improve academic outcomes for children with disabilities, as it defines the FAPE standard. The United States Department of Education issued a Q &amp; A document on the </a:t>
            </a:r>
            <a:r>
              <a:rPr lang="en-US" sz="1600" dirty="0" err="1"/>
              <a:t>Endrew</a:t>
            </a:r>
            <a:r>
              <a:rPr lang="en-US" sz="1600" dirty="0"/>
              <a:t> F. v. Douglas County School District case. This document provides information about the lower court case, decisions and the Supreme Court decision. The table of contents of this document includes an overview of the facts surrounding the case, clarification of IDEA’s FAPE requirement, and considerations for implementation.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This document is in the Padlet for your review.</a:t>
            </a:r>
          </a:p>
          <a:p>
            <a:pPr marL="0" marR="0" lvl="0" indent="0" algn="l" rtl="0">
              <a:lnSpc>
                <a:spcPct val="100000"/>
              </a:lnSpc>
              <a:spcBef>
                <a:spcPts val="0"/>
              </a:spcBef>
              <a:spcAft>
                <a:spcPts val="0"/>
              </a:spcAft>
              <a:buClr>
                <a:srgbClr val="000000"/>
              </a:buClr>
              <a:buSzPts val="1400"/>
              <a:buFont typeface="Arial"/>
              <a:buNone/>
            </a:pPr>
            <a:endParaRPr lang="en-US" sz="1600" dirty="0"/>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16</a:t>
            </a:fld>
            <a:endParaRPr dirty="0"/>
          </a:p>
        </p:txBody>
      </p:sp>
    </p:spTree>
    <p:extLst>
      <p:ext uri="{BB962C8B-B14F-4D97-AF65-F5344CB8AC3E}">
        <p14:creationId xmlns:p14="http://schemas.microsoft.com/office/powerpoint/2010/main" val="31865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600" dirty="0"/>
              <a:t>The Endrew F case originated in Colorado which is the 10th circuit. In Missouri, we are part of the 8th circuit. This is important as the previous FAPE standard in the 10th circuit was a very low standard. This case redefined the FAPE standard across the country. </a:t>
            </a:r>
          </a:p>
          <a:p>
            <a:pPr marL="0" lvl="0" indent="0" algn="l" rtl="0">
              <a:spcBef>
                <a:spcPts val="0"/>
              </a:spcBef>
              <a:spcAft>
                <a:spcPts val="0"/>
              </a:spcAft>
              <a:buClr>
                <a:schemeClr val="dk1"/>
              </a:buClr>
              <a:buSzPts val="1400"/>
              <a:buFont typeface="Arial"/>
              <a:buNone/>
            </a:pPr>
            <a:endParaRPr lang="en-US" sz="1600" dirty="0"/>
          </a:p>
          <a:p>
            <a:pPr marL="0" lvl="0" indent="0" algn="l" rtl="0">
              <a:spcBef>
                <a:spcPts val="0"/>
              </a:spcBef>
              <a:spcAft>
                <a:spcPts val="0"/>
              </a:spcAft>
              <a:buClr>
                <a:schemeClr val="dk1"/>
              </a:buClr>
              <a:buSzPts val="1400"/>
              <a:buFont typeface="Arial"/>
              <a:buNone/>
            </a:pPr>
            <a:r>
              <a:rPr lang="en-US" sz="1600" dirty="0"/>
              <a:t>“De minimis” means too trivial or minor to consider. This was used by the hearing officer and lower courts to determine if FAPE was met. The lower courts determined that FAPE was met and parents continued to appeal through the court system to determine that “de minimis” was not acceptable for Endrew’s educational benefit. It was the Supreme court that rejected the low standard for education benefit for a child with an IEP, therefore reversing all lower court decisions.</a:t>
            </a:r>
            <a:endParaRPr lang="en-US" sz="1600" b="1" dirty="0"/>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17</a:t>
            </a:fld>
            <a:endParaRPr dirty="0"/>
          </a:p>
        </p:txBody>
      </p:sp>
    </p:spTree>
    <p:extLst>
      <p:ext uri="{BB962C8B-B14F-4D97-AF65-F5344CB8AC3E}">
        <p14:creationId xmlns:p14="http://schemas.microsoft.com/office/powerpoint/2010/main" val="162386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600" dirty="0"/>
              <a:t>This is the basis of the summary of the US Supreme court decision. </a:t>
            </a:r>
          </a:p>
          <a:p>
            <a:pPr marL="457200" lvl="0" indent="-330200" algn="l" rtl="0">
              <a:spcBef>
                <a:spcPts val="0"/>
              </a:spcBef>
              <a:spcAft>
                <a:spcPts val="0"/>
              </a:spcAft>
              <a:buSzPts val="1600"/>
              <a:buAutoNum type="arabicPeriod"/>
            </a:pPr>
            <a:r>
              <a:rPr lang="en-US" sz="1600" dirty="0"/>
              <a:t>Every student with an IEP has the chance to meet challenging goals </a:t>
            </a:r>
          </a:p>
          <a:p>
            <a:pPr marL="457200" lvl="0" indent="-330200" algn="l" rtl="0">
              <a:spcBef>
                <a:spcPts val="0"/>
              </a:spcBef>
              <a:spcAft>
                <a:spcPts val="0"/>
              </a:spcAft>
              <a:buSzPts val="1600"/>
              <a:buAutoNum type="arabicPeriod"/>
            </a:pPr>
            <a:r>
              <a:rPr lang="en-US" sz="1600" dirty="0"/>
              <a:t>Data collection with progress monitoring will prove the progress made for each student on his/her IEP goals</a:t>
            </a:r>
          </a:p>
          <a:p>
            <a:pPr marL="457200" lvl="0" indent="-330200" algn="l" rtl="0">
              <a:spcBef>
                <a:spcPts val="0"/>
              </a:spcBef>
              <a:spcAft>
                <a:spcPts val="0"/>
              </a:spcAft>
              <a:buSzPts val="1600"/>
              <a:buAutoNum type="arabicPeriod"/>
            </a:pPr>
            <a:r>
              <a:rPr lang="en-US" sz="1600" dirty="0"/>
              <a:t>IEPs must have high expectations annually and not look the same from year to year.</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We will talk more specifically about goals in upcoming slides. </a:t>
            </a:r>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18</a:t>
            </a:fld>
            <a:endParaRPr dirty="0"/>
          </a:p>
        </p:txBody>
      </p:sp>
    </p:spTree>
    <p:extLst>
      <p:ext uri="{BB962C8B-B14F-4D97-AF65-F5344CB8AC3E}">
        <p14:creationId xmlns:p14="http://schemas.microsoft.com/office/powerpoint/2010/main" val="382098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Four Minutes (or give a little longer if needed) for this activity. HO#3 Graphic Organizer</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Ask participants to think about why data collection is important. This is a brainstorm activity. </a:t>
            </a:r>
          </a:p>
          <a:p>
            <a:pPr marL="457200" lvl="0" indent="-317500" algn="l" rtl="0">
              <a:spcBef>
                <a:spcPts val="0"/>
              </a:spcBef>
              <a:spcAft>
                <a:spcPts val="0"/>
              </a:spcAft>
              <a:buSzPts val="1400"/>
              <a:buChar char="●"/>
            </a:pPr>
            <a:r>
              <a:rPr lang="en-US" sz="1600" dirty="0"/>
              <a:t>Have individuals complete their graphic organizer.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Once the individual brainstorm is complete, use the </a:t>
            </a:r>
            <a:r>
              <a:rPr lang="en-US" sz="1600" b="1" u="sng" dirty="0"/>
              <a:t>Stand and Share</a:t>
            </a:r>
            <a:r>
              <a:rPr lang="en-US" sz="1600" dirty="0"/>
              <a:t> activity. </a:t>
            </a:r>
          </a:p>
          <a:p>
            <a:pPr marL="457200" lvl="0" indent="-317500" algn="l" rtl="0">
              <a:spcBef>
                <a:spcPts val="0"/>
              </a:spcBef>
              <a:spcAft>
                <a:spcPts val="0"/>
              </a:spcAft>
              <a:buSzPts val="1400"/>
              <a:buAutoNum type="arabicPeriod"/>
            </a:pPr>
            <a:r>
              <a:rPr lang="en-US" sz="1600" dirty="0"/>
              <a:t>All participants stand up with their own list. </a:t>
            </a:r>
          </a:p>
          <a:p>
            <a:pPr marL="457200" lvl="0" indent="-317500" algn="l" rtl="0">
              <a:spcBef>
                <a:spcPts val="0"/>
              </a:spcBef>
              <a:spcAft>
                <a:spcPts val="0"/>
              </a:spcAft>
              <a:buSzPts val="1400"/>
              <a:buAutoNum type="arabicPeriod"/>
            </a:pPr>
            <a:r>
              <a:rPr lang="en-US" sz="1600" dirty="0"/>
              <a:t>Call on one participant to share each item from their list.</a:t>
            </a:r>
          </a:p>
          <a:p>
            <a:pPr marL="457200" lvl="0" indent="-317500" algn="l" rtl="0">
              <a:spcBef>
                <a:spcPts val="0"/>
              </a:spcBef>
              <a:spcAft>
                <a:spcPts val="0"/>
              </a:spcAft>
              <a:buSzPts val="1400"/>
              <a:buAutoNum type="arabicPeriod"/>
            </a:pPr>
            <a:r>
              <a:rPr lang="en-US" sz="1600" dirty="0"/>
              <a:t>Participants add the shared item to their list, if they don’t have it, or check it off if they do have it.</a:t>
            </a:r>
          </a:p>
          <a:p>
            <a:pPr marL="457200" lvl="0" indent="-317500" algn="l" rtl="0">
              <a:spcBef>
                <a:spcPts val="0"/>
              </a:spcBef>
              <a:spcAft>
                <a:spcPts val="0"/>
              </a:spcAft>
              <a:buSzPts val="1400"/>
              <a:buAutoNum type="arabicPeriod"/>
            </a:pPr>
            <a:r>
              <a:rPr lang="en-US" sz="1600" dirty="0"/>
              <a:t>Participants sit down when all of their items are checked off, but do continue to add new items to their list.</a:t>
            </a:r>
          </a:p>
          <a:p>
            <a:pPr marL="457200" lvl="0" indent="-317500" algn="l" rtl="0">
              <a:spcBef>
                <a:spcPts val="0"/>
              </a:spcBef>
              <a:spcAft>
                <a:spcPts val="0"/>
              </a:spcAft>
              <a:buSzPts val="1400"/>
              <a:buAutoNum type="arabicPeriod"/>
            </a:pPr>
            <a:r>
              <a:rPr lang="en-US" sz="1600" dirty="0"/>
              <a:t>When all participants are seated, the Stand and Share activity is complete. </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19</a:t>
            </a:fld>
            <a:endParaRPr dirty="0"/>
          </a:p>
        </p:txBody>
      </p:sp>
    </p:spTree>
    <p:extLst>
      <p:ext uri="{BB962C8B-B14F-4D97-AF65-F5344CB8AC3E}">
        <p14:creationId xmlns:p14="http://schemas.microsoft.com/office/powerpoint/2010/main" val="144994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b16d0e6a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b16d0e6a5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This is email communication with the approval to use content from these sources.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a:t>These are some reasons we need data. Many of you probably thought of these reasons when you created your graphic organizer. Feel free to note these on your organizer, if needed.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Even if taking data and progress monitoring our students was not required (it is required), we need data in order to effectively provide specially designed instruction with our students! </a:t>
            </a:r>
          </a:p>
          <a:p>
            <a:pPr marL="457200" lvl="0" indent="-317500" algn="l" rtl="0">
              <a:spcBef>
                <a:spcPts val="0"/>
              </a:spcBef>
              <a:spcAft>
                <a:spcPts val="0"/>
              </a:spcAft>
              <a:buSzPts val="1400"/>
              <a:buChar char="●"/>
            </a:pPr>
            <a:r>
              <a:rPr lang="en-US" sz="1400" dirty="0"/>
              <a:t>Data allows us to make informed instructional decisions </a:t>
            </a:r>
          </a:p>
          <a:p>
            <a:pPr marL="914400" lvl="1" indent="-317500" algn="l" rtl="0">
              <a:spcBef>
                <a:spcPts val="0"/>
              </a:spcBef>
              <a:spcAft>
                <a:spcPts val="0"/>
              </a:spcAft>
              <a:buSzPts val="1400"/>
              <a:buChar char="○"/>
            </a:pPr>
            <a:r>
              <a:rPr lang="en-US" sz="1400" dirty="0"/>
              <a:t>Whether the level of the content needs adjusted</a:t>
            </a:r>
          </a:p>
          <a:p>
            <a:pPr marL="914400" lvl="1" indent="-317500" algn="l" rtl="0">
              <a:spcBef>
                <a:spcPts val="0"/>
              </a:spcBef>
              <a:spcAft>
                <a:spcPts val="0"/>
              </a:spcAft>
              <a:buSzPts val="1400"/>
              <a:buChar char="○"/>
            </a:pPr>
            <a:r>
              <a:rPr lang="en-US" sz="1400" dirty="0"/>
              <a:t>If the student needs more advanced skills</a:t>
            </a:r>
          </a:p>
          <a:p>
            <a:pPr marL="914400" lvl="1" indent="-317500" algn="l" rtl="0">
              <a:spcBef>
                <a:spcPts val="0"/>
              </a:spcBef>
              <a:spcAft>
                <a:spcPts val="0"/>
              </a:spcAft>
              <a:buSzPts val="1400"/>
              <a:buChar char="○"/>
            </a:pPr>
            <a:r>
              <a:rPr lang="en-US" sz="1400" dirty="0"/>
              <a:t>If re-teaching is necessary </a:t>
            </a:r>
          </a:p>
          <a:p>
            <a:pPr marL="457200" lvl="0" indent="-317500" algn="l" rtl="0">
              <a:spcBef>
                <a:spcPts val="0"/>
              </a:spcBef>
              <a:spcAft>
                <a:spcPts val="0"/>
              </a:spcAft>
              <a:buSzPts val="1400"/>
              <a:buChar char="●"/>
            </a:pPr>
            <a:r>
              <a:rPr lang="en-US" sz="1400" dirty="0"/>
              <a:t>Data proves the learning and progress occurring with our students</a:t>
            </a:r>
          </a:p>
          <a:p>
            <a:pPr marL="457200" lvl="0" indent="-317500" algn="l" rtl="0">
              <a:spcBef>
                <a:spcPts val="0"/>
              </a:spcBef>
              <a:spcAft>
                <a:spcPts val="0"/>
              </a:spcAft>
              <a:buSzPts val="1400"/>
              <a:buChar char="●"/>
            </a:pPr>
            <a:r>
              <a:rPr lang="en-US" sz="1400" dirty="0"/>
              <a:t>Data helps us monitor the appropriateness of our IEP or if it needs to be adjusted</a:t>
            </a:r>
          </a:p>
          <a:p>
            <a:pPr marL="457200" lvl="0" indent="-317500" algn="l" rtl="0">
              <a:spcBef>
                <a:spcPts val="0"/>
              </a:spcBef>
              <a:spcAft>
                <a:spcPts val="0"/>
              </a:spcAft>
              <a:buSzPts val="1400"/>
              <a:buChar char="●"/>
            </a:pPr>
            <a:r>
              <a:rPr lang="en-US" sz="1400" dirty="0"/>
              <a:t>Data is important to help the student know his/her progress as they learn and grow</a:t>
            </a:r>
          </a:p>
          <a:p>
            <a:pPr marL="0" lvl="0" indent="0" algn="l" rtl="0">
              <a:spcBef>
                <a:spcPts val="0"/>
              </a:spcBef>
              <a:spcAft>
                <a:spcPts val="0"/>
              </a:spcAft>
              <a:buNone/>
            </a:pPr>
            <a:endParaRPr lang="en-US" sz="1400" dirty="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20</a:t>
            </a:fld>
            <a:endParaRPr dirty="0"/>
          </a:p>
        </p:txBody>
      </p:sp>
    </p:spTree>
    <p:extLst>
      <p:ext uri="{BB962C8B-B14F-4D97-AF65-F5344CB8AC3E}">
        <p14:creationId xmlns:p14="http://schemas.microsoft.com/office/powerpoint/2010/main" val="1281492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a:t>There are many reasons why data collection is important. We just talked about a few of these reasons during our brainstorm activity. </a:t>
            </a:r>
          </a:p>
          <a:p>
            <a:pPr marL="457200" lvl="0" indent="-317500" algn="l" rtl="0">
              <a:spcBef>
                <a:spcPts val="0"/>
              </a:spcBef>
              <a:spcAft>
                <a:spcPts val="0"/>
              </a:spcAft>
              <a:buSzPts val="1400"/>
              <a:buAutoNum type="arabicPeriod"/>
            </a:pPr>
            <a:r>
              <a:rPr lang="en-US" sz="1400" dirty="0"/>
              <a:t>Data is used to track student progress.</a:t>
            </a:r>
          </a:p>
          <a:p>
            <a:pPr marL="457200" lvl="0" indent="-317500" algn="l" rtl="0">
              <a:spcBef>
                <a:spcPts val="0"/>
              </a:spcBef>
              <a:spcAft>
                <a:spcPts val="0"/>
              </a:spcAft>
              <a:buSzPts val="1400"/>
              <a:buAutoNum type="arabicPeriod"/>
            </a:pPr>
            <a:r>
              <a:rPr lang="en-US" sz="1400" dirty="0"/>
              <a:t>Data is used to make informed instructional decisions.</a:t>
            </a:r>
          </a:p>
          <a:p>
            <a:pPr marL="457200" lvl="0" indent="-317500" algn="l" rtl="0">
              <a:spcBef>
                <a:spcPts val="0"/>
              </a:spcBef>
              <a:spcAft>
                <a:spcPts val="0"/>
              </a:spcAft>
              <a:buSzPts val="1400"/>
              <a:buAutoNum type="arabicPeriod"/>
            </a:pPr>
            <a:r>
              <a:rPr lang="en-US" sz="1400" dirty="0"/>
              <a:t>Data is used to determine baseline information for students when developing a new IEP.</a:t>
            </a:r>
          </a:p>
          <a:p>
            <a:pPr marL="457200" lvl="0" indent="-317500" algn="l" rtl="0">
              <a:spcBef>
                <a:spcPts val="0"/>
              </a:spcBef>
              <a:spcAft>
                <a:spcPts val="0"/>
              </a:spcAft>
              <a:buSzPts val="1400"/>
              <a:buAutoNum type="arabicPeriod"/>
            </a:pPr>
            <a:r>
              <a:rPr lang="en-US" sz="1400" dirty="0"/>
              <a:t>Data is used within the Present Level of Performance in the IEP.</a:t>
            </a:r>
          </a:p>
          <a:p>
            <a:pPr marL="457200" lvl="0" indent="-317500" algn="l" rtl="0">
              <a:spcBef>
                <a:spcPts val="0"/>
              </a:spcBef>
              <a:spcAft>
                <a:spcPts val="0"/>
              </a:spcAft>
              <a:buSzPts val="1400"/>
              <a:buAutoNum type="arabicPeriod"/>
            </a:pPr>
            <a:r>
              <a:rPr lang="en-US" sz="1400" dirty="0"/>
              <a:t>Data is used to change instruction; move a student to a more advanced level; or reduce the level to ensure the student is truly understanding the concept.</a:t>
            </a:r>
          </a:p>
          <a:p>
            <a:pPr marL="457200" lvl="0" indent="-317500" algn="l" rtl="0">
              <a:spcBef>
                <a:spcPts val="0"/>
              </a:spcBef>
              <a:spcAft>
                <a:spcPts val="0"/>
              </a:spcAft>
              <a:buSzPts val="1400"/>
              <a:buAutoNum type="arabicPeriod"/>
            </a:pPr>
            <a:r>
              <a:rPr lang="en-US" sz="1400" dirty="0"/>
              <a:t>Data is used to inform parents about their student’s progress.</a:t>
            </a:r>
          </a:p>
          <a:p>
            <a:pPr marL="0" lvl="0" indent="0" algn="l" rtl="0">
              <a:spcBef>
                <a:spcPts val="0"/>
              </a:spcBef>
              <a:spcAft>
                <a:spcPts val="0"/>
              </a:spcAft>
              <a:buNone/>
            </a:pPr>
            <a:endParaRPr lang="en-US" sz="1400" dirty="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21</a:t>
            </a:fld>
            <a:endParaRPr dirty="0"/>
          </a:p>
        </p:txBody>
      </p:sp>
    </p:spTree>
    <p:extLst>
      <p:ext uri="{BB962C8B-B14F-4D97-AF65-F5344CB8AC3E}">
        <p14:creationId xmlns:p14="http://schemas.microsoft.com/office/powerpoint/2010/main" val="216100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Three Minutes (or give a little longer if needed) for this activity. </a:t>
            </a:r>
            <a:br>
              <a:rPr lang="en-US" sz="1600" dirty="0"/>
            </a:br>
            <a:endParaRPr lang="en-US" sz="1600" dirty="0"/>
          </a:p>
          <a:p>
            <a:pPr marL="0" lvl="0" indent="0" algn="l" rtl="0">
              <a:spcBef>
                <a:spcPts val="0"/>
              </a:spcBef>
              <a:spcAft>
                <a:spcPts val="0"/>
              </a:spcAft>
              <a:buClr>
                <a:schemeClr val="dk1"/>
              </a:buClr>
              <a:buSzPts val="1100"/>
              <a:buFont typeface="Arial"/>
              <a:buNone/>
            </a:pPr>
            <a:r>
              <a:rPr lang="en-US" sz="1600" dirty="0"/>
              <a:t>Discuss in small groups, “Is there anything IEP teams should be doing differently?” </a:t>
            </a:r>
            <a:endParaRPr lang="en-US" sz="1600" dirty="0">
              <a:latin typeface="Arial"/>
              <a:ea typeface="Arial"/>
              <a:cs typeface="Arial"/>
              <a:sym typeface="Arial"/>
            </a:endParaRPr>
          </a:p>
          <a:p>
            <a:pPr marL="0" lvl="0" indent="0" algn="l" rtl="0">
              <a:spcBef>
                <a:spcPts val="0"/>
              </a:spcBef>
              <a:spcAft>
                <a:spcPts val="0"/>
              </a:spcAft>
              <a:buNone/>
            </a:pPr>
            <a:endParaRPr lang="en-US" sz="1600" dirty="0">
              <a:latin typeface="Arial"/>
              <a:ea typeface="Arial"/>
              <a:cs typeface="Arial"/>
              <a:sym typeface="Arial"/>
            </a:endParaRPr>
          </a:p>
          <a:p>
            <a:pPr marL="0" lvl="0" indent="0" algn="l" rtl="0">
              <a:spcBef>
                <a:spcPts val="0"/>
              </a:spcBef>
              <a:spcAft>
                <a:spcPts val="0"/>
              </a:spcAft>
              <a:buNone/>
            </a:pPr>
            <a:r>
              <a:rPr lang="en-US" sz="1600" dirty="0">
                <a:latin typeface="Arial"/>
                <a:ea typeface="Arial"/>
                <a:cs typeface="Arial"/>
                <a:sym typeface="Arial"/>
              </a:rPr>
              <a:t>Ask each table to share one thing that was discussed. </a:t>
            </a:r>
            <a:endParaRPr lang="en-US" sz="1600" dirty="0"/>
          </a:p>
          <a:p>
            <a:pPr marL="0" lvl="0" indent="0" algn="l" rtl="0">
              <a:spcBef>
                <a:spcPts val="0"/>
              </a:spcBef>
              <a:spcAft>
                <a:spcPts val="0"/>
              </a:spcAft>
              <a:buNone/>
            </a:pPr>
            <a:endParaRPr lang="en-US" sz="1600" dirty="0"/>
          </a:p>
          <a:p>
            <a:pPr marL="0" lvl="0" indent="0" algn="l" rtl="0">
              <a:spcBef>
                <a:spcPts val="0"/>
              </a:spcBef>
              <a:spcAft>
                <a:spcPts val="0"/>
              </a:spcAft>
              <a:buClr>
                <a:schemeClr val="dk1"/>
              </a:buClr>
              <a:buSzPts val="1100"/>
              <a:buFont typeface="Arial"/>
              <a:buNone/>
            </a:pPr>
            <a:r>
              <a:rPr lang="en-US" sz="1600" dirty="0"/>
              <a:t>More to share on this topic on the next slide</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22</a:t>
            </a:fld>
            <a:endParaRPr dirty="0"/>
          </a:p>
        </p:txBody>
      </p:sp>
    </p:spTree>
    <p:extLst>
      <p:ext uri="{BB962C8B-B14F-4D97-AF65-F5344CB8AC3E}">
        <p14:creationId xmlns:p14="http://schemas.microsoft.com/office/powerpoint/2010/main" val="1285541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sz="1600" dirty="0"/>
              <a:t>After each group has discuss</a:t>
            </a:r>
            <a:r>
              <a:rPr lang="en-US" sz="1600" dirty="0">
                <a:latin typeface="Arial"/>
                <a:ea typeface="Arial"/>
                <a:cs typeface="Arial"/>
                <a:sym typeface="Arial"/>
              </a:rPr>
              <a:t>ed</a:t>
            </a:r>
            <a:r>
              <a:rPr lang="en-US" sz="1600" dirty="0"/>
              <a:t> and shared out regarding what IEP teams should or could be doing differently, show the five points on this slide.</a:t>
            </a:r>
            <a:r>
              <a:rPr lang="en-US" sz="1600" dirty="0">
                <a:latin typeface="Arial"/>
                <a:ea typeface="Arial"/>
                <a:cs typeface="Arial"/>
                <a:sym typeface="Arial"/>
              </a:rPr>
              <a:t> </a:t>
            </a:r>
          </a:p>
          <a:p>
            <a:pPr marL="0" lvl="0" indent="0" algn="l" rtl="0">
              <a:spcBef>
                <a:spcPts val="0"/>
              </a:spcBef>
              <a:spcAft>
                <a:spcPts val="0"/>
              </a:spcAft>
              <a:buNone/>
            </a:pPr>
            <a:endParaRPr lang="en-US" sz="1600" dirty="0">
              <a:latin typeface="Arial"/>
              <a:ea typeface="Arial"/>
              <a:cs typeface="Arial"/>
              <a:sym typeface="Arial"/>
            </a:endParaRPr>
          </a:p>
          <a:p>
            <a:pPr marL="0" lvl="0" indent="0" algn="l" rtl="0">
              <a:spcBef>
                <a:spcPts val="0"/>
              </a:spcBef>
              <a:spcAft>
                <a:spcPts val="0"/>
              </a:spcAft>
              <a:buNone/>
            </a:pPr>
            <a:r>
              <a:rPr lang="en-US" sz="1600" dirty="0">
                <a:latin typeface="Arial"/>
                <a:ea typeface="Arial"/>
                <a:cs typeface="Arial"/>
                <a:sym typeface="Arial"/>
              </a:rPr>
              <a:t>Then </a:t>
            </a:r>
            <a:r>
              <a:rPr lang="en-US" sz="1600" dirty="0"/>
              <a:t>discuss the </a:t>
            </a:r>
            <a:r>
              <a:rPr lang="en-US" sz="1600" dirty="0">
                <a:latin typeface="Arial"/>
                <a:ea typeface="Arial"/>
                <a:cs typeface="Arial"/>
                <a:sym typeface="Arial"/>
              </a:rPr>
              <a:t>four</a:t>
            </a:r>
            <a:r>
              <a:rPr lang="en-US" sz="1600" dirty="0"/>
              <a:t> points as a large group.</a:t>
            </a:r>
            <a:r>
              <a:rPr lang="en-US" sz="1600" dirty="0">
                <a:latin typeface="Arial"/>
                <a:ea typeface="Arial"/>
                <a:cs typeface="Arial"/>
                <a:sym typeface="Arial"/>
              </a:rPr>
              <a:t> </a:t>
            </a:r>
          </a:p>
          <a:p>
            <a:pPr marL="0" lvl="0" indent="0" algn="l" rtl="0">
              <a:spcBef>
                <a:spcPts val="0"/>
              </a:spcBef>
              <a:spcAft>
                <a:spcPts val="0"/>
              </a:spcAft>
              <a:buNone/>
            </a:pPr>
            <a:endParaRPr lang="en-US" sz="1600" dirty="0">
              <a:latin typeface="Arial"/>
              <a:ea typeface="Arial"/>
              <a:cs typeface="Arial"/>
              <a:sym typeface="Arial"/>
            </a:endParaRPr>
          </a:p>
          <a:p>
            <a:pPr marL="0" lvl="0" indent="0" algn="l" rtl="0">
              <a:spcBef>
                <a:spcPts val="0"/>
              </a:spcBef>
              <a:spcAft>
                <a:spcPts val="0"/>
              </a:spcAft>
              <a:buNone/>
            </a:pPr>
            <a:r>
              <a:rPr lang="en-US" sz="1600" dirty="0">
                <a:latin typeface="Arial"/>
                <a:ea typeface="Arial"/>
                <a:cs typeface="Arial"/>
                <a:sym typeface="Arial"/>
              </a:rPr>
              <a:t>Remember to describe or include the facts of what you can see and hear when preparing the present level and given specific progress updates. Do not give your opinion, but rather include facts. </a:t>
            </a:r>
          </a:p>
          <a:p>
            <a:pPr marL="0" lvl="0" indent="0" algn="l" rtl="0">
              <a:spcBef>
                <a:spcPts val="0"/>
              </a:spcBef>
              <a:spcAft>
                <a:spcPts val="0"/>
              </a:spcAft>
              <a:buNone/>
            </a:pPr>
            <a:endParaRPr lang="en-US" sz="1600" dirty="0">
              <a:latin typeface="Arial"/>
              <a:ea typeface="Arial"/>
              <a:cs typeface="Arial"/>
              <a:sym typeface="Arial"/>
            </a:endParaRPr>
          </a:p>
          <a:p>
            <a:pPr marL="0" lvl="0" indent="0" algn="l" rtl="0">
              <a:spcBef>
                <a:spcPts val="0"/>
              </a:spcBef>
              <a:spcAft>
                <a:spcPts val="0"/>
              </a:spcAft>
              <a:buNone/>
            </a:pPr>
            <a:r>
              <a:rPr lang="en-US" sz="1600" dirty="0">
                <a:latin typeface="Arial"/>
                <a:ea typeface="Arial"/>
                <a:cs typeface="Arial"/>
                <a:sym typeface="Arial"/>
              </a:rPr>
              <a:t>Everyone comes to the IEP table with some knowledge about the child. Know where the child is performing in relation to his/her general</a:t>
            </a:r>
            <a:r>
              <a:rPr lang="en-US" sz="1600" baseline="0" dirty="0">
                <a:latin typeface="Arial"/>
                <a:ea typeface="Arial"/>
                <a:cs typeface="Arial"/>
                <a:sym typeface="Arial"/>
              </a:rPr>
              <a:t> education </a:t>
            </a:r>
            <a:r>
              <a:rPr lang="en-US" sz="1600" dirty="0">
                <a:latin typeface="Arial"/>
                <a:ea typeface="Arial"/>
                <a:cs typeface="Arial"/>
                <a:sym typeface="Arial"/>
              </a:rPr>
              <a:t>peers. </a:t>
            </a: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23</a:t>
            </a:fld>
            <a:endParaRPr dirty="0"/>
          </a:p>
        </p:txBody>
      </p:sp>
    </p:spTree>
    <p:extLst>
      <p:ext uri="{BB962C8B-B14F-4D97-AF65-F5344CB8AC3E}">
        <p14:creationId xmlns:p14="http://schemas.microsoft.com/office/powerpoint/2010/main" val="2663990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There are some challenges for teachers when it comes to data collection and progress monitoring. However, time spent to set up the process is well worth it. Once the process is in place, taking data, reviewing data, and analyzing data can be part of the normal routine each week.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Hopefully, throughout this session, you will gain some methods and/or tools to help with these challenges.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24</a:t>
            </a:fld>
            <a:endParaRPr dirty="0"/>
          </a:p>
        </p:txBody>
      </p:sp>
    </p:spTree>
    <p:extLst>
      <p:ext uri="{BB962C8B-B14F-4D97-AF65-F5344CB8AC3E}">
        <p14:creationId xmlns:p14="http://schemas.microsoft.com/office/powerpoint/2010/main" val="718554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Plan for the data collection. Ensure the data collection system is set up, and readily available so data can be collected on a regular schedule. Having this system in place is imperative so you can be consistent with progress monitoring for your students. This process is all part of ensuring each student is making meaningful progress toward his or her goals.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Progress monitoring is a means to an end. In special education it is required by law. However, even general education teachers should be progress monitoring with their students. This is how all educators have concrete data to demonstrate the progress their students are making. Progress monitoring is something special educators can share with their general education peers.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25</a:t>
            </a:fld>
            <a:endParaRPr dirty="0"/>
          </a:p>
        </p:txBody>
      </p:sp>
    </p:spTree>
    <p:extLst>
      <p:ext uri="{BB962C8B-B14F-4D97-AF65-F5344CB8AC3E}">
        <p14:creationId xmlns:p14="http://schemas.microsoft.com/office/powerpoint/2010/main" val="1378442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a:t>Link to the article https://iris.peabody.vanderbilt.edu/wp-content/uploads/pdf_info_briefs/Monitoring_Student_Progress_Toward_Meeting_IEP_Goals.pdf</a:t>
            </a:r>
            <a:endParaRPr lang="en-US" sz="1600" dirty="0"/>
          </a:p>
          <a:p>
            <a:pPr marL="0" lvl="0" indent="0" algn="l" rtl="0">
              <a:spcBef>
                <a:spcPts val="0"/>
              </a:spcBef>
              <a:spcAft>
                <a:spcPts val="0"/>
              </a:spcAft>
              <a:buNone/>
            </a:pPr>
            <a:r>
              <a:rPr lang="en-US" sz="1600" dirty="0"/>
              <a:t>Be sure to read these articles prior to training.</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HO#4 Text Rendering Protocol</a:t>
            </a:r>
          </a:p>
          <a:p>
            <a:pPr marL="0" lvl="0" indent="0" algn="l" rtl="0">
              <a:spcBef>
                <a:spcPts val="0"/>
              </a:spcBef>
              <a:spcAft>
                <a:spcPts val="0"/>
              </a:spcAft>
              <a:buNone/>
            </a:pPr>
            <a:r>
              <a:rPr lang="en-US" sz="1600" dirty="0"/>
              <a:t>HO#5 Information Brief – Monitoring Student Progress Toward Meeting IEP Goals</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Use the Text Rendering Protocol document for this activity. </a:t>
            </a:r>
          </a:p>
          <a:p>
            <a:pPr marL="457200" lvl="0" indent="-317500" algn="l" rtl="0">
              <a:spcBef>
                <a:spcPts val="0"/>
              </a:spcBef>
              <a:spcAft>
                <a:spcPts val="0"/>
              </a:spcAft>
              <a:buSzPts val="1400"/>
              <a:buAutoNum type="arabicPeriod"/>
            </a:pPr>
            <a:r>
              <a:rPr lang="en-US" sz="1600" dirty="0"/>
              <a:t>Each individual will read the article (or the parts of the article assigned)</a:t>
            </a:r>
          </a:p>
          <a:p>
            <a:pPr marL="457200" lvl="0" indent="-317500" algn="l" rtl="0">
              <a:spcBef>
                <a:spcPts val="0"/>
              </a:spcBef>
              <a:spcAft>
                <a:spcPts val="0"/>
              </a:spcAft>
              <a:buSzPts val="1400"/>
              <a:buAutoNum type="arabicPeriod"/>
            </a:pPr>
            <a:r>
              <a:rPr lang="en-US" sz="1600" dirty="0"/>
              <a:t>Each individual will use sticky notes to write two words, two phrases, and two sentences that are the most meaningful for them.</a:t>
            </a:r>
          </a:p>
          <a:p>
            <a:pPr marL="457200" lvl="0" indent="-317500" algn="l" rtl="0">
              <a:spcBef>
                <a:spcPts val="0"/>
              </a:spcBef>
              <a:spcAft>
                <a:spcPts val="0"/>
              </a:spcAft>
              <a:buSzPts val="1400"/>
              <a:buAutoNum type="arabicPeriod"/>
            </a:pPr>
            <a:r>
              <a:rPr lang="en-US" sz="1600" dirty="0"/>
              <a:t>Small groups (assigned to the same portion of the article) will share their individual words, phrases, and sentences, and explain why these were the most meaningful. </a:t>
            </a:r>
          </a:p>
          <a:p>
            <a:pPr marL="457200" lvl="0" indent="-317500" algn="l" rtl="0">
              <a:spcBef>
                <a:spcPts val="0"/>
              </a:spcBef>
              <a:spcAft>
                <a:spcPts val="0"/>
              </a:spcAft>
              <a:buSzPts val="1400"/>
              <a:buAutoNum type="arabicPeriod"/>
            </a:pPr>
            <a:r>
              <a:rPr lang="en-US" sz="1600" dirty="0"/>
              <a:t>Small groups will determine two words, two phrases, and two sentences that the group agrees are the most meaningful.</a:t>
            </a:r>
          </a:p>
          <a:p>
            <a:pPr marL="457200" lvl="0" indent="-317500" algn="l" rtl="0">
              <a:spcBef>
                <a:spcPts val="0"/>
              </a:spcBef>
              <a:spcAft>
                <a:spcPts val="0"/>
              </a:spcAft>
              <a:buSzPts val="1400"/>
              <a:buAutoNum type="arabicPeriod"/>
            </a:pPr>
            <a:r>
              <a:rPr lang="en-US" sz="1600" dirty="0"/>
              <a:t>Each group will share out.</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26</a:t>
            </a:fld>
            <a:endParaRPr dirty="0"/>
          </a:p>
        </p:txBody>
      </p:sp>
    </p:spTree>
    <p:extLst>
      <p:ext uri="{BB962C8B-B14F-4D97-AF65-F5344CB8AC3E}">
        <p14:creationId xmlns:p14="http://schemas.microsoft.com/office/powerpoint/2010/main" val="4127233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46c9a245d7_0_1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46c9a245d7_0_1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5" name="Google Shape;475;g146c9a245d7_0_1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600" dirty="0"/>
              <a:t>Use these steps when planning for how to collect data on our goals. We are going to review each of these today. It’s important that you visually see that data collection really has to be more than an afterthought.  </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28</a:t>
            </a:fld>
            <a:endParaRPr dirty="0"/>
          </a:p>
        </p:txBody>
      </p:sp>
    </p:spTree>
    <p:extLst>
      <p:ext uri="{BB962C8B-B14F-4D97-AF65-F5344CB8AC3E}">
        <p14:creationId xmlns:p14="http://schemas.microsoft.com/office/powerpoint/2010/main" val="1191986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35cefcc21b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135cefcc21b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b16d0e6a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b16d0e6a5_0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300" dirty="0"/>
              <a:t>Add introduction information for the presenter. Replace the image with a picture of yourself or something you want to share and complete the personal information.</a:t>
            </a:r>
            <a:endParaRPr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600" dirty="0"/>
              <a:t>HO#6 Annual IEP Goal Compliance Rubric</a:t>
            </a:r>
          </a:p>
          <a:p>
            <a:pPr marL="0" lvl="0" indent="0" algn="l" rtl="0">
              <a:spcBef>
                <a:spcPts val="0"/>
              </a:spcBef>
              <a:spcAft>
                <a:spcPts val="0"/>
              </a:spcAft>
              <a:buClr>
                <a:schemeClr val="dk1"/>
              </a:buClr>
              <a:buFont typeface="Arial"/>
              <a:buNone/>
            </a:pPr>
            <a:r>
              <a:rPr lang="en-US" sz="1600" dirty="0"/>
              <a:t>Ultimately, good data collection starts with good goal writing. But, that is a professional development session all by itself, so we won’t be going in-depth on goal writing today!</a:t>
            </a:r>
          </a:p>
          <a:p>
            <a:pPr marL="0" lvl="0" indent="0" algn="l" rtl="0">
              <a:spcBef>
                <a:spcPts val="0"/>
              </a:spcBef>
              <a:spcAft>
                <a:spcPts val="0"/>
              </a:spcAft>
              <a:buClr>
                <a:schemeClr val="dk1"/>
              </a:buClr>
              <a:buFont typeface="Arial"/>
              <a:buNone/>
            </a:pPr>
            <a:endParaRPr lang="en-US" sz="1600" dirty="0"/>
          </a:p>
          <a:p>
            <a:pPr marL="0" lvl="0" indent="0" algn="l" rtl="0">
              <a:spcBef>
                <a:spcPts val="0"/>
              </a:spcBef>
              <a:spcAft>
                <a:spcPts val="0"/>
              </a:spcAft>
              <a:buClr>
                <a:schemeClr val="dk1"/>
              </a:buClr>
              <a:buFont typeface="Arial"/>
              <a:buNone/>
            </a:pPr>
            <a:r>
              <a:rPr lang="en-US" sz="1600" dirty="0"/>
              <a:t>Talk through this visual. </a:t>
            </a:r>
          </a:p>
          <a:p>
            <a:pPr marL="0" lvl="0" indent="0" algn="l" rtl="0">
              <a:spcBef>
                <a:spcPts val="0"/>
              </a:spcBef>
              <a:spcAft>
                <a:spcPts val="0"/>
              </a:spcAft>
              <a:buClr>
                <a:schemeClr val="dk1"/>
              </a:buClr>
              <a:buFont typeface="Arial"/>
              <a:buNone/>
            </a:pPr>
            <a:endParaRPr lang="en-US" sz="1600" dirty="0"/>
          </a:p>
          <a:p>
            <a:pPr marL="0" lvl="0" indent="0" algn="l" rtl="0">
              <a:spcBef>
                <a:spcPts val="0"/>
              </a:spcBef>
              <a:spcAft>
                <a:spcPts val="0"/>
              </a:spcAft>
              <a:buClr>
                <a:schemeClr val="dk1"/>
              </a:buClr>
              <a:buFont typeface="Arial"/>
              <a:buNone/>
            </a:pPr>
            <a:r>
              <a:rPr lang="en-US" sz="1600" dirty="0"/>
              <a:t>The Annual IEP Goal Compliance Rubric is in the Padlet as a resource. </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30</a:t>
            </a:fld>
            <a:endParaRPr dirty="0"/>
          </a:p>
        </p:txBody>
      </p:sp>
    </p:spTree>
    <p:extLst>
      <p:ext uri="{BB962C8B-B14F-4D97-AF65-F5344CB8AC3E}">
        <p14:creationId xmlns:p14="http://schemas.microsoft.com/office/powerpoint/2010/main" val="4124899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The target skill must be very specific. If it isn’t specific, then you can’t report out data correctly as you really don’t know what or how to measure what is happening.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This process is always a cyclical process and ongoing.</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Target skill can be a focus on academic skills or behavioral skills.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Baseline data is important as we need to know where students are at (starting point) in order to measure their progress. </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31</a:t>
            </a:fld>
            <a:endParaRPr dirty="0"/>
          </a:p>
        </p:txBody>
      </p:sp>
    </p:spTree>
    <p:extLst>
      <p:ext uri="{BB962C8B-B14F-4D97-AF65-F5344CB8AC3E}">
        <p14:creationId xmlns:p14="http://schemas.microsoft.com/office/powerpoint/2010/main" val="333090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32</a:t>
            </a:fld>
            <a:endParaRPr dirty="0"/>
          </a:p>
        </p:txBody>
      </p:sp>
    </p:spTree>
    <p:extLst>
      <p:ext uri="{BB962C8B-B14F-4D97-AF65-F5344CB8AC3E}">
        <p14:creationId xmlns:p14="http://schemas.microsoft.com/office/powerpoint/2010/main" val="3051524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2abf37cb9e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2abf37cb9e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500" u="sng" dirty="0">
                <a:latin typeface="Arial"/>
                <a:ea typeface="Arial"/>
                <a:cs typeface="Arial"/>
                <a:sym typeface="Arial"/>
              </a:rPr>
              <a:t>Partner Work</a:t>
            </a:r>
            <a:endParaRPr sz="1500" u="sng"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500" dirty="0">
                <a:latin typeface="Arial"/>
                <a:ea typeface="Arial"/>
                <a:cs typeface="Arial"/>
                <a:sym typeface="Arial"/>
              </a:rPr>
              <a:t>Have the groups work with a partner to write a better goal from the first version </a:t>
            </a:r>
            <a:r>
              <a:rPr lang="en" sz="1500" b="1" dirty="0">
                <a:latin typeface="Arial"/>
                <a:ea typeface="Arial"/>
                <a:cs typeface="Arial"/>
                <a:sym typeface="Arial"/>
              </a:rPr>
              <a:t>(good example will transition on the slide after the activity)</a:t>
            </a:r>
            <a:r>
              <a:rPr lang="en" sz="1500" dirty="0">
                <a:latin typeface="Arial"/>
                <a:ea typeface="Arial"/>
                <a:cs typeface="Arial"/>
                <a:sym typeface="Arial"/>
              </a:rPr>
              <a:t>. Have them share out. </a:t>
            </a:r>
            <a:endParaRPr sz="15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5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500" dirty="0">
                <a:latin typeface="Arial"/>
                <a:ea typeface="Arial"/>
                <a:cs typeface="Arial"/>
                <a:sym typeface="Arial"/>
              </a:rPr>
              <a:t>Share that this goal does not have a specific behavior included or the types of social interactions to measure. This goal would not allow the teacher to take appropriate data to measure progress. </a:t>
            </a:r>
            <a:endParaRPr sz="1500" dirty="0">
              <a:latin typeface="Arial"/>
              <a:ea typeface="Arial"/>
              <a:cs typeface="Arial"/>
              <a:sym typeface="Arial"/>
            </a:endParaRPr>
          </a:p>
          <a:p>
            <a:pPr marL="0" lvl="0" indent="0" algn="l" rtl="0">
              <a:spcBef>
                <a:spcPts val="0"/>
              </a:spcBef>
              <a:spcAft>
                <a:spcPts val="0"/>
              </a:spcAft>
              <a:buNone/>
            </a:pPr>
            <a:endParaRPr sz="1500" b="1" dirty="0">
              <a:latin typeface="Arial"/>
              <a:ea typeface="Arial"/>
              <a:cs typeface="Arial"/>
              <a:sym typeface="Arial"/>
            </a:endParaRPr>
          </a:p>
          <a:p>
            <a:pPr marL="0" lvl="0" indent="0" algn="l" rtl="0">
              <a:spcBef>
                <a:spcPts val="0"/>
              </a:spcBef>
              <a:spcAft>
                <a:spcPts val="0"/>
              </a:spcAft>
              <a:buNone/>
            </a:pPr>
            <a:r>
              <a:rPr lang="en" sz="1500" b="1" dirty="0">
                <a:latin typeface="Arial"/>
                <a:ea typeface="Arial"/>
                <a:cs typeface="Arial"/>
                <a:sym typeface="Arial"/>
              </a:rPr>
              <a:t>NEXT</a:t>
            </a:r>
            <a:endParaRPr sz="1500" b="1"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b="1" dirty="0">
                <a:latin typeface="Arial"/>
                <a:ea typeface="Arial"/>
                <a:cs typeface="Arial"/>
                <a:sym typeface="Arial"/>
              </a:rPr>
              <a:t> transition to the “What is needed”</a:t>
            </a:r>
            <a:endParaRPr sz="1400" b="1" dirty="0"/>
          </a:p>
        </p:txBody>
      </p:sp>
      <p:sp>
        <p:nvSpPr>
          <p:cNvPr id="551" name="Google Shape;551;g12abf37cb9e_2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1988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a:t>There are a few scenario slides. These can be reviewed as a full group or ask your participants to talk with a shoulder partner and then share out answers to the prompt.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Discussion Question: “What is the target we are trying to measure here?”</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Answer: The target is “beginning a requested task”.</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The data to be collected for this goal must be latency recording. The time the teacher makes the request to the time the student begins the task.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34</a:t>
            </a:fld>
            <a:endParaRPr dirty="0"/>
          </a:p>
        </p:txBody>
      </p:sp>
    </p:spTree>
    <p:extLst>
      <p:ext uri="{BB962C8B-B14F-4D97-AF65-F5344CB8AC3E}">
        <p14:creationId xmlns:p14="http://schemas.microsoft.com/office/powerpoint/2010/main" val="347470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sz="1600" dirty="0"/>
              <a:t>Discussion Question: “What is the target we are trying to measure here?”</a:t>
            </a:r>
          </a:p>
          <a:p>
            <a:pPr marL="0" lvl="0" indent="0" algn="l" rtl="0">
              <a:spcBef>
                <a:spcPts val="0"/>
              </a:spcBef>
              <a:spcAft>
                <a:spcPts val="0"/>
              </a:spcAft>
              <a:buClr>
                <a:schemeClr val="dk1"/>
              </a:buClr>
              <a:buSzPts val="1100"/>
              <a:buFont typeface="Arial"/>
              <a:buNone/>
            </a:pPr>
            <a:endParaRPr lang="en-US" sz="1600" dirty="0"/>
          </a:p>
          <a:p>
            <a:pPr marL="0" lvl="0" indent="0" algn="l" rtl="0">
              <a:spcBef>
                <a:spcPts val="0"/>
              </a:spcBef>
              <a:spcAft>
                <a:spcPts val="0"/>
              </a:spcAft>
              <a:buNone/>
            </a:pPr>
            <a:r>
              <a:rPr lang="en-US" sz="1600" dirty="0"/>
              <a:t>Answer: The target is identifying the main character, setting, and problem in the story. This actually measures three skills (main idea, setting, and problem). </a:t>
            </a:r>
          </a:p>
          <a:p>
            <a:pPr marL="0" lvl="0" indent="0" algn="l" rtl="0">
              <a:spcBef>
                <a:spcPts val="0"/>
              </a:spcBef>
              <a:spcAft>
                <a:spcPts val="0"/>
              </a:spcAft>
              <a:buClr>
                <a:schemeClr val="dk1"/>
              </a:buClr>
              <a:buSzPts val="1100"/>
              <a:buFont typeface="Arial"/>
              <a:buNone/>
            </a:pPr>
            <a:endParaRPr lang="en-US" sz="1600" dirty="0"/>
          </a:p>
          <a:p>
            <a:pPr marL="0" lvl="0" indent="0" algn="l" rtl="0">
              <a:spcBef>
                <a:spcPts val="0"/>
              </a:spcBef>
              <a:spcAft>
                <a:spcPts val="0"/>
              </a:spcAft>
              <a:buClr>
                <a:schemeClr val="dk1"/>
              </a:buClr>
              <a:buSzPts val="1100"/>
              <a:buFont typeface="Arial"/>
              <a:buNone/>
            </a:pPr>
            <a:r>
              <a:rPr lang="en-US" sz="1600" dirty="0"/>
              <a:t>The data to be collected for this goal will be based on the correct responses for each of the target areas. This is an example where benchmarks for each of these skills might be helpful. </a:t>
            </a:r>
          </a:p>
          <a:p>
            <a:pPr marL="0" lvl="0" indent="0" algn="l" rtl="0">
              <a:spcBef>
                <a:spcPts val="0"/>
              </a:spcBef>
              <a:spcAft>
                <a:spcPts val="0"/>
              </a:spcAft>
              <a:buNone/>
            </a:pPr>
            <a:endParaRPr lang="en-US" sz="1600" dirty="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35</a:t>
            </a:fld>
            <a:endParaRPr dirty="0"/>
          </a:p>
        </p:txBody>
      </p:sp>
    </p:spTree>
    <p:extLst>
      <p:ext uri="{BB962C8B-B14F-4D97-AF65-F5344CB8AC3E}">
        <p14:creationId xmlns:p14="http://schemas.microsoft.com/office/powerpoint/2010/main" val="3442958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Allow time for discussion amongst attendees. </a:t>
            </a:r>
            <a:br>
              <a:rPr lang="en-US" sz="1600" dirty="0"/>
            </a:br>
            <a:endParaRPr lang="en-US"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t>This is a </a:t>
            </a:r>
            <a:r>
              <a:rPr lang="en-US" sz="1600" b="1" dirty="0"/>
              <a:t>“non” example</a:t>
            </a:r>
            <a:r>
              <a:rPr lang="en-US" sz="1600" dirty="0"/>
              <a:t> - the goal is not written accurately to be able to determine how to correctly take data.</a:t>
            </a:r>
            <a:br>
              <a:rPr lang="en-US" sz="1600" dirty="0"/>
            </a:br>
            <a:endParaRPr lang="en-US" sz="1600" dirty="0"/>
          </a:p>
          <a:p>
            <a:pPr marL="0" lvl="0" indent="0" algn="l" rtl="0">
              <a:spcBef>
                <a:spcPts val="0"/>
              </a:spcBef>
              <a:spcAft>
                <a:spcPts val="0"/>
              </a:spcAft>
              <a:buNone/>
            </a:pPr>
            <a:r>
              <a:rPr lang="en-US" sz="1600" dirty="0"/>
              <a:t> This goal needs specific calming techniques included in order to accurately take data.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36</a:t>
            </a:fld>
            <a:endParaRPr dirty="0"/>
          </a:p>
        </p:txBody>
      </p:sp>
    </p:spTree>
    <p:extLst>
      <p:ext uri="{BB962C8B-B14F-4D97-AF65-F5344CB8AC3E}">
        <p14:creationId xmlns:p14="http://schemas.microsoft.com/office/powerpoint/2010/main" val="307903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35c4640506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35c4640506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0" name="Google Shape;590;g135c4640506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This handout is included on the Padlet.  HO#7 Plan for Data Collection</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When prepping for data collection, having the answers to each of these questions first, will guide your decisions about the tools to use when collecting data.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38</a:t>
            </a:fld>
            <a:endParaRPr dirty="0"/>
          </a:p>
        </p:txBody>
      </p:sp>
    </p:spTree>
    <p:extLst>
      <p:ext uri="{BB962C8B-B14F-4D97-AF65-F5344CB8AC3E}">
        <p14:creationId xmlns:p14="http://schemas.microsoft.com/office/powerpoint/2010/main" val="94200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39</a:t>
            </a:fld>
            <a:endParaRPr dirty="0"/>
          </a:p>
        </p:txBody>
      </p:sp>
    </p:spTree>
    <p:extLst>
      <p:ext uri="{BB962C8B-B14F-4D97-AF65-F5344CB8AC3E}">
        <p14:creationId xmlns:p14="http://schemas.microsoft.com/office/powerpoint/2010/main" val="47572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b16d0e6a5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b16d0e6a5_0_3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400" b="1" dirty="0">
                <a:solidFill>
                  <a:schemeClr val="dk1"/>
                </a:solidFill>
              </a:rPr>
              <a:t>(</a:t>
            </a:r>
            <a:r>
              <a:rPr lang="en" sz="1400" b="1" dirty="0"/>
              <a:t>Five</a:t>
            </a:r>
            <a:r>
              <a:rPr lang="en" sz="1400" b="1" dirty="0">
                <a:solidFill>
                  <a:schemeClr val="dk1"/>
                </a:solidFill>
              </a:rPr>
              <a:t> minutes)</a:t>
            </a:r>
            <a:endParaRPr sz="1400" dirty="0">
              <a:solidFill>
                <a:schemeClr val="dk1"/>
              </a:solidFill>
            </a:endParaRPr>
          </a:p>
          <a:p>
            <a:pPr marL="0" lvl="0" indent="0" algn="l" rtl="0">
              <a:spcBef>
                <a:spcPts val="0"/>
              </a:spcBef>
              <a:spcAft>
                <a:spcPts val="0"/>
              </a:spcAft>
              <a:buClr>
                <a:schemeClr val="dk1"/>
              </a:buClr>
              <a:buFont typeface="Arial"/>
              <a:buNone/>
            </a:pPr>
            <a:r>
              <a:rPr lang="en" sz="1400" dirty="0">
                <a:solidFill>
                  <a:schemeClr val="dk1"/>
                </a:solidFill>
              </a:rPr>
              <a:t>Find someone in the room with similar shoes, and share the answers to the questions on the slides with this person/group. Be prepared to share with the group.</a:t>
            </a:r>
            <a:endParaRPr sz="14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400" dirty="0"/>
              <a:t>Write three different data collection methods on the card you have (given out ahead of time). Get up and find someone you haven’t communicated with yet today and share one thing you wrote (allow one or two minutes). Then find another person in the room to share another item on your list. (allow another one or two minutes). </a:t>
            </a:r>
            <a:endParaRPr lang="en-US" sz="1400" dirty="0">
              <a:solidFill>
                <a:srgbClr val="3C4743"/>
              </a:solidFill>
            </a:endParaRPr>
          </a:p>
          <a:p>
            <a:pPr marL="685800" lvl="1" indent="-165100" algn="l" rtl="0">
              <a:spcBef>
                <a:spcPts val="300"/>
              </a:spcBef>
              <a:spcAft>
                <a:spcPts val="0"/>
              </a:spcAft>
              <a:buClr>
                <a:srgbClr val="3C4743"/>
              </a:buClr>
              <a:buSzPts val="1400"/>
              <a:buFont typeface="Noto Sans Symbols"/>
              <a:buChar char="❖"/>
            </a:pPr>
            <a:r>
              <a:rPr lang="en-US" sz="1400" dirty="0">
                <a:solidFill>
                  <a:srgbClr val="3C4743"/>
                </a:solidFill>
              </a:rPr>
              <a:t>Fluency or Rate</a:t>
            </a:r>
          </a:p>
          <a:p>
            <a:pPr marL="685800" lvl="1" indent="-165100" algn="l" rtl="0">
              <a:spcBef>
                <a:spcPts val="300"/>
              </a:spcBef>
              <a:spcAft>
                <a:spcPts val="0"/>
              </a:spcAft>
              <a:buClr>
                <a:srgbClr val="3C4743"/>
              </a:buClr>
              <a:buSzPts val="1400"/>
              <a:buFont typeface="Noto Sans Symbols"/>
              <a:buChar char="❖"/>
            </a:pPr>
            <a:r>
              <a:rPr lang="en-US" sz="1400" dirty="0">
                <a:solidFill>
                  <a:srgbClr val="3C4743"/>
                </a:solidFill>
              </a:rPr>
              <a:t>Percentage or accuracy</a:t>
            </a:r>
          </a:p>
          <a:p>
            <a:pPr marL="685800" lvl="1" indent="-165100" algn="l" rtl="0">
              <a:spcBef>
                <a:spcPts val="300"/>
              </a:spcBef>
              <a:spcAft>
                <a:spcPts val="0"/>
              </a:spcAft>
              <a:buClr>
                <a:srgbClr val="3C4743"/>
              </a:buClr>
              <a:buSzPts val="1400"/>
              <a:buFont typeface="Noto Sans Symbols"/>
              <a:buChar char="❖"/>
            </a:pPr>
            <a:r>
              <a:rPr lang="en-US" sz="1400" dirty="0">
                <a:solidFill>
                  <a:srgbClr val="3C4743"/>
                </a:solidFill>
              </a:rPr>
              <a:t>Duration</a:t>
            </a:r>
          </a:p>
          <a:p>
            <a:pPr marL="685800" lvl="1" indent="-165100" algn="l" rtl="0">
              <a:spcBef>
                <a:spcPts val="300"/>
              </a:spcBef>
              <a:spcAft>
                <a:spcPts val="0"/>
              </a:spcAft>
              <a:buClr>
                <a:srgbClr val="3C4743"/>
              </a:buClr>
              <a:buSzPts val="1400"/>
              <a:buFont typeface="Noto Sans Symbols"/>
              <a:buChar char="❖"/>
            </a:pPr>
            <a:r>
              <a:rPr lang="en-US" sz="1400" dirty="0">
                <a:solidFill>
                  <a:srgbClr val="3C4743"/>
                </a:solidFill>
              </a:rPr>
              <a:t>Latency</a:t>
            </a:r>
          </a:p>
          <a:p>
            <a:pPr marL="685800" lvl="1" indent="-165100" algn="l" rtl="0">
              <a:spcBef>
                <a:spcPts val="300"/>
              </a:spcBef>
              <a:spcAft>
                <a:spcPts val="0"/>
              </a:spcAft>
              <a:buClr>
                <a:srgbClr val="3C4743"/>
              </a:buClr>
              <a:buSzPts val="1400"/>
              <a:buFont typeface="Noto Sans Symbols"/>
              <a:buChar char="❖"/>
            </a:pPr>
            <a:r>
              <a:rPr lang="en-US" sz="1400" dirty="0">
                <a:solidFill>
                  <a:srgbClr val="3C4743"/>
                </a:solidFill>
              </a:rPr>
              <a:t>Quality</a:t>
            </a:r>
          </a:p>
          <a:p>
            <a:pPr marL="685800" lvl="1" indent="-165100" algn="l" rtl="0">
              <a:spcBef>
                <a:spcPts val="300"/>
              </a:spcBef>
              <a:spcAft>
                <a:spcPts val="0"/>
              </a:spcAft>
              <a:buClr>
                <a:srgbClr val="3C4743"/>
              </a:buClr>
              <a:buSzPts val="1400"/>
              <a:buFont typeface="Noto Sans Symbols"/>
              <a:buChar char="❖"/>
            </a:pPr>
            <a:r>
              <a:rPr lang="en-US" sz="1400" dirty="0">
                <a:solidFill>
                  <a:srgbClr val="3C4743"/>
                </a:solidFill>
              </a:rPr>
              <a:t>Level of assistance</a:t>
            </a:r>
          </a:p>
          <a:p>
            <a:pPr marL="685800" lvl="1" indent="-165100" algn="l" rtl="0">
              <a:spcBef>
                <a:spcPts val="300"/>
              </a:spcBef>
              <a:spcAft>
                <a:spcPts val="0"/>
              </a:spcAft>
              <a:buClr>
                <a:srgbClr val="3C4743"/>
              </a:buClr>
              <a:buSzPts val="1400"/>
              <a:buFont typeface="Noto Sans Symbols"/>
              <a:buChar char="❖"/>
            </a:pPr>
            <a:r>
              <a:rPr lang="en-US" sz="1400" dirty="0">
                <a:solidFill>
                  <a:srgbClr val="3C4743"/>
                </a:solidFill>
              </a:rPr>
              <a:t>Number</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40</a:t>
            </a:fld>
            <a:endParaRPr dirty="0"/>
          </a:p>
        </p:txBody>
      </p:sp>
    </p:spTree>
    <p:extLst>
      <p:ext uri="{BB962C8B-B14F-4D97-AF65-F5344CB8AC3E}">
        <p14:creationId xmlns:p14="http://schemas.microsoft.com/office/powerpoint/2010/main" val="2650350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There is a handout with this chart in the </a:t>
            </a:r>
            <a:r>
              <a:rPr lang="en-US" sz="1600" dirty="0" err="1"/>
              <a:t>Padlet</a:t>
            </a:r>
            <a:r>
              <a:rPr lang="en-US" sz="1600" dirty="0"/>
              <a:t>.</a:t>
            </a:r>
            <a:r>
              <a:rPr lang="en-US" sz="1600" baseline="0" dirty="0"/>
              <a:t> </a:t>
            </a:r>
            <a:r>
              <a:rPr lang="en-US" sz="1600" dirty="0"/>
              <a:t>HO#8 Classroom Friendly Methods of Data Collection</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Review the contents of this information with the group.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41</a:t>
            </a:fld>
            <a:endParaRPr dirty="0"/>
          </a:p>
        </p:txBody>
      </p:sp>
    </p:spTree>
    <p:extLst>
      <p:ext uri="{BB962C8B-B14F-4D97-AF65-F5344CB8AC3E}">
        <p14:creationId xmlns:p14="http://schemas.microsoft.com/office/powerpoint/2010/main" val="1127121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400" dirty="0"/>
              <a:t>There are several types of data that can be collected. </a:t>
            </a:r>
          </a:p>
          <a:p>
            <a:pPr marL="457200" lvl="0" indent="-317500" algn="l" rtl="0">
              <a:spcBef>
                <a:spcPts val="0"/>
              </a:spcBef>
              <a:spcAft>
                <a:spcPts val="0"/>
              </a:spcAft>
              <a:buSzPts val="1400"/>
              <a:buAutoNum type="arabicPeriod"/>
            </a:pPr>
            <a:r>
              <a:rPr lang="en-US" sz="1400" b="1" u="sng" dirty="0"/>
              <a:t>Contrived data</a:t>
            </a:r>
            <a:r>
              <a:rPr lang="en-US" sz="1400" dirty="0"/>
              <a:t> can be specifically set up during resource time, during a self-contained type of class or even in the general education classroom. </a:t>
            </a:r>
          </a:p>
          <a:p>
            <a:pPr marL="914400" lvl="1" indent="-317500" algn="l" rtl="0">
              <a:spcBef>
                <a:spcPts val="0"/>
              </a:spcBef>
              <a:spcAft>
                <a:spcPts val="0"/>
              </a:spcAft>
              <a:buSzPts val="1400"/>
              <a:buAutoNum type="alphaLcPeriod"/>
            </a:pPr>
            <a:r>
              <a:rPr lang="en-US" sz="1400" dirty="0"/>
              <a:t>What might be a danger of using all contrived data to measure IEP goals?</a:t>
            </a:r>
          </a:p>
          <a:p>
            <a:pPr marL="1371600" lvl="2" indent="-317500" algn="l" rtl="0">
              <a:spcBef>
                <a:spcPts val="0"/>
              </a:spcBef>
              <a:spcAft>
                <a:spcPts val="0"/>
              </a:spcAft>
              <a:buSzPts val="1400"/>
              <a:buAutoNum type="romanLcPeriod"/>
            </a:pPr>
            <a:r>
              <a:rPr lang="en-US" sz="1400" dirty="0"/>
              <a:t>The danger is it’s possible it could look like a student can perform a skill because when it’s done in the ‘sterile’, well controlled, contrived situation, he or she CAN do it. But when that same skill has to be used out in the general environment, the student does not demonstrate the ability to do it. Settings and situations matter. We have to keep that in mind.</a:t>
            </a:r>
          </a:p>
          <a:p>
            <a:pPr marL="457200" lvl="0" indent="-317500" algn="l" rtl="0">
              <a:spcBef>
                <a:spcPts val="0"/>
              </a:spcBef>
              <a:spcAft>
                <a:spcPts val="0"/>
              </a:spcAft>
              <a:buSzPts val="1400"/>
              <a:buAutoNum type="arabicPeriod"/>
            </a:pPr>
            <a:r>
              <a:rPr lang="en-US" sz="1400" b="1" u="sng" dirty="0"/>
              <a:t>Existing data</a:t>
            </a:r>
            <a:r>
              <a:rPr lang="en-US" sz="1400" dirty="0"/>
              <a:t> can be gathered from formative assessments, behavior checklists from the classroom, bell ringer assignments, etc. </a:t>
            </a:r>
          </a:p>
          <a:p>
            <a:pPr marL="457200" lvl="0" indent="-317500" algn="l" rtl="0">
              <a:spcBef>
                <a:spcPts val="0"/>
              </a:spcBef>
              <a:spcAft>
                <a:spcPts val="0"/>
              </a:spcAft>
              <a:buSzPts val="1400"/>
              <a:buAutoNum type="arabicPeriod"/>
            </a:pPr>
            <a:r>
              <a:rPr lang="en-US" sz="1400" b="1" u="sng" dirty="0"/>
              <a:t>Progress monitoring tools</a:t>
            </a:r>
            <a:r>
              <a:rPr lang="en-US" sz="1400" dirty="0"/>
              <a:t> are great (the purchased ones) if you have them. But, if you don’t, it doesn’t mean you can’t ‘progress monitor’. You can use things you already have that may be occurring with some frequency.  </a:t>
            </a:r>
          </a:p>
          <a:p>
            <a:pPr marL="914400" lvl="1" indent="-317500" algn="l" rtl="0">
              <a:spcBef>
                <a:spcPts val="0"/>
              </a:spcBef>
              <a:spcAft>
                <a:spcPts val="0"/>
              </a:spcAft>
              <a:buSzPts val="1400"/>
              <a:buAutoNum type="alphaLcPeriod"/>
            </a:pPr>
            <a:r>
              <a:rPr lang="en-US" sz="1400" dirty="0"/>
              <a:t>If you are using common formative assessments, you might be able to use that information in a progress monitoring way depending on the goals that you have.  </a:t>
            </a:r>
          </a:p>
          <a:p>
            <a:pPr marL="914400" lvl="1" indent="-317500" algn="l" rtl="0">
              <a:spcBef>
                <a:spcPts val="0"/>
              </a:spcBef>
              <a:spcAft>
                <a:spcPts val="0"/>
              </a:spcAft>
              <a:buSzPts val="1400"/>
              <a:buAutoNum type="alphaLcPeriod"/>
            </a:pPr>
            <a:r>
              <a:rPr lang="en-US" sz="1400" dirty="0"/>
              <a:t>Progress monitoring means keeping track of whether or not your students are making progress on their goals. When writing these goals, you have to be thinking about how you’re going to do that BEFORE you finish writing the goal!</a:t>
            </a:r>
          </a:p>
          <a:p>
            <a:pPr marL="457200" lvl="0" indent="-317500" algn="l" rtl="0">
              <a:spcBef>
                <a:spcPts val="0"/>
              </a:spcBef>
              <a:spcAft>
                <a:spcPts val="0"/>
              </a:spcAft>
              <a:buSzPts val="1400"/>
              <a:buAutoNum type="arabicPeriod"/>
            </a:pPr>
            <a:r>
              <a:rPr lang="en-US" sz="1400" b="1" u="sng" dirty="0"/>
              <a:t>Observations</a:t>
            </a:r>
            <a:r>
              <a:rPr lang="en-US" sz="1400" dirty="0"/>
              <a:t> are generally the ‘go to’ way to document behavior related goals.  </a:t>
            </a:r>
          </a:p>
          <a:p>
            <a:pPr marL="914400" lvl="1" indent="-317500" algn="l" rtl="0">
              <a:spcBef>
                <a:spcPts val="0"/>
              </a:spcBef>
              <a:spcAft>
                <a:spcPts val="0"/>
              </a:spcAft>
              <a:buSzPts val="1400"/>
              <a:buAutoNum type="alphaLcPeriod"/>
            </a:pPr>
            <a:r>
              <a:rPr lang="en-US" sz="1400" dirty="0"/>
              <a:t>These observations can be done by anyone as long as they are very much aware of what they are supposed to be observing.  </a:t>
            </a:r>
          </a:p>
          <a:p>
            <a:pPr marL="1371600" lvl="2" indent="-317500" algn="l" rtl="0">
              <a:spcBef>
                <a:spcPts val="0"/>
              </a:spcBef>
              <a:spcAft>
                <a:spcPts val="0"/>
              </a:spcAft>
              <a:buSzPts val="1400"/>
              <a:buAutoNum type="romanLcPeriod"/>
            </a:pPr>
            <a:r>
              <a:rPr lang="en-US" sz="1400" dirty="0"/>
              <a:t>We need to clearly define the behavior or skill we are tracking so that everyone gathering data on a particular student is gathering it based on the same criteria.  </a:t>
            </a:r>
          </a:p>
          <a:p>
            <a:pPr marL="1371600" lvl="2" indent="-317500" algn="l" rtl="0">
              <a:spcBef>
                <a:spcPts val="0"/>
              </a:spcBef>
              <a:spcAft>
                <a:spcPts val="0"/>
              </a:spcAft>
              <a:buSzPts val="1400"/>
              <a:buAutoNum type="romanLcPeriod"/>
            </a:pPr>
            <a:r>
              <a:rPr lang="en-US" sz="1400" dirty="0"/>
              <a:t>For example,</a:t>
            </a:r>
            <a:r>
              <a:rPr lang="en-US" sz="1400" baseline="0" dirty="0"/>
              <a:t> i</a:t>
            </a:r>
            <a:r>
              <a:rPr lang="en-US" sz="1400" dirty="0"/>
              <a:t>f the goal is written for the student to respond to adult directives, we need to make sure everyone tracking that goal knows what we’re calling a ‘directive’.  </a:t>
            </a:r>
          </a:p>
          <a:p>
            <a:pPr marL="1828800" lvl="3" indent="-317500" algn="l" rtl="0">
              <a:spcBef>
                <a:spcPts val="0"/>
              </a:spcBef>
              <a:spcAft>
                <a:spcPts val="0"/>
              </a:spcAft>
              <a:buSzPts val="1400"/>
              <a:buAutoNum type="arabicPeriod"/>
            </a:pPr>
            <a:r>
              <a:rPr lang="en-US" sz="1400" dirty="0"/>
              <a:t>If we’re making that directive in the form of a question, does the student have to respond? </a:t>
            </a:r>
          </a:p>
          <a:p>
            <a:pPr marL="2286000" lvl="4" indent="-317500" algn="l" rtl="0">
              <a:spcBef>
                <a:spcPts val="0"/>
              </a:spcBef>
              <a:spcAft>
                <a:spcPts val="0"/>
              </a:spcAft>
              <a:buSzPts val="1400"/>
              <a:buAutoNum type="alphaLcPeriod"/>
            </a:pPr>
            <a:r>
              <a:rPr lang="en-US" sz="1400" dirty="0"/>
              <a:t>“Peter, will you move over here, please?”,</a:t>
            </a:r>
            <a:r>
              <a:rPr lang="en-US" sz="1400" baseline="0" dirty="0"/>
              <a:t> </a:t>
            </a:r>
            <a:r>
              <a:rPr lang="en-US" sz="1400" dirty="0"/>
              <a:t>sounds like the student has a choice in the matter</a:t>
            </a:r>
            <a:r>
              <a:rPr lang="en-US" sz="1400" baseline="0" dirty="0"/>
              <a:t> versus, “</a:t>
            </a:r>
            <a:r>
              <a:rPr lang="en-US" sz="1400" dirty="0"/>
              <a:t>Peter move over here please” where no choice appears to be</a:t>
            </a:r>
            <a:r>
              <a:rPr lang="en-US" sz="1400" baseline="0" dirty="0"/>
              <a:t> given. </a:t>
            </a:r>
            <a:r>
              <a:rPr lang="en-US" sz="1400" dirty="0"/>
              <a:t>  </a:t>
            </a:r>
          </a:p>
          <a:p>
            <a:pPr marL="1828800" lvl="3" indent="-317500" algn="l" rtl="0">
              <a:spcBef>
                <a:spcPts val="0"/>
              </a:spcBef>
              <a:spcAft>
                <a:spcPts val="0"/>
              </a:spcAft>
              <a:buSzPts val="1400"/>
              <a:buAutoNum type="arabicPeriod"/>
            </a:pPr>
            <a:r>
              <a:rPr lang="en-US" sz="1400" dirty="0"/>
              <a:t>When using observation as the data gathering method, you also have to make sure that there is some type of tangible data that goes along with the observation</a:t>
            </a:r>
          </a:p>
          <a:p>
            <a:pPr marL="2286000" lvl="4" indent="-317500" algn="l" rtl="0">
              <a:spcBef>
                <a:spcPts val="0"/>
              </a:spcBef>
              <a:spcAft>
                <a:spcPts val="0"/>
              </a:spcAft>
              <a:buSzPts val="1400"/>
              <a:buFont typeface="Wingdings" panose="05000000000000000000" pitchFamily="2" charset="2"/>
              <a:buChar char="§"/>
            </a:pPr>
            <a:r>
              <a:rPr lang="en-US" sz="1400" dirty="0"/>
              <a:t>checklist </a:t>
            </a:r>
          </a:p>
          <a:p>
            <a:pPr marL="2286000" lvl="4" indent="-317500" algn="l" rtl="0">
              <a:spcBef>
                <a:spcPts val="0"/>
              </a:spcBef>
              <a:spcAft>
                <a:spcPts val="0"/>
              </a:spcAft>
              <a:buSzPts val="1400"/>
              <a:buFont typeface="Wingdings" panose="05000000000000000000" pitchFamily="2" charset="2"/>
              <a:buChar char="§"/>
            </a:pPr>
            <a:r>
              <a:rPr lang="en-US" sz="1400" dirty="0"/>
              <a:t>tally sheet </a:t>
            </a:r>
          </a:p>
          <a:p>
            <a:pPr marL="2286000" lvl="4" indent="-317500" algn="l" rtl="0">
              <a:spcBef>
                <a:spcPts val="0"/>
              </a:spcBef>
              <a:spcAft>
                <a:spcPts val="0"/>
              </a:spcAft>
              <a:buSzPts val="1400"/>
              <a:buFont typeface="Wingdings" panose="05000000000000000000" pitchFamily="2" charset="2"/>
              <a:buChar char="§"/>
            </a:pPr>
            <a:r>
              <a:rPr lang="en-US" sz="1400" dirty="0"/>
              <a:t>anecdotal notes</a:t>
            </a:r>
          </a:p>
          <a:p>
            <a:pPr marL="0" lvl="0" indent="0" algn="l" rtl="0">
              <a:spcBef>
                <a:spcPts val="0"/>
              </a:spcBef>
              <a:spcAft>
                <a:spcPts val="0"/>
              </a:spcAft>
              <a:buNone/>
            </a:pPr>
            <a:endParaRPr lang="en-US" sz="1400" dirty="0"/>
          </a:p>
          <a:p>
            <a:pPr marL="0" lvl="0" indent="0" algn="l" rtl="0">
              <a:spcBef>
                <a:spcPts val="0"/>
              </a:spcBef>
              <a:spcAft>
                <a:spcPts val="0"/>
              </a:spcAft>
              <a:buClr>
                <a:schemeClr val="dk1"/>
              </a:buClr>
              <a:buFont typeface="Arial"/>
              <a:buNone/>
            </a:pPr>
            <a:r>
              <a:rPr lang="en-US" sz="1400" dirty="0"/>
              <a:t>We need to point out that we are working smarter, not harder. When writing present levels, which is where our goals should be coming from, we need to focus on the things that SHOULD be happening which are the skills the students SHOULD be learning at each particular level for a variety of reasons.  </a:t>
            </a:r>
          </a:p>
          <a:p>
            <a:pPr marL="228600" lvl="0" indent="-241300" algn="l" rtl="0">
              <a:spcBef>
                <a:spcPts val="0"/>
              </a:spcBef>
              <a:spcAft>
                <a:spcPts val="0"/>
              </a:spcAft>
              <a:buClr>
                <a:schemeClr val="dk1"/>
              </a:buClr>
              <a:buSzPts val="1400"/>
              <a:buFont typeface="Calibri"/>
              <a:buAutoNum type="arabicPeriod"/>
            </a:pPr>
            <a:r>
              <a:rPr lang="en-US" sz="1400" dirty="0"/>
              <a:t>It tells us just how far behind the student is from their peers. </a:t>
            </a:r>
          </a:p>
          <a:p>
            <a:pPr marL="228600" lvl="0" indent="-241300" algn="l" rtl="0">
              <a:spcBef>
                <a:spcPts val="0"/>
              </a:spcBef>
              <a:spcAft>
                <a:spcPts val="0"/>
              </a:spcAft>
              <a:buClr>
                <a:schemeClr val="dk1"/>
              </a:buClr>
              <a:buSzPts val="1400"/>
              <a:buFont typeface="Calibri"/>
              <a:buAutoNum type="arabicPeriod"/>
            </a:pPr>
            <a:r>
              <a:rPr lang="en-US" sz="1400" dirty="0"/>
              <a:t>It makes it much easier to decide what goals to write.</a:t>
            </a:r>
          </a:p>
          <a:p>
            <a:pPr marL="228600" lvl="0" indent="-241300" algn="l" rtl="0">
              <a:spcBef>
                <a:spcPts val="0"/>
              </a:spcBef>
              <a:spcAft>
                <a:spcPts val="0"/>
              </a:spcAft>
              <a:buClr>
                <a:schemeClr val="dk1"/>
              </a:buClr>
              <a:buSzPts val="1400"/>
              <a:buFont typeface="Calibri"/>
              <a:buAutoNum type="arabicPeriod"/>
            </a:pPr>
            <a:r>
              <a:rPr lang="en-US" sz="1400" dirty="0"/>
              <a:t>And ultimately, gives us various opportunities for collecting data to evaluate progress on goals that already exists.</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42</a:t>
            </a:fld>
            <a:endParaRPr dirty="0"/>
          </a:p>
        </p:txBody>
      </p:sp>
    </p:spTree>
    <p:extLst>
      <p:ext uri="{BB962C8B-B14F-4D97-AF65-F5344CB8AC3E}">
        <p14:creationId xmlns:p14="http://schemas.microsoft.com/office/powerpoint/2010/main" val="1019687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a:t>The method used to collect data for a specific goal, must be consistent over time. We will talk through several methods on the next several slides. </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43</a:t>
            </a:fld>
            <a:endParaRPr dirty="0"/>
          </a:p>
        </p:txBody>
      </p:sp>
    </p:spTree>
    <p:extLst>
      <p:ext uri="{BB962C8B-B14F-4D97-AF65-F5344CB8AC3E}">
        <p14:creationId xmlns:p14="http://schemas.microsoft.com/office/powerpoint/2010/main" val="168515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4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44</a:t>
            </a:fld>
            <a:endParaRPr dirty="0"/>
          </a:p>
        </p:txBody>
      </p:sp>
    </p:spTree>
    <p:extLst>
      <p:ext uri="{BB962C8B-B14F-4D97-AF65-F5344CB8AC3E}">
        <p14:creationId xmlns:p14="http://schemas.microsoft.com/office/powerpoint/2010/main" val="300749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4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45</a:t>
            </a:fld>
            <a:endParaRPr dirty="0"/>
          </a:p>
        </p:txBody>
      </p:sp>
    </p:spTree>
    <p:extLst>
      <p:ext uri="{BB962C8B-B14F-4D97-AF65-F5344CB8AC3E}">
        <p14:creationId xmlns:p14="http://schemas.microsoft.com/office/powerpoint/2010/main" val="2699029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a:t>Partial Interval recording is data recorded on a specific behavior or action if it happens within a set amount of time.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Whole interval recording could be used but the behavior or action is only recorded if the action lasted throughout the entire interval.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If collecting this method of data, ensure the total reported is based on the number of intervals rather than the total amount of time. Remember, this is data noted if it occurred at all within the specified interval so it is not based on the amount of time. </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46</a:t>
            </a:fld>
            <a:endParaRPr dirty="0"/>
          </a:p>
        </p:txBody>
      </p:sp>
    </p:spTree>
    <p:extLst>
      <p:ext uri="{BB962C8B-B14F-4D97-AF65-F5344CB8AC3E}">
        <p14:creationId xmlns:p14="http://schemas.microsoft.com/office/powerpoint/2010/main" val="3949519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35c464050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35c4640506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t>Example of Partial Interval Recording</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When using this option, you may want to have a separate form to take the same data for a typical peer. This allows you to have a comparison student when looking for typical vs atypical actions. This might be helpful if looking for on task/off task behavior.</a:t>
            </a:r>
          </a:p>
        </p:txBody>
      </p:sp>
      <p:sp>
        <p:nvSpPr>
          <p:cNvPr id="681" name="Google Shape;681;g135c4640506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9837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35c4640506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35c4640506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Another example of interval recording</a:t>
            </a:r>
            <a:endParaRPr sz="1400" dirty="0"/>
          </a:p>
        </p:txBody>
      </p:sp>
      <p:sp>
        <p:nvSpPr>
          <p:cNvPr id="688" name="Google Shape;688;g135c4640506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79778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6ae5d1454e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6ae5d1454e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Partial Interval Recording Video 1:27 – Click on screen and push the play button.</a:t>
            </a:r>
            <a:endParaRPr dirty="0"/>
          </a:p>
        </p:txBody>
      </p:sp>
      <p:sp>
        <p:nvSpPr>
          <p:cNvPr id="695" name="Google Shape;695;g16ae5d1454e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b16d0e6a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b16d0e6a5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Share this note catcher and information with the attendees for their use throughout the training.</a:t>
            </a:r>
            <a:r>
              <a:rPr lang="en-US" sz="1200" baseline="0" dirty="0"/>
              <a:t> </a:t>
            </a:r>
            <a:r>
              <a:rPr lang="en-US" sz="1200" dirty="0"/>
              <a:t>HO#1 Note Catcher</a:t>
            </a:r>
          </a:p>
        </p:txBody>
      </p:sp>
    </p:spTree>
    <p:extLst>
      <p:ext uri="{BB962C8B-B14F-4D97-AF65-F5344CB8AC3E}">
        <p14:creationId xmlns:p14="http://schemas.microsoft.com/office/powerpoint/2010/main" val="1356711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5fc5b945b1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5fc5b945b1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23 second video – Click on screen and push the play button.</a:t>
            </a:r>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This is an example of whole interval data recording.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In this example, the data is recorded at the end of every five seconds. If the student was complying with the request during that five seconds, a  plus sign (+) is recorded. If the student is not complying a minus sign (-) is recorded. This data is based on the target behavior lasting through the entire interval.</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What did you notice happening within this interval data recording sample? Did you notice her hand? (She was counting each interval of five seconds with her fingers).</a:t>
            </a:r>
            <a:endParaRPr sz="1400" dirty="0"/>
          </a:p>
        </p:txBody>
      </p:sp>
      <p:sp>
        <p:nvSpPr>
          <p:cNvPr id="703" name="Google Shape;703;g15fc5b945b1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35c464050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35c464050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1" name="Google Shape;711;g135c464050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35c464050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35c4640506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Example of duration recording</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This method of data collection is typically used for student behavior that tends to last for an extended period. For example, time on/off task, a tantrum, or physical aggression. A timer needs to be readily available to accurately record the duration of the target behavior.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This is NOT the method to use if the target behavior is blurting out in class. When a student blurts out, this is a very quick behavior and not something that lasts for more than about a second or two. </a:t>
            </a:r>
            <a:endParaRPr sz="1400" dirty="0"/>
          </a:p>
        </p:txBody>
      </p:sp>
      <p:sp>
        <p:nvSpPr>
          <p:cNvPr id="721" name="Google Shape;721;g135c4640506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Latency recording is used to measure the length of time that elapses between the time the student is cued to the time the behavior begins.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Examples for when to use latency recording </a:t>
            </a:r>
            <a:endParaRPr dirty="0"/>
          </a:p>
          <a:p>
            <a:pPr marL="457200" lvl="0" indent="-317500" algn="l" rtl="0">
              <a:spcBef>
                <a:spcPts val="0"/>
              </a:spcBef>
              <a:spcAft>
                <a:spcPts val="0"/>
              </a:spcAft>
              <a:buSzPts val="1400"/>
              <a:buChar char="●"/>
            </a:pPr>
            <a:r>
              <a:rPr lang="en" dirty="0"/>
              <a:t>Lining up at the end of recess - when the whistle blows, it is the cue for students to line up. At this time, start the timer and stop the timer once the student complies with the expectation. </a:t>
            </a:r>
            <a:endParaRPr dirty="0"/>
          </a:p>
          <a:p>
            <a:pPr marL="457200" lvl="0" indent="-317500" algn="l" rtl="0">
              <a:spcBef>
                <a:spcPts val="0"/>
              </a:spcBef>
              <a:spcAft>
                <a:spcPts val="0"/>
              </a:spcAft>
              <a:buSzPts val="1400"/>
              <a:buChar char="●"/>
            </a:pPr>
            <a:r>
              <a:rPr lang="en" dirty="0"/>
              <a:t>Any transition period is a time when latency recording could be used.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Ask for other ideas from the group on when latency recording could be used? </a:t>
            </a:r>
            <a:endParaRPr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35c4640506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35c4640506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Example of latency data</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On any data form you utilize, you can also add a note column for the location or other important information based on your specific situation with the student. </a:t>
            </a:r>
            <a:endParaRPr sz="1400" dirty="0"/>
          </a:p>
        </p:txBody>
      </p:sp>
      <p:sp>
        <p:nvSpPr>
          <p:cNvPr id="737" name="Google Shape;737;g135c4640506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a:t>Here’s an example of someone using the wrong data collection method for a goal. The special education teacher asks the general education teacher to track data on the amount of time it takes Fred to respond. The special education teacher does not give her a data collection tool that outlines what to do, so the general education teacher uses tally marks to record the number of times Fred does not respond to the directive. What’s wrong with that?</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Clr>
                <a:schemeClr val="dk1"/>
              </a:buClr>
              <a:buFont typeface="Arial"/>
              <a:buNone/>
            </a:pPr>
            <a:r>
              <a:rPr lang="en-US" sz="1200" dirty="0"/>
              <a:t>This goal is not about the number of times Fred does not respond, but the amount of time it takes him </a:t>
            </a:r>
            <a:r>
              <a:rPr lang="en-US" sz="1200" b="1" dirty="0"/>
              <a:t>to</a:t>
            </a:r>
            <a:r>
              <a:rPr lang="en-US" sz="1200" dirty="0"/>
              <a:t> respond. Tally marks will not provide useful information for measuring this goal. </a:t>
            </a:r>
          </a:p>
          <a:p>
            <a:pPr marL="0" lvl="0" indent="0" algn="l" rtl="0">
              <a:spcBef>
                <a:spcPts val="0"/>
              </a:spcBef>
              <a:spcAft>
                <a:spcPts val="0"/>
              </a:spcAft>
              <a:buNone/>
            </a:pPr>
            <a:endParaRPr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dirty="0"/>
          </a:p>
        </p:txBody>
      </p:sp>
    </p:spTree>
    <p:extLst>
      <p:ext uri="{BB962C8B-B14F-4D97-AF65-F5344CB8AC3E}">
        <p14:creationId xmlns:p14="http://schemas.microsoft.com/office/powerpoint/2010/main" val="32434215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This slide is about identifying the purpose of the data collection and consistently collecting the correct data.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Which of the data collection examples should be used for this goal?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dirty="0"/>
          </a:p>
        </p:txBody>
      </p:sp>
    </p:spTree>
    <p:extLst>
      <p:ext uri="{BB962C8B-B14F-4D97-AF65-F5344CB8AC3E}">
        <p14:creationId xmlns:p14="http://schemas.microsoft.com/office/powerpoint/2010/main" val="1853858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dirty="0"/>
          </a:p>
        </p:txBody>
      </p:sp>
    </p:spTree>
    <p:extLst>
      <p:ext uri="{BB962C8B-B14F-4D97-AF65-F5344CB8AC3E}">
        <p14:creationId xmlns:p14="http://schemas.microsoft.com/office/powerpoint/2010/main" val="1178172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Video 0:00 - 0:52 seconds – Click on the screen and</a:t>
            </a:r>
            <a:r>
              <a:rPr lang="en-US" sz="1200" baseline="0" dirty="0"/>
              <a:t> press the play button.</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Review the prompt on the slide with attendees. </a:t>
            </a:r>
            <a:r>
              <a:rPr lang="en-US" sz="1200" b="1" dirty="0"/>
              <a:t>Discuss what type of data recording this task will require (latency data collection).</a:t>
            </a:r>
            <a:r>
              <a:rPr lang="en-US" sz="1200" dirty="0"/>
              <a:t>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solidFill>
                  <a:srgbClr val="C00000"/>
                </a:solidFill>
              </a:rPr>
              <a:t>Ask the attendees to use their phone as a timer and record the amount of time it takes for the student to respond to the greeting.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Explain that with this type of data collection, we are looking for a decrease in time for the reaction, to see improved behavior or progress toward and IEP goal. </a:t>
            </a:r>
          </a:p>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58</a:t>
            </a:fld>
            <a:endParaRPr dirty="0"/>
          </a:p>
        </p:txBody>
      </p:sp>
    </p:spTree>
    <p:extLst>
      <p:ext uri="{BB962C8B-B14F-4D97-AF65-F5344CB8AC3E}">
        <p14:creationId xmlns:p14="http://schemas.microsoft.com/office/powerpoint/2010/main" val="830941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518f63460b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1518f63460b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9" name="Google Shape;779;g1518f63460b_2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b16d0e6a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b16d0e6a5_0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t>Review norms with the attendees</a:t>
            </a:r>
          </a:p>
          <a:p>
            <a:pPr marL="0" marR="0" lvl="0" indent="0" algn="l" rtl="0">
              <a:lnSpc>
                <a:spcPct val="100000"/>
              </a:lnSpc>
              <a:spcBef>
                <a:spcPts val="0"/>
              </a:spcBef>
              <a:spcAft>
                <a:spcPts val="0"/>
              </a:spcAft>
              <a:buClr>
                <a:srgbClr val="000000"/>
              </a:buClr>
              <a:buSzPts val="1400"/>
              <a:buFont typeface="Arial"/>
              <a:buNone/>
            </a:pPr>
            <a:endParaRPr lang="en-US" sz="1200" dirty="0"/>
          </a:p>
          <a:p>
            <a:pPr marL="0" marR="0" lvl="0" indent="0" algn="l" rtl="0">
              <a:lnSpc>
                <a:spcPct val="100000"/>
              </a:lnSpc>
              <a:spcBef>
                <a:spcPts val="0"/>
              </a:spcBef>
              <a:spcAft>
                <a:spcPts val="0"/>
              </a:spcAft>
              <a:buClr>
                <a:srgbClr val="000000"/>
              </a:buClr>
              <a:buSzPts val="1400"/>
              <a:buFont typeface="Arial"/>
              <a:buNone/>
            </a:pPr>
            <a:r>
              <a:rPr lang="en-US" sz="1200" dirty="0"/>
              <a:t>Feel free to change these norms as you see fit and appropriate for your group.</a:t>
            </a:r>
          </a:p>
        </p:txBody>
      </p:sp>
    </p:spTree>
    <p:extLst>
      <p:ext uri="{BB962C8B-B14F-4D97-AF65-F5344CB8AC3E}">
        <p14:creationId xmlns:p14="http://schemas.microsoft.com/office/powerpoint/2010/main" val="14023007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Tools are used to help guide the specific type of data to be collected, the location, and the type of assessment to be used with the student. </a:t>
            </a:r>
          </a:p>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60</a:t>
            </a:fld>
            <a:endParaRPr dirty="0"/>
          </a:p>
        </p:txBody>
      </p:sp>
    </p:spTree>
    <p:extLst>
      <p:ext uri="{BB962C8B-B14F-4D97-AF65-F5344CB8AC3E}">
        <p14:creationId xmlns:p14="http://schemas.microsoft.com/office/powerpoint/2010/main" val="1809168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Review the content on the slide.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Explain that these are hints to look for when planning for data collection. You want your data collection system to meet all of the items on this checklist.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We want our data collection to be </a:t>
            </a:r>
          </a:p>
          <a:p>
            <a:pPr marL="457200" lvl="0" indent="-317500" algn="l" rtl="0">
              <a:spcBef>
                <a:spcPts val="0"/>
              </a:spcBef>
              <a:spcAft>
                <a:spcPts val="0"/>
              </a:spcAft>
              <a:buSzPts val="1400"/>
              <a:buChar char="●"/>
            </a:pPr>
            <a:r>
              <a:rPr lang="en-US" sz="1200" dirty="0"/>
              <a:t>Accurate and consistent</a:t>
            </a:r>
          </a:p>
          <a:p>
            <a:pPr marL="457200" lvl="0" indent="-317500" algn="l" rtl="0">
              <a:spcBef>
                <a:spcPts val="0"/>
              </a:spcBef>
              <a:spcAft>
                <a:spcPts val="0"/>
              </a:spcAft>
              <a:buSzPts val="1400"/>
              <a:buChar char="●"/>
            </a:pPr>
            <a:r>
              <a:rPr lang="en-US" sz="1200" dirty="0"/>
              <a:t>Sensitive to student growth and small changes in performance</a:t>
            </a:r>
          </a:p>
          <a:p>
            <a:pPr marL="457200" lvl="0" indent="-317500" algn="l" rtl="0">
              <a:spcBef>
                <a:spcPts val="0"/>
              </a:spcBef>
              <a:spcAft>
                <a:spcPts val="0"/>
              </a:spcAft>
              <a:buSzPts val="1400"/>
              <a:buChar char="●"/>
            </a:pPr>
            <a:r>
              <a:rPr lang="en-US" sz="1200" dirty="0"/>
              <a:t>Allow for frequent data collection</a:t>
            </a:r>
          </a:p>
          <a:p>
            <a:pPr marL="457200" lvl="0" indent="-317500" algn="l" rtl="0">
              <a:spcBef>
                <a:spcPts val="0"/>
              </a:spcBef>
              <a:spcAft>
                <a:spcPts val="0"/>
              </a:spcAft>
              <a:buSzPts val="1400"/>
              <a:buChar char="●"/>
            </a:pPr>
            <a:r>
              <a:rPr lang="en-US" sz="1200" dirty="0"/>
              <a:t>Be easy to implement and use</a:t>
            </a:r>
          </a:p>
          <a:p>
            <a:pPr marL="457200" lvl="0" indent="-317500" algn="l" rtl="0">
              <a:spcBef>
                <a:spcPts val="0"/>
              </a:spcBef>
              <a:spcAft>
                <a:spcPts val="0"/>
              </a:spcAft>
              <a:buSzPts val="1400"/>
              <a:buChar char="●"/>
            </a:pPr>
            <a:r>
              <a:rPr lang="en-US" sz="1200" dirty="0"/>
              <a:t>Take only a short time to utilize while embedded in instruction</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61</a:t>
            </a:fld>
            <a:endParaRPr dirty="0"/>
          </a:p>
        </p:txBody>
      </p:sp>
    </p:spTree>
    <p:extLst>
      <p:ext uri="{BB962C8B-B14F-4D97-AF65-F5344CB8AC3E}">
        <p14:creationId xmlns:p14="http://schemas.microsoft.com/office/powerpoint/2010/main" val="7958197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518f63460b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518f63460b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sz="1200" dirty="0"/>
              <a:t>Refer to HO#9 to identify if the item is a good option to use for IEP goal progress.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Have participants work with a partner to determine if these options are appropriate tools to use to monitor progress. Allow a few minutes to complete the answers to these questions and then ask the participants to respond to the questions in a discussion format.</a:t>
            </a:r>
          </a:p>
        </p:txBody>
      </p:sp>
      <p:sp>
        <p:nvSpPr>
          <p:cNvPr id="805" name="Google Shape;805;g1518f63460b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Highlight a couple of things to discuss more in depth: CBM, classroom assignments (or whatever you’d like).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You can also ask participants to share out on a couple of these choices after discussion with partners or in small groups.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Allow individuals to review this list and discuss examples they have available to use as tools for data collection for their students. They can do this is small groups, with a shoulder partner, etc. and then share out.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63</a:t>
            </a:fld>
            <a:endParaRPr dirty="0"/>
          </a:p>
        </p:txBody>
      </p:sp>
    </p:spTree>
    <p:extLst>
      <p:ext uri="{BB962C8B-B14F-4D97-AF65-F5344CB8AC3E}">
        <p14:creationId xmlns:p14="http://schemas.microsoft.com/office/powerpoint/2010/main" val="38829671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Review the content of these options with the group.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64</a:t>
            </a:fld>
            <a:endParaRPr dirty="0"/>
          </a:p>
        </p:txBody>
      </p:sp>
    </p:spTree>
    <p:extLst>
      <p:ext uri="{BB962C8B-B14F-4D97-AF65-F5344CB8AC3E}">
        <p14:creationId xmlns:p14="http://schemas.microsoft.com/office/powerpoint/2010/main" val="26267580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Here is an example of a CBM Probe Generator. There are links for creating probes on the Padlet as well. </a:t>
            </a:r>
            <a:endParaRPr lang="en-US" sz="1400" dirty="0"/>
          </a:p>
          <a:p>
            <a:pPr marL="0" lvl="0" indent="0" algn="l" rtl="0">
              <a:spcBef>
                <a:spcPts val="0"/>
              </a:spcBef>
              <a:spcAft>
                <a:spcPts val="0"/>
              </a:spcAft>
              <a:buNone/>
            </a:pPr>
            <a:r>
              <a:rPr lang="en-US" sz="1200" u="sng" dirty="0">
                <a:solidFill>
                  <a:schemeClr val="hlink"/>
                </a:solidFill>
                <a:hlinkClick r:id="rId3"/>
              </a:rPr>
              <a:t>https://www.interventioncentral.org/teacher-resources/curriculum-based-measurement-probes-writing</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DIBELS is an example of a CBM product. Do any of your districts use CBMs to assess and/or progress monitor students? There are many of these tools from various vendors. FastBridge is another example. Aimsweb is one as well.</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These options do have good flexibility, can be administered quickly, and meet the sensitivity requirement.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65</a:t>
            </a:fld>
            <a:endParaRPr dirty="0"/>
          </a:p>
        </p:txBody>
      </p:sp>
    </p:spTree>
    <p:extLst>
      <p:ext uri="{BB962C8B-B14F-4D97-AF65-F5344CB8AC3E}">
        <p14:creationId xmlns:p14="http://schemas.microsoft.com/office/powerpoint/2010/main" val="1670332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Make a handout of CBM probes to provide and perhaps an activity to complete with the probes.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looking at reading fluency for a student, he/she needs to be fluent (read a passage within a specific amount of time) and also accurate. The accuracy rate for mastery should be 94 percent. We have to remember even the best readers stumble over words at times, but generally anyone reading with an accuracy rate of 94 percent or higher is able to comprehend the content.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66</a:t>
            </a:fld>
            <a:endParaRPr dirty="0"/>
          </a:p>
        </p:txBody>
      </p:sp>
    </p:spTree>
    <p:extLst>
      <p:ext uri="{BB962C8B-B14F-4D97-AF65-F5344CB8AC3E}">
        <p14:creationId xmlns:p14="http://schemas.microsoft.com/office/powerpoint/2010/main" val="886387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Let’s look at this example. What tools could you use to collect data for this goal?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Rubric with specific score target</a:t>
            </a:r>
          </a:p>
          <a:p>
            <a:pPr marL="0" lvl="0" indent="0" algn="l" rtl="0">
              <a:spcBef>
                <a:spcPts val="0"/>
              </a:spcBef>
              <a:spcAft>
                <a:spcPts val="0"/>
              </a:spcAft>
              <a:buNone/>
            </a:pPr>
            <a:r>
              <a:rPr lang="en-US" sz="1200" dirty="0"/>
              <a:t>Frequency - tallying the correct and incorrect responses per opportunity </a:t>
            </a:r>
          </a:p>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67</a:t>
            </a:fld>
            <a:endParaRPr dirty="0"/>
          </a:p>
        </p:txBody>
      </p:sp>
    </p:spTree>
    <p:extLst>
      <p:ext uri="{BB962C8B-B14F-4D97-AF65-F5344CB8AC3E}">
        <p14:creationId xmlns:p14="http://schemas.microsoft.com/office/powerpoint/2010/main" val="39109709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Data collection must be scheduled prior to instruction. This makes the data collection a part of the daily or weekly process within the instructional plan. There also has to be an opportunity for instruction on the skill between data collection times.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When planning, know that taking data once per week is ideal, but sometimes there are goals that the data collection would need to be less often.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It takes at least six data points to establish a good trend line.</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68</a:t>
            </a:fld>
            <a:endParaRPr dirty="0"/>
          </a:p>
        </p:txBody>
      </p:sp>
    </p:spTree>
    <p:extLst>
      <p:ext uri="{BB962C8B-B14F-4D97-AF65-F5344CB8AC3E}">
        <p14:creationId xmlns:p14="http://schemas.microsoft.com/office/powerpoint/2010/main" val="31046705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69</a:t>
            </a:fld>
            <a:endParaRPr dirty="0"/>
          </a:p>
        </p:txBody>
      </p:sp>
    </p:spTree>
    <p:extLst>
      <p:ext uri="{BB962C8B-B14F-4D97-AF65-F5344CB8AC3E}">
        <p14:creationId xmlns:p14="http://schemas.microsoft.com/office/powerpoint/2010/main" val="352655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b16d0e6a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b16d0e6a5_0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Share the learning objectives with the group.</a:t>
            </a:r>
          </a:p>
          <a:p>
            <a:pPr marL="0" marR="0" lvl="0" indent="0" algn="l" rtl="0">
              <a:lnSpc>
                <a:spcPct val="100000"/>
              </a:lnSpc>
              <a:spcBef>
                <a:spcPts val="0"/>
              </a:spcBef>
              <a:spcAft>
                <a:spcPts val="0"/>
              </a:spcAft>
              <a:buClr>
                <a:srgbClr val="000000"/>
              </a:buClr>
              <a:buSzPts val="1400"/>
              <a:buFont typeface="Arial"/>
              <a:buNone/>
            </a:pPr>
            <a:endParaRPr lang="en-US" sz="1200" dirty="0"/>
          </a:p>
        </p:txBody>
      </p:sp>
    </p:spTree>
    <p:extLst>
      <p:ext uri="{BB962C8B-B14F-4D97-AF65-F5344CB8AC3E}">
        <p14:creationId xmlns:p14="http://schemas.microsoft.com/office/powerpoint/2010/main" val="41067440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One way to build a schedule is to collect a specific type of data on a given day of the week.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Another option is to focus on data collection with specific students on a given day.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70</a:t>
            </a:fld>
            <a:endParaRPr dirty="0"/>
          </a:p>
        </p:txBody>
      </p:sp>
    </p:spTree>
    <p:extLst>
      <p:ext uri="{BB962C8B-B14F-4D97-AF65-F5344CB8AC3E}">
        <p14:creationId xmlns:p14="http://schemas.microsoft.com/office/powerpoint/2010/main" val="624833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What type of schedule could you set up for collecting data on this goal?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Remember to allow instructional opportunities between data collection periods.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It is suggested that you have practice on reading fluency every day. This is a skill with practices that doesn’t take a lot of time. Instruction should include both hot and cold reads. Then data could likely be collected every two weeks on the same day of the week (i.e., every Thursday).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71</a:t>
            </a:fld>
            <a:endParaRPr dirty="0"/>
          </a:p>
        </p:txBody>
      </p:sp>
    </p:spTree>
    <p:extLst>
      <p:ext uri="{BB962C8B-B14F-4D97-AF65-F5344CB8AC3E}">
        <p14:creationId xmlns:p14="http://schemas.microsoft.com/office/powerpoint/2010/main" val="1542066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a:t>Tools: Writing rubric, actual paper student wrote and a score of number correct out of six. The score would directly relate to any organizational errors within the writing. </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Clr>
                <a:schemeClr val="dk1"/>
              </a:buClr>
              <a:buFont typeface="Arial"/>
              <a:buNone/>
            </a:pPr>
            <a:r>
              <a:rPr lang="en-US" sz="1200" dirty="0"/>
              <a:t>Schedule: When do classes write essays? Can you contrive this data? Could you give teachers a folder for this student and ask them to provide you with a copy (or could they scan to you) of any essay writing the student does? How else might you gather the data?</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72</a:t>
            </a:fld>
            <a:endParaRPr dirty="0"/>
          </a:p>
        </p:txBody>
      </p:sp>
    </p:spTree>
    <p:extLst>
      <p:ext uri="{BB962C8B-B14F-4D97-AF65-F5344CB8AC3E}">
        <p14:creationId xmlns:p14="http://schemas.microsoft.com/office/powerpoint/2010/main" val="38440922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Using a latency data collection tool is the best option for this goal. The target is to reduce the amount of time it takes Joey to initiate a requested task.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What schedule would you set up to collect data on this goal?</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73</a:t>
            </a:fld>
            <a:endParaRPr dirty="0"/>
          </a:p>
        </p:txBody>
      </p:sp>
    </p:spTree>
    <p:extLst>
      <p:ext uri="{BB962C8B-B14F-4D97-AF65-F5344CB8AC3E}">
        <p14:creationId xmlns:p14="http://schemas.microsoft.com/office/powerpoint/2010/main" val="3374069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It is important to have an organization system for collecting data and storing data. Talk with your shoulder partner about options related to organization.</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74</a:t>
            </a:fld>
            <a:endParaRPr dirty="0"/>
          </a:p>
        </p:txBody>
      </p:sp>
    </p:spTree>
    <p:extLst>
      <p:ext uri="{BB962C8B-B14F-4D97-AF65-F5344CB8AC3E}">
        <p14:creationId xmlns:p14="http://schemas.microsoft.com/office/powerpoint/2010/main" val="5451014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US" sz="1200" dirty="0"/>
              <a:t>How to apply to high school? Check to make sure it will apply.</a:t>
            </a:r>
            <a:br>
              <a:rPr lang="en-US" sz="1200" dirty="0"/>
            </a:br>
            <a:endParaRPr lang="en-US" sz="1200" dirty="0"/>
          </a:p>
          <a:p>
            <a:pPr marL="0" lvl="0" indent="0" algn="l" rtl="0">
              <a:spcBef>
                <a:spcPts val="853"/>
              </a:spcBef>
              <a:spcAft>
                <a:spcPts val="0"/>
              </a:spcAft>
              <a:buNone/>
            </a:pPr>
            <a:r>
              <a:rPr lang="en-US" sz="1200" dirty="0"/>
              <a:t>Color Coding Bins and/or Clipboards</a:t>
            </a:r>
            <a:br>
              <a:rPr lang="en-US" sz="1200" dirty="0"/>
            </a:br>
            <a:endParaRPr lang="en-US" sz="1200" dirty="0"/>
          </a:p>
          <a:p>
            <a:pPr marL="0" lvl="0" indent="0" algn="l" rtl="0">
              <a:spcBef>
                <a:spcPts val="853"/>
              </a:spcBef>
              <a:spcAft>
                <a:spcPts val="0"/>
              </a:spcAft>
              <a:buNone/>
            </a:pPr>
            <a:r>
              <a:rPr lang="en-US" sz="1200" dirty="0"/>
              <a:t>YouTube Video - How to create bins for organization - 3:25 minutes </a:t>
            </a:r>
            <a:r>
              <a:rPr lang="en-US" sz="1200" u="sng" dirty="0">
                <a:solidFill>
                  <a:schemeClr val="hlink"/>
                </a:solidFill>
                <a:hlinkClick r:id="rId3"/>
              </a:rPr>
              <a:t>https://www.youtube.com/watch?v=GzCo4I42iuo&amp;t=16s</a:t>
            </a:r>
            <a:br>
              <a:rPr lang="en-US" sz="1200" u="sng" dirty="0">
                <a:solidFill>
                  <a:schemeClr val="hlink"/>
                </a:solidFill>
              </a:rPr>
            </a:br>
            <a:endParaRPr lang="en-US" sz="1200" dirty="0"/>
          </a:p>
          <a:p>
            <a:pPr marL="0" lvl="0" indent="0" algn="l" rtl="0">
              <a:spcBef>
                <a:spcPts val="853"/>
              </a:spcBef>
              <a:spcAft>
                <a:spcPts val="0"/>
              </a:spcAft>
              <a:buNone/>
            </a:pPr>
            <a:r>
              <a:rPr lang="en-US" sz="1200" dirty="0"/>
              <a:t>Pros: Easy for support staff, generally easy access to materials, color coding can go past just data (schedules, class materials, </a:t>
            </a:r>
            <a:r>
              <a:rPr lang="en-US" sz="1200" dirty="0" err="1"/>
              <a:t>etc</a:t>
            </a:r>
            <a:r>
              <a:rPr lang="en-US" sz="1200" dirty="0"/>
              <a:t>).</a:t>
            </a:r>
            <a:br>
              <a:rPr lang="en-US" sz="1200" dirty="0"/>
            </a:br>
            <a:endParaRPr lang="en-US" sz="1200" dirty="0"/>
          </a:p>
          <a:p>
            <a:pPr marL="0" lvl="0" indent="0" algn="l" rtl="0">
              <a:spcBef>
                <a:spcPts val="853"/>
              </a:spcBef>
              <a:spcAft>
                <a:spcPts val="0"/>
              </a:spcAft>
              <a:buNone/>
            </a:pPr>
            <a:r>
              <a:rPr lang="en-US" sz="1200" dirty="0"/>
              <a:t>Cons: You have to keep track of paper copies, you will have to still transfer the. paper copies to digital.</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75</a:t>
            </a:fld>
            <a:endParaRPr dirty="0"/>
          </a:p>
        </p:txBody>
      </p:sp>
    </p:spTree>
    <p:extLst>
      <p:ext uri="{BB962C8B-B14F-4D97-AF65-F5344CB8AC3E}">
        <p14:creationId xmlns:p14="http://schemas.microsoft.com/office/powerpoint/2010/main" val="34708561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6c9a245d7_0_8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46c9a245d7_0_8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0" name="Google Shape;930;g146c9a245d7_0_8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76</a:t>
            </a:fld>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a:t>Discuss each of these bullets.</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Clr>
                <a:schemeClr val="dk1"/>
              </a:buClr>
              <a:buFont typeface="Arial"/>
              <a:buNone/>
            </a:pPr>
            <a:r>
              <a:rPr lang="en-US" sz="1200" dirty="0"/>
              <a:t>Why collect the data if we’re not going to use it? This is the first step in the ‘use’ of the data.</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77</a:t>
            </a:fld>
            <a:endParaRPr dirty="0"/>
          </a:p>
        </p:txBody>
      </p:sp>
    </p:spTree>
    <p:extLst>
      <p:ext uri="{BB962C8B-B14F-4D97-AF65-F5344CB8AC3E}">
        <p14:creationId xmlns:p14="http://schemas.microsoft.com/office/powerpoint/2010/main" val="25239616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Make sure your team all agree on this process and the decision protocol you use.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78</a:t>
            </a:fld>
            <a:endParaRPr dirty="0"/>
          </a:p>
        </p:txBody>
      </p:sp>
    </p:spTree>
    <p:extLst>
      <p:ext uri="{BB962C8B-B14F-4D97-AF65-F5344CB8AC3E}">
        <p14:creationId xmlns:p14="http://schemas.microsoft.com/office/powerpoint/2010/main" val="11776544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Review the content on this slide to define and explain terms.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Chart Dog on Intervention Central is a free option to help track data and include both the Aimline and the Trendline/Rate of Improvement for the student. </a:t>
            </a:r>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79</a:t>
            </a:fld>
            <a:endParaRPr dirty="0"/>
          </a:p>
        </p:txBody>
      </p:sp>
    </p:spTree>
    <p:extLst>
      <p:ext uri="{BB962C8B-B14F-4D97-AF65-F5344CB8AC3E}">
        <p14:creationId xmlns:p14="http://schemas.microsoft.com/office/powerpoint/2010/main" val="364971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 sz="1600" dirty="0"/>
              <a:t>Using the post-it notes, write a question you have about data collection or progress monitoring. </a:t>
            </a:r>
          </a:p>
          <a:p>
            <a:pPr marL="0" lvl="0" indent="0" algn="l" rtl="0">
              <a:spcBef>
                <a:spcPts val="0"/>
              </a:spcBef>
              <a:spcAft>
                <a:spcPts val="0"/>
              </a:spcAft>
              <a:buNone/>
            </a:pPr>
            <a:endParaRPr sz="1600" dirty="0"/>
          </a:p>
          <a:p>
            <a:pPr marL="0" lvl="0" indent="0" algn="l" rtl="0">
              <a:spcBef>
                <a:spcPts val="0"/>
              </a:spcBef>
              <a:spcAft>
                <a:spcPts val="0"/>
              </a:spcAft>
              <a:buNone/>
            </a:pPr>
            <a:r>
              <a:rPr lang="en-US" sz="1600" dirty="0"/>
              <a:t>Ask for </a:t>
            </a:r>
            <a:r>
              <a:rPr lang="en" sz="1600" dirty="0"/>
              <a:t>volunteers to share their question(s). </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Be sure to work to address the questions with the content provided throughout the day. </a:t>
            </a:r>
            <a:endParaRPr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8</a:t>
            </a:fld>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1601160930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1601160930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Video 8:50 – Click on the screen and hit</a:t>
            </a:r>
            <a:r>
              <a:rPr lang="en" sz="1400" baseline="0" dirty="0"/>
              <a:t> the play button. </a:t>
            </a:r>
          </a:p>
          <a:p>
            <a:pPr marL="0" lvl="0" indent="0" algn="l" rtl="0">
              <a:spcBef>
                <a:spcPts val="0"/>
              </a:spcBef>
              <a:spcAft>
                <a:spcPts val="0"/>
              </a:spcAft>
              <a:buNone/>
            </a:pPr>
            <a:endParaRPr lang="en" sz="1400" baseline="0" dirty="0"/>
          </a:p>
          <a:p>
            <a:pPr marL="285750" lvl="0" indent="-285750" algn="l" rtl="0">
              <a:spcBef>
                <a:spcPts val="0"/>
              </a:spcBef>
              <a:spcAft>
                <a:spcPts val="0"/>
              </a:spcAft>
              <a:buFont typeface="Arial" panose="020B0604020202020204" pitchFamily="34" charset="0"/>
              <a:buChar char="•"/>
            </a:pPr>
            <a:r>
              <a:rPr lang="en" sz="1400" dirty="0"/>
              <a:t>This is worth the time in order to really explain how data should be taken and how to use the tool. </a:t>
            </a:r>
            <a:endParaRPr sz="1400" dirty="0"/>
          </a:p>
          <a:p>
            <a:pPr marL="285750" lvl="0" indent="-285750" algn="l" rtl="0">
              <a:spcBef>
                <a:spcPts val="0"/>
              </a:spcBef>
              <a:spcAft>
                <a:spcPts val="0"/>
              </a:spcAft>
              <a:buFont typeface="Arial" panose="020B0604020202020204" pitchFamily="34" charset="0"/>
              <a:buChar char="•"/>
            </a:pPr>
            <a:r>
              <a:rPr lang="en" sz="1400" dirty="0"/>
              <a:t>This is a tutorial on how to use Chart Dog, a free online data collection tool. </a:t>
            </a:r>
            <a:endParaRPr sz="1400" dirty="0"/>
          </a:p>
          <a:p>
            <a:pPr marL="285750" lvl="0" indent="-285750" algn="l" rtl="0">
              <a:spcBef>
                <a:spcPts val="0"/>
              </a:spcBef>
              <a:spcAft>
                <a:spcPts val="0"/>
              </a:spcAft>
              <a:buFont typeface="Arial" panose="020B0604020202020204" pitchFamily="34" charset="0"/>
              <a:buChar char="•"/>
            </a:pPr>
            <a:r>
              <a:rPr lang="en" sz="1400" dirty="0"/>
              <a:t>This can be found on the Padlet and is part of the Intervention Central website. </a:t>
            </a:r>
            <a:endParaRPr sz="1400" dirty="0"/>
          </a:p>
          <a:p>
            <a:pPr marL="285750" lvl="0" indent="-285750" algn="l" rtl="0">
              <a:spcBef>
                <a:spcPts val="0"/>
              </a:spcBef>
              <a:spcAft>
                <a:spcPts val="0"/>
              </a:spcAft>
              <a:buFont typeface="Arial" panose="020B0604020202020204" pitchFamily="34" charset="0"/>
              <a:buChar char="•"/>
            </a:pPr>
            <a:r>
              <a:rPr lang="en" sz="1400" dirty="0"/>
              <a:t>It does require you to create an account but there is no cost for the account. </a:t>
            </a:r>
            <a:endParaRPr sz="1400" dirty="0"/>
          </a:p>
          <a:p>
            <a:pPr marL="285750" lvl="0" indent="-285750" algn="l" rtl="0">
              <a:spcBef>
                <a:spcPts val="0"/>
              </a:spcBef>
              <a:spcAft>
                <a:spcPts val="0"/>
              </a:spcAft>
              <a:buFont typeface="Arial" panose="020B0604020202020204" pitchFamily="34" charset="0"/>
              <a:buChar char="•"/>
            </a:pPr>
            <a:r>
              <a:rPr lang="en" sz="1400" dirty="0"/>
              <a:t>This option is free and will also include a trendline for you. </a:t>
            </a:r>
            <a:endParaRPr sz="1400" dirty="0"/>
          </a:p>
        </p:txBody>
      </p:sp>
      <p:sp>
        <p:nvSpPr>
          <p:cNvPr id="962" name="Google Shape;962;g1601160930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57176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601160930a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601160930a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The title on this slide is a link to Chart Dog. You might want to go to this website to demonstrate how to create the chart and add the trendline.</a:t>
            </a:r>
            <a:endParaRPr dirty="0"/>
          </a:p>
        </p:txBody>
      </p:sp>
      <p:sp>
        <p:nvSpPr>
          <p:cNvPr id="970" name="Google Shape;970;g1601160930a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81</a:t>
            </a:fld>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483dbacce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483dbacce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400" dirty="0"/>
              <a:t>This example is drawn in Google Sheets which is another option to track data. </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The black line shows when the goal was met. </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Define baseline, trendline, change line. etc. Maybe use Loom to create a video of this information.</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What if you get a goal that you don’t have baseline data (a transfer student)? </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We need more examples of the data graphed, etc. </a:t>
            </a:r>
            <a:endParaRPr sz="1400" dirty="0"/>
          </a:p>
          <a:p>
            <a:pPr marL="0" lvl="0" indent="0" algn="l" rtl="0">
              <a:spcBef>
                <a:spcPts val="0"/>
              </a:spcBef>
              <a:spcAft>
                <a:spcPts val="0"/>
              </a:spcAft>
              <a:buNone/>
            </a:pPr>
            <a:endParaRPr sz="1400" dirty="0"/>
          </a:p>
        </p:txBody>
      </p:sp>
      <p:sp>
        <p:nvSpPr>
          <p:cNvPr id="978" name="Google Shape;978;g1483dbacce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584502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dirty="0"/>
              <a:t>If you happen to have </a:t>
            </a:r>
            <a:r>
              <a:rPr lang="en-US" sz="1200" dirty="0" err="1"/>
              <a:t>SpedTrack</a:t>
            </a:r>
            <a:r>
              <a:rPr lang="en-US" sz="1200" dirty="0"/>
              <a:t> and use the progress monitoring module in the program, it will look like this. You enter the data points and the system will create the graphs.</a:t>
            </a:r>
          </a:p>
          <a:p>
            <a:pPr marL="0" lvl="0" indent="0" algn="l" rtl="0">
              <a:lnSpc>
                <a:spcPct val="115000"/>
              </a:lnSpc>
              <a:spcBef>
                <a:spcPts val="0"/>
              </a:spcBef>
              <a:spcAft>
                <a:spcPts val="0"/>
              </a:spcAft>
              <a:buClr>
                <a:schemeClr val="dk1"/>
              </a:buClr>
              <a:buSzPts val="1100"/>
              <a:buFont typeface="Arial"/>
              <a:buNone/>
            </a:pP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err="1"/>
              <a:t>Goalbook</a:t>
            </a:r>
            <a:r>
              <a:rPr lang="en-US" sz="1200" dirty="0"/>
              <a:t> is another example of a program that can help with this process.</a:t>
            </a:r>
          </a:p>
          <a:p>
            <a:pPr marL="0" lvl="0" indent="0" algn="l" rtl="0">
              <a:lnSpc>
                <a:spcPct val="115000"/>
              </a:lnSpc>
              <a:spcBef>
                <a:spcPts val="0"/>
              </a:spcBef>
              <a:spcAft>
                <a:spcPts val="0"/>
              </a:spcAft>
              <a:buClr>
                <a:schemeClr val="dk1"/>
              </a:buClr>
              <a:buSzPts val="1100"/>
              <a:buFont typeface="Arial"/>
              <a:buNone/>
            </a:pPr>
            <a:endParaRPr lang="en-US" sz="1200" dirty="0"/>
          </a:p>
          <a:p>
            <a:pPr marL="0" lvl="0" indent="0" algn="l" rtl="0">
              <a:lnSpc>
                <a:spcPct val="115000"/>
              </a:lnSpc>
              <a:spcBef>
                <a:spcPts val="0"/>
              </a:spcBef>
              <a:spcAft>
                <a:spcPts val="0"/>
              </a:spcAft>
              <a:buClr>
                <a:schemeClr val="dk1"/>
              </a:buClr>
              <a:buSzPts val="1100"/>
              <a:buFont typeface="Arial"/>
              <a:buNone/>
            </a:pPr>
            <a:r>
              <a:rPr lang="en-US" sz="1200" dirty="0"/>
              <a:t>Does anyone have another program they use to help support their data collection and analysis for progress monitoring? </a:t>
            </a:r>
          </a:p>
          <a:p>
            <a:pPr marL="0" marR="0" lvl="0" indent="0" algn="l" rtl="0">
              <a:lnSpc>
                <a:spcPct val="100000"/>
              </a:lnSpc>
              <a:spcBef>
                <a:spcPts val="0"/>
              </a:spcBef>
              <a:spcAft>
                <a:spcPts val="0"/>
              </a:spcAft>
              <a:buClr>
                <a:schemeClr val="dk1"/>
              </a:buClr>
              <a:buSzPts val="1400"/>
              <a:buFont typeface="Calibri"/>
              <a:buNone/>
            </a:pPr>
            <a:endParaRPr lang="en-US" sz="1200" b="1"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83</a:t>
            </a:fld>
            <a:endParaRPr dirty="0"/>
          </a:p>
        </p:txBody>
      </p:sp>
    </p:spTree>
    <p:extLst>
      <p:ext uri="{BB962C8B-B14F-4D97-AF65-F5344CB8AC3E}">
        <p14:creationId xmlns:p14="http://schemas.microsoft.com/office/powerpoint/2010/main" val="6649260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2cc886899c_0_5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g12cc886899c_0_5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sz="160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dirty="0"/>
              <a:t>This is where the rubber meets the road and is the most important part of data collection!</a:t>
            </a:r>
            <a:endParaRPr dirty="0"/>
          </a:p>
          <a:p>
            <a:pPr marL="0" lvl="0" indent="0" algn="l" rtl="0">
              <a:spcBef>
                <a:spcPts val="0"/>
              </a:spcBef>
              <a:spcAft>
                <a:spcPts val="0"/>
              </a:spcAft>
              <a:buNone/>
            </a:pPr>
            <a:endParaRPr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85</a:t>
            </a:fld>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a:t>This is the continuous cycle to be completed over and over. </a:t>
            </a:r>
          </a:p>
          <a:p>
            <a:pPr marL="457200" lvl="0" indent="-317500" algn="l" rtl="0">
              <a:spcBef>
                <a:spcPts val="0"/>
              </a:spcBef>
              <a:spcAft>
                <a:spcPts val="0"/>
              </a:spcAft>
              <a:buSzPts val="1400"/>
              <a:buAutoNum type="arabicPeriod"/>
            </a:pPr>
            <a:r>
              <a:rPr lang="en-US" sz="1200" dirty="0"/>
              <a:t>Data collection should be planned and systematic</a:t>
            </a:r>
          </a:p>
          <a:p>
            <a:pPr marL="457200" lvl="0" indent="-317500" algn="l" rtl="0">
              <a:spcBef>
                <a:spcPts val="0"/>
              </a:spcBef>
              <a:spcAft>
                <a:spcPts val="0"/>
              </a:spcAft>
              <a:buSzPts val="1400"/>
              <a:buAutoNum type="arabicPeriod"/>
            </a:pPr>
            <a:r>
              <a:rPr lang="en-US" sz="1200" dirty="0"/>
              <a:t>Data collection processes should be routinely used</a:t>
            </a:r>
          </a:p>
          <a:p>
            <a:pPr marL="457200" lvl="0" indent="-317500" algn="l" rtl="0">
              <a:spcBef>
                <a:spcPts val="0"/>
              </a:spcBef>
              <a:spcAft>
                <a:spcPts val="0"/>
              </a:spcAft>
              <a:buSzPts val="1400"/>
              <a:buAutoNum type="arabicPeriod"/>
            </a:pPr>
            <a:r>
              <a:rPr lang="en-US" sz="1200" dirty="0"/>
              <a:t>Data collection must be on-going</a:t>
            </a:r>
          </a:p>
          <a:p>
            <a:pPr marL="457200" lvl="0" indent="-317500" algn="l" rtl="0">
              <a:spcBef>
                <a:spcPts val="0"/>
              </a:spcBef>
              <a:spcAft>
                <a:spcPts val="0"/>
              </a:spcAft>
              <a:buSzPts val="1400"/>
              <a:buAutoNum type="arabicPeriod"/>
            </a:pPr>
            <a:r>
              <a:rPr lang="en-US" sz="1200" dirty="0"/>
              <a:t>Data collection can include multiple sources of data</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Clr>
                <a:schemeClr val="dk1"/>
              </a:buClr>
              <a:buFont typeface="Arial"/>
              <a:buNone/>
            </a:pPr>
            <a:r>
              <a:rPr lang="en-US" sz="1200" dirty="0"/>
              <a:t>Students will work to progress at a faster rate when they are directly involved in tracking their own data or at least monitoring the progress they make.</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86</a:t>
            </a:fld>
            <a:endParaRPr dirty="0"/>
          </a:p>
        </p:txBody>
      </p:sp>
    </p:spTree>
    <p:extLst>
      <p:ext uri="{BB962C8B-B14F-4D97-AF65-F5344CB8AC3E}">
        <p14:creationId xmlns:p14="http://schemas.microsoft.com/office/powerpoint/2010/main" val="30416642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u="sng" dirty="0"/>
              <a:t>Activity</a:t>
            </a:r>
          </a:p>
          <a:p>
            <a:pPr marL="171450" lvl="0" indent="-171450" algn="l" rtl="0">
              <a:spcBef>
                <a:spcPts val="0"/>
              </a:spcBef>
              <a:spcAft>
                <a:spcPts val="0"/>
              </a:spcAft>
              <a:buFont typeface="Arial" panose="020B0604020202020204" pitchFamily="34" charset="0"/>
              <a:buChar char="•"/>
            </a:pPr>
            <a:r>
              <a:rPr lang="en-US" sz="1200" dirty="0"/>
              <a:t>Use chart paper for each group to create a Z chart</a:t>
            </a:r>
          </a:p>
          <a:p>
            <a:pPr marL="171450" lvl="0" indent="-171450" algn="l" rtl="0">
              <a:spcBef>
                <a:spcPts val="0"/>
              </a:spcBef>
              <a:spcAft>
                <a:spcPts val="0"/>
              </a:spcAft>
              <a:buFont typeface="Arial" panose="020B0604020202020204" pitchFamily="34" charset="0"/>
              <a:buChar char="•"/>
            </a:pPr>
            <a:r>
              <a:rPr lang="en-US" sz="1200" dirty="0"/>
              <a:t>This activity should allow attendees to process the information noted in this data</a:t>
            </a:r>
          </a:p>
          <a:p>
            <a:pPr marL="171450" lvl="0" indent="-171450" algn="l" rtl="0">
              <a:spcBef>
                <a:spcPts val="0"/>
              </a:spcBef>
              <a:spcAft>
                <a:spcPts val="0"/>
              </a:spcAft>
              <a:buFont typeface="Arial" panose="020B0604020202020204" pitchFamily="34" charset="0"/>
              <a:buChar char="•"/>
            </a:pPr>
            <a:r>
              <a:rPr lang="en-US" sz="1200" dirty="0"/>
              <a:t>What is the data telling you</a:t>
            </a:r>
          </a:p>
          <a:p>
            <a:pPr marL="171450" lvl="0" indent="-171450" algn="l" rtl="0">
              <a:spcBef>
                <a:spcPts val="0"/>
              </a:spcBef>
              <a:spcAft>
                <a:spcPts val="0"/>
              </a:spcAft>
              <a:buFont typeface="Arial" panose="020B0604020202020204" pitchFamily="34" charset="0"/>
              <a:buChar char="•"/>
            </a:pPr>
            <a:r>
              <a:rPr lang="en-US" sz="1200" dirty="0"/>
              <a:t>What are the next steps for the student</a:t>
            </a:r>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87</a:t>
            </a:fld>
            <a:endParaRPr dirty="0"/>
          </a:p>
        </p:txBody>
      </p:sp>
    </p:spTree>
    <p:extLst>
      <p:ext uri="{BB962C8B-B14F-4D97-AF65-F5344CB8AC3E}">
        <p14:creationId xmlns:p14="http://schemas.microsoft.com/office/powerpoint/2010/main" val="18047551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146c9a245d7_0_1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146c9a245d7_0_1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5" name="Google Shape;1055;g146c9a245d7_0_1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88</a:t>
            </a:fld>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Progress monitoring - taking consistent data over time to monitor student growth (or lack thereof).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Progress reporting is sharing student progress with parents/guardians/caregivers and others on a schedule as determined by the IEP team and at least as frequent as general</a:t>
            </a:r>
            <a:r>
              <a:rPr lang="en-US" sz="1200" baseline="0" dirty="0"/>
              <a:t> education </a:t>
            </a:r>
            <a:r>
              <a:rPr lang="en-US" sz="1200" dirty="0"/>
              <a:t>grades are reported.  </a:t>
            </a:r>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89</a:t>
            </a:fld>
            <a:endParaRPr dirty="0"/>
          </a:p>
        </p:txBody>
      </p:sp>
    </p:spTree>
    <p:extLst>
      <p:ext uri="{BB962C8B-B14F-4D97-AF65-F5344CB8AC3E}">
        <p14:creationId xmlns:p14="http://schemas.microsoft.com/office/powerpoint/2010/main" val="34907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a:t>Share this padlet link with your attendees. They can either use the QR Code or they can type in the URL into the address bar. You</a:t>
            </a:r>
            <a:r>
              <a:rPr lang="en-US" sz="1600" baseline="0" dirty="0"/>
              <a:t> cannot open the link from this </a:t>
            </a:r>
            <a:r>
              <a:rPr lang="en-US" sz="1600" baseline="0"/>
              <a:t>slide.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t>This padlet will stay active so they can continue to use it as a resource in the future. You should also share with them that as we find additional resources, we will continue to add information to the Padlet. </a:t>
            </a:r>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9</a:t>
            </a:fld>
            <a:endParaRPr dirty="0"/>
          </a:p>
        </p:txBody>
      </p:sp>
    </p:spTree>
    <p:extLst>
      <p:ext uri="{BB962C8B-B14F-4D97-AF65-F5344CB8AC3E}">
        <p14:creationId xmlns:p14="http://schemas.microsoft.com/office/powerpoint/2010/main" val="15295433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The Standards and Indicators give us the requirements for Progress Reporting within IEP’s. This progress reporting is based on our progress monitoring data. We are required to report </a:t>
            </a:r>
            <a:r>
              <a:rPr lang="en-US" sz="1200" b="1" dirty="0"/>
              <a:t>how</a:t>
            </a:r>
            <a:r>
              <a:rPr lang="en-US" sz="1200" dirty="0"/>
              <a:t> progress will be measured, </a:t>
            </a:r>
            <a:r>
              <a:rPr lang="en-US" sz="1200" b="1" dirty="0"/>
              <a:t>when</a:t>
            </a:r>
            <a:r>
              <a:rPr lang="en-US" sz="1200" dirty="0"/>
              <a:t> progress will be reported to parents, and a </a:t>
            </a:r>
            <a:r>
              <a:rPr lang="en-US" sz="1200" b="1" dirty="0"/>
              <a:t>description </a:t>
            </a:r>
            <a:r>
              <a:rPr lang="en-US" sz="1200" dirty="0"/>
              <a:t>of the progress toward the annual goal. Putting a checkmark in a box is not generally sufficient to adequately describe the amount of progress students are making.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Adequate descriptions of this progress help us make the decisions we need to make at each annual IEP meeting.</a:t>
            </a:r>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90</a:t>
            </a:fld>
            <a:endParaRPr dirty="0"/>
          </a:p>
        </p:txBody>
      </p:sp>
    </p:spTree>
    <p:extLst>
      <p:ext uri="{BB962C8B-B14F-4D97-AF65-F5344CB8AC3E}">
        <p14:creationId xmlns:p14="http://schemas.microsoft.com/office/powerpoint/2010/main" val="17596595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a:t>In reporting progress for our students, we have to consider these aspects:</a:t>
            </a:r>
          </a:p>
          <a:p>
            <a:pPr marL="457200" lvl="0" indent="-317500" algn="l" rtl="0">
              <a:spcBef>
                <a:spcPts val="0"/>
              </a:spcBef>
              <a:spcAft>
                <a:spcPts val="0"/>
              </a:spcAft>
              <a:buSzPts val="1400"/>
              <a:buChar char="●"/>
            </a:pPr>
            <a:r>
              <a:rPr lang="en-US" sz="1200" dirty="0"/>
              <a:t>Did the student make the progress expected by the IEP team? What is the students criteria on each goal? </a:t>
            </a:r>
          </a:p>
          <a:p>
            <a:pPr marL="457200" lvl="0" indent="-317500" algn="l" rtl="0">
              <a:spcBef>
                <a:spcPts val="0"/>
              </a:spcBef>
              <a:spcAft>
                <a:spcPts val="0"/>
              </a:spcAft>
              <a:buSzPts val="1400"/>
              <a:buChar char="●"/>
            </a:pPr>
            <a:r>
              <a:rPr lang="en-US" sz="1200" dirty="0"/>
              <a:t>How does the student’s data outcomes compare to her same age peers? </a:t>
            </a:r>
          </a:p>
          <a:p>
            <a:pPr marL="457200" lvl="0" indent="-317500" algn="l" rtl="0">
              <a:spcBef>
                <a:spcPts val="0"/>
              </a:spcBef>
              <a:spcAft>
                <a:spcPts val="0"/>
              </a:spcAft>
              <a:buSzPts val="1400"/>
              <a:buChar char="●"/>
            </a:pPr>
            <a:r>
              <a:rPr lang="en-US" sz="1200" dirty="0"/>
              <a:t>What are your recommendations regarding this goal? Should he/she continue work on this goal? Should the criteria be increased or is the student ready to advance to a higher level skill? </a:t>
            </a:r>
          </a:p>
          <a:p>
            <a:pPr marL="457200" lvl="0" indent="-317500" algn="l" rtl="0">
              <a:spcBef>
                <a:spcPts val="0"/>
              </a:spcBef>
              <a:spcAft>
                <a:spcPts val="0"/>
              </a:spcAft>
              <a:buSzPts val="1400"/>
              <a:buChar char="●"/>
            </a:pPr>
            <a:r>
              <a:rPr lang="en-US" sz="1200" dirty="0"/>
              <a:t>How close is the student to working on grade level standards?</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Clr>
                <a:schemeClr val="dk1"/>
              </a:buClr>
              <a:buFont typeface="Arial"/>
              <a:buNone/>
            </a:pPr>
            <a:r>
              <a:rPr lang="en-US" sz="1200" dirty="0"/>
              <a:t>When these decisions are considered, are they discussed among team members? What is your current method of looking at data for your special education students?</a:t>
            </a:r>
            <a:endParaRPr lang="en-US"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91</a:t>
            </a:fld>
            <a:endParaRPr dirty="0"/>
          </a:p>
        </p:txBody>
      </p:sp>
    </p:spTree>
    <p:extLst>
      <p:ext uri="{BB962C8B-B14F-4D97-AF65-F5344CB8AC3E}">
        <p14:creationId xmlns:p14="http://schemas.microsoft.com/office/powerpoint/2010/main" val="7513592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46c9a245d7_0_1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146c9a245d7_0_1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8" name="Google Shape;1088;g146c9a245d7_0_1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625786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A gradual release of instructional responsibility is a model used for teaching that can be used with your students. Follow the model.</a:t>
            </a:r>
          </a:p>
          <a:p>
            <a:pPr marL="457200" lvl="0" indent="-317500" algn="l" rtl="0">
              <a:spcBef>
                <a:spcPts val="0"/>
              </a:spcBef>
              <a:spcAft>
                <a:spcPts val="0"/>
              </a:spcAft>
              <a:buSzPts val="1400"/>
              <a:buChar char="●"/>
            </a:pPr>
            <a:r>
              <a:rPr lang="en-US" sz="1200" dirty="0"/>
              <a:t>I do</a:t>
            </a:r>
          </a:p>
          <a:p>
            <a:pPr marL="457200" lvl="0" indent="-317500" algn="l" rtl="0">
              <a:spcBef>
                <a:spcPts val="0"/>
              </a:spcBef>
              <a:spcAft>
                <a:spcPts val="0"/>
              </a:spcAft>
              <a:buSzPts val="1400"/>
              <a:buChar char="●"/>
            </a:pPr>
            <a:r>
              <a:rPr lang="en-US" sz="1200" dirty="0"/>
              <a:t>We do</a:t>
            </a:r>
          </a:p>
          <a:p>
            <a:pPr marL="457200" lvl="0" indent="-317500" algn="l" rtl="0">
              <a:spcBef>
                <a:spcPts val="0"/>
              </a:spcBef>
              <a:spcAft>
                <a:spcPts val="0"/>
              </a:spcAft>
              <a:buSzPts val="1400"/>
              <a:buChar char="●"/>
            </a:pPr>
            <a:r>
              <a:rPr lang="en-US" sz="1200" dirty="0"/>
              <a:t>You do</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This is the “we do” part of this model. I have included some suggestions, would you add other options for this process in setting up the progress monitoring for Joey?</a:t>
            </a:r>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93</a:t>
            </a:fld>
            <a:endParaRPr dirty="0"/>
          </a:p>
        </p:txBody>
      </p:sp>
    </p:spTree>
    <p:extLst>
      <p:ext uri="{BB962C8B-B14F-4D97-AF65-F5344CB8AC3E}">
        <p14:creationId xmlns:p14="http://schemas.microsoft.com/office/powerpoint/2010/main" val="14148330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HO #10 – IEP Goal Example -</a:t>
            </a:r>
            <a:r>
              <a:rPr lang="en-US" sz="1200" baseline="0" dirty="0"/>
              <a:t> Activity</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Provide the copies of the goals to each group and assign each group one or two of them to work on.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Also, provide HO</a:t>
            </a:r>
            <a:r>
              <a:rPr lang="en-US" sz="1200" baseline="0" dirty="0"/>
              <a:t> #7, Plan for Data Collection Handout for use during this activity. </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Refer to the goals on the following slides as each group shares out. </a:t>
            </a:r>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94</a:t>
            </a:fld>
            <a:endParaRPr dirty="0"/>
          </a:p>
        </p:txBody>
      </p:sp>
    </p:spTree>
    <p:extLst>
      <p:ext uri="{BB962C8B-B14F-4D97-AF65-F5344CB8AC3E}">
        <p14:creationId xmlns:p14="http://schemas.microsoft.com/office/powerpoint/2010/main" val="15088854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a:t>Goal written this way = data collection via math assignments that cycle back to previously taught skills. This could also facilitate contriving this type of math problem to purposely measure this goal.</a:t>
            </a:r>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95</a:t>
            </a:fld>
            <a:endParaRPr dirty="0"/>
          </a:p>
        </p:txBody>
      </p:sp>
    </p:spTree>
    <p:extLst>
      <p:ext uri="{BB962C8B-B14F-4D97-AF65-F5344CB8AC3E}">
        <p14:creationId xmlns:p14="http://schemas.microsoft.com/office/powerpoint/2010/main" val="31209101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96</a:t>
            </a:fld>
            <a:endParaRPr dirty="0"/>
          </a:p>
        </p:txBody>
      </p:sp>
    </p:spTree>
    <p:extLst>
      <p:ext uri="{BB962C8B-B14F-4D97-AF65-F5344CB8AC3E}">
        <p14:creationId xmlns:p14="http://schemas.microsoft.com/office/powerpoint/2010/main" val="38981439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97</a:t>
            </a:fld>
            <a:endParaRPr dirty="0"/>
          </a:p>
        </p:txBody>
      </p:sp>
    </p:spTree>
    <p:extLst>
      <p:ext uri="{BB962C8B-B14F-4D97-AF65-F5344CB8AC3E}">
        <p14:creationId xmlns:p14="http://schemas.microsoft.com/office/powerpoint/2010/main" val="32299239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98</a:t>
            </a:fld>
            <a:endParaRPr dirty="0"/>
          </a:p>
        </p:txBody>
      </p:sp>
    </p:spTree>
    <p:extLst>
      <p:ext uri="{BB962C8B-B14F-4D97-AF65-F5344CB8AC3E}">
        <p14:creationId xmlns:p14="http://schemas.microsoft.com/office/powerpoint/2010/main" val="36514103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99</a:t>
            </a:fld>
            <a:endParaRPr dirty="0"/>
          </a:p>
        </p:txBody>
      </p:sp>
    </p:spTree>
    <p:extLst>
      <p:ext uri="{BB962C8B-B14F-4D97-AF65-F5344CB8AC3E}">
        <p14:creationId xmlns:p14="http://schemas.microsoft.com/office/powerpoint/2010/main" val="108232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5"/>
        <p:cNvGrpSpPr/>
        <p:nvPr/>
      </p:nvGrpSpPr>
      <p:grpSpPr>
        <a:xfrm>
          <a:off x="0" y="0"/>
          <a:ext cx="0" cy="0"/>
          <a:chOff x="0" y="0"/>
          <a:chExt cx="0" cy="0"/>
        </a:xfrm>
      </p:grpSpPr>
      <p:pic>
        <p:nvPicPr>
          <p:cNvPr id="16" name="Google Shape;16;p2" descr="R:\COM\COMM\Branding\PPT Templates\widescreen\Widescreen Powerpoint 5.jpg"/>
          <p:cNvPicPr preferRelativeResize="0"/>
          <p:nvPr/>
        </p:nvPicPr>
        <p:blipFill rotWithShape="1">
          <a:blip r:embed="rId2">
            <a:alphaModFix/>
          </a:blip>
          <a:srcRect/>
          <a:stretch/>
        </p:blipFill>
        <p:spPr>
          <a:xfrm>
            <a:off x="0" y="1"/>
            <a:ext cx="12198354" cy="6864097"/>
          </a:xfrm>
          <a:prstGeom prst="rect">
            <a:avLst/>
          </a:prstGeom>
          <a:noFill/>
          <a:ln>
            <a:noFill/>
          </a:ln>
        </p:spPr>
      </p:pic>
      <p:sp>
        <p:nvSpPr>
          <p:cNvPr id="17" name="Google Shape;17;p2"/>
          <p:cNvSpPr txBox="1">
            <a:spLocks noGrp="1"/>
          </p:cNvSpPr>
          <p:nvPr>
            <p:ph type="body" idx="1"/>
          </p:nvPr>
        </p:nvSpPr>
        <p:spPr>
          <a:xfrm>
            <a:off x="342900" y="2159000"/>
            <a:ext cx="11506200" cy="45085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350519"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title"/>
          </p:nvPr>
        </p:nvSpPr>
        <p:spPr>
          <a:xfrm>
            <a:off x="342900" y="990600"/>
            <a:ext cx="11506200" cy="10668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000"/>
              <a:buFont typeface="Calibri"/>
              <a:buNone/>
              <a:defRPr sz="5333" b="1" i="0" u="none" strike="noStrike" cap="none">
                <a:solidFill>
                  <a:srgbClr val="004B8E"/>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19" name="Google Shape;19;p2"/>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guide id="3" pos="216">
          <p15:clr>
            <a:srgbClr val="FBAE40"/>
          </p15:clr>
        </p15:guide>
        <p15:guide id="4" orient="horz" pos="4200">
          <p15:clr>
            <a:srgbClr val="FBAE40"/>
          </p15:clr>
        </p15:guide>
        <p15:guide id="5" pos="74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4B8E"/>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4B8E"/>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a:spLocks noGrp="1"/>
          </p:cNvSpPr>
          <p:nvPr>
            <p:ph type="pic" idx="2"/>
          </p:nvPr>
        </p:nvSpPr>
        <p:spPr>
          <a:xfrm>
            <a:off x="5183188" y="987425"/>
            <a:ext cx="6172200" cy="4873625"/>
          </a:xfrm>
          <a:prstGeom prst="rect">
            <a:avLst/>
          </a:prstGeom>
          <a:noFill/>
          <a:ln>
            <a:noFill/>
          </a:ln>
        </p:spPr>
      </p:sp>
      <p:sp>
        <p:nvSpPr>
          <p:cNvPr id="95" name="Google Shape;95;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3" name="Google Shape;10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Option 3 1">
  <p:cSld name="Content Option 3 1">
    <p:spTree>
      <p:nvGrpSpPr>
        <p:cNvPr id="1" name="Shape 111"/>
        <p:cNvGrpSpPr/>
        <p:nvPr/>
      </p:nvGrpSpPr>
      <p:grpSpPr>
        <a:xfrm>
          <a:off x="0" y="0"/>
          <a:ext cx="0" cy="0"/>
          <a:chOff x="0" y="0"/>
          <a:chExt cx="0" cy="0"/>
        </a:xfrm>
      </p:grpSpPr>
      <p:pic>
        <p:nvPicPr>
          <p:cNvPr id="112" name="Google Shape;112;p18" descr="R:\COM\COMM\Branding\PPT Templates\widescreen\Widescreen Powerpoint 20.jpg"/>
          <p:cNvPicPr preferRelativeResize="0"/>
          <p:nvPr/>
        </p:nvPicPr>
        <p:blipFill rotWithShape="1">
          <a:blip r:embed="rId2">
            <a:alphaModFix/>
          </a:blip>
          <a:srcRect/>
          <a:stretch/>
        </p:blipFill>
        <p:spPr>
          <a:xfrm>
            <a:off x="0" y="1"/>
            <a:ext cx="12198354" cy="6864095"/>
          </a:xfrm>
          <a:prstGeom prst="rect">
            <a:avLst/>
          </a:prstGeom>
          <a:noFill/>
          <a:ln>
            <a:noFill/>
          </a:ln>
        </p:spPr>
      </p:pic>
      <p:sp>
        <p:nvSpPr>
          <p:cNvPr id="113" name="Google Shape;113;p18"/>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rmAutofit/>
          </a:bodyPr>
          <a:lstStyle>
            <a:lvl1pPr marL="0" marR="0" lvl="0" indent="0" algn="l">
              <a:spcBef>
                <a:spcPts val="0"/>
              </a:spcBef>
              <a:buClr>
                <a:schemeClr val="lt1"/>
              </a:buClr>
              <a:buSzPts val="1200"/>
              <a:buFont typeface="Calibri"/>
              <a:buNone/>
              <a:defRPr sz="1600" b="1">
                <a:solidFill>
                  <a:schemeClr val="lt1"/>
                </a:solidFill>
                <a:latin typeface="Calibri"/>
                <a:ea typeface="Calibri"/>
                <a:cs typeface="Calibri"/>
                <a:sym typeface="Calibri"/>
              </a:defRPr>
            </a:lvl1pPr>
            <a:lvl2pPr marL="0" marR="0" lvl="1" indent="0" algn="l">
              <a:spcBef>
                <a:spcPts val="0"/>
              </a:spcBef>
              <a:buClr>
                <a:schemeClr val="lt1"/>
              </a:buClr>
              <a:buSzPts val="1200"/>
              <a:buFont typeface="Calibri"/>
              <a:buNone/>
              <a:defRPr sz="1600" b="1">
                <a:solidFill>
                  <a:schemeClr val="lt1"/>
                </a:solidFill>
                <a:latin typeface="Calibri"/>
                <a:ea typeface="Calibri"/>
                <a:cs typeface="Calibri"/>
                <a:sym typeface="Calibri"/>
              </a:defRPr>
            </a:lvl2pPr>
            <a:lvl3pPr marL="0" marR="0" lvl="2" indent="0" algn="l">
              <a:spcBef>
                <a:spcPts val="0"/>
              </a:spcBef>
              <a:buClr>
                <a:schemeClr val="lt1"/>
              </a:buClr>
              <a:buSzPts val="1200"/>
              <a:buFont typeface="Calibri"/>
              <a:buNone/>
              <a:defRPr sz="1600" b="1">
                <a:solidFill>
                  <a:schemeClr val="lt1"/>
                </a:solidFill>
                <a:latin typeface="Calibri"/>
                <a:ea typeface="Calibri"/>
                <a:cs typeface="Calibri"/>
                <a:sym typeface="Calibri"/>
              </a:defRPr>
            </a:lvl3pPr>
            <a:lvl4pPr marL="0" marR="0" lvl="3" indent="0" algn="l">
              <a:spcBef>
                <a:spcPts val="0"/>
              </a:spcBef>
              <a:buClr>
                <a:schemeClr val="lt1"/>
              </a:buClr>
              <a:buSzPts val="1200"/>
              <a:buFont typeface="Calibri"/>
              <a:buNone/>
              <a:defRPr sz="1600" b="1">
                <a:solidFill>
                  <a:schemeClr val="lt1"/>
                </a:solidFill>
                <a:latin typeface="Calibri"/>
                <a:ea typeface="Calibri"/>
                <a:cs typeface="Calibri"/>
                <a:sym typeface="Calibri"/>
              </a:defRPr>
            </a:lvl4pPr>
            <a:lvl5pPr marL="0" marR="0" lvl="4" indent="0" algn="l">
              <a:spcBef>
                <a:spcPts val="0"/>
              </a:spcBef>
              <a:buClr>
                <a:schemeClr val="lt1"/>
              </a:buClr>
              <a:buSzPts val="1200"/>
              <a:buFont typeface="Calibri"/>
              <a:buNone/>
              <a:defRPr sz="1600" b="1">
                <a:solidFill>
                  <a:schemeClr val="lt1"/>
                </a:solidFill>
                <a:latin typeface="Calibri"/>
                <a:ea typeface="Calibri"/>
                <a:cs typeface="Calibri"/>
                <a:sym typeface="Calibri"/>
              </a:defRPr>
            </a:lvl5pPr>
            <a:lvl6pPr marL="0" marR="0" lvl="5" indent="0" algn="l">
              <a:spcBef>
                <a:spcPts val="0"/>
              </a:spcBef>
              <a:buClr>
                <a:schemeClr val="lt1"/>
              </a:buClr>
              <a:buSzPts val="1200"/>
              <a:buFont typeface="Calibri"/>
              <a:buNone/>
              <a:defRPr sz="1600" b="1">
                <a:solidFill>
                  <a:schemeClr val="lt1"/>
                </a:solidFill>
                <a:latin typeface="Calibri"/>
                <a:ea typeface="Calibri"/>
                <a:cs typeface="Calibri"/>
                <a:sym typeface="Calibri"/>
              </a:defRPr>
            </a:lvl6pPr>
            <a:lvl7pPr marL="0" marR="0" lvl="6" indent="0" algn="l">
              <a:spcBef>
                <a:spcPts val="0"/>
              </a:spcBef>
              <a:buClr>
                <a:schemeClr val="lt1"/>
              </a:buClr>
              <a:buSzPts val="1200"/>
              <a:buFont typeface="Calibri"/>
              <a:buNone/>
              <a:defRPr sz="1600" b="1">
                <a:solidFill>
                  <a:schemeClr val="lt1"/>
                </a:solidFill>
                <a:latin typeface="Calibri"/>
                <a:ea typeface="Calibri"/>
                <a:cs typeface="Calibri"/>
                <a:sym typeface="Calibri"/>
              </a:defRPr>
            </a:lvl7pPr>
            <a:lvl8pPr marL="0" marR="0" lvl="7" indent="0" algn="l">
              <a:spcBef>
                <a:spcPts val="0"/>
              </a:spcBef>
              <a:buClr>
                <a:schemeClr val="lt1"/>
              </a:buClr>
              <a:buSzPts val="1200"/>
              <a:buFont typeface="Calibri"/>
              <a:buNone/>
              <a:defRPr sz="1600" b="1">
                <a:solidFill>
                  <a:schemeClr val="lt1"/>
                </a:solidFill>
                <a:latin typeface="Calibri"/>
                <a:ea typeface="Calibri"/>
                <a:cs typeface="Calibri"/>
                <a:sym typeface="Calibri"/>
              </a:defRPr>
            </a:lvl8pPr>
            <a:lvl9pPr marL="0" marR="0" lvl="8" indent="0" algn="l">
              <a:spcBef>
                <a:spcPts val="0"/>
              </a:spcBef>
              <a:buClr>
                <a:schemeClr val="lt1"/>
              </a:buClr>
              <a:buSzPts val="1200"/>
              <a:buFont typeface="Calibri"/>
              <a:buNone/>
              <a:defRPr sz="1600" b="1">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p>
        </p:txBody>
      </p:sp>
      <p:sp>
        <p:nvSpPr>
          <p:cNvPr id="114" name="Google Shape;114;p18"/>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marR="0" lvl="0" indent="-431800" algn="l">
              <a:lnSpc>
                <a:spcPct val="9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350519" algn="l">
              <a:lnSpc>
                <a:spcPct val="9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a:lnSpc>
                <a:spcPct val="9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a:lnSpc>
                <a:spcPct val="9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4000"/>
              <a:buFont typeface="Calibri"/>
              <a:buNone/>
              <a:defRPr sz="5333"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16"/>
        <p:cNvGrpSpPr/>
        <p:nvPr/>
      </p:nvGrpSpPr>
      <p:grpSpPr>
        <a:xfrm>
          <a:off x="0" y="0"/>
          <a:ext cx="0" cy="0"/>
          <a:chOff x="0" y="0"/>
          <a:chExt cx="0" cy="0"/>
        </a:xfrm>
      </p:grpSpPr>
      <p:pic>
        <p:nvPicPr>
          <p:cNvPr id="117" name="Google Shape;117;p19" descr="R:\COM\COMM\Branding\PPT Templates\widescreen\Widescreen Powerpoint 20.jpg"/>
          <p:cNvPicPr preferRelativeResize="0"/>
          <p:nvPr/>
        </p:nvPicPr>
        <p:blipFill rotWithShape="1">
          <a:blip r:embed="rId2">
            <a:alphaModFix/>
          </a:blip>
          <a:srcRect/>
          <a:stretch/>
        </p:blipFill>
        <p:spPr>
          <a:xfrm>
            <a:off x="0" y="1"/>
            <a:ext cx="12198354" cy="6864097"/>
          </a:xfrm>
          <a:prstGeom prst="rect">
            <a:avLst/>
          </a:prstGeom>
          <a:noFill/>
          <a:ln>
            <a:noFill/>
          </a:ln>
        </p:spPr>
      </p:pic>
      <p:sp>
        <p:nvSpPr>
          <p:cNvPr id="118" name="Google Shape;118;p19"/>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119" name="Google Shape;119;p1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853"/>
              </a:spcBef>
              <a:spcAft>
                <a:spcPts val="0"/>
              </a:spcAft>
              <a:buSzPts val="3200"/>
              <a:buChar char="•"/>
              <a:defRPr/>
            </a:lvl1pPr>
            <a:lvl2pPr marL="914400" lvl="1" indent="-350519" algn="l">
              <a:lnSpc>
                <a:spcPct val="100000"/>
              </a:lnSpc>
              <a:spcBef>
                <a:spcPts val="853"/>
              </a:spcBef>
              <a:spcAft>
                <a:spcPts val="0"/>
              </a:spcAft>
              <a:buSzPts val="1920"/>
              <a:buChar char="❑"/>
              <a:defRPr/>
            </a:lvl2pPr>
            <a:lvl3pPr marL="1371600" lvl="2" indent="-379730" algn="l">
              <a:lnSpc>
                <a:spcPct val="100000"/>
              </a:lnSpc>
              <a:spcBef>
                <a:spcPts val="747"/>
              </a:spcBef>
              <a:spcAft>
                <a:spcPts val="0"/>
              </a:spcAft>
              <a:buClr>
                <a:schemeClr val="dk1"/>
              </a:buClr>
              <a:buSzPts val="2380"/>
              <a:buChar char="o"/>
              <a:defRPr/>
            </a:lvl3pPr>
            <a:lvl4pPr marL="1828800" lvl="3" indent="-350519" algn="l">
              <a:lnSpc>
                <a:spcPct val="100000"/>
              </a:lnSpc>
              <a:spcBef>
                <a:spcPts val="640"/>
              </a:spcBef>
              <a:spcAft>
                <a:spcPts val="0"/>
              </a:spcAft>
              <a:buClr>
                <a:schemeClr val="dk1"/>
              </a:buClr>
              <a:buSzPts val="1920"/>
              <a:buChar char="❖"/>
              <a:defRPr/>
            </a:lvl4pPr>
            <a:lvl5pPr marL="2286000" lvl="4" indent="-381000" algn="l">
              <a:lnSpc>
                <a:spcPct val="100000"/>
              </a:lnSpc>
              <a:spcBef>
                <a:spcPts val="640"/>
              </a:spcBef>
              <a:spcAft>
                <a:spcPts val="0"/>
              </a:spcAft>
              <a:buClr>
                <a:schemeClr val="dk1"/>
              </a:buClr>
              <a:buSzPts val="2400"/>
              <a:buChar char="•"/>
              <a:defRPr/>
            </a:lvl5pPr>
            <a:lvl6pPr marL="2743200" lvl="5" indent="-355600" algn="l">
              <a:lnSpc>
                <a:spcPct val="100000"/>
              </a:lnSpc>
              <a:spcBef>
                <a:spcPts val="533"/>
              </a:spcBef>
              <a:spcAft>
                <a:spcPts val="0"/>
              </a:spcAft>
              <a:buClr>
                <a:schemeClr val="dk1"/>
              </a:buClr>
              <a:buSzPts val="2000"/>
              <a:buChar char="•"/>
              <a:defRPr/>
            </a:lvl6pPr>
            <a:lvl7pPr marL="3200400" lvl="6" indent="-355600" algn="l">
              <a:lnSpc>
                <a:spcPct val="100000"/>
              </a:lnSpc>
              <a:spcBef>
                <a:spcPts val="533"/>
              </a:spcBef>
              <a:spcAft>
                <a:spcPts val="0"/>
              </a:spcAft>
              <a:buClr>
                <a:schemeClr val="dk1"/>
              </a:buClr>
              <a:buSzPts val="2000"/>
              <a:buChar char="•"/>
              <a:defRPr/>
            </a:lvl7pPr>
            <a:lvl8pPr marL="3657600" lvl="7" indent="-355600" algn="l">
              <a:lnSpc>
                <a:spcPct val="100000"/>
              </a:lnSpc>
              <a:spcBef>
                <a:spcPts val="533"/>
              </a:spcBef>
              <a:spcAft>
                <a:spcPts val="0"/>
              </a:spcAft>
              <a:buClr>
                <a:schemeClr val="dk1"/>
              </a:buClr>
              <a:buSzPts val="2000"/>
              <a:buChar char="•"/>
              <a:defRPr/>
            </a:lvl8pPr>
            <a:lvl9pPr marL="4114800" lvl="8" indent="-355600" algn="l">
              <a:lnSpc>
                <a:spcPct val="100000"/>
              </a:lnSpc>
              <a:spcBef>
                <a:spcPts val="533"/>
              </a:spcBef>
              <a:spcAft>
                <a:spcPts val="0"/>
              </a:spcAft>
              <a:buClr>
                <a:schemeClr val="dk1"/>
              </a:buClr>
              <a:buSzPts val="2000"/>
              <a:buChar char="•"/>
              <a:defRPr/>
            </a:lvl9pPr>
          </a:lstStyle>
          <a:p>
            <a:endParaRPr/>
          </a:p>
        </p:txBody>
      </p:sp>
      <p:sp>
        <p:nvSpPr>
          <p:cNvPr id="120" name="Google Shape;120;p1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4B8E"/>
              </a:buClr>
              <a:buSzPts val="44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1"/>
        <p:cNvGrpSpPr/>
        <p:nvPr/>
      </p:nvGrpSpPr>
      <p:grpSpPr>
        <a:xfrm>
          <a:off x="0" y="0"/>
          <a:ext cx="0" cy="0"/>
          <a:chOff x="0" y="0"/>
          <a:chExt cx="0" cy="0"/>
        </a:xfrm>
      </p:grpSpPr>
      <p:pic>
        <p:nvPicPr>
          <p:cNvPr id="122" name="Google Shape;122;p20"/>
          <p:cNvPicPr preferRelativeResize="0"/>
          <p:nvPr/>
        </p:nvPicPr>
        <p:blipFill rotWithShape="1">
          <a:blip r:embed="rId2">
            <a:alphaModFix amt="28000"/>
          </a:blip>
          <a:srcRect t="3044" b="39510"/>
          <a:stretch/>
        </p:blipFill>
        <p:spPr>
          <a:xfrm>
            <a:off x="-330200" y="-249933"/>
            <a:ext cx="12981943" cy="7360174"/>
          </a:xfrm>
          <a:prstGeom prst="rect">
            <a:avLst/>
          </a:prstGeom>
          <a:noFill/>
          <a:ln>
            <a:noFill/>
          </a:ln>
        </p:spPr>
      </p:pic>
      <p:pic>
        <p:nvPicPr>
          <p:cNvPr id="123" name="Google Shape;123;p20"/>
          <p:cNvPicPr preferRelativeResize="0"/>
          <p:nvPr/>
        </p:nvPicPr>
        <p:blipFill rotWithShape="1">
          <a:blip r:embed="rId3">
            <a:alphaModFix/>
          </a:blip>
          <a:srcRect r="1545" b="6838"/>
          <a:stretch/>
        </p:blipFill>
        <p:spPr>
          <a:xfrm>
            <a:off x="513183" y="179867"/>
            <a:ext cx="11165636" cy="6498300"/>
          </a:xfrm>
          <a:prstGeom prst="rect">
            <a:avLst/>
          </a:prstGeom>
          <a:noFill/>
          <a:ln>
            <a:noFill/>
          </a:ln>
        </p:spPr>
      </p:pic>
      <p:sp>
        <p:nvSpPr>
          <p:cNvPr id="124" name="Google Shape;124;p20"/>
          <p:cNvSpPr txBox="1">
            <a:spLocks noGrp="1"/>
          </p:cNvSpPr>
          <p:nvPr>
            <p:ph type="title"/>
          </p:nvPr>
        </p:nvSpPr>
        <p:spPr>
          <a:xfrm>
            <a:off x="2375400" y="948233"/>
            <a:ext cx="7911600" cy="813300"/>
          </a:xfrm>
          <a:prstGeom prst="rect">
            <a:avLst/>
          </a:prstGeom>
        </p:spPr>
        <p:txBody>
          <a:bodyPr spcFirstLastPara="1" wrap="square" lIns="91425" tIns="45700" rIns="91425" bIns="45700" anchor="t" anchorCtr="0">
            <a:normAutofit/>
          </a:bodyPr>
          <a:lstStyle>
            <a:lvl1pPr lvl="0" algn="ctr" rtl="0">
              <a:lnSpc>
                <a:spcPct val="80000"/>
              </a:lnSpc>
              <a:spcBef>
                <a:spcPts val="0"/>
              </a:spcBef>
              <a:spcAft>
                <a:spcPts val="0"/>
              </a:spcAft>
              <a:buSzPts val="4400"/>
              <a:buNone/>
              <a:defRPr/>
            </a:lvl1pPr>
            <a:lvl2pPr lvl="1" rtl="0">
              <a:lnSpc>
                <a:spcPct val="80000"/>
              </a:lnSpc>
              <a:spcBef>
                <a:spcPts val="0"/>
              </a:spcBef>
              <a:spcAft>
                <a:spcPts val="0"/>
              </a:spcAft>
              <a:buSzPts val="1400"/>
              <a:buNone/>
              <a:defRPr/>
            </a:lvl2pPr>
            <a:lvl3pPr lvl="2" rtl="0">
              <a:lnSpc>
                <a:spcPct val="80000"/>
              </a:lnSpc>
              <a:spcBef>
                <a:spcPts val="0"/>
              </a:spcBef>
              <a:spcAft>
                <a:spcPts val="0"/>
              </a:spcAft>
              <a:buSzPts val="1400"/>
              <a:buNone/>
              <a:defRPr/>
            </a:lvl3pPr>
            <a:lvl4pPr lvl="3" rtl="0">
              <a:lnSpc>
                <a:spcPct val="80000"/>
              </a:lnSpc>
              <a:spcBef>
                <a:spcPts val="0"/>
              </a:spcBef>
              <a:spcAft>
                <a:spcPts val="0"/>
              </a:spcAft>
              <a:buSzPts val="1400"/>
              <a:buNone/>
              <a:defRPr/>
            </a:lvl4pPr>
            <a:lvl5pPr lvl="4" rtl="0">
              <a:lnSpc>
                <a:spcPct val="80000"/>
              </a:lnSpc>
              <a:spcBef>
                <a:spcPts val="0"/>
              </a:spcBef>
              <a:spcAft>
                <a:spcPts val="0"/>
              </a:spcAft>
              <a:buSzPts val="1400"/>
              <a:buNone/>
              <a:defRPr/>
            </a:lvl5pPr>
            <a:lvl6pPr lvl="5" rtl="0">
              <a:lnSpc>
                <a:spcPct val="80000"/>
              </a:lnSpc>
              <a:spcBef>
                <a:spcPts val="0"/>
              </a:spcBef>
              <a:spcAft>
                <a:spcPts val="0"/>
              </a:spcAft>
              <a:buSzPts val="1400"/>
              <a:buNone/>
              <a:defRPr/>
            </a:lvl6pPr>
            <a:lvl7pPr lvl="6" rtl="0">
              <a:lnSpc>
                <a:spcPct val="80000"/>
              </a:lnSpc>
              <a:spcBef>
                <a:spcPts val="0"/>
              </a:spcBef>
              <a:spcAft>
                <a:spcPts val="0"/>
              </a:spcAft>
              <a:buSzPts val="1400"/>
              <a:buNone/>
              <a:defRPr/>
            </a:lvl7pPr>
            <a:lvl8pPr lvl="7" rtl="0">
              <a:lnSpc>
                <a:spcPct val="80000"/>
              </a:lnSpc>
              <a:spcBef>
                <a:spcPts val="0"/>
              </a:spcBef>
              <a:spcAft>
                <a:spcPts val="0"/>
              </a:spcAft>
              <a:buSzPts val="1400"/>
              <a:buNone/>
              <a:defRPr/>
            </a:lvl8pPr>
            <a:lvl9pPr lvl="8" rtl="0">
              <a:lnSpc>
                <a:spcPct val="80000"/>
              </a:lnSpc>
              <a:spcBef>
                <a:spcPts val="0"/>
              </a:spcBef>
              <a:spcAft>
                <a:spcPts val="0"/>
              </a:spcAft>
              <a:buSzPts val="1400"/>
              <a:buNone/>
              <a:defRPr/>
            </a:lvl9pPr>
          </a:lstStyle>
          <a:p>
            <a:endParaRPr/>
          </a:p>
        </p:txBody>
      </p:sp>
      <p:sp>
        <p:nvSpPr>
          <p:cNvPr id="125" name="Google Shape;125;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32"/>
        <p:cNvGrpSpPr/>
        <p:nvPr/>
      </p:nvGrpSpPr>
      <p:grpSpPr>
        <a:xfrm>
          <a:off x="0" y="0"/>
          <a:ext cx="0" cy="0"/>
          <a:chOff x="0" y="0"/>
          <a:chExt cx="0" cy="0"/>
        </a:xfrm>
      </p:grpSpPr>
      <p:pic>
        <p:nvPicPr>
          <p:cNvPr id="133" name="Google Shape;133;p22" descr="R:\COM\COMM\Branding\PPT Templates\widescreen\Widescreen Powerpoint 5.jpg"/>
          <p:cNvPicPr preferRelativeResize="0"/>
          <p:nvPr/>
        </p:nvPicPr>
        <p:blipFill rotWithShape="1">
          <a:blip r:embed="rId2">
            <a:alphaModFix/>
          </a:blip>
          <a:srcRect/>
          <a:stretch/>
        </p:blipFill>
        <p:spPr>
          <a:xfrm>
            <a:off x="0" y="1"/>
            <a:ext cx="12198353" cy="6864098"/>
          </a:xfrm>
          <a:prstGeom prst="rect">
            <a:avLst/>
          </a:prstGeom>
          <a:noFill/>
          <a:ln>
            <a:noFill/>
          </a:ln>
        </p:spPr>
      </p:pic>
      <p:sp>
        <p:nvSpPr>
          <p:cNvPr id="134" name="Google Shape;134;p22"/>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00B050"/>
              </a:buClr>
              <a:buSzPts val="3200"/>
              <a:buFont typeface="Arial"/>
              <a:buChar char="•"/>
              <a:defRPr sz="43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800"/>
              </a:spcBef>
              <a:spcAft>
                <a:spcPts val="0"/>
              </a:spcAft>
              <a:buClr>
                <a:srgbClr val="00B050"/>
              </a:buClr>
              <a:buSzPts val="1900"/>
              <a:buFont typeface="Noto Sans Symbols"/>
              <a:buChar char="❑"/>
              <a:defRPr sz="43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800"/>
              </a:spcBef>
              <a:spcAft>
                <a:spcPts val="0"/>
              </a:spcAft>
              <a:buClr>
                <a:srgbClr val="00B050"/>
              </a:buClr>
              <a:buSzPts val="2400"/>
              <a:buFont typeface="Courier New"/>
              <a:buChar char="o"/>
              <a:defRPr sz="3700" b="0" i="0" u="none" strike="noStrike" cap="none">
                <a:solidFill>
                  <a:schemeClr val="dk1"/>
                </a:solidFill>
                <a:latin typeface="Calibri"/>
                <a:ea typeface="Calibri"/>
                <a:cs typeface="Calibri"/>
                <a:sym typeface="Calibri"/>
              </a:defRPr>
            </a:lvl3pPr>
            <a:lvl4pPr marL="1828800" marR="0" lvl="3" indent="-349250" algn="l" rtl="0">
              <a:lnSpc>
                <a:spcPct val="100000"/>
              </a:lnSpc>
              <a:spcBef>
                <a:spcPts val="700"/>
              </a:spcBef>
              <a:spcAft>
                <a:spcPts val="0"/>
              </a:spcAft>
              <a:buClr>
                <a:srgbClr val="00B050"/>
              </a:buClr>
              <a:buSzPts val="190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70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35" name="Google Shape;135;p22"/>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Calibri"/>
              <a:buNone/>
              <a:defRPr sz="53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500"/>
              <a:buNone/>
              <a:defRPr sz="2400"/>
            </a:lvl2pPr>
            <a:lvl3pPr lvl="2" algn="l" rtl="0">
              <a:lnSpc>
                <a:spcPct val="100000"/>
              </a:lnSpc>
              <a:spcBef>
                <a:spcPts val="0"/>
              </a:spcBef>
              <a:spcAft>
                <a:spcPts val="0"/>
              </a:spcAft>
              <a:buSzPts val="1500"/>
              <a:buNone/>
              <a:defRPr sz="2400"/>
            </a:lvl3pPr>
            <a:lvl4pPr lvl="3" algn="l" rtl="0">
              <a:lnSpc>
                <a:spcPct val="100000"/>
              </a:lnSpc>
              <a:spcBef>
                <a:spcPts val="0"/>
              </a:spcBef>
              <a:spcAft>
                <a:spcPts val="0"/>
              </a:spcAft>
              <a:buSzPts val="1500"/>
              <a:buNone/>
              <a:defRPr sz="2400"/>
            </a:lvl4pPr>
            <a:lvl5pPr lvl="4" algn="l" rtl="0">
              <a:lnSpc>
                <a:spcPct val="100000"/>
              </a:lnSpc>
              <a:spcBef>
                <a:spcPts val="0"/>
              </a:spcBef>
              <a:spcAft>
                <a:spcPts val="0"/>
              </a:spcAft>
              <a:buSzPts val="1500"/>
              <a:buNone/>
              <a:defRPr sz="2400"/>
            </a:lvl5pPr>
            <a:lvl6pPr lvl="5" algn="l" rtl="0">
              <a:lnSpc>
                <a:spcPct val="100000"/>
              </a:lnSpc>
              <a:spcBef>
                <a:spcPts val="0"/>
              </a:spcBef>
              <a:spcAft>
                <a:spcPts val="0"/>
              </a:spcAft>
              <a:buSzPts val="1500"/>
              <a:buNone/>
              <a:defRPr sz="2400"/>
            </a:lvl6pPr>
            <a:lvl7pPr lvl="6" algn="l" rtl="0">
              <a:lnSpc>
                <a:spcPct val="100000"/>
              </a:lnSpc>
              <a:spcBef>
                <a:spcPts val="0"/>
              </a:spcBef>
              <a:spcAft>
                <a:spcPts val="0"/>
              </a:spcAft>
              <a:buSzPts val="1500"/>
              <a:buNone/>
              <a:defRPr sz="2400"/>
            </a:lvl7pPr>
            <a:lvl8pPr lvl="7" algn="l" rtl="0">
              <a:lnSpc>
                <a:spcPct val="100000"/>
              </a:lnSpc>
              <a:spcBef>
                <a:spcPts val="0"/>
              </a:spcBef>
              <a:spcAft>
                <a:spcPts val="0"/>
              </a:spcAft>
              <a:buSzPts val="1500"/>
              <a:buNone/>
              <a:defRPr sz="2400"/>
            </a:lvl8pPr>
            <a:lvl9pPr lvl="8" algn="l" rtl="0">
              <a:lnSpc>
                <a:spcPct val="100000"/>
              </a:lnSpc>
              <a:spcBef>
                <a:spcPts val="0"/>
              </a:spcBef>
              <a:spcAft>
                <a:spcPts val="0"/>
              </a:spcAft>
              <a:buSzPts val="1500"/>
              <a:buNone/>
              <a:defRPr sz="2400"/>
            </a:lvl9pPr>
          </a:lstStyle>
          <a:p>
            <a:endParaRPr/>
          </a:p>
        </p:txBody>
      </p:sp>
      <p:sp>
        <p:nvSpPr>
          <p:cNvPr id="136" name="Google Shape;136;p2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7"/>
        <p:cNvGrpSpPr/>
        <p:nvPr/>
      </p:nvGrpSpPr>
      <p:grpSpPr>
        <a:xfrm>
          <a:off x="0" y="0"/>
          <a:ext cx="0" cy="0"/>
          <a:chOff x="0" y="0"/>
          <a:chExt cx="0" cy="0"/>
        </a:xfrm>
      </p:grpSpPr>
      <p:pic>
        <p:nvPicPr>
          <p:cNvPr id="138" name="Google Shape;138;p23"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39" name="Google Shape;139;p23"/>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Arial"/>
              <a:buNone/>
              <a:defRPr sz="5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500"/>
              <a:buNone/>
              <a:defRPr sz="2400"/>
            </a:lvl2pPr>
            <a:lvl3pPr lvl="2" algn="l" rtl="0">
              <a:lnSpc>
                <a:spcPct val="100000"/>
              </a:lnSpc>
              <a:spcBef>
                <a:spcPts val="0"/>
              </a:spcBef>
              <a:spcAft>
                <a:spcPts val="0"/>
              </a:spcAft>
              <a:buSzPts val="1500"/>
              <a:buNone/>
              <a:defRPr sz="2400"/>
            </a:lvl3pPr>
            <a:lvl4pPr lvl="3" algn="l" rtl="0">
              <a:lnSpc>
                <a:spcPct val="100000"/>
              </a:lnSpc>
              <a:spcBef>
                <a:spcPts val="0"/>
              </a:spcBef>
              <a:spcAft>
                <a:spcPts val="0"/>
              </a:spcAft>
              <a:buSzPts val="1500"/>
              <a:buNone/>
              <a:defRPr sz="2400"/>
            </a:lvl4pPr>
            <a:lvl5pPr lvl="4" algn="l" rtl="0">
              <a:lnSpc>
                <a:spcPct val="100000"/>
              </a:lnSpc>
              <a:spcBef>
                <a:spcPts val="0"/>
              </a:spcBef>
              <a:spcAft>
                <a:spcPts val="0"/>
              </a:spcAft>
              <a:buSzPts val="1500"/>
              <a:buNone/>
              <a:defRPr sz="2400"/>
            </a:lvl5pPr>
            <a:lvl6pPr lvl="5" algn="l" rtl="0">
              <a:lnSpc>
                <a:spcPct val="100000"/>
              </a:lnSpc>
              <a:spcBef>
                <a:spcPts val="0"/>
              </a:spcBef>
              <a:spcAft>
                <a:spcPts val="0"/>
              </a:spcAft>
              <a:buSzPts val="1500"/>
              <a:buNone/>
              <a:defRPr sz="2400"/>
            </a:lvl6pPr>
            <a:lvl7pPr lvl="6" algn="l" rtl="0">
              <a:lnSpc>
                <a:spcPct val="100000"/>
              </a:lnSpc>
              <a:spcBef>
                <a:spcPts val="0"/>
              </a:spcBef>
              <a:spcAft>
                <a:spcPts val="0"/>
              </a:spcAft>
              <a:buSzPts val="1500"/>
              <a:buNone/>
              <a:defRPr sz="2400"/>
            </a:lvl7pPr>
            <a:lvl8pPr lvl="7" algn="l" rtl="0">
              <a:lnSpc>
                <a:spcPct val="100000"/>
              </a:lnSpc>
              <a:spcBef>
                <a:spcPts val="0"/>
              </a:spcBef>
              <a:spcAft>
                <a:spcPts val="0"/>
              </a:spcAft>
              <a:buSzPts val="1500"/>
              <a:buNone/>
              <a:defRPr sz="2400"/>
            </a:lvl8pPr>
            <a:lvl9pPr lvl="8" algn="l" rtl="0">
              <a:lnSpc>
                <a:spcPct val="100000"/>
              </a:lnSpc>
              <a:spcBef>
                <a:spcPts val="0"/>
              </a:spcBef>
              <a:spcAft>
                <a:spcPts val="0"/>
              </a:spcAft>
              <a:buSzPts val="1500"/>
              <a:buNone/>
              <a:defRPr sz="2400"/>
            </a:lvl9pPr>
          </a:lstStyle>
          <a:p>
            <a:endParaRPr/>
          </a:p>
        </p:txBody>
      </p:sp>
      <p:sp>
        <p:nvSpPr>
          <p:cNvPr id="140" name="Google Shape;140;p23"/>
          <p:cNvSpPr txBox="1">
            <a:spLocks noGrp="1"/>
          </p:cNvSpPr>
          <p:nvPr>
            <p:ph type="body" idx="1"/>
          </p:nvPr>
        </p:nvSpPr>
        <p:spPr>
          <a:xfrm>
            <a:off x="406400" y="4038600"/>
            <a:ext cx="2235300" cy="45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000"/>
              <a:buFont typeface="Arial"/>
              <a:buNone/>
              <a:defRPr sz="27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800"/>
              </a:spcBef>
              <a:spcAft>
                <a:spcPts val="0"/>
              </a:spcAft>
              <a:buClr>
                <a:schemeClr val="dk1"/>
              </a:buClr>
              <a:buSzPts val="2800"/>
              <a:buFont typeface="Arial"/>
              <a:buChar char="–"/>
              <a:defRPr sz="37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70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41" name="Google Shape;141;p23"/>
          <p:cNvSpPr txBox="1">
            <a:spLocks noGrp="1"/>
          </p:cNvSpPr>
          <p:nvPr>
            <p:ph type="body" idx="2"/>
          </p:nvPr>
        </p:nvSpPr>
        <p:spPr>
          <a:xfrm>
            <a:off x="5981700" y="76200"/>
            <a:ext cx="6172500" cy="1219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00"/>
              </a:spcBef>
              <a:spcAft>
                <a:spcPts val="0"/>
              </a:spcAft>
              <a:buClr>
                <a:schemeClr val="dk1"/>
              </a:buClr>
              <a:buSzPts val="2000"/>
              <a:buFont typeface="Arial"/>
              <a:buNone/>
              <a:defRPr sz="27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800"/>
              </a:spcBef>
              <a:spcAft>
                <a:spcPts val="0"/>
              </a:spcAft>
              <a:buClr>
                <a:schemeClr val="dk1"/>
              </a:buClr>
              <a:buSzPts val="2800"/>
              <a:buFont typeface="Arial"/>
              <a:buNone/>
              <a:defRPr sz="3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70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00"/>
              </a:spcBef>
              <a:spcAft>
                <a:spcPts val="0"/>
              </a:spcAft>
              <a:buClr>
                <a:schemeClr val="dk1"/>
              </a:buClr>
              <a:buSzPts val="2000"/>
              <a:buFont typeface="Arial"/>
              <a:buNone/>
              <a:defRPr sz="2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dk1"/>
              </a:buClr>
              <a:buSzPts val="2000"/>
              <a:buFont typeface="Arial"/>
              <a:buNone/>
              <a:defRPr sz="27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42" name="Google Shape;142;p2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20"/>
        <p:cNvGrpSpPr/>
        <p:nvPr/>
      </p:nvGrpSpPr>
      <p:grpSpPr>
        <a:xfrm>
          <a:off x="0" y="0"/>
          <a:ext cx="0" cy="0"/>
          <a:chOff x="0" y="0"/>
          <a:chExt cx="0" cy="0"/>
        </a:xfrm>
      </p:grpSpPr>
      <p:pic>
        <p:nvPicPr>
          <p:cNvPr id="21" name="Google Shape;21;p3"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22" name="Google Shape;22;p3"/>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Arial"/>
              <a:buNone/>
              <a:defRPr sz="5333" b="0" i="0" u="none" strike="noStrike" cap="none">
                <a:solidFill>
                  <a:srgbClr val="004B8E"/>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3" name="Google Shape;23;p3"/>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533"/>
              </a:spcBef>
              <a:spcAft>
                <a:spcPts val="0"/>
              </a:spcAft>
              <a:buClr>
                <a:schemeClr val="lt1"/>
              </a:buClr>
              <a:buSzPts val="2000"/>
              <a:buFont typeface="Arial"/>
              <a:buNone/>
              <a:defRPr sz="2667" b="1" i="0" u="none" strike="noStrike" cap="none">
                <a:solidFill>
                  <a:schemeClr val="lt1"/>
                </a:solidFill>
                <a:latin typeface="Calibri"/>
                <a:ea typeface="Calibri"/>
                <a:cs typeface="Calibri"/>
                <a:sym typeface="Calibri"/>
              </a:defRPr>
            </a:lvl1pPr>
            <a:lvl2pPr marL="914400" marR="0" lvl="1" indent="-406400" algn="l">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371600" marR="0" lvl="2" indent="-381000" algn="l">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2286000" marR="0" lvl="4"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2"/>
          </p:nvPr>
        </p:nvSpPr>
        <p:spPr>
          <a:xfrm>
            <a:off x="5981700" y="76200"/>
            <a:ext cx="6172400" cy="1219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00000"/>
              </a:lnSpc>
              <a:spcBef>
                <a:spcPts val="533"/>
              </a:spcBef>
              <a:spcAft>
                <a:spcPts val="0"/>
              </a:spcAft>
              <a:buClr>
                <a:schemeClr val="dk1"/>
              </a:buClr>
              <a:buSzPts val="2000"/>
              <a:buFont typeface="Arial"/>
              <a:buNone/>
              <a:defRPr sz="2667" b="0" i="1" u="none" strike="noStrike" cap="none">
                <a:solidFill>
                  <a:schemeClr val="dk1"/>
                </a:solidFill>
                <a:latin typeface="Calibri"/>
                <a:ea typeface="Calibri"/>
                <a:cs typeface="Calibri"/>
                <a:sym typeface="Calibri"/>
              </a:defRPr>
            </a:lvl1pPr>
            <a:lvl2pPr marL="914400" marR="0" lvl="1" indent="-228600" algn="l">
              <a:lnSpc>
                <a:spcPct val="100000"/>
              </a:lnSpc>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L="1371600" marR="0" lvl="2" indent="-228600" algn="l">
              <a:lnSpc>
                <a:spcPct val="100000"/>
              </a:lnSpc>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L="2286000" marR="0" lvl="4" indent="-228600" algn="l">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143"/>
        <p:cNvGrpSpPr/>
        <p:nvPr/>
      </p:nvGrpSpPr>
      <p:grpSpPr>
        <a:xfrm>
          <a:off x="0" y="0"/>
          <a:ext cx="0" cy="0"/>
          <a:chOff x="0" y="0"/>
          <a:chExt cx="0" cy="0"/>
        </a:xfrm>
      </p:grpSpPr>
      <p:pic>
        <p:nvPicPr>
          <p:cNvPr id="144" name="Google Shape;144;p24" descr="R:\COM\COMM\Branding\PPT Templates\widescreen\Widescreen Powerpoint 28.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45" name="Google Shape;145;p24"/>
          <p:cNvSpPr txBox="1">
            <a:spLocks noGrp="1"/>
          </p:cNvSpPr>
          <p:nvPr>
            <p:ph type="title"/>
          </p:nvPr>
        </p:nvSpPr>
        <p:spPr>
          <a:xfrm>
            <a:off x="101600" y="1905000"/>
            <a:ext cx="7823100" cy="2133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6" name="Google Shape;146;p24"/>
          <p:cNvSpPr txBox="1">
            <a:spLocks noGrp="1"/>
          </p:cNvSpPr>
          <p:nvPr>
            <p:ph type="body" idx="1"/>
          </p:nvPr>
        </p:nvSpPr>
        <p:spPr>
          <a:xfrm>
            <a:off x="9652000" y="6096000"/>
            <a:ext cx="2235300" cy="4572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800"/>
              </a:spcBef>
              <a:spcAft>
                <a:spcPts val="0"/>
              </a:spcAft>
              <a:buClr>
                <a:schemeClr val="lt1"/>
              </a:buClr>
              <a:buSzPts val="3200"/>
              <a:buNone/>
              <a:defRPr sz="2700" b="1">
                <a:solidFill>
                  <a:schemeClr val="lt1"/>
                </a:solidFill>
              </a:defRPr>
            </a:lvl1pPr>
            <a:lvl2pPr marL="914400" lvl="1" indent="-349250" algn="l" rtl="0">
              <a:lnSpc>
                <a:spcPct val="100000"/>
              </a:lnSpc>
              <a:spcBef>
                <a:spcPts val="800"/>
              </a:spcBef>
              <a:spcAft>
                <a:spcPts val="0"/>
              </a:spcAft>
              <a:buClr>
                <a:schemeClr val="dk1"/>
              </a:buClr>
              <a:buSzPts val="1900"/>
              <a:buChar char="❑"/>
              <a:defRPr/>
            </a:lvl2pPr>
            <a:lvl3pPr marL="1371600" lvl="2" indent="-381000" algn="l" rtl="0">
              <a:lnSpc>
                <a:spcPct val="100000"/>
              </a:lnSpc>
              <a:spcBef>
                <a:spcPts val="800"/>
              </a:spcBef>
              <a:spcAft>
                <a:spcPts val="0"/>
              </a:spcAft>
              <a:buClr>
                <a:schemeClr val="dk1"/>
              </a:buClr>
              <a:buSzPts val="2400"/>
              <a:buChar char="o"/>
              <a:defRPr/>
            </a:lvl3pPr>
            <a:lvl4pPr marL="1828800" lvl="3" indent="-349250" algn="l" rtl="0">
              <a:lnSpc>
                <a:spcPct val="100000"/>
              </a:lnSpc>
              <a:spcBef>
                <a:spcPts val="700"/>
              </a:spcBef>
              <a:spcAft>
                <a:spcPts val="0"/>
              </a:spcAft>
              <a:buClr>
                <a:schemeClr val="dk1"/>
              </a:buClr>
              <a:buSzPts val="1900"/>
              <a:buChar char="❖"/>
              <a:defRPr/>
            </a:lvl4pPr>
            <a:lvl5pPr marL="2286000" lvl="4" indent="-381000" algn="l" rtl="0">
              <a:lnSpc>
                <a:spcPct val="100000"/>
              </a:lnSpc>
              <a:spcBef>
                <a:spcPts val="700"/>
              </a:spcBef>
              <a:spcAft>
                <a:spcPts val="0"/>
              </a:spcAft>
              <a:buClr>
                <a:schemeClr val="dk1"/>
              </a:buClr>
              <a:buSzPts val="2400"/>
              <a:buChar char="•"/>
              <a:defRPr/>
            </a:lvl5pPr>
            <a:lvl6pPr marL="2743200" lvl="5" indent="-355600" algn="l" rtl="0">
              <a:lnSpc>
                <a:spcPct val="100000"/>
              </a:lnSpc>
              <a:spcBef>
                <a:spcPts val="500"/>
              </a:spcBef>
              <a:spcAft>
                <a:spcPts val="0"/>
              </a:spcAft>
              <a:buClr>
                <a:schemeClr val="dk1"/>
              </a:buClr>
              <a:buSzPts val="2000"/>
              <a:buChar char="•"/>
              <a:defRPr/>
            </a:lvl6pPr>
            <a:lvl7pPr marL="3200400" lvl="6" indent="-355600" algn="l" rtl="0">
              <a:lnSpc>
                <a:spcPct val="100000"/>
              </a:lnSpc>
              <a:spcBef>
                <a:spcPts val="500"/>
              </a:spcBef>
              <a:spcAft>
                <a:spcPts val="0"/>
              </a:spcAft>
              <a:buClr>
                <a:schemeClr val="dk1"/>
              </a:buClr>
              <a:buSzPts val="2000"/>
              <a:buChar char="•"/>
              <a:defRPr/>
            </a:lvl7pPr>
            <a:lvl8pPr marL="3657600" lvl="7" indent="-355600" algn="l" rtl="0">
              <a:lnSpc>
                <a:spcPct val="100000"/>
              </a:lnSpc>
              <a:spcBef>
                <a:spcPts val="500"/>
              </a:spcBef>
              <a:spcAft>
                <a:spcPts val="0"/>
              </a:spcAft>
              <a:buClr>
                <a:schemeClr val="dk1"/>
              </a:buClr>
              <a:buSzPts val="2000"/>
              <a:buChar char="•"/>
              <a:defRPr/>
            </a:lvl8pPr>
            <a:lvl9pPr marL="4114800" lvl="8" indent="-355600" algn="l" rtl="0">
              <a:lnSpc>
                <a:spcPct val="100000"/>
              </a:lnSpc>
              <a:spcBef>
                <a:spcPts val="500"/>
              </a:spcBef>
              <a:spcAft>
                <a:spcPts val="0"/>
              </a:spcAft>
              <a:buClr>
                <a:schemeClr val="dk1"/>
              </a:buClr>
              <a:buSzPts val="2000"/>
              <a:buChar char="•"/>
              <a:defRPr/>
            </a:lvl9pPr>
          </a:lstStyle>
          <a:p>
            <a:endParaRPr/>
          </a:p>
        </p:txBody>
      </p:sp>
      <p:sp>
        <p:nvSpPr>
          <p:cNvPr id="147" name="Google Shape;147;p24"/>
          <p:cNvSpPr txBox="1">
            <a:spLocks noGrp="1"/>
          </p:cNvSpPr>
          <p:nvPr>
            <p:ph type="body" idx="2"/>
          </p:nvPr>
        </p:nvSpPr>
        <p:spPr>
          <a:xfrm>
            <a:off x="101600" y="4445000"/>
            <a:ext cx="6908700" cy="2133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800"/>
              </a:spcBef>
              <a:spcAft>
                <a:spcPts val="0"/>
              </a:spcAft>
              <a:buClr>
                <a:schemeClr val="dk1"/>
              </a:buClr>
              <a:buSzPts val="3200"/>
              <a:buNone/>
              <a:defRPr sz="2700" i="1"/>
            </a:lvl1pPr>
            <a:lvl2pPr marL="914400" lvl="1" indent="-228600" algn="l" rtl="0">
              <a:lnSpc>
                <a:spcPct val="100000"/>
              </a:lnSpc>
              <a:spcBef>
                <a:spcPts val="800"/>
              </a:spcBef>
              <a:spcAft>
                <a:spcPts val="0"/>
              </a:spcAft>
              <a:buClr>
                <a:schemeClr val="dk1"/>
              </a:buClr>
              <a:buSzPts val="1900"/>
              <a:buNone/>
              <a:defRPr/>
            </a:lvl2pPr>
            <a:lvl3pPr marL="1371600" lvl="2" indent="-228600" algn="l" rtl="0">
              <a:lnSpc>
                <a:spcPct val="100000"/>
              </a:lnSpc>
              <a:spcBef>
                <a:spcPts val="800"/>
              </a:spcBef>
              <a:spcAft>
                <a:spcPts val="0"/>
              </a:spcAft>
              <a:buClr>
                <a:schemeClr val="dk1"/>
              </a:buClr>
              <a:buSzPts val="2400"/>
              <a:buNone/>
              <a:defRPr/>
            </a:lvl3pPr>
            <a:lvl4pPr marL="1828800" lvl="3" indent="-228600" algn="l" rtl="0">
              <a:lnSpc>
                <a:spcPct val="100000"/>
              </a:lnSpc>
              <a:spcBef>
                <a:spcPts val="700"/>
              </a:spcBef>
              <a:spcAft>
                <a:spcPts val="0"/>
              </a:spcAft>
              <a:buClr>
                <a:schemeClr val="dk1"/>
              </a:buClr>
              <a:buSzPts val="1900"/>
              <a:buNone/>
              <a:defRPr/>
            </a:lvl4pPr>
            <a:lvl5pPr marL="2286000" lvl="4" indent="-228600" algn="l" rtl="0">
              <a:lnSpc>
                <a:spcPct val="100000"/>
              </a:lnSpc>
              <a:spcBef>
                <a:spcPts val="700"/>
              </a:spcBef>
              <a:spcAft>
                <a:spcPts val="0"/>
              </a:spcAft>
              <a:buClr>
                <a:schemeClr val="dk1"/>
              </a:buClr>
              <a:buSzPts val="2400"/>
              <a:buNone/>
              <a:defRPr/>
            </a:lvl5pPr>
            <a:lvl6pPr marL="2743200" lvl="5" indent="-355600" algn="l" rtl="0">
              <a:lnSpc>
                <a:spcPct val="100000"/>
              </a:lnSpc>
              <a:spcBef>
                <a:spcPts val="500"/>
              </a:spcBef>
              <a:spcAft>
                <a:spcPts val="0"/>
              </a:spcAft>
              <a:buClr>
                <a:schemeClr val="dk1"/>
              </a:buClr>
              <a:buSzPts val="2000"/>
              <a:buChar char="•"/>
              <a:defRPr/>
            </a:lvl6pPr>
            <a:lvl7pPr marL="3200400" lvl="6" indent="-355600" algn="l" rtl="0">
              <a:lnSpc>
                <a:spcPct val="100000"/>
              </a:lnSpc>
              <a:spcBef>
                <a:spcPts val="500"/>
              </a:spcBef>
              <a:spcAft>
                <a:spcPts val="0"/>
              </a:spcAft>
              <a:buClr>
                <a:schemeClr val="dk1"/>
              </a:buClr>
              <a:buSzPts val="2000"/>
              <a:buChar char="•"/>
              <a:defRPr/>
            </a:lvl7pPr>
            <a:lvl8pPr marL="3657600" lvl="7" indent="-355600" algn="l" rtl="0">
              <a:lnSpc>
                <a:spcPct val="100000"/>
              </a:lnSpc>
              <a:spcBef>
                <a:spcPts val="500"/>
              </a:spcBef>
              <a:spcAft>
                <a:spcPts val="0"/>
              </a:spcAft>
              <a:buClr>
                <a:schemeClr val="dk1"/>
              </a:buClr>
              <a:buSzPts val="2000"/>
              <a:buChar char="•"/>
              <a:defRPr/>
            </a:lvl8pPr>
            <a:lvl9pPr marL="4114800" lvl="8" indent="-355600" algn="l" rtl="0">
              <a:lnSpc>
                <a:spcPct val="100000"/>
              </a:lnSpc>
              <a:spcBef>
                <a:spcPts val="500"/>
              </a:spcBef>
              <a:spcAft>
                <a:spcPts val="0"/>
              </a:spcAft>
              <a:buClr>
                <a:schemeClr val="dk1"/>
              </a:buClr>
              <a:buSzPts val="2000"/>
              <a:buChar char="•"/>
              <a:defRPr/>
            </a:lvl9pPr>
          </a:lstStyle>
          <a:p>
            <a:endParaRPr/>
          </a:p>
        </p:txBody>
      </p:sp>
      <p:sp>
        <p:nvSpPr>
          <p:cNvPr id="148" name="Google Shape;148;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49"/>
        <p:cNvGrpSpPr/>
        <p:nvPr/>
      </p:nvGrpSpPr>
      <p:grpSpPr>
        <a:xfrm>
          <a:off x="0" y="0"/>
          <a:ext cx="0" cy="0"/>
          <a:chOff x="0" y="0"/>
          <a:chExt cx="0" cy="0"/>
        </a:xfrm>
      </p:grpSpPr>
      <p:pic>
        <p:nvPicPr>
          <p:cNvPr id="150" name="Google Shape;150;p25" descr="R:\COM\COMM\Branding\PPT Templates\widescreen\Widescreen Powerpoint 20.jpg"/>
          <p:cNvPicPr preferRelativeResize="0"/>
          <p:nvPr/>
        </p:nvPicPr>
        <p:blipFill rotWithShape="1">
          <a:blip r:embed="rId2">
            <a:alphaModFix/>
          </a:blip>
          <a:srcRect/>
          <a:stretch/>
        </p:blipFill>
        <p:spPr>
          <a:xfrm>
            <a:off x="0" y="1"/>
            <a:ext cx="12198353" cy="6864098"/>
          </a:xfrm>
          <a:prstGeom prst="rect">
            <a:avLst/>
          </a:prstGeom>
          <a:noFill/>
          <a:ln>
            <a:noFill/>
          </a:ln>
        </p:spPr>
      </p:pic>
      <p:sp>
        <p:nvSpPr>
          <p:cNvPr id="151" name="Google Shape;151;p25"/>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152" name="Google Shape;152;p25"/>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800"/>
              </a:spcBef>
              <a:spcAft>
                <a:spcPts val="0"/>
              </a:spcAft>
              <a:buClr>
                <a:schemeClr val="dk1"/>
              </a:buClr>
              <a:buSzPts val="3200"/>
              <a:buChar char="•"/>
              <a:defRPr/>
            </a:lvl1pPr>
            <a:lvl2pPr marL="914400" lvl="1" indent="-349250" algn="l" rtl="0">
              <a:lnSpc>
                <a:spcPct val="100000"/>
              </a:lnSpc>
              <a:spcBef>
                <a:spcPts val="800"/>
              </a:spcBef>
              <a:spcAft>
                <a:spcPts val="0"/>
              </a:spcAft>
              <a:buClr>
                <a:schemeClr val="dk1"/>
              </a:buClr>
              <a:buSzPts val="1900"/>
              <a:buChar char="❑"/>
              <a:defRPr/>
            </a:lvl2pPr>
            <a:lvl3pPr marL="1371600" lvl="2" indent="-381000" algn="l" rtl="0">
              <a:lnSpc>
                <a:spcPct val="100000"/>
              </a:lnSpc>
              <a:spcBef>
                <a:spcPts val="800"/>
              </a:spcBef>
              <a:spcAft>
                <a:spcPts val="0"/>
              </a:spcAft>
              <a:buClr>
                <a:schemeClr val="dk1"/>
              </a:buClr>
              <a:buSzPts val="2400"/>
              <a:buChar char="o"/>
              <a:defRPr/>
            </a:lvl3pPr>
            <a:lvl4pPr marL="1828800" lvl="3" indent="-349250" algn="l" rtl="0">
              <a:lnSpc>
                <a:spcPct val="100000"/>
              </a:lnSpc>
              <a:spcBef>
                <a:spcPts val="700"/>
              </a:spcBef>
              <a:spcAft>
                <a:spcPts val="0"/>
              </a:spcAft>
              <a:buClr>
                <a:schemeClr val="dk1"/>
              </a:buClr>
              <a:buSzPts val="1900"/>
              <a:buChar char="❖"/>
              <a:defRPr/>
            </a:lvl4pPr>
            <a:lvl5pPr marL="2286000" lvl="4" indent="-381000" algn="l" rtl="0">
              <a:lnSpc>
                <a:spcPct val="100000"/>
              </a:lnSpc>
              <a:spcBef>
                <a:spcPts val="700"/>
              </a:spcBef>
              <a:spcAft>
                <a:spcPts val="0"/>
              </a:spcAft>
              <a:buClr>
                <a:schemeClr val="dk1"/>
              </a:buClr>
              <a:buSzPts val="2400"/>
              <a:buChar char="•"/>
              <a:defRPr/>
            </a:lvl5pPr>
            <a:lvl6pPr marL="2743200" lvl="5" indent="-355600" algn="l" rtl="0">
              <a:lnSpc>
                <a:spcPct val="100000"/>
              </a:lnSpc>
              <a:spcBef>
                <a:spcPts val="500"/>
              </a:spcBef>
              <a:spcAft>
                <a:spcPts val="0"/>
              </a:spcAft>
              <a:buClr>
                <a:schemeClr val="dk1"/>
              </a:buClr>
              <a:buSzPts val="2000"/>
              <a:buChar char="•"/>
              <a:defRPr/>
            </a:lvl6pPr>
            <a:lvl7pPr marL="3200400" lvl="6" indent="-355600" algn="l" rtl="0">
              <a:lnSpc>
                <a:spcPct val="100000"/>
              </a:lnSpc>
              <a:spcBef>
                <a:spcPts val="500"/>
              </a:spcBef>
              <a:spcAft>
                <a:spcPts val="0"/>
              </a:spcAft>
              <a:buClr>
                <a:schemeClr val="dk1"/>
              </a:buClr>
              <a:buSzPts val="2000"/>
              <a:buChar char="•"/>
              <a:defRPr/>
            </a:lvl7pPr>
            <a:lvl8pPr marL="3657600" lvl="7" indent="-355600" algn="l" rtl="0">
              <a:lnSpc>
                <a:spcPct val="100000"/>
              </a:lnSpc>
              <a:spcBef>
                <a:spcPts val="500"/>
              </a:spcBef>
              <a:spcAft>
                <a:spcPts val="0"/>
              </a:spcAft>
              <a:buClr>
                <a:schemeClr val="dk1"/>
              </a:buClr>
              <a:buSzPts val="2000"/>
              <a:buChar char="•"/>
              <a:defRPr/>
            </a:lvl8pPr>
            <a:lvl9pPr marL="4114800" lvl="8" indent="-355600" algn="l" rtl="0">
              <a:lnSpc>
                <a:spcPct val="100000"/>
              </a:lnSpc>
              <a:spcBef>
                <a:spcPts val="500"/>
              </a:spcBef>
              <a:spcAft>
                <a:spcPts val="0"/>
              </a:spcAft>
              <a:buClr>
                <a:schemeClr val="dk1"/>
              </a:buClr>
              <a:buSzPts val="2000"/>
              <a:buChar char="•"/>
              <a:defRPr/>
            </a:lvl9pPr>
          </a:lstStyle>
          <a:p>
            <a:endParaRPr/>
          </a:p>
        </p:txBody>
      </p:sp>
      <p:sp>
        <p:nvSpPr>
          <p:cNvPr id="153" name="Google Shape;153;p25"/>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400"/>
              <a:buFont typeface="Calibri"/>
              <a:buNone/>
              <a:defRPr sz="40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54"/>
        <p:cNvGrpSpPr/>
        <p:nvPr/>
      </p:nvGrpSpPr>
      <p:grpSpPr>
        <a:xfrm>
          <a:off x="0" y="0"/>
          <a:ext cx="0" cy="0"/>
          <a:chOff x="0" y="0"/>
          <a:chExt cx="0" cy="0"/>
        </a:xfrm>
      </p:grpSpPr>
      <p:pic>
        <p:nvPicPr>
          <p:cNvPr id="155" name="Google Shape;155;p26"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56" name="Google Shape;156;p26"/>
          <p:cNvSpPr txBox="1">
            <a:spLocks noGrp="1"/>
          </p:cNvSpPr>
          <p:nvPr>
            <p:ph type="body" idx="1"/>
          </p:nvPr>
        </p:nvSpPr>
        <p:spPr>
          <a:xfrm>
            <a:off x="203200" y="3733800"/>
            <a:ext cx="11684100" cy="861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00"/>
              </a:spcBef>
              <a:spcAft>
                <a:spcPts val="0"/>
              </a:spcAft>
              <a:buClr>
                <a:srgbClr val="00B050"/>
              </a:buClr>
              <a:buSzPts val="3600"/>
              <a:buFont typeface="Arial"/>
              <a:buNone/>
              <a:defRPr sz="4800" b="1"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800"/>
              </a:spcBef>
              <a:spcAft>
                <a:spcPts val="0"/>
              </a:spcAft>
              <a:buClr>
                <a:srgbClr val="00B050"/>
              </a:buClr>
              <a:buSzPts val="1900"/>
              <a:buFont typeface="Noto Sans Symbols"/>
              <a:buChar char="❑"/>
              <a:defRPr sz="43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800"/>
              </a:spcBef>
              <a:spcAft>
                <a:spcPts val="0"/>
              </a:spcAft>
              <a:buClr>
                <a:srgbClr val="00B050"/>
              </a:buClr>
              <a:buSzPts val="2400"/>
              <a:buFont typeface="Courier New"/>
              <a:buChar char="o"/>
              <a:defRPr sz="3700" b="0" i="0" u="none" strike="noStrike" cap="none">
                <a:solidFill>
                  <a:schemeClr val="dk1"/>
                </a:solidFill>
                <a:latin typeface="Calibri"/>
                <a:ea typeface="Calibri"/>
                <a:cs typeface="Calibri"/>
                <a:sym typeface="Calibri"/>
              </a:defRPr>
            </a:lvl3pPr>
            <a:lvl4pPr marL="1828800" marR="0" lvl="3" indent="-349250" algn="l" rtl="0">
              <a:lnSpc>
                <a:spcPct val="100000"/>
              </a:lnSpc>
              <a:spcBef>
                <a:spcPts val="700"/>
              </a:spcBef>
              <a:spcAft>
                <a:spcPts val="0"/>
              </a:spcAft>
              <a:buClr>
                <a:srgbClr val="00B050"/>
              </a:buClr>
              <a:buSzPts val="190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70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57" name="Google Shape;157;p26"/>
          <p:cNvSpPr txBox="1">
            <a:spLocks noGrp="1"/>
          </p:cNvSpPr>
          <p:nvPr>
            <p:ph type="sldNum" idx="12"/>
          </p:nvPr>
        </p:nvSpPr>
        <p:spPr>
          <a:xfrm>
            <a:off x="10972800" y="6324600"/>
            <a:ext cx="1016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
        <p:nvSpPr>
          <p:cNvPr id="158" name="Google Shape;158;p26"/>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600" b="1" i="0" u="none" strike="noStrike" cap="none">
                <a:solidFill>
                  <a:schemeClr val="lt1"/>
                </a:solidFill>
                <a:latin typeface="Calibri"/>
                <a:ea typeface="Calibri"/>
                <a:cs typeface="Calibri"/>
                <a:sym typeface="Calibri"/>
              </a:rPr>
              <a:t>‹#›</a:t>
            </a:fld>
            <a:endParaRPr sz="16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59"/>
        <p:cNvGrpSpPr/>
        <p:nvPr/>
      </p:nvGrpSpPr>
      <p:grpSpPr>
        <a:xfrm>
          <a:off x="0" y="0"/>
          <a:ext cx="0" cy="0"/>
          <a:chOff x="0" y="0"/>
          <a:chExt cx="0" cy="0"/>
        </a:xfrm>
      </p:grpSpPr>
      <p:pic>
        <p:nvPicPr>
          <p:cNvPr id="160" name="Google Shape;160;p27" descr="R:\COM\COMM\Branding\PPT Templates\widescreen\Widescreen Powerpoint 20.jpg"/>
          <p:cNvPicPr preferRelativeResize="0"/>
          <p:nvPr/>
        </p:nvPicPr>
        <p:blipFill rotWithShape="1">
          <a:blip r:embed="rId2">
            <a:alphaModFix/>
          </a:blip>
          <a:srcRect/>
          <a:stretch/>
        </p:blipFill>
        <p:spPr>
          <a:xfrm>
            <a:off x="0" y="1"/>
            <a:ext cx="12198353" cy="6864098"/>
          </a:xfrm>
          <a:prstGeom prst="rect">
            <a:avLst/>
          </a:prstGeom>
          <a:noFill/>
          <a:ln>
            <a:noFill/>
          </a:ln>
        </p:spPr>
      </p:pic>
      <p:sp>
        <p:nvSpPr>
          <p:cNvPr id="161" name="Google Shape;161;p2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p>
        </p:txBody>
      </p:sp>
      <p:sp>
        <p:nvSpPr>
          <p:cNvPr id="162" name="Google Shape;162;p27"/>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00B050"/>
              </a:buClr>
              <a:buSzPts val="3200"/>
              <a:buFont typeface="Arial"/>
              <a:buChar char="•"/>
              <a:defRPr sz="43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800"/>
              </a:spcBef>
              <a:spcAft>
                <a:spcPts val="0"/>
              </a:spcAft>
              <a:buClr>
                <a:srgbClr val="00B050"/>
              </a:buClr>
              <a:buSzPts val="1900"/>
              <a:buFont typeface="Noto Sans Symbols"/>
              <a:buChar char="❑"/>
              <a:defRPr sz="43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800"/>
              </a:spcBef>
              <a:spcAft>
                <a:spcPts val="0"/>
              </a:spcAft>
              <a:buClr>
                <a:srgbClr val="00B050"/>
              </a:buClr>
              <a:buSzPts val="2400"/>
              <a:buFont typeface="Courier New"/>
              <a:buChar char="o"/>
              <a:defRPr sz="3700" b="0" i="0" u="none" strike="noStrike" cap="none">
                <a:solidFill>
                  <a:schemeClr val="dk1"/>
                </a:solidFill>
                <a:latin typeface="Calibri"/>
                <a:ea typeface="Calibri"/>
                <a:cs typeface="Calibri"/>
                <a:sym typeface="Calibri"/>
              </a:defRPr>
            </a:lvl3pPr>
            <a:lvl4pPr marL="1828800" marR="0" lvl="3" indent="-349250" algn="l" rtl="0">
              <a:lnSpc>
                <a:spcPct val="100000"/>
              </a:lnSpc>
              <a:spcBef>
                <a:spcPts val="700"/>
              </a:spcBef>
              <a:spcAft>
                <a:spcPts val="0"/>
              </a:spcAft>
              <a:buClr>
                <a:srgbClr val="00B050"/>
              </a:buClr>
              <a:buSzPts val="190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70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63" name="Google Shape;163;p27"/>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Calibri"/>
              <a:buNone/>
              <a:defRPr sz="53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500"/>
              <a:buNone/>
              <a:defRPr sz="2400"/>
            </a:lvl2pPr>
            <a:lvl3pPr lvl="2" algn="l" rtl="0">
              <a:lnSpc>
                <a:spcPct val="100000"/>
              </a:lnSpc>
              <a:spcBef>
                <a:spcPts val="0"/>
              </a:spcBef>
              <a:spcAft>
                <a:spcPts val="0"/>
              </a:spcAft>
              <a:buSzPts val="1500"/>
              <a:buNone/>
              <a:defRPr sz="2400"/>
            </a:lvl3pPr>
            <a:lvl4pPr lvl="3" algn="l" rtl="0">
              <a:lnSpc>
                <a:spcPct val="100000"/>
              </a:lnSpc>
              <a:spcBef>
                <a:spcPts val="0"/>
              </a:spcBef>
              <a:spcAft>
                <a:spcPts val="0"/>
              </a:spcAft>
              <a:buSzPts val="1500"/>
              <a:buNone/>
              <a:defRPr sz="2400"/>
            </a:lvl4pPr>
            <a:lvl5pPr lvl="4" algn="l" rtl="0">
              <a:lnSpc>
                <a:spcPct val="100000"/>
              </a:lnSpc>
              <a:spcBef>
                <a:spcPts val="0"/>
              </a:spcBef>
              <a:spcAft>
                <a:spcPts val="0"/>
              </a:spcAft>
              <a:buSzPts val="1500"/>
              <a:buNone/>
              <a:defRPr sz="2400"/>
            </a:lvl5pPr>
            <a:lvl6pPr lvl="5" algn="l" rtl="0">
              <a:lnSpc>
                <a:spcPct val="100000"/>
              </a:lnSpc>
              <a:spcBef>
                <a:spcPts val="0"/>
              </a:spcBef>
              <a:spcAft>
                <a:spcPts val="0"/>
              </a:spcAft>
              <a:buSzPts val="1500"/>
              <a:buNone/>
              <a:defRPr sz="2400"/>
            </a:lvl6pPr>
            <a:lvl7pPr lvl="6" algn="l" rtl="0">
              <a:lnSpc>
                <a:spcPct val="100000"/>
              </a:lnSpc>
              <a:spcBef>
                <a:spcPts val="0"/>
              </a:spcBef>
              <a:spcAft>
                <a:spcPts val="0"/>
              </a:spcAft>
              <a:buSzPts val="1500"/>
              <a:buNone/>
              <a:defRPr sz="2400"/>
            </a:lvl7pPr>
            <a:lvl8pPr lvl="7" algn="l" rtl="0">
              <a:lnSpc>
                <a:spcPct val="100000"/>
              </a:lnSpc>
              <a:spcBef>
                <a:spcPts val="0"/>
              </a:spcBef>
              <a:spcAft>
                <a:spcPts val="0"/>
              </a:spcAft>
              <a:buSzPts val="1500"/>
              <a:buNone/>
              <a:defRPr sz="2400"/>
            </a:lvl8pPr>
            <a:lvl9pPr lvl="8" algn="l" rtl="0">
              <a:lnSpc>
                <a:spcPct val="100000"/>
              </a:lnSpc>
              <a:spcBef>
                <a:spcPts val="0"/>
              </a:spcBef>
              <a:spcAft>
                <a:spcPts val="0"/>
              </a:spcAft>
              <a:buSzPts val="1500"/>
              <a:buNone/>
              <a:defRPr sz="2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164"/>
        <p:cNvGrpSpPr/>
        <p:nvPr/>
      </p:nvGrpSpPr>
      <p:grpSpPr>
        <a:xfrm>
          <a:off x="0" y="0"/>
          <a:ext cx="0" cy="0"/>
          <a:chOff x="0" y="0"/>
          <a:chExt cx="0" cy="0"/>
        </a:xfrm>
      </p:grpSpPr>
      <p:pic>
        <p:nvPicPr>
          <p:cNvPr id="165" name="Google Shape;165;p28" descr="R:\COM\COMM\Branding\PPT Templates\widescreen\Widescreen Powerpoint 22.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66" name="Google Shape;166;p28"/>
          <p:cNvSpPr txBox="1">
            <a:spLocks noGrp="1"/>
          </p:cNvSpPr>
          <p:nvPr>
            <p:ph type="body" idx="1"/>
          </p:nvPr>
        </p:nvSpPr>
        <p:spPr>
          <a:xfrm>
            <a:off x="1524000" y="4787900"/>
            <a:ext cx="9016500" cy="200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70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1pPr>
            <a:lvl2pPr marL="914400" marR="0" lvl="1" indent="-228600" algn="ctr" rtl="0">
              <a:lnSpc>
                <a:spcPct val="100000"/>
              </a:lnSpc>
              <a:spcBef>
                <a:spcPts val="800"/>
              </a:spcBef>
              <a:spcAft>
                <a:spcPts val="0"/>
              </a:spcAft>
              <a:buClr>
                <a:srgbClr val="00B050"/>
              </a:buClr>
              <a:buSzPts val="1900"/>
              <a:buFont typeface="Noto Sans Symbols"/>
              <a:buNone/>
              <a:defRPr sz="43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800"/>
              </a:spcBef>
              <a:spcAft>
                <a:spcPts val="0"/>
              </a:spcAft>
              <a:buClr>
                <a:srgbClr val="00B050"/>
              </a:buClr>
              <a:buSzPts val="2400"/>
              <a:buFont typeface="Courier New"/>
              <a:buNone/>
              <a:defRPr sz="37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00B050"/>
              </a:buClr>
              <a:buSzPts val="190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67" name="Google Shape;167;p28"/>
          <p:cNvSpPr txBox="1">
            <a:spLocks noGrp="1"/>
          </p:cNvSpPr>
          <p:nvPr>
            <p:ph type="body" idx="2"/>
          </p:nvPr>
        </p:nvSpPr>
        <p:spPr>
          <a:xfrm>
            <a:off x="1320800" y="4127500"/>
            <a:ext cx="9347100" cy="609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00"/>
              </a:spcBef>
              <a:spcAft>
                <a:spcPts val="0"/>
              </a:spcAft>
              <a:buClr>
                <a:srgbClr val="00B050"/>
              </a:buClr>
              <a:buSzPts val="2400"/>
              <a:buFont typeface="Arial"/>
              <a:buNone/>
              <a:defRPr sz="3200" b="0" i="0" u="none" strike="noStrike" cap="none">
                <a:solidFill>
                  <a:srgbClr val="003399"/>
                </a:solidFill>
                <a:latin typeface="Calibri"/>
                <a:ea typeface="Calibri"/>
                <a:cs typeface="Calibri"/>
                <a:sym typeface="Calibri"/>
              </a:defRPr>
            </a:lvl1pPr>
            <a:lvl2pPr marL="914400" marR="0" lvl="1" indent="-228600" algn="ctr" rtl="0">
              <a:lnSpc>
                <a:spcPct val="100000"/>
              </a:lnSpc>
              <a:spcBef>
                <a:spcPts val="800"/>
              </a:spcBef>
              <a:spcAft>
                <a:spcPts val="0"/>
              </a:spcAft>
              <a:buClr>
                <a:srgbClr val="00B050"/>
              </a:buClr>
              <a:buSzPts val="1900"/>
              <a:buFont typeface="Noto Sans Symbols"/>
              <a:buNone/>
              <a:defRPr sz="43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800"/>
              </a:spcBef>
              <a:spcAft>
                <a:spcPts val="0"/>
              </a:spcAft>
              <a:buClr>
                <a:srgbClr val="00B050"/>
              </a:buClr>
              <a:buSzPts val="2400"/>
              <a:buFont typeface="Courier New"/>
              <a:buNone/>
              <a:defRPr sz="37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00B050"/>
              </a:buClr>
              <a:buSzPts val="190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68" name="Google Shape;168;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1" name="Google Shape;171;p2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2" name="Google Shape;172;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73" name="Google Shape;173;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74" name="Google Shape;174;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7" name="Google Shape;177;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8" name="Google Shape;178;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79" name="Google Shape;179;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80" name="Google Shape;180;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3" name="Google Shape;183;p31"/>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85" name="Google Shape;185;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86" name="Google Shape;186;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9" name="Google Shape;189;p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0" name="Google Shape;190;p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1" name="Google Shape;191;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92" name="Google Shape;192;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93" name="Google Shape;193;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6" name="Google Shape;196;p33"/>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7" name="Google Shape;197;p33"/>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8" name="Google Shape;198;p33"/>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9" name="Google Shape;199;p33"/>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0" name="Google Shape;200;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1" name="Google Shape;201;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2" name="Google Shape;202;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31"/>
        <p:cNvGrpSpPr/>
        <p:nvPr/>
      </p:nvGrpSpPr>
      <p:grpSpPr>
        <a:xfrm>
          <a:off x="0" y="0"/>
          <a:ext cx="0" cy="0"/>
          <a:chOff x="0" y="0"/>
          <a:chExt cx="0" cy="0"/>
        </a:xfrm>
      </p:grpSpPr>
      <p:pic>
        <p:nvPicPr>
          <p:cNvPr id="32" name="Google Shape;32;p5" descr="R:\COM\COMM\Branding\PPT Templates\widescreen\Widescreen Powerpoint 28.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3" name="Google Shape;33;p5"/>
          <p:cNvSpPr txBox="1">
            <a:spLocks noGrp="1"/>
          </p:cNvSpPr>
          <p:nvPr>
            <p:ph type="title"/>
          </p:nvPr>
        </p:nvSpPr>
        <p:spPr>
          <a:xfrm>
            <a:off x="101600" y="1905000"/>
            <a:ext cx="7823200" cy="2133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4B8E"/>
              </a:buClr>
              <a:buSzPts val="4400"/>
              <a:buFont typeface="Calibri"/>
              <a:buNone/>
              <a:defRPr>
                <a:solidFill>
                  <a:srgbClr val="004B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9652000" y="6096000"/>
            <a:ext cx="2235200"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53"/>
              </a:spcBef>
              <a:spcAft>
                <a:spcPts val="0"/>
              </a:spcAft>
              <a:buSzPts val="3200"/>
              <a:buNone/>
              <a:defRPr sz="2667" b="1">
                <a:solidFill>
                  <a:schemeClr val="lt1"/>
                </a:solidFill>
              </a:defRPr>
            </a:lvl1pPr>
            <a:lvl2pPr marL="914400" lvl="1" indent="-350519" algn="l">
              <a:lnSpc>
                <a:spcPct val="100000"/>
              </a:lnSpc>
              <a:spcBef>
                <a:spcPts val="853"/>
              </a:spcBef>
              <a:spcAft>
                <a:spcPts val="0"/>
              </a:spcAft>
              <a:buSzPts val="1920"/>
              <a:buChar char="❑"/>
              <a:defRPr/>
            </a:lvl2pPr>
            <a:lvl3pPr marL="1371600" lvl="2" indent="-379730" algn="l">
              <a:lnSpc>
                <a:spcPct val="100000"/>
              </a:lnSpc>
              <a:spcBef>
                <a:spcPts val="747"/>
              </a:spcBef>
              <a:spcAft>
                <a:spcPts val="0"/>
              </a:spcAft>
              <a:buClr>
                <a:schemeClr val="dk1"/>
              </a:buClr>
              <a:buSzPts val="2380"/>
              <a:buChar char="o"/>
              <a:defRPr/>
            </a:lvl3pPr>
            <a:lvl4pPr marL="1828800" lvl="3" indent="-350519" algn="l">
              <a:lnSpc>
                <a:spcPct val="100000"/>
              </a:lnSpc>
              <a:spcBef>
                <a:spcPts val="640"/>
              </a:spcBef>
              <a:spcAft>
                <a:spcPts val="0"/>
              </a:spcAft>
              <a:buClr>
                <a:schemeClr val="dk1"/>
              </a:buClr>
              <a:buSzPts val="1920"/>
              <a:buChar char="❖"/>
              <a:defRPr/>
            </a:lvl4pPr>
            <a:lvl5pPr marL="2286000" lvl="4" indent="-381000" algn="l">
              <a:lnSpc>
                <a:spcPct val="100000"/>
              </a:lnSpc>
              <a:spcBef>
                <a:spcPts val="640"/>
              </a:spcBef>
              <a:spcAft>
                <a:spcPts val="0"/>
              </a:spcAft>
              <a:buClr>
                <a:schemeClr val="dk1"/>
              </a:buClr>
              <a:buSzPts val="2400"/>
              <a:buChar char="•"/>
              <a:defRPr/>
            </a:lvl5pPr>
            <a:lvl6pPr marL="2743200" lvl="5" indent="-355600" algn="l">
              <a:lnSpc>
                <a:spcPct val="100000"/>
              </a:lnSpc>
              <a:spcBef>
                <a:spcPts val="533"/>
              </a:spcBef>
              <a:spcAft>
                <a:spcPts val="0"/>
              </a:spcAft>
              <a:buClr>
                <a:schemeClr val="dk1"/>
              </a:buClr>
              <a:buSzPts val="2000"/>
              <a:buChar char="•"/>
              <a:defRPr/>
            </a:lvl6pPr>
            <a:lvl7pPr marL="3200400" lvl="6" indent="-355600" algn="l">
              <a:lnSpc>
                <a:spcPct val="100000"/>
              </a:lnSpc>
              <a:spcBef>
                <a:spcPts val="533"/>
              </a:spcBef>
              <a:spcAft>
                <a:spcPts val="0"/>
              </a:spcAft>
              <a:buClr>
                <a:schemeClr val="dk1"/>
              </a:buClr>
              <a:buSzPts val="2000"/>
              <a:buChar char="•"/>
              <a:defRPr/>
            </a:lvl7pPr>
            <a:lvl8pPr marL="3657600" lvl="7" indent="-355600" algn="l">
              <a:lnSpc>
                <a:spcPct val="100000"/>
              </a:lnSpc>
              <a:spcBef>
                <a:spcPts val="533"/>
              </a:spcBef>
              <a:spcAft>
                <a:spcPts val="0"/>
              </a:spcAft>
              <a:buClr>
                <a:schemeClr val="dk1"/>
              </a:buClr>
              <a:buSzPts val="2000"/>
              <a:buChar char="•"/>
              <a:defRPr/>
            </a:lvl8pPr>
            <a:lvl9pPr marL="4114800" lvl="8" indent="-355600" algn="l">
              <a:lnSpc>
                <a:spcPct val="100000"/>
              </a:lnSpc>
              <a:spcBef>
                <a:spcPts val="533"/>
              </a:spcBef>
              <a:spcAft>
                <a:spcPts val="0"/>
              </a:spcAft>
              <a:buClr>
                <a:schemeClr val="dk1"/>
              </a:buClr>
              <a:buSzPts val="2000"/>
              <a:buChar char="•"/>
              <a:defRPr/>
            </a:lvl9pPr>
          </a:lstStyle>
          <a:p>
            <a:endParaRPr/>
          </a:p>
        </p:txBody>
      </p:sp>
      <p:sp>
        <p:nvSpPr>
          <p:cNvPr id="35" name="Google Shape;35;p5"/>
          <p:cNvSpPr txBox="1">
            <a:spLocks noGrp="1"/>
          </p:cNvSpPr>
          <p:nvPr>
            <p:ph type="body" idx="2"/>
          </p:nvPr>
        </p:nvSpPr>
        <p:spPr>
          <a:xfrm>
            <a:off x="101600" y="4445000"/>
            <a:ext cx="6908800" cy="2133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853"/>
              </a:spcBef>
              <a:spcAft>
                <a:spcPts val="0"/>
              </a:spcAft>
              <a:buSzPts val="3200"/>
              <a:buNone/>
              <a:defRPr sz="3600" i="1">
                <a:solidFill>
                  <a:srgbClr val="004B8E"/>
                </a:solidFill>
              </a:defRPr>
            </a:lvl1pPr>
            <a:lvl2pPr marL="914400" lvl="1" indent="-228600" algn="l">
              <a:lnSpc>
                <a:spcPct val="100000"/>
              </a:lnSpc>
              <a:spcBef>
                <a:spcPts val="853"/>
              </a:spcBef>
              <a:spcAft>
                <a:spcPts val="0"/>
              </a:spcAft>
              <a:buSzPts val="1920"/>
              <a:buNone/>
              <a:defRPr/>
            </a:lvl2pPr>
            <a:lvl3pPr marL="1371600" lvl="2" indent="-228600" algn="l">
              <a:lnSpc>
                <a:spcPct val="100000"/>
              </a:lnSpc>
              <a:spcBef>
                <a:spcPts val="747"/>
              </a:spcBef>
              <a:spcAft>
                <a:spcPts val="0"/>
              </a:spcAft>
              <a:buClr>
                <a:schemeClr val="dk1"/>
              </a:buClr>
              <a:buSzPts val="2380"/>
              <a:buNone/>
              <a:defRPr/>
            </a:lvl3pPr>
            <a:lvl4pPr marL="1828800" lvl="3" indent="-228600" algn="l">
              <a:lnSpc>
                <a:spcPct val="100000"/>
              </a:lnSpc>
              <a:spcBef>
                <a:spcPts val="640"/>
              </a:spcBef>
              <a:spcAft>
                <a:spcPts val="0"/>
              </a:spcAft>
              <a:buClr>
                <a:schemeClr val="dk1"/>
              </a:buClr>
              <a:buSzPts val="1920"/>
              <a:buNone/>
              <a:defRPr/>
            </a:lvl4pPr>
            <a:lvl5pPr marL="2286000" lvl="4" indent="-228600" algn="l">
              <a:lnSpc>
                <a:spcPct val="100000"/>
              </a:lnSpc>
              <a:spcBef>
                <a:spcPts val="640"/>
              </a:spcBef>
              <a:spcAft>
                <a:spcPts val="0"/>
              </a:spcAft>
              <a:buClr>
                <a:schemeClr val="dk1"/>
              </a:buClr>
              <a:buSzPts val="2400"/>
              <a:buNone/>
              <a:defRPr/>
            </a:lvl5pPr>
            <a:lvl6pPr marL="2743200" lvl="5" indent="-355600" algn="l">
              <a:lnSpc>
                <a:spcPct val="100000"/>
              </a:lnSpc>
              <a:spcBef>
                <a:spcPts val="533"/>
              </a:spcBef>
              <a:spcAft>
                <a:spcPts val="0"/>
              </a:spcAft>
              <a:buClr>
                <a:schemeClr val="dk1"/>
              </a:buClr>
              <a:buSzPts val="2000"/>
              <a:buChar char="•"/>
              <a:defRPr/>
            </a:lvl6pPr>
            <a:lvl7pPr marL="3200400" lvl="6" indent="-355600" algn="l">
              <a:lnSpc>
                <a:spcPct val="100000"/>
              </a:lnSpc>
              <a:spcBef>
                <a:spcPts val="533"/>
              </a:spcBef>
              <a:spcAft>
                <a:spcPts val="0"/>
              </a:spcAft>
              <a:buClr>
                <a:schemeClr val="dk1"/>
              </a:buClr>
              <a:buSzPts val="2000"/>
              <a:buChar char="•"/>
              <a:defRPr/>
            </a:lvl7pPr>
            <a:lvl8pPr marL="3657600" lvl="7" indent="-355600" algn="l">
              <a:lnSpc>
                <a:spcPct val="100000"/>
              </a:lnSpc>
              <a:spcBef>
                <a:spcPts val="533"/>
              </a:spcBef>
              <a:spcAft>
                <a:spcPts val="0"/>
              </a:spcAft>
              <a:buClr>
                <a:schemeClr val="dk1"/>
              </a:buClr>
              <a:buSzPts val="2000"/>
              <a:buChar char="•"/>
              <a:defRPr/>
            </a:lvl8pPr>
            <a:lvl9pPr marL="4114800" lvl="8" indent="-355600" algn="l">
              <a:lnSpc>
                <a:spcPct val="100000"/>
              </a:lnSpc>
              <a:spcBef>
                <a:spcPts val="533"/>
              </a:spcBef>
              <a:spcAft>
                <a:spcPts val="0"/>
              </a:spcAft>
              <a:buClr>
                <a:schemeClr val="dk1"/>
              </a:buClr>
              <a:buSzPts val="2000"/>
              <a:buChar char="•"/>
              <a:defRPr/>
            </a:lvl9pPr>
          </a:lstStyle>
          <a:p>
            <a:endParaRPr/>
          </a:p>
        </p:txBody>
      </p:sp>
      <p:sp>
        <p:nvSpPr>
          <p:cNvPr id="36" name="Google Shape;36;p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5" name="Google Shape;205;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6" name="Google Shape;206;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7" name="Google Shape;207;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
        <p:nvSpPr>
          <p:cNvPr id="209" name="Google Shape;209;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0" name="Google Shape;210;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1" name="Google Shape;211;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4" name="Google Shape;214;p36"/>
          <p:cNvSpPr txBox="1">
            <a:spLocks noGrp="1"/>
          </p:cNvSpPr>
          <p:nvPr>
            <p:ph type="body" idx="1"/>
          </p:nvPr>
        </p:nvSpPr>
        <p:spPr>
          <a:xfrm>
            <a:off x="5183188" y="987425"/>
            <a:ext cx="61719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15" name="Google Shape;215;p36"/>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16" name="Google Shape;216;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7" name="Google Shape;217;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8" name="Google Shape;218;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1" name="Google Shape;221;p37"/>
          <p:cNvSpPr>
            <a:spLocks noGrp="1"/>
          </p:cNvSpPr>
          <p:nvPr>
            <p:ph type="pic" idx="2"/>
          </p:nvPr>
        </p:nvSpPr>
        <p:spPr>
          <a:xfrm>
            <a:off x="5183188" y="987425"/>
            <a:ext cx="6171900" cy="4873500"/>
          </a:xfrm>
          <a:prstGeom prst="rect">
            <a:avLst/>
          </a:prstGeom>
          <a:noFill/>
          <a:ln>
            <a:noFill/>
          </a:ln>
        </p:spPr>
      </p:sp>
      <p:sp>
        <p:nvSpPr>
          <p:cNvPr id="222" name="Google Shape;222;p37"/>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23" name="Google Shape;223;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24" name="Google Shape;224;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25" name="Google Shape;225;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8" name="Google Shape;228;p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29" name="Google Shape;229;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0" name="Google Shape;230;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1" name="Google Shape;231;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4" name="Google Shape;234;p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35" name="Google Shape;235;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6" name="Google Shape;236;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7" name="Google Shape;237;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37"/>
        <p:cNvGrpSpPr/>
        <p:nvPr/>
      </p:nvGrpSpPr>
      <p:grpSpPr>
        <a:xfrm>
          <a:off x="0" y="0"/>
          <a:ext cx="0" cy="0"/>
          <a:chOff x="0" y="0"/>
          <a:chExt cx="0" cy="0"/>
        </a:xfrm>
      </p:grpSpPr>
      <p:pic>
        <p:nvPicPr>
          <p:cNvPr id="38" name="Google Shape;38;p6" descr="R:\COM\COMM\Branding\PPT Templates\widescreen\Widescreen Powerpoint 22.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9" name="Google Shape;39;p6"/>
          <p:cNvSpPr txBox="1">
            <a:spLocks noGrp="1"/>
          </p:cNvSpPr>
          <p:nvPr>
            <p:ph type="body" idx="1"/>
          </p:nvPr>
        </p:nvSpPr>
        <p:spPr>
          <a:xfrm>
            <a:off x="1524000" y="4787900"/>
            <a:ext cx="9016400" cy="20064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40"/>
              </a:spcBef>
              <a:spcAft>
                <a:spcPts val="0"/>
              </a:spcAft>
              <a:buClr>
                <a:srgbClr val="00B050"/>
              </a:buClr>
              <a:buSzPts val="2400"/>
              <a:buFont typeface="Arial"/>
              <a:buNone/>
              <a:defRPr sz="3200" b="0" i="0" u="none" strike="noStrike" cap="none">
                <a:solidFill>
                  <a:srgbClr val="004B8E"/>
                </a:solidFill>
                <a:latin typeface="Calibri"/>
                <a:ea typeface="Calibri"/>
                <a:cs typeface="Calibri"/>
                <a:sym typeface="Calibri"/>
              </a:defRPr>
            </a:lvl1pPr>
            <a:lvl2pPr marL="914400" marR="0" lvl="1" indent="-228600" algn="ctr">
              <a:lnSpc>
                <a:spcPct val="100000"/>
              </a:lnSpc>
              <a:spcBef>
                <a:spcPts val="853"/>
              </a:spcBef>
              <a:spcAft>
                <a:spcPts val="0"/>
              </a:spcAft>
              <a:buClr>
                <a:srgbClr val="00B050"/>
              </a:buClr>
              <a:buSzPts val="1920"/>
              <a:buFont typeface="Noto Sans Symbols"/>
              <a:buNone/>
              <a:defRPr sz="4267" b="0" i="0" u="none" strike="noStrike" cap="none">
                <a:solidFill>
                  <a:schemeClr val="dk1"/>
                </a:solidFill>
                <a:latin typeface="Calibri"/>
                <a:ea typeface="Calibri"/>
                <a:cs typeface="Calibri"/>
                <a:sym typeface="Calibri"/>
              </a:defRPr>
            </a:lvl2pPr>
            <a:lvl3pPr marL="1371600" marR="0" lvl="2" indent="-228600" algn="ctr">
              <a:lnSpc>
                <a:spcPct val="100000"/>
              </a:lnSpc>
              <a:spcBef>
                <a:spcPts val="747"/>
              </a:spcBef>
              <a:spcAft>
                <a:spcPts val="0"/>
              </a:spcAft>
              <a:buClr>
                <a:srgbClr val="00B050"/>
              </a:buClr>
              <a:buSzPts val="2380"/>
              <a:buFont typeface="Courier New"/>
              <a:buNone/>
              <a:defRPr sz="3733" b="0" i="0" u="none" strike="noStrike" cap="none">
                <a:solidFill>
                  <a:schemeClr val="dk1"/>
                </a:solidFill>
                <a:latin typeface="Calibri"/>
                <a:ea typeface="Calibri"/>
                <a:cs typeface="Calibri"/>
                <a:sym typeface="Calibri"/>
              </a:defRPr>
            </a:lvl3pPr>
            <a:lvl4pPr marL="1828800" marR="0" lvl="3" indent="-228600" algn="ctr">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1320800" y="4127500"/>
            <a:ext cx="9347200" cy="60960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100000"/>
              </a:lnSpc>
              <a:spcBef>
                <a:spcPts val="640"/>
              </a:spcBef>
              <a:spcAft>
                <a:spcPts val="0"/>
              </a:spcAft>
              <a:buClr>
                <a:srgbClr val="00B050"/>
              </a:buClr>
              <a:buSzPts val="2400"/>
              <a:buFont typeface="Arial"/>
              <a:buNone/>
              <a:defRPr sz="3200" b="0" i="0" u="none" strike="noStrike" cap="none">
                <a:solidFill>
                  <a:srgbClr val="003399"/>
                </a:solidFill>
                <a:latin typeface="Calibri"/>
                <a:ea typeface="Calibri"/>
                <a:cs typeface="Calibri"/>
                <a:sym typeface="Calibri"/>
              </a:defRPr>
            </a:lvl1pPr>
            <a:lvl2pPr marL="914400" marR="0" lvl="1" indent="-228600" algn="ctr">
              <a:lnSpc>
                <a:spcPct val="100000"/>
              </a:lnSpc>
              <a:spcBef>
                <a:spcPts val="853"/>
              </a:spcBef>
              <a:spcAft>
                <a:spcPts val="0"/>
              </a:spcAft>
              <a:buClr>
                <a:srgbClr val="00B050"/>
              </a:buClr>
              <a:buSzPts val="1920"/>
              <a:buFont typeface="Noto Sans Symbols"/>
              <a:buNone/>
              <a:defRPr sz="4267" b="0" i="0" u="none" strike="noStrike" cap="none">
                <a:solidFill>
                  <a:schemeClr val="dk1"/>
                </a:solidFill>
                <a:latin typeface="Calibri"/>
                <a:ea typeface="Calibri"/>
                <a:cs typeface="Calibri"/>
                <a:sym typeface="Calibri"/>
              </a:defRPr>
            </a:lvl2pPr>
            <a:lvl3pPr marL="1371600" marR="0" lvl="2" indent="-228600" algn="ctr">
              <a:lnSpc>
                <a:spcPct val="100000"/>
              </a:lnSpc>
              <a:spcBef>
                <a:spcPts val="747"/>
              </a:spcBef>
              <a:spcAft>
                <a:spcPts val="0"/>
              </a:spcAft>
              <a:buClr>
                <a:srgbClr val="00B050"/>
              </a:buClr>
              <a:buSzPts val="2380"/>
              <a:buFont typeface="Courier New"/>
              <a:buNone/>
              <a:defRPr sz="3733" b="0" i="0" u="none" strike="noStrike" cap="none">
                <a:solidFill>
                  <a:schemeClr val="dk1"/>
                </a:solidFill>
                <a:latin typeface="Calibri"/>
                <a:ea typeface="Calibri"/>
                <a:cs typeface="Calibri"/>
                <a:sym typeface="Calibri"/>
              </a:defRPr>
            </a:lvl3pPr>
            <a:lvl4pPr marL="1828800" marR="0" lvl="3" indent="-228600" algn="ctr">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004B8E"/>
                </a:solidFill>
              </a:defRPr>
            </a:lvl1pPr>
            <a:lvl2pPr lvl="1">
              <a:buNone/>
              <a:defRPr sz="1300">
                <a:solidFill>
                  <a:srgbClr val="004B8E"/>
                </a:solidFill>
              </a:defRPr>
            </a:lvl2pPr>
            <a:lvl3pPr lvl="2">
              <a:buNone/>
              <a:defRPr sz="1300">
                <a:solidFill>
                  <a:srgbClr val="004B8E"/>
                </a:solidFill>
              </a:defRPr>
            </a:lvl3pPr>
            <a:lvl4pPr lvl="3">
              <a:buNone/>
              <a:defRPr sz="1300">
                <a:solidFill>
                  <a:srgbClr val="004B8E"/>
                </a:solidFill>
              </a:defRPr>
            </a:lvl4pPr>
            <a:lvl5pPr lvl="4">
              <a:buNone/>
              <a:defRPr sz="1300">
                <a:solidFill>
                  <a:srgbClr val="004B8E"/>
                </a:solidFill>
              </a:defRPr>
            </a:lvl5pPr>
            <a:lvl6pPr lvl="5">
              <a:buNone/>
              <a:defRPr sz="1300">
                <a:solidFill>
                  <a:srgbClr val="004B8E"/>
                </a:solidFill>
              </a:defRPr>
            </a:lvl6pPr>
            <a:lvl7pPr lvl="6">
              <a:buNone/>
              <a:defRPr sz="1300">
                <a:solidFill>
                  <a:srgbClr val="004B8E"/>
                </a:solidFill>
              </a:defRPr>
            </a:lvl7pPr>
            <a:lvl8pPr lvl="7">
              <a:buNone/>
              <a:defRPr sz="1300">
                <a:solidFill>
                  <a:srgbClr val="004B8E"/>
                </a:solidFill>
              </a:defRPr>
            </a:lvl8pPr>
            <a:lvl9pPr lvl="8">
              <a:buNone/>
              <a:defRPr sz="1300">
                <a:solidFill>
                  <a:srgbClr val="004B8E"/>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4B8E"/>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4B8E"/>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4B8E"/>
              </a:buClr>
              <a:buSzPts val="4400"/>
              <a:buFont typeface="Calibri"/>
              <a:buNone/>
              <a:defRPr sz="4400" b="1" i="0" u="none" strike="noStrike" cap="none">
                <a:solidFill>
                  <a:srgbClr val="004B8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429539"/>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429539"/>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28" name="Google Shape;128;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130" name="Google Shape;130;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131" name="Google Shape;131;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video" Target="https://www.youtube.com/embed/v9EEbNsR19o?feature=oembed" TargetMode="Externa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video" Target="https://www.youtube.com/embed/jRgbaYV2nIk?feature=oembed" TargetMode="Externa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6.xml"/><Relationship Id="rId1" Type="http://schemas.openxmlformats.org/officeDocument/2006/relationships/video" Target="https://www.youtube.com/embed/Ozr8XyP8m80?feature=oembed" TargetMode="External"/><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6.xml"/><Relationship Id="rId1" Type="http://schemas.openxmlformats.org/officeDocument/2006/relationships/video" Target="https://www.youtube.com/embed/GzCo4I42iuo?start=32&amp;feature=oembed" TargetMode="Externa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0.xml"/><Relationship Id="rId1" Type="http://schemas.openxmlformats.org/officeDocument/2006/relationships/video" Target="https://www.youtube.com/embed/ErK5g7daq54?feature=oembed" TargetMode="External"/><Relationship Id="rId4" Type="http://schemas.openxmlformats.org/officeDocument/2006/relationships/image" Target="../media/image47.jpeg"/></Relationships>
</file>

<file path=ppt/slides/_rels/slide81.xml.rels><?xml version="1.0" encoding="UTF-8" standalone="yes"?>
<Relationships xmlns="http://schemas.openxmlformats.org/package/2006/relationships"><Relationship Id="rId3" Type="http://schemas.openxmlformats.org/officeDocument/2006/relationships/hyperlink" Target="https://www.interventioncentral.org/teacher-resources/graph-maker-free-online?nid=1086446" TargetMode="External"/><Relationship Id="rId2" Type="http://schemas.openxmlformats.org/officeDocument/2006/relationships/notesSlide" Target="../notesSlides/notesSlide81.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s://iris.peabody.vanderbilt.edu/resources/ebp_summaries/" TargetMode="External"/><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7.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hyperlink" Target="https://padlet.com/caturner7/progress-monitoring-jl469n8xbeu3ncya"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hyperlink" Target="https://iris.peabody.vanderbilt.edu/resources/iris-resource-locator/" TargetMode="External"/><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3730500" y="1289050"/>
            <a:ext cx="8461500" cy="1828800"/>
          </a:xfrm>
          <a:prstGeom prst="rect">
            <a:avLst/>
          </a:prstGeom>
          <a:noFill/>
          <a:ln>
            <a:noFill/>
          </a:ln>
        </p:spPr>
        <p:txBody>
          <a:bodyPr spcFirstLastPara="1" wrap="square" lIns="121900" tIns="60925" rIns="121900" bIns="60925" anchor="ctr" anchorCtr="0">
            <a:noAutofit/>
          </a:bodyPr>
          <a:lstStyle/>
          <a:p>
            <a:pPr marL="0" marR="0" lvl="0" indent="0" rtl="0">
              <a:lnSpc>
                <a:spcPct val="100000"/>
              </a:lnSpc>
              <a:spcBef>
                <a:spcPts val="0"/>
              </a:spcBef>
              <a:spcAft>
                <a:spcPts val="0"/>
              </a:spcAft>
              <a:buClr>
                <a:schemeClr val="dk1"/>
              </a:buClr>
              <a:buSzPts val="4000"/>
              <a:buFont typeface="Arial"/>
              <a:buNone/>
            </a:pPr>
            <a:r>
              <a:rPr lang="en" sz="5330" b="1"/>
              <a:t>Progress Monitoring:</a:t>
            </a:r>
            <a:br>
              <a:rPr lang="en" sz="5330" b="1" dirty="0"/>
            </a:br>
            <a:r>
              <a:rPr lang="en" sz="5330" b="1" dirty="0"/>
              <a:t>Student Growth on Goals</a:t>
            </a:r>
            <a:endParaRPr sz="5330" b="1" dirty="0"/>
          </a:p>
        </p:txBody>
      </p:sp>
      <p:sp>
        <p:nvSpPr>
          <p:cNvPr id="243" name="Google Shape;243;p40"/>
          <p:cNvSpPr txBox="1">
            <a:spLocks noGrp="1"/>
          </p:cNvSpPr>
          <p:nvPr>
            <p:ph type="body" idx="1"/>
          </p:nvPr>
        </p:nvSpPr>
        <p:spPr>
          <a:xfrm>
            <a:off x="362332" y="4038600"/>
            <a:ext cx="2444876" cy="633984"/>
          </a:xfrm>
          <a:prstGeom prst="rect">
            <a:avLst/>
          </a:prstGeom>
          <a:noFill/>
          <a:ln>
            <a:noFill/>
          </a:ln>
        </p:spPr>
        <p:txBody>
          <a:bodyPr spcFirstLastPara="1" wrap="square" lIns="121900" tIns="60925" rIns="121900" bIns="60925" anchor="t" anchorCtr="0">
            <a:noAutofit/>
          </a:bodyPr>
          <a:lstStyle/>
          <a:p>
            <a:pPr marL="0" lvl="0" indent="0" algn="ctr" rtl="0">
              <a:lnSpc>
                <a:spcPct val="100000"/>
              </a:lnSpc>
              <a:spcBef>
                <a:spcPts val="533"/>
              </a:spcBef>
              <a:spcAft>
                <a:spcPts val="0"/>
              </a:spcAft>
              <a:buSzPts val="2000"/>
              <a:buNone/>
            </a:pPr>
            <a:r>
              <a:rPr lang="en" sz="3600" dirty="0"/>
              <a:t>2022-2023</a:t>
            </a:r>
            <a:endParaRPr sz="3600" dirty="0"/>
          </a:p>
        </p:txBody>
      </p:sp>
      <p:sp>
        <p:nvSpPr>
          <p:cNvPr id="244" name="Google Shape;244;p40"/>
          <p:cNvSpPr txBox="1">
            <a:spLocks noGrp="1"/>
          </p:cNvSpPr>
          <p:nvPr>
            <p:ph type="body" idx="2"/>
          </p:nvPr>
        </p:nvSpPr>
        <p:spPr>
          <a:xfrm>
            <a:off x="5981700" y="76200"/>
            <a:ext cx="5867400" cy="12192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533"/>
              </a:spcBef>
              <a:spcAft>
                <a:spcPts val="0"/>
              </a:spcAft>
              <a:buSzPts val="2000"/>
              <a:buNone/>
            </a:pPr>
            <a:r>
              <a:rPr lang="en" sz="2800" dirty="0"/>
              <a:t>Include Presenter Names Here</a:t>
            </a:r>
            <a:endParaRPr sz="2800" dirty="0"/>
          </a:p>
        </p:txBody>
      </p:sp>
      <p:sp>
        <p:nvSpPr>
          <p:cNvPr id="245" name="Google Shape;245;p4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10</a:t>
            </a:fld>
            <a:endParaRPr dirty="0"/>
          </a:p>
        </p:txBody>
      </p:sp>
      <p:sp>
        <p:nvSpPr>
          <p:cNvPr id="2" name="Title 1"/>
          <p:cNvSpPr>
            <a:spLocks noGrp="1"/>
          </p:cNvSpPr>
          <p:nvPr>
            <p:ph type="title"/>
          </p:nvPr>
        </p:nvSpPr>
        <p:spPr>
          <a:xfrm>
            <a:off x="342900" y="858717"/>
            <a:ext cx="11506200" cy="952500"/>
          </a:xfrm>
        </p:spPr>
        <p:txBody>
          <a:bodyPr/>
          <a:lstStyle/>
          <a:p>
            <a:r>
              <a:rPr lang="en-US" dirty="0">
                <a:solidFill>
                  <a:schemeClr val="accent1">
                    <a:lumMod val="50000"/>
                  </a:schemeClr>
                </a:solidFill>
              </a:rPr>
              <a:t>Rate Yourself Activity</a:t>
            </a:r>
          </a:p>
        </p:txBody>
      </p:sp>
      <p:sp>
        <p:nvSpPr>
          <p:cNvPr id="9" name="Google Shape;330;p49"/>
          <p:cNvSpPr txBox="1">
            <a:spLocks noGrp="1"/>
          </p:cNvSpPr>
          <p:nvPr>
            <p:ph type="body" idx="1"/>
          </p:nvPr>
        </p:nvSpPr>
        <p:spPr>
          <a:xfrm>
            <a:off x="342900" y="1957754"/>
            <a:ext cx="11506200" cy="1248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SzPts val="2800"/>
              <a:buNone/>
            </a:pPr>
            <a:r>
              <a:rPr lang="en" sz="3000" b="1" dirty="0">
                <a:solidFill>
                  <a:schemeClr val="accent1">
                    <a:lumMod val="50000"/>
                  </a:schemeClr>
                </a:solidFill>
              </a:rPr>
              <a:t>How successful do you believe your current data gathering methods are for measuring IEP goals?</a:t>
            </a:r>
            <a:endParaRPr sz="3200" dirty="0">
              <a:solidFill>
                <a:schemeClr val="accent1">
                  <a:lumMod val="50000"/>
                </a:schemeClr>
              </a:solidFill>
              <a:highlight>
                <a:schemeClr val="lt1"/>
              </a:highlight>
            </a:endParaRPr>
          </a:p>
        </p:txBody>
      </p:sp>
      <p:graphicFrame>
        <p:nvGraphicFramePr>
          <p:cNvPr id="10" name="Google Shape;333;p49"/>
          <p:cNvGraphicFramePr/>
          <p:nvPr>
            <p:extLst>
              <p:ext uri="{D42A27DB-BD31-4B8C-83A1-F6EECF244321}">
                <p14:modId xmlns:p14="http://schemas.microsoft.com/office/powerpoint/2010/main" val="1415372315"/>
              </p:ext>
            </p:extLst>
          </p:nvPr>
        </p:nvGraphicFramePr>
        <p:xfrm>
          <a:off x="438429" y="3118340"/>
          <a:ext cx="11410671" cy="3549160"/>
        </p:xfrm>
        <a:graphic>
          <a:graphicData uri="http://schemas.openxmlformats.org/drawingml/2006/table">
            <a:tbl>
              <a:tblPr>
                <a:noFill/>
                <a:tableStyleId>{379D36FE-B8A9-4A98-BCEB-BFFC32DE2E70}</a:tableStyleId>
              </a:tblPr>
              <a:tblGrid>
                <a:gridCol w="530340">
                  <a:extLst>
                    <a:ext uri="{9D8B030D-6E8A-4147-A177-3AD203B41FA5}">
                      <a16:colId xmlns:a16="http://schemas.microsoft.com/office/drawing/2014/main" val="20000"/>
                    </a:ext>
                  </a:extLst>
                </a:gridCol>
                <a:gridCol w="10880331">
                  <a:extLst>
                    <a:ext uri="{9D8B030D-6E8A-4147-A177-3AD203B41FA5}">
                      <a16:colId xmlns:a16="http://schemas.microsoft.com/office/drawing/2014/main" val="20001"/>
                    </a:ext>
                  </a:extLst>
                </a:gridCol>
              </a:tblGrid>
              <a:tr h="709832">
                <a:tc>
                  <a:txBody>
                    <a:bodyPr/>
                    <a:lstStyle/>
                    <a:p>
                      <a:pPr marL="0" lvl="0" indent="0" algn="l" rtl="0">
                        <a:spcBef>
                          <a:spcPts val="0"/>
                        </a:spcBef>
                        <a:spcAft>
                          <a:spcPts val="0"/>
                        </a:spcAft>
                        <a:buNone/>
                      </a:pPr>
                      <a:r>
                        <a:rPr lang="en" sz="2000" b="1"/>
                        <a:t>5</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My current data gathering methods are </a:t>
                      </a:r>
                      <a:r>
                        <a:rPr lang="en" sz="2000" b="1" dirty="0">
                          <a:solidFill>
                            <a:schemeClr val="accent1">
                              <a:lumMod val="50000"/>
                            </a:schemeClr>
                          </a:solidFill>
                        </a:rPr>
                        <a:t>exemplary </a:t>
                      </a:r>
                      <a:r>
                        <a:rPr lang="en" sz="2000" dirty="0">
                          <a:solidFill>
                            <a:schemeClr val="accent1">
                              <a:lumMod val="50000"/>
                            </a:schemeClr>
                          </a:solidFill>
                        </a:rPr>
                        <a:t>at measuring IEP 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09832">
                <a:tc>
                  <a:txBody>
                    <a:bodyPr/>
                    <a:lstStyle/>
                    <a:p>
                      <a:pPr marL="0" lvl="0" indent="0" algn="l" rtl="0">
                        <a:spcBef>
                          <a:spcPts val="0"/>
                        </a:spcBef>
                        <a:spcAft>
                          <a:spcPts val="0"/>
                        </a:spcAft>
                        <a:buNone/>
                      </a:pPr>
                      <a:r>
                        <a:rPr lang="en" sz="2000" b="1"/>
                        <a:t>4</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My current data gathering methods are </a:t>
                      </a:r>
                      <a:r>
                        <a:rPr lang="en" sz="2000" b="1" dirty="0">
                          <a:solidFill>
                            <a:schemeClr val="accent1">
                              <a:lumMod val="50000"/>
                            </a:schemeClr>
                          </a:solidFill>
                        </a:rPr>
                        <a:t>successful</a:t>
                      </a:r>
                      <a:r>
                        <a:rPr lang="en" sz="2000" dirty="0">
                          <a:solidFill>
                            <a:schemeClr val="accent1">
                              <a:lumMod val="50000"/>
                            </a:schemeClr>
                          </a:solidFill>
                        </a:rPr>
                        <a:t> at measuring my IEP 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09832">
                <a:tc>
                  <a:txBody>
                    <a:bodyPr/>
                    <a:lstStyle/>
                    <a:p>
                      <a:pPr marL="0" lvl="0" indent="0" algn="l" rtl="0">
                        <a:spcBef>
                          <a:spcPts val="0"/>
                        </a:spcBef>
                        <a:spcAft>
                          <a:spcPts val="0"/>
                        </a:spcAft>
                        <a:buNone/>
                      </a:pPr>
                      <a:r>
                        <a:rPr lang="en" sz="2000" b="1"/>
                        <a:t>3</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My current data gathering methods are </a:t>
                      </a:r>
                      <a:r>
                        <a:rPr lang="en" sz="2000" b="1" dirty="0">
                          <a:solidFill>
                            <a:schemeClr val="accent1">
                              <a:lumMod val="50000"/>
                            </a:schemeClr>
                          </a:solidFill>
                        </a:rPr>
                        <a:t>somewhat successful</a:t>
                      </a:r>
                      <a:r>
                        <a:rPr lang="en" sz="2000" dirty="0">
                          <a:solidFill>
                            <a:schemeClr val="accent1">
                              <a:lumMod val="50000"/>
                            </a:schemeClr>
                          </a:solidFill>
                        </a:rPr>
                        <a:t> at measuring my IEP 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709832">
                <a:tc>
                  <a:txBody>
                    <a:bodyPr/>
                    <a:lstStyle/>
                    <a:p>
                      <a:pPr marL="0" lvl="0" indent="0" algn="l" rtl="0">
                        <a:spcBef>
                          <a:spcPts val="0"/>
                        </a:spcBef>
                        <a:spcAft>
                          <a:spcPts val="0"/>
                        </a:spcAft>
                        <a:buNone/>
                      </a:pPr>
                      <a:r>
                        <a:rPr lang="en" sz="2000" b="1"/>
                        <a:t>2</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I’m </a:t>
                      </a:r>
                      <a:r>
                        <a:rPr lang="en" sz="2000" b="1" dirty="0">
                          <a:solidFill>
                            <a:schemeClr val="accent1">
                              <a:lumMod val="50000"/>
                            </a:schemeClr>
                          </a:solidFill>
                        </a:rPr>
                        <a:t>not sure</a:t>
                      </a:r>
                      <a:r>
                        <a:rPr lang="en" sz="2000" dirty="0">
                          <a:solidFill>
                            <a:schemeClr val="accent1">
                              <a:lumMod val="50000"/>
                            </a:schemeClr>
                          </a:solidFill>
                        </a:rPr>
                        <a:t> if my current data gathering methods truly measure my IEP 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709832">
                <a:tc>
                  <a:txBody>
                    <a:bodyPr/>
                    <a:lstStyle/>
                    <a:p>
                      <a:pPr marL="0" lvl="0" indent="0" algn="l" rtl="0">
                        <a:spcBef>
                          <a:spcPts val="0"/>
                        </a:spcBef>
                        <a:spcAft>
                          <a:spcPts val="0"/>
                        </a:spcAft>
                        <a:buNone/>
                      </a:pPr>
                      <a:r>
                        <a:rPr lang="en" sz="2000" b="1"/>
                        <a:t>1</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I have </a:t>
                      </a:r>
                      <a:r>
                        <a:rPr lang="en" sz="2000" b="1" dirty="0">
                          <a:solidFill>
                            <a:schemeClr val="accent1">
                              <a:lumMod val="50000"/>
                            </a:schemeClr>
                          </a:solidFill>
                        </a:rPr>
                        <a:t>no idea</a:t>
                      </a:r>
                      <a:r>
                        <a:rPr lang="en" sz="2000" dirty="0">
                          <a:solidFill>
                            <a:schemeClr val="accent1">
                              <a:lumMod val="50000"/>
                            </a:schemeClr>
                          </a:solidFill>
                        </a:rPr>
                        <a:t> how to take data on IEP goals, so therefore, don’t know if I am successful. </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85660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Setting It Up</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100</a:t>
            </a:fld>
            <a:endParaRPr sz="1200" b="1" dirty="0">
              <a:latin typeface="Arial"/>
              <a:ea typeface="Arial"/>
              <a:cs typeface="Arial"/>
              <a:sym typeface="Arial"/>
            </a:endParaRPr>
          </a:p>
        </p:txBody>
      </p:sp>
      <p:sp>
        <p:nvSpPr>
          <p:cNvPr id="5" name="Google Shape;1155;p139"/>
          <p:cNvSpPr txBox="1"/>
          <p:nvPr/>
        </p:nvSpPr>
        <p:spPr>
          <a:xfrm rot="1131237">
            <a:off x="2184010" y="3197183"/>
            <a:ext cx="8642640" cy="1692731"/>
          </a:xfrm>
          <a:prstGeom prst="rect">
            <a:avLst/>
          </a:prstGeom>
          <a:solidFill>
            <a:schemeClr val="tx2"/>
          </a:solidFill>
          <a:ln w="3810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 sz="6200" b="1" dirty="0">
                <a:solidFill>
                  <a:schemeClr val="accent1">
                    <a:lumMod val="50000"/>
                  </a:schemeClr>
                </a:solidFill>
                <a:latin typeface="Arvo"/>
                <a:ea typeface="Arvo"/>
                <a:cs typeface="Arvo"/>
                <a:sym typeface="Arvo"/>
              </a:rPr>
              <a:t>IEP Goal Activity</a:t>
            </a:r>
            <a:endParaRPr sz="6200" b="1" dirty="0">
              <a:solidFill>
                <a:schemeClr val="accent1">
                  <a:lumMod val="50000"/>
                </a:schemeClr>
              </a:solidFill>
              <a:latin typeface="Arvo"/>
              <a:ea typeface="Arvo"/>
              <a:cs typeface="Arvo"/>
              <a:sym typeface="Arvo"/>
            </a:endParaRPr>
          </a:p>
          <a:p>
            <a:pPr marL="0" lvl="0" indent="0" algn="l" rtl="0">
              <a:spcBef>
                <a:spcPts val="0"/>
              </a:spcBef>
              <a:spcAft>
                <a:spcPts val="0"/>
              </a:spcAft>
              <a:buNone/>
            </a:pPr>
            <a:endParaRPr sz="3200" dirty="0">
              <a:latin typeface="Arvo"/>
              <a:ea typeface="Arvo"/>
              <a:cs typeface="Arvo"/>
              <a:sym typeface="Arvo"/>
            </a:endParaRPr>
          </a:p>
        </p:txBody>
      </p:sp>
    </p:spTree>
    <p:extLst>
      <p:ext uri="{BB962C8B-B14F-4D97-AF65-F5344CB8AC3E}">
        <p14:creationId xmlns:p14="http://schemas.microsoft.com/office/powerpoint/2010/main" val="1129249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b="0">
                <a:solidFill>
                  <a:srgbClr val="888888"/>
                </a:solidFill>
                <a:latin typeface="Calibri"/>
                <a:ea typeface="Calibri"/>
                <a:cs typeface="Calibri"/>
                <a:sym typeface="Calibri"/>
              </a:rPr>
              <a:t>101</a:t>
            </a:fld>
            <a:endParaRPr b="0" dirty="0">
              <a:solidFill>
                <a:srgbClr val="888888"/>
              </a:solidFill>
              <a:latin typeface="Calibri"/>
              <a:ea typeface="Calibri"/>
              <a:cs typeface="Calibri"/>
              <a:sym typeface="Calibri"/>
            </a:endParaRPr>
          </a:p>
        </p:txBody>
      </p:sp>
      <p:pic>
        <p:nvPicPr>
          <p:cNvPr id="1162" name="Google Shape;1162;p140"/>
          <p:cNvPicPr preferRelativeResize="0"/>
          <p:nvPr/>
        </p:nvPicPr>
        <p:blipFill rotWithShape="1">
          <a:blip r:embed="rId3">
            <a:alphaModFix/>
          </a:blip>
          <a:srcRect/>
          <a:stretch/>
        </p:blipFill>
        <p:spPr>
          <a:xfrm>
            <a:off x="2667000" y="266700"/>
            <a:ext cx="6857999" cy="632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11</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Agenda</a:t>
            </a:r>
          </a:p>
        </p:txBody>
      </p:sp>
      <p:sp>
        <p:nvSpPr>
          <p:cNvPr id="5" name="TextBox 4"/>
          <p:cNvSpPr txBox="1"/>
          <p:nvPr/>
        </p:nvSpPr>
        <p:spPr>
          <a:xfrm>
            <a:off x="342900" y="1914782"/>
            <a:ext cx="11506200" cy="1446550"/>
          </a:xfrm>
          <a:prstGeom prst="rect">
            <a:avLst/>
          </a:prstGeom>
          <a:noFill/>
        </p:spPr>
        <p:txBody>
          <a:bodyPr wrap="square" rtlCol="0">
            <a:spAutoFit/>
          </a:bodyPr>
          <a:lstStyle/>
          <a:p>
            <a:r>
              <a:rPr lang="en-US" sz="3200" b="1" dirty="0">
                <a:solidFill>
                  <a:schemeClr val="accent1">
                    <a:lumMod val="50000"/>
                  </a:schemeClr>
                </a:solidFill>
                <a:latin typeface="Calibri" panose="020F0502020204030204" pitchFamily="34" charset="0"/>
                <a:cs typeface="Calibri" panose="020F0502020204030204" pitchFamily="34" charset="0"/>
              </a:rPr>
              <a:t>Why Data?</a:t>
            </a:r>
          </a:p>
          <a:p>
            <a:pPr marL="571500" indent="-571500">
              <a:buClr>
                <a:srgbClr val="297D53"/>
              </a:buClr>
              <a:buFont typeface="Arial" panose="020B0604020202020204" pitchFamily="34" charset="0"/>
              <a:buChar char="•"/>
            </a:pPr>
            <a:r>
              <a:rPr lang="en-US" sz="2800" dirty="0">
                <a:solidFill>
                  <a:schemeClr val="accent1">
                    <a:lumMod val="50000"/>
                  </a:schemeClr>
                </a:solidFill>
                <a:latin typeface="Calibri" panose="020F0502020204030204" pitchFamily="34" charset="0"/>
                <a:cs typeface="Calibri" panose="020F0502020204030204" pitchFamily="34" charset="0"/>
              </a:rPr>
              <a:t>Law</a:t>
            </a:r>
          </a:p>
          <a:p>
            <a:pPr marL="571500" indent="-571500">
              <a:buClr>
                <a:srgbClr val="297D53"/>
              </a:buClr>
              <a:buFont typeface="Arial" panose="020B0604020202020204" pitchFamily="34" charset="0"/>
              <a:buChar char="•"/>
            </a:pPr>
            <a:r>
              <a:rPr lang="en-US" sz="2800" dirty="0">
                <a:solidFill>
                  <a:schemeClr val="accent1">
                    <a:lumMod val="50000"/>
                  </a:schemeClr>
                </a:solidFill>
                <a:latin typeface="Calibri" panose="020F0502020204030204" pitchFamily="34" charset="0"/>
                <a:cs typeface="Calibri" panose="020F0502020204030204" pitchFamily="34" charset="0"/>
              </a:rPr>
              <a:t>Best Practice</a:t>
            </a:r>
          </a:p>
        </p:txBody>
      </p:sp>
      <p:sp>
        <p:nvSpPr>
          <p:cNvPr id="11" name="TextBox 10"/>
          <p:cNvSpPr txBox="1"/>
          <p:nvPr/>
        </p:nvSpPr>
        <p:spPr>
          <a:xfrm>
            <a:off x="342900" y="3497401"/>
            <a:ext cx="11506200" cy="3170099"/>
          </a:xfrm>
          <a:prstGeom prst="rect">
            <a:avLst/>
          </a:prstGeom>
          <a:noFill/>
        </p:spPr>
        <p:txBody>
          <a:bodyPr wrap="square" rtlCol="0">
            <a:spAutoFit/>
          </a:bodyPr>
          <a:lstStyle/>
          <a:p>
            <a:r>
              <a:rPr lang="en-US" sz="3200" b="1" dirty="0">
                <a:solidFill>
                  <a:schemeClr val="accent1">
                    <a:lumMod val="50000"/>
                  </a:schemeClr>
                </a:solidFill>
                <a:latin typeface="Calibri" panose="020F0502020204030204" pitchFamily="34" charset="0"/>
                <a:cs typeface="Calibri" panose="020F0502020204030204" pitchFamily="34" charset="0"/>
              </a:rPr>
              <a:t>Steps to Progress Monitoring</a:t>
            </a:r>
          </a:p>
          <a:p>
            <a:pPr marL="742950" indent="-742950">
              <a:buClr>
                <a:srgbClr val="297D53"/>
              </a:buClr>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IEP Goals</a:t>
            </a:r>
          </a:p>
          <a:p>
            <a:pPr marL="742950" indent="-742950">
              <a:buClr>
                <a:srgbClr val="297D53"/>
              </a:buClr>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Data collection decisions</a:t>
            </a:r>
          </a:p>
          <a:p>
            <a:pPr marL="742950" indent="-742950">
              <a:buClr>
                <a:srgbClr val="297D53"/>
              </a:buClr>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Data tools and schedules</a:t>
            </a:r>
          </a:p>
          <a:p>
            <a:pPr marL="742950" indent="-742950">
              <a:buClr>
                <a:srgbClr val="297D53"/>
              </a:buClr>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Analyzing the data</a:t>
            </a:r>
          </a:p>
          <a:p>
            <a:pPr marL="742950" indent="-742950">
              <a:buClr>
                <a:srgbClr val="297D53"/>
              </a:buClr>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Making instructional decisions</a:t>
            </a:r>
          </a:p>
          <a:p>
            <a:pPr marL="742950" indent="-742950">
              <a:buClr>
                <a:srgbClr val="297D53"/>
              </a:buClr>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Communication progress</a:t>
            </a:r>
          </a:p>
        </p:txBody>
      </p:sp>
    </p:spTree>
    <p:extLst>
      <p:ext uri="{BB962C8B-B14F-4D97-AF65-F5344CB8AC3E}">
        <p14:creationId xmlns:p14="http://schemas.microsoft.com/office/powerpoint/2010/main" val="181819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solidFill>
                  <a:srgbClr val="004B8E"/>
                </a:solidFill>
              </a:rPr>
              <a:t>12</a:t>
            </a:fld>
            <a:endParaRPr dirty="0">
              <a:solidFill>
                <a:srgbClr val="004B8E"/>
              </a:solidFill>
            </a:endParaRPr>
          </a:p>
        </p:txBody>
      </p:sp>
      <p:sp>
        <p:nvSpPr>
          <p:cNvPr id="348" name="Google Shape;348;p51"/>
          <p:cNvSpPr txBox="1">
            <a:spLocks noGrp="1"/>
          </p:cNvSpPr>
          <p:nvPr>
            <p:ph type="title" idx="4294967295"/>
          </p:nvPr>
        </p:nvSpPr>
        <p:spPr>
          <a:xfrm>
            <a:off x="2191900" y="4251575"/>
            <a:ext cx="7620000" cy="1828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Why Data?</a:t>
            </a:r>
            <a:endParaRPr sz="5330" dirty="0">
              <a:solidFill>
                <a:schemeClr val="accent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13</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The Law</a:t>
            </a:r>
          </a:p>
        </p:txBody>
      </p:sp>
      <p:sp>
        <p:nvSpPr>
          <p:cNvPr id="6" name="Google Shape;353;p52"/>
          <p:cNvSpPr txBox="1">
            <a:spLocks noGrp="1"/>
          </p:cNvSpPr>
          <p:nvPr>
            <p:ph type="body" idx="1"/>
          </p:nvPr>
        </p:nvSpPr>
        <p:spPr>
          <a:xfrm>
            <a:off x="342900" y="1992923"/>
            <a:ext cx="11506200" cy="4674577"/>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B050"/>
              </a:buClr>
              <a:buSzPts val="2100"/>
              <a:buFont typeface="Arial"/>
              <a:buNone/>
            </a:pPr>
            <a:r>
              <a:rPr lang="en" sz="3200" b="1" i="0" u="none" strike="noStrike" cap="none" dirty="0">
                <a:solidFill>
                  <a:srgbClr val="297D53"/>
                </a:solidFill>
              </a:rPr>
              <a:t>IDEA</a:t>
            </a:r>
            <a:r>
              <a:rPr lang="en" sz="3200" b="1" i="0" u="none" strike="noStrike" cap="none" dirty="0">
                <a:solidFill>
                  <a:schemeClr val="accent1">
                    <a:lumMod val="50000"/>
                  </a:schemeClr>
                </a:solidFill>
                <a:latin typeface="Calibri"/>
                <a:ea typeface="Calibri"/>
                <a:cs typeface="Calibri"/>
                <a:sym typeface="Calibri"/>
              </a:rPr>
              <a:t> </a:t>
            </a:r>
            <a:r>
              <a:rPr lang="en" sz="3200" b="0" i="0" u="none" strike="noStrike" cap="none" dirty="0">
                <a:solidFill>
                  <a:schemeClr val="accent1">
                    <a:lumMod val="50000"/>
                  </a:schemeClr>
                </a:solidFill>
                <a:latin typeface="Calibri"/>
                <a:ea typeface="Calibri"/>
                <a:cs typeface="Calibri"/>
                <a:sym typeface="Calibri"/>
              </a:rPr>
              <a:t>states that each child’s IEP must contain</a:t>
            </a:r>
            <a:endParaRPr sz="3200" b="0" i="0" u="none" strike="noStrike" cap="none" dirty="0">
              <a:solidFill>
                <a:schemeClr val="accent1">
                  <a:lumMod val="50000"/>
                </a:schemeClr>
              </a:solidFill>
              <a:latin typeface="Calibri"/>
              <a:ea typeface="Calibri"/>
              <a:cs typeface="Calibri"/>
              <a:sym typeface="Calibri"/>
            </a:endParaRPr>
          </a:p>
          <a:p>
            <a:pPr marL="0" marR="0" lvl="0" indent="0" algn="l" rtl="0">
              <a:lnSpc>
                <a:spcPct val="100000"/>
              </a:lnSpc>
              <a:spcBef>
                <a:spcPts val="400"/>
              </a:spcBef>
              <a:spcAft>
                <a:spcPts val="0"/>
              </a:spcAft>
              <a:buClr>
                <a:srgbClr val="00B050"/>
              </a:buClr>
              <a:buSzPts val="2100"/>
              <a:buFont typeface="Arial"/>
              <a:buNone/>
            </a:pPr>
            <a:r>
              <a:rPr lang="en" sz="3200" b="0" i="0" u="none" strike="noStrike" cap="none" dirty="0">
                <a:solidFill>
                  <a:schemeClr val="accent1">
                    <a:lumMod val="50000"/>
                  </a:schemeClr>
                </a:solidFill>
                <a:latin typeface="Calibri"/>
                <a:ea typeface="Calibri"/>
                <a:cs typeface="Calibri"/>
                <a:sym typeface="Calibri"/>
              </a:rPr>
              <a:t>(3) A description of—</a:t>
            </a:r>
            <a:endParaRPr sz="3200" b="0" i="0" u="none" strike="noStrike" cap="none" dirty="0">
              <a:solidFill>
                <a:schemeClr val="accent1">
                  <a:lumMod val="50000"/>
                </a:schemeClr>
              </a:solidFill>
              <a:latin typeface="Calibri"/>
              <a:ea typeface="Calibri"/>
              <a:cs typeface="Calibri"/>
              <a:sym typeface="Calibri"/>
            </a:endParaRPr>
          </a:p>
          <a:p>
            <a:pPr marL="609600" marR="0" lvl="0" indent="0" algn="l" rtl="0">
              <a:lnSpc>
                <a:spcPct val="100000"/>
              </a:lnSpc>
              <a:spcBef>
                <a:spcPts val="500"/>
              </a:spcBef>
              <a:spcAft>
                <a:spcPts val="0"/>
              </a:spcAft>
              <a:buClr>
                <a:srgbClr val="00B050"/>
              </a:buClr>
              <a:buSzPts val="4300"/>
              <a:buFont typeface="Arial"/>
              <a:buNone/>
            </a:pPr>
            <a:r>
              <a:rPr lang="en" sz="3200" b="0" i="0" u="none" strike="noStrike" cap="none" dirty="0">
                <a:solidFill>
                  <a:schemeClr val="accent1">
                    <a:lumMod val="50000"/>
                  </a:schemeClr>
                </a:solidFill>
                <a:latin typeface="Calibri"/>
                <a:ea typeface="Calibri"/>
                <a:cs typeface="Calibri"/>
                <a:sym typeface="Calibri"/>
              </a:rPr>
              <a:t>(i) </a:t>
            </a:r>
            <a:r>
              <a:rPr lang="en" sz="3200" b="0" i="0" u="none" strike="noStrike" cap="none" dirty="0">
                <a:solidFill>
                  <a:srgbClr val="297D53"/>
                </a:solidFill>
                <a:latin typeface="Calibri"/>
                <a:ea typeface="Calibri"/>
                <a:cs typeface="Calibri"/>
                <a:sym typeface="Calibri"/>
              </a:rPr>
              <a:t>How</a:t>
            </a:r>
            <a:r>
              <a:rPr lang="en" sz="3200" b="0" i="0" u="none" strike="noStrike" cap="none" dirty="0">
                <a:solidFill>
                  <a:schemeClr val="accent1">
                    <a:lumMod val="50000"/>
                  </a:schemeClr>
                </a:solidFill>
                <a:latin typeface="Calibri"/>
                <a:ea typeface="Calibri"/>
                <a:cs typeface="Calibri"/>
                <a:sym typeface="Calibri"/>
              </a:rPr>
              <a:t> the </a:t>
            </a:r>
            <a:r>
              <a:rPr lang="en" sz="3200" b="1" i="0" u="none" strike="noStrike" cap="none" dirty="0">
                <a:solidFill>
                  <a:srgbClr val="297D53"/>
                </a:solidFill>
                <a:latin typeface="Calibri"/>
                <a:ea typeface="Calibri"/>
                <a:cs typeface="Calibri"/>
                <a:sym typeface="Calibri"/>
              </a:rPr>
              <a:t>child’s progress </a:t>
            </a:r>
            <a:r>
              <a:rPr lang="en" sz="3200" b="0" i="0" u="none" strike="noStrike" cap="none" dirty="0">
                <a:solidFill>
                  <a:schemeClr val="accent1">
                    <a:lumMod val="50000"/>
                  </a:schemeClr>
                </a:solidFill>
                <a:latin typeface="Calibri"/>
                <a:ea typeface="Calibri"/>
                <a:cs typeface="Calibri"/>
                <a:sym typeface="Calibri"/>
              </a:rPr>
              <a:t>toward meeting the annual goals will be measured; and</a:t>
            </a:r>
            <a:endParaRPr sz="3200" b="0" i="0" u="none" strike="noStrike" cap="none" dirty="0">
              <a:solidFill>
                <a:schemeClr val="accent1">
                  <a:lumMod val="50000"/>
                </a:schemeClr>
              </a:solidFill>
              <a:latin typeface="Calibri"/>
              <a:ea typeface="Calibri"/>
              <a:cs typeface="Calibri"/>
              <a:sym typeface="Calibri"/>
            </a:endParaRPr>
          </a:p>
          <a:p>
            <a:pPr marL="609600" marR="0" lvl="0" indent="0" algn="l" rtl="0">
              <a:lnSpc>
                <a:spcPct val="100000"/>
              </a:lnSpc>
              <a:spcBef>
                <a:spcPts val="400"/>
              </a:spcBef>
              <a:spcAft>
                <a:spcPts val="0"/>
              </a:spcAft>
              <a:buClr>
                <a:srgbClr val="00B050"/>
              </a:buClr>
              <a:buSzPts val="4300"/>
              <a:buFont typeface="Arial"/>
              <a:buNone/>
            </a:pPr>
            <a:r>
              <a:rPr lang="en" sz="3200" b="0" i="0" u="none" strike="noStrike" cap="none" dirty="0">
                <a:solidFill>
                  <a:schemeClr val="accent1">
                    <a:lumMod val="50000"/>
                  </a:schemeClr>
                </a:solidFill>
                <a:latin typeface="Calibri"/>
                <a:ea typeface="Calibri"/>
                <a:cs typeface="Calibri"/>
                <a:sym typeface="Calibri"/>
              </a:rPr>
              <a:t>(ii) </a:t>
            </a:r>
            <a:r>
              <a:rPr lang="en" sz="3200" b="0" i="0" u="none" strike="noStrike" cap="none" dirty="0">
                <a:solidFill>
                  <a:srgbClr val="297D53"/>
                </a:solidFill>
                <a:latin typeface="Calibri"/>
                <a:ea typeface="Calibri"/>
                <a:cs typeface="Calibri"/>
                <a:sym typeface="Calibri"/>
              </a:rPr>
              <a:t>When</a:t>
            </a:r>
            <a:r>
              <a:rPr lang="en" sz="3200" b="0" i="0" u="none" strike="noStrike" cap="none" dirty="0">
                <a:solidFill>
                  <a:schemeClr val="accent1">
                    <a:lumMod val="50000"/>
                  </a:schemeClr>
                </a:solidFill>
                <a:latin typeface="Calibri"/>
                <a:ea typeface="Calibri"/>
                <a:cs typeface="Calibri"/>
                <a:sym typeface="Calibri"/>
              </a:rPr>
              <a:t> periodic reports on the </a:t>
            </a:r>
            <a:r>
              <a:rPr lang="en" sz="3200" b="1" i="0" u="none" strike="noStrike" cap="none" dirty="0">
                <a:solidFill>
                  <a:srgbClr val="297D53"/>
                </a:solidFill>
              </a:rPr>
              <a:t>progress</a:t>
            </a:r>
            <a:r>
              <a:rPr lang="en" sz="3200" b="0" i="0" u="none" strike="noStrike" cap="none" dirty="0">
                <a:solidFill>
                  <a:schemeClr val="accent1">
                    <a:lumMod val="50000"/>
                  </a:schemeClr>
                </a:solidFill>
                <a:latin typeface="Calibri"/>
                <a:ea typeface="Calibri"/>
                <a:cs typeface="Calibri"/>
                <a:sym typeface="Calibri"/>
              </a:rPr>
              <a:t> the child is making toward meeting the annual goals (such as through the use of quarterly or other periodic reports, concurrent with the issuance of report cards) will be provided…[300.320(a)(3)]</a:t>
            </a:r>
            <a:endParaRPr sz="3200" b="0" i="0" u="none" strike="noStrike" cap="none" dirty="0">
              <a:solidFill>
                <a:schemeClr val="accent1">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 sz="1600" b="1"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2" name="Rectangle 1"/>
          <p:cNvSpPr/>
          <p:nvPr/>
        </p:nvSpPr>
        <p:spPr>
          <a:xfrm>
            <a:off x="8161873" y="6359723"/>
            <a:ext cx="3687227" cy="307777"/>
          </a:xfrm>
          <a:prstGeom prst="rect">
            <a:avLst/>
          </a:prstGeom>
        </p:spPr>
        <p:txBody>
          <a:bodyPr wrap="none">
            <a:spAutoFit/>
          </a:bodyPr>
          <a:lstStyle/>
          <a:p>
            <a:pPr lvl="0" algn="r">
              <a:spcBef>
                <a:spcPts val="400"/>
              </a:spcBef>
              <a:buClr>
                <a:srgbClr val="00B050"/>
              </a:buClr>
              <a:buSzPts val="2100"/>
            </a:pPr>
            <a:r>
              <a:rPr lang="en-US" dirty="0">
                <a:solidFill>
                  <a:schemeClr val="dk1"/>
                </a:solidFill>
                <a:latin typeface="Calibri"/>
                <a:ea typeface="Calibri"/>
                <a:cs typeface="Calibri"/>
                <a:sym typeface="Calibri"/>
              </a:rPr>
              <a:t>Federal Regulation, IDEA; 34 CFR 300.320 (a) (2)</a:t>
            </a:r>
            <a:endParaRPr lang="en-US" dirty="0">
              <a:latin typeface="Calibri"/>
              <a:ea typeface="Calibri"/>
              <a:cs typeface="Calibri"/>
              <a:sym typeface="Calibri"/>
            </a:endParaRPr>
          </a:p>
        </p:txBody>
      </p:sp>
    </p:spTree>
    <p:extLst>
      <p:ext uri="{BB962C8B-B14F-4D97-AF65-F5344CB8AC3E}">
        <p14:creationId xmlns:p14="http://schemas.microsoft.com/office/powerpoint/2010/main" val="111579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14</a:t>
            </a:fld>
            <a:endParaRPr dirty="0"/>
          </a:p>
        </p:txBody>
      </p:sp>
      <p:sp>
        <p:nvSpPr>
          <p:cNvPr id="3" name="Title 2"/>
          <p:cNvSpPr>
            <a:spLocks noGrp="1"/>
          </p:cNvSpPr>
          <p:nvPr>
            <p:ph type="title"/>
          </p:nvPr>
        </p:nvSpPr>
        <p:spPr>
          <a:xfrm>
            <a:off x="342900" y="858717"/>
            <a:ext cx="11506200" cy="952500"/>
          </a:xfrm>
        </p:spPr>
        <p:txBody>
          <a:bodyPr/>
          <a:lstStyle/>
          <a:p>
            <a:r>
              <a:rPr lang="en-US" dirty="0">
                <a:solidFill>
                  <a:schemeClr val="accent1">
                    <a:lumMod val="50000"/>
                  </a:schemeClr>
                </a:solidFill>
              </a:rPr>
              <a:t>Why It Matters</a:t>
            </a:r>
          </a:p>
        </p:txBody>
      </p:sp>
      <p:sp>
        <p:nvSpPr>
          <p:cNvPr id="4" name="Text Placeholder 3"/>
          <p:cNvSpPr>
            <a:spLocks noGrp="1"/>
          </p:cNvSpPr>
          <p:nvPr>
            <p:ph type="body" idx="1"/>
          </p:nvPr>
        </p:nvSpPr>
        <p:spPr>
          <a:xfrm>
            <a:off x="342900" y="1629508"/>
            <a:ext cx="11506200" cy="4721469"/>
          </a:xfrm>
        </p:spPr>
        <p:txBody>
          <a:bodyPr>
            <a:noAutofit/>
          </a:bodyPr>
          <a:lstStyle/>
          <a:p>
            <a:pPr>
              <a:buSzPct val="100000"/>
            </a:pPr>
            <a:r>
              <a:rPr lang="en-US" sz="3600" dirty="0">
                <a:solidFill>
                  <a:schemeClr val="accent1">
                    <a:lumMod val="50000"/>
                  </a:schemeClr>
                </a:solidFill>
              </a:rPr>
              <a:t>Districts must provide </a:t>
            </a:r>
            <a:r>
              <a:rPr lang="en-US" sz="3600" b="1" dirty="0">
                <a:solidFill>
                  <a:srgbClr val="297D53"/>
                </a:solidFill>
              </a:rPr>
              <a:t>Free Appropriate Public Education (FAPE)</a:t>
            </a:r>
            <a:r>
              <a:rPr lang="en-US" sz="3600" dirty="0">
                <a:solidFill>
                  <a:schemeClr val="accent1">
                    <a:lumMod val="50000"/>
                  </a:schemeClr>
                </a:solidFill>
              </a:rPr>
              <a:t> to students with disabilities</a:t>
            </a:r>
          </a:p>
          <a:p>
            <a:pPr>
              <a:buSzPct val="100000"/>
            </a:pPr>
            <a:r>
              <a:rPr lang="en-US" sz="3600" dirty="0">
                <a:solidFill>
                  <a:schemeClr val="accent1">
                    <a:lumMod val="50000"/>
                  </a:schemeClr>
                </a:solidFill>
              </a:rPr>
              <a:t>One component of FAPE is whether the student is </a:t>
            </a:r>
            <a:r>
              <a:rPr lang="en-US" sz="3600" b="1" dirty="0">
                <a:solidFill>
                  <a:srgbClr val="297D53"/>
                </a:solidFill>
              </a:rPr>
              <a:t>receiving a meaningful educational benefit </a:t>
            </a:r>
            <a:r>
              <a:rPr lang="en-US" sz="3600" dirty="0">
                <a:solidFill>
                  <a:schemeClr val="accent1">
                    <a:lumMod val="50000"/>
                  </a:schemeClr>
                </a:solidFill>
              </a:rPr>
              <a:t>from the services provided</a:t>
            </a:r>
          </a:p>
          <a:p>
            <a:pPr>
              <a:buSzPct val="100000"/>
            </a:pPr>
            <a:r>
              <a:rPr lang="en-US" sz="3600" dirty="0">
                <a:solidFill>
                  <a:schemeClr val="accent1">
                    <a:lumMod val="50000"/>
                  </a:schemeClr>
                </a:solidFill>
              </a:rPr>
              <a:t>Need data to be able to determine FAPE is provided and appropriate</a:t>
            </a:r>
          </a:p>
          <a:p>
            <a:pPr lvl="1">
              <a:buClr>
                <a:srgbClr val="004B8E"/>
              </a:buClr>
              <a:buSzPct val="65000"/>
              <a:buFont typeface="Wingdings" panose="05000000000000000000" pitchFamily="2" charset="2"/>
              <a:buChar char="q"/>
            </a:pPr>
            <a:r>
              <a:rPr lang="en-US" sz="3600" b="1" dirty="0">
                <a:solidFill>
                  <a:srgbClr val="297D53"/>
                </a:solidFill>
              </a:rPr>
              <a:t>Present levels of performance</a:t>
            </a:r>
          </a:p>
          <a:p>
            <a:pPr lvl="1">
              <a:buClr>
                <a:srgbClr val="004B8E"/>
              </a:buClr>
              <a:buSzPct val="65000"/>
              <a:buFont typeface="Wingdings" panose="05000000000000000000" pitchFamily="2" charset="2"/>
              <a:buChar char="q"/>
            </a:pPr>
            <a:r>
              <a:rPr lang="en-US" sz="3600" b="1" dirty="0">
                <a:solidFill>
                  <a:srgbClr val="297D53"/>
                </a:solidFill>
              </a:rPr>
              <a:t>Progress data that aligns with goals</a:t>
            </a:r>
            <a:endParaRPr lang="en-US" sz="3600" dirty="0">
              <a:solidFill>
                <a:schemeClr val="accent1">
                  <a:lumMod val="50000"/>
                </a:schemeClr>
              </a:solidFill>
            </a:endParaRPr>
          </a:p>
        </p:txBody>
      </p:sp>
    </p:spTree>
    <p:extLst>
      <p:ext uri="{BB962C8B-B14F-4D97-AF65-F5344CB8AC3E}">
        <p14:creationId xmlns:p14="http://schemas.microsoft.com/office/powerpoint/2010/main" val="271814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15</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And More Reasons</a:t>
            </a:r>
          </a:p>
        </p:txBody>
      </p:sp>
      <p:sp>
        <p:nvSpPr>
          <p:cNvPr id="4" name="Text Placeholder 3"/>
          <p:cNvSpPr>
            <a:spLocks noGrp="1"/>
          </p:cNvSpPr>
          <p:nvPr>
            <p:ph type="body" idx="1"/>
          </p:nvPr>
        </p:nvSpPr>
        <p:spPr>
          <a:xfrm>
            <a:off x="342900" y="1946031"/>
            <a:ext cx="11506200" cy="4721469"/>
          </a:xfrm>
        </p:spPr>
        <p:txBody>
          <a:bodyPr>
            <a:normAutofit fontScale="77500" lnSpcReduction="20000"/>
          </a:bodyPr>
          <a:lstStyle/>
          <a:p>
            <a:pPr marL="25400" indent="0">
              <a:buSzPct val="100000"/>
              <a:buNone/>
            </a:pPr>
            <a:r>
              <a:rPr lang="en-US" b="1" u="sng" dirty="0">
                <a:solidFill>
                  <a:schemeClr val="accent1">
                    <a:lumMod val="50000"/>
                  </a:schemeClr>
                </a:solidFill>
              </a:rPr>
              <a:t>IEP Meetings</a:t>
            </a:r>
          </a:p>
          <a:p>
            <a:pPr>
              <a:buClr>
                <a:srgbClr val="297D53"/>
              </a:buClr>
              <a:buSzPct val="100000"/>
            </a:pPr>
            <a:r>
              <a:rPr lang="en-US" dirty="0">
                <a:solidFill>
                  <a:schemeClr val="accent1">
                    <a:lumMod val="50000"/>
                  </a:schemeClr>
                </a:solidFill>
              </a:rPr>
              <a:t>Parents expect to hear the progress of their student</a:t>
            </a:r>
          </a:p>
          <a:p>
            <a:pPr lvl="1">
              <a:buClr>
                <a:srgbClr val="004B8B"/>
              </a:buClr>
              <a:buSzPct val="65000"/>
            </a:pPr>
            <a:r>
              <a:rPr lang="en-US" dirty="0">
                <a:solidFill>
                  <a:srgbClr val="297D53"/>
                </a:solidFill>
              </a:rPr>
              <a:t>We should have the data available for review</a:t>
            </a:r>
          </a:p>
          <a:p>
            <a:pPr>
              <a:buSzPct val="100000"/>
            </a:pPr>
            <a:endParaRPr lang="en-US" dirty="0">
              <a:solidFill>
                <a:schemeClr val="accent1">
                  <a:lumMod val="50000"/>
                </a:schemeClr>
              </a:solidFill>
            </a:endParaRPr>
          </a:p>
          <a:p>
            <a:pPr marL="25400" indent="0">
              <a:buSzPct val="100000"/>
              <a:buNone/>
            </a:pPr>
            <a:r>
              <a:rPr lang="en-US" u="sng" dirty="0">
                <a:solidFill>
                  <a:schemeClr val="accent1">
                    <a:lumMod val="50000"/>
                  </a:schemeClr>
                </a:solidFill>
              </a:rPr>
              <a:t>Due Process Complaint </a:t>
            </a:r>
            <a:r>
              <a:rPr lang="en-US" dirty="0">
                <a:solidFill>
                  <a:schemeClr val="accent1">
                    <a:lumMod val="50000"/>
                  </a:schemeClr>
                </a:solidFill>
              </a:rPr>
              <a:t>for </a:t>
            </a:r>
            <a:r>
              <a:rPr lang="en-US" b="1" dirty="0">
                <a:solidFill>
                  <a:schemeClr val="accent1">
                    <a:lumMod val="50000"/>
                  </a:schemeClr>
                </a:solidFill>
              </a:rPr>
              <a:t>failure to provide FAPE </a:t>
            </a:r>
            <a:r>
              <a:rPr lang="en-US" dirty="0">
                <a:solidFill>
                  <a:schemeClr val="accent1">
                    <a:lumMod val="50000"/>
                  </a:schemeClr>
                </a:solidFill>
              </a:rPr>
              <a:t>can be filed</a:t>
            </a:r>
          </a:p>
          <a:p>
            <a:pPr>
              <a:buClr>
                <a:srgbClr val="297D53"/>
              </a:buClr>
              <a:buSzPct val="100000"/>
              <a:buFont typeface="Arial" panose="020B0604020202020204" pitchFamily="34" charset="0"/>
              <a:buChar char="•"/>
            </a:pPr>
            <a:r>
              <a:rPr lang="en-US" b="1" dirty="0">
                <a:solidFill>
                  <a:srgbClr val="297D53"/>
                </a:solidFill>
              </a:rPr>
              <a:t>Districts can demonstrate that FAPE has been provided by</a:t>
            </a:r>
          </a:p>
          <a:p>
            <a:pPr lvl="2">
              <a:buClr>
                <a:srgbClr val="004B8E"/>
              </a:buClr>
              <a:buSzPct val="65000"/>
              <a:buFont typeface="Wingdings" panose="05000000000000000000" pitchFamily="2" charset="2"/>
              <a:buChar char="q"/>
            </a:pPr>
            <a:r>
              <a:rPr lang="en-US" sz="4300" dirty="0">
                <a:solidFill>
                  <a:srgbClr val="297D53"/>
                </a:solidFill>
              </a:rPr>
              <a:t>Providing available data to demonstrate progress on IEP goals</a:t>
            </a:r>
          </a:p>
          <a:p>
            <a:pPr lvl="2">
              <a:buClr>
                <a:srgbClr val="004B8E"/>
              </a:buClr>
              <a:buSzPct val="65000"/>
              <a:buFont typeface="Wingdings" panose="05000000000000000000" pitchFamily="2" charset="2"/>
              <a:buChar char="q"/>
            </a:pPr>
            <a:r>
              <a:rPr lang="en-US" sz="4300" dirty="0">
                <a:solidFill>
                  <a:srgbClr val="297D53"/>
                </a:solidFill>
              </a:rPr>
              <a:t>Charted data is even better</a:t>
            </a:r>
            <a:endParaRPr lang="en-US" sz="4300" dirty="0">
              <a:solidFill>
                <a:schemeClr val="accent1">
                  <a:lumMod val="50000"/>
                </a:schemeClr>
              </a:solidFill>
            </a:endParaRPr>
          </a:p>
        </p:txBody>
      </p:sp>
    </p:spTree>
    <p:extLst>
      <p:ext uri="{BB962C8B-B14F-4D97-AF65-F5344CB8AC3E}">
        <p14:creationId xmlns:p14="http://schemas.microsoft.com/office/powerpoint/2010/main" val="311969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16</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U. S. Supreme Court Case</a:t>
            </a:r>
          </a:p>
        </p:txBody>
      </p:sp>
      <p:sp>
        <p:nvSpPr>
          <p:cNvPr id="4" name="Text Placeholder 3"/>
          <p:cNvSpPr>
            <a:spLocks noGrp="1"/>
          </p:cNvSpPr>
          <p:nvPr>
            <p:ph type="body" idx="1"/>
          </p:nvPr>
        </p:nvSpPr>
        <p:spPr>
          <a:xfrm>
            <a:off x="342900" y="1781909"/>
            <a:ext cx="11506200" cy="4885592"/>
          </a:xfrm>
        </p:spPr>
        <p:txBody>
          <a:bodyPr>
            <a:normAutofit/>
          </a:bodyPr>
          <a:lstStyle/>
          <a:p>
            <a:pPr marL="25400" indent="0" algn="ctr">
              <a:buSzPct val="100000"/>
              <a:buNone/>
            </a:pPr>
            <a:r>
              <a:rPr lang="en-US" b="1" dirty="0" err="1">
                <a:solidFill>
                  <a:schemeClr val="accent1">
                    <a:lumMod val="50000"/>
                  </a:schemeClr>
                </a:solidFill>
              </a:rPr>
              <a:t>Endrew</a:t>
            </a:r>
            <a:r>
              <a:rPr lang="en-US" b="1" dirty="0">
                <a:solidFill>
                  <a:schemeClr val="accent1">
                    <a:lumMod val="50000"/>
                  </a:schemeClr>
                </a:solidFill>
              </a:rPr>
              <a:t> F. v. Douglas County School District Re-1</a:t>
            </a:r>
          </a:p>
          <a:p>
            <a:pPr marL="25400" indent="0" algn="ctr">
              <a:buSzPct val="100000"/>
              <a:buNone/>
            </a:pPr>
            <a:endParaRPr lang="en-US" b="1" dirty="0">
              <a:solidFill>
                <a:schemeClr val="accent1">
                  <a:lumMod val="50000"/>
                </a:schemeClr>
              </a:solidFill>
            </a:endParaRPr>
          </a:p>
          <a:p>
            <a:pPr marL="25400" indent="0">
              <a:buSzPct val="100000"/>
              <a:buNone/>
            </a:pPr>
            <a:r>
              <a:rPr lang="en-US" sz="3600" b="1" dirty="0">
                <a:solidFill>
                  <a:schemeClr val="accent1">
                    <a:lumMod val="50000"/>
                  </a:schemeClr>
                </a:solidFill>
              </a:rPr>
              <a:t>The Central Question</a:t>
            </a:r>
          </a:p>
          <a:p>
            <a:pPr marL="25400" indent="0">
              <a:buSzPct val="100000"/>
              <a:buNone/>
            </a:pPr>
            <a:r>
              <a:rPr lang="en-US" sz="3200" dirty="0">
                <a:solidFill>
                  <a:schemeClr val="accent1">
                    <a:lumMod val="50000"/>
                  </a:schemeClr>
                </a:solidFill>
              </a:rPr>
              <a:t>Must schools provide a meaningful education where children show significant progress and are given substantially equal opportunities as typical children, or can they provide an education that results in just some improvement?</a:t>
            </a:r>
          </a:p>
        </p:txBody>
      </p:sp>
      <p:sp>
        <p:nvSpPr>
          <p:cNvPr id="5" name="TextBox 4"/>
          <p:cNvSpPr txBox="1"/>
          <p:nvPr/>
        </p:nvSpPr>
        <p:spPr>
          <a:xfrm>
            <a:off x="10887808" y="1104900"/>
            <a:ext cx="961292"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#2</a:t>
            </a:r>
          </a:p>
        </p:txBody>
      </p:sp>
    </p:spTree>
    <p:extLst>
      <p:ext uri="{BB962C8B-B14F-4D97-AF65-F5344CB8AC3E}">
        <p14:creationId xmlns:p14="http://schemas.microsoft.com/office/powerpoint/2010/main" val="426461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17</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Supreme Court Decision</a:t>
            </a:r>
          </a:p>
        </p:txBody>
      </p:sp>
      <p:sp>
        <p:nvSpPr>
          <p:cNvPr id="4" name="Text Placeholder 3"/>
          <p:cNvSpPr>
            <a:spLocks noGrp="1"/>
          </p:cNvSpPr>
          <p:nvPr>
            <p:ph type="body" idx="1"/>
          </p:nvPr>
        </p:nvSpPr>
        <p:spPr>
          <a:xfrm>
            <a:off x="342900" y="1946031"/>
            <a:ext cx="11506200" cy="4721469"/>
          </a:xfrm>
        </p:spPr>
        <p:txBody>
          <a:bodyPr>
            <a:normAutofit/>
          </a:bodyPr>
          <a:lstStyle/>
          <a:p>
            <a:pPr>
              <a:buClr>
                <a:srgbClr val="297D53"/>
              </a:buClr>
              <a:buSzPct val="100000"/>
              <a:buFont typeface="Arial" panose="020B0604020202020204" pitchFamily="34" charset="0"/>
              <a:buChar char="•"/>
            </a:pPr>
            <a:r>
              <a:rPr lang="en-US" sz="3200" b="1" dirty="0">
                <a:solidFill>
                  <a:schemeClr val="accent1">
                    <a:lumMod val="50000"/>
                  </a:schemeClr>
                </a:solidFill>
              </a:rPr>
              <a:t>Court said</a:t>
            </a:r>
          </a:p>
          <a:p>
            <a:pPr marL="25400" indent="0">
              <a:buSzPct val="100000"/>
              <a:buNone/>
            </a:pPr>
            <a:r>
              <a:rPr lang="en-US" sz="2800" dirty="0">
                <a:solidFill>
                  <a:schemeClr val="accent1">
                    <a:lumMod val="50000"/>
                  </a:schemeClr>
                </a:solidFill>
              </a:rPr>
              <a:t>A student offered an educational program providing “merely more than de minimis” progress from year to year can hardly be said to have been offered an education at all.</a:t>
            </a:r>
          </a:p>
          <a:p>
            <a:pPr marL="25400" indent="0">
              <a:buSzPct val="100000"/>
              <a:buNone/>
            </a:pPr>
            <a:endParaRPr lang="en-US" sz="3200" dirty="0">
              <a:solidFill>
                <a:schemeClr val="accent1">
                  <a:lumMod val="50000"/>
                </a:schemeClr>
              </a:solidFill>
            </a:endParaRPr>
          </a:p>
          <a:p>
            <a:pPr>
              <a:buClr>
                <a:srgbClr val="297D53"/>
              </a:buClr>
              <a:buSzPct val="100000"/>
            </a:pPr>
            <a:r>
              <a:rPr lang="en-US" sz="3200" b="1" dirty="0">
                <a:solidFill>
                  <a:schemeClr val="accent1">
                    <a:lumMod val="50000"/>
                  </a:schemeClr>
                </a:solidFill>
              </a:rPr>
              <a:t>For children with disabilities</a:t>
            </a:r>
          </a:p>
          <a:p>
            <a:pPr marL="25400" indent="0">
              <a:buClr>
                <a:srgbClr val="297D53"/>
              </a:buClr>
              <a:buSzPct val="100000"/>
              <a:buNone/>
            </a:pPr>
            <a:r>
              <a:rPr lang="en-US" sz="2800" dirty="0">
                <a:solidFill>
                  <a:schemeClr val="accent1">
                    <a:lumMod val="50000"/>
                  </a:schemeClr>
                </a:solidFill>
              </a:rPr>
              <a:t>Receiving instruction that aims so low would be tantamount to “sitting idly…awaiting the time when they were old enough to ‘drop out.’”</a:t>
            </a:r>
          </a:p>
        </p:txBody>
      </p:sp>
      <p:sp>
        <p:nvSpPr>
          <p:cNvPr id="5" name="Google Shape;387;p56"/>
          <p:cNvSpPr txBox="1"/>
          <p:nvPr/>
        </p:nvSpPr>
        <p:spPr>
          <a:xfrm>
            <a:off x="5461975" y="5742462"/>
            <a:ext cx="6730025" cy="1254159"/>
          </a:xfrm>
          <a:prstGeom prst="rect">
            <a:avLst/>
          </a:prstGeom>
          <a:noFill/>
          <a:ln>
            <a:noFill/>
          </a:ln>
        </p:spPr>
        <p:txBody>
          <a:bodyPr spcFirstLastPara="1" wrap="square" lIns="91425" tIns="91425" rIns="91425" bIns="91425" anchor="t" anchorCtr="0">
            <a:spAutoFit/>
          </a:bodyPr>
          <a:lstStyle/>
          <a:p>
            <a:pPr marL="0" lvl="0" indent="0" algn="l" rtl="0">
              <a:spcBef>
                <a:spcPts val="900"/>
              </a:spcBef>
              <a:spcAft>
                <a:spcPts val="0"/>
              </a:spcAft>
              <a:buClr>
                <a:schemeClr val="dk1"/>
              </a:buClr>
              <a:buSzPts val="1600"/>
              <a:buFont typeface="Arial"/>
              <a:buNone/>
            </a:pPr>
            <a:r>
              <a:rPr lang="en" sz="1600" dirty="0">
                <a:solidFill>
                  <a:schemeClr val="dk1"/>
                </a:solidFill>
                <a:latin typeface="Calibri"/>
                <a:ea typeface="Calibri"/>
                <a:cs typeface="Calibri"/>
                <a:sym typeface="Calibri"/>
              </a:rPr>
              <a:t>“Questions &amp; Answers on </a:t>
            </a:r>
            <a:r>
              <a:rPr lang="en" sz="1600" i="1" dirty="0">
                <a:solidFill>
                  <a:schemeClr val="dk1"/>
                </a:solidFill>
                <a:latin typeface="Calibri"/>
                <a:ea typeface="Calibri"/>
                <a:cs typeface="Calibri"/>
                <a:sym typeface="Calibri"/>
              </a:rPr>
              <a:t>U.S. Supreme Court Case Decision Endrew F. v. Douglas Co. School District Re-1, </a:t>
            </a:r>
            <a:r>
              <a:rPr lang="en" sz="1600" dirty="0">
                <a:solidFill>
                  <a:schemeClr val="dk1"/>
                </a:solidFill>
                <a:latin typeface="Calibri"/>
                <a:ea typeface="Calibri"/>
                <a:cs typeface="Calibri"/>
                <a:sym typeface="Calibri"/>
              </a:rPr>
              <a:t>US Depart. of Ed. Washington, DC, Dec. 7, 2017</a:t>
            </a:r>
            <a:endParaRPr sz="1600" dirty="0">
              <a:solidFill>
                <a:schemeClr val="dk1"/>
              </a:solidFill>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92723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18</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Our Takeaways</a:t>
            </a:r>
          </a:p>
        </p:txBody>
      </p:sp>
      <p:sp>
        <p:nvSpPr>
          <p:cNvPr id="4" name="Text Placeholder 3"/>
          <p:cNvSpPr>
            <a:spLocks noGrp="1"/>
          </p:cNvSpPr>
          <p:nvPr>
            <p:ph type="body" idx="1"/>
          </p:nvPr>
        </p:nvSpPr>
        <p:spPr>
          <a:xfrm>
            <a:off x="342900" y="1946031"/>
            <a:ext cx="11506200" cy="4721469"/>
          </a:xfrm>
        </p:spPr>
        <p:txBody>
          <a:bodyPr>
            <a:normAutofit/>
          </a:bodyPr>
          <a:lstStyle/>
          <a:p>
            <a:pPr>
              <a:buClr>
                <a:srgbClr val="297D53"/>
              </a:buClr>
              <a:buSzPct val="100000"/>
              <a:buFont typeface="Arial" panose="020B0604020202020204" pitchFamily="34" charset="0"/>
              <a:buChar char="•"/>
            </a:pPr>
            <a:r>
              <a:rPr lang="en-US" sz="3200" dirty="0">
                <a:solidFill>
                  <a:schemeClr val="accent1">
                    <a:lumMod val="50000"/>
                  </a:schemeClr>
                </a:solidFill>
              </a:rPr>
              <a:t>The court’s decision increases the education expectations for students with disabilities</a:t>
            </a:r>
          </a:p>
          <a:p>
            <a:pPr>
              <a:buClr>
                <a:srgbClr val="297D53"/>
              </a:buClr>
              <a:buSzPct val="100000"/>
              <a:buFont typeface="Arial" panose="020B0604020202020204" pitchFamily="34" charset="0"/>
              <a:buChar char="•"/>
            </a:pPr>
            <a:r>
              <a:rPr lang="en-US" sz="3200" dirty="0">
                <a:solidFill>
                  <a:schemeClr val="accent1">
                    <a:lumMod val="50000"/>
                  </a:schemeClr>
                </a:solidFill>
              </a:rPr>
              <a:t>We must be able to show more than minimal progress for our students</a:t>
            </a:r>
          </a:p>
          <a:p>
            <a:pPr>
              <a:buClr>
                <a:srgbClr val="297D53"/>
              </a:buClr>
              <a:buSzPct val="100000"/>
              <a:buFont typeface="Arial" panose="020B0604020202020204" pitchFamily="34" charset="0"/>
              <a:buChar char="•"/>
            </a:pPr>
            <a:r>
              <a:rPr lang="en-US" sz="3200" dirty="0">
                <a:solidFill>
                  <a:schemeClr val="accent1">
                    <a:lumMod val="50000"/>
                  </a:schemeClr>
                </a:solidFill>
              </a:rPr>
              <a:t>IEPs must NOT look substantially similar year after year</a:t>
            </a:r>
          </a:p>
        </p:txBody>
      </p:sp>
      <p:pic>
        <p:nvPicPr>
          <p:cNvPr id="6" name="Google Shape;388;p56"/>
          <p:cNvPicPr preferRelativeResize="0"/>
          <p:nvPr/>
        </p:nvPicPr>
        <p:blipFill>
          <a:blip r:embed="rId3">
            <a:alphaModFix/>
          </a:blip>
          <a:stretch>
            <a:fillRect/>
          </a:stretch>
        </p:blipFill>
        <p:spPr>
          <a:xfrm>
            <a:off x="8639907" y="4753708"/>
            <a:ext cx="3009900" cy="1679330"/>
          </a:xfrm>
          <a:prstGeom prst="rect">
            <a:avLst/>
          </a:prstGeom>
          <a:noFill/>
          <a:ln>
            <a:noFill/>
          </a:ln>
        </p:spPr>
      </p:pic>
    </p:spTree>
    <p:extLst>
      <p:ext uri="{BB962C8B-B14F-4D97-AF65-F5344CB8AC3E}">
        <p14:creationId xmlns:p14="http://schemas.microsoft.com/office/powerpoint/2010/main" val="171966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19</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Let’s Brainstorm</a:t>
            </a:r>
          </a:p>
        </p:txBody>
      </p:sp>
      <p:sp>
        <p:nvSpPr>
          <p:cNvPr id="4" name="Text Placeholder 3"/>
          <p:cNvSpPr>
            <a:spLocks noGrp="1"/>
          </p:cNvSpPr>
          <p:nvPr>
            <p:ph type="body" idx="1"/>
          </p:nvPr>
        </p:nvSpPr>
        <p:spPr>
          <a:xfrm>
            <a:off x="342900" y="1946031"/>
            <a:ext cx="5753100" cy="4721469"/>
          </a:xfrm>
        </p:spPr>
        <p:txBody>
          <a:bodyPr>
            <a:normAutofit/>
          </a:bodyPr>
          <a:lstStyle/>
          <a:p>
            <a:pPr marL="768350" indent="-742950">
              <a:buClr>
                <a:srgbClr val="297D53"/>
              </a:buClr>
              <a:buSzPct val="100000"/>
              <a:buFont typeface="+mj-lt"/>
              <a:buAutoNum type="arabicPeriod"/>
            </a:pPr>
            <a:r>
              <a:rPr lang="en-US" sz="3600" dirty="0">
                <a:solidFill>
                  <a:schemeClr val="accent1">
                    <a:lumMod val="50000"/>
                  </a:schemeClr>
                </a:solidFill>
              </a:rPr>
              <a:t>Write “Why is data collection important” in the center circle</a:t>
            </a:r>
          </a:p>
          <a:p>
            <a:pPr marL="768350" indent="-742950">
              <a:buClr>
                <a:srgbClr val="297D53"/>
              </a:buClr>
              <a:buSzPct val="100000"/>
              <a:buFont typeface="+mj-lt"/>
              <a:buAutoNum type="arabicPeriod"/>
            </a:pPr>
            <a:r>
              <a:rPr lang="en-US" sz="3600" dirty="0">
                <a:solidFill>
                  <a:schemeClr val="accent1">
                    <a:lumMod val="50000"/>
                  </a:schemeClr>
                </a:solidFill>
              </a:rPr>
              <a:t>Provide six reasons why data matters in the rest of the circles</a:t>
            </a:r>
          </a:p>
          <a:p>
            <a:pPr marL="768350" indent="-742950">
              <a:buClr>
                <a:srgbClr val="297D53"/>
              </a:buClr>
              <a:buSzPct val="100000"/>
              <a:buFont typeface="+mj-lt"/>
              <a:buAutoNum type="arabicPeriod"/>
            </a:pPr>
            <a:r>
              <a:rPr lang="en-US" sz="3600" dirty="0">
                <a:solidFill>
                  <a:schemeClr val="accent1">
                    <a:lumMod val="50000"/>
                  </a:schemeClr>
                </a:solidFill>
              </a:rPr>
              <a:t>Be ready to stand</a:t>
            </a:r>
            <a:br>
              <a:rPr lang="en-US" sz="3600" dirty="0">
                <a:solidFill>
                  <a:schemeClr val="accent1">
                    <a:lumMod val="50000"/>
                  </a:schemeClr>
                </a:solidFill>
              </a:rPr>
            </a:br>
            <a:r>
              <a:rPr lang="en-US" sz="3600" dirty="0">
                <a:solidFill>
                  <a:schemeClr val="accent1">
                    <a:lumMod val="50000"/>
                  </a:schemeClr>
                </a:solidFill>
              </a:rPr>
              <a:t>and share</a:t>
            </a:r>
          </a:p>
        </p:txBody>
      </p:sp>
      <p:pic>
        <p:nvPicPr>
          <p:cNvPr id="7" name="Google Shape;406;p58"/>
          <p:cNvPicPr preferRelativeResize="0"/>
          <p:nvPr/>
        </p:nvPicPr>
        <p:blipFill>
          <a:blip r:embed="rId3">
            <a:alphaModFix/>
          </a:blip>
          <a:stretch>
            <a:fillRect/>
          </a:stretch>
        </p:blipFill>
        <p:spPr>
          <a:xfrm rot="1124291">
            <a:off x="7984983" y="1526326"/>
            <a:ext cx="3365500" cy="4495800"/>
          </a:xfrm>
          <a:prstGeom prst="rect">
            <a:avLst/>
          </a:prstGeom>
          <a:noFill/>
          <a:ln w="28575" cap="flat" cmpd="sng">
            <a:solidFill>
              <a:schemeClr val="dk2"/>
            </a:solidFill>
            <a:prstDash val="solid"/>
            <a:round/>
            <a:headEnd type="none" w="sm" len="sm"/>
            <a:tailEnd type="none" w="sm" len="sm"/>
          </a:ln>
        </p:spPr>
      </p:pic>
      <p:sp>
        <p:nvSpPr>
          <p:cNvPr id="9" name="TextBox 8"/>
          <p:cNvSpPr txBox="1"/>
          <p:nvPr/>
        </p:nvSpPr>
        <p:spPr>
          <a:xfrm>
            <a:off x="10887808" y="1104900"/>
            <a:ext cx="961292"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#3</a:t>
            </a:r>
          </a:p>
        </p:txBody>
      </p:sp>
      <p:pic>
        <p:nvPicPr>
          <p:cNvPr id="10" name="Google Shape;717;p90"/>
          <p:cNvPicPr preferRelativeResize="0"/>
          <p:nvPr/>
        </p:nvPicPr>
        <p:blipFill>
          <a:blip r:embed="rId4">
            <a:alphaModFix/>
          </a:blip>
          <a:stretch>
            <a:fillRect/>
          </a:stretch>
        </p:blipFill>
        <p:spPr>
          <a:xfrm>
            <a:off x="5241680" y="5295900"/>
            <a:ext cx="1708639" cy="1371600"/>
          </a:xfrm>
          <a:prstGeom prst="rect">
            <a:avLst/>
          </a:prstGeom>
          <a:noFill/>
          <a:ln>
            <a:noFill/>
          </a:ln>
        </p:spPr>
      </p:pic>
    </p:spTree>
    <p:extLst>
      <p:ext uri="{BB962C8B-B14F-4D97-AF65-F5344CB8AC3E}">
        <p14:creationId xmlns:p14="http://schemas.microsoft.com/office/powerpoint/2010/main" val="321614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9"/>
        <p:cNvGrpSpPr/>
        <p:nvPr/>
      </p:nvGrpSpPr>
      <p:grpSpPr>
        <a:xfrm>
          <a:off x="0" y="0"/>
          <a:ext cx="0" cy="0"/>
          <a:chOff x="0" y="0"/>
          <a:chExt cx="0" cy="0"/>
        </a:xfrm>
      </p:grpSpPr>
      <p:pic>
        <p:nvPicPr>
          <p:cNvPr id="250" name="Google Shape;250;p41"/>
          <p:cNvPicPr preferRelativeResize="0"/>
          <p:nvPr/>
        </p:nvPicPr>
        <p:blipFill>
          <a:blip r:embed="rId3">
            <a:alphaModFix/>
          </a:blip>
          <a:stretch>
            <a:fillRect/>
          </a:stretch>
        </p:blipFill>
        <p:spPr>
          <a:xfrm>
            <a:off x="268015" y="914400"/>
            <a:ext cx="5476912" cy="5773350"/>
          </a:xfrm>
          <a:prstGeom prst="rect">
            <a:avLst/>
          </a:prstGeom>
          <a:noFill/>
          <a:ln>
            <a:noFill/>
          </a:ln>
        </p:spPr>
      </p:pic>
      <p:sp>
        <p:nvSpPr>
          <p:cNvPr id="251" name="Google Shape;251;p4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dirty="0"/>
          </a:p>
        </p:txBody>
      </p:sp>
      <p:sp>
        <p:nvSpPr>
          <p:cNvPr id="252" name="Google Shape;252;p41"/>
          <p:cNvSpPr txBox="1"/>
          <p:nvPr/>
        </p:nvSpPr>
        <p:spPr>
          <a:xfrm>
            <a:off x="6858000" y="2393725"/>
            <a:ext cx="536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pic>
        <p:nvPicPr>
          <p:cNvPr id="253" name="Google Shape;253;p41"/>
          <p:cNvPicPr preferRelativeResize="0"/>
          <p:nvPr/>
        </p:nvPicPr>
        <p:blipFill>
          <a:blip r:embed="rId4">
            <a:alphaModFix/>
          </a:blip>
          <a:stretch>
            <a:fillRect/>
          </a:stretch>
        </p:blipFill>
        <p:spPr>
          <a:xfrm>
            <a:off x="6174675" y="867103"/>
            <a:ext cx="5674425" cy="58003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20</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Why Do We Need Data?</a:t>
            </a:r>
          </a:p>
        </p:txBody>
      </p:sp>
      <p:sp>
        <p:nvSpPr>
          <p:cNvPr id="9" name="Google Shape;413;p59"/>
          <p:cNvSpPr txBox="1">
            <a:spLocks noGrp="1"/>
          </p:cNvSpPr>
          <p:nvPr>
            <p:ph type="body" idx="1"/>
          </p:nvPr>
        </p:nvSpPr>
        <p:spPr>
          <a:xfrm>
            <a:off x="342900" y="1946275"/>
            <a:ext cx="11506200" cy="4721225"/>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 sz="2800" b="1" u="sng" dirty="0">
                <a:solidFill>
                  <a:srgbClr val="297D53"/>
                </a:solidFill>
              </a:rPr>
              <a:t>DATA</a:t>
            </a:r>
            <a:r>
              <a:rPr lang="en" sz="2800" b="1" u="sng" dirty="0">
                <a:solidFill>
                  <a:schemeClr val="accent1">
                    <a:lumMod val="50000"/>
                  </a:schemeClr>
                </a:solidFill>
              </a:rPr>
              <a:t> </a:t>
            </a:r>
            <a:r>
              <a:rPr lang="en" sz="2800" u="sng" dirty="0">
                <a:solidFill>
                  <a:schemeClr val="accent1">
                    <a:lumMod val="50000"/>
                  </a:schemeClr>
                </a:solidFill>
              </a:rPr>
              <a:t>Answers Questions/Make Informed Decisions</a:t>
            </a:r>
            <a:endParaRPr sz="2800" u="sng" dirty="0">
              <a:solidFill>
                <a:schemeClr val="accent1">
                  <a:lumMod val="50000"/>
                </a:schemeClr>
              </a:solidFill>
            </a:endParaRPr>
          </a:p>
          <a:p>
            <a:pPr marL="914400" lvl="0" indent="-400050" algn="l" rtl="0">
              <a:spcBef>
                <a:spcPts val="853"/>
              </a:spcBef>
              <a:spcAft>
                <a:spcPts val="0"/>
              </a:spcAft>
              <a:buClr>
                <a:srgbClr val="004B8E"/>
              </a:buClr>
              <a:buSzPct val="100000"/>
              <a:buChar char="❏"/>
            </a:pPr>
            <a:r>
              <a:rPr lang="en" sz="2400" dirty="0">
                <a:solidFill>
                  <a:schemeClr val="accent1">
                    <a:lumMod val="50000"/>
                  </a:schemeClr>
                </a:solidFill>
              </a:rPr>
              <a:t>Is my intervention working?</a:t>
            </a:r>
            <a:endParaRPr sz="2400" dirty="0">
              <a:solidFill>
                <a:schemeClr val="accent1">
                  <a:lumMod val="50000"/>
                </a:schemeClr>
              </a:solidFill>
            </a:endParaRPr>
          </a:p>
          <a:p>
            <a:pPr marL="914400" lvl="0" indent="-400050" algn="l" rtl="0">
              <a:spcBef>
                <a:spcPts val="0"/>
              </a:spcBef>
              <a:spcAft>
                <a:spcPts val="0"/>
              </a:spcAft>
              <a:buClr>
                <a:srgbClr val="004B8E"/>
              </a:buClr>
              <a:buSzPct val="100000"/>
              <a:buChar char="❏"/>
            </a:pPr>
            <a:r>
              <a:rPr lang="en" sz="2400" dirty="0">
                <a:solidFill>
                  <a:schemeClr val="accent1">
                    <a:lumMod val="50000"/>
                  </a:schemeClr>
                </a:solidFill>
              </a:rPr>
              <a:t>What is the function of this behavior?</a:t>
            </a:r>
            <a:endParaRPr sz="2400" dirty="0">
              <a:solidFill>
                <a:schemeClr val="accent1">
                  <a:lumMod val="50000"/>
                </a:schemeClr>
              </a:solidFill>
            </a:endParaRPr>
          </a:p>
          <a:p>
            <a:pPr marL="0" lvl="0" indent="0" algn="l" rtl="0">
              <a:spcBef>
                <a:spcPts val="853"/>
              </a:spcBef>
              <a:spcAft>
                <a:spcPts val="0"/>
              </a:spcAft>
              <a:buNone/>
            </a:pPr>
            <a:r>
              <a:rPr lang="en" sz="2800" b="1" u="sng" dirty="0">
                <a:solidFill>
                  <a:srgbClr val="297D53"/>
                </a:solidFill>
              </a:rPr>
              <a:t>DATA</a:t>
            </a:r>
            <a:r>
              <a:rPr lang="en" sz="2800" u="sng" dirty="0">
                <a:solidFill>
                  <a:schemeClr val="accent1">
                    <a:lumMod val="50000"/>
                  </a:schemeClr>
                </a:solidFill>
              </a:rPr>
              <a:t> Provides Evidence</a:t>
            </a:r>
            <a:endParaRPr sz="2800" u="sng" dirty="0">
              <a:solidFill>
                <a:schemeClr val="accent1">
                  <a:lumMod val="50000"/>
                </a:schemeClr>
              </a:solidFill>
            </a:endParaRPr>
          </a:p>
          <a:p>
            <a:pPr marL="914400" lvl="0" indent="-400050" algn="l" rtl="0">
              <a:spcBef>
                <a:spcPts val="853"/>
              </a:spcBef>
              <a:spcAft>
                <a:spcPts val="0"/>
              </a:spcAft>
              <a:buClr>
                <a:srgbClr val="004B8E"/>
              </a:buClr>
              <a:buSzPct val="100000"/>
              <a:buChar char="❏"/>
            </a:pPr>
            <a:r>
              <a:rPr lang="en" sz="2400" dirty="0">
                <a:solidFill>
                  <a:schemeClr val="accent1">
                    <a:lumMod val="50000"/>
                  </a:schemeClr>
                </a:solidFill>
              </a:rPr>
              <a:t>Brings to light the true frequency or duration of a behavior</a:t>
            </a:r>
            <a:endParaRPr sz="2400" dirty="0">
              <a:solidFill>
                <a:schemeClr val="accent1">
                  <a:lumMod val="50000"/>
                </a:schemeClr>
              </a:solidFill>
            </a:endParaRPr>
          </a:p>
          <a:p>
            <a:pPr marL="914400" lvl="0" indent="-400050" algn="l" rtl="0">
              <a:spcBef>
                <a:spcPts val="0"/>
              </a:spcBef>
              <a:spcAft>
                <a:spcPts val="0"/>
              </a:spcAft>
              <a:buClr>
                <a:srgbClr val="004B8E"/>
              </a:buClr>
              <a:buSzPct val="100000"/>
              <a:buChar char="❏"/>
            </a:pPr>
            <a:r>
              <a:rPr lang="en" sz="2400" dirty="0">
                <a:solidFill>
                  <a:schemeClr val="accent1">
                    <a:lumMod val="50000"/>
                  </a:schemeClr>
                </a:solidFill>
              </a:rPr>
              <a:t>Proves or disproves a hypothesis</a:t>
            </a:r>
            <a:endParaRPr sz="2400" dirty="0">
              <a:solidFill>
                <a:schemeClr val="accent1">
                  <a:lumMod val="50000"/>
                </a:schemeClr>
              </a:solidFill>
            </a:endParaRPr>
          </a:p>
          <a:p>
            <a:pPr marL="0" lvl="0" indent="0" algn="l" rtl="0">
              <a:spcBef>
                <a:spcPts val="853"/>
              </a:spcBef>
              <a:spcAft>
                <a:spcPts val="0"/>
              </a:spcAft>
              <a:buNone/>
            </a:pPr>
            <a:r>
              <a:rPr lang="en" sz="2800" b="1" u="sng" dirty="0">
                <a:solidFill>
                  <a:srgbClr val="297D53"/>
                </a:solidFill>
              </a:rPr>
              <a:t>DATA</a:t>
            </a:r>
            <a:r>
              <a:rPr lang="en" sz="2800" u="sng" dirty="0">
                <a:solidFill>
                  <a:schemeClr val="accent1">
                    <a:lumMod val="50000"/>
                  </a:schemeClr>
                </a:solidFill>
              </a:rPr>
              <a:t> Measures Progress</a:t>
            </a:r>
            <a:endParaRPr sz="2800" u="sng" dirty="0">
              <a:solidFill>
                <a:schemeClr val="accent1">
                  <a:lumMod val="50000"/>
                </a:schemeClr>
              </a:solidFill>
            </a:endParaRPr>
          </a:p>
          <a:p>
            <a:pPr marL="914400" lvl="0" indent="-400050" algn="l" rtl="0">
              <a:spcBef>
                <a:spcPts val="853"/>
              </a:spcBef>
              <a:spcAft>
                <a:spcPts val="0"/>
              </a:spcAft>
              <a:buClr>
                <a:srgbClr val="004B8E"/>
              </a:buClr>
              <a:buSzPct val="100000"/>
              <a:buChar char="❏"/>
            </a:pPr>
            <a:r>
              <a:rPr lang="en" sz="2400" dirty="0">
                <a:solidFill>
                  <a:schemeClr val="accent1">
                    <a:lumMod val="50000"/>
                  </a:schemeClr>
                </a:solidFill>
              </a:rPr>
              <a:t>Indicates if a student is or is not making progress</a:t>
            </a:r>
            <a:endParaRPr sz="2400" dirty="0">
              <a:solidFill>
                <a:schemeClr val="accent1">
                  <a:lumMod val="50000"/>
                </a:schemeClr>
              </a:solidFill>
            </a:endParaRPr>
          </a:p>
          <a:p>
            <a:pPr marL="0" lvl="0" indent="0" algn="l" rtl="0">
              <a:spcBef>
                <a:spcPts val="853"/>
              </a:spcBef>
              <a:spcAft>
                <a:spcPts val="0"/>
              </a:spcAft>
              <a:buNone/>
            </a:pPr>
            <a:r>
              <a:rPr lang="en" sz="2800" b="1" u="sng" dirty="0">
                <a:solidFill>
                  <a:srgbClr val="297D53"/>
                </a:solidFill>
              </a:rPr>
              <a:t>It’s Required</a:t>
            </a:r>
            <a:endParaRPr sz="2800" b="1" u="sng" dirty="0">
              <a:solidFill>
                <a:srgbClr val="297D53"/>
              </a:solidFill>
            </a:endParaRPr>
          </a:p>
          <a:p>
            <a:pPr marL="0" lvl="0" indent="0" algn="l" rtl="0">
              <a:spcBef>
                <a:spcPts val="853"/>
              </a:spcBef>
              <a:spcAft>
                <a:spcPts val="0"/>
              </a:spcAft>
              <a:buNone/>
            </a:pPr>
            <a:r>
              <a:rPr lang="en" sz="2400" dirty="0">
                <a:solidFill>
                  <a:schemeClr val="accent1">
                    <a:lumMod val="50000"/>
                  </a:schemeClr>
                </a:solidFill>
              </a:rPr>
              <a:t>Federal mandate (FAPE standard) related to measuring progress on IEP goals</a:t>
            </a:r>
            <a:endParaRPr sz="2400" dirty="0">
              <a:solidFill>
                <a:schemeClr val="accent1">
                  <a:lumMod val="50000"/>
                </a:schemeClr>
              </a:solidFill>
            </a:endParaRPr>
          </a:p>
        </p:txBody>
      </p:sp>
      <p:sp>
        <p:nvSpPr>
          <p:cNvPr id="10" name="Google Shape;415;p59"/>
          <p:cNvSpPr txBox="1"/>
          <p:nvPr/>
        </p:nvSpPr>
        <p:spPr>
          <a:xfrm>
            <a:off x="8991600" y="6378675"/>
            <a:ext cx="291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Katie Evans, Missouri State University</a:t>
            </a:r>
            <a:endParaRPr dirty="0">
              <a:latin typeface="Calibri"/>
              <a:ea typeface="Calibri"/>
              <a:cs typeface="Calibri"/>
              <a:sym typeface="Calibri"/>
            </a:endParaRPr>
          </a:p>
        </p:txBody>
      </p:sp>
    </p:spTree>
    <p:extLst>
      <p:ext uri="{BB962C8B-B14F-4D97-AF65-F5344CB8AC3E}">
        <p14:creationId xmlns:p14="http://schemas.microsoft.com/office/powerpoint/2010/main" val="22722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21</a:t>
            </a:fld>
            <a:endParaRPr dirty="0"/>
          </a:p>
        </p:txBody>
      </p:sp>
      <p:sp>
        <p:nvSpPr>
          <p:cNvPr id="8" name="Google Shape;422;p60"/>
          <p:cNvSpPr/>
          <p:nvPr/>
        </p:nvSpPr>
        <p:spPr>
          <a:xfrm>
            <a:off x="410304" y="1104900"/>
            <a:ext cx="5685696" cy="5471746"/>
          </a:xfrm>
          <a:prstGeom prst="cloud">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424;p60"/>
          <p:cNvSpPr txBox="1">
            <a:spLocks noGrp="1"/>
          </p:cNvSpPr>
          <p:nvPr>
            <p:ph type="title"/>
          </p:nvPr>
        </p:nvSpPr>
        <p:spPr>
          <a:xfrm>
            <a:off x="724297" y="1539281"/>
            <a:ext cx="5229600" cy="4118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800" u="sng" dirty="0">
                <a:solidFill>
                  <a:srgbClr val="297D53"/>
                </a:solidFill>
              </a:rPr>
              <a:t>Why</a:t>
            </a:r>
            <a:r>
              <a:rPr lang="en" sz="4800" dirty="0">
                <a:solidFill>
                  <a:schemeClr val="accent1">
                    <a:lumMod val="50000"/>
                  </a:schemeClr>
                </a:solidFill>
              </a:rPr>
              <a:t> is Data Collection Important?</a:t>
            </a:r>
            <a:endParaRPr sz="4800" dirty="0">
              <a:solidFill>
                <a:schemeClr val="accent1">
                  <a:lumMod val="50000"/>
                </a:schemeClr>
              </a:solidFill>
            </a:endParaRPr>
          </a:p>
        </p:txBody>
      </p:sp>
      <p:sp>
        <p:nvSpPr>
          <p:cNvPr id="12" name="Google Shape;423;p60"/>
          <p:cNvSpPr txBox="1">
            <a:spLocks noGrp="1"/>
          </p:cNvSpPr>
          <p:nvPr>
            <p:ph type="body" idx="1"/>
          </p:nvPr>
        </p:nvSpPr>
        <p:spPr>
          <a:xfrm>
            <a:off x="6178700" y="1104899"/>
            <a:ext cx="5670400" cy="4674577"/>
          </a:xfrm>
          <a:prstGeom prst="rect">
            <a:avLst/>
          </a:prstGeom>
        </p:spPr>
        <p:txBody>
          <a:bodyPr spcFirstLastPara="1" wrap="square" lIns="91425" tIns="45700" rIns="91425" bIns="45700" anchor="t" anchorCtr="0">
            <a:noAutofit/>
          </a:bodyPr>
          <a:lstStyle/>
          <a:p>
            <a:pPr marL="457200" lvl="0" indent="-431800" algn="l" rtl="0">
              <a:spcBef>
                <a:spcPts val="1500"/>
              </a:spcBef>
              <a:spcAft>
                <a:spcPts val="0"/>
              </a:spcAft>
              <a:buClr>
                <a:srgbClr val="297D53"/>
              </a:buClr>
              <a:buSzPts val="3200"/>
              <a:buChar char="➔"/>
            </a:pPr>
            <a:r>
              <a:rPr lang="en" sz="3200" dirty="0">
                <a:solidFill>
                  <a:schemeClr val="accent1">
                    <a:lumMod val="50000"/>
                  </a:schemeClr>
                </a:solidFill>
              </a:rPr>
              <a:t>Provides a strategic (on-going) way to document REAL progress (or lack thereof) on IEP goals </a:t>
            </a:r>
            <a:endParaRPr sz="3200" dirty="0">
              <a:solidFill>
                <a:schemeClr val="accent1">
                  <a:lumMod val="50000"/>
                </a:schemeClr>
              </a:solidFill>
            </a:endParaRPr>
          </a:p>
          <a:p>
            <a:pPr marL="457200" lvl="0" indent="-431800" algn="l" rtl="0">
              <a:spcBef>
                <a:spcPts val="0"/>
              </a:spcBef>
              <a:spcAft>
                <a:spcPts val="0"/>
              </a:spcAft>
              <a:buClr>
                <a:srgbClr val="297D53"/>
              </a:buClr>
              <a:buSzPts val="3200"/>
              <a:buChar char="➔"/>
            </a:pPr>
            <a:r>
              <a:rPr lang="en" sz="3200" dirty="0">
                <a:solidFill>
                  <a:schemeClr val="accent1">
                    <a:lumMod val="50000"/>
                  </a:schemeClr>
                </a:solidFill>
              </a:rPr>
              <a:t>Should also be used to </a:t>
            </a:r>
            <a:r>
              <a:rPr lang="en" sz="3200" b="1" dirty="0">
                <a:solidFill>
                  <a:schemeClr val="accent1">
                    <a:lumMod val="50000"/>
                  </a:schemeClr>
                </a:solidFill>
              </a:rPr>
              <a:t>plan, implement, or change instruction</a:t>
            </a:r>
            <a:r>
              <a:rPr lang="en" sz="3200" dirty="0">
                <a:solidFill>
                  <a:schemeClr val="accent1">
                    <a:lumMod val="50000"/>
                  </a:schemeClr>
                </a:solidFill>
              </a:rPr>
              <a:t> in response to student need</a:t>
            </a:r>
            <a:endParaRPr sz="3200" dirty="0">
              <a:solidFill>
                <a:schemeClr val="accent1">
                  <a:lumMod val="50000"/>
                </a:schemeClr>
              </a:solidFill>
            </a:endParaRPr>
          </a:p>
          <a:p>
            <a:pPr marL="457200" lvl="0" indent="-431800" algn="l" rtl="0">
              <a:spcBef>
                <a:spcPts val="0"/>
              </a:spcBef>
              <a:spcAft>
                <a:spcPts val="0"/>
              </a:spcAft>
              <a:buClr>
                <a:srgbClr val="297D53"/>
              </a:buClr>
              <a:buSzPts val="3200"/>
              <a:buChar char="➔"/>
            </a:pPr>
            <a:r>
              <a:rPr lang="en" sz="3200" dirty="0">
                <a:solidFill>
                  <a:schemeClr val="accent1">
                    <a:lumMod val="50000"/>
                  </a:schemeClr>
                </a:solidFill>
              </a:rPr>
              <a:t>For this reason, it should be FREQUENT</a:t>
            </a:r>
            <a:endParaRPr sz="3200" dirty="0">
              <a:solidFill>
                <a:schemeClr val="accent1">
                  <a:lumMod val="50000"/>
                </a:schemeClr>
              </a:solidFill>
            </a:endParaRPr>
          </a:p>
        </p:txBody>
      </p:sp>
      <p:sp>
        <p:nvSpPr>
          <p:cNvPr id="13" name="Google Shape;425;p60"/>
          <p:cNvSpPr/>
          <p:nvPr/>
        </p:nvSpPr>
        <p:spPr>
          <a:xfrm>
            <a:off x="6312806" y="5922608"/>
            <a:ext cx="5337003" cy="557324"/>
          </a:xfrm>
          <a:prstGeom prst="rect">
            <a:avLst/>
          </a:prstGeom>
        </p:spPr>
        <p:txBody>
          <a:bodyPr>
            <a:prstTxWarp prst="textPlain">
              <a:avLst/>
            </a:prstTxWarp>
          </a:bodyPr>
          <a:lstStyle/>
          <a:p>
            <a:pPr lvl="0" algn="ctr"/>
            <a:r>
              <a:rPr b="0" i="0" dirty="0">
                <a:ln w="9525" cap="flat" cmpd="sng">
                  <a:solidFill>
                    <a:schemeClr val="dk1"/>
                  </a:solidFill>
                  <a:prstDash val="solid"/>
                  <a:round/>
                  <a:headEnd type="none" w="sm" len="sm"/>
                  <a:tailEnd type="none" w="sm" len="sm"/>
                </a:ln>
                <a:solidFill>
                  <a:srgbClr val="C00000"/>
                </a:solidFill>
                <a:latin typeface="Arial"/>
              </a:rPr>
              <a:t>FREQUENT</a:t>
            </a:r>
          </a:p>
        </p:txBody>
      </p:sp>
    </p:spTree>
    <p:extLst>
      <p:ext uri="{BB962C8B-B14F-4D97-AF65-F5344CB8AC3E}">
        <p14:creationId xmlns:p14="http://schemas.microsoft.com/office/powerpoint/2010/main" val="327416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22</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Implications</a:t>
            </a:r>
          </a:p>
        </p:txBody>
      </p:sp>
      <p:sp>
        <p:nvSpPr>
          <p:cNvPr id="4" name="Text Placeholder 3"/>
          <p:cNvSpPr>
            <a:spLocks noGrp="1"/>
          </p:cNvSpPr>
          <p:nvPr>
            <p:ph type="body" idx="1"/>
          </p:nvPr>
        </p:nvSpPr>
        <p:spPr>
          <a:xfrm>
            <a:off x="342900" y="2883877"/>
            <a:ext cx="11506200" cy="3783623"/>
          </a:xfrm>
        </p:spPr>
        <p:txBody>
          <a:bodyPr>
            <a:normAutofit/>
          </a:bodyPr>
          <a:lstStyle/>
          <a:p>
            <a:pPr marL="25400" indent="0">
              <a:buClr>
                <a:srgbClr val="297D53"/>
              </a:buClr>
              <a:buSzPct val="100000"/>
              <a:buNone/>
            </a:pPr>
            <a:r>
              <a:rPr lang="en-US" sz="3600" b="1" dirty="0">
                <a:solidFill>
                  <a:schemeClr val="accent1">
                    <a:lumMod val="50000"/>
                  </a:schemeClr>
                </a:solidFill>
              </a:rPr>
              <a:t>Discussion Question:</a:t>
            </a:r>
            <a:br>
              <a:rPr lang="en-US" sz="3600" b="1" dirty="0">
                <a:solidFill>
                  <a:schemeClr val="accent1">
                    <a:lumMod val="50000"/>
                  </a:schemeClr>
                </a:solidFill>
              </a:rPr>
            </a:br>
            <a:r>
              <a:rPr lang="en-US" sz="3600" dirty="0">
                <a:solidFill>
                  <a:schemeClr val="accent1">
                    <a:lumMod val="50000"/>
                  </a:schemeClr>
                </a:solidFill>
              </a:rPr>
              <a:t>Is there anything IEP teams should be doing differently?</a:t>
            </a:r>
            <a:endParaRPr lang="en-US" sz="3600" b="1" dirty="0">
              <a:solidFill>
                <a:schemeClr val="accent1">
                  <a:lumMod val="50000"/>
                </a:schemeClr>
              </a:solidFill>
            </a:endParaRPr>
          </a:p>
        </p:txBody>
      </p:sp>
      <p:grpSp>
        <p:nvGrpSpPr>
          <p:cNvPr id="10" name="Group 9"/>
          <p:cNvGrpSpPr/>
          <p:nvPr/>
        </p:nvGrpSpPr>
        <p:grpSpPr>
          <a:xfrm>
            <a:off x="213947" y="1002323"/>
            <a:ext cx="2135638" cy="2065226"/>
            <a:chOff x="432672" y="931528"/>
            <a:chExt cx="2135638" cy="2065226"/>
          </a:xfrm>
        </p:grpSpPr>
        <p:pic>
          <p:nvPicPr>
            <p:cNvPr id="11" name="Google Shape;434;p61"/>
            <p:cNvPicPr preferRelativeResize="0"/>
            <p:nvPr/>
          </p:nvPicPr>
          <p:blipFill>
            <a:blip r:embed="rId3">
              <a:alphaModFix/>
            </a:blip>
            <a:stretch>
              <a:fillRect/>
            </a:stretch>
          </p:blipFill>
          <p:spPr>
            <a:xfrm>
              <a:off x="432672" y="931528"/>
              <a:ext cx="2135638" cy="2065226"/>
            </a:xfrm>
            <a:prstGeom prst="rect">
              <a:avLst/>
            </a:prstGeom>
            <a:noFill/>
            <a:ln>
              <a:noFill/>
            </a:ln>
          </p:spPr>
        </p:pic>
        <p:sp>
          <p:nvSpPr>
            <p:cNvPr id="12" name="Google Shape;435;p61"/>
            <p:cNvSpPr txBox="1"/>
            <p:nvPr/>
          </p:nvSpPr>
          <p:spPr>
            <a:xfrm rot="359826">
              <a:off x="912999" y="1410020"/>
              <a:ext cx="1361049" cy="11082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dk1"/>
                  </a:solidFill>
                  <a:latin typeface="Arvo"/>
                  <a:ea typeface="Arvo"/>
                  <a:cs typeface="Arvo"/>
                  <a:sym typeface="Arvo"/>
                </a:rPr>
                <a:t>Small Group Activity</a:t>
              </a:r>
              <a:endParaRPr sz="2000" dirty="0"/>
            </a:p>
          </p:txBody>
        </p:sp>
      </p:grpSp>
      <p:pic>
        <p:nvPicPr>
          <p:cNvPr id="14" name="Google Shape;717;p90"/>
          <p:cNvPicPr preferRelativeResize="0"/>
          <p:nvPr/>
        </p:nvPicPr>
        <p:blipFill>
          <a:blip r:embed="rId4">
            <a:alphaModFix/>
          </a:blip>
          <a:stretch>
            <a:fillRect/>
          </a:stretch>
        </p:blipFill>
        <p:spPr>
          <a:xfrm>
            <a:off x="5241680" y="4709747"/>
            <a:ext cx="1708639" cy="1371600"/>
          </a:xfrm>
          <a:prstGeom prst="rect">
            <a:avLst/>
          </a:prstGeom>
          <a:noFill/>
          <a:ln>
            <a:noFill/>
          </a:ln>
        </p:spPr>
      </p:pic>
    </p:spTree>
    <p:extLst>
      <p:ext uri="{BB962C8B-B14F-4D97-AF65-F5344CB8AC3E}">
        <p14:creationId xmlns:p14="http://schemas.microsoft.com/office/powerpoint/2010/main" val="186382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23</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Implications Cont. </a:t>
            </a:r>
          </a:p>
        </p:txBody>
      </p:sp>
      <p:sp>
        <p:nvSpPr>
          <p:cNvPr id="4" name="Text Placeholder 3"/>
          <p:cNvSpPr>
            <a:spLocks noGrp="1"/>
          </p:cNvSpPr>
          <p:nvPr>
            <p:ph type="body" idx="1"/>
          </p:nvPr>
        </p:nvSpPr>
        <p:spPr>
          <a:xfrm>
            <a:off x="342900" y="2121877"/>
            <a:ext cx="11506200" cy="4545623"/>
          </a:xfrm>
        </p:spPr>
        <p:txBody>
          <a:bodyPr>
            <a:normAutofit lnSpcReduction="10000"/>
          </a:bodyPr>
          <a:lstStyle/>
          <a:p>
            <a:pPr marL="768350" indent="-742950">
              <a:buClr>
                <a:srgbClr val="297D53"/>
              </a:buClr>
              <a:buSzPct val="100000"/>
              <a:buAutoNum type="arabicPeriod"/>
            </a:pPr>
            <a:r>
              <a:rPr lang="en-US" sz="3600" dirty="0">
                <a:solidFill>
                  <a:schemeClr val="accent1">
                    <a:lumMod val="50000"/>
                  </a:schemeClr>
                </a:solidFill>
              </a:rPr>
              <a:t>Be clear, accurate and factual with present level development</a:t>
            </a:r>
          </a:p>
          <a:p>
            <a:pPr marL="768350" indent="-742950">
              <a:buClr>
                <a:srgbClr val="297D53"/>
              </a:buClr>
              <a:buSzPct val="100000"/>
              <a:buAutoNum type="arabicPeriod"/>
            </a:pPr>
            <a:r>
              <a:rPr lang="en-US" sz="3600" dirty="0">
                <a:solidFill>
                  <a:schemeClr val="accent1">
                    <a:lumMod val="50000"/>
                  </a:schemeClr>
                </a:solidFill>
              </a:rPr>
              <a:t>Develop appropriate annual goals</a:t>
            </a:r>
          </a:p>
          <a:p>
            <a:pPr marL="768350" indent="-742950">
              <a:buClr>
                <a:srgbClr val="297D53"/>
              </a:buClr>
              <a:buSzPct val="100000"/>
              <a:buAutoNum type="arabicPeriod"/>
            </a:pPr>
            <a:r>
              <a:rPr lang="en-US" sz="3600" dirty="0">
                <a:solidFill>
                  <a:schemeClr val="accent1">
                    <a:lumMod val="50000"/>
                  </a:schemeClr>
                </a:solidFill>
              </a:rPr>
              <a:t>Ensure each goal is measurable</a:t>
            </a:r>
          </a:p>
          <a:p>
            <a:pPr marL="768350" indent="-742950">
              <a:buClr>
                <a:srgbClr val="297D53"/>
              </a:buClr>
              <a:buSzPct val="100000"/>
              <a:buAutoNum type="arabicPeriod"/>
            </a:pPr>
            <a:r>
              <a:rPr lang="en-US" sz="3600" dirty="0">
                <a:solidFill>
                  <a:schemeClr val="accent1">
                    <a:lumMod val="50000"/>
                  </a:schemeClr>
                </a:solidFill>
              </a:rPr>
              <a:t>AND ensure the progress toward meeting each goal is noted and applicable to the goal</a:t>
            </a:r>
          </a:p>
          <a:p>
            <a:pPr marL="768350" indent="-742950">
              <a:buClr>
                <a:srgbClr val="297D53"/>
              </a:buClr>
              <a:buSzPct val="100000"/>
              <a:buAutoNum type="arabicPeriod"/>
            </a:pPr>
            <a:r>
              <a:rPr lang="en-US" sz="3600" dirty="0">
                <a:solidFill>
                  <a:schemeClr val="accent1">
                    <a:lumMod val="50000"/>
                  </a:schemeClr>
                </a:solidFill>
              </a:rPr>
              <a:t>Share student progress with parents in understandable terms</a:t>
            </a:r>
          </a:p>
        </p:txBody>
      </p:sp>
    </p:spTree>
    <p:extLst>
      <p:ext uri="{BB962C8B-B14F-4D97-AF65-F5344CB8AC3E}">
        <p14:creationId xmlns:p14="http://schemas.microsoft.com/office/powerpoint/2010/main" val="348738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24</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Challenges</a:t>
            </a:r>
          </a:p>
        </p:txBody>
      </p:sp>
      <p:sp>
        <p:nvSpPr>
          <p:cNvPr id="4" name="Text Placeholder 3"/>
          <p:cNvSpPr>
            <a:spLocks noGrp="1"/>
          </p:cNvSpPr>
          <p:nvPr>
            <p:ph type="body" idx="1"/>
          </p:nvPr>
        </p:nvSpPr>
        <p:spPr>
          <a:xfrm>
            <a:off x="342900" y="2121877"/>
            <a:ext cx="11506200" cy="4545623"/>
          </a:xfrm>
        </p:spPr>
        <p:txBody>
          <a:bodyPr>
            <a:normAutofit/>
          </a:bodyPr>
          <a:lstStyle/>
          <a:p>
            <a:pPr>
              <a:buClr>
                <a:srgbClr val="297D53"/>
              </a:buClr>
              <a:buSzPct val="100000"/>
              <a:buFont typeface="Wingdings" panose="05000000000000000000" pitchFamily="2" charset="2"/>
              <a:buChar char="q"/>
            </a:pPr>
            <a:r>
              <a:rPr lang="en-US" sz="3600" dirty="0">
                <a:solidFill>
                  <a:schemeClr val="accent1">
                    <a:lumMod val="50000"/>
                  </a:schemeClr>
                </a:solidFill>
              </a:rPr>
              <a:t>Other professional responsibilities and demands</a:t>
            </a:r>
          </a:p>
          <a:p>
            <a:pPr>
              <a:buClr>
                <a:srgbClr val="297D53"/>
              </a:buClr>
              <a:buSzPct val="100000"/>
              <a:buFont typeface="Wingdings" panose="05000000000000000000" pitchFamily="2" charset="2"/>
              <a:buChar char="q"/>
            </a:pPr>
            <a:r>
              <a:rPr lang="en-US" sz="3600" dirty="0">
                <a:solidFill>
                  <a:schemeClr val="accent1">
                    <a:lumMod val="50000"/>
                  </a:schemeClr>
                </a:solidFill>
              </a:rPr>
              <a:t>Selecting optimal target skills that align with Missouri Learning Standards</a:t>
            </a:r>
          </a:p>
          <a:p>
            <a:pPr>
              <a:buClr>
                <a:srgbClr val="297D53"/>
              </a:buClr>
              <a:buSzPct val="100000"/>
              <a:buFont typeface="Wingdings" panose="05000000000000000000" pitchFamily="2" charset="2"/>
              <a:buChar char="q"/>
            </a:pPr>
            <a:r>
              <a:rPr lang="en-US" sz="3600" dirty="0">
                <a:solidFill>
                  <a:schemeClr val="accent1">
                    <a:lumMod val="50000"/>
                  </a:schemeClr>
                </a:solidFill>
              </a:rPr>
              <a:t>Having reliable and the right type of data</a:t>
            </a:r>
          </a:p>
          <a:p>
            <a:pPr>
              <a:buClr>
                <a:srgbClr val="297D53"/>
              </a:buClr>
              <a:buSzPct val="100000"/>
              <a:buFont typeface="Wingdings" panose="05000000000000000000" pitchFamily="2" charset="2"/>
              <a:buChar char="q"/>
            </a:pPr>
            <a:r>
              <a:rPr lang="en-US" sz="3600" dirty="0">
                <a:solidFill>
                  <a:schemeClr val="accent1">
                    <a:lumMod val="50000"/>
                  </a:schemeClr>
                </a:solidFill>
              </a:rPr>
              <a:t>Finding efficient, effective means of data collection</a:t>
            </a:r>
          </a:p>
          <a:p>
            <a:pPr>
              <a:buClr>
                <a:srgbClr val="297D53"/>
              </a:buClr>
              <a:buSzPct val="100000"/>
              <a:buFont typeface="Wingdings" panose="05000000000000000000" pitchFamily="2" charset="2"/>
              <a:buChar char="q"/>
            </a:pPr>
            <a:r>
              <a:rPr lang="en-US" sz="3600" dirty="0">
                <a:solidFill>
                  <a:schemeClr val="accent1">
                    <a:lumMod val="50000"/>
                  </a:schemeClr>
                </a:solidFill>
              </a:rPr>
              <a:t>Making ongoing progress monitoring a habit</a:t>
            </a:r>
          </a:p>
        </p:txBody>
      </p:sp>
    </p:spTree>
    <p:extLst>
      <p:ext uri="{BB962C8B-B14F-4D97-AF65-F5344CB8AC3E}">
        <p14:creationId xmlns:p14="http://schemas.microsoft.com/office/powerpoint/2010/main" val="411998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25</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Progress Monitoring</a:t>
            </a:r>
          </a:p>
        </p:txBody>
      </p:sp>
      <p:sp>
        <p:nvSpPr>
          <p:cNvPr id="4" name="Text Placeholder 3"/>
          <p:cNvSpPr>
            <a:spLocks noGrp="1"/>
          </p:cNvSpPr>
          <p:nvPr>
            <p:ph type="body" idx="1"/>
          </p:nvPr>
        </p:nvSpPr>
        <p:spPr>
          <a:xfrm>
            <a:off x="342900" y="2121877"/>
            <a:ext cx="5753100" cy="4545623"/>
          </a:xfrm>
        </p:spPr>
        <p:txBody>
          <a:bodyPr>
            <a:normAutofit fontScale="92500"/>
          </a:bodyPr>
          <a:lstStyle/>
          <a:p>
            <a:pPr marL="25400" indent="0">
              <a:buClr>
                <a:srgbClr val="297D53"/>
              </a:buClr>
              <a:buSzPct val="100000"/>
              <a:buNone/>
            </a:pPr>
            <a:r>
              <a:rPr lang="en-US" sz="3600" b="1" dirty="0">
                <a:solidFill>
                  <a:srgbClr val="297D53"/>
                </a:solidFill>
                <a:latin typeface="Calibri" panose="020F0502020204030204" pitchFamily="34" charset="0"/>
                <a:cs typeface="Calibri" panose="020F0502020204030204" pitchFamily="34" charset="0"/>
              </a:rPr>
              <a:t>Progress monitoring </a:t>
            </a:r>
            <a:r>
              <a:rPr lang="en-US" sz="3600" dirty="0">
                <a:solidFill>
                  <a:schemeClr val="accent1">
                    <a:lumMod val="50000"/>
                  </a:schemeClr>
                </a:solidFill>
                <a:latin typeface="Calibri" panose="020F0502020204030204" pitchFamily="34" charset="0"/>
                <a:cs typeface="Calibri" panose="020F0502020204030204" pitchFamily="34" charset="0"/>
              </a:rPr>
              <a:t>means gathering data about a particular skill, using </a:t>
            </a:r>
            <a:r>
              <a:rPr lang="en-US" sz="3600" b="1" dirty="0">
                <a:solidFill>
                  <a:srgbClr val="297D53"/>
                </a:solidFill>
                <a:latin typeface="Calibri" panose="020F0502020204030204" pitchFamily="34" charset="0"/>
                <a:cs typeface="Calibri" panose="020F0502020204030204" pitchFamily="34" charset="0"/>
              </a:rPr>
              <a:t>systematic</a:t>
            </a:r>
            <a:r>
              <a:rPr lang="en-US" sz="3600" dirty="0">
                <a:solidFill>
                  <a:schemeClr val="accent1">
                    <a:lumMod val="50000"/>
                  </a:schemeClr>
                </a:solidFill>
                <a:latin typeface="Calibri" panose="020F0502020204030204" pitchFamily="34" charset="0"/>
                <a:cs typeface="Calibri" panose="020F0502020204030204" pitchFamily="34" charset="0"/>
              </a:rPr>
              <a:t> and </a:t>
            </a:r>
            <a:r>
              <a:rPr lang="en-US" sz="3600" b="1" dirty="0">
                <a:solidFill>
                  <a:srgbClr val="297D53"/>
                </a:solidFill>
                <a:latin typeface="Calibri" panose="020F0502020204030204" pitchFamily="34" charset="0"/>
                <a:cs typeface="Calibri" panose="020F0502020204030204" pitchFamily="34" charset="0"/>
              </a:rPr>
              <a:t>planned</a:t>
            </a:r>
            <a:r>
              <a:rPr lang="en-US" sz="3600" dirty="0">
                <a:solidFill>
                  <a:schemeClr val="accent1">
                    <a:lumMod val="50000"/>
                  </a:schemeClr>
                </a:solidFill>
                <a:latin typeface="Calibri" panose="020F0502020204030204" pitchFamily="34" charset="0"/>
                <a:cs typeface="Calibri" panose="020F0502020204030204" pitchFamily="34" charset="0"/>
              </a:rPr>
              <a:t> methods, often enough to determine whether instruction is working so the student is making </a:t>
            </a:r>
            <a:r>
              <a:rPr lang="en-US" sz="3600" b="1" dirty="0">
                <a:solidFill>
                  <a:srgbClr val="297D53"/>
                </a:solidFill>
                <a:latin typeface="Calibri" panose="020F0502020204030204" pitchFamily="34" charset="0"/>
                <a:cs typeface="Calibri" panose="020F0502020204030204" pitchFamily="34" charset="0"/>
              </a:rPr>
              <a:t>meaningful</a:t>
            </a:r>
            <a:r>
              <a:rPr lang="en-US" sz="3600" b="1" dirty="0">
                <a:solidFill>
                  <a:schemeClr val="accent1">
                    <a:lumMod val="50000"/>
                  </a:schemeClr>
                </a:solidFill>
                <a:latin typeface="Calibri" panose="020F0502020204030204" pitchFamily="34" charset="0"/>
                <a:cs typeface="Calibri" panose="020F0502020204030204" pitchFamily="34" charset="0"/>
              </a:rPr>
              <a:t> </a:t>
            </a:r>
            <a:r>
              <a:rPr lang="en-US" sz="3600" b="1" dirty="0">
                <a:solidFill>
                  <a:srgbClr val="297D53"/>
                </a:solidFill>
                <a:latin typeface="Calibri" panose="020F0502020204030204" pitchFamily="34" charset="0"/>
                <a:cs typeface="Calibri" panose="020F0502020204030204" pitchFamily="34" charset="0"/>
              </a:rPr>
              <a:t>progress</a:t>
            </a:r>
            <a:r>
              <a:rPr lang="en-US" sz="3600" dirty="0">
                <a:solidFill>
                  <a:schemeClr val="accent1">
                    <a:lumMod val="50000"/>
                  </a:schemeClr>
                </a:solidFill>
                <a:latin typeface="Calibri" panose="020F0502020204030204" pitchFamily="34" charset="0"/>
                <a:cs typeface="Calibri" panose="020F0502020204030204" pitchFamily="34" charset="0"/>
              </a:rPr>
              <a:t> toward attaining that skill.  </a:t>
            </a:r>
          </a:p>
          <a:p>
            <a:pPr marL="25400" indent="0">
              <a:buClr>
                <a:srgbClr val="297D53"/>
              </a:buClr>
              <a:buSzPct val="100000"/>
              <a:buNone/>
            </a:pPr>
            <a:endParaRPr lang="en-US" sz="3600" dirty="0">
              <a:solidFill>
                <a:schemeClr val="accent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292" y="2101260"/>
            <a:ext cx="5451231" cy="4583723"/>
          </a:xfrm>
          <a:prstGeom prst="rect">
            <a:avLst/>
          </a:prstGeom>
        </p:spPr>
      </p:pic>
    </p:spTree>
    <p:extLst>
      <p:ext uri="{BB962C8B-B14F-4D97-AF65-F5344CB8AC3E}">
        <p14:creationId xmlns:p14="http://schemas.microsoft.com/office/powerpoint/2010/main" val="1592743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26</a:t>
            </a:fld>
            <a:endParaRPr dirty="0"/>
          </a:p>
        </p:txBody>
      </p:sp>
      <p:sp>
        <p:nvSpPr>
          <p:cNvPr id="3" name="Title 2"/>
          <p:cNvSpPr>
            <a:spLocks noGrp="1"/>
          </p:cNvSpPr>
          <p:nvPr>
            <p:ph type="title"/>
          </p:nvPr>
        </p:nvSpPr>
        <p:spPr>
          <a:xfrm>
            <a:off x="342900" y="870440"/>
            <a:ext cx="11506200" cy="952500"/>
          </a:xfrm>
        </p:spPr>
        <p:txBody>
          <a:bodyPr/>
          <a:lstStyle/>
          <a:p>
            <a:r>
              <a:rPr lang="en-US" dirty="0">
                <a:solidFill>
                  <a:schemeClr val="accent1">
                    <a:lumMod val="50000"/>
                  </a:schemeClr>
                </a:solidFill>
              </a:rPr>
              <a:t>Text Rendering Activity</a:t>
            </a:r>
          </a:p>
        </p:txBody>
      </p:sp>
      <p:pic>
        <p:nvPicPr>
          <p:cNvPr id="7" name="Google Shape;470;p65"/>
          <p:cNvPicPr preferRelativeResize="0"/>
          <p:nvPr/>
        </p:nvPicPr>
        <p:blipFill>
          <a:blip r:embed="rId3">
            <a:alphaModFix/>
          </a:blip>
          <a:stretch>
            <a:fillRect/>
          </a:stretch>
        </p:blipFill>
        <p:spPr>
          <a:xfrm>
            <a:off x="342899" y="1992923"/>
            <a:ext cx="3431932" cy="4674576"/>
          </a:xfrm>
          <a:prstGeom prst="rect">
            <a:avLst/>
          </a:prstGeom>
          <a:noFill/>
          <a:ln>
            <a:noFill/>
          </a:ln>
        </p:spPr>
      </p:pic>
      <p:pic>
        <p:nvPicPr>
          <p:cNvPr id="8" name="Google Shape;471;p65"/>
          <p:cNvPicPr preferRelativeResize="0"/>
          <p:nvPr/>
        </p:nvPicPr>
        <p:blipFill rotWithShape="1">
          <a:blip r:embed="rId4">
            <a:alphaModFix/>
          </a:blip>
          <a:srcRect t="4446" b="4446"/>
          <a:stretch/>
        </p:blipFill>
        <p:spPr>
          <a:xfrm rot="651652">
            <a:off x="5743199" y="3087107"/>
            <a:ext cx="5767300" cy="2921428"/>
          </a:xfrm>
          <a:prstGeom prst="rect">
            <a:avLst/>
          </a:prstGeom>
          <a:noFill/>
          <a:ln w="38100" cap="flat" cmpd="sng">
            <a:solidFill>
              <a:schemeClr val="dk2"/>
            </a:solidFill>
            <a:prstDash val="solid"/>
            <a:round/>
            <a:headEnd type="none" w="sm" len="sm"/>
            <a:tailEnd type="none" w="sm" len="sm"/>
          </a:ln>
        </p:spPr>
      </p:pic>
      <p:sp>
        <p:nvSpPr>
          <p:cNvPr id="6" name="TextBox 5"/>
          <p:cNvSpPr txBox="1"/>
          <p:nvPr/>
        </p:nvSpPr>
        <p:spPr>
          <a:xfrm>
            <a:off x="10117015" y="1104900"/>
            <a:ext cx="1732085"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#4 and #5</a:t>
            </a:r>
          </a:p>
        </p:txBody>
      </p:sp>
    </p:spTree>
    <p:extLst>
      <p:ext uri="{BB962C8B-B14F-4D97-AF65-F5344CB8AC3E}">
        <p14:creationId xmlns:p14="http://schemas.microsoft.com/office/powerpoint/2010/main" val="375728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6"/>
          <p:cNvSpPr txBox="1">
            <a:spLocks noGrp="1"/>
          </p:cNvSpPr>
          <p:nvPr>
            <p:ph type="body" idx="1"/>
          </p:nvPr>
        </p:nvSpPr>
        <p:spPr>
          <a:xfrm>
            <a:off x="1524000" y="4787900"/>
            <a:ext cx="9016500" cy="20064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r>
              <a:rPr lang="en" sz="4800" b="1" dirty="0">
                <a:solidFill>
                  <a:schemeClr val="accent1">
                    <a:lumMod val="50000"/>
                  </a:schemeClr>
                </a:solidFill>
              </a:rPr>
              <a:t>Six Steps to Progress Monitoring</a:t>
            </a:r>
            <a:endParaRPr sz="4800" b="1" dirty="0">
              <a:solidFill>
                <a:schemeClr val="accent1">
                  <a:lumMod val="50000"/>
                </a:schemeClr>
              </a:solidFill>
            </a:endParaRPr>
          </a:p>
        </p:txBody>
      </p:sp>
      <p:sp>
        <p:nvSpPr>
          <p:cNvPr id="478" name="Google Shape;478;p6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solidFill>
                  <a:srgbClr val="004B8E"/>
                </a:solidFill>
              </a:rPr>
              <a:t>27</a:t>
            </a:fld>
            <a:endParaRPr dirty="0">
              <a:solidFill>
                <a:srgbClr val="004B8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28</a:t>
            </a:fld>
            <a:endParaRPr dirty="0"/>
          </a:p>
        </p:txBody>
      </p:sp>
      <p:sp>
        <p:nvSpPr>
          <p:cNvPr id="9" name="Google Shape;486;p67"/>
          <p:cNvSpPr txBox="1"/>
          <p:nvPr/>
        </p:nvSpPr>
        <p:spPr>
          <a:xfrm>
            <a:off x="342900" y="869307"/>
            <a:ext cx="1150620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dirty="0">
                <a:solidFill>
                  <a:schemeClr val="accent1">
                    <a:lumMod val="50000"/>
                  </a:schemeClr>
                </a:solidFill>
                <a:latin typeface="Calibri"/>
                <a:ea typeface="Calibri"/>
                <a:cs typeface="Calibri"/>
                <a:sym typeface="Calibri"/>
              </a:rPr>
              <a:t>Six Steps: Data Collection (to Progress Monitor)</a:t>
            </a:r>
            <a:endParaRPr sz="4500" b="1" dirty="0">
              <a:solidFill>
                <a:schemeClr val="accent1">
                  <a:lumMod val="50000"/>
                </a:schemeClr>
              </a:solidFill>
              <a:latin typeface="Concert One"/>
              <a:ea typeface="Concert One"/>
              <a:cs typeface="Concert One"/>
              <a:sym typeface="Concert One"/>
            </a:endParaRPr>
          </a:p>
        </p:txBody>
      </p:sp>
      <p:grpSp>
        <p:nvGrpSpPr>
          <p:cNvPr id="10" name="Group 9"/>
          <p:cNvGrpSpPr/>
          <p:nvPr/>
        </p:nvGrpSpPr>
        <p:grpSpPr>
          <a:xfrm>
            <a:off x="342900" y="2085233"/>
            <a:ext cx="11646000" cy="4744642"/>
            <a:chOff x="342900" y="1792158"/>
            <a:chExt cx="11646000" cy="4744642"/>
          </a:xfrm>
        </p:grpSpPr>
        <p:pic>
          <p:nvPicPr>
            <p:cNvPr id="11" name="Google Shape;487;p67"/>
            <p:cNvPicPr preferRelativeResize="0"/>
            <p:nvPr/>
          </p:nvPicPr>
          <p:blipFill>
            <a:blip r:embed="rId3">
              <a:alphaModFix amt="86000"/>
            </a:blip>
            <a:stretch>
              <a:fillRect/>
            </a:stretch>
          </p:blipFill>
          <p:spPr>
            <a:xfrm rot="729283">
              <a:off x="4199765" y="1792158"/>
              <a:ext cx="3577689" cy="2563958"/>
            </a:xfrm>
            <a:prstGeom prst="rect">
              <a:avLst/>
            </a:prstGeom>
            <a:noFill/>
            <a:ln>
              <a:noFill/>
            </a:ln>
          </p:spPr>
        </p:pic>
        <p:sp>
          <p:nvSpPr>
            <p:cNvPr id="12" name="Google Shape;488;p67"/>
            <p:cNvSpPr txBox="1"/>
            <p:nvPr/>
          </p:nvSpPr>
          <p:spPr>
            <a:xfrm>
              <a:off x="342900" y="2119125"/>
              <a:ext cx="2793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1. Appropriate IEP goals with defined target skill or behavior</a:t>
              </a:r>
              <a:endParaRPr sz="2400" dirty="0">
                <a:solidFill>
                  <a:schemeClr val="accent1">
                    <a:lumMod val="50000"/>
                  </a:schemeClr>
                </a:solidFill>
                <a:highlight>
                  <a:srgbClr val="EDEF00"/>
                </a:highlight>
              </a:endParaRPr>
            </a:p>
          </p:txBody>
        </p:sp>
        <p:sp>
          <p:nvSpPr>
            <p:cNvPr id="13" name="Google Shape;489;p67"/>
            <p:cNvSpPr txBox="1"/>
            <p:nvPr/>
          </p:nvSpPr>
          <p:spPr>
            <a:xfrm>
              <a:off x="1075825" y="492505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2. Making Data Collection Decisions</a:t>
              </a:r>
              <a:endParaRPr sz="2400" b="1" dirty="0">
                <a:solidFill>
                  <a:schemeClr val="accent1">
                    <a:lumMod val="50000"/>
                  </a:schemeClr>
                </a:solidFill>
                <a:latin typeface="Calibri"/>
                <a:ea typeface="Calibri"/>
                <a:cs typeface="Calibri"/>
                <a:sym typeface="Calibri"/>
              </a:endParaRPr>
            </a:p>
          </p:txBody>
        </p:sp>
        <p:sp>
          <p:nvSpPr>
            <p:cNvPr id="14" name="Google Shape;490;p67"/>
            <p:cNvSpPr txBox="1"/>
            <p:nvPr/>
          </p:nvSpPr>
          <p:spPr>
            <a:xfrm>
              <a:off x="5167075" y="5243800"/>
              <a:ext cx="3000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3. Select appropriate data collection tools and schedule</a:t>
              </a:r>
              <a:endParaRPr sz="2400" dirty="0">
                <a:solidFill>
                  <a:schemeClr val="accent1">
                    <a:lumMod val="50000"/>
                  </a:schemeClr>
                </a:solidFill>
              </a:endParaRPr>
            </a:p>
          </p:txBody>
        </p:sp>
        <p:sp>
          <p:nvSpPr>
            <p:cNvPr id="15" name="Google Shape;491;p67"/>
            <p:cNvSpPr txBox="1"/>
            <p:nvPr/>
          </p:nvSpPr>
          <p:spPr>
            <a:xfrm>
              <a:off x="8845600" y="4704025"/>
              <a:ext cx="288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4. Graph &amp; Analyze</a:t>
              </a:r>
              <a:endParaRPr sz="2400" b="1" dirty="0">
                <a:solidFill>
                  <a:schemeClr val="accent1">
                    <a:lumMod val="50000"/>
                  </a:schemeClr>
                </a:solidFill>
                <a:latin typeface="Calibri"/>
                <a:ea typeface="Calibri"/>
                <a:cs typeface="Calibri"/>
                <a:sym typeface="Calibri"/>
              </a:endParaRPr>
            </a:p>
          </p:txBody>
        </p:sp>
        <p:sp>
          <p:nvSpPr>
            <p:cNvPr id="16" name="Google Shape;492;p67"/>
            <p:cNvSpPr txBox="1"/>
            <p:nvPr/>
          </p:nvSpPr>
          <p:spPr>
            <a:xfrm>
              <a:off x="8988900" y="3233925"/>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5. Make data driven decisions</a:t>
              </a:r>
              <a:endParaRPr sz="2400" b="1" dirty="0">
                <a:solidFill>
                  <a:schemeClr val="accent1">
                    <a:lumMod val="50000"/>
                  </a:schemeClr>
                </a:solidFill>
                <a:latin typeface="Calibri"/>
                <a:ea typeface="Calibri"/>
                <a:cs typeface="Calibri"/>
                <a:sym typeface="Calibri"/>
              </a:endParaRPr>
            </a:p>
          </p:txBody>
        </p:sp>
        <p:sp>
          <p:nvSpPr>
            <p:cNvPr id="17" name="Google Shape;493;p67"/>
            <p:cNvSpPr txBox="1"/>
            <p:nvPr/>
          </p:nvSpPr>
          <p:spPr>
            <a:xfrm>
              <a:off x="4735217" y="2407919"/>
              <a:ext cx="2383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dirty="0">
                  <a:solidFill>
                    <a:schemeClr val="accent1">
                      <a:lumMod val="50000"/>
                    </a:schemeClr>
                  </a:solidFill>
                  <a:latin typeface="Calibri"/>
                  <a:ea typeface="Calibri"/>
                  <a:cs typeface="Calibri"/>
                  <a:sym typeface="Calibri"/>
                </a:rPr>
                <a:t>Progress Monitoring</a:t>
              </a:r>
              <a:endParaRPr sz="3500" b="1" dirty="0">
                <a:solidFill>
                  <a:schemeClr val="accent1">
                    <a:lumMod val="50000"/>
                  </a:schemeClr>
                </a:solidFill>
                <a:latin typeface="Calibri"/>
                <a:ea typeface="Calibri"/>
                <a:cs typeface="Calibri"/>
                <a:sym typeface="Calibri"/>
              </a:endParaRPr>
            </a:p>
          </p:txBody>
        </p:sp>
        <p:cxnSp>
          <p:nvCxnSpPr>
            <p:cNvPr id="18" name="Google Shape;494;p67"/>
            <p:cNvCxnSpPr/>
            <p:nvPr/>
          </p:nvCxnSpPr>
          <p:spPr>
            <a:xfrm flipH="1">
              <a:off x="2837300" y="2397275"/>
              <a:ext cx="1638600" cy="136500"/>
            </a:xfrm>
            <a:prstGeom prst="straightConnector1">
              <a:avLst/>
            </a:prstGeom>
            <a:noFill/>
            <a:ln w="76200" cap="flat" cmpd="sng">
              <a:solidFill>
                <a:schemeClr val="dk2"/>
              </a:solidFill>
              <a:prstDash val="solid"/>
              <a:round/>
              <a:headEnd type="none" w="med" len="med"/>
              <a:tailEnd type="triangle" w="med" len="med"/>
            </a:ln>
          </p:spPr>
        </p:cxnSp>
        <p:cxnSp>
          <p:nvCxnSpPr>
            <p:cNvPr id="19" name="Google Shape;495;p67"/>
            <p:cNvCxnSpPr/>
            <p:nvPr/>
          </p:nvCxnSpPr>
          <p:spPr>
            <a:xfrm flipH="1">
              <a:off x="3229775" y="3781425"/>
              <a:ext cx="1109700" cy="1064100"/>
            </a:xfrm>
            <a:prstGeom prst="straightConnector1">
              <a:avLst/>
            </a:prstGeom>
            <a:noFill/>
            <a:ln w="76200" cap="flat" cmpd="sng">
              <a:solidFill>
                <a:schemeClr val="dk2"/>
              </a:solidFill>
              <a:prstDash val="solid"/>
              <a:round/>
              <a:headEnd type="none" w="med" len="med"/>
              <a:tailEnd type="triangle" w="med" len="med"/>
            </a:ln>
          </p:spPr>
        </p:cxnSp>
        <p:cxnSp>
          <p:nvCxnSpPr>
            <p:cNvPr id="20" name="Google Shape;496;p67"/>
            <p:cNvCxnSpPr/>
            <p:nvPr/>
          </p:nvCxnSpPr>
          <p:spPr>
            <a:xfrm flipH="1">
              <a:off x="6134100" y="4242325"/>
              <a:ext cx="69600" cy="1147200"/>
            </a:xfrm>
            <a:prstGeom prst="straightConnector1">
              <a:avLst/>
            </a:prstGeom>
            <a:noFill/>
            <a:ln w="76200" cap="flat" cmpd="sng">
              <a:solidFill>
                <a:schemeClr val="dk2"/>
              </a:solidFill>
              <a:prstDash val="solid"/>
              <a:round/>
              <a:headEnd type="none" w="med" len="med"/>
              <a:tailEnd type="triangle" w="med" len="med"/>
            </a:ln>
          </p:spPr>
        </p:cxnSp>
        <p:cxnSp>
          <p:nvCxnSpPr>
            <p:cNvPr id="21" name="Google Shape;497;p67"/>
            <p:cNvCxnSpPr>
              <a:endCxn id="15" idx="1"/>
            </p:cNvCxnSpPr>
            <p:nvPr/>
          </p:nvCxnSpPr>
          <p:spPr>
            <a:xfrm>
              <a:off x="7495300" y="3755875"/>
              <a:ext cx="1350300" cy="1225200"/>
            </a:xfrm>
            <a:prstGeom prst="straightConnector1">
              <a:avLst/>
            </a:prstGeom>
            <a:noFill/>
            <a:ln w="76200" cap="flat" cmpd="sng">
              <a:solidFill>
                <a:schemeClr val="dk2"/>
              </a:solidFill>
              <a:prstDash val="solid"/>
              <a:round/>
              <a:headEnd type="none" w="med" len="med"/>
              <a:tailEnd type="triangle" w="med" len="med"/>
            </a:ln>
          </p:spPr>
        </p:cxnSp>
        <p:cxnSp>
          <p:nvCxnSpPr>
            <p:cNvPr id="22" name="Google Shape;498;p67"/>
            <p:cNvCxnSpPr/>
            <p:nvPr/>
          </p:nvCxnSpPr>
          <p:spPr>
            <a:xfrm>
              <a:off x="7834200" y="2904000"/>
              <a:ext cx="1313100" cy="405300"/>
            </a:xfrm>
            <a:prstGeom prst="straightConnector1">
              <a:avLst/>
            </a:prstGeom>
            <a:noFill/>
            <a:ln w="76200" cap="flat" cmpd="sng">
              <a:solidFill>
                <a:schemeClr val="dk2"/>
              </a:solidFill>
              <a:prstDash val="solid"/>
              <a:round/>
              <a:headEnd type="none" w="med" len="med"/>
              <a:tailEnd type="triangle" w="med" len="med"/>
            </a:ln>
          </p:spPr>
        </p:cxnSp>
        <p:sp>
          <p:nvSpPr>
            <p:cNvPr id="23" name="Google Shape;499;p67"/>
            <p:cNvSpPr txBox="1"/>
            <p:nvPr/>
          </p:nvSpPr>
          <p:spPr>
            <a:xfrm>
              <a:off x="8840425" y="1990425"/>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400" b="1" dirty="0">
                  <a:solidFill>
                    <a:schemeClr val="accent1">
                      <a:lumMod val="50000"/>
                    </a:schemeClr>
                  </a:solidFill>
                  <a:latin typeface="Calibri"/>
                  <a:ea typeface="Calibri"/>
                  <a:cs typeface="Calibri"/>
                  <a:sym typeface="Calibri"/>
                </a:rPr>
                <a:t>6. Reporting Progress</a:t>
              </a:r>
              <a:endParaRPr sz="24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cxnSp>
          <p:nvCxnSpPr>
            <p:cNvPr id="24" name="Google Shape;500;p67"/>
            <p:cNvCxnSpPr>
              <a:endCxn id="23" idx="1"/>
            </p:cNvCxnSpPr>
            <p:nvPr/>
          </p:nvCxnSpPr>
          <p:spPr>
            <a:xfrm rot="10800000" flipH="1">
              <a:off x="7675825" y="2375175"/>
              <a:ext cx="1164600" cy="67800"/>
            </a:xfrm>
            <a:prstGeom prst="straightConnector1">
              <a:avLst/>
            </a:prstGeom>
            <a:noFill/>
            <a:ln w="76200"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69039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8"/>
          <p:cNvSpPr txBox="1">
            <a:spLocks noGrp="1"/>
          </p:cNvSpPr>
          <p:nvPr>
            <p:ph type="body" idx="1"/>
          </p:nvPr>
        </p:nvSpPr>
        <p:spPr>
          <a:xfrm>
            <a:off x="9652000" y="6096000"/>
            <a:ext cx="2235300" cy="457200"/>
          </a:xfrm>
          <a:prstGeom prst="rect">
            <a:avLst/>
          </a:prstGeom>
          <a:noFill/>
          <a:ln>
            <a:noFill/>
          </a:ln>
        </p:spPr>
        <p:txBody>
          <a:bodyPr spcFirstLastPara="1" wrap="square" lIns="121900" tIns="60925" rIns="121900" bIns="60925" anchor="t" anchorCtr="0">
            <a:normAutofit fontScale="62500" lnSpcReduction="20000"/>
          </a:bodyPr>
          <a:lstStyle/>
          <a:p>
            <a:pPr marL="0" lvl="0" indent="0" algn="ctr" rtl="0">
              <a:lnSpc>
                <a:spcPct val="100000"/>
              </a:lnSpc>
              <a:spcBef>
                <a:spcPts val="853"/>
              </a:spcBef>
              <a:spcAft>
                <a:spcPts val="0"/>
              </a:spcAft>
              <a:buSzPts val="5120"/>
              <a:buNone/>
            </a:pPr>
            <a:endParaRPr dirty="0"/>
          </a:p>
        </p:txBody>
      </p:sp>
      <p:sp>
        <p:nvSpPr>
          <p:cNvPr id="506" name="Google Shape;506;p68"/>
          <p:cNvSpPr txBox="1">
            <a:spLocks noGrp="1"/>
          </p:cNvSpPr>
          <p:nvPr>
            <p:ph type="title"/>
          </p:nvPr>
        </p:nvSpPr>
        <p:spPr>
          <a:xfrm>
            <a:off x="311675" y="1951699"/>
            <a:ext cx="7836000" cy="1477301"/>
          </a:xfrm>
          <a:prstGeom prst="rect">
            <a:avLst/>
          </a:prstGeom>
          <a:noFill/>
          <a:ln>
            <a:noFill/>
          </a:ln>
        </p:spPr>
        <p:txBody>
          <a:bodyPr spcFirstLastPara="1" wrap="square" lIns="121900" tIns="60925" rIns="121900" bIns="60925" anchor="ctr" anchorCtr="0">
            <a:noAutofit/>
          </a:bodyPr>
          <a:lstStyle/>
          <a:p>
            <a:pPr marL="16932" lvl="0" indent="0" algn="ctr" rtl="0">
              <a:lnSpc>
                <a:spcPct val="100000"/>
              </a:lnSpc>
              <a:spcBef>
                <a:spcPts val="0"/>
              </a:spcBef>
              <a:spcAft>
                <a:spcPts val="0"/>
              </a:spcAft>
              <a:buClr>
                <a:srgbClr val="004B8E"/>
              </a:buClr>
              <a:buSzPts val="990"/>
              <a:buFont typeface="Calibri"/>
              <a:buNone/>
            </a:pPr>
            <a:endParaRPr sz="4267" dirty="0">
              <a:solidFill>
                <a:srgbClr val="1155CC"/>
              </a:solidFill>
              <a:latin typeface="Calibri"/>
              <a:ea typeface="Calibri"/>
              <a:cs typeface="Calibri"/>
              <a:sym typeface="Calibri"/>
            </a:endParaRPr>
          </a:p>
          <a:p>
            <a:pPr marL="16932" lvl="0" indent="0" algn="l" rtl="0">
              <a:lnSpc>
                <a:spcPct val="100000"/>
              </a:lnSpc>
              <a:spcBef>
                <a:spcPts val="0"/>
              </a:spcBef>
              <a:spcAft>
                <a:spcPts val="0"/>
              </a:spcAft>
              <a:buClr>
                <a:schemeClr val="dk1"/>
              </a:buClr>
              <a:buSzPts val="990"/>
              <a:buFont typeface="Calibri"/>
              <a:buNone/>
            </a:pPr>
            <a:r>
              <a:rPr lang="en" sz="5330" dirty="0"/>
              <a:t>Step 1: Appropriate IEP Goals with Defined Target</a:t>
            </a:r>
            <a:endParaRPr sz="5330" dirty="0">
              <a:highlight>
                <a:schemeClr val="lt1"/>
              </a:highlight>
            </a:endParaRPr>
          </a:p>
          <a:p>
            <a:pPr marL="0" lvl="0" indent="0" algn="ctr" rtl="0">
              <a:lnSpc>
                <a:spcPct val="100000"/>
              </a:lnSpc>
              <a:spcBef>
                <a:spcPts val="0"/>
              </a:spcBef>
              <a:spcAft>
                <a:spcPts val="0"/>
              </a:spcAft>
              <a:buClr>
                <a:srgbClr val="004B8E"/>
              </a:buClr>
              <a:buSzPts val="990"/>
              <a:buFont typeface="Calibri"/>
              <a:buNone/>
            </a:pPr>
            <a:endParaRPr sz="3959" dirty="0"/>
          </a:p>
        </p:txBody>
      </p:sp>
      <p:sp>
        <p:nvSpPr>
          <p:cNvPr id="507" name="Google Shape;507;p6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Welcome and </a:t>
            </a:r>
            <a:r>
              <a:rPr lang="en" sz="5330" b="1" dirty="0">
                <a:solidFill>
                  <a:schemeClr val="accent1">
                    <a:lumMod val="50000"/>
                  </a:schemeClr>
                </a:solidFill>
              </a:rPr>
              <a:t>Introductions</a:t>
            </a:r>
            <a:endParaRPr sz="5330" dirty="0">
              <a:solidFill>
                <a:schemeClr val="accent1">
                  <a:lumMod val="50000"/>
                </a:schemeClr>
              </a:solidFill>
            </a:endParaRPr>
          </a:p>
        </p:txBody>
      </p:sp>
      <p:sp>
        <p:nvSpPr>
          <p:cNvPr id="259" name="Google Shape;259;p42"/>
          <p:cNvSpPr txBox="1">
            <a:spLocks noGrp="1"/>
          </p:cNvSpPr>
          <p:nvPr>
            <p:ph type="body" idx="1"/>
          </p:nvPr>
        </p:nvSpPr>
        <p:spPr>
          <a:xfrm>
            <a:off x="342900" y="2159000"/>
            <a:ext cx="11645800" cy="4419600"/>
          </a:xfrm>
          <a:prstGeom prst="rect">
            <a:avLst/>
          </a:prstGeom>
        </p:spPr>
        <p:txBody>
          <a:bodyPr spcFirstLastPara="1" wrap="square" lIns="91425" tIns="45700" rIns="91425" bIns="45700" anchor="t" anchorCtr="0">
            <a:noAutofit/>
          </a:bodyPr>
          <a:lstStyle/>
          <a:p>
            <a:pPr marL="0" lvl="0" indent="0" algn="ctr" rtl="0">
              <a:lnSpc>
                <a:spcPct val="70000"/>
              </a:lnSpc>
              <a:spcBef>
                <a:spcPts val="1900"/>
              </a:spcBef>
              <a:spcAft>
                <a:spcPts val="0"/>
              </a:spcAft>
              <a:buSzPts val="600"/>
              <a:buNone/>
            </a:pPr>
            <a:endParaRPr sz="3200" dirty="0">
              <a:solidFill>
                <a:srgbClr val="31521B"/>
              </a:solidFill>
            </a:endParaRPr>
          </a:p>
          <a:p>
            <a:pPr marL="0" lvl="0" indent="0" algn="ctr" rtl="0">
              <a:lnSpc>
                <a:spcPct val="70000"/>
              </a:lnSpc>
              <a:spcBef>
                <a:spcPts val="1900"/>
              </a:spcBef>
              <a:spcAft>
                <a:spcPts val="0"/>
              </a:spcAft>
              <a:buSzPts val="600"/>
              <a:buNone/>
            </a:pPr>
            <a:endParaRPr sz="3200" dirty="0">
              <a:solidFill>
                <a:srgbClr val="31521B"/>
              </a:solidFill>
            </a:endParaRPr>
          </a:p>
          <a:p>
            <a:pPr marL="0" lvl="0" indent="0" algn="l" rtl="0">
              <a:lnSpc>
                <a:spcPct val="70000"/>
              </a:lnSpc>
              <a:spcBef>
                <a:spcPts val="800"/>
              </a:spcBef>
              <a:spcAft>
                <a:spcPts val="0"/>
              </a:spcAft>
              <a:buSzPts val="600"/>
              <a:buNone/>
            </a:pPr>
            <a:endParaRPr sz="1000" dirty="0"/>
          </a:p>
        </p:txBody>
      </p:sp>
      <p:sp>
        <p:nvSpPr>
          <p:cNvPr id="260" name="Google Shape;260;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dirty="0"/>
          </a:p>
        </p:txBody>
      </p:sp>
      <p:sp>
        <p:nvSpPr>
          <p:cNvPr id="261" name="Google Shape;261;p42"/>
          <p:cNvSpPr txBox="1"/>
          <p:nvPr/>
        </p:nvSpPr>
        <p:spPr>
          <a:xfrm>
            <a:off x="2004746" y="2782824"/>
            <a:ext cx="9299700"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Name</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Email</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Phone</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Twitter</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Etc.</a:t>
            </a:r>
            <a:endParaRPr sz="3600" b="1" dirty="0">
              <a:solidFill>
                <a:schemeClr val="accent1">
                  <a:lumMod val="50000"/>
                </a:schemeClr>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30</a:t>
            </a:fld>
            <a:endParaRPr dirty="0"/>
          </a:p>
        </p:txBody>
      </p:sp>
      <p:sp>
        <p:nvSpPr>
          <p:cNvPr id="9" name="Google Shape;486;p67"/>
          <p:cNvSpPr txBox="1"/>
          <p:nvPr/>
        </p:nvSpPr>
        <p:spPr>
          <a:xfrm>
            <a:off x="342900" y="869307"/>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Write Measurable IEP Goals</a:t>
            </a:r>
            <a:endParaRPr sz="5330" b="1" dirty="0">
              <a:solidFill>
                <a:schemeClr val="accent1">
                  <a:lumMod val="50000"/>
                </a:schemeClr>
              </a:solidFill>
              <a:latin typeface="Concert One"/>
              <a:ea typeface="Concert One"/>
              <a:cs typeface="Concert One"/>
              <a:sym typeface="Concert One"/>
            </a:endParaRPr>
          </a:p>
        </p:txBody>
      </p:sp>
      <p:pic>
        <p:nvPicPr>
          <p:cNvPr id="25" name="Google Shape;516;p69"/>
          <p:cNvPicPr preferRelativeResize="0"/>
          <p:nvPr/>
        </p:nvPicPr>
        <p:blipFill>
          <a:blip r:embed="rId3">
            <a:alphaModFix/>
          </a:blip>
          <a:stretch>
            <a:fillRect/>
          </a:stretch>
        </p:blipFill>
        <p:spPr>
          <a:xfrm>
            <a:off x="5802926" y="2227386"/>
            <a:ext cx="6046174" cy="4440114"/>
          </a:xfrm>
          <a:prstGeom prst="rect">
            <a:avLst/>
          </a:prstGeom>
          <a:noFill/>
          <a:ln>
            <a:noFill/>
          </a:ln>
        </p:spPr>
      </p:pic>
      <p:sp>
        <p:nvSpPr>
          <p:cNvPr id="2" name="TextBox 1"/>
          <p:cNvSpPr txBox="1"/>
          <p:nvPr/>
        </p:nvSpPr>
        <p:spPr>
          <a:xfrm>
            <a:off x="342900" y="2954216"/>
            <a:ext cx="5190392" cy="2308324"/>
          </a:xfrm>
          <a:prstGeom prst="rect">
            <a:avLst/>
          </a:prstGeom>
          <a:noFill/>
        </p:spPr>
        <p:txBody>
          <a:bodyPr wrap="square" rtlCol="0">
            <a:spAutoFit/>
          </a:bodyPr>
          <a:lstStyle/>
          <a:p>
            <a:pPr lvl="0" algn="ctr">
              <a:spcBef>
                <a:spcPts val="853"/>
              </a:spcBef>
            </a:pPr>
            <a:r>
              <a:rPr lang="en-US" sz="4800" b="1" dirty="0">
                <a:solidFill>
                  <a:srgbClr val="42953B"/>
                </a:solidFill>
                <a:latin typeface="Calibri" panose="020F0502020204030204" pitchFamily="34" charset="0"/>
                <a:cs typeface="Calibri" panose="020F0502020204030204" pitchFamily="34" charset="0"/>
              </a:rPr>
              <a:t>Not the focus today, but very important! </a:t>
            </a:r>
          </a:p>
        </p:txBody>
      </p:sp>
      <p:sp>
        <p:nvSpPr>
          <p:cNvPr id="6" name="TextBox 5"/>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#6</a:t>
            </a:r>
          </a:p>
        </p:txBody>
      </p:sp>
    </p:spTree>
    <p:extLst>
      <p:ext uri="{BB962C8B-B14F-4D97-AF65-F5344CB8AC3E}">
        <p14:creationId xmlns:p14="http://schemas.microsoft.com/office/powerpoint/2010/main" val="37018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31</a:t>
            </a:fld>
            <a:endParaRPr dirty="0"/>
          </a:p>
        </p:txBody>
      </p:sp>
      <p:sp>
        <p:nvSpPr>
          <p:cNvPr id="9" name="Google Shape;486;p67"/>
          <p:cNvSpPr txBox="1"/>
          <p:nvPr/>
        </p:nvSpPr>
        <p:spPr>
          <a:xfrm>
            <a:off x="342900" y="822415"/>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Measurable Annual Goals</a:t>
            </a:r>
            <a:endParaRPr sz="5330" b="1" dirty="0">
              <a:solidFill>
                <a:schemeClr val="accent1">
                  <a:lumMod val="50000"/>
                </a:schemeClr>
              </a:solidFill>
              <a:latin typeface="Concert One"/>
              <a:ea typeface="Concert One"/>
              <a:cs typeface="Concert One"/>
              <a:sym typeface="Concert One"/>
            </a:endParaRPr>
          </a:p>
        </p:txBody>
      </p:sp>
      <p:grpSp>
        <p:nvGrpSpPr>
          <p:cNvPr id="293" name="Group 292"/>
          <p:cNvGrpSpPr/>
          <p:nvPr/>
        </p:nvGrpSpPr>
        <p:grpSpPr>
          <a:xfrm>
            <a:off x="468923" y="2172922"/>
            <a:ext cx="11289323" cy="4494578"/>
            <a:chOff x="166161" y="2172922"/>
            <a:chExt cx="11439686" cy="4518840"/>
          </a:xfrm>
        </p:grpSpPr>
        <p:cxnSp>
          <p:nvCxnSpPr>
            <p:cNvPr id="20" name="Google Shape;536;p70"/>
            <p:cNvCxnSpPr/>
            <p:nvPr/>
          </p:nvCxnSpPr>
          <p:spPr>
            <a:xfrm flipV="1">
              <a:off x="2567354" y="3288324"/>
              <a:ext cx="2063261" cy="1822938"/>
            </a:xfrm>
            <a:prstGeom prst="straightConnector1">
              <a:avLst/>
            </a:prstGeom>
            <a:noFill/>
            <a:ln w="152400" cap="flat" cmpd="sng">
              <a:solidFill>
                <a:schemeClr val="dk2"/>
              </a:solidFill>
              <a:prstDash val="solid"/>
              <a:round/>
              <a:headEnd type="none" w="med" len="med"/>
              <a:tailEnd type="triangle" w="med" len="med"/>
            </a:ln>
          </p:spPr>
        </p:cxnSp>
        <p:cxnSp>
          <p:nvCxnSpPr>
            <p:cNvPr id="21" name="Google Shape;537;p70"/>
            <p:cNvCxnSpPr/>
            <p:nvPr/>
          </p:nvCxnSpPr>
          <p:spPr>
            <a:xfrm flipV="1">
              <a:off x="844062" y="4021016"/>
              <a:ext cx="35169" cy="1324707"/>
            </a:xfrm>
            <a:prstGeom prst="straightConnector1">
              <a:avLst/>
            </a:prstGeom>
            <a:noFill/>
            <a:ln w="152400" cap="flat" cmpd="sng">
              <a:solidFill>
                <a:schemeClr val="dk2"/>
              </a:solidFill>
              <a:prstDash val="solid"/>
              <a:round/>
              <a:headEnd type="none" w="med" len="med"/>
              <a:tailEnd type="triangle" w="med" len="med"/>
            </a:ln>
          </p:spPr>
        </p:cxnSp>
        <p:sp>
          <p:nvSpPr>
            <p:cNvPr id="7" name="Google Shape;524;p70"/>
            <p:cNvSpPr/>
            <p:nvPr/>
          </p:nvSpPr>
          <p:spPr>
            <a:xfrm>
              <a:off x="4613031" y="3616568"/>
              <a:ext cx="2965938" cy="2133601"/>
            </a:xfrm>
            <a:prstGeom prst="ellipse">
              <a:avLst/>
            </a:prstGeom>
            <a:solidFill>
              <a:srgbClr val="B4A7D6"/>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5;p70"/>
            <p:cNvSpPr txBox="1"/>
            <p:nvPr/>
          </p:nvSpPr>
          <p:spPr>
            <a:xfrm>
              <a:off x="4691135" y="4308425"/>
              <a:ext cx="28110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dirty="0">
                  <a:solidFill>
                    <a:srgbClr val="231F20"/>
                  </a:solidFill>
                  <a:latin typeface="Calibri"/>
                  <a:ea typeface="Calibri"/>
                  <a:cs typeface="Calibri"/>
                  <a:sym typeface="Calibri"/>
                </a:rPr>
                <a:t>Target Skill</a:t>
              </a:r>
              <a:endParaRPr sz="3400" b="1" dirty="0">
                <a:solidFill>
                  <a:srgbClr val="231F20"/>
                </a:solidFill>
                <a:latin typeface="Calibri"/>
                <a:ea typeface="Calibri"/>
                <a:cs typeface="Calibri"/>
                <a:sym typeface="Calibri"/>
              </a:endParaRPr>
            </a:p>
          </p:txBody>
        </p:sp>
        <p:sp>
          <p:nvSpPr>
            <p:cNvPr id="10" name="Google Shape;526;p70"/>
            <p:cNvSpPr/>
            <p:nvPr/>
          </p:nvSpPr>
          <p:spPr>
            <a:xfrm>
              <a:off x="8520870" y="5237866"/>
              <a:ext cx="3063240" cy="1453896"/>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7;p70"/>
            <p:cNvSpPr/>
            <p:nvPr/>
          </p:nvSpPr>
          <p:spPr>
            <a:xfrm>
              <a:off x="363418" y="5216769"/>
              <a:ext cx="3059724" cy="1450732"/>
            </a:xfrm>
            <a:prstGeom prst="ellipse">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8;p70"/>
            <p:cNvSpPr/>
            <p:nvPr/>
          </p:nvSpPr>
          <p:spPr>
            <a:xfrm>
              <a:off x="4384431" y="2172922"/>
              <a:ext cx="3336650" cy="1238492"/>
            </a:xfrm>
            <a:prstGeom prst="ellipse">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29;p70"/>
            <p:cNvSpPr/>
            <p:nvPr/>
          </p:nvSpPr>
          <p:spPr>
            <a:xfrm rot="19691460">
              <a:off x="166161" y="2283508"/>
              <a:ext cx="2811099" cy="1431483"/>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30;p70"/>
            <p:cNvSpPr txBox="1"/>
            <p:nvPr/>
          </p:nvSpPr>
          <p:spPr>
            <a:xfrm>
              <a:off x="4396154" y="2473275"/>
              <a:ext cx="3305907" cy="5693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latin typeface="Calibri"/>
                  <a:ea typeface="Calibri"/>
                  <a:cs typeface="Calibri"/>
                  <a:sym typeface="Calibri"/>
                </a:rPr>
                <a:t>Baseline</a:t>
              </a:r>
              <a:endParaRPr sz="2500" b="1" dirty="0">
                <a:latin typeface="Calibri"/>
                <a:ea typeface="Calibri"/>
                <a:cs typeface="Calibri"/>
                <a:sym typeface="Calibri"/>
              </a:endParaRPr>
            </a:p>
          </p:txBody>
        </p:sp>
        <p:sp>
          <p:nvSpPr>
            <p:cNvPr id="15" name="Google Shape;531;p70"/>
            <p:cNvSpPr txBox="1"/>
            <p:nvPr/>
          </p:nvSpPr>
          <p:spPr>
            <a:xfrm>
              <a:off x="8557847" y="5506654"/>
              <a:ext cx="30480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lt1"/>
                  </a:solidFill>
                  <a:latin typeface="Calibri"/>
                  <a:ea typeface="Calibri"/>
                  <a:cs typeface="Calibri"/>
                  <a:sym typeface="Calibri"/>
                </a:rPr>
                <a:t>Mastery Level Outcome</a:t>
              </a:r>
              <a:endParaRPr sz="2500" b="1" dirty="0">
                <a:solidFill>
                  <a:schemeClr val="lt1"/>
                </a:solidFill>
                <a:latin typeface="Calibri"/>
                <a:ea typeface="Calibri"/>
                <a:cs typeface="Calibri"/>
                <a:sym typeface="Calibri"/>
              </a:endParaRPr>
            </a:p>
          </p:txBody>
        </p:sp>
        <p:sp>
          <p:nvSpPr>
            <p:cNvPr id="16" name="Google Shape;532;p70"/>
            <p:cNvSpPr txBox="1"/>
            <p:nvPr/>
          </p:nvSpPr>
          <p:spPr>
            <a:xfrm>
              <a:off x="543609" y="5341095"/>
              <a:ext cx="28110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lt1"/>
                  </a:solidFill>
                  <a:latin typeface="Calibri"/>
                  <a:ea typeface="Calibri"/>
                  <a:cs typeface="Calibri"/>
                  <a:sym typeface="Calibri"/>
                </a:rPr>
                <a:t>Procedures for Measuring Progress</a:t>
              </a:r>
              <a:endParaRPr sz="2500" b="1" dirty="0">
                <a:solidFill>
                  <a:schemeClr val="lt1"/>
                </a:solidFill>
                <a:latin typeface="Calibri"/>
                <a:ea typeface="Calibri"/>
                <a:cs typeface="Calibri"/>
                <a:sym typeface="Calibri"/>
              </a:endParaRPr>
            </a:p>
          </p:txBody>
        </p:sp>
        <p:sp>
          <p:nvSpPr>
            <p:cNvPr id="17" name="Google Shape;533;p70"/>
            <p:cNvSpPr txBox="1"/>
            <p:nvPr/>
          </p:nvSpPr>
          <p:spPr>
            <a:xfrm rot="19569437">
              <a:off x="314707" y="2559048"/>
              <a:ext cx="2560893" cy="9541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latin typeface="Calibri"/>
                  <a:ea typeface="Calibri"/>
                  <a:cs typeface="Calibri"/>
                  <a:sym typeface="Calibri"/>
                </a:rPr>
                <a:t>Report progress to family</a:t>
              </a:r>
              <a:endParaRPr sz="2500" b="1" dirty="0">
                <a:latin typeface="Calibri"/>
                <a:ea typeface="Calibri"/>
                <a:cs typeface="Calibri"/>
                <a:sym typeface="Calibri"/>
              </a:endParaRPr>
            </a:p>
          </p:txBody>
        </p:sp>
        <p:cxnSp>
          <p:nvCxnSpPr>
            <p:cNvPr id="18" name="Google Shape;534;p70"/>
            <p:cNvCxnSpPr/>
            <p:nvPr/>
          </p:nvCxnSpPr>
          <p:spPr>
            <a:xfrm>
              <a:off x="7795846" y="3094892"/>
              <a:ext cx="1746739" cy="1969477"/>
            </a:xfrm>
            <a:prstGeom prst="straightConnector1">
              <a:avLst/>
            </a:prstGeom>
            <a:noFill/>
            <a:ln w="152400" cap="flat" cmpd="sng">
              <a:solidFill>
                <a:schemeClr val="dk2"/>
              </a:solidFill>
              <a:prstDash val="solid"/>
              <a:round/>
              <a:headEnd type="none" w="med" len="med"/>
              <a:tailEnd type="triangle" w="med" len="med"/>
            </a:ln>
          </p:spPr>
        </p:cxnSp>
        <p:cxnSp>
          <p:nvCxnSpPr>
            <p:cNvPr id="19" name="Google Shape;535;p70"/>
            <p:cNvCxnSpPr/>
            <p:nvPr/>
          </p:nvCxnSpPr>
          <p:spPr>
            <a:xfrm flipH="1" flipV="1">
              <a:off x="3587262" y="6072554"/>
              <a:ext cx="4736123" cy="23447"/>
            </a:xfrm>
            <a:prstGeom prst="straightConnector1">
              <a:avLst/>
            </a:prstGeom>
            <a:noFill/>
            <a:ln w="152400"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351091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32</a:t>
            </a:fld>
            <a:endParaRPr dirty="0"/>
          </a:p>
        </p:txBody>
      </p:sp>
      <p:sp>
        <p:nvSpPr>
          <p:cNvPr id="9" name="Google Shape;486;p67"/>
          <p:cNvSpPr txBox="1"/>
          <p:nvPr/>
        </p:nvSpPr>
        <p:spPr>
          <a:xfrm>
            <a:off x="342900" y="822415"/>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Monitoring Progress of IEP Goals</a:t>
            </a:r>
            <a:endParaRPr sz="5330" b="1" dirty="0">
              <a:solidFill>
                <a:schemeClr val="accent1">
                  <a:lumMod val="50000"/>
                </a:schemeClr>
              </a:solidFill>
              <a:latin typeface="Concert One"/>
              <a:ea typeface="Concert One"/>
              <a:cs typeface="Concert One"/>
              <a:sym typeface="Concert One"/>
            </a:endParaRPr>
          </a:p>
        </p:txBody>
      </p:sp>
      <p:sp>
        <p:nvSpPr>
          <p:cNvPr id="22" name="Google Shape;545;p71"/>
          <p:cNvSpPr txBox="1">
            <a:spLocks noGrp="1"/>
          </p:cNvSpPr>
          <p:nvPr>
            <p:ph type="body" idx="1"/>
          </p:nvPr>
        </p:nvSpPr>
        <p:spPr>
          <a:xfrm>
            <a:off x="515815" y="1770185"/>
            <a:ext cx="11195540" cy="4771292"/>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 dirty="0">
                <a:solidFill>
                  <a:schemeClr val="accent1">
                    <a:lumMod val="50000"/>
                  </a:schemeClr>
                </a:solidFill>
              </a:rPr>
              <a:t>The IEP </a:t>
            </a:r>
            <a:r>
              <a:rPr lang="en" b="1" dirty="0">
                <a:solidFill>
                  <a:srgbClr val="429539"/>
                </a:solidFill>
              </a:rPr>
              <a:t>goal statement</a:t>
            </a:r>
            <a:r>
              <a:rPr lang="en" dirty="0">
                <a:solidFill>
                  <a:srgbClr val="429539"/>
                </a:solidFill>
              </a:rPr>
              <a:t> </a:t>
            </a:r>
            <a:r>
              <a:rPr lang="en" dirty="0">
                <a:solidFill>
                  <a:schemeClr val="accent1">
                    <a:lumMod val="50000"/>
                  </a:schemeClr>
                </a:solidFill>
              </a:rPr>
              <a:t>must include a </a:t>
            </a:r>
            <a:r>
              <a:rPr lang="en" b="1" dirty="0">
                <a:solidFill>
                  <a:srgbClr val="429539"/>
                </a:solidFill>
              </a:rPr>
              <a:t>measurable target</a:t>
            </a:r>
            <a:r>
              <a:rPr lang="en" dirty="0">
                <a:solidFill>
                  <a:srgbClr val="429539"/>
                </a:solidFill>
              </a:rPr>
              <a:t> </a:t>
            </a:r>
            <a:r>
              <a:rPr lang="en" dirty="0">
                <a:solidFill>
                  <a:schemeClr val="accent1">
                    <a:lumMod val="50000"/>
                  </a:schemeClr>
                </a:solidFill>
              </a:rPr>
              <a:t>skill </a:t>
            </a:r>
            <a:endParaRPr dirty="0">
              <a:solidFill>
                <a:schemeClr val="accent1">
                  <a:lumMod val="50000"/>
                </a:schemeClr>
              </a:solidFill>
            </a:endParaRPr>
          </a:p>
          <a:p>
            <a:pPr marL="0" lvl="0" indent="0" algn="ctr" rtl="0">
              <a:spcBef>
                <a:spcPts val="853"/>
              </a:spcBef>
              <a:spcAft>
                <a:spcPts val="0"/>
              </a:spcAft>
              <a:buNone/>
            </a:pPr>
            <a:endParaRPr dirty="0">
              <a:solidFill>
                <a:schemeClr val="accent1">
                  <a:lumMod val="50000"/>
                </a:schemeClr>
              </a:solidFill>
            </a:endParaRPr>
          </a:p>
          <a:p>
            <a:pPr marL="0" lvl="0" indent="0" algn="ctr" rtl="0">
              <a:spcBef>
                <a:spcPts val="853"/>
              </a:spcBef>
              <a:spcAft>
                <a:spcPts val="0"/>
              </a:spcAft>
              <a:buNone/>
            </a:pPr>
            <a:r>
              <a:rPr lang="en" dirty="0">
                <a:solidFill>
                  <a:schemeClr val="accent1">
                    <a:lumMod val="50000"/>
                  </a:schemeClr>
                </a:solidFill>
              </a:rPr>
              <a:t>AND</a:t>
            </a:r>
            <a:endParaRPr dirty="0">
              <a:solidFill>
                <a:schemeClr val="accent1">
                  <a:lumMod val="50000"/>
                </a:schemeClr>
              </a:solidFill>
            </a:endParaRPr>
          </a:p>
          <a:p>
            <a:pPr marL="0" lvl="0" indent="0" algn="ctr" rtl="0">
              <a:spcBef>
                <a:spcPts val="853"/>
              </a:spcBef>
              <a:spcAft>
                <a:spcPts val="0"/>
              </a:spcAft>
              <a:buNone/>
            </a:pPr>
            <a:endParaRPr dirty="0">
              <a:solidFill>
                <a:schemeClr val="accent1">
                  <a:lumMod val="50000"/>
                </a:schemeClr>
              </a:solidFill>
            </a:endParaRPr>
          </a:p>
          <a:p>
            <a:pPr marL="0" lvl="0" indent="0" algn="ctr" rtl="0">
              <a:spcBef>
                <a:spcPts val="853"/>
              </a:spcBef>
              <a:spcAft>
                <a:spcPts val="0"/>
              </a:spcAft>
              <a:buNone/>
            </a:pPr>
            <a:r>
              <a:rPr lang="en" dirty="0">
                <a:solidFill>
                  <a:schemeClr val="accent1">
                    <a:lumMod val="50000"/>
                  </a:schemeClr>
                </a:solidFill>
              </a:rPr>
              <a:t>The </a:t>
            </a:r>
            <a:r>
              <a:rPr lang="en" b="1" dirty="0">
                <a:solidFill>
                  <a:srgbClr val="429539"/>
                </a:solidFill>
              </a:rPr>
              <a:t>skill</a:t>
            </a:r>
            <a:r>
              <a:rPr lang="en" dirty="0">
                <a:solidFill>
                  <a:schemeClr val="accent1">
                    <a:lumMod val="50000"/>
                  </a:schemeClr>
                </a:solidFill>
              </a:rPr>
              <a:t> targeted by the goal must address student-specific disability related need</a:t>
            </a:r>
            <a:endParaRPr dirty="0">
              <a:solidFill>
                <a:schemeClr val="accent1">
                  <a:lumMod val="50000"/>
                </a:schemeClr>
              </a:solidFill>
            </a:endParaRPr>
          </a:p>
        </p:txBody>
      </p:sp>
      <p:pic>
        <p:nvPicPr>
          <p:cNvPr id="23" name="Google Shape;543;p71"/>
          <p:cNvPicPr preferRelativeResize="0"/>
          <p:nvPr/>
        </p:nvPicPr>
        <p:blipFill>
          <a:blip r:embed="rId3">
            <a:alphaModFix/>
          </a:blip>
          <a:stretch>
            <a:fillRect/>
          </a:stretch>
        </p:blipFill>
        <p:spPr>
          <a:xfrm rot="10800000">
            <a:off x="8663352" y="2414951"/>
            <a:ext cx="3185747" cy="2848709"/>
          </a:xfrm>
          <a:prstGeom prst="rect">
            <a:avLst/>
          </a:prstGeom>
          <a:noFill/>
          <a:ln>
            <a:noFill/>
          </a:ln>
        </p:spPr>
      </p:pic>
    </p:spTree>
    <p:extLst>
      <p:ext uri="{BB962C8B-B14F-4D97-AF65-F5344CB8AC3E}">
        <p14:creationId xmlns:p14="http://schemas.microsoft.com/office/powerpoint/2010/main" val="1447211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552"/>
        <p:cNvGrpSpPr/>
        <p:nvPr/>
      </p:nvGrpSpPr>
      <p:grpSpPr>
        <a:xfrm>
          <a:off x="0" y="0"/>
          <a:ext cx="0" cy="0"/>
          <a:chOff x="0" y="0"/>
          <a:chExt cx="0" cy="0"/>
        </a:xfrm>
      </p:grpSpPr>
      <p:sp>
        <p:nvSpPr>
          <p:cNvPr id="553" name="Google Shape;553;p72"/>
          <p:cNvSpPr txBox="1">
            <a:spLocks noGrp="1"/>
          </p:cNvSpPr>
          <p:nvPr>
            <p:ph type="body" idx="1"/>
          </p:nvPr>
        </p:nvSpPr>
        <p:spPr>
          <a:xfrm>
            <a:off x="543175" y="1638057"/>
            <a:ext cx="5181600" cy="4351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3000" b="1" u="sng" dirty="0">
                <a:solidFill>
                  <a:schemeClr val="accent4"/>
                </a:solidFill>
              </a:rPr>
              <a:t>Sometimes we see this</a:t>
            </a:r>
            <a:endParaRPr sz="3000" b="1" u="sng" dirty="0">
              <a:solidFill>
                <a:schemeClr val="accent4"/>
              </a:solidFill>
            </a:endParaRPr>
          </a:p>
        </p:txBody>
      </p:sp>
      <p:sp>
        <p:nvSpPr>
          <p:cNvPr id="554" name="Google Shape;554;p72"/>
          <p:cNvSpPr txBox="1">
            <a:spLocks noGrp="1"/>
          </p:cNvSpPr>
          <p:nvPr>
            <p:ph type="title"/>
          </p:nvPr>
        </p:nvSpPr>
        <p:spPr>
          <a:xfrm>
            <a:off x="838200" y="212726"/>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lt1"/>
                </a:solidFill>
              </a:rPr>
              <a:t>Goal Writing Matters</a:t>
            </a:r>
            <a:endParaRPr sz="5330" dirty="0">
              <a:solidFill>
                <a:schemeClr val="lt1"/>
              </a:solidFill>
            </a:endParaRPr>
          </a:p>
        </p:txBody>
      </p:sp>
      <p:sp>
        <p:nvSpPr>
          <p:cNvPr id="555" name="Google Shape;555;p72"/>
          <p:cNvSpPr txBox="1">
            <a:spLocks noGrp="1"/>
          </p:cNvSpPr>
          <p:nvPr>
            <p:ph type="body" idx="2"/>
          </p:nvPr>
        </p:nvSpPr>
        <p:spPr>
          <a:xfrm>
            <a:off x="543175" y="2133957"/>
            <a:ext cx="5181600" cy="2328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3000" b="1" dirty="0">
                <a:solidFill>
                  <a:schemeClr val="lt1"/>
                </a:solidFill>
              </a:rPr>
              <a:t>Corey will increase his positive social interactions using age- appropriate behavior with 100 percent accuracy.</a:t>
            </a:r>
            <a:endParaRPr sz="3000" dirty="0">
              <a:solidFill>
                <a:schemeClr val="lt1"/>
              </a:solidFill>
            </a:endParaRPr>
          </a:p>
        </p:txBody>
      </p:sp>
      <p:sp>
        <p:nvSpPr>
          <p:cNvPr id="556" name="Google Shape;556;p72"/>
          <p:cNvSpPr txBox="1">
            <a:spLocks noGrp="1"/>
          </p:cNvSpPr>
          <p:nvPr>
            <p:ph type="body" idx="4294967295"/>
          </p:nvPr>
        </p:nvSpPr>
        <p:spPr>
          <a:xfrm>
            <a:off x="6172200" y="1555984"/>
            <a:ext cx="5183100" cy="82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sz="3000" b="1" u="sng" dirty="0">
                <a:solidFill>
                  <a:schemeClr val="accent4"/>
                </a:solidFill>
              </a:rPr>
              <a:t>But - This is what is needed</a:t>
            </a:r>
            <a:endParaRPr sz="3000" b="1" u="sng" dirty="0">
              <a:solidFill>
                <a:schemeClr val="accent4"/>
              </a:solidFill>
            </a:endParaRPr>
          </a:p>
        </p:txBody>
      </p:sp>
      <p:sp>
        <p:nvSpPr>
          <p:cNvPr id="557" name="Google Shape;557;p72"/>
          <p:cNvSpPr txBox="1">
            <a:spLocks noGrp="1"/>
          </p:cNvSpPr>
          <p:nvPr>
            <p:ph type="body" idx="4294967295"/>
          </p:nvPr>
        </p:nvSpPr>
        <p:spPr>
          <a:xfrm>
            <a:off x="6172200" y="2024432"/>
            <a:ext cx="5586600" cy="368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 sz="3000" b="1" dirty="0">
                <a:solidFill>
                  <a:schemeClr val="lt1"/>
                </a:solidFill>
              </a:rPr>
              <a:t>When an adult or a peer greets Corey, he will respond in an </a:t>
            </a:r>
            <a:endParaRPr sz="3000" b="1" dirty="0">
              <a:solidFill>
                <a:schemeClr val="lt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3000" b="1" dirty="0">
                <a:solidFill>
                  <a:schemeClr val="lt1"/>
                </a:solidFill>
              </a:rPr>
              <a:t>even tone of voice, using positive language such as</a:t>
            </a:r>
            <a:endParaRPr sz="3000" b="1" dirty="0">
              <a:solidFill>
                <a:schemeClr val="lt1"/>
              </a:solidFill>
              <a:latin typeface="Arial"/>
              <a:ea typeface="Arial"/>
              <a:cs typeface="Arial"/>
              <a:sym typeface="Arial"/>
            </a:endParaRPr>
          </a:p>
          <a:p>
            <a:pPr marL="0" lvl="0" indent="0" algn="l" rtl="0">
              <a:spcBef>
                <a:spcPts val="0"/>
              </a:spcBef>
              <a:spcAft>
                <a:spcPts val="0"/>
              </a:spcAft>
              <a:buNone/>
            </a:pPr>
            <a:r>
              <a:rPr lang="en" sz="3000" b="1" dirty="0">
                <a:solidFill>
                  <a:schemeClr val="lt1"/>
                </a:solidFill>
              </a:rPr>
              <a:t>‘Fine, thank you’ or ‘I feel ______ today’ on three out of four opportunities on four out of five data collection days.</a:t>
            </a:r>
            <a:endParaRPr sz="3000" dirty="0">
              <a:solidFill>
                <a:schemeClr val="lt1"/>
              </a:solidFill>
            </a:endParaRPr>
          </a:p>
        </p:txBody>
      </p:sp>
      <p:sp>
        <p:nvSpPr>
          <p:cNvPr id="558" name="Google Shape;558;p7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2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559" name="Google Shape;559;p72"/>
          <p:cNvSpPr/>
          <p:nvPr/>
        </p:nvSpPr>
        <p:spPr>
          <a:xfrm rot="10">
            <a:off x="1008032" y="5638748"/>
            <a:ext cx="9695664" cy="1044219"/>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dirty="0">
                <a:ln w="9525" cap="flat" cmpd="sng">
                  <a:solidFill>
                    <a:srgbClr val="44546A"/>
                  </a:solidFill>
                  <a:prstDash val="solid"/>
                  <a:round/>
                  <a:headEnd type="none" w="sm" len="sm"/>
                  <a:tailEnd type="none" w="sm" len="sm"/>
                </a:ln>
                <a:solidFill>
                  <a:schemeClr val="accent4"/>
                </a:solidFill>
                <a:effectLst/>
                <a:uLnTx/>
                <a:uFillTx/>
                <a:latin typeface="Arial"/>
                <a:cs typeface="Arial"/>
                <a:sym typeface="Arial"/>
              </a:rPr>
              <a:t>IEP Goal Partner Activity</a:t>
            </a:r>
          </a:p>
        </p:txBody>
      </p:sp>
    </p:spTree>
    <p:extLst>
      <p:ext uri="{BB962C8B-B14F-4D97-AF65-F5344CB8AC3E}">
        <p14:creationId xmlns:p14="http://schemas.microsoft.com/office/powerpoint/2010/main" val="7342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1000"/>
                                        <p:tgtEl>
                                          <p:spTgt spid="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gtEl>
                                        <p:attrNameLst>
                                          <p:attrName>style.visibility</p:attrName>
                                        </p:attrNameLst>
                                      </p:cBhvr>
                                      <p:to>
                                        <p:strVal val="visible"/>
                                      </p:to>
                                    </p:set>
                                    <p:animEffect transition="in" filter="fade">
                                      <p:cBhvr>
                                        <p:cTn id="12" dur="10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34</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Scenario</a:t>
            </a:r>
            <a:endParaRPr sz="5330" b="1" dirty="0">
              <a:solidFill>
                <a:schemeClr val="accent1">
                  <a:lumMod val="50000"/>
                </a:schemeClr>
              </a:solidFill>
              <a:latin typeface="Concert One"/>
              <a:ea typeface="Concert One"/>
              <a:cs typeface="Concert One"/>
              <a:sym typeface="Concert One"/>
            </a:endParaRPr>
          </a:p>
        </p:txBody>
      </p:sp>
      <p:sp>
        <p:nvSpPr>
          <p:cNvPr id="7" name="Google Shape;565;p73"/>
          <p:cNvSpPr txBox="1">
            <a:spLocks noGrp="1"/>
          </p:cNvSpPr>
          <p:nvPr>
            <p:ph type="body" idx="1"/>
          </p:nvPr>
        </p:nvSpPr>
        <p:spPr>
          <a:xfrm>
            <a:off x="342900" y="2028092"/>
            <a:ext cx="11506200" cy="4639408"/>
          </a:xfrm>
          <a:prstGeom prst="rect">
            <a:avLst/>
          </a:prstGeom>
        </p:spPr>
        <p:txBody>
          <a:bodyPr spcFirstLastPara="1" wrap="square" lIns="91425" tIns="45700" rIns="91425" bIns="45700" anchor="t" anchorCtr="0">
            <a:noAutofit/>
          </a:bodyPr>
          <a:lstStyle/>
          <a:p>
            <a:pPr marL="457200" lvl="0" indent="0" algn="l" rtl="0">
              <a:lnSpc>
                <a:spcPct val="80000"/>
              </a:lnSpc>
              <a:spcBef>
                <a:spcPts val="853"/>
              </a:spcBef>
              <a:spcAft>
                <a:spcPts val="0"/>
              </a:spcAft>
              <a:buNone/>
            </a:pPr>
            <a:r>
              <a:rPr lang="en" sz="3406" dirty="0">
                <a:solidFill>
                  <a:schemeClr val="accent1">
                    <a:lumMod val="50000"/>
                  </a:schemeClr>
                </a:solidFill>
              </a:rPr>
              <a:t>Given a direction to complete a task, Jack will begin the task with no more than two teacher prompts, six or more consecutive times, on four out of five data gathering days by the end of the IEP cycle. Jack’s current baseline is beginning assignments one out of five times after five or more prompts.</a:t>
            </a:r>
            <a:endParaRPr sz="3406" dirty="0">
              <a:solidFill>
                <a:schemeClr val="accent1">
                  <a:lumMod val="50000"/>
                </a:schemeClr>
              </a:solidFill>
            </a:endParaRPr>
          </a:p>
          <a:p>
            <a:pPr marL="457200" lvl="0" indent="0" algn="l" rtl="0">
              <a:lnSpc>
                <a:spcPct val="80000"/>
              </a:lnSpc>
              <a:spcBef>
                <a:spcPts val="853"/>
              </a:spcBef>
              <a:spcAft>
                <a:spcPts val="0"/>
              </a:spcAft>
              <a:buNone/>
            </a:pPr>
            <a:endParaRPr sz="3406" dirty="0">
              <a:solidFill>
                <a:schemeClr val="accent1">
                  <a:lumMod val="50000"/>
                </a:schemeClr>
              </a:solidFill>
            </a:endParaRPr>
          </a:p>
          <a:p>
            <a:pPr marL="457200" lvl="0" indent="0" algn="l" rtl="0">
              <a:lnSpc>
                <a:spcPct val="80000"/>
              </a:lnSpc>
              <a:spcBef>
                <a:spcPts val="853"/>
              </a:spcBef>
              <a:spcAft>
                <a:spcPts val="0"/>
              </a:spcAft>
              <a:buNone/>
            </a:pPr>
            <a:r>
              <a:rPr lang="en" sz="3406" b="1" dirty="0">
                <a:solidFill>
                  <a:srgbClr val="429539"/>
                </a:solidFill>
              </a:rPr>
              <a:t>What is the target skill(s) on which we will need to collect data?</a:t>
            </a:r>
            <a:endParaRPr sz="3406" b="1" dirty="0">
              <a:solidFill>
                <a:srgbClr val="429539"/>
              </a:solidFill>
            </a:endParaRPr>
          </a:p>
        </p:txBody>
      </p:sp>
    </p:spTree>
    <p:extLst>
      <p:ext uri="{BB962C8B-B14F-4D97-AF65-F5344CB8AC3E}">
        <p14:creationId xmlns:p14="http://schemas.microsoft.com/office/powerpoint/2010/main" val="491847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35</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Scenario</a:t>
            </a:r>
            <a:endParaRPr sz="5330" b="1" dirty="0">
              <a:solidFill>
                <a:schemeClr val="accent1">
                  <a:lumMod val="50000"/>
                </a:schemeClr>
              </a:solidFill>
              <a:latin typeface="Concert One"/>
              <a:ea typeface="Concert One"/>
              <a:cs typeface="Concert One"/>
              <a:sym typeface="Concert One"/>
            </a:endParaRPr>
          </a:p>
        </p:txBody>
      </p:sp>
      <p:pic>
        <p:nvPicPr>
          <p:cNvPr id="5" name="Google Shape;576;p74"/>
          <p:cNvPicPr preferRelativeResize="0"/>
          <p:nvPr/>
        </p:nvPicPr>
        <p:blipFill>
          <a:blip r:embed="rId3">
            <a:alphaModFix/>
          </a:blip>
          <a:stretch>
            <a:fillRect/>
          </a:stretch>
        </p:blipFill>
        <p:spPr>
          <a:xfrm>
            <a:off x="958321" y="1850481"/>
            <a:ext cx="4465975" cy="2977317"/>
          </a:xfrm>
          <a:prstGeom prst="rect">
            <a:avLst/>
          </a:prstGeom>
          <a:noFill/>
          <a:ln>
            <a:noFill/>
          </a:ln>
        </p:spPr>
      </p:pic>
      <p:sp>
        <p:nvSpPr>
          <p:cNvPr id="6" name="Google Shape;578;p74"/>
          <p:cNvSpPr txBox="1"/>
          <p:nvPr/>
        </p:nvSpPr>
        <p:spPr>
          <a:xfrm>
            <a:off x="342900" y="5281675"/>
            <a:ext cx="5753099"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dirty="0">
                <a:solidFill>
                  <a:srgbClr val="429539"/>
                </a:solidFill>
                <a:latin typeface="Calibri"/>
                <a:ea typeface="Calibri"/>
                <a:cs typeface="Calibri"/>
                <a:sym typeface="Calibri"/>
              </a:rPr>
              <a:t>What is the target skill(s) on which we will need to collect data? </a:t>
            </a:r>
            <a:endParaRPr sz="2900" b="1" dirty="0">
              <a:solidFill>
                <a:srgbClr val="429539"/>
              </a:solidFill>
              <a:latin typeface="Calibri"/>
              <a:ea typeface="Calibri"/>
              <a:cs typeface="Calibri"/>
              <a:sym typeface="Calibri"/>
            </a:endParaRPr>
          </a:p>
        </p:txBody>
      </p:sp>
      <p:sp>
        <p:nvSpPr>
          <p:cNvPr id="8" name="Google Shape;573;p74"/>
          <p:cNvSpPr txBox="1">
            <a:spLocks noGrp="1"/>
          </p:cNvSpPr>
          <p:nvPr>
            <p:ph type="body" idx="1"/>
          </p:nvPr>
        </p:nvSpPr>
        <p:spPr>
          <a:xfrm>
            <a:off x="6095999" y="1840522"/>
            <a:ext cx="5832175" cy="4826978"/>
          </a:xfrm>
          <a:prstGeom prst="rect">
            <a:avLst/>
          </a:prstGeom>
        </p:spPr>
        <p:txBody>
          <a:bodyPr spcFirstLastPara="1" wrap="square" lIns="91425" tIns="45700" rIns="91425" bIns="45700" anchor="t" anchorCtr="0">
            <a:normAutofit fontScale="92500" lnSpcReduction="10000"/>
          </a:bodyPr>
          <a:lstStyle/>
          <a:p>
            <a:pPr marL="0" lvl="0" indent="0" algn="l" rtl="0">
              <a:spcBef>
                <a:spcPts val="853"/>
              </a:spcBef>
              <a:spcAft>
                <a:spcPts val="0"/>
              </a:spcAft>
              <a:buClr>
                <a:schemeClr val="dk1"/>
              </a:buClr>
              <a:buSzPts val="1100"/>
              <a:buFont typeface="Arial"/>
              <a:buNone/>
            </a:pPr>
            <a:r>
              <a:rPr lang="en" sz="3200" dirty="0">
                <a:solidFill>
                  <a:schemeClr val="accent1">
                    <a:lumMod val="50000"/>
                  </a:schemeClr>
                </a:solidFill>
              </a:rPr>
              <a:t>Susie will read a fiction story written at the second grade level and identify the main character(s), setting, and problem in the story on four out of five consecutive data gathering days. </a:t>
            </a:r>
            <a:endParaRPr sz="3200" dirty="0">
              <a:solidFill>
                <a:schemeClr val="accent1">
                  <a:lumMod val="50000"/>
                </a:schemeClr>
              </a:solidFill>
            </a:endParaRPr>
          </a:p>
          <a:p>
            <a:pPr marL="0" lvl="0" indent="0" algn="l" rtl="0">
              <a:spcBef>
                <a:spcPts val="853"/>
              </a:spcBef>
              <a:spcAft>
                <a:spcPts val="0"/>
              </a:spcAft>
              <a:buClr>
                <a:schemeClr val="dk1"/>
              </a:buClr>
              <a:buSzPts val="1100"/>
              <a:buFont typeface="Arial"/>
              <a:buNone/>
            </a:pPr>
            <a:r>
              <a:rPr lang="en" sz="3200" dirty="0">
                <a:solidFill>
                  <a:schemeClr val="accent1">
                    <a:lumMod val="50000"/>
                  </a:schemeClr>
                </a:solidFill>
              </a:rPr>
              <a:t>NOTE: Susie can currently identify the main character two out of five times, the setting one out of five times and is not identifying the problem at all with second grade level material.</a:t>
            </a:r>
            <a:endParaRPr sz="3200" dirty="0">
              <a:solidFill>
                <a:schemeClr val="accent1">
                  <a:lumMod val="50000"/>
                </a:schemeClr>
              </a:solidFill>
            </a:endParaRPr>
          </a:p>
        </p:txBody>
      </p:sp>
    </p:spTree>
    <p:extLst>
      <p:ext uri="{BB962C8B-B14F-4D97-AF65-F5344CB8AC3E}">
        <p14:creationId xmlns:p14="http://schemas.microsoft.com/office/powerpoint/2010/main" val="1252815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36</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Scenario</a:t>
            </a:r>
            <a:endParaRPr sz="5330" b="1" dirty="0">
              <a:solidFill>
                <a:schemeClr val="accent1">
                  <a:lumMod val="50000"/>
                </a:schemeClr>
              </a:solidFill>
              <a:latin typeface="Concert One"/>
              <a:ea typeface="Concert One"/>
              <a:cs typeface="Concert One"/>
              <a:sym typeface="Concert One"/>
            </a:endParaRPr>
          </a:p>
        </p:txBody>
      </p:sp>
      <p:sp>
        <p:nvSpPr>
          <p:cNvPr id="5" name="Google Shape;584;p75"/>
          <p:cNvSpPr txBox="1">
            <a:spLocks noGrp="1"/>
          </p:cNvSpPr>
          <p:nvPr>
            <p:ph type="body" idx="1"/>
          </p:nvPr>
        </p:nvSpPr>
        <p:spPr>
          <a:xfrm>
            <a:off x="342900" y="2133600"/>
            <a:ext cx="11506199" cy="4533899"/>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 sz="3600" dirty="0">
                <a:solidFill>
                  <a:schemeClr val="accent1">
                    <a:lumMod val="50000"/>
                  </a:schemeClr>
                </a:solidFill>
              </a:rPr>
              <a:t>Max will increase his functional skills by using calming techniques when he is upset on eight out of ten  opportunities. </a:t>
            </a:r>
            <a:endParaRPr sz="3600" dirty="0">
              <a:solidFill>
                <a:schemeClr val="accent1">
                  <a:lumMod val="50000"/>
                </a:schemeClr>
              </a:solidFill>
            </a:endParaRPr>
          </a:p>
          <a:p>
            <a:pPr marL="0" lvl="0" indent="0" algn="l" rtl="0">
              <a:spcBef>
                <a:spcPts val="853"/>
              </a:spcBef>
              <a:spcAft>
                <a:spcPts val="0"/>
              </a:spcAft>
              <a:buNone/>
            </a:pPr>
            <a:endParaRPr sz="3600" dirty="0"/>
          </a:p>
          <a:p>
            <a:pPr marL="0" lvl="0" indent="0">
              <a:spcBef>
                <a:spcPts val="0"/>
              </a:spcBef>
              <a:buNone/>
            </a:pPr>
            <a:r>
              <a:rPr lang="en-US" sz="3600" b="1" dirty="0">
                <a:solidFill>
                  <a:srgbClr val="429539"/>
                </a:solidFill>
              </a:rPr>
              <a:t>What is the target skill(s) on which we will need to collect data? </a:t>
            </a:r>
          </a:p>
        </p:txBody>
      </p:sp>
    </p:spTree>
    <p:extLst>
      <p:ext uri="{BB962C8B-B14F-4D97-AF65-F5344CB8AC3E}">
        <p14:creationId xmlns:p14="http://schemas.microsoft.com/office/powerpoint/2010/main" val="2124485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6"/>
          <p:cNvSpPr txBox="1">
            <a:spLocks noGrp="1"/>
          </p:cNvSpPr>
          <p:nvPr>
            <p:ph type="title"/>
          </p:nvPr>
        </p:nvSpPr>
        <p:spPr>
          <a:xfrm>
            <a:off x="342900" y="1905000"/>
            <a:ext cx="7728800" cy="2133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t>Step 2: Data Collection   Decisions</a:t>
            </a:r>
            <a:endParaRPr sz="5330" dirty="0"/>
          </a:p>
        </p:txBody>
      </p:sp>
      <p:sp>
        <p:nvSpPr>
          <p:cNvPr id="595" name="Google Shape;595;p7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38</a:t>
            </a:fld>
            <a:endParaRPr dirty="0"/>
          </a:p>
        </p:txBody>
      </p:sp>
      <p:sp>
        <p:nvSpPr>
          <p:cNvPr id="6" name="Google Shape;630;p80"/>
          <p:cNvSpPr txBox="1">
            <a:spLocks noGrp="1"/>
          </p:cNvSpPr>
          <p:nvPr>
            <p:ph type="title"/>
          </p:nvPr>
        </p:nvSpPr>
        <p:spPr>
          <a:xfrm>
            <a:off x="342900" y="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800" dirty="0">
                <a:solidFill>
                  <a:schemeClr val="lt1"/>
                </a:solidFill>
              </a:rPr>
              <a:t>Plan for Data Collection</a:t>
            </a:r>
            <a:endParaRPr sz="4800" dirty="0">
              <a:solidFill>
                <a:schemeClr val="lt1"/>
              </a:solidFill>
            </a:endParaRPr>
          </a:p>
        </p:txBody>
      </p:sp>
      <p:graphicFrame>
        <p:nvGraphicFramePr>
          <p:cNvPr id="7" name="Google Shape;602;p77"/>
          <p:cNvGraphicFramePr/>
          <p:nvPr>
            <p:extLst>
              <p:ext uri="{D42A27DB-BD31-4B8C-83A1-F6EECF244321}">
                <p14:modId xmlns:p14="http://schemas.microsoft.com/office/powerpoint/2010/main" val="184838822"/>
              </p:ext>
            </p:extLst>
          </p:nvPr>
        </p:nvGraphicFramePr>
        <p:xfrm>
          <a:off x="1629508" y="1130576"/>
          <a:ext cx="9157619" cy="5536924"/>
        </p:xfrm>
        <a:graphic>
          <a:graphicData uri="http://schemas.openxmlformats.org/drawingml/2006/table">
            <a:tbl>
              <a:tblPr>
                <a:noFill/>
                <a:tableStyleId>{379D36FE-B8A9-4A98-BCEB-BFFC32DE2E70}</a:tableStyleId>
              </a:tblPr>
              <a:tblGrid>
                <a:gridCol w="3004099">
                  <a:extLst>
                    <a:ext uri="{9D8B030D-6E8A-4147-A177-3AD203B41FA5}">
                      <a16:colId xmlns:a16="http://schemas.microsoft.com/office/drawing/2014/main" val="20000"/>
                    </a:ext>
                  </a:extLst>
                </a:gridCol>
                <a:gridCol w="6153520">
                  <a:extLst>
                    <a:ext uri="{9D8B030D-6E8A-4147-A177-3AD203B41FA5}">
                      <a16:colId xmlns:a16="http://schemas.microsoft.com/office/drawing/2014/main" val="20001"/>
                    </a:ext>
                  </a:extLst>
                </a:gridCol>
              </a:tblGrid>
              <a:tr h="500158">
                <a:tc>
                  <a:txBody>
                    <a:bodyPr/>
                    <a:lstStyle/>
                    <a:p>
                      <a:pPr marL="0" lvl="0" indent="0" algn="l" rtl="0">
                        <a:spcBef>
                          <a:spcPts val="0"/>
                        </a:spcBef>
                        <a:spcAft>
                          <a:spcPts val="0"/>
                        </a:spcAft>
                        <a:buNone/>
                      </a:pPr>
                      <a:r>
                        <a:rPr lang="en" sz="1700" b="1" dirty="0">
                          <a:solidFill>
                            <a:schemeClr val="accent1">
                              <a:lumMod val="50000"/>
                            </a:schemeClr>
                          </a:solidFill>
                        </a:rPr>
                        <a:t>Determine</a:t>
                      </a:r>
                      <a:endParaRPr sz="17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b="1" dirty="0">
                          <a:solidFill>
                            <a:schemeClr val="accent1">
                              <a:lumMod val="50000"/>
                            </a:schemeClr>
                          </a:solidFill>
                        </a:rPr>
                        <a:t>Examples</a:t>
                      </a:r>
                      <a:endParaRPr sz="17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570098">
                <a:tc>
                  <a:txBody>
                    <a:bodyPr/>
                    <a:lstStyle/>
                    <a:p>
                      <a:pPr marL="0" lvl="0" indent="0" algn="l" rtl="0">
                        <a:spcBef>
                          <a:spcPts val="0"/>
                        </a:spcBef>
                        <a:spcAft>
                          <a:spcPts val="0"/>
                        </a:spcAft>
                        <a:buNone/>
                      </a:pPr>
                      <a:r>
                        <a:rPr lang="en" sz="1700" dirty="0">
                          <a:solidFill>
                            <a:schemeClr val="accent1">
                              <a:lumMod val="50000"/>
                            </a:schemeClr>
                          </a:solidFill>
                        </a:rPr>
                        <a:t>Type of data to be collected</a:t>
                      </a:r>
                      <a:endParaRPr sz="1700" dirty="0">
                        <a:solidFill>
                          <a:schemeClr val="accent1">
                            <a:lumMod val="50000"/>
                          </a:schemeClr>
                        </a:solidFill>
                      </a:endParaRPr>
                    </a:p>
                    <a:p>
                      <a:pPr marL="457200" lvl="0" indent="-336550" algn="l" rtl="0">
                        <a:spcBef>
                          <a:spcPts val="0"/>
                        </a:spcBef>
                        <a:spcAft>
                          <a:spcPts val="0"/>
                        </a:spcAft>
                        <a:buSzPts val="1700"/>
                        <a:buChar char="●"/>
                      </a:pPr>
                      <a:r>
                        <a:rPr lang="en" sz="1700" dirty="0">
                          <a:solidFill>
                            <a:schemeClr val="accent1">
                              <a:lumMod val="50000"/>
                            </a:schemeClr>
                          </a:solidFill>
                        </a:rPr>
                        <a:t>What are we measuring?</a:t>
                      </a:r>
                      <a:endParaRPr sz="1700" dirty="0">
                        <a:solidFill>
                          <a:schemeClr val="accent1">
                            <a:lumMod val="50000"/>
                          </a:schemeClr>
                        </a:solidFill>
                      </a:endParaRPr>
                    </a:p>
                    <a:p>
                      <a:pPr marL="457200" lvl="0" indent="-336550" algn="l" rtl="0">
                        <a:spcBef>
                          <a:spcPts val="0"/>
                        </a:spcBef>
                        <a:spcAft>
                          <a:spcPts val="0"/>
                        </a:spcAft>
                        <a:buSzPts val="1700"/>
                        <a:buChar char="●"/>
                      </a:pPr>
                      <a:r>
                        <a:rPr lang="en" sz="1700" dirty="0">
                          <a:solidFill>
                            <a:schemeClr val="accent1">
                              <a:lumMod val="50000"/>
                            </a:schemeClr>
                          </a:solidFill>
                        </a:rPr>
                        <a:t>Tools to use?</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Number of times, reduced time frame, correct number, etc.</a:t>
                      </a:r>
                      <a:endParaRPr sz="1700" dirty="0">
                        <a:solidFill>
                          <a:schemeClr val="accent1">
                            <a:lumMod val="50000"/>
                          </a:schemeClr>
                        </a:solidFill>
                      </a:endParaRPr>
                    </a:p>
                    <a:p>
                      <a:pPr marL="0" lvl="0" indent="0" algn="l" rtl="0">
                        <a:spcBef>
                          <a:spcPts val="0"/>
                        </a:spcBef>
                        <a:spcAft>
                          <a:spcPts val="0"/>
                        </a:spcAft>
                        <a:buNone/>
                      </a:pP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Existing, contrived, observation, Progress Monitoring Resource</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793360">
                <a:tc>
                  <a:txBody>
                    <a:bodyPr/>
                    <a:lstStyle/>
                    <a:p>
                      <a:pPr marL="0" lvl="0" indent="0" algn="l" rtl="0">
                        <a:spcBef>
                          <a:spcPts val="0"/>
                        </a:spcBef>
                        <a:spcAft>
                          <a:spcPts val="0"/>
                        </a:spcAft>
                        <a:buNone/>
                      </a:pPr>
                      <a:r>
                        <a:rPr lang="en" sz="1700">
                          <a:solidFill>
                            <a:schemeClr val="accent1">
                              <a:lumMod val="50000"/>
                            </a:schemeClr>
                          </a:solidFill>
                        </a:rPr>
                        <a:t>Where data will be collected</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Gen Ed Classroom, Special Ed Classroom, Unstructured Setting (i.e., playground, hallway, lunch) </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379790">
                <a:tc>
                  <a:txBody>
                    <a:bodyPr/>
                    <a:lstStyle/>
                    <a:p>
                      <a:pPr marL="0" lvl="0" indent="0" algn="l" rtl="0">
                        <a:spcBef>
                          <a:spcPts val="0"/>
                        </a:spcBef>
                        <a:spcAft>
                          <a:spcPts val="0"/>
                        </a:spcAft>
                        <a:buNone/>
                      </a:pPr>
                      <a:r>
                        <a:rPr lang="en" sz="1700">
                          <a:solidFill>
                            <a:schemeClr val="accent1">
                              <a:lumMod val="50000"/>
                            </a:schemeClr>
                          </a:solidFill>
                        </a:rPr>
                        <a:t>How often to collect data</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Weekly, Monthly, Bi-Monthly, Bi-Weekly</a:t>
                      </a: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How often is enough to document progress or lack thereof? AND ensure the frequency meets the requirement within the IEP goal.</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00158">
                <a:tc>
                  <a:txBody>
                    <a:bodyPr/>
                    <a:lstStyle/>
                    <a:p>
                      <a:pPr marL="0" lvl="0" indent="0" algn="l" rtl="0">
                        <a:spcBef>
                          <a:spcPts val="0"/>
                        </a:spcBef>
                        <a:spcAft>
                          <a:spcPts val="0"/>
                        </a:spcAft>
                        <a:buNone/>
                      </a:pPr>
                      <a:r>
                        <a:rPr lang="en" sz="1700">
                          <a:solidFill>
                            <a:schemeClr val="accent1">
                              <a:lumMod val="50000"/>
                            </a:schemeClr>
                          </a:solidFill>
                        </a:rPr>
                        <a:t>Who will collect data</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SpEd Teacher, Para, Gen Ed Teacher, Others</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793360">
                <a:tc>
                  <a:txBody>
                    <a:bodyPr/>
                    <a:lstStyle/>
                    <a:p>
                      <a:pPr marL="0" lvl="0" indent="0" algn="l" rtl="0">
                        <a:spcBef>
                          <a:spcPts val="0"/>
                        </a:spcBef>
                        <a:spcAft>
                          <a:spcPts val="0"/>
                        </a:spcAft>
                        <a:buNone/>
                      </a:pPr>
                      <a:r>
                        <a:rPr lang="en" sz="1700">
                          <a:solidFill>
                            <a:schemeClr val="accent1">
                              <a:lumMod val="50000"/>
                            </a:schemeClr>
                          </a:solidFill>
                        </a:rPr>
                        <a:t>When to review</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Weekly, Monthly, Certain number of data points, </a:t>
                      </a: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How often to determine a need for instructional change?</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 name="TextBox 4"/>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#7</a:t>
            </a:r>
          </a:p>
        </p:txBody>
      </p:sp>
    </p:spTree>
    <p:extLst>
      <p:ext uri="{BB962C8B-B14F-4D97-AF65-F5344CB8AC3E}">
        <p14:creationId xmlns:p14="http://schemas.microsoft.com/office/powerpoint/2010/main" val="1600476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39</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Data Collection Methods Versus Tools</a:t>
            </a:r>
            <a:endParaRPr sz="5330" b="1" dirty="0">
              <a:solidFill>
                <a:schemeClr val="accent1">
                  <a:lumMod val="50000"/>
                </a:schemeClr>
              </a:solidFill>
              <a:latin typeface="Concert One"/>
              <a:ea typeface="Concert One"/>
              <a:cs typeface="Concert One"/>
              <a:sym typeface="Concert One"/>
            </a:endParaRPr>
          </a:p>
        </p:txBody>
      </p:sp>
      <p:sp>
        <p:nvSpPr>
          <p:cNvPr id="12" name="TextBox 11"/>
          <p:cNvSpPr txBox="1"/>
          <p:nvPr/>
        </p:nvSpPr>
        <p:spPr>
          <a:xfrm>
            <a:off x="342900" y="2004645"/>
            <a:ext cx="5389685" cy="4647426"/>
          </a:xfrm>
          <a:prstGeom prst="rect">
            <a:avLst/>
          </a:prstGeom>
          <a:solidFill>
            <a:srgbClr val="42953B"/>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4000" b="1" dirty="0">
                <a:latin typeface="Calibri" panose="020F0502020204030204" pitchFamily="34" charset="0"/>
                <a:cs typeface="Calibri" panose="020F0502020204030204" pitchFamily="34" charset="0"/>
              </a:rPr>
              <a:t>Methods Defined</a:t>
            </a:r>
            <a:br>
              <a:rPr lang="en-US" sz="4000" b="1"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Describes the type of data to be collected</a:t>
            </a:r>
          </a:p>
          <a:p>
            <a:endParaRPr lang="en-US" sz="1500" b="1" dirty="0">
              <a:latin typeface="Calibri" panose="020F0502020204030204" pitchFamily="34" charset="0"/>
              <a:cs typeface="Calibri" panose="020F0502020204030204" pitchFamily="34" charset="0"/>
            </a:endParaRPr>
          </a:p>
          <a:p>
            <a:pPr marL="342900" indent="-34290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Frequency or rate</a:t>
            </a:r>
          </a:p>
          <a:p>
            <a:pPr marL="342900" indent="-34290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Percentage or accuracy</a:t>
            </a:r>
          </a:p>
          <a:p>
            <a:pPr marL="342900" indent="-34290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Duration</a:t>
            </a:r>
          </a:p>
          <a:p>
            <a:pPr marL="342900" indent="-34290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Latency</a:t>
            </a:r>
          </a:p>
          <a:p>
            <a:pPr marL="342900" indent="-34290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Quality</a:t>
            </a:r>
          </a:p>
          <a:p>
            <a:pPr marL="342900" indent="-34290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Level of assistance</a:t>
            </a:r>
          </a:p>
          <a:p>
            <a:pPr marL="342900" indent="-342900">
              <a:buClr>
                <a:schemeClr val="bg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Number</a:t>
            </a:r>
            <a:endParaRPr lang="en-US" sz="2800" b="1" dirty="0">
              <a:latin typeface="Calibri" panose="020F0502020204030204" pitchFamily="34" charset="0"/>
              <a:cs typeface="Calibri" panose="020F0502020204030204" pitchFamily="34" charset="0"/>
            </a:endParaRPr>
          </a:p>
        </p:txBody>
      </p:sp>
      <p:sp>
        <p:nvSpPr>
          <p:cNvPr id="16" name="TextBox 15"/>
          <p:cNvSpPr txBox="1"/>
          <p:nvPr/>
        </p:nvSpPr>
        <p:spPr>
          <a:xfrm>
            <a:off x="6459415" y="2004645"/>
            <a:ext cx="5389685" cy="4647426"/>
          </a:xfrm>
          <a:prstGeom prst="rect">
            <a:avLst/>
          </a:prstGeom>
          <a:solidFill>
            <a:srgbClr val="42953B"/>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4000" b="1" dirty="0">
                <a:latin typeface="Calibri" panose="020F0502020204030204" pitchFamily="34" charset="0"/>
                <a:cs typeface="Calibri" panose="020F0502020204030204" pitchFamily="34" charset="0"/>
              </a:rPr>
              <a:t>Tools Defined</a:t>
            </a:r>
            <a:br>
              <a:rPr lang="en-US" sz="4000" b="1"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Describes the materials you have available to assist in the data collection process</a:t>
            </a: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4000" b="1" dirty="0">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864343"/>
            <a:ext cx="5205046" cy="1688857"/>
          </a:xfrm>
          <a:prstGeom prst="rect">
            <a:avLst/>
          </a:prstGeom>
        </p:spPr>
      </p:pic>
    </p:spTree>
    <p:extLst>
      <p:ext uri="{BB962C8B-B14F-4D97-AF65-F5344CB8AC3E}">
        <p14:creationId xmlns:p14="http://schemas.microsoft.com/office/powerpoint/2010/main" val="96983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pic>
        <p:nvPicPr>
          <p:cNvPr id="266" name="Google Shape;266;p43"/>
          <p:cNvPicPr preferRelativeResize="0"/>
          <p:nvPr/>
        </p:nvPicPr>
        <p:blipFill>
          <a:blip r:embed="rId3">
            <a:alphaModFix/>
          </a:blip>
          <a:stretch>
            <a:fillRect/>
          </a:stretch>
        </p:blipFill>
        <p:spPr>
          <a:xfrm>
            <a:off x="4170905" y="3285992"/>
            <a:ext cx="3398224" cy="2264076"/>
          </a:xfrm>
          <a:prstGeom prst="rect">
            <a:avLst/>
          </a:prstGeom>
          <a:noFill/>
          <a:ln>
            <a:noFill/>
          </a:ln>
        </p:spPr>
      </p:pic>
      <p:cxnSp>
        <p:nvCxnSpPr>
          <p:cNvPr id="267" name="Google Shape;267;p43"/>
          <p:cNvCxnSpPr>
            <a:stCxn id="268" idx="1"/>
          </p:cNvCxnSpPr>
          <p:nvPr/>
        </p:nvCxnSpPr>
        <p:spPr>
          <a:xfrm flipH="1" flipV="1">
            <a:off x="7264551" y="4863657"/>
            <a:ext cx="765962" cy="386172"/>
          </a:xfrm>
          <a:prstGeom prst="straightConnector1">
            <a:avLst/>
          </a:prstGeom>
          <a:noFill/>
          <a:ln w="76200" cap="flat" cmpd="sng">
            <a:solidFill>
              <a:srgbClr val="42953B"/>
            </a:solidFill>
            <a:prstDash val="solid"/>
            <a:round/>
            <a:headEnd type="none" w="med" len="med"/>
            <a:tailEnd type="none" w="med" len="med"/>
          </a:ln>
        </p:spPr>
      </p:cxnSp>
      <p:sp>
        <p:nvSpPr>
          <p:cNvPr id="269" name="Google Shape;269;p43"/>
          <p:cNvSpPr txBox="1">
            <a:spLocks noGrp="1"/>
          </p:cNvSpPr>
          <p:nvPr>
            <p:ph type="title"/>
          </p:nvPr>
        </p:nvSpPr>
        <p:spPr>
          <a:xfrm>
            <a:off x="348775" y="870440"/>
            <a:ext cx="11500325" cy="10668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5330" dirty="0">
                <a:solidFill>
                  <a:schemeClr val="accent1">
                    <a:lumMod val="50000"/>
                  </a:schemeClr>
                </a:solidFill>
              </a:rPr>
              <a:t>Introduction Activity</a:t>
            </a:r>
            <a:endParaRPr sz="5330" dirty="0">
              <a:solidFill>
                <a:schemeClr val="accent1">
                  <a:lumMod val="50000"/>
                </a:schemeClr>
              </a:solidFill>
            </a:endParaRPr>
          </a:p>
        </p:txBody>
      </p:sp>
      <p:sp>
        <p:nvSpPr>
          <p:cNvPr id="270" name="Google Shape;270;p43"/>
          <p:cNvSpPr txBox="1">
            <a:spLocks noGrp="1"/>
          </p:cNvSpPr>
          <p:nvPr>
            <p:ph type="body" idx="4294967295"/>
          </p:nvPr>
        </p:nvSpPr>
        <p:spPr>
          <a:xfrm>
            <a:off x="348762" y="2118883"/>
            <a:ext cx="11500338" cy="3811500"/>
          </a:xfrm>
          <a:prstGeom prst="rect">
            <a:avLst/>
          </a:prstGeom>
        </p:spPr>
        <p:txBody>
          <a:bodyPr spcFirstLastPara="1" wrap="square" lIns="91425" tIns="45700" rIns="91425" bIns="45700" anchor="t" anchorCtr="0">
            <a:normAutofit/>
          </a:bodyPr>
          <a:lstStyle/>
          <a:p>
            <a:pPr marL="0" lvl="0" indent="0" rtl="0">
              <a:spcBef>
                <a:spcPts val="1100"/>
              </a:spcBef>
              <a:spcAft>
                <a:spcPts val="0"/>
              </a:spcAft>
              <a:buNone/>
            </a:pPr>
            <a:r>
              <a:rPr lang="en" sz="3600" b="1" dirty="0">
                <a:solidFill>
                  <a:srgbClr val="297D53"/>
                </a:solidFill>
              </a:rPr>
              <a:t>FIND YOUR SOLEMATE</a:t>
            </a:r>
            <a:endParaRPr sz="3600" b="1" dirty="0">
              <a:solidFill>
                <a:srgbClr val="297D53"/>
              </a:solidFill>
            </a:endParaRPr>
          </a:p>
        </p:txBody>
      </p:sp>
      <p:grpSp>
        <p:nvGrpSpPr>
          <p:cNvPr id="271" name="Google Shape;271;p43"/>
          <p:cNvGrpSpPr/>
          <p:nvPr/>
        </p:nvGrpSpPr>
        <p:grpSpPr>
          <a:xfrm>
            <a:off x="6893169" y="2065857"/>
            <a:ext cx="4841631" cy="4601643"/>
            <a:chOff x="758009" y="527170"/>
            <a:chExt cx="7017091" cy="7121458"/>
          </a:xfrm>
        </p:grpSpPr>
        <p:sp>
          <p:nvSpPr>
            <p:cNvPr id="272" name="Google Shape;272;p43"/>
            <p:cNvSpPr/>
            <p:nvPr/>
          </p:nvSpPr>
          <p:spPr>
            <a:xfrm rot="21509941">
              <a:off x="1375938" y="2983424"/>
              <a:ext cx="3928344" cy="1446301"/>
            </a:xfrm>
            <a:custGeom>
              <a:avLst/>
              <a:gdLst/>
              <a:ahLst/>
              <a:cxnLst/>
              <a:rect l="l" t="t" r="r" b="b"/>
              <a:pathLst>
                <a:path w="120000" h="120000" extrusionOk="0">
                  <a:moveTo>
                    <a:pt x="0" y="59999"/>
                  </a:moveTo>
                  <a:lnTo>
                    <a:pt x="120000" y="59999"/>
                  </a:lnTo>
                </a:path>
              </a:pathLst>
            </a:custGeom>
            <a:noFill/>
            <a:ln w="76200" cap="flat" cmpd="sng">
              <a:solidFill>
                <a:srgbClr val="288454"/>
              </a:solidFill>
              <a:prstDash val="solid"/>
              <a:round/>
              <a:headEnd type="none" w="sm" len="sm"/>
              <a:tailEnd type="none" w="sm" len="sm"/>
            </a:ln>
          </p:spPr>
        </p:sp>
        <p:sp>
          <p:nvSpPr>
            <p:cNvPr id="273" name="Google Shape;273;p43"/>
            <p:cNvSpPr/>
            <p:nvPr/>
          </p:nvSpPr>
          <p:spPr>
            <a:xfrm rot="18946684">
              <a:off x="758009" y="527170"/>
              <a:ext cx="2218255" cy="3681917"/>
            </a:xfrm>
            <a:custGeom>
              <a:avLst/>
              <a:gdLst/>
              <a:ahLst/>
              <a:cxnLst/>
              <a:rect l="l" t="t" r="r" b="b"/>
              <a:pathLst>
                <a:path w="120000" h="120000" extrusionOk="0">
                  <a:moveTo>
                    <a:pt x="0" y="59999"/>
                  </a:moveTo>
                  <a:lnTo>
                    <a:pt x="120000" y="59999"/>
                  </a:lnTo>
                </a:path>
              </a:pathLst>
            </a:custGeom>
            <a:noFill/>
            <a:ln w="76200" cap="flat" cmpd="sng">
              <a:solidFill>
                <a:srgbClr val="288454"/>
              </a:solidFill>
              <a:prstDash val="solid"/>
              <a:round/>
              <a:headEnd type="none" w="sm" len="sm"/>
              <a:tailEnd type="none" w="sm" len="sm"/>
            </a:ln>
          </p:spPr>
        </p:sp>
        <p:sp>
          <p:nvSpPr>
            <p:cNvPr id="274" name="Google Shape;274;p43"/>
            <p:cNvSpPr/>
            <p:nvPr/>
          </p:nvSpPr>
          <p:spPr>
            <a:xfrm>
              <a:off x="2203292" y="559290"/>
              <a:ext cx="3587397" cy="2045099"/>
            </a:xfrm>
            <a:prstGeom prst="ellipse">
              <a:avLst/>
            </a:prstGeom>
            <a:solidFill>
              <a:srgbClr val="297D5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43"/>
            <p:cNvSpPr txBox="1"/>
            <p:nvPr/>
          </p:nvSpPr>
          <p:spPr>
            <a:xfrm>
              <a:off x="2612304" y="921160"/>
              <a:ext cx="2815200" cy="1446301"/>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 sz="2000" b="0" i="0" u="none" strike="noStrike" cap="none" dirty="0">
                  <a:solidFill>
                    <a:schemeClr val="lt1"/>
                  </a:solidFill>
                  <a:latin typeface="Calibri"/>
                  <a:ea typeface="Calibri"/>
                  <a:cs typeface="Calibri"/>
                  <a:sym typeface="Calibri"/>
                </a:rPr>
                <a:t>Name, Position, and Where you Work</a:t>
              </a:r>
              <a:endParaRPr sz="2000" dirty="0"/>
            </a:p>
          </p:txBody>
        </p:sp>
        <p:sp>
          <p:nvSpPr>
            <p:cNvPr id="268" name="Google Shape;268;p43"/>
            <p:cNvSpPr/>
            <p:nvPr/>
          </p:nvSpPr>
          <p:spPr>
            <a:xfrm>
              <a:off x="1858399" y="5078228"/>
              <a:ext cx="3741900" cy="2570400"/>
            </a:xfrm>
            <a:prstGeom prst="ellipse">
              <a:avLst/>
            </a:prstGeom>
            <a:solidFill>
              <a:srgbClr val="297D5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43"/>
            <p:cNvSpPr txBox="1"/>
            <p:nvPr/>
          </p:nvSpPr>
          <p:spPr>
            <a:xfrm>
              <a:off x="2167790" y="5953541"/>
              <a:ext cx="3263400" cy="10620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 sz="2100" b="0" i="0" u="none" strike="noStrike" cap="none" dirty="0">
                  <a:solidFill>
                    <a:schemeClr val="lt1"/>
                  </a:solidFill>
                  <a:latin typeface="Calibri"/>
                  <a:ea typeface="Calibri"/>
                  <a:cs typeface="Calibri"/>
                  <a:sym typeface="Calibri"/>
                </a:rPr>
                <a:t>What is a positive experience you have had this school year </a:t>
              </a:r>
              <a:endParaRPr sz="2100" dirty="0"/>
            </a:p>
          </p:txBody>
        </p:sp>
        <p:sp>
          <p:nvSpPr>
            <p:cNvPr id="277" name="Google Shape;277;p43"/>
            <p:cNvSpPr/>
            <p:nvPr/>
          </p:nvSpPr>
          <p:spPr>
            <a:xfrm>
              <a:off x="4621802" y="2817875"/>
              <a:ext cx="3153298" cy="2378100"/>
            </a:xfrm>
            <a:prstGeom prst="ellipse">
              <a:avLst/>
            </a:prstGeom>
            <a:solidFill>
              <a:srgbClr val="297D5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43"/>
            <p:cNvSpPr txBox="1"/>
            <p:nvPr/>
          </p:nvSpPr>
          <p:spPr>
            <a:xfrm>
              <a:off x="4814255" y="3226574"/>
              <a:ext cx="2815198" cy="1681499"/>
            </a:xfrm>
            <a:prstGeom prst="rect">
              <a:avLst/>
            </a:prstGeom>
            <a:noFill/>
            <a:ln>
              <a:noFill/>
            </a:ln>
          </p:spPr>
          <p:txBody>
            <a:bodyPr spcFirstLastPara="1" wrap="square" lIns="18400" tIns="18400" rIns="18400" bIns="18400"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 sz="2000" b="0" i="0" u="none" strike="noStrike" cap="none">
                  <a:solidFill>
                    <a:schemeClr val="lt1"/>
                  </a:solidFill>
                  <a:latin typeface="Calibri"/>
                  <a:ea typeface="Calibri"/>
                  <a:cs typeface="Calibri"/>
                  <a:sym typeface="Calibri"/>
                </a:rPr>
                <a:t>Something you would like to </a:t>
              </a:r>
              <a:r>
                <a:rPr lang="en" sz="2000">
                  <a:solidFill>
                    <a:schemeClr val="lt1"/>
                  </a:solidFill>
                  <a:latin typeface="Calibri"/>
                  <a:ea typeface="Calibri"/>
                  <a:cs typeface="Calibri"/>
                  <a:sym typeface="Calibri"/>
                </a:rPr>
                <a:t>learn</a:t>
              </a:r>
              <a:r>
                <a:rPr lang="en" sz="2000" b="0" i="0" u="none" strike="noStrike" cap="none">
                  <a:solidFill>
                    <a:schemeClr val="lt1"/>
                  </a:solidFill>
                  <a:latin typeface="Calibri"/>
                  <a:ea typeface="Calibri"/>
                  <a:cs typeface="Calibri"/>
                  <a:sym typeface="Calibri"/>
                </a:rPr>
                <a:t> today</a:t>
              </a:r>
              <a:endParaRPr sz="2000" dirty="0"/>
            </a:p>
          </p:txBody>
        </p:sp>
      </p:grpSp>
      <p:sp>
        <p:nvSpPr>
          <p:cNvPr id="280" name="Google Shape;280;p4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4</a:t>
            </a:fld>
            <a:endParaRPr dirty="0"/>
          </a:p>
        </p:txBody>
      </p:sp>
      <p:pic>
        <p:nvPicPr>
          <p:cNvPr id="17" name="Google Shape;717;p90"/>
          <p:cNvPicPr preferRelativeResize="0"/>
          <p:nvPr/>
        </p:nvPicPr>
        <p:blipFill>
          <a:blip r:embed="rId4">
            <a:alphaModFix/>
          </a:blip>
          <a:stretch>
            <a:fillRect/>
          </a:stretch>
        </p:blipFill>
        <p:spPr>
          <a:xfrm>
            <a:off x="1502018" y="3323492"/>
            <a:ext cx="2425213" cy="223324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40</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Current Data Collection Methods</a:t>
            </a:r>
            <a:endParaRPr sz="5330" b="1" dirty="0">
              <a:solidFill>
                <a:schemeClr val="accent1">
                  <a:lumMod val="50000"/>
                </a:schemeClr>
              </a:solidFill>
              <a:latin typeface="Concert One"/>
              <a:ea typeface="Concert One"/>
              <a:cs typeface="Concert One"/>
              <a:sym typeface="Concert One"/>
            </a:endParaRPr>
          </a:p>
        </p:txBody>
      </p:sp>
      <p:sp>
        <p:nvSpPr>
          <p:cNvPr id="5" name="Google Shape;584;p75"/>
          <p:cNvSpPr txBox="1">
            <a:spLocks noGrp="1"/>
          </p:cNvSpPr>
          <p:nvPr>
            <p:ph type="body" idx="1"/>
          </p:nvPr>
        </p:nvSpPr>
        <p:spPr>
          <a:xfrm>
            <a:off x="342900" y="2133600"/>
            <a:ext cx="11506199" cy="4533899"/>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sz="3600" dirty="0">
                <a:solidFill>
                  <a:schemeClr val="accent1">
                    <a:lumMod val="50000"/>
                  </a:schemeClr>
                </a:solidFill>
              </a:rPr>
              <a:t>What methods do you currently use to collect data for IEP goals and/or student progress?</a:t>
            </a:r>
            <a:endParaRPr sz="3600" dirty="0">
              <a:solidFill>
                <a:schemeClr val="accent1">
                  <a:lumMod val="50000"/>
                </a:schemeClr>
              </a:solidFill>
            </a:endParaRPr>
          </a:p>
          <a:p>
            <a:pPr marL="0" lvl="0" indent="0" algn="l" rtl="0">
              <a:spcBef>
                <a:spcPts val="853"/>
              </a:spcBef>
              <a:spcAft>
                <a:spcPts val="0"/>
              </a:spcAft>
              <a:buNone/>
            </a:pPr>
            <a:endParaRPr sz="3600" dirty="0"/>
          </a:p>
        </p:txBody>
      </p:sp>
      <p:pic>
        <p:nvPicPr>
          <p:cNvPr id="6" name="Google Shape;622;p79"/>
          <p:cNvPicPr preferRelativeResize="0"/>
          <p:nvPr/>
        </p:nvPicPr>
        <p:blipFill>
          <a:blip r:embed="rId3">
            <a:alphaModFix/>
          </a:blip>
          <a:stretch>
            <a:fillRect/>
          </a:stretch>
        </p:blipFill>
        <p:spPr>
          <a:xfrm>
            <a:off x="4406400" y="4095003"/>
            <a:ext cx="3379199" cy="2374575"/>
          </a:xfrm>
          <a:prstGeom prst="rect">
            <a:avLst/>
          </a:prstGeom>
          <a:noFill/>
          <a:ln w="762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835520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41</a:t>
            </a:fld>
            <a:endParaRPr dirty="0"/>
          </a:p>
        </p:txBody>
      </p:sp>
      <p:sp>
        <p:nvSpPr>
          <p:cNvPr id="6" name="Google Shape;630;p80"/>
          <p:cNvSpPr txBox="1">
            <a:spLocks noGrp="1"/>
          </p:cNvSpPr>
          <p:nvPr>
            <p:ph type="title"/>
          </p:nvPr>
        </p:nvSpPr>
        <p:spPr>
          <a:xfrm>
            <a:off x="342900" y="0"/>
            <a:ext cx="10423423" cy="1066800"/>
          </a:xfrm>
          <a:prstGeom prst="rect">
            <a:avLst/>
          </a:prstGeom>
        </p:spPr>
        <p:txBody>
          <a:bodyPr spcFirstLastPara="1" wrap="square" lIns="91425" tIns="45700" rIns="91425" bIns="45700" anchor="ctr" anchorCtr="0">
            <a:normAutofit/>
          </a:bodyPr>
          <a:lstStyle/>
          <a:p>
            <a:pPr marL="0" lvl="0" indent="0" rtl="0">
              <a:spcBef>
                <a:spcPts val="0"/>
              </a:spcBef>
              <a:spcAft>
                <a:spcPts val="0"/>
              </a:spcAft>
              <a:buNone/>
            </a:pPr>
            <a:r>
              <a:rPr lang="en" sz="3600" dirty="0">
                <a:solidFill>
                  <a:schemeClr val="lt1"/>
                </a:solidFill>
              </a:rPr>
              <a:t>Classroom Friendly Methods of Data Collection</a:t>
            </a:r>
            <a:endParaRPr sz="3600" dirty="0">
              <a:solidFill>
                <a:schemeClr val="lt1"/>
              </a:solidFill>
            </a:endParaRPr>
          </a:p>
        </p:txBody>
      </p:sp>
      <p:graphicFrame>
        <p:nvGraphicFramePr>
          <p:cNvPr id="5" name="Google Shape;632;p80"/>
          <p:cNvGraphicFramePr/>
          <p:nvPr>
            <p:extLst>
              <p:ext uri="{D42A27DB-BD31-4B8C-83A1-F6EECF244321}">
                <p14:modId xmlns:p14="http://schemas.microsoft.com/office/powerpoint/2010/main" val="3975379121"/>
              </p:ext>
            </p:extLst>
          </p:nvPr>
        </p:nvGraphicFramePr>
        <p:xfrm>
          <a:off x="342900" y="1104901"/>
          <a:ext cx="11506200" cy="5562599"/>
        </p:xfrm>
        <a:graphic>
          <a:graphicData uri="http://schemas.openxmlformats.org/drawingml/2006/table">
            <a:tbl>
              <a:tblPr>
                <a:noFill/>
                <a:tableStyleId>{379D36FE-B8A9-4A98-BCEB-BFFC32DE2E70}</a:tableStyleId>
              </a:tblPr>
              <a:tblGrid>
                <a:gridCol w="2074550">
                  <a:extLst>
                    <a:ext uri="{9D8B030D-6E8A-4147-A177-3AD203B41FA5}">
                      <a16:colId xmlns:a16="http://schemas.microsoft.com/office/drawing/2014/main" val="20000"/>
                    </a:ext>
                  </a:extLst>
                </a:gridCol>
                <a:gridCol w="3042450">
                  <a:extLst>
                    <a:ext uri="{9D8B030D-6E8A-4147-A177-3AD203B41FA5}">
                      <a16:colId xmlns:a16="http://schemas.microsoft.com/office/drawing/2014/main" val="20001"/>
                    </a:ext>
                  </a:extLst>
                </a:gridCol>
                <a:gridCol w="3292925">
                  <a:extLst>
                    <a:ext uri="{9D8B030D-6E8A-4147-A177-3AD203B41FA5}">
                      <a16:colId xmlns:a16="http://schemas.microsoft.com/office/drawing/2014/main" val="20002"/>
                    </a:ext>
                  </a:extLst>
                </a:gridCol>
                <a:gridCol w="3096275">
                  <a:extLst>
                    <a:ext uri="{9D8B030D-6E8A-4147-A177-3AD203B41FA5}">
                      <a16:colId xmlns:a16="http://schemas.microsoft.com/office/drawing/2014/main" val="20003"/>
                    </a:ext>
                  </a:extLst>
                </a:gridCol>
              </a:tblGrid>
              <a:tr h="677182">
                <a:tc>
                  <a:txBody>
                    <a:bodyPr/>
                    <a:lstStyle/>
                    <a:p>
                      <a:pPr marL="0" lvl="0" indent="0" algn="l" rtl="0">
                        <a:spcBef>
                          <a:spcPts val="0"/>
                        </a:spcBef>
                        <a:spcAft>
                          <a:spcPts val="0"/>
                        </a:spcAft>
                        <a:buNone/>
                      </a:pPr>
                      <a:r>
                        <a:rPr lang="en" sz="1500" b="1" dirty="0">
                          <a:solidFill>
                            <a:schemeClr val="accent1">
                              <a:lumMod val="50000"/>
                            </a:schemeClr>
                          </a:solidFill>
                        </a:rPr>
                        <a:t>Data Collection Method</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b="1">
                          <a:solidFill>
                            <a:schemeClr val="accent1">
                              <a:lumMod val="50000"/>
                            </a:schemeClr>
                          </a:solidFill>
                        </a:rPr>
                        <a:t>Definition</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b="1">
                          <a:solidFill>
                            <a:schemeClr val="accent1">
                              <a:lumMod val="50000"/>
                            </a:schemeClr>
                          </a:solidFill>
                        </a:rPr>
                        <a:t>Best For…</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b="1">
                          <a:solidFill>
                            <a:schemeClr val="accent1">
                              <a:lumMod val="50000"/>
                            </a:schemeClr>
                          </a:solidFill>
                        </a:rPr>
                        <a:t>Example</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919045">
                <a:tc>
                  <a:txBody>
                    <a:bodyPr/>
                    <a:lstStyle/>
                    <a:p>
                      <a:pPr marL="0" lvl="0" indent="0" algn="l" rtl="0">
                        <a:spcBef>
                          <a:spcPts val="0"/>
                        </a:spcBef>
                        <a:spcAft>
                          <a:spcPts val="0"/>
                        </a:spcAft>
                        <a:buNone/>
                      </a:pPr>
                      <a:r>
                        <a:rPr lang="en" sz="1500" b="1" dirty="0">
                          <a:solidFill>
                            <a:srgbClr val="429539"/>
                          </a:solidFill>
                        </a:rPr>
                        <a:t>Frequency</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How many times a behavior occurs</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Behaviors that do not last very long and are easy to count</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How many times did Sally make an off topic remark during the 30 minute reading block?</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160882">
                <a:tc>
                  <a:txBody>
                    <a:bodyPr/>
                    <a:lstStyle/>
                    <a:p>
                      <a:pPr marL="0" lvl="0" indent="0" algn="l" rtl="0">
                        <a:spcBef>
                          <a:spcPts val="0"/>
                        </a:spcBef>
                        <a:spcAft>
                          <a:spcPts val="0"/>
                        </a:spcAft>
                        <a:buNone/>
                      </a:pPr>
                      <a:r>
                        <a:rPr lang="en" sz="1500" b="1" dirty="0">
                          <a:solidFill>
                            <a:srgbClr val="429539"/>
                          </a:solidFill>
                        </a:rPr>
                        <a:t>Latency</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The Amount of time between the signal for a behavior to occur and the behavior starting.</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Behaviors that have a clear signal to begin and there is a delay to when the behavior actually occurs that you want to shorten.</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It took 2.5 minutes from the time the teacher blew the whistle (signal) to when Sally lined up (behavior).</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160882">
                <a:tc>
                  <a:txBody>
                    <a:bodyPr/>
                    <a:lstStyle/>
                    <a:p>
                      <a:pPr marL="0" lvl="0" indent="0" algn="l" rtl="0">
                        <a:spcBef>
                          <a:spcPts val="0"/>
                        </a:spcBef>
                        <a:spcAft>
                          <a:spcPts val="0"/>
                        </a:spcAft>
                        <a:buNone/>
                      </a:pPr>
                      <a:r>
                        <a:rPr lang="en" sz="1500" b="1" dirty="0">
                          <a:solidFill>
                            <a:srgbClr val="429539"/>
                          </a:solidFill>
                        </a:rPr>
                        <a:t>Duration</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The period of time that a student engages in the behavior.</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Behaviors that have a clear stop and start that you want to increase or decrease the amount of time that the student engages in them.</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Robby cried for 16 minutes out of a 30 minute math block.</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1644608">
                <a:tc>
                  <a:txBody>
                    <a:bodyPr/>
                    <a:lstStyle/>
                    <a:p>
                      <a:pPr marL="0" lvl="0" indent="0" algn="l" rtl="0">
                        <a:spcBef>
                          <a:spcPts val="0"/>
                        </a:spcBef>
                        <a:spcAft>
                          <a:spcPts val="0"/>
                        </a:spcAft>
                        <a:buNone/>
                      </a:pPr>
                      <a:r>
                        <a:rPr lang="en" sz="1500" b="1" dirty="0">
                          <a:solidFill>
                            <a:srgbClr val="429539"/>
                          </a:solidFill>
                        </a:rPr>
                        <a:t>Permanent Product</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A work sample or physical change in the environment as a result of a behavior that lasts long enough for you to take data on.</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Academic behaviors, life skills behaviors, or other behaviors where you can physically see the environment change as a result of the behavior.</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Robby completed a writing assignment with 20 questions. He got 10/20 correct.</a:t>
                      </a:r>
                      <a:endParaRPr sz="1500" dirty="0">
                        <a:solidFill>
                          <a:schemeClr val="accent1">
                            <a:lumMod val="50000"/>
                          </a:schemeClr>
                        </a:solidFill>
                      </a:endParaRPr>
                    </a:p>
                    <a:p>
                      <a:pPr marL="0" lvl="0" indent="0" algn="l" rtl="0">
                        <a:spcBef>
                          <a:spcPts val="0"/>
                        </a:spcBef>
                        <a:spcAft>
                          <a:spcPts val="0"/>
                        </a:spcAft>
                        <a:buNone/>
                      </a:pPr>
                      <a:endParaRPr sz="1500" dirty="0">
                        <a:solidFill>
                          <a:schemeClr val="accent1">
                            <a:lumMod val="50000"/>
                          </a:schemeClr>
                        </a:solidFill>
                      </a:endParaRPr>
                    </a:p>
                    <a:p>
                      <a:pPr marL="0" lvl="0" indent="0" algn="l" rtl="0">
                        <a:spcBef>
                          <a:spcPts val="0"/>
                        </a:spcBef>
                        <a:spcAft>
                          <a:spcPts val="0"/>
                        </a:spcAft>
                        <a:buNone/>
                      </a:pPr>
                      <a:r>
                        <a:rPr lang="en" sz="1500" dirty="0">
                          <a:solidFill>
                            <a:schemeClr val="accent1">
                              <a:lumMod val="50000"/>
                            </a:schemeClr>
                          </a:solidFill>
                        </a:rPr>
                        <a:t>Henry completed ⅘ of his chores for today.</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 name="TextBox 6"/>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#8</a:t>
            </a:r>
          </a:p>
        </p:txBody>
      </p:sp>
    </p:spTree>
    <p:extLst>
      <p:ext uri="{BB962C8B-B14F-4D97-AF65-F5344CB8AC3E}">
        <p14:creationId xmlns:p14="http://schemas.microsoft.com/office/powerpoint/2010/main" val="2242018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42</a:t>
            </a:fld>
            <a:endParaRPr dirty="0"/>
          </a:p>
        </p:txBody>
      </p:sp>
      <p:sp>
        <p:nvSpPr>
          <p:cNvPr id="6" name="Google Shape;630;p80"/>
          <p:cNvSpPr txBox="1">
            <a:spLocks noGrp="1"/>
          </p:cNvSpPr>
          <p:nvPr>
            <p:ph type="title"/>
          </p:nvPr>
        </p:nvSpPr>
        <p:spPr>
          <a:xfrm>
            <a:off x="342900" y="844061"/>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800" dirty="0">
                <a:solidFill>
                  <a:srgbClr val="004B8E"/>
                </a:solidFill>
              </a:rPr>
              <a:t>Type of Data Collected</a:t>
            </a:r>
            <a:endParaRPr sz="4800" dirty="0">
              <a:solidFill>
                <a:srgbClr val="004B8E"/>
              </a:solidFill>
            </a:endParaRPr>
          </a:p>
        </p:txBody>
      </p:sp>
      <p:sp>
        <p:nvSpPr>
          <p:cNvPr id="7" name="Google Shape;638;p81"/>
          <p:cNvSpPr txBox="1">
            <a:spLocks noGrp="1"/>
          </p:cNvSpPr>
          <p:nvPr>
            <p:ph type="body" idx="1"/>
          </p:nvPr>
        </p:nvSpPr>
        <p:spPr>
          <a:xfrm>
            <a:off x="342900" y="1893276"/>
            <a:ext cx="11506200" cy="4774223"/>
          </a:xfrm>
          <a:prstGeom prst="rect">
            <a:avLst/>
          </a:prstGeom>
        </p:spPr>
        <p:txBody>
          <a:bodyPr spcFirstLastPara="1" wrap="square" lIns="91425" tIns="45700" rIns="91425" bIns="45700" anchor="t" anchorCtr="0">
            <a:noAutofit/>
          </a:bodyPr>
          <a:lstStyle/>
          <a:p>
            <a:pPr marL="952500" lvl="0" indent="-457200" algn="l" rtl="0">
              <a:spcBef>
                <a:spcPts val="0"/>
              </a:spcBef>
              <a:spcAft>
                <a:spcPts val="0"/>
              </a:spcAft>
              <a:buClr>
                <a:srgbClr val="42953B"/>
              </a:buClr>
              <a:buSzPct val="100000"/>
              <a:buFont typeface="Wingdings" panose="05000000000000000000" pitchFamily="2" charset="2"/>
              <a:buChar char="q"/>
            </a:pPr>
            <a:r>
              <a:rPr lang="en" sz="3400" b="1" i="1" dirty="0">
                <a:solidFill>
                  <a:srgbClr val="429539"/>
                </a:solidFill>
              </a:rPr>
              <a:t>Contrived data:</a:t>
            </a:r>
            <a:r>
              <a:rPr lang="en" sz="3400" dirty="0">
                <a:solidFill>
                  <a:srgbClr val="429539"/>
                </a:solidFill>
              </a:rPr>
              <a:t> </a:t>
            </a:r>
            <a:r>
              <a:rPr lang="en" sz="3400" dirty="0">
                <a:solidFill>
                  <a:schemeClr val="accent1">
                    <a:lumMod val="50000"/>
                  </a:schemeClr>
                </a:solidFill>
              </a:rPr>
              <a:t>Purposely set up situations in which we collect the data.</a:t>
            </a:r>
            <a:endParaRPr sz="3400" dirty="0">
              <a:solidFill>
                <a:schemeClr val="accent1">
                  <a:lumMod val="50000"/>
                </a:schemeClr>
              </a:solidFill>
            </a:endParaRPr>
          </a:p>
          <a:p>
            <a:pPr marL="952500" lvl="0" indent="-457200" algn="l" rtl="0">
              <a:spcBef>
                <a:spcPts val="1500"/>
              </a:spcBef>
              <a:spcAft>
                <a:spcPts val="0"/>
              </a:spcAft>
              <a:buClr>
                <a:srgbClr val="42953B"/>
              </a:buClr>
              <a:buSzPct val="100000"/>
              <a:buFont typeface="Wingdings" panose="05000000000000000000" pitchFamily="2" charset="2"/>
              <a:buChar char="q"/>
            </a:pPr>
            <a:r>
              <a:rPr lang="en" sz="3400" b="1" i="1" dirty="0">
                <a:solidFill>
                  <a:srgbClr val="429539"/>
                </a:solidFill>
              </a:rPr>
              <a:t>Existing: </a:t>
            </a:r>
            <a:r>
              <a:rPr lang="en" sz="3400" dirty="0">
                <a:solidFill>
                  <a:schemeClr val="accent1">
                    <a:lumMod val="50000"/>
                  </a:schemeClr>
                </a:solidFill>
              </a:rPr>
              <a:t>Data that can be gathered from current formative assessments, behavior checklists from the classroom, bell ringer assignments, journal writing, etc.</a:t>
            </a:r>
            <a:endParaRPr sz="3400" dirty="0">
              <a:solidFill>
                <a:schemeClr val="accent1">
                  <a:lumMod val="50000"/>
                </a:schemeClr>
              </a:solidFill>
            </a:endParaRPr>
          </a:p>
          <a:p>
            <a:pPr marL="952500" lvl="0" indent="-457200" algn="l" rtl="0">
              <a:spcBef>
                <a:spcPts val="1500"/>
              </a:spcBef>
              <a:spcAft>
                <a:spcPts val="0"/>
              </a:spcAft>
              <a:buClr>
                <a:srgbClr val="42953B"/>
              </a:buClr>
              <a:buSzPct val="100000"/>
              <a:buFont typeface="Wingdings" panose="05000000000000000000" pitchFamily="2" charset="2"/>
              <a:buChar char="q"/>
            </a:pPr>
            <a:r>
              <a:rPr lang="en" sz="3400" b="1" i="1" dirty="0">
                <a:solidFill>
                  <a:srgbClr val="429539"/>
                </a:solidFill>
              </a:rPr>
              <a:t>Progress monitoring tools:</a:t>
            </a:r>
            <a:r>
              <a:rPr lang="en" sz="3400" dirty="0">
                <a:solidFill>
                  <a:srgbClr val="429539"/>
                </a:solidFill>
              </a:rPr>
              <a:t> </a:t>
            </a:r>
            <a:r>
              <a:rPr lang="en" sz="3400" dirty="0">
                <a:solidFill>
                  <a:schemeClr val="accent1">
                    <a:lumMod val="50000"/>
                  </a:schemeClr>
                </a:solidFill>
              </a:rPr>
              <a:t>Benchmark-type assessments that are given to all or specific students periodically.</a:t>
            </a:r>
            <a:endParaRPr sz="3400" dirty="0">
              <a:solidFill>
                <a:schemeClr val="accent1">
                  <a:lumMod val="50000"/>
                </a:schemeClr>
              </a:solidFill>
            </a:endParaRPr>
          </a:p>
          <a:p>
            <a:pPr marL="952500" lvl="0" indent="-457200" algn="l" rtl="0">
              <a:spcBef>
                <a:spcPts val="1500"/>
              </a:spcBef>
              <a:spcAft>
                <a:spcPts val="0"/>
              </a:spcAft>
              <a:buClr>
                <a:srgbClr val="42953B"/>
              </a:buClr>
              <a:buSzPct val="100000"/>
              <a:buFont typeface="Wingdings" panose="05000000000000000000" pitchFamily="2" charset="2"/>
              <a:buChar char="q"/>
            </a:pPr>
            <a:r>
              <a:rPr lang="en" sz="3400" b="1" i="1" dirty="0">
                <a:solidFill>
                  <a:srgbClr val="429539"/>
                </a:solidFill>
              </a:rPr>
              <a:t>Observation:</a:t>
            </a:r>
            <a:r>
              <a:rPr lang="en" sz="3400" dirty="0">
                <a:solidFill>
                  <a:schemeClr val="accent1">
                    <a:lumMod val="50000"/>
                  </a:schemeClr>
                </a:solidFill>
              </a:rPr>
              <a:t> Specific behaviors or skills are watched for and charted.</a:t>
            </a:r>
            <a:endParaRPr sz="3400" b="1" i="1" dirty="0">
              <a:solidFill>
                <a:schemeClr val="accent1">
                  <a:lumMod val="50000"/>
                </a:schemeClr>
              </a:solidFill>
            </a:endParaRPr>
          </a:p>
          <a:p>
            <a:pPr marL="0" lvl="0" indent="0" algn="l" rtl="0">
              <a:spcBef>
                <a:spcPts val="853"/>
              </a:spcBef>
              <a:spcAft>
                <a:spcPts val="0"/>
              </a:spcAft>
              <a:buNone/>
            </a:pPr>
            <a:endParaRPr sz="3666" dirty="0"/>
          </a:p>
        </p:txBody>
      </p:sp>
    </p:spTree>
    <p:extLst>
      <p:ext uri="{BB962C8B-B14F-4D97-AF65-F5344CB8AC3E}">
        <p14:creationId xmlns:p14="http://schemas.microsoft.com/office/powerpoint/2010/main" val="2352281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43</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Common Methods of Data Collection</a:t>
            </a:r>
            <a:endParaRPr sz="5330" b="1" dirty="0">
              <a:solidFill>
                <a:schemeClr val="accent1">
                  <a:lumMod val="50000"/>
                </a:schemeClr>
              </a:solidFill>
              <a:latin typeface="Concert One"/>
              <a:ea typeface="Concert One"/>
              <a:cs typeface="Concert One"/>
              <a:sym typeface="Concert One"/>
            </a:endParaRPr>
          </a:p>
        </p:txBody>
      </p:sp>
      <p:sp>
        <p:nvSpPr>
          <p:cNvPr id="5" name="Google Shape;584;p75"/>
          <p:cNvSpPr txBox="1">
            <a:spLocks noGrp="1"/>
          </p:cNvSpPr>
          <p:nvPr>
            <p:ph type="body" idx="1"/>
          </p:nvPr>
        </p:nvSpPr>
        <p:spPr>
          <a:xfrm>
            <a:off x="342901" y="2133600"/>
            <a:ext cx="5753100" cy="4533899"/>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sz="3600" dirty="0">
                <a:solidFill>
                  <a:schemeClr val="accent1">
                    <a:lumMod val="50000"/>
                  </a:schemeClr>
                </a:solidFill>
              </a:rPr>
              <a:t>Method must match target skill in the goal.</a:t>
            </a:r>
            <a:endParaRPr sz="3600" dirty="0">
              <a:solidFill>
                <a:schemeClr val="accent1">
                  <a:lumMod val="50000"/>
                </a:schemeClr>
              </a:solidFill>
            </a:endParaRPr>
          </a:p>
          <a:p>
            <a:pPr marL="0" lvl="0" indent="0" algn="l" rtl="0">
              <a:spcBef>
                <a:spcPts val="853"/>
              </a:spcBef>
              <a:spcAft>
                <a:spcPts val="0"/>
              </a:spcAft>
              <a:buNone/>
            </a:pPr>
            <a:endParaRPr sz="3600" dirty="0"/>
          </a:p>
        </p:txBody>
      </p:sp>
      <p:pic>
        <p:nvPicPr>
          <p:cNvPr id="8" name="Google Shape;648;p82"/>
          <p:cNvPicPr preferRelativeResize="0"/>
          <p:nvPr/>
        </p:nvPicPr>
        <p:blipFill rotWithShape="1">
          <a:blip r:embed="rId3">
            <a:alphaModFix/>
          </a:blip>
          <a:srcRect/>
          <a:stretch/>
        </p:blipFill>
        <p:spPr>
          <a:xfrm rot="1000676">
            <a:off x="6808877" y="2415989"/>
            <a:ext cx="4161275" cy="3732901"/>
          </a:xfrm>
          <a:prstGeom prst="rect">
            <a:avLst/>
          </a:prstGeom>
          <a:noFill/>
          <a:ln>
            <a:noFill/>
          </a:ln>
        </p:spPr>
      </p:pic>
      <p:cxnSp>
        <p:nvCxnSpPr>
          <p:cNvPr id="10" name="Google Shape;649;p82"/>
          <p:cNvCxnSpPr/>
          <p:nvPr/>
        </p:nvCxnSpPr>
        <p:spPr>
          <a:xfrm flipV="1">
            <a:off x="3645877" y="4810964"/>
            <a:ext cx="2987625" cy="1856536"/>
          </a:xfrm>
          <a:prstGeom prst="straightConnector1">
            <a:avLst/>
          </a:prstGeom>
          <a:noFill/>
          <a:ln w="152400" cap="flat" cmpd="sng">
            <a:solidFill>
              <a:schemeClr val="accent2"/>
            </a:solidFill>
            <a:prstDash val="solid"/>
            <a:round/>
            <a:headEnd type="none" w="med" len="med"/>
            <a:tailEnd type="triangle" w="med" len="med"/>
          </a:ln>
        </p:spPr>
      </p:cxnSp>
    </p:spTree>
    <p:extLst>
      <p:ext uri="{BB962C8B-B14F-4D97-AF65-F5344CB8AC3E}">
        <p14:creationId xmlns:p14="http://schemas.microsoft.com/office/powerpoint/2010/main" val="1733293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44</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Frequency or Rate Recording</a:t>
            </a:r>
            <a:endParaRPr sz="5330" b="1" dirty="0">
              <a:solidFill>
                <a:schemeClr val="accent1">
                  <a:lumMod val="50000"/>
                </a:schemeClr>
              </a:solidFill>
              <a:latin typeface="Concert One"/>
              <a:ea typeface="Concert One"/>
              <a:cs typeface="Concert One"/>
              <a:sym typeface="Concert One"/>
            </a:endParaRPr>
          </a:p>
        </p:txBody>
      </p:sp>
      <p:sp>
        <p:nvSpPr>
          <p:cNvPr id="11" name="Google Shape;656;p83"/>
          <p:cNvSpPr txBox="1">
            <a:spLocks noGrp="1"/>
          </p:cNvSpPr>
          <p:nvPr>
            <p:ph type="body" idx="1"/>
          </p:nvPr>
        </p:nvSpPr>
        <p:spPr>
          <a:xfrm>
            <a:off x="342900" y="2159000"/>
            <a:ext cx="5791200" cy="2029200"/>
          </a:xfrm>
          <a:prstGeom prst="rect">
            <a:avLst/>
          </a:prstGeom>
          <a:solidFill>
            <a:schemeClr val="lt2"/>
          </a:solidFill>
          <a:ln w="38100" cap="flat" cmpd="sng">
            <a:solidFill>
              <a:srgbClr val="004B8E"/>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None/>
            </a:pPr>
            <a:r>
              <a:rPr lang="en" sz="3850" b="1" dirty="0">
                <a:solidFill>
                  <a:srgbClr val="42953B"/>
                </a:solidFill>
              </a:rPr>
              <a:t>Frequency or rate recording accurately reflects the number of times a behavior occurs. </a:t>
            </a:r>
            <a:endParaRPr b="1" dirty="0">
              <a:solidFill>
                <a:srgbClr val="42953B"/>
              </a:solidFill>
            </a:endParaRPr>
          </a:p>
        </p:txBody>
      </p:sp>
      <p:sp>
        <p:nvSpPr>
          <p:cNvPr id="12" name="Google Shape;658;p83"/>
          <p:cNvSpPr txBox="1">
            <a:spLocks/>
          </p:cNvSpPr>
          <p:nvPr/>
        </p:nvSpPr>
        <p:spPr>
          <a:xfrm>
            <a:off x="6284600" y="2159000"/>
            <a:ext cx="5564400" cy="4508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57200" algn="l" rtl="0">
              <a:lnSpc>
                <a:spcPct val="90000"/>
              </a:lnSpc>
              <a:spcBef>
                <a:spcPts val="1000"/>
              </a:spcBef>
              <a:spcAft>
                <a:spcPts val="0"/>
              </a:spcAft>
              <a:buClr>
                <a:srgbClr val="429539"/>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429539"/>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95300">
              <a:lnSpc>
                <a:spcPct val="100000"/>
              </a:lnSpc>
              <a:spcBef>
                <a:spcPts val="0"/>
              </a:spcBef>
              <a:buClr>
                <a:srgbClr val="42953B"/>
              </a:buClr>
              <a:buSzPts val="3000"/>
              <a:buFont typeface="Wingdings" panose="05000000000000000000" pitchFamily="2" charset="2"/>
              <a:buChar char="q"/>
            </a:pPr>
            <a:r>
              <a:rPr lang="en-US" sz="3000" dirty="0">
                <a:solidFill>
                  <a:schemeClr val="accent1">
                    <a:lumMod val="50000"/>
                  </a:schemeClr>
                </a:solidFill>
              </a:rPr>
              <a:t>Suitable for behaviors that have a beginning and a end</a:t>
            </a:r>
          </a:p>
          <a:p>
            <a:pPr marL="495300">
              <a:lnSpc>
                <a:spcPct val="100000"/>
              </a:lnSpc>
              <a:spcBef>
                <a:spcPts val="1500"/>
              </a:spcBef>
              <a:buClr>
                <a:srgbClr val="42953B"/>
              </a:buClr>
              <a:buSzPts val="3000"/>
              <a:buFont typeface="Wingdings" panose="05000000000000000000" pitchFamily="2" charset="2"/>
              <a:buChar char="q"/>
            </a:pPr>
            <a:r>
              <a:rPr lang="en-US" sz="3000" dirty="0">
                <a:solidFill>
                  <a:schemeClr val="accent1">
                    <a:lumMod val="50000"/>
                  </a:schemeClr>
                </a:solidFill>
              </a:rPr>
              <a:t>Recording tools include</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a:solidFill>
                  <a:schemeClr val="accent1">
                    <a:lumMod val="50000"/>
                  </a:schemeClr>
                </a:solidFill>
              </a:rPr>
              <a:t>tally marks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a:solidFill>
                  <a:schemeClr val="accent1">
                    <a:lumMod val="50000"/>
                  </a:schemeClr>
                </a:solidFill>
              </a:rPr>
              <a:t>checkmarks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a:solidFill>
                  <a:schemeClr val="accent1">
                    <a:lumMod val="50000"/>
                  </a:schemeClr>
                </a:solidFill>
              </a:rPr>
              <a:t>handheld frequency counters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a:solidFill>
                  <a:schemeClr val="accent1">
                    <a:lumMod val="50000"/>
                  </a:schemeClr>
                </a:solidFill>
              </a:rPr>
              <a:t>smiley faces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a:solidFill>
                  <a:schemeClr val="accent1">
                    <a:lumMod val="50000"/>
                  </a:schemeClr>
                </a:solidFill>
              </a:rPr>
              <a:t>tokens</a:t>
            </a:r>
            <a:endParaRPr lang="en-US" sz="3800" dirty="0">
              <a:solidFill>
                <a:schemeClr val="accent1">
                  <a:lumMod val="50000"/>
                </a:schemeClr>
              </a:solidFill>
            </a:endParaRPr>
          </a:p>
        </p:txBody>
      </p:sp>
      <p:pic>
        <p:nvPicPr>
          <p:cNvPr id="13" name="Google Shape;659;p83"/>
          <p:cNvPicPr preferRelativeResize="0"/>
          <p:nvPr/>
        </p:nvPicPr>
        <p:blipFill rotWithShape="1">
          <a:blip r:embed="rId3">
            <a:alphaModFix/>
          </a:blip>
          <a:srcRect/>
          <a:stretch/>
        </p:blipFill>
        <p:spPr>
          <a:xfrm>
            <a:off x="681713" y="4404725"/>
            <a:ext cx="5113575" cy="2262775"/>
          </a:xfrm>
          <a:prstGeom prst="rect">
            <a:avLst/>
          </a:prstGeom>
          <a:noFill/>
          <a:ln>
            <a:noFill/>
          </a:ln>
        </p:spPr>
      </p:pic>
    </p:spTree>
    <p:extLst>
      <p:ext uri="{BB962C8B-B14F-4D97-AF65-F5344CB8AC3E}">
        <p14:creationId xmlns:p14="http://schemas.microsoft.com/office/powerpoint/2010/main" val="517998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45</a:t>
            </a:fld>
            <a:endParaRPr dirty="0"/>
          </a:p>
        </p:txBody>
      </p:sp>
      <p:sp>
        <p:nvSpPr>
          <p:cNvPr id="8" name="Google Shape;666;p84"/>
          <p:cNvSpPr txBox="1">
            <a:spLocks noGrp="1"/>
          </p:cNvSpPr>
          <p:nvPr>
            <p:ph type="title"/>
          </p:nvPr>
        </p:nvSpPr>
        <p:spPr>
          <a:xfrm>
            <a:off x="185120" y="2267706"/>
            <a:ext cx="3894371" cy="980193"/>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dirty="0">
                <a:solidFill>
                  <a:srgbClr val="297D53"/>
                </a:solidFill>
              </a:rPr>
              <a:t>Example - Frequency or Rate Recording</a:t>
            </a:r>
            <a:endParaRPr dirty="0">
              <a:solidFill>
                <a:srgbClr val="297D53"/>
              </a:solidFill>
            </a:endParaRPr>
          </a:p>
        </p:txBody>
      </p:sp>
      <p:pic>
        <p:nvPicPr>
          <p:cNvPr id="10" name="Google Shape;667;p84"/>
          <p:cNvPicPr preferRelativeResize="0"/>
          <p:nvPr/>
        </p:nvPicPr>
        <p:blipFill rotWithShape="1">
          <a:blip r:embed="rId3">
            <a:alphaModFix/>
          </a:blip>
          <a:srcRect/>
          <a:stretch/>
        </p:blipFill>
        <p:spPr>
          <a:xfrm>
            <a:off x="4560277" y="1266092"/>
            <a:ext cx="7288823" cy="5401308"/>
          </a:xfrm>
          <a:prstGeom prst="rect">
            <a:avLst/>
          </a:prstGeom>
          <a:noFill/>
          <a:ln>
            <a:noFill/>
          </a:ln>
        </p:spPr>
      </p:pic>
      <p:cxnSp>
        <p:nvCxnSpPr>
          <p:cNvPr id="14" name="Google Shape;668;p84"/>
          <p:cNvCxnSpPr/>
          <p:nvPr/>
        </p:nvCxnSpPr>
        <p:spPr>
          <a:xfrm flipV="1">
            <a:off x="570178" y="4580152"/>
            <a:ext cx="3764614" cy="16822"/>
          </a:xfrm>
          <a:prstGeom prst="straightConnector1">
            <a:avLst/>
          </a:prstGeom>
          <a:noFill/>
          <a:ln w="2286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870573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46</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accent1">
                    <a:lumMod val="50000"/>
                  </a:schemeClr>
                </a:solidFill>
                <a:latin typeface="Calibri"/>
                <a:ea typeface="Calibri"/>
                <a:cs typeface="Calibri"/>
                <a:sym typeface="Calibri"/>
              </a:rPr>
              <a:t>Partial Interval Recording</a:t>
            </a:r>
            <a:endParaRPr sz="5330" b="1" dirty="0">
              <a:solidFill>
                <a:schemeClr val="accent1">
                  <a:lumMod val="50000"/>
                </a:schemeClr>
              </a:solidFill>
              <a:latin typeface="Concert One"/>
              <a:ea typeface="Concert One"/>
              <a:cs typeface="Concert One"/>
              <a:sym typeface="Concert One"/>
            </a:endParaRPr>
          </a:p>
        </p:txBody>
      </p:sp>
      <p:sp>
        <p:nvSpPr>
          <p:cNvPr id="8" name="Google Shape;675;p85"/>
          <p:cNvSpPr txBox="1">
            <a:spLocks noGrp="1"/>
          </p:cNvSpPr>
          <p:nvPr>
            <p:ph type="body" idx="1"/>
          </p:nvPr>
        </p:nvSpPr>
        <p:spPr>
          <a:xfrm>
            <a:off x="310900" y="1863969"/>
            <a:ext cx="11538200" cy="4803530"/>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 sz="4000" dirty="0">
                <a:solidFill>
                  <a:schemeClr val="accent1">
                    <a:lumMod val="50000"/>
                  </a:schemeClr>
                </a:solidFill>
              </a:rPr>
              <a:t>Record if a behavior/action happens within a set amount of time. If I see it, they get a plus (or some specified mark).</a:t>
            </a:r>
            <a:endParaRPr sz="4000" dirty="0">
              <a:solidFill>
                <a:schemeClr val="accent1">
                  <a:lumMod val="50000"/>
                </a:schemeClr>
              </a:solidFill>
            </a:endParaRPr>
          </a:p>
          <a:p>
            <a:pPr marL="0" lvl="0" indent="0" algn="l" rtl="0">
              <a:spcBef>
                <a:spcPts val="853"/>
              </a:spcBef>
              <a:spcAft>
                <a:spcPts val="0"/>
              </a:spcAft>
              <a:buNone/>
            </a:pPr>
            <a:endParaRPr sz="2200" dirty="0">
              <a:solidFill>
                <a:schemeClr val="accent1">
                  <a:lumMod val="50000"/>
                </a:schemeClr>
              </a:solidFill>
            </a:endParaRPr>
          </a:p>
          <a:p>
            <a:pPr marL="0" lvl="0" indent="0" algn="l" rtl="0">
              <a:spcBef>
                <a:spcPts val="853"/>
              </a:spcBef>
              <a:spcAft>
                <a:spcPts val="0"/>
              </a:spcAft>
              <a:buNone/>
            </a:pPr>
            <a:r>
              <a:rPr lang="en" sz="4000" dirty="0">
                <a:solidFill>
                  <a:schemeClr val="accent1">
                    <a:lumMod val="50000"/>
                  </a:schemeClr>
                </a:solidFill>
              </a:rPr>
              <a:t>This might be a one hour observation and the data is marked every five minutes or every 15 minutes noting if the behavior/action occurred at all during that segment of time. </a:t>
            </a:r>
            <a:endParaRPr sz="4000" dirty="0">
              <a:solidFill>
                <a:schemeClr val="accent1">
                  <a:lumMod val="50000"/>
                </a:schemeClr>
              </a:solidFill>
            </a:endParaRPr>
          </a:p>
        </p:txBody>
      </p:sp>
    </p:spTree>
    <p:extLst>
      <p:ext uri="{BB962C8B-B14F-4D97-AF65-F5344CB8AC3E}">
        <p14:creationId xmlns:p14="http://schemas.microsoft.com/office/powerpoint/2010/main" val="3595643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2953B"/>
        </a:solidFill>
        <a:effectLst/>
      </p:bgPr>
    </p:bg>
    <p:spTree>
      <p:nvGrpSpPr>
        <p:cNvPr id="1" name="Shape 682"/>
        <p:cNvGrpSpPr/>
        <p:nvPr/>
      </p:nvGrpSpPr>
      <p:grpSpPr>
        <a:xfrm>
          <a:off x="0" y="0"/>
          <a:ext cx="0" cy="0"/>
          <a:chOff x="0" y="0"/>
          <a:chExt cx="0" cy="0"/>
        </a:xfrm>
      </p:grpSpPr>
      <p:sp>
        <p:nvSpPr>
          <p:cNvPr id="683" name="Google Shape;683;p8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1" i="0" u="none" strike="noStrike" kern="0" cap="none" spc="0" normalizeH="0" baseline="0" noProof="0" dirty="0">
              <a:ln>
                <a:noFill/>
              </a:ln>
              <a:solidFill>
                <a:srgbClr val="888888"/>
              </a:solidFill>
              <a:effectLst/>
              <a:uLnTx/>
              <a:uFillTx/>
              <a:latin typeface="Calibri"/>
              <a:cs typeface="Calibri"/>
              <a:sym typeface="Calibri"/>
            </a:endParaRPr>
          </a:p>
        </p:txBody>
      </p:sp>
      <p:pic>
        <p:nvPicPr>
          <p:cNvPr id="684" name="Google Shape;684;p86"/>
          <p:cNvPicPr preferRelativeResize="0"/>
          <p:nvPr/>
        </p:nvPicPr>
        <p:blipFill>
          <a:blip r:embed="rId3">
            <a:alphaModFix/>
          </a:blip>
          <a:stretch>
            <a:fillRect/>
          </a:stretch>
        </p:blipFill>
        <p:spPr>
          <a:xfrm>
            <a:off x="1260150" y="429450"/>
            <a:ext cx="9671699" cy="5926899"/>
          </a:xfrm>
          <a:prstGeom prst="rect">
            <a:avLst/>
          </a:prstGeom>
          <a:noFill/>
          <a:ln>
            <a:noFill/>
          </a:ln>
        </p:spPr>
      </p:pic>
    </p:spTree>
    <p:extLst>
      <p:ext uri="{BB962C8B-B14F-4D97-AF65-F5344CB8AC3E}">
        <p14:creationId xmlns:p14="http://schemas.microsoft.com/office/powerpoint/2010/main" val="3593314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689"/>
        <p:cNvGrpSpPr/>
        <p:nvPr/>
      </p:nvGrpSpPr>
      <p:grpSpPr>
        <a:xfrm>
          <a:off x="0" y="0"/>
          <a:ext cx="0" cy="0"/>
          <a:chOff x="0" y="0"/>
          <a:chExt cx="0" cy="0"/>
        </a:xfrm>
      </p:grpSpPr>
      <p:pic>
        <p:nvPicPr>
          <p:cNvPr id="690" name="Google Shape;690;p87"/>
          <p:cNvPicPr preferRelativeResize="0"/>
          <p:nvPr/>
        </p:nvPicPr>
        <p:blipFill rotWithShape="1">
          <a:blip r:embed="rId3">
            <a:alphaModFix/>
          </a:blip>
          <a:srcRect/>
          <a:stretch/>
        </p:blipFill>
        <p:spPr>
          <a:xfrm>
            <a:off x="1350925" y="225200"/>
            <a:ext cx="9292200" cy="6407600"/>
          </a:xfrm>
          <a:prstGeom prst="rect">
            <a:avLst/>
          </a:prstGeom>
          <a:noFill/>
          <a:ln>
            <a:noFill/>
          </a:ln>
        </p:spPr>
      </p:pic>
      <p:sp>
        <p:nvSpPr>
          <p:cNvPr id="691" name="Google Shape;691;p8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829052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8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dirty="0"/>
          </a:p>
        </p:txBody>
      </p:sp>
      <p:sp>
        <p:nvSpPr>
          <p:cNvPr id="699" name="Google Shape;699;p88"/>
          <p:cNvSpPr txBox="1"/>
          <p:nvPr/>
        </p:nvSpPr>
        <p:spPr>
          <a:xfrm rot="-5400000">
            <a:off x="-2539275" y="3059550"/>
            <a:ext cx="6686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a:solidFill>
                  <a:schemeClr val="accent1">
                    <a:lumMod val="50000"/>
                  </a:schemeClr>
                </a:solidFill>
                <a:latin typeface="Calibri"/>
                <a:ea typeface="Calibri"/>
                <a:cs typeface="Calibri"/>
                <a:sym typeface="Calibri"/>
              </a:rPr>
              <a:t>Partial Interval Recording Video</a:t>
            </a:r>
            <a:endParaRPr sz="3600" b="1" dirty="0">
              <a:solidFill>
                <a:schemeClr val="accent1">
                  <a:lumMod val="50000"/>
                </a:schemeClr>
              </a:solidFill>
              <a:latin typeface="Calibri"/>
              <a:ea typeface="Calibri"/>
              <a:cs typeface="Calibri"/>
              <a:sym typeface="Calibri"/>
            </a:endParaRPr>
          </a:p>
        </p:txBody>
      </p:sp>
      <p:pic>
        <p:nvPicPr>
          <p:cNvPr id="2" name="Online Media 1" descr="Partial Interval Recording">
            <a:hlinkClick r:id="" action="ppaction://media"/>
            <a:extLst>
              <a:ext uri="{FF2B5EF4-FFF2-40B4-BE49-F238E27FC236}">
                <a16:creationId xmlns:a16="http://schemas.microsoft.com/office/drawing/2014/main" id="{626B9284-3A77-2C90-359B-6F7A8DD6E445}"/>
              </a:ext>
            </a:extLst>
          </p:cNvPr>
          <p:cNvPicPr>
            <a:picLocks noRot="1" noChangeAspect="1"/>
          </p:cNvPicPr>
          <p:nvPr>
            <a:videoFile r:link="rId1"/>
          </p:nvPr>
        </p:nvPicPr>
        <p:blipFill>
          <a:blip r:embed="rId4"/>
          <a:stretch>
            <a:fillRect/>
          </a:stretch>
        </p:blipFill>
        <p:spPr>
          <a:xfrm>
            <a:off x="2534856" y="1416954"/>
            <a:ext cx="7960548" cy="4497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4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dirty="0"/>
          </a:p>
        </p:txBody>
      </p:sp>
      <p:sp>
        <p:nvSpPr>
          <p:cNvPr id="252" name="Google Shape;252;p41"/>
          <p:cNvSpPr txBox="1"/>
          <p:nvPr/>
        </p:nvSpPr>
        <p:spPr>
          <a:xfrm>
            <a:off x="6858000" y="2393725"/>
            <a:ext cx="536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6" name="Google Shape;286;p44"/>
          <p:cNvSpPr txBox="1">
            <a:spLocks noGrp="1"/>
          </p:cNvSpPr>
          <p:nvPr>
            <p:ph type="title"/>
          </p:nvPr>
        </p:nvSpPr>
        <p:spPr>
          <a:xfrm>
            <a:off x="342900" y="832339"/>
            <a:ext cx="115062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5330" dirty="0">
                <a:solidFill>
                  <a:schemeClr val="accent1">
                    <a:lumMod val="50000"/>
                  </a:schemeClr>
                </a:solidFill>
              </a:rPr>
              <a:t>Important to Note</a:t>
            </a:r>
            <a:endParaRPr sz="5330" dirty="0">
              <a:solidFill>
                <a:schemeClr val="accent1">
                  <a:lumMod val="50000"/>
                </a:schemeClr>
              </a:solidFill>
            </a:endParaRPr>
          </a:p>
        </p:txBody>
      </p:sp>
      <p:pic>
        <p:nvPicPr>
          <p:cNvPr id="7" name="Google Shape;288;p44"/>
          <p:cNvPicPr preferRelativeResize="0"/>
          <p:nvPr/>
        </p:nvPicPr>
        <p:blipFill>
          <a:blip r:embed="rId3">
            <a:alphaModFix/>
          </a:blip>
          <a:stretch>
            <a:fillRect/>
          </a:stretch>
        </p:blipFill>
        <p:spPr>
          <a:xfrm rot="807123">
            <a:off x="8255405" y="1750685"/>
            <a:ext cx="3297252" cy="4596344"/>
          </a:xfrm>
          <a:prstGeom prst="rect">
            <a:avLst/>
          </a:prstGeom>
          <a:noFill/>
          <a:ln>
            <a:noFill/>
          </a:ln>
        </p:spPr>
      </p:pic>
      <p:pic>
        <p:nvPicPr>
          <p:cNvPr id="8" name="Google Shape;289;p44"/>
          <p:cNvPicPr preferRelativeResize="0"/>
          <p:nvPr/>
        </p:nvPicPr>
        <p:blipFill rotWithShape="1">
          <a:blip r:embed="rId4">
            <a:alphaModFix/>
          </a:blip>
          <a:srcRect/>
          <a:stretch/>
        </p:blipFill>
        <p:spPr>
          <a:xfrm>
            <a:off x="342900" y="1033766"/>
            <a:ext cx="1765343" cy="1238375"/>
          </a:xfrm>
          <a:prstGeom prst="rect">
            <a:avLst/>
          </a:prstGeom>
          <a:noFill/>
          <a:ln>
            <a:noFill/>
          </a:ln>
        </p:spPr>
      </p:pic>
      <p:sp>
        <p:nvSpPr>
          <p:cNvPr id="9" name="Google Shape;290;p44"/>
          <p:cNvSpPr txBox="1"/>
          <p:nvPr/>
        </p:nvSpPr>
        <p:spPr>
          <a:xfrm>
            <a:off x="909069" y="3429000"/>
            <a:ext cx="4735800" cy="1108200"/>
          </a:xfrm>
          <a:prstGeom prst="rect">
            <a:avLst/>
          </a:prstGeom>
          <a:noFill/>
          <a:ln w="76200" cap="flat" cmpd="sng">
            <a:solidFill>
              <a:srgbClr val="45818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000" dirty="0">
                <a:solidFill>
                  <a:schemeClr val="accent1">
                    <a:lumMod val="50000"/>
                  </a:schemeClr>
                </a:solidFill>
                <a:latin typeface="Calibri"/>
                <a:ea typeface="Calibri"/>
                <a:cs typeface="Calibri"/>
                <a:sym typeface="Calibri"/>
              </a:rPr>
              <a:t>Use this Note Catcher throughout the day! </a:t>
            </a:r>
            <a:endParaRPr sz="3000" dirty="0">
              <a:solidFill>
                <a:schemeClr val="accent1">
                  <a:lumMod val="50000"/>
                </a:schemeClr>
              </a:solidFill>
              <a:latin typeface="Calibri"/>
              <a:ea typeface="Calibri"/>
              <a:cs typeface="Calibri"/>
              <a:sym typeface="Calibri"/>
            </a:endParaRPr>
          </a:p>
        </p:txBody>
      </p:sp>
      <p:sp>
        <p:nvSpPr>
          <p:cNvPr id="2" name="TextBox 1"/>
          <p:cNvSpPr txBox="1"/>
          <p:nvPr/>
        </p:nvSpPr>
        <p:spPr>
          <a:xfrm>
            <a:off x="10887808" y="1104900"/>
            <a:ext cx="961292"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#1</a:t>
            </a:r>
          </a:p>
        </p:txBody>
      </p:sp>
    </p:spTree>
    <p:extLst>
      <p:ext uri="{BB962C8B-B14F-4D97-AF65-F5344CB8AC3E}">
        <p14:creationId xmlns:p14="http://schemas.microsoft.com/office/powerpoint/2010/main" val="637346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dirty="0"/>
          </a:p>
        </p:txBody>
      </p:sp>
      <p:sp>
        <p:nvSpPr>
          <p:cNvPr id="706" name="Google Shape;706;p89"/>
          <p:cNvSpPr txBox="1"/>
          <p:nvPr/>
        </p:nvSpPr>
        <p:spPr>
          <a:xfrm>
            <a:off x="342899" y="1402950"/>
            <a:ext cx="3373315" cy="264684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dirty="0">
                <a:solidFill>
                  <a:schemeClr val="accent1">
                    <a:lumMod val="50000"/>
                  </a:schemeClr>
                </a:solidFill>
                <a:latin typeface="Calibri"/>
                <a:ea typeface="Calibri"/>
                <a:cs typeface="Calibri"/>
                <a:sym typeface="Calibri"/>
              </a:rPr>
              <a:t>Whole Interval Data Recording Sample </a:t>
            </a:r>
            <a:endParaRPr sz="4000" b="1" dirty="0">
              <a:solidFill>
                <a:schemeClr val="accent1">
                  <a:lumMod val="50000"/>
                </a:schemeClr>
              </a:solidFill>
              <a:latin typeface="Calibri"/>
              <a:ea typeface="Calibri"/>
              <a:cs typeface="Calibri"/>
              <a:sym typeface="Calibri"/>
            </a:endParaRPr>
          </a:p>
        </p:txBody>
      </p:sp>
      <p:pic>
        <p:nvPicPr>
          <p:cNvPr id="2" name="Online Media 1" descr="Whole Interval Recording">
            <a:hlinkClick r:id="" action="ppaction://media"/>
            <a:extLst>
              <a:ext uri="{FF2B5EF4-FFF2-40B4-BE49-F238E27FC236}">
                <a16:creationId xmlns:a16="http://schemas.microsoft.com/office/drawing/2014/main" id="{E84A19A6-B242-C1C0-4BEC-0E460B794ECA}"/>
              </a:ext>
            </a:extLst>
          </p:cNvPr>
          <p:cNvPicPr>
            <a:picLocks noRot="1" noChangeAspect="1"/>
          </p:cNvPicPr>
          <p:nvPr>
            <a:videoFile r:link="rId1"/>
          </p:nvPr>
        </p:nvPicPr>
        <p:blipFill>
          <a:blip r:embed="rId4"/>
          <a:stretch>
            <a:fillRect/>
          </a:stretch>
        </p:blipFill>
        <p:spPr>
          <a:xfrm>
            <a:off x="4062071" y="1192192"/>
            <a:ext cx="6771833" cy="3826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90"/>
          <p:cNvSpPr txBox="1">
            <a:spLocks noGrp="1"/>
          </p:cNvSpPr>
          <p:nvPr>
            <p:ph type="body" idx="1"/>
          </p:nvPr>
        </p:nvSpPr>
        <p:spPr>
          <a:xfrm>
            <a:off x="872765" y="4002874"/>
            <a:ext cx="4717200" cy="2475900"/>
          </a:xfrm>
          <a:prstGeom prst="rect">
            <a:avLst/>
          </a:prstGeom>
          <a:solidFill>
            <a:schemeClr val="accent4">
              <a:lumMod val="60000"/>
              <a:lumOff val="40000"/>
            </a:schemeClr>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rgbClr val="3C4743"/>
              </a:buClr>
              <a:buSzPts val="3200"/>
              <a:buFont typeface="Arial"/>
              <a:buNone/>
            </a:pPr>
            <a:r>
              <a:rPr lang="en" sz="3700" dirty="0">
                <a:solidFill>
                  <a:schemeClr val="accent1">
                    <a:lumMod val="50000"/>
                  </a:schemeClr>
                </a:solidFill>
              </a:rPr>
              <a:t>Used to measure the length of time a student engages in a particular behavior.</a:t>
            </a:r>
            <a:endParaRPr sz="4100" dirty="0">
              <a:solidFill>
                <a:schemeClr val="accent1">
                  <a:lumMod val="50000"/>
                </a:schemeClr>
              </a:solidFill>
            </a:endParaRPr>
          </a:p>
        </p:txBody>
      </p:sp>
      <p:sp>
        <p:nvSpPr>
          <p:cNvPr id="714" name="Google Shape;714;p90"/>
          <p:cNvSpPr txBox="1">
            <a:spLocks noGrp="1"/>
          </p:cNvSpPr>
          <p:nvPr>
            <p:ph type="title"/>
          </p:nvPr>
        </p:nvSpPr>
        <p:spPr>
          <a:xfrm>
            <a:off x="203250" y="844061"/>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800" dirty="0"/>
              <a:t>Duration Recording</a:t>
            </a:r>
            <a:endParaRPr sz="4800" dirty="0"/>
          </a:p>
        </p:txBody>
      </p:sp>
      <p:sp>
        <p:nvSpPr>
          <p:cNvPr id="715" name="Google Shape;715;p90"/>
          <p:cNvSpPr txBox="1"/>
          <p:nvPr/>
        </p:nvSpPr>
        <p:spPr>
          <a:xfrm>
            <a:off x="6213230" y="2198710"/>
            <a:ext cx="5753101" cy="33316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dirty="0">
                <a:solidFill>
                  <a:schemeClr val="accent1">
                    <a:lumMod val="50000"/>
                  </a:schemeClr>
                </a:solidFill>
                <a:latin typeface="Calibri"/>
                <a:ea typeface="Calibri"/>
                <a:cs typeface="Calibri"/>
                <a:sym typeface="Calibri"/>
              </a:rPr>
              <a:t>Good option for behaviors with a clear beginning and end (i.e., talking, screaming, interacting with peers, length of restroom break)</a:t>
            </a:r>
            <a:endParaRPr sz="3200" dirty="0">
              <a:solidFill>
                <a:schemeClr val="accent1">
                  <a:lumMod val="50000"/>
                </a:schemeClr>
              </a:solidFill>
              <a:latin typeface="Calibri"/>
              <a:ea typeface="Calibri"/>
              <a:cs typeface="Calibri"/>
              <a:sym typeface="Calibri"/>
            </a:endParaRPr>
          </a:p>
          <a:p>
            <a:pPr marL="0" lvl="0" indent="0" algn="l" rtl="0">
              <a:spcBef>
                <a:spcPts val="1500"/>
              </a:spcBef>
              <a:spcAft>
                <a:spcPts val="0"/>
              </a:spcAft>
              <a:buNone/>
            </a:pPr>
            <a:r>
              <a:rPr lang="en" sz="3200" dirty="0">
                <a:solidFill>
                  <a:schemeClr val="accent1">
                    <a:lumMod val="50000"/>
                  </a:schemeClr>
                </a:solidFill>
                <a:latin typeface="Calibri"/>
                <a:ea typeface="Calibri"/>
                <a:cs typeface="Calibri"/>
                <a:sym typeface="Calibri"/>
              </a:rPr>
              <a:t>Use of a timer is recommended. </a:t>
            </a:r>
            <a:endParaRPr sz="3200" dirty="0">
              <a:solidFill>
                <a:schemeClr val="accent1">
                  <a:lumMod val="50000"/>
                </a:schemeClr>
              </a:solidFill>
              <a:latin typeface="Calibri"/>
              <a:ea typeface="Calibri"/>
              <a:cs typeface="Calibri"/>
              <a:sym typeface="Calibri"/>
            </a:endParaRPr>
          </a:p>
        </p:txBody>
      </p:sp>
      <p:sp>
        <p:nvSpPr>
          <p:cNvPr id="716" name="Google Shape;716;p9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51</a:t>
            </a:fld>
            <a:endParaRPr dirty="0"/>
          </a:p>
        </p:txBody>
      </p:sp>
      <p:pic>
        <p:nvPicPr>
          <p:cNvPr id="717" name="Google Shape;717;p90"/>
          <p:cNvPicPr preferRelativeResize="0"/>
          <p:nvPr/>
        </p:nvPicPr>
        <p:blipFill>
          <a:blip r:embed="rId3">
            <a:alphaModFix/>
          </a:blip>
          <a:stretch>
            <a:fillRect/>
          </a:stretch>
        </p:blipFill>
        <p:spPr>
          <a:xfrm>
            <a:off x="2188572" y="1957753"/>
            <a:ext cx="2383429" cy="176548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2953B"/>
        </a:solidFill>
        <a:effectLst/>
      </p:bgPr>
    </p:bg>
    <p:spTree>
      <p:nvGrpSpPr>
        <p:cNvPr id="1" name="Shape 722"/>
        <p:cNvGrpSpPr/>
        <p:nvPr/>
      </p:nvGrpSpPr>
      <p:grpSpPr>
        <a:xfrm>
          <a:off x="0" y="0"/>
          <a:ext cx="0" cy="0"/>
          <a:chOff x="0" y="0"/>
          <a:chExt cx="0" cy="0"/>
        </a:xfrm>
      </p:grpSpPr>
      <p:pic>
        <p:nvPicPr>
          <p:cNvPr id="723" name="Google Shape;723;p91"/>
          <p:cNvPicPr preferRelativeResize="0"/>
          <p:nvPr/>
        </p:nvPicPr>
        <p:blipFill rotWithShape="1">
          <a:blip r:embed="rId3">
            <a:alphaModFix/>
          </a:blip>
          <a:srcRect/>
          <a:stretch/>
        </p:blipFill>
        <p:spPr>
          <a:xfrm>
            <a:off x="1132076" y="1088326"/>
            <a:ext cx="9927851" cy="4916775"/>
          </a:xfrm>
          <a:prstGeom prst="rect">
            <a:avLst/>
          </a:prstGeom>
          <a:noFill/>
          <a:ln>
            <a:noFill/>
          </a:ln>
        </p:spPr>
      </p:pic>
      <p:sp>
        <p:nvSpPr>
          <p:cNvPr id="724" name="Google Shape;724;p9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2"/>
          <p:cNvSpPr txBox="1">
            <a:spLocks noGrp="1"/>
          </p:cNvSpPr>
          <p:nvPr>
            <p:ph type="body" idx="1"/>
          </p:nvPr>
        </p:nvSpPr>
        <p:spPr>
          <a:xfrm>
            <a:off x="513206" y="2322622"/>
            <a:ext cx="5301440" cy="4344877"/>
          </a:xfrm>
          <a:prstGeom prst="rect">
            <a:avLst/>
          </a:prstGeom>
          <a:solidFill>
            <a:schemeClr val="accent4">
              <a:lumMod val="40000"/>
              <a:lumOff val="60000"/>
            </a:schemeClr>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 sz="4100" dirty="0">
                <a:solidFill>
                  <a:schemeClr val="accent1">
                    <a:lumMod val="50000"/>
                  </a:schemeClr>
                </a:solidFill>
              </a:rPr>
              <a:t>Used to measure the length of time that elapses between the time the student is cued to the time the behavior begins.</a:t>
            </a:r>
            <a:endParaRPr sz="4500" dirty="0">
              <a:solidFill>
                <a:schemeClr val="accent1">
                  <a:lumMod val="50000"/>
                </a:schemeClr>
              </a:solidFill>
            </a:endParaRPr>
          </a:p>
        </p:txBody>
      </p:sp>
      <p:sp>
        <p:nvSpPr>
          <p:cNvPr id="731" name="Google Shape;731;p92"/>
          <p:cNvSpPr txBox="1">
            <a:spLocks noGrp="1"/>
          </p:cNvSpPr>
          <p:nvPr>
            <p:ph type="title"/>
          </p:nvPr>
        </p:nvSpPr>
        <p:spPr>
          <a:xfrm>
            <a:off x="63600" y="855784"/>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t>Latency Recording</a:t>
            </a:r>
            <a:endParaRPr sz="5330" dirty="0"/>
          </a:p>
        </p:txBody>
      </p:sp>
      <p:pic>
        <p:nvPicPr>
          <p:cNvPr id="732" name="Google Shape;732;p92"/>
          <p:cNvPicPr preferRelativeResize="0"/>
          <p:nvPr/>
        </p:nvPicPr>
        <p:blipFill>
          <a:blip r:embed="rId3">
            <a:alphaModFix/>
          </a:blip>
          <a:stretch>
            <a:fillRect/>
          </a:stretch>
        </p:blipFill>
        <p:spPr>
          <a:xfrm>
            <a:off x="6096000" y="2332892"/>
            <a:ext cx="5672757" cy="4334607"/>
          </a:xfrm>
          <a:prstGeom prst="rect">
            <a:avLst/>
          </a:prstGeom>
          <a:noFill/>
          <a:ln>
            <a:noFill/>
          </a:ln>
        </p:spPr>
      </p:pic>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738"/>
        <p:cNvGrpSpPr/>
        <p:nvPr/>
      </p:nvGrpSpPr>
      <p:grpSpPr>
        <a:xfrm>
          <a:off x="0" y="0"/>
          <a:ext cx="0" cy="0"/>
          <a:chOff x="0" y="0"/>
          <a:chExt cx="0" cy="0"/>
        </a:xfrm>
      </p:grpSpPr>
      <p:pic>
        <p:nvPicPr>
          <p:cNvPr id="739" name="Google Shape;739;p93"/>
          <p:cNvPicPr preferRelativeResize="0"/>
          <p:nvPr/>
        </p:nvPicPr>
        <p:blipFill rotWithShape="1">
          <a:blip r:embed="rId3">
            <a:alphaModFix/>
          </a:blip>
          <a:srcRect/>
          <a:stretch/>
        </p:blipFill>
        <p:spPr>
          <a:xfrm>
            <a:off x="618026" y="1487050"/>
            <a:ext cx="10955925" cy="4869300"/>
          </a:xfrm>
          <a:prstGeom prst="rect">
            <a:avLst/>
          </a:prstGeom>
          <a:noFill/>
          <a:ln>
            <a:noFill/>
          </a:ln>
        </p:spPr>
      </p:pic>
      <p:sp>
        <p:nvSpPr>
          <p:cNvPr id="740" name="Google Shape;740;p9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dirty="0"/>
          </a:p>
        </p:txBody>
      </p:sp>
      <p:sp>
        <p:nvSpPr>
          <p:cNvPr id="741" name="Google Shape;741;p93"/>
          <p:cNvSpPr txBox="1"/>
          <p:nvPr/>
        </p:nvSpPr>
        <p:spPr>
          <a:xfrm>
            <a:off x="433754" y="190500"/>
            <a:ext cx="11415346"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bg1"/>
                </a:solidFill>
                <a:latin typeface="Calibri"/>
                <a:ea typeface="Calibri"/>
                <a:cs typeface="Calibri"/>
                <a:sym typeface="Calibri"/>
              </a:rPr>
              <a:t>Latency Data Collection Example</a:t>
            </a:r>
            <a:endParaRPr sz="5330" b="1" dirty="0">
              <a:solidFill>
                <a:schemeClr val="bg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2"/>
          <p:cNvSpPr txBox="1">
            <a:spLocks noGrp="1"/>
          </p:cNvSpPr>
          <p:nvPr>
            <p:ph type="body" idx="1"/>
          </p:nvPr>
        </p:nvSpPr>
        <p:spPr>
          <a:xfrm>
            <a:off x="342900" y="1982652"/>
            <a:ext cx="11506200" cy="4555893"/>
          </a:xfrm>
          <a:prstGeom prst="rect">
            <a:avLst/>
          </a:prstGeom>
          <a:solidFill>
            <a:schemeClr val="accent4">
              <a:lumMod val="40000"/>
              <a:lumOff val="60000"/>
            </a:schemeClr>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indent="0" algn="ctr">
              <a:spcBef>
                <a:spcPts val="0"/>
              </a:spcBef>
              <a:buNone/>
            </a:pPr>
            <a:r>
              <a:rPr lang="en-US" sz="4800" dirty="0">
                <a:solidFill>
                  <a:srgbClr val="004B8E"/>
                </a:solidFill>
              </a:rPr>
              <a:t>During class time, Fred will reduce the time it takes him to respond to an adult directive from more than ten minutes with multiple prompts to less than three minutes with no additional prompts 90 percent of the time on three out of four data collection periods.</a:t>
            </a:r>
          </a:p>
          <a:p>
            <a:pPr marL="0" lvl="0" indent="0" algn="ctr" rtl="0">
              <a:spcBef>
                <a:spcPts val="0"/>
              </a:spcBef>
              <a:spcAft>
                <a:spcPts val="0"/>
              </a:spcAft>
              <a:buNone/>
            </a:pPr>
            <a:endParaRPr sz="4500" b="1" dirty="0">
              <a:solidFill>
                <a:schemeClr val="accent1">
                  <a:lumMod val="50000"/>
                </a:schemeClr>
              </a:solidFill>
            </a:endParaRPr>
          </a:p>
        </p:txBody>
      </p:sp>
      <p:sp>
        <p:nvSpPr>
          <p:cNvPr id="731" name="Google Shape;731;p92"/>
          <p:cNvSpPr txBox="1">
            <a:spLocks noGrp="1"/>
          </p:cNvSpPr>
          <p:nvPr>
            <p:ph type="title"/>
          </p:nvPr>
        </p:nvSpPr>
        <p:spPr>
          <a:xfrm>
            <a:off x="63600" y="855784"/>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t>Does the Method Match the Purpose?</a:t>
            </a:r>
            <a:endParaRPr sz="5330" dirty="0"/>
          </a:p>
        </p:txBody>
      </p:sp>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55</a:t>
            </a:fld>
            <a:endParaRPr dirty="0"/>
          </a:p>
        </p:txBody>
      </p:sp>
    </p:spTree>
    <p:extLst>
      <p:ext uri="{BB962C8B-B14F-4D97-AF65-F5344CB8AC3E}">
        <p14:creationId xmlns:p14="http://schemas.microsoft.com/office/powerpoint/2010/main" val="699162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92"/>
          <p:cNvSpPr txBox="1">
            <a:spLocks noGrp="1"/>
          </p:cNvSpPr>
          <p:nvPr>
            <p:ph type="title"/>
          </p:nvPr>
        </p:nvSpPr>
        <p:spPr>
          <a:xfrm>
            <a:off x="342900" y="844061"/>
            <a:ext cx="11506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t>Which Method to Target</a:t>
            </a:r>
            <a:endParaRPr sz="5330" dirty="0"/>
          </a:p>
        </p:txBody>
      </p:sp>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56</a:t>
            </a:fld>
            <a:endParaRPr dirty="0"/>
          </a:p>
        </p:txBody>
      </p:sp>
      <p:sp>
        <p:nvSpPr>
          <p:cNvPr id="6" name="Google Shape;755;p95"/>
          <p:cNvSpPr txBox="1">
            <a:spLocks noGrp="1"/>
          </p:cNvSpPr>
          <p:nvPr>
            <p:ph type="body" idx="1"/>
          </p:nvPr>
        </p:nvSpPr>
        <p:spPr>
          <a:xfrm>
            <a:off x="342900" y="1688122"/>
            <a:ext cx="5753100" cy="4979378"/>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2200" b="1" u="sng" dirty="0">
                <a:solidFill>
                  <a:schemeClr val="accent1">
                    <a:lumMod val="50000"/>
                  </a:schemeClr>
                </a:solidFill>
                <a:latin typeface="Calibri" panose="020F0502020204030204" pitchFamily="34" charset="0"/>
                <a:ea typeface="Arial"/>
                <a:cs typeface="Calibri" panose="020F0502020204030204" pitchFamily="34" charset="0"/>
                <a:sym typeface="Arial"/>
              </a:rPr>
              <a:t>PLAAFP</a:t>
            </a: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 indicated Alex has the following weaknesses</a:t>
            </a: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457200" lvl="0" indent="-361950" algn="l" rtl="0">
              <a:lnSpc>
                <a:spcPct val="100000"/>
              </a:lnSpc>
              <a:spcBef>
                <a:spcPts val="0"/>
              </a:spcBef>
              <a:spcAft>
                <a:spcPts val="0"/>
              </a:spcAft>
              <a:buClr>
                <a:srgbClr val="297D53"/>
              </a:buClr>
              <a:buSzPct val="100000"/>
              <a:buFont typeface="Arial"/>
              <a:buChar char="●"/>
            </a:pP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Receptive language</a:t>
            </a: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457200" lvl="0" indent="-361950" algn="l" rtl="0">
              <a:lnSpc>
                <a:spcPct val="115000"/>
              </a:lnSpc>
              <a:spcBef>
                <a:spcPts val="0"/>
              </a:spcBef>
              <a:spcAft>
                <a:spcPts val="0"/>
              </a:spcAft>
              <a:buClr>
                <a:srgbClr val="297D53"/>
              </a:buClr>
              <a:buSzPct val="100000"/>
              <a:buFont typeface="Arial"/>
              <a:buChar char="●"/>
            </a:pP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Understanding content vocabulary</a:t>
            </a: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457200" lvl="0" indent="-361950" algn="l" rtl="0">
              <a:lnSpc>
                <a:spcPct val="115000"/>
              </a:lnSpc>
              <a:spcBef>
                <a:spcPts val="0"/>
              </a:spcBef>
              <a:spcAft>
                <a:spcPts val="0"/>
              </a:spcAft>
              <a:buClr>
                <a:srgbClr val="297D53"/>
              </a:buClr>
              <a:buSzPct val="100000"/>
              <a:buFont typeface="Arial"/>
              <a:buChar char="●"/>
            </a:pP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Determining the connection between relevant facts from a passage, especially when determining how to solve math word problems</a:t>
            </a:r>
            <a:b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b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None/>
            </a:pPr>
            <a:r>
              <a:rPr lang="en" sz="2200" b="1" u="sng" dirty="0">
                <a:solidFill>
                  <a:schemeClr val="accent1">
                    <a:lumMod val="50000"/>
                  </a:schemeClr>
                </a:solidFill>
                <a:latin typeface="Calibri" panose="020F0502020204030204" pitchFamily="34" charset="0"/>
                <a:ea typeface="Arial"/>
                <a:cs typeface="Calibri" panose="020F0502020204030204" pitchFamily="34" charset="0"/>
                <a:sym typeface="Arial"/>
              </a:rPr>
              <a:t>IEP goal states</a:t>
            </a: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a:t>
            </a:r>
            <a:r>
              <a:rPr lang="en" sz="2200" b="1" dirty="0">
                <a:solidFill>
                  <a:schemeClr val="accent1">
                    <a:lumMod val="50000"/>
                  </a:schemeClr>
                </a:solidFill>
                <a:latin typeface="Calibri" panose="020F0502020204030204" pitchFamily="34" charset="0"/>
                <a:ea typeface="Arial"/>
                <a:cs typeface="Calibri" panose="020F0502020204030204" pitchFamily="34" charset="0"/>
                <a:sym typeface="Arial"/>
              </a:rPr>
              <a:t> </a:t>
            </a:r>
            <a:r>
              <a:rPr lang="en" sz="2200" b="1" i="1" dirty="0">
                <a:solidFill>
                  <a:schemeClr val="accent1">
                    <a:lumMod val="50000"/>
                  </a:schemeClr>
                </a:solidFill>
                <a:latin typeface="Calibri" panose="020F0502020204030204" pitchFamily="34" charset="0"/>
                <a:ea typeface="Arial"/>
                <a:cs typeface="Calibri" panose="020F0502020204030204" pitchFamily="34" charset="0"/>
                <a:sym typeface="Arial"/>
              </a:rPr>
              <a:t>“When given a math word problem, Alex will correctly state what operation is necessary to complete the word problem….”</a:t>
            </a:r>
            <a:endParaRPr sz="2200" b="1" i="1"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200"/>
              </a:spcBef>
              <a:spcAft>
                <a:spcPts val="1200"/>
              </a:spcAft>
              <a:buNone/>
            </a:pPr>
            <a:endParaRPr sz="2000" dirty="0">
              <a:latin typeface="Arial"/>
              <a:ea typeface="Arial"/>
              <a:cs typeface="Arial"/>
              <a:sym typeface="Arial"/>
            </a:endParaRPr>
          </a:p>
        </p:txBody>
      </p:sp>
      <p:sp>
        <p:nvSpPr>
          <p:cNvPr id="7" name="Google Shape;758;p95"/>
          <p:cNvSpPr txBox="1"/>
          <p:nvPr/>
        </p:nvSpPr>
        <p:spPr>
          <a:xfrm>
            <a:off x="6096000" y="1616673"/>
            <a:ext cx="5861537" cy="5349126"/>
          </a:xfrm>
          <a:prstGeom prst="rect">
            <a:avLst/>
          </a:prstGeom>
          <a:noFill/>
          <a:ln>
            <a:noFill/>
          </a:ln>
        </p:spPr>
        <p:txBody>
          <a:bodyPr spcFirstLastPara="1" wrap="square" lIns="91425" tIns="91425" rIns="91425" bIns="91425" anchor="t" anchorCtr="0">
            <a:spAutoFit/>
          </a:bodyPr>
          <a:lstStyle/>
          <a:p>
            <a:pPr marL="0" lvl="0" indent="0" algn="l" rtl="0">
              <a:spcAft>
                <a:spcPts val="0"/>
              </a:spcAft>
              <a:buClr>
                <a:schemeClr val="dk1"/>
              </a:buClr>
              <a:buSzPts val="1100"/>
              <a:buFont typeface="Arial"/>
              <a:buNone/>
            </a:pPr>
            <a:r>
              <a:rPr lang="en" sz="2200" b="1" u="sng" dirty="0">
                <a:solidFill>
                  <a:schemeClr val="accent1">
                    <a:lumMod val="50000"/>
                  </a:schemeClr>
                </a:solidFill>
                <a:latin typeface="Calibri" panose="020F0502020204030204" pitchFamily="34" charset="0"/>
                <a:cs typeface="Calibri" panose="020F0502020204030204" pitchFamily="34" charset="0"/>
              </a:rPr>
              <a:t>Progress monitoring data provided</a:t>
            </a:r>
            <a:r>
              <a:rPr lang="en" sz="2200" dirty="0">
                <a:solidFill>
                  <a:schemeClr val="accent1">
                    <a:lumMod val="50000"/>
                  </a:schemeClr>
                </a:solidFill>
                <a:latin typeface="Calibri" panose="020F0502020204030204" pitchFamily="34" charset="0"/>
                <a:cs typeface="Calibri" panose="020F0502020204030204" pitchFamily="34" charset="0"/>
              </a:rPr>
              <a:t> </a:t>
            </a:r>
            <a:endParaRPr sz="2200" dirty="0">
              <a:solidFill>
                <a:schemeClr val="accent1">
                  <a:lumMod val="50000"/>
                </a:schemeClr>
              </a:solidFill>
              <a:latin typeface="Calibri" panose="020F0502020204030204" pitchFamily="34" charset="0"/>
              <a:cs typeface="Calibri" panose="020F0502020204030204" pitchFamily="34" charset="0"/>
            </a:endParaRPr>
          </a:p>
          <a:p>
            <a:pPr marL="457200" lvl="0" indent="-368300" algn="l" rtl="0">
              <a:lnSpc>
                <a:spcPct val="115000"/>
              </a:lnSpc>
              <a:spcAft>
                <a:spcPts val="0"/>
              </a:spcAft>
              <a:buClr>
                <a:srgbClr val="297D53"/>
              </a:buClr>
              <a:buSzPts val="2200"/>
              <a:buChar char="●"/>
            </a:pPr>
            <a:r>
              <a:rPr lang="en" sz="2200" dirty="0">
                <a:solidFill>
                  <a:schemeClr val="accent1">
                    <a:lumMod val="50000"/>
                  </a:schemeClr>
                </a:solidFill>
                <a:latin typeface="Calibri" panose="020F0502020204030204" pitchFamily="34" charset="0"/>
                <a:cs typeface="Calibri" panose="020F0502020204030204" pitchFamily="34" charset="0"/>
              </a:rPr>
              <a:t>Alex was able to accurately compute nine out of ten word problems that required him to use single digit by single digit multiplication facts. He has mastered his 2’s, 5’s,10’s and 3’s multiplication facts this quarter.</a:t>
            </a:r>
            <a:endParaRPr sz="2200" dirty="0">
              <a:solidFill>
                <a:schemeClr val="accent1">
                  <a:lumMod val="50000"/>
                </a:schemeClr>
              </a:solidFill>
              <a:latin typeface="Calibri" panose="020F0502020204030204" pitchFamily="34" charset="0"/>
              <a:cs typeface="Calibri" panose="020F0502020204030204" pitchFamily="34" charset="0"/>
            </a:endParaRPr>
          </a:p>
          <a:p>
            <a:pPr marL="457200" lvl="0" indent="-368300" algn="l" rtl="0">
              <a:lnSpc>
                <a:spcPct val="115000"/>
              </a:lnSpc>
              <a:spcAft>
                <a:spcPts val="0"/>
              </a:spcAft>
              <a:buClr>
                <a:srgbClr val="297D53"/>
              </a:buClr>
              <a:buSzPts val="2200"/>
              <a:buChar char="●"/>
            </a:pPr>
            <a:r>
              <a:rPr lang="en" sz="2200" dirty="0">
                <a:solidFill>
                  <a:schemeClr val="accent1">
                    <a:lumMod val="50000"/>
                  </a:schemeClr>
                </a:solidFill>
                <a:latin typeface="Calibri" panose="020F0502020204030204" pitchFamily="34" charset="0"/>
                <a:cs typeface="Calibri" panose="020F0502020204030204" pitchFamily="34" charset="0"/>
              </a:rPr>
              <a:t>During the three data collection trials this quarter, Alex was able to correctly state what operation he needed to use to accurately solve a given math word problem with the following accuracy (probe contained five problems), data collections: 1: 3 /5, 2: 4/5, 3: 4/5 </a:t>
            </a:r>
            <a:endParaRPr sz="16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01579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57</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Let’s Take Data!</a:t>
            </a:r>
            <a:endParaRPr sz="5330" dirty="0">
              <a:solidFill>
                <a:schemeClr val="accent1">
                  <a:lumMod val="50000"/>
                </a:schemeClr>
              </a:solidFill>
            </a:endParaRPr>
          </a:p>
        </p:txBody>
      </p:sp>
      <p:sp>
        <p:nvSpPr>
          <p:cNvPr id="9" name="Google Shape;764;p96"/>
          <p:cNvSpPr txBox="1">
            <a:spLocks noGrp="1"/>
          </p:cNvSpPr>
          <p:nvPr>
            <p:ph type="body" idx="1"/>
          </p:nvPr>
        </p:nvSpPr>
        <p:spPr>
          <a:xfrm>
            <a:off x="342900" y="2180066"/>
            <a:ext cx="11506200" cy="28452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 sz="4400" dirty="0">
                <a:solidFill>
                  <a:schemeClr val="accent1">
                    <a:lumMod val="50000"/>
                  </a:schemeClr>
                </a:solidFill>
              </a:rPr>
              <a:t>Use sticky notes or a piece of paper and be ready to take data based on the prompt on the next slide.  </a:t>
            </a:r>
            <a:endParaRPr sz="4400" dirty="0">
              <a:solidFill>
                <a:schemeClr val="accent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793" y="3645877"/>
            <a:ext cx="4529307" cy="3021623"/>
          </a:xfrm>
          <a:prstGeom prst="rect">
            <a:avLst/>
          </a:prstGeom>
        </p:spPr>
      </p:pic>
    </p:spTree>
    <p:extLst>
      <p:ext uri="{BB962C8B-B14F-4D97-AF65-F5344CB8AC3E}">
        <p14:creationId xmlns:p14="http://schemas.microsoft.com/office/powerpoint/2010/main" val="1468530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58</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Let’s Take Data!</a:t>
            </a:r>
            <a:endParaRPr sz="5330" dirty="0">
              <a:solidFill>
                <a:schemeClr val="accent1">
                  <a:lumMod val="50000"/>
                </a:schemeClr>
              </a:solidFill>
            </a:endParaRPr>
          </a:p>
        </p:txBody>
      </p:sp>
      <p:sp>
        <p:nvSpPr>
          <p:cNvPr id="6" name="Google Shape;772;p97"/>
          <p:cNvSpPr txBox="1">
            <a:spLocks noGrp="1"/>
          </p:cNvSpPr>
          <p:nvPr>
            <p:ph type="body" idx="1"/>
          </p:nvPr>
        </p:nvSpPr>
        <p:spPr>
          <a:xfrm>
            <a:off x="342900" y="2561492"/>
            <a:ext cx="4325817" cy="3815862"/>
          </a:xfrm>
          <a:prstGeom prst="rect">
            <a:avLst/>
          </a:prstGeom>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853"/>
              </a:spcBef>
              <a:spcAft>
                <a:spcPts val="0"/>
              </a:spcAft>
              <a:buNone/>
            </a:pPr>
            <a:r>
              <a:rPr lang="en" sz="3200" dirty="0">
                <a:solidFill>
                  <a:schemeClr val="accent1">
                    <a:lumMod val="50000"/>
                  </a:schemeClr>
                </a:solidFill>
              </a:rPr>
              <a:t>Track the time it takes for this student to return the greeting from the teacher.</a:t>
            </a:r>
            <a:endParaRPr sz="3200" dirty="0">
              <a:solidFill>
                <a:schemeClr val="accent1">
                  <a:lumMod val="50000"/>
                </a:schemeClr>
              </a:solidFill>
            </a:endParaRPr>
          </a:p>
          <a:p>
            <a:pPr marL="0" lvl="0" indent="0" algn="l" rtl="0">
              <a:lnSpc>
                <a:spcPct val="100000"/>
              </a:lnSpc>
              <a:spcBef>
                <a:spcPts val="853"/>
              </a:spcBef>
              <a:spcAft>
                <a:spcPts val="0"/>
              </a:spcAft>
              <a:buNone/>
            </a:pPr>
            <a:r>
              <a:rPr lang="en" sz="3200" dirty="0">
                <a:solidFill>
                  <a:schemeClr val="accent1">
                    <a:lumMod val="50000"/>
                  </a:schemeClr>
                </a:solidFill>
              </a:rPr>
              <a:t>What method of data collection is needed? </a:t>
            </a:r>
            <a:endParaRPr sz="3200" dirty="0">
              <a:solidFill>
                <a:schemeClr val="accent1">
                  <a:lumMod val="50000"/>
                </a:schemeClr>
              </a:solidFill>
            </a:endParaRPr>
          </a:p>
        </p:txBody>
      </p:sp>
      <p:pic>
        <p:nvPicPr>
          <p:cNvPr id="7" name="Online Media 1" descr="Latency Data Collection Practice">
            <a:hlinkClick r:id="" action="ppaction://media"/>
            <a:extLst>
              <a:ext uri="{FF2B5EF4-FFF2-40B4-BE49-F238E27FC236}">
                <a16:creationId xmlns:a16="http://schemas.microsoft.com/office/drawing/2014/main" id="{4CD453E5-65FC-516C-7463-5A72E2C1CF09}"/>
              </a:ext>
            </a:extLst>
          </p:cNvPr>
          <p:cNvPicPr>
            <a:picLocks noRot="1" noChangeAspect="1"/>
          </p:cNvPicPr>
          <p:nvPr>
            <a:videoFile r:link="rId1"/>
          </p:nvPr>
        </p:nvPicPr>
        <p:blipFill>
          <a:blip r:embed="rId4"/>
          <a:stretch>
            <a:fillRect/>
          </a:stretch>
        </p:blipFill>
        <p:spPr>
          <a:xfrm>
            <a:off x="5040132" y="2527022"/>
            <a:ext cx="6808968" cy="3895295"/>
          </a:xfrm>
          <a:prstGeom prst="rect">
            <a:avLst/>
          </a:prstGeom>
        </p:spPr>
      </p:pic>
    </p:spTree>
    <p:extLst>
      <p:ext uri="{BB962C8B-B14F-4D97-AF65-F5344CB8AC3E}">
        <p14:creationId xmlns:p14="http://schemas.microsoft.com/office/powerpoint/2010/main" val="24012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98"/>
          <p:cNvSpPr txBox="1">
            <a:spLocks noGrp="1"/>
          </p:cNvSpPr>
          <p:nvPr>
            <p:ph type="title"/>
          </p:nvPr>
        </p:nvSpPr>
        <p:spPr>
          <a:xfrm>
            <a:off x="342900" y="1905000"/>
            <a:ext cx="7687408" cy="1524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t>Step 3: Tools and Schedule</a:t>
            </a:r>
            <a:endParaRPr sz="5330" dirty="0"/>
          </a:p>
        </p:txBody>
      </p:sp>
      <p:sp>
        <p:nvSpPr>
          <p:cNvPr id="784" name="Google Shape;784;p9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59</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9" name="Google Shape;259;p42"/>
          <p:cNvSpPr txBox="1">
            <a:spLocks noGrp="1"/>
          </p:cNvSpPr>
          <p:nvPr>
            <p:ph type="body" idx="1"/>
          </p:nvPr>
        </p:nvSpPr>
        <p:spPr>
          <a:xfrm>
            <a:off x="342900" y="2159000"/>
            <a:ext cx="11506200" cy="4508500"/>
          </a:xfrm>
          <a:prstGeom prst="rect">
            <a:avLst/>
          </a:prstGeom>
        </p:spPr>
        <p:txBody>
          <a:bodyPr spcFirstLastPara="1" wrap="square" lIns="91425" tIns="45700" rIns="91425" bIns="45700" anchor="t" anchorCtr="0">
            <a:noAutofit/>
          </a:bodyPr>
          <a:lstStyle/>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a:solidFill>
                  <a:schemeClr val="accent1">
                    <a:lumMod val="50000"/>
                  </a:schemeClr>
                </a:solidFill>
              </a:rPr>
              <a:t>Be present, enjoy yourself</a:t>
            </a:r>
          </a:p>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a:solidFill>
                  <a:schemeClr val="accent1">
                    <a:lumMod val="50000"/>
                  </a:schemeClr>
                </a:solidFill>
              </a:rPr>
              <a:t>Be engaged</a:t>
            </a:r>
          </a:p>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a:solidFill>
                  <a:schemeClr val="accent1">
                    <a:lumMod val="50000"/>
                  </a:schemeClr>
                </a:solidFill>
              </a:rPr>
              <a:t>Address personal needs</a:t>
            </a:r>
          </a:p>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a:solidFill>
                  <a:schemeClr val="accent1">
                    <a:lumMod val="50000"/>
                  </a:schemeClr>
                </a:solidFill>
              </a:rPr>
              <a:t>Set a goal for your self-learning today</a:t>
            </a:r>
            <a:endParaRPr sz="4000" dirty="0">
              <a:solidFill>
                <a:schemeClr val="accent1">
                  <a:lumMod val="50000"/>
                </a:schemeClr>
              </a:solidFill>
            </a:endParaRPr>
          </a:p>
          <a:p>
            <a:pPr marL="0" lvl="0" indent="0" algn="ctr" rtl="0">
              <a:lnSpc>
                <a:spcPct val="70000"/>
              </a:lnSpc>
              <a:spcBef>
                <a:spcPts val="1900"/>
              </a:spcBef>
              <a:spcAft>
                <a:spcPts val="0"/>
              </a:spcAft>
              <a:buSzPts val="600"/>
              <a:buNone/>
            </a:pPr>
            <a:endParaRPr sz="3200" dirty="0">
              <a:solidFill>
                <a:srgbClr val="31521B"/>
              </a:solidFill>
            </a:endParaRPr>
          </a:p>
          <a:p>
            <a:pPr marL="0" lvl="0" indent="0" algn="l" rtl="0">
              <a:lnSpc>
                <a:spcPct val="70000"/>
              </a:lnSpc>
              <a:spcBef>
                <a:spcPts val="800"/>
              </a:spcBef>
              <a:spcAft>
                <a:spcPts val="0"/>
              </a:spcAft>
              <a:buSzPts val="600"/>
              <a:buNone/>
            </a:pPr>
            <a:endParaRPr sz="1000" dirty="0"/>
          </a:p>
        </p:txBody>
      </p:sp>
      <p:sp>
        <p:nvSpPr>
          <p:cNvPr id="260" name="Google Shape;260;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dirty="0"/>
          </a:p>
        </p:txBody>
      </p:sp>
      <p:sp>
        <p:nvSpPr>
          <p:cNvPr id="8" name="Google Shape;297;p45"/>
          <p:cNvSpPr txBox="1">
            <a:spLocks noGrp="1"/>
          </p:cNvSpPr>
          <p:nvPr>
            <p:ph type="title"/>
          </p:nvPr>
        </p:nvSpPr>
        <p:spPr>
          <a:xfrm>
            <a:off x="342900" y="870440"/>
            <a:ext cx="117855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5300"/>
              <a:buFont typeface="Calibri"/>
              <a:buNone/>
            </a:pPr>
            <a:r>
              <a:rPr lang="en" sz="5330" b="1" i="0" u="none" strike="noStrike" cap="none" dirty="0">
                <a:solidFill>
                  <a:schemeClr val="accent1">
                    <a:lumMod val="50000"/>
                  </a:schemeClr>
                </a:solidFill>
                <a:latin typeface="Calibri"/>
                <a:ea typeface="Calibri"/>
                <a:cs typeface="Calibri"/>
                <a:sym typeface="Calibri"/>
              </a:rPr>
              <a:t>Norms</a:t>
            </a:r>
            <a:endParaRPr sz="5330" b="1" i="0" u="none" strike="noStrike" cap="none"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553762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60</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Tools - Defined</a:t>
            </a:r>
            <a:endParaRPr sz="5330" dirty="0">
              <a:solidFill>
                <a:schemeClr val="accent1">
                  <a:lumMod val="50000"/>
                </a:schemeClr>
              </a:solidFill>
            </a:endParaRPr>
          </a:p>
        </p:txBody>
      </p:sp>
      <p:sp>
        <p:nvSpPr>
          <p:cNvPr id="10" name="Google Shape;792;p99"/>
          <p:cNvSpPr txBox="1">
            <a:spLocks noGrp="1"/>
          </p:cNvSpPr>
          <p:nvPr>
            <p:ph type="body" idx="1"/>
          </p:nvPr>
        </p:nvSpPr>
        <p:spPr>
          <a:xfrm>
            <a:off x="6424246" y="2121876"/>
            <a:ext cx="5425154" cy="4545523"/>
          </a:xfrm>
          <a:prstGeom prst="rect">
            <a:avLst/>
          </a:prstGeom>
          <a:solidFill>
            <a:srgbClr val="FFE599"/>
          </a:solidFill>
          <a:ln w="38100" cap="flat" cmpd="sng">
            <a:solidFill>
              <a:srgbClr val="000000"/>
            </a:solidFill>
            <a:prstDash val="solid"/>
            <a:round/>
            <a:headEnd type="none" w="sm" len="sm"/>
            <a:tailEnd type="none" w="sm" len="sm"/>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None/>
            </a:pPr>
            <a:r>
              <a:rPr lang="en" dirty="0">
                <a:solidFill>
                  <a:schemeClr val="accent1">
                    <a:lumMod val="50000"/>
                  </a:schemeClr>
                </a:solidFill>
              </a:rPr>
              <a:t>Tools may need to reflect different locations, different types of assessments, etc. to show real progress across settings. It depends on the way the goal is written. </a:t>
            </a:r>
            <a:endParaRPr dirty="0">
              <a:solidFill>
                <a:schemeClr val="accent1">
                  <a:lumMod val="50000"/>
                </a:schemeClr>
              </a:solidFill>
            </a:endParaRPr>
          </a:p>
          <a:p>
            <a:pPr marL="0" lvl="0" indent="0" algn="l" rtl="0">
              <a:lnSpc>
                <a:spcPct val="90000"/>
              </a:lnSpc>
              <a:spcBef>
                <a:spcPts val="0"/>
              </a:spcBef>
              <a:spcAft>
                <a:spcPts val="0"/>
              </a:spcAft>
              <a:buNone/>
            </a:pPr>
            <a:endParaRPr sz="2600" dirty="0">
              <a:solidFill>
                <a:schemeClr val="accent1">
                  <a:lumMod val="50000"/>
                </a:schemeClr>
              </a:solidFill>
            </a:endParaRPr>
          </a:p>
          <a:p>
            <a:pPr marL="1028700" lvl="1" indent="-571500">
              <a:lnSpc>
                <a:spcPct val="90000"/>
              </a:lnSpc>
              <a:spcBef>
                <a:spcPts val="0"/>
              </a:spcBef>
              <a:buClr>
                <a:srgbClr val="297D53"/>
              </a:buClr>
              <a:buSzPct val="100000"/>
              <a:buFont typeface="Arial" panose="020B0604020202020204" pitchFamily="34" charset="0"/>
              <a:buChar char="•"/>
            </a:pPr>
            <a:r>
              <a:rPr lang="en" sz="3200" dirty="0">
                <a:solidFill>
                  <a:schemeClr val="accent1">
                    <a:lumMod val="50000"/>
                  </a:schemeClr>
                </a:solidFill>
              </a:rPr>
              <a:t>The what and the where for the data collection, for example</a:t>
            </a:r>
            <a:endParaRPr sz="3200" dirty="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74677">
            <a:off x="78888" y="3566304"/>
            <a:ext cx="5927653" cy="1923318"/>
          </a:xfrm>
          <a:prstGeom prst="rect">
            <a:avLst/>
          </a:prstGeom>
        </p:spPr>
      </p:pic>
    </p:spTree>
    <p:extLst>
      <p:ext uri="{BB962C8B-B14F-4D97-AF65-F5344CB8AC3E}">
        <p14:creationId xmlns:p14="http://schemas.microsoft.com/office/powerpoint/2010/main" val="1465890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61</a:t>
            </a:fld>
            <a:endParaRPr dirty="0"/>
          </a:p>
        </p:txBody>
      </p:sp>
      <p:sp>
        <p:nvSpPr>
          <p:cNvPr id="8" name="Google Shape;765;p96"/>
          <p:cNvSpPr txBox="1">
            <a:spLocks noGrp="1"/>
          </p:cNvSpPr>
          <p:nvPr>
            <p:ph type="title"/>
          </p:nvPr>
        </p:nvSpPr>
        <p:spPr>
          <a:xfrm>
            <a:off x="342900" y="1116623"/>
            <a:ext cx="11506200" cy="1066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5330" dirty="0">
                <a:solidFill>
                  <a:schemeClr val="accent1">
                    <a:lumMod val="50000"/>
                  </a:schemeClr>
                </a:solidFill>
              </a:rPr>
              <a:t>Characteristics of Effective Progress Monitoring Procedures and Tools</a:t>
            </a:r>
            <a:endParaRPr sz="5330" dirty="0">
              <a:solidFill>
                <a:schemeClr val="accent1">
                  <a:lumMod val="50000"/>
                </a:schemeClr>
              </a:solidFill>
            </a:endParaRPr>
          </a:p>
        </p:txBody>
      </p:sp>
      <p:sp>
        <p:nvSpPr>
          <p:cNvPr id="7" name="Google Shape;799;p100"/>
          <p:cNvSpPr txBox="1">
            <a:spLocks noGrp="1"/>
          </p:cNvSpPr>
          <p:nvPr>
            <p:ph type="body" idx="1"/>
          </p:nvPr>
        </p:nvSpPr>
        <p:spPr>
          <a:xfrm>
            <a:off x="342900" y="2696308"/>
            <a:ext cx="11506200" cy="3830415"/>
          </a:xfrm>
          <a:prstGeom prst="rect">
            <a:avLst/>
          </a:prstGeom>
        </p:spPr>
        <p:txBody>
          <a:bodyPr spcFirstLastPara="1" wrap="square" lIns="91425" tIns="45700" rIns="91425" bIns="45700" anchor="t" anchorCtr="0">
            <a:normAutofit/>
          </a:bodyPr>
          <a:lstStyle/>
          <a:p>
            <a:pPr marL="495300" lvl="0" indent="-457200" algn="l" rtl="0">
              <a:spcBef>
                <a:spcPts val="853"/>
              </a:spcBef>
              <a:spcAft>
                <a:spcPts val="0"/>
              </a:spcAft>
              <a:buClr>
                <a:srgbClr val="297D53"/>
              </a:buClr>
              <a:buSzPts val="3000"/>
              <a:buFont typeface="Arial" panose="020B0604020202020204" pitchFamily="34" charset="0"/>
              <a:buChar char="•"/>
            </a:pPr>
            <a:r>
              <a:rPr lang="en" sz="3000" b="1" dirty="0">
                <a:solidFill>
                  <a:srgbClr val="297D53"/>
                </a:solidFill>
              </a:rPr>
              <a:t>Accurate (valid + reliable)</a:t>
            </a:r>
            <a:r>
              <a:rPr lang="en" sz="3000" dirty="0">
                <a:solidFill>
                  <a:srgbClr val="297D53"/>
                </a:solidFill>
              </a:rPr>
              <a:t>: </a:t>
            </a:r>
            <a:r>
              <a:rPr lang="en" sz="3000" dirty="0">
                <a:solidFill>
                  <a:schemeClr val="accent1">
                    <a:lumMod val="50000"/>
                  </a:schemeClr>
                </a:solidFill>
              </a:rPr>
              <a:t>Consistently measures target outlined in the goal</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Sensitive</a:t>
            </a:r>
            <a:r>
              <a:rPr lang="en" sz="3000" dirty="0">
                <a:solidFill>
                  <a:srgbClr val="297D53"/>
                </a:solidFill>
              </a:rPr>
              <a:t>: </a:t>
            </a:r>
            <a:r>
              <a:rPr lang="en" sz="3000" dirty="0">
                <a:solidFill>
                  <a:schemeClr val="accent1">
                    <a:lumMod val="50000"/>
                  </a:schemeClr>
                </a:solidFill>
              </a:rPr>
              <a:t>Tools used are sensitive to growth; small changes in performance</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Frequent</a:t>
            </a:r>
            <a:r>
              <a:rPr lang="en" sz="3000" dirty="0">
                <a:solidFill>
                  <a:srgbClr val="297D53"/>
                </a:solidFill>
              </a:rPr>
              <a:t>:</a:t>
            </a:r>
            <a:r>
              <a:rPr lang="en" sz="3000" dirty="0">
                <a:solidFill>
                  <a:schemeClr val="accent1">
                    <a:lumMod val="50000"/>
                  </a:schemeClr>
                </a:solidFill>
              </a:rPr>
              <a:t> Regular and frequent data collection</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Simple</a:t>
            </a:r>
            <a:r>
              <a:rPr lang="en" sz="3000" dirty="0">
                <a:solidFill>
                  <a:srgbClr val="297D53"/>
                </a:solidFill>
              </a:rPr>
              <a:t>:</a:t>
            </a:r>
            <a:r>
              <a:rPr lang="en" sz="3000" dirty="0">
                <a:solidFill>
                  <a:schemeClr val="accent1">
                    <a:lumMod val="50000"/>
                  </a:schemeClr>
                </a:solidFill>
              </a:rPr>
              <a:t> Easy to implement, quick to administer, easy to “score”</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Brief</a:t>
            </a:r>
            <a:r>
              <a:rPr lang="en" sz="3000" dirty="0">
                <a:solidFill>
                  <a:srgbClr val="297D53"/>
                </a:solidFill>
              </a:rPr>
              <a:t>:</a:t>
            </a:r>
            <a:r>
              <a:rPr lang="en" sz="3000" dirty="0">
                <a:solidFill>
                  <a:schemeClr val="accent1">
                    <a:lumMod val="50000"/>
                  </a:schemeClr>
                </a:solidFill>
              </a:rPr>
              <a:t> Takes only a short amount of time or embedded in instruction</a:t>
            </a:r>
            <a:endParaRPr sz="3000" dirty="0">
              <a:solidFill>
                <a:schemeClr val="accent1">
                  <a:lumMod val="50000"/>
                </a:schemeClr>
              </a:solidFill>
            </a:endParaRPr>
          </a:p>
        </p:txBody>
      </p:sp>
    </p:spTree>
    <p:extLst>
      <p:ext uri="{BB962C8B-B14F-4D97-AF65-F5344CB8AC3E}">
        <p14:creationId xmlns:p14="http://schemas.microsoft.com/office/powerpoint/2010/main" val="1128932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01"/>
          <p:cNvSpPr txBox="1">
            <a:spLocks noGrp="1"/>
          </p:cNvSpPr>
          <p:nvPr>
            <p:ph type="body" idx="1"/>
          </p:nvPr>
        </p:nvSpPr>
        <p:spPr>
          <a:xfrm>
            <a:off x="342900" y="2206204"/>
            <a:ext cx="11506200" cy="3768300"/>
          </a:xfrm>
          <a:prstGeom prst="rect">
            <a:avLst/>
          </a:prstGeom>
        </p:spPr>
        <p:txBody>
          <a:bodyPr spcFirstLastPara="1" wrap="square" lIns="91425" tIns="45700" rIns="91425" bIns="45700" anchor="t" anchorCtr="0">
            <a:noAutofit/>
          </a:bodyPr>
          <a:lstStyle/>
          <a:p>
            <a:pPr marL="457200" lvl="0" indent="-431800" algn="l" rtl="0">
              <a:spcBef>
                <a:spcPts val="853"/>
              </a:spcBef>
              <a:spcAft>
                <a:spcPts val="0"/>
              </a:spcAft>
              <a:buClr>
                <a:srgbClr val="42953B"/>
              </a:buClr>
              <a:buSzPct val="100000"/>
              <a:buAutoNum type="arabicPeriod"/>
            </a:pPr>
            <a:r>
              <a:rPr lang="en" sz="3600" dirty="0">
                <a:solidFill>
                  <a:schemeClr val="accent1">
                    <a:lumMod val="50000"/>
                  </a:schemeClr>
                </a:solidFill>
              </a:rPr>
              <a:t>Daily behavior checklist</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Annual statewide achievement exam</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Unit quizzes from grade level curriculum</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Grade level screener administered one to three times per year</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Published Curriculum-Based Measures (CBM) probes administered weekly</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Familiar or unfamiliar read</a:t>
            </a:r>
            <a:endParaRPr sz="3600" dirty="0">
              <a:solidFill>
                <a:schemeClr val="accent1">
                  <a:lumMod val="50000"/>
                </a:schemeClr>
              </a:solidFill>
            </a:endParaRPr>
          </a:p>
        </p:txBody>
      </p:sp>
      <p:sp>
        <p:nvSpPr>
          <p:cNvPr id="808" name="Google Shape;808;p101"/>
          <p:cNvSpPr txBox="1">
            <a:spLocks noGrp="1"/>
          </p:cNvSpPr>
          <p:nvPr>
            <p:ph type="title"/>
          </p:nvPr>
        </p:nvSpPr>
        <p:spPr>
          <a:xfrm>
            <a:off x="381000" y="1104900"/>
            <a:ext cx="11506200" cy="1066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4555" dirty="0">
                <a:solidFill>
                  <a:schemeClr val="accent1">
                    <a:lumMod val="50000"/>
                  </a:schemeClr>
                </a:solidFill>
              </a:rPr>
              <a:t>Can These be Used to Monitor IEP Goal Progress?</a:t>
            </a:r>
            <a:br>
              <a:rPr lang="en" sz="4555" dirty="0">
                <a:solidFill>
                  <a:schemeClr val="accent1">
                    <a:lumMod val="50000"/>
                  </a:schemeClr>
                </a:solidFill>
              </a:rPr>
            </a:br>
            <a:r>
              <a:rPr lang="en" sz="4555" dirty="0">
                <a:solidFill>
                  <a:srgbClr val="42953B"/>
                </a:solidFill>
              </a:rPr>
              <a:t>Yes, No, Maybe</a:t>
            </a:r>
            <a:endParaRPr sz="4444" i="1" dirty="0">
              <a:solidFill>
                <a:srgbClr val="42953B"/>
              </a:solidFill>
            </a:endParaRPr>
          </a:p>
        </p:txBody>
      </p:sp>
      <p:sp>
        <p:nvSpPr>
          <p:cNvPr id="809" name="Google Shape;809;p10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SzPts val="1200"/>
              <a:buFont typeface="Arial"/>
              <a:buNone/>
            </a:pPr>
            <a:fld id="{00000000-1234-1234-1234-123412341234}" type="slidenum">
              <a:rPr lang="en"/>
              <a:t>62</a:t>
            </a:fld>
            <a:endParaRPr dirty="0"/>
          </a:p>
        </p:txBody>
      </p:sp>
      <p:sp>
        <p:nvSpPr>
          <p:cNvPr id="5" name="TextBox 4"/>
          <p:cNvSpPr txBox="1"/>
          <p:nvPr/>
        </p:nvSpPr>
        <p:spPr>
          <a:xfrm>
            <a:off x="9210118" y="409956"/>
            <a:ext cx="1005254"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63</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Sample Tools</a:t>
            </a:r>
            <a:endParaRPr sz="5330" dirty="0">
              <a:solidFill>
                <a:schemeClr val="accent1">
                  <a:lumMod val="50000"/>
                </a:schemeClr>
              </a:solidFill>
            </a:endParaRPr>
          </a:p>
        </p:txBody>
      </p:sp>
      <p:sp>
        <p:nvSpPr>
          <p:cNvPr id="6" name="Google Shape;815;p102"/>
          <p:cNvSpPr txBox="1">
            <a:spLocks noGrp="1"/>
          </p:cNvSpPr>
          <p:nvPr>
            <p:ph type="body" idx="1"/>
          </p:nvPr>
        </p:nvSpPr>
        <p:spPr>
          <a:xfrm>
            <a:off x="342900" y="2309445"/>
            <a:ext cx="5753100" cy="4149079"/>
          </a:xfrm>
          <a:prstGeom prst="rect">
            <a:avLst/>
          </a:prstGeom>
        </p:spPr>
        <p:txBody>
          <a:bodyPr spcFirstLastPara="1" wrap="square" lIns="91425" tIns="45700" rIns="91425" bIns="45700" anchor="t" anchorCtr="0">
            <a:normAutofit/>
          </a:bodyPr>
          <a:lstStyle/>
          <a:p>
            <a:pPr marL="609600" lvl="0" indent="-571500" algn="l" rtl="0">
              <a:spcBef>
                <a:spcPts val="853"/>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Structured Interview</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Observation Logs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Teacher-made Tests/Tasks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Rating Scales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Checklists of Skills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Rubrics</a:t>
            </a:r>
            <a:endParaRPr dirty="0">
              <a:solidFill>
                <a:schemeClr val="accent1">
                  <a:lumMod val="50000"/>
                </a:schemeClr>
              </a:solidFill>
            </a:endParaRPr>
          </a:p>
        </p:txBody>
      </p:sp>
      <p:sp>
        <p:nvSpPr>
          <p:cNvPr id="9" name="Google Shape;817;p102"/>
          <p:cNvSpPr txBox="1"/>
          <p:nvPr/>
        </p:nvSpPr>
        <p:spPr>
          <a:xfrm>
            <a:off x="6353908" y="2370710"/>
            <a:ext cx="5495191" cy="4062620"/>
          </a:xfrm>
          <a:prstGeom prst="rect">
            <a:avLst/>
          </a:prstGeom>
          <a:noFill/>
          <a:ln>
            <a:noFill/>
          </a:ln>
        </p:spPr>
        <p:txBody>
          <a:bodyPr spcFirstLastPara="1" wrap="square" lIns="91425" tIns="91425" rIns="91425" bIns="91425" anchor="t" anchorCtr="0">
            <a:spAutoFit/>
          </a:bodyPr>
          <a:lstStyle/>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Task Analysis Records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Portfolio Assessments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Curriculum-Based Measures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Anecdotal Records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Incident Records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Classroom Assignments</a:t>
            </a:r>
            <a:endParaRPr sz="36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48404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64</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Format Options for Data Collection</a:t>
            </a:r>
            <a:endParaRPr sz="5330" dirty="0">
              <a:solidFill>
                <a:schemeClr val="accent1">
                  <a:lumMod val="50000"/>
                </a:schemeClr>
              </a:solidFill>
            </a:endParaRPr>
          </a:p>
        </p:txBody>
      </p:sp>
      <p:graphicFrame>
        <p:nvGraphicFramePr>
          <p:cNvPr id="7" name="Google Shape;825;p103"/>
          <p:cNvGraphicFramePr/>
          <p:nvPr>
            <p:extLst>
              <p:ext uri="{D42A27DB-BD31-4B8C-83A1-F6EECF244321}">
                <p14:modId xmlns:p14="http://schemas.microsoft.com/office/powerpoint/2010/main" val="65930198"/>
              </p:ext>
            </p:extLst>
          </p:nvPr>
        </p:nvGraphicFramePr>
        <p:xfrm>
          <a:off x="1046284" y="1957754"/>
          <a:ext cx="10287000" cy="4709746"/>
        </p:xfrm>
        <a:graphic>
          <a:graphicData uri="http://schemas.openxmlformats.org/drawingml/2006/table">
            <a:tbl>
              <a:tblPr>
                <a:noFill/>
                <a:tableStyleId>{379D36FE-B8A9-4A98-BCEB-BFFC32DE2E70}</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960882">
                <a:tc>
                  <a:txBody>
                    <a:bodyPr/>
                    <a:lstStyle/>
                    <a:p>
                      <a:pPr marL="0" lvl="0" indent="0" algn="l" rtl="0">
                        <a:spcBef>
                          <a:spcPts val="0"/>
                        </a:spcBef>
                        <a:spcAft>
                          <a:spcPts val="0"/>
                        </a:spcAft>
                        <a:buNone/>
                      </a:pPr>
                      <a:r>
                        <a:rPr lang="en" sz="2400" b="1" dirty="0">
                          <a:solidFill>
                            <a:schemeClr val="accent1">
                              <a:lumMod val="50000"/>
                            </a:schemeClr>
                          </a:solidFill>
                        </a:rPr>
                        <a:t>Paper Pencil</a:t>
                      </a:r>
                      <a:endParaRPr sz="2400" b="1"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chemeClr val="accent1">
                              <a:lumMod val="50000"/>
                            </a:schemeClr>
                          </a:solidFill>
                        </a:rPr>
                        <a:t>Apps</a:t>
                      </a:r>
                      <a:endParaRPr sz="2400" b="1"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chemeClr val="accent1">
                              <a:lumMod val="50000"/>
                            </a:schemeClr>
                          </a:solidFill>
                        </a:rPr>
                        <a:t>Google Forms/Digital Options</a:t>
                      </a:r>
                      <a:endParaRPr sz="2400" b="1"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extLst>
                  <a:ext uri="{0D108BD9-81ED-4DB2-BD59-A6C34878D82A}">
                    <a16:rowId xmlns:a16="http://schemas.microsoft.com/office/drawing/2014/main" val="10000"/>
                  </a:ext>
                </a:extLst>
              </a:tr>
              <a:tr h="3748864">
                <a:tc>
                  <a:txBody>
                    <a:bodyPr/>
                    <a:lstStyle/>
                    <a:p>
                      <a:pPr marL="0" lvl="0" indent="0" algn="l" rtl="0">
                        <a:spcBef>
                          <a:spcPts val="0"/>
                        </a:spcBef>
                        <a:spcAft>
                          <a:spcPts val="0"/>
                        </a:spcAft>
                        <a:buNone/>
                      </a:pPr>
                      <a:r>
                        <a:rPr lang="en" sz="2400" dirty="0">
                          <a:solidFill>
                            <a:schemeClr val="accent1">
                              <a:lumMod val="50000"/>
                            </a:schemeClr>
                          </a:solidFill>
                        </a:rPr>
                        <a:t>There are many sheets you can print and use to track data.</a:t>
                      </a:r>
                      <a:endParaRPr sz="2400" dirty="0">
                        <a:solidFill>
                          <a:schemeClr val="accent1">
                            <a:lumMod val="50000"/>
                          </a:schemeClr>
                        </a:solidFill>
                      </a:endParaRPr>
                    </a:p>
                    <a:p>
                      <a:pPr marL="0" lvl="0" indent="0" algn="l" rtl="0">
                        <a:spcBef>
                          <a:spcPts val="0"/>
                        </a:spcBef>
                        <a:spcAft>
                          <a:spcPts val="0"/>
                        </a:spcAft>
                        <a:buNone/>
                      </a:pPr>
                      <a:endParaRPr sz="2400" dirty="0">
                        <a:solidFill>
                          <a:schemeClr val="accent1">
                            <a:lumMod val="50000"/>
                          </a:schemeClr>
                        </a:solidFill>
                      </a:endParaRPr>
                    </a:p>
                    <a:p>
                      <a:pPr marL="0" lvl="0" indent="0" algn="l" rtl="0">
                        <a:spcBef>
                          <a:spcPts val="0"/>
                        </a:spcBef>
                        <a:spcAft>
                          <a:spcPts val="0"/>
                        </a:spcAft>
                        <a:buNone/>
                      </a:pPr>
                      <a:r>
                        <a:rPr lang="en" sz="2400" dirty="0">
                          <a:solidFill>
                            <a:schemeClr val="accent1">
                              <a:lumMod val="50000"/>
                            </a:schemeClr>
                          </a:solidFill>
                        </a:rPr>
                        <a:t>Remember - It still needs to be uploaded, entered electronically, graphed, and analyzed.</a:t>
                      </a:r>
                      <a:endParaRPr sz="2400" dirty="0">
                        <a:solidFill>
                          <a:schemeClr val="accent1">
                            <a:lumMod val="50000"/>
                          </a:schemeClr>
                        </a:solidFill>
                      </a:endParaRPr>
                    </a:p>
                    <a:p>
                      <a:pPr marL="0" lvl="0" indent="0" algn="l" rtl="0">
                        <a:spcBef>
                          <a:spcPts val="0"/>
                        </a:spcBef>
                        <a:spcAft>
                          <a:spcPts val="0"/>
                        </a:spcAft>
                        <a:buNone/>
                      </a:pPr>
                      <a:endParaRPr sz="2400"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chemeClr val="accent1">
                              <a:lumMod val="50000"/>
                            </a:schemeClr>
                          </a:solidFill>
                        </a:rPr>
                        <a:t>There are many apps that make data collection very easy!</a:t>
                      </a:r>
                      <a:endParaRPr sz="2400"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chemeClr val="accent1">
                              <a:lumMod val="50000"/>
                            </a:schemeClr>
                          </a:solidFill>
                        </a:rPr>
                        <a:t>Google Forms is a great way to easily track data and it also organizes the data for you. </a:t>
                      </a:r>
                      <a:endParaRPr sz="2400" dirty="0">
                        <a:solidFill>
                          <a:schemeClr val="accent1">
                            <a:lumMod val="50000"/>
                          </a:schemeClr>
                        </a:solidFill>
                      </a:endParaRPr>
                    </a:p>
                    <a:p>
                      <a:pPr marL="0" lvl="0" indent="0" algn="l" rtl="0">
                        <a:spcBef>
                          <a:spcPts val="0"/>
                        </a:spcBef>
                        <a:spcAft>
                          <a:spcPts val="0"/>
                        </a:spcAft>
                        <a:buNone/>
                      </a:pPr>
                      <a:endParaRPr sz="2400" dirty="0">
                        <a:solidFill>
                          <a:schemeClr val="accent1">
                            <a:lumMod val="50000"/>
                          </a:schemeClr>
                        </a:solidFill>
                      </a:endParaRPr>
                    </a:p>
                    <a:p>
                      <a:pPr marL="0" lvl="0" indent="0" algn="l" rtl="0">
                        <a:spcBef>
                          <a:spcPts val="0"/>
                        </a:spcBef>
                        <a:spcAft>
                          <a:spcPts val="0"/>
                        </a:spcAft>
                        <a:buNone/>
                      </a:pPr>
                      <a:r>
                        <a:rPr lang="en" sz="2400" dirty="0">
                          <a:solidFill>
                            <a:schemeClr val="accent1">
                              <a:lumMod val="50000"/>
                            </a:schemeClr>
                          </a:solidFill>
                        </a:rPr>
                        <a:t>You can also use other digital options with the iPad/Computer</a:t>
                      </a:r>
                      <a:endParaRPr sz="2400"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Google Shape;826;p103"/>
          <p:cNvSpPr txBox="1"/>
          <p:nvPr/>
        </p:nvSpPr>
        <p:spPr>
          <a:xfrm>
            <a:off x="1061494" y="6267300"/>
            <a:ext cx="233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Katie Evans, Missouri State</a:t>
            </a:r>
            <a:endParaRPr dirty="0">
              <a:latin typeface="Calibri"/>
              <a:ea typeface="Calibri"/>
              <a:cs typeface="Calibri"/>
              <a:sym typeface="Calibri"/>
            </a:endParaRPr>
          </a:p>
        </p:txBody>
      </p:sp>
    </p:spTree>
    <p:extLst>
      <p:ext uri="{BB962C8B-B14F-4D97-AF65-F5344CB8AC3E}">
        <p14:creationId xmlns:p14="http://schemas.microsoft.com/office/powerpoint/2010/main" val="2394351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65</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Curriculum-Based Measures</a:t>
            </a:r>
            <a:endParaRPr sz="5330" dirty="0">
              <a:solidFill>
                <a:schemeClr val="accent1">
                  <a:lumMod val="50000"/>
                </a:schemeClr>
              </a:solidFill>
            </a:endParaRPr>
          </a:p>
        </p:txBody>
      </p:sp>
      <p:sp>
        <p:nvSpPr>
          <p:cNvPr id="5" name="Google Shape;834;p104"/>
          <p:cNvSpPr txBox="1">
            <a:spLocks noGrp="1"/>
          </p:cNvSpPr>
          <p:nvPr>
            <p:ph type="body" idx="1"/>
          </p:nvPr>
        </p:nvSpPr>
        <p:spPr>
          <a:xfrm>
            <a:off x="342900" y="2145322"/>
            <a:ext cx="11506200" cy="4331777"/>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853"/>
              </a:spcBef>
              <a:spcAft>
                <a:spcPts val="0"/>
              </a:spcAft>
              <a:buNone/>
            </a:pPr>
            <a:r>
              <a:rPr lang="en" sz="4000" b="1" dirty="0">
                <a:solidFill>
                  <a:srgbClr val="297D53"/>
                </a:solidFill>
              </a:rPr>
              <a:t>What is CBM?</a:t>
            </a:r>
            <a:endParaRPr sz="4000" b="1" dirty="0">
              <a:solidFill>
                <a:srgbClr val="297D53"/>
              </a:solidFill>
            </a:endParaRPr>
          </a:p>
          <a:p>
            <a:pPr marL="0" lvl="0" indent="0" algn="l" rtl="0">
              <a:lnSpc>
                <a:spcPct val="100000"/>
              </a:lnSpc>
              <a:spcBef>
                <a:spcPts val="600"/>
              </a:spcBef>
              <a:spcAft>
                <a:spcPts val="600"/>
              </a:spcAft>
              <a:buNone/>
            </a:pPr>
            <a:r>
              <a:rPr lang="en" sz="3600" dirty="0">
                <a:solidFill>
                  <a:schemeClr val="accent1">
                    <a:lumMod val="50000"/>
                  </a:schemeClr>
                </a:solidFill>
                <a:highlight>
                  <a:srgbClr val="FFFFFF"/>
                </a:highlight>
                <a:latin typeface="Verdana"/>
                <a:ea typeface="Verdana"/>
                <a:cs typeface="Verdana"/>
                <a:sym typeface="Verdana"/>
              </a:rPr>
              <a:t>A tool used to determine if students are progressing in academic areas (reading, math, writing).</a:t>
            </a:r>
            <a:br>
              <a:rPr lang="en" sz="3600" dirty="0">
                <a:solidFill>
                  <a:schemeClr val="accent1">
                    <a:lumMod val="50000"/>
                  </a:schemeClr>
                </a:solidFill>
                <a:highlight>
                  <a:srgbClr val="FFFFFF"/>
                </a:highlight>
                <a:latin typeface="Verdana"/>
                <a:ea typeface="Verdana"/>
                <a:cs typeface="Verdana"/>
                <a:sym typeface="Verdana"/>
              </a:rPr>
            </a:br>
            <a:r>
              <a:rPr lang="en" sz="3600" dirty="0">
                <a:solidFill>
                  <a:schemeClr val="accent1">
                    <a:lumMod val="50000"/>
                  </a:schemeClr>
                </a:solidFill>
                <a:highlight>
                  <a:srgbClr val="FFFFFF"/>
                </a:highlight>
                <a:latin typeface="Verdana"/>
                <a:ea typeface="Verdana"/>
                <a:cs typeface="Verdana"/>
                <a:sym typeface="Verdana"/>
              </a:rPr>
              <a:t> </a:t>
            </a:r>
            <a:endParaRPr sz="3600" dirty="0">
              <a:solidFill>
                <a:schemeClr val="accent1">
                  <a:lumMod val="50000"/>
                </a:schemeClr>
              </a:solidFill>
              <a:highlight>
                <a:srgbClr val="FFFFFF"/>
              </a:highlight>
              <a:latin typeface="Verdana"/>
              <a:ea typeface="Verdana"/>
              <a:cs typeface="Verdana"/>
              <a:sym typeface="Verdana"/>
            </a:endParaRPr>
          </a:p>
          <a:p>
            <a:pPr lvl="1" indent="-431800">
              <a:spcBef>
                <a:spcPts val="600"/>
              </a:spcBef>
              <a:spcAft>
                <a:spcPts val="600"/>
              </a:spcAft>
              <a:buSzPts val="3200"/>
              <a:buChar char="•"/>
            </a:pPr>
            <a:r>
              <a:rPr lang="en" sz="3600" dirty="0">
                <a:solidFill>
                  <a:schemeClr val="accent1">
                    <a:lumMod val="50000"/>
                  </a:schemeClr>
                </a:solidFill>
                <a:highlight>
                  <a:srgbClr val="FFFFFF"/>
                </a:highlight>
                <a:latin typeface="Calibri" panose="020F0502020204030204" pitchFamily="34" charset="0"/>
                <a:ea typeface="Verdana"/>
                <a:cs typeface="Calibri" panose="020F0502020204030204" pitchFamily="34" charset="0"/>
                <a:sym typeface="Verdana"/>
              </a:rPr>
              <a:t>These probes are generally very quick and can help with instructional needs immediately. </a:t>
            </a:r>
            <a:endParaRPr sz="36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2189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66</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CBM Probe Examples</a:t>
            </a:r>
            <a:endParaRPr sz="5330" dirty="0">
              <a:solidFill>
                <a:schemeClr val="accent1">
                  <a:lumMod val="50000"/>
                </a:schemeClr>
              </a:solidFill>
            </a:endParaRPr>
          </a:p>
        </p:txBody>
      </p:sp>
      <p:sp>
        <p:nvSpPr>
          <p:cNvPr id="6" name="Google Shape;843;p105"/>
          <p:cNvSpPr txBox="1"/>
          <p:nvPr/>
        </p:nvSpPr>
        <p:spPr>
          <a:xfrm>
            <a:off x="342900" y="2038704"/>
            <a:ext cx="11515300"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dirty="0">
                <a:solidFill>
                  <a:srgbClr val="297D53"/>
                </a:solidFill>
                <a:latin typeface="Calibri"/>
                <a:ea typeface="Calibri"/>
                <a:cs typeface="Calibri"/>
                <a:sym typeface="Calibri"/>
              </a:rPr>
              <a:t>Reading Fluency </a:t>
            </a:r>
            <a:endParaRPr sz="2800" b="1" u="sng" dirty="0">
              <a:solidFill>
                <a:srgbClr val="297D53"/>
              </a:solidFill>
              <a:latin typeface="Calibri"/>
              <a:ea typeface="Calibri"/>
              <a:cs typeface="Calibri"/>
              <a:sym typeface="Calibri"/>
            </a:endParaRPr>
          </a:p>
          <a:p>
            <a:pPr marL="0" lvl="0" indent="0" algn="l" rtl="0">
              <a:spcBef>
                <a:spcPts val="0"/>
              </a:spcBef>
              <a:spcAft>
                <a:spcPts val="0"/>
              </a:spcAft>
              <a:buNone/>
            </a:pPr>
            <a:r>
              <a:rPr lang="en" sz="2400" dirty="0">
                <a:solidFill>
                  <a:schemeClr val="accent1">
                    <a:lumMod val="50000"/>
                  </a:schemeClr>
                </a:solidFill>
                <a:latin typeface="Calibri"/>
                <a:ea typeface="Calibri"/>
                <a:cs typeface="Calibri"/>
                <a:sym typeface="Calibri"/>
              </a:rPr>
              <a:t>One minute cold read on three separate passages to find the rate and accuracy (use the median score from the three)</a:t>
            </a:r>
            <a:endParaRPr sz="24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endParaRPr sz="18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2800" b="1" u="sng" dirty="0">
                <a:solidFill>
                  <a:srgbClr val="297D53"/>
                </a:solidFill>
                <a:latin typeface="Calibri"/>
                <a:ea typeface="Calibri"/>
                <a:cs typeface="Calibri"/>
                <a:sym typeface="Calibri"/>
              </a:rPr>
              <a:t>Math Probes</a:t>
            </a:r>
            <a:endParaRPr sz="2800" b="1" u="sng" dirty="0">
              <a:solidFill>
                <a:srgbClr val="297D53"/>
              </a:solidFill>
              <a:latin typeface="Calibri"/>
              <a:ea typeface="Calibri"/>
              <a:cs typeface="Calibri"/>
              <a:sym typeface="Calibri"/>
            </a:endParaRPr>
          </a:p>
          <a:p>
            <a:pPr marL="0" lvl="0" indent="0" algn="l" rtl="0">
              <a:spcBef>
                <a:spcPts val="0"/>
              </a:spcBef>
              <a:spcAft>
                <a:spcPts val="0"/>
              </a:spcAft>
              <a:buNone/>
            </a:pPr>
            <a:r>
              <a:rPr lang="en" sz="2400" dirty="0">
                <a:solidFill>
                  <a:schemeClr val="accent1">
                    <a:lumMod val="50000"/>
                  </a:schemeClr>
                </a:solidFill>
                <a:latin typeface="Calibri"/>
                <a:ea typeface="Calibri"/>
                <a:cs typeface="Calibri"/>
                <a:sym typeface="Calibri"/>
              </a:rPr>
              <a:t>Complete as many problems as possible in two minutes</a:t>
            </a:r>
            <a:endParaRPr sz="2400" dirty="0">
              <a:solidFill>
                <a:schemeClr val="accent1">
                  <a:lumMod val="50000"/>
                </a:schemeClr>
              </a:solidFill>
              <a:latin typeface="Calibri"/>
              <a:ea typeface="Calibri"/>
              <a:cs typeface="Calibri"/>
              <a:sym typeface="Calibri"/>
            </a:endParaRPr>
          </a:p>
          <a:p>
            <a:pPr marL="914400" lvl="1" indent="-400050" algn="l" rtl="0">
              <a:spcBef>
                <a:spcPts val="0"/>
              </a:spcBef>
              <a:spcAft>
                <a:spcPts val="0"/>
              </a:spcAft>
              <a:buSzPts val="2700"/>
              <a:buFont typeface="Calibri"/>
              <a:buChar char="○"/>
            </a:pPr>
            <a:r>
              <a:rPr lang="en" sz="2400" dirty="0">
                <a:solidFill>
                  <a:schemeClr val="accent1">
                    <a:lumMod val="50000"/>
                  </a:schemeClr>
                </a:solidFill>
                <a:latin typeface="Calibri"/>
                <a:ea typeface="Calibri"/>
                <a:cs typeface="Calibri"/>
                <a:sym typeface="Calibri"/>
              </a:rPr>
              <a:t>Focus on a given skill</a:t>
            </a:r>
            <a:endParaRPr sz="24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endParaRPr sz="18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2800" b="1" u="sng" dirty="0">
                <a:solidFill>
                  <a:srgbClr val="297D53"/>
                </a:solidFill>
                <a:latin typeface="Calibri"/>
                <a:ea typeface="Calibri"/>
                <a:cs typeface="Calibri"/>
                <a:sym typeface="Calibri"/>
              </a:rPr>
              <a:t>Writing</a:t>
            </a:r>
            <a:endParaRPr sz="2800" b="1" u="sng" dirty="0">
              <a:solidFill>
                <a:srgbClr val="297D53"/>
              </a:solidFill>
              <a:latin typeface="Calibri"/>
              <a:ea typeface="Calibri"/>
              <a:cs typeface="Calibri"/>
              <a:sym typeface="Calibri"/>
            </a:endParaRPr>
          </a:p>
          <a:p>
            <a:pPr marL="0" lvl="0" indent="0" algn="l" rtl="0">
              <a:spcBef>
                <a:spcPts val="0"/>
              </a:spcBef>
              <a:spcAft>
                <a:spcPts val="0"/>
              </a:spcAft>
              <a:buNone/>
            </a:pPr>
            <a:r>
              <a:rPr lang="en" sz="2400" dirty="0">
                <a:solidFill>
                  <a:schemeClr val="accent1">
                    <a:lumMod val="50000"/>
                  </a:schemeClr>
                </a:solidFill>
                <a:latin typeface="Calibri"/>
                <a:ea typeface="Calibri"/>
                <a:cs typeface="Calibri"/>
                <a:sym typeface="Calibri"/>
              </a:rPr>
              <a:t>Use a story starter on lined writing paper. The student thinks for one minute about a possible story using the story starter, then spends three minutes writing the story. </a:t>
            </a:r>
            <a:endParaRPr sz="2400" dirty="0">
              <a:solidFill>
                <a:schemeClr val="accent1">
                  <a:lumMod val="50000"/>
                </a:schemeClr>
              </a:solidFill>
              <a:latin typeface="Calibri"/>
              <a:ea typeface="Calibri"/>
              <a:cs typeface="Calibri"/>
              <a:sym typeface="Calibri"/>
            </a:endParaRPr>
          </a:p>
          <a:p>
            <a:pPr marL="914400" lvl="1" indent="-400050" algn="l" rtl="0">
              <a:spcBef>
                <a:spcPts val="0"/>
              </a:spcBef>
              <a:spcAft>
                <a:spcPts val="0"/>
              </a:spcAft>
              <a:buSzPts val="2700"/>
              <a:buFont typeface="Calibri"/>
              <a:buChar char="○"/>
            </a:pPr>
            <a:r>
              <a:rPr lang="en" sz="2400" dirty="0">
                <a:solidFill>
                  <a:schemeClr val="accent1">
                    <a:lumMod val="50000"/>
                  </a:schemeClr>
                </a:solidFill>
                <a:latin typeface="Calibri"/>
                <a:ea typeface="Calibri"/>
                <a:cs typeface="Calibri"/>
                <a:sym typeface="Calibri"/>
              </a:rPr>
              <a:t>Score by counting the number of correct words.</a:t>
            </a:r>
            <a:endParaRPr sz="24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337257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67</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Example of Tools</a:t>
            </a:r>
            <a:endParaRPr sz="5330" dirty="0">
              <a:solidFill>
                <a:schemeClr val="accent1">
                  <a:lumMod val="50000"/>
                </a:schemeClr>
              </a:solidFill>
            </a:endParaRPr>
          </a:p>
        </p:txBody>
      </p:sp>
      <p:sp>
        <p:nvSpPr>
          <p:cNvPr id="5" name="Google Shape;849;p106"/>
          <p:cNvSpPr txBox="1">
            <a:spLocks noGrp="1"/>
          </p:cNvSpPr>
          <p:nvPr>
            <p:ph type="body" idx="1"/>
          </p:nvPr>
        </p:nvSpPr>
        <p:spPr>
          <a:xfrm>
            <a:off x="342900" y="2227385"/>
            <a:ext cx="11506200" cy="4440014"/>
          </a:xfrm>
          <a:prstGeom prst="rect">
            <a:avLst/>
          </a:prstGeom>
        </p:spPr>
        <p:txBody>
          <a:bodyPr spcFirstLastPara="1" wrap="square" lIns="91425" tIns="45700" rIns="91425" bIns="45700" anchor="t" anchorCtr="0">
            <a:normAutofit lnSpcReduction="10000"/>
          </a:bodyPr>
          <a:lstStyle/>
          <a:p>
            <a:pPr marL="0" lvl="0" indent="0" algn="l" rtl="0">
              <a:spcBef>
                <a:spcPts val="0"/>
              </a:spcBef>
              <a:spcAft>
                <a:spcPts val="0"/>
              </a:spcAft>
              <a:buClr>
                <a:srgbClr val="3C4743"/>
              </a:buClr>
              <a:buSzPts val="2800"/>
              <a:buFont typeface="Arial"/>
              <a:buNone/>
            </a:pPr>
            <a:r>
              <a:rPr lang="en" sz="3500" dirty="0">
                <a:solidFill>
                  <a:schemeClr val="accent1">
                    <a:lumMod val="50000"/>
                  </a:schemeClr>
                </a:solidFill>
              </a:rPr>
              <a:t>Using two different non-fiction sources about a particular topic, written at a fourth grade level, Paula will independently read each passage and use a T-chart to compare and contrast the two sources by listing at least two correct facts under each heading on four out of five data gathering opportunities. </a:t>
            </a:r>
            <a:endParaRPr sz="2900" dirty="0">
              <a:solidFill>
                <a:schemeClr val="accent1">
                  <a:lumMod val="50000"/>
                </a:schemeClr>
              </a:solidFill>
            </a:endParaRPr>
          </a:p>
          <a:p>
            <a:pPr marL="0" lvl="0" indent="0" algn="l" rtl="0">
              <a:spcBef>
                <a:spcPts val="1500"/>
              </a:spcBef>
              <a:spcAft>
                <a:spcPts val="0"/>
              </a:spcAft>
              <a:buNone/>
            </a:pPr>
            <a:endParaRPr sz="3300" dirty="0">
              <a:solidFill>
                <a:schemeClr val="accent1">
                  <a:lumMod val="50000"/>
                </a:schemeClr>
              </a:solidFill>
            </a:endParaRPr>
          </a:p>
          <a:p>
            <a:pPr marL="0" lvl="0" indent="0" algn="l" rtl="0">
              <a:spcBef>
                <a:spcPts val="1500"/>
              </a:spcBef>
              <a:spcAft>
                <a:spcPts val="0"/>
              </a:spcAft>
              <a:buClr>
                <a:srgbClr val="3C4743"/>
              </a:buClr>
              <a:buSzPts val="2800"/>
              <a:buFont typeface="Arial"/>
              <a:buNone/>
            </a:pPr>
            <a:endParaRPr sz="2800" dirty="0">
              <a:solidFill>
                <a:schemeClr val="accent1">
                  <a:lumMod val="50000"/>
                </a:schemeClr>
              </a:solidFill>
            </a:endParaRPr>
          </a:p>
          <a:p>
            <a:pPr marL="0" lvl="0" indent="0" algn="l" rtl="0">
              <a:spcBef>
                <a:spcPts val="1500"/>
              </a:spcBef>
              <a:spcAft>
                <a:spcPts val="0"/>
              </a:spcAft>
              <a:buNone/>
            </a:pPr>
            <a:r>
              <a:rPr lang="en" sz="3600" b="1" dirty="0">
                <a:solidFill>
                  <a:srgbClr val="297D53"/>
                </a:solidFill>
              </a:rPr>
              <a:t>What method could you use to collect data for this goal?</a:t>
            </a:r>
            <a:endParaRPr b="1" dirty="0">
              <a:solidFill>
                <a:srgbClr val="297D53"/>
              </a:solidFill>
            </a:endParaRPr>
          </a:p>
        </p:txBody>
      </p:sp>
      <p:cxnSp>
        <p:nvCxnSpPr>
          <p:cNvPr id="7" name="Google Shape;851;p106"/>
          <p:cNvCxnSpPr/>
          <p:nvPr/>
        </p:nvCxnSpPr>
        <p:spPr>
          <a:xfrm flipH="1" flipV="1">
            <a:off x="9612923" y="4736123"/>
            <a:ext cx="1676401" cy="1312986"/>
          </a:xfrm>
          <a:prstGeom prst="straightConnector1">
            <a:avLst/>
          </a:prstGeom>
          <a:noFill/>
          <a:ln w="1524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538787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68</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Schedule Depends on Numerous Things</a:t>
            </a:r>
            <a:endParaRPr sz="5330" dirty="0">
              <a:solidFill>
                <a:schemeClr val="accent1">
                  <a:lumMod val="50000"/>
                </a:schemeClr>
              </a:solidFill>
            </a:endParaRPr>
          </a:p>
        </p:txBody>
      </p:sp>
      <p:pic>
        <p:nvPicPr>
          <p:cNvPr id="9" name="Google Shape;862;p107"/>
          <p:cNvPicPr preferRelativeResize="0"/>
          <p:nvPr/>
        </p:nvPicPr>
        <p:blipFill>
          <a:blip r:embed="rId3">
            <a:alphaModFix/>
          </a:blip>
          <a:stretch>
            <a:fillRect/>
          </a:stretch>
        </p:blipFill>
        <p:spPr>
          <a:xfrm>
            <a:off x="7045569" y="2241904"/>
            <a:ext cx="4803531" cy="2869350"/>
          </a:xfrm>
          <a:prstGeom prst="rect">
            <a:avLst/>
          </a:prstGeom>
          <a:noFill/>
          <a:ln>
            <a:noFill/>
          </a:ln>
        </p:spPr>
      </p:pic>
      <p:sp>
        <p:nvSpPr>
          <p:cNvPr id="10" name="Google Shape;860;p107"/>
          <p:cNvSpPr txBox="1"/>
          <p:nvPr/>
        </p:nvSpPr>
        <p:spPr>
          <a:xfrm>
            <a:off x="342900" y="5282100"/>
            <a:ext cx="11506200" cy="1385400"/>
          </a:xfrm>
          <a:prstGeom prst="rect">
            <a:avLst/>
          </a:prstGeom>
          <a:solidFill>
            <a:schemeClr val="tx2"/>
          </a:solidFill>
          <a:ln w="38100" cap="flat" cmpd="sng">
            <a:solidFill>
              <a:srgbClr val="297D5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sz="3200" dirty="0">
                <a:solidFill>
                  <a:schemeClr val="accent1">
                    <a:lumMod val="50000"/>
                  </a:schemeClr>
                </a:solidFill>
                <a:latin typeface="Calibri"/>
                <a:ea typeface="Calibri"/>
                <a:cs typeface="Calibri"/>
                <a:sym typeface="Calibri"/>
              </a:rPr>
              <a:t>Why do we need to actually make a schedule for data collection?</a:t>
            </a:r>
            <a:endParaRPr dirty="0">
              <a:solidFill>
                <a:schemeClr val="accent1">
                  <a:lumMod val="50000"/>
                </a:schemeClr>
              </a:solidFill>
            </a:endParaRPr>
          </a:p>
          <a:p>
            <a:pPr marL="0" lvl="0" indent="0" algn="l" rtl="0">
              <a:spcBef>
                <a:spcPts val="0"/>
              </a:spcBef>
              <a:spcAft>
                <a:spcPts val="0"/>
              </a:spcAft>
              <a:buClr>
                <a:schemeClr val="dk1"/>
              </a:buClr>
              <a:buFont typeface="Arial"/>
              <a:buNone/>
            </a:pPr>
            <a:r>
              <a:rPr lang="en" sz="3200" dirty="0">
                <a:solidFill>
                  <a:schemeClr val="accent1">
                    <a:lumMod val="50000"/>
                  </a:schemeClr>
                </a:solidFill>
                <a:latin typeface="Calibri"/>
                <a:ea typeface="Calibri"/>
                <a:cs typeface="Calibri"/>
                <a:sym typeface="Calibri"/>
              </a:rPr>
              <a:t>Should we keep track of this somehow? Why?</a:t>
            </a:r>
            <a:endParaRPr dirty="0">
              <a:solidFill>
                <a:schemeClr val="accent1">
                  <a:lumMod val="50000"/>
                </a:schemeClr>
              </a:solidFill>
            </a:endParaRPr>
          </a:p>
          <a:p>
            <a:pPr marL="0" lvl="0" indent="0" algn="l" rtl="0">
              <a:spcBef>
                <a:spcPts val="0"/>
              </a:spcBef>
              <a:spcAft>
                <a:spcPts val="0"/>
              </a:spcAft>
              <a:buNone/>
            </a:pPr>
            <a:endParaRPr dirty="0">
              <a:latin typeface="Calibri"/>
              <a:ea typeface="Calibri"/>
              <a:cs typeface="Calibri"/>
              <a:sym typeface="Calibri"/>
            </a:endParaRPr>
          </a:p>
        </p:txBody>
      </p:sp>
      <p:sp>
        <p:nvSpPr>
          <p:cNvPr id="11" name="Google Shape;858;p107"/>
          <p:cNvSpPr txBox="1">
            <a:spLocks noGrp="1"/>
          </p:cNvSpPr>
          <p:nvPr>
            <p:ph type="body" idx="1"/>
          </p:nvPr>
        </p:nvSpPr>
        <p:spPr>
          <a:xfrm>
            <a:off x="342900" y="1941150"/>
            <a:ext cx="6689100" cy="2975700"/>
          </a:xfrm>
          <a:prstGeom prst="rect">
            <a:avLst/>
          </a:prstGeom>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dk1"/>
              </a:buClr>
              <a:buFont typeface="Arial"/>
              <a:buNone/>
            </a:pPr>
            <a:endParaRPr sz="2800" dirty="0">
              <a:solidFill>
                <a:srgbClr val="3C4743"/>
              </a:solidFil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Who is collecting the data?</a:t>
            </a:r>
            <a:endParaRPr sz="35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How often do you need the information?</a:t>
            </a:r>
            <a:endParaRPr sz="35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How often is the skill being addressed?</a:t>
            </a:r>
            <a:endParaRPr sz="35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Where is the data being collected?</a:t>
            </a:r>
            <a:endParaRPr sz="3500" dirty="0">
              <a:solidFill>
                <a:schemeClr val="accent1">
                  <a:lumMod val="50000"/>
                </a:schemeClr>
              </a:solidFill>
              <a:latin typeface="Calibri" panose="020F0502020204030204" pitchFamily="34" charset="0"/>
              <a:cs typeface="Calibri" panose="020F0502020204030204" pitchFamily="34" charset="0"/>
            </a:endParaRPr>
          </a:p>
          <a:p>
            <a:pPr marL="342900" lvl="0" indent="-359410" algn="l" rtl="0">
              <a:lnSpc>
                <a:spcPct val="100000"/>
              </a:lnSpc>
              <a:spcBef>
                <a:spcPts val="0"/>
              </a:spcBef>
              <a:spcAft>
                <a:spcPts val="0"/>
              </a:spcAft>
              <a:buClr>
                <a:srgbClr val="297D53"/>
              </a:buClr>
              <a:buSzPct val="100000"/>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What is best practice?</a:t>
            </a:r>
            <a:endParaRPr sz="35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0060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69</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Schedule </a:t>
            </a:r>
            <a:r>
              <a:rPr lang="en" sz="5330" dirty="0">
                <a:solidFill>
                  <a:srgbClr val="297D53"/>
                </a:solidFill>
              </a:rPr>
              <a:t>When</a:t>
            </a:r>
            <a:r>
              <a:rPr lang="en" sz="5330" dirty="0">
                <a:solidFill>
                  <a:schemeClr val="accent1">
                    <a:lumMod val="50000"/>
                  </a:schemeClr>
                </a:solidFill>
              </a:rPr>
              <a:t> to Collect Data</a:t>
            </a:r>
            <a:endParaRPr sz="5330" dirty="0">
              <a:solidFill>
                <a:schemeClr val="accent1">
                  <a:lumMod val="50000"/>
                </a:schemeClr>
              </a:solidFill>
            </a:endParaRPr>
          </a:p>
        </p:txBody>
      </p:sp>
      <p:sp>
        <p:nvSpPr>
          <p:cNvPr id="11" name="Google Shape;858;p107"/>
          <p:cNvSpPr txBox="1">
            <a:spLocks noGrp="1"/>
          </p:cNvSpPr>
          <p:nvPr>
            <p:ph type="body" idx="1"/>
          </p:nvPr>
        </p:nvSpPr>
        <p:spPr>
          <a:xfrm>
            <a:off x="342900" y="2316288"/>
            <a:ext cx="5753100" cy="297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Font typeface="Arial"/>
              <a:buNone/>
            </a:pPr>
            <a:r>
              <a:rPr lang="en-US" sz="3200" b="1" u="sng" dirty="0">
                <a:solidFill>
                  <a:srgbClr val="297D53"/>
                </a:solidFill>
              </a:rPr>
              <a:t>Set up Specific Times</a:t>
            </a:r>
          </a:p>
          <a:p>
            <a:pPr marL="0" lvl="0" indent="0" algn="l" rtl="0">
              <a:spcBef>
                <a:spcPts val="0"/>
              </a:spcBef>
              <a:spcAft>
                <a:spcPts val="0"/>
              </a:spcAft>
              <a:buClr>
                <a:schemeClr val="dk1"/>
              </a:buClr>
              <a:buFont typeface="Arial"/>
              <a:buNone/>
            </a:pPr>
            <a:r>
              <a:rPr lang="en-US" sz="2800" dirty="0">
                <a:solidFill>
                  <a:srgbClr val="004B8E"/>
                </a:solidFill>
              </a:rPr>
              <a:t>How will you have time for this?</a:t>
            </a:r>
          </a:p>
          <a:p>
            <a:pPr lvl="1" indent="-457200">
              <a:spcBef>
                <a:spcPts val="0"/>
              </a:spcBef>
              <a:buClr>
                <a:srgbClr val="297D53"/>
              </a:buClr>
              <a:buSzPct val="100000"/>
              <a:buFont typeface="Arial" panose="020B0604020202020204" pitchFamily="34" charset="0"/>
              <a:buChar char="•"/>
            </a:pPr>
            <a:r>
              <a:rPr lang="en-US" dirty="0">
                <a:solidFill>
                  <a:srgbClr val="004B8E"/>
                </a:solidFill>
              </a:rPr>
              <a:t>Build it into your schedule</a:t>
            </a:r>
          </a:p>
          <a:p>
            <a:pPr lvl="1" indent="-457200">
              <a:spcBef>
                <a:spcPts val="0"/>
              </a:spcBef>
              <a:buClr>
                <a:srgbClr val="297D53"/>
              </a:buClr>
              <a:buSzPct val="100000"/>
              <a:buFont typeface="Arial" panose="020B0604020202020204" pitchFamily="34" charset="0"/>
              <a:buChar char="•"/>
            </a:pPr>
            <a:r>
              <a:rPr lang="en-US" dirty="0">
                <a:solidFill>
                  <a:srgbClr val="004B8E"/>
                </a:solidFill>
              </a:rPr>
              <a:t>Schedule “data time” for both you and the support staff</a:t>
            </a:r>
            <a:endParaRPr dirty="0">
              <a:solidFill>
                <a:srgbClr val="004B8E"/>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13" name="Google Shape;858;p107"/>
          <p:cNvSpPr txBox="1">
            <a:spLocks/>
          </p:cNvSpPr>
          <p:nvPr/>
        </p:nvSpPr>
        <p:spPr>
          <a:xfrm>
            <a:off x="6096000" y="2316288"/>
            <a:ext cx="5753100"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dk1"/>
              </a:buClr>
              <a:buFont typeface="Arial"/>
              <a:buNone/>
            </a:pPr>
            <a:r>
              <a:rPr lang="en-US" sz="3200" b="1" u="sng" dirty="0">
                <a:solidFill>
                  <a:srgbClr val="297D53"/>
                </a:solidFill>
              </a:rPr>
              <a:t>Have a Plan</a:t>
            </a:r>
          </a:p>
          <a:p>
            <a:pPr indent="-457200">
              <a:spcBef>
                <a:spcPts val="0"/>
              </a:spcBef>
              <a:buClr>
                <a:srgbClr val="297D53"/>
              </a:buClr>
              <a:buSzPct val="100000"/>
              <a:buFont typeface="+mj-lt"/>
              <a:buAutoNum type="arabicPeriod"/>
            </a:pPr>
            <a:r>
              <a:rPr lang="en-US" sz="2800" dirty="0">
                <a:solidFill>
                  <a:srgbClr val="004B8E"/>
                </a:solidFill>
              </a:rPr>
              <a:t>How many data points are required to determine progress (or lack thereof)?</a:t>
            </a:r>
          </a:p>
          <a:p>
            <a:pPr indent="-457200">
              <a:spcBef>
                <a:spcPts val="0"/>
              </a:spcBef>
              <a:buClr>
                <a:srgbClr val="297D53"/>
              </a:buClr>
              <a:buSzPct val="100000"/>
              <a:buFont typeface="+mj-lt"/>
              <a:buAutoNum type="arabicPeriod"/>
            </a:pPr>
            <a:r>
              <a:rPr lang="en-US" sz="2800" dirty="0">
                <a:solidFill>
                  <a:srgbClr val="004B8E"/>
                </a:solidFill>
              </a:rPr>
              <a:t>Train support staff on the data collection process.</a:t>
            </a:r>
            <a:endParaRPr lang="en-US" sz="2000" dirty="0">
              <a:solidFill>
                <a:srgbClr val="004B8E"/>
              </a:solidFill>
            </a:endParaRPr>
          </a:p>
        </p:txBody>
      </p:sp>
      <p:pic>
        <p:nvPicPr>
          <p:cNvPr id="14" name="Google Shape;862;p107"/>
          <p:cNvPicPr preferRelativeResize="0"/>
          <p:nvPr/>
        </p:nvPicPr>
        <p:blipFill>
          <a:blip r:embed="rId3">
            <a:alphaModFix/>
          </a:blip>
          <a:stretch>
            <a:fillRect/>
          </a:stretch>
        </p:blipFill>
        <p:spPr>
          <a:xfrm>
            <a:off x="342900" y="5014554"/>
            <a:ext cx="3174023" cy="1652946"/>
          </a:xfrm>
          <a:prstGeom prst="rect">
            <a:avLst/>
          </a:prstGeom>
          <a:noFill/>
          <a:ln>
            <a:noFill/>
          </a:ln>
        </p:spPr>
      </p:pic>
    </p:spTree>
    <p:extLst>
      <p:ext uri="{BB962C8B-B14F-4D97-AF65-F5344CB8AC3E}">
        <p14:creationId xmlns:p14="http://schemas.microsoft.com/office/powerpoint/2010/main" val="422362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9" name="Google Shape;259;p42"/>
          <p:cNvSpPr txBox="1">
            <a:spLocks noGrp="1"/>
          </p:cNvSpPr>
          <p:nvPr>
            <p:ph type="body" idx="1"/>
          </p:nvPr>
        </p:nvSpPr>
        <p:spPr>
          <a:xfrm>
            <a:off x="342900" y="1875692"/>
            <a:ext cx="11506200" cy="4791808"/>
          </a:xfrm>
          <a:prstGeom prst="rect">
            <a:avLst/>
          </a:prstGeom>
        </p:spPr>
        <p:txBody>
          <a:bodyPr spcFirstLastPara="1" wrap="square" lIns="91425" tIns="45700" rIns="91425" bIns="45700" anchor="t" anchorCtr="0">
            <a:noAutofit/>
          </a:bodyPr>
          <a:lstStyle/>
          <a:p>
            <a:pPr marL="0" lvl="0" indent="0" algn="l" rtl="0">
              <a:spcBef>
                <a:spcPts val="0"/>
              </a:spcBef>
              <a:buClr>
                <a:srgbClr val="297D53"/>
              </a:buClr>
              <a:buSzPct val="100000"/>
              <a:buNone/>
            </a:pPr>
            <a:r>
              <a:rPr lang="en-US" sz="4000" dirty="0">
                <a:solidFill>
                  <a:schemeClr val="accent1">
                    <a:lumMod val="50000"/>
                  </a:schemeClr>
                </a:solidFill>
              </a:rPr>
              <a:t>Participants will gain an understanding of progress monitoring, including</a:t>
            </a:r>
          </a:p>
          <a:p>
            <a:pPr marL="571500" indent="-571500">
              <a:spcBef>
                <a:spcPts val="600"/>
              </a:spcBef>
              <a:spcAft>
                <a:spcPts val="600"/>
              </a:spcAft>
              <a:buClr>
                <a:srgbClr val="297D53"/>
              </a:buClr>
              <a:buSzPct val="100000"/>
            </a:pPr>
            <a:r>
              <a:rPr lang="en-US" sz="4000" dirty="0">
                <a:solidFill>
                  <a:schemeClr val="accent1">
                    <a:lumMod val="50000"/>
                  </a:schemeClr>
                </a:solidFill>
              </a:rPr>
              <a:t>The importance of data collection</a:t>
            </a:r>
          </a:p>
          <a:p>
            <a:pPr marL="571500" indent="-571500">
              <a:spcBef>
                <a:spcPts val="600"/>
              </a:spcBef>
              <a:spcAft>
                <a:spcPts val="600"/>
              </a:spcAft>
              <a:buClr>
                <a:srgbClr val="297D53"/>
              </a:buClr>
              <a:buSzPct val="100000"/>
            </a:pPr>
            <a:r>
              <a:rPr lang="en-US" sz="4000" dirty="0">
                <a:solidFill>
                  <a:schemeClr val="accent1">
                    <a:lumMod val="50000"/>
                  </a:schemeClr>
                </a:solidFill>
              </a:rPr>
              <a:t>How to select data collection</a:t>
            </a:r>
          </a:p>
          <a:p>
            <a:pPr marL="571500" indent="-571500">
              <a:spcBef>
                <a:spcPts val="600"/>
              </a:spcBef>
              <a:spcAft>
                <a:spcPts val="600"/>
              </a:spcAft>
              <a:buClr>
                <a:srgbClr val="297D53"/>
              </a:buClr>
              <a:buSzPct val="100000"/>
            </a:pPr>
            <a:r>
              <a:rPr lang="en-US" sz="4000" dirty="0">
                <a:solidFill>
                  <a:schemeClr val="accent1">
                    <a:lumMod val="50000"/>
                  </a:schemeClr>
                </a:solidFill>
              </a:rPr>
              <a:t>Methods of data collection</a:t>
            </a:r>
          </a:p>
          <a:p>
            <a:pPr marL="571500" indent="-571500">
              <a:spcBef>
                <a:spcPts val="0"/>
              </a:spcBef>
              <a:buClr>
                <a:srgbClr val="297D53"/>
              </a:buClr>
              <a:buSzPct val="100000"/>
            </a:pPr>
            <a:r>
              <a:rPr lang="en-US" sz="4000" dirty="0">
                <a:solidFill>
                  <a:schemeClr val="accent1">
                    <a:lumMod val="50000"/>
                  </a:schemeClr>
                </a:solidFill>
              </a:rPr>
              <a:t>How to analyze data and make data-driven instruction decisions</a:t>
            </a:r>
            <a:endParaRPr sz="4000" dirty="0">
              <a:solidFill>
                <a:schemeClr val="accent1">
                  <a:lumMod val="50000"/>
                </a:schemeClr>
              </a:solidFill>
            </a:endParaRPr>
          </a:p>
        </p:txBody>
      </p:sp>
      <p:sp>
        <p:nvSpPr>
          <p:cNvPr id="260" name="Google Shape;260;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dirty="0"/>
          </a:p>
        </p:txBody>
      </p:sp>
      <p:sp>
        <p:nvSpPr>
          <p:cNvPr id="8" name="Google Shape;297;p45"/>
          <p:cNvSpPr txBox="1">
            <a:spLocks noGrp="1"/>
          </p:cNvSpPr>
          <p:nvPr>
            <p:ph type="title"/>
          </p:nvPr>
        </p:nvSpPr>
        <p:spPr>
          <a:xfrm>
            <a:off x="342900" y="858717"/>
            <a:ext cx="117855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5300"/>
              <a:buFont typeface="Calibri"/>
              <a:buNone/>
            </a:pPr>
            <a:r>
              <a:rPr lang="en-US" sz="5330" b="1" i="0" u="none" strike="noStrike" cap="none" dirty="0">
                <a:solidFill>
                  <a:schemeClr val="accent1">
                    <a:lumMod val="50000"/>
                  </a:schemeClr>
                </a:solidFill>
                <a:latin typeface="Calibri"/>
                <a:ea typeface="Calibri"/>
                <a:cs typeface="Calibri"/>
                <a:sym typeface="Calibri"/>
              </a:rPr>
              <a:t>Learning Objectives</a:t>
            </a:r>
            <a:endParaRPr sz="5330" b="1" i="0" u="none" strike="noStrike" cap="none"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2381607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70</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Data Schedule Example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pic>
        <p:nvPicPr>
          <p:cNvPr id="9" name="Google Shape;880;p109"/>
          <p:cNvPicPr preferRelativeResize="0"/>
          <p:nvPr/>
        </p:nvPicPr>
        <p:blipFill>
          <a:blip r:embed="rId3">
            <a:alphaModFix/>
          </a:blip>
          <a:stretch>
            <a:fillRect/>
          </a:stretch>
        </p:blipFill>
        <p:spPr>
          <a:xfrm>
            <a:off x="1066801" y="2227386"/>
            <a:ext cx="10023230" cy="4440114"/>
          </a:xfrm>
          <a:prstGeom prst="rect">
            <a:avLst/>
          </a:prstGeom>
          <a:noFill/>
          <a:ln w="762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568981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71</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Schedule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10" name="Google Shape;886;p110"/>
          <p:cNvSpPr txBox="1">
            <a:spLocks noGrp="1"/>
          </p:cNvSpPr>
          <p:nvPr>
            <p:ph type="body" idx="1"/>
          </p:nvPr>
        </p:nvSpPr>
        <p:spPr>
          <a:xfrm>
            <a:off x="342900" y="2136090"/>
            <a:ext cx="11506200" cy="39716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3C4743"/>
              </a:buClr>
              <a:buSzPts val="2800"/>
              <a:buFont typeface="Arial"/>
              <a:buNone/>
            </a:pPr>
            <a:r>
              <a:rPr lang="en" dirty="0">
                <a:solidFill>
                  <a:schemeClr val="accent1">
                    <a:lumMod val="50000"/>
                  </a:schemeClr>
                </a:solidFill>
              </a:rPr>
              <a:t>By the end of the IEP cycle, Claire will increase her oral reading fluency rate of an on grade level passage from 60 words per minute to 110 words per minute on three consecutive oral reading probes.</a:t>
            </a:r>
          </a:p>
          <a:p>
            <a:pPr marL="0" lvl="0" indent="0" algn="l" rtl="0">
              <a:spcBef>
                <a:spcPts val="0"/>
              </a:spcBef>
              <a:spcAft>
                <a:spcPts val="0"/>
              </a:spcAft>
              <a:buClr>
                <a:srgbClr val="3C4743"/>
              </a:buClr>
              <a:buSzPts val="2800"/>
              <a:buFont typeface="Arial"/>
              <a:buNone/>
            </a:pPr>
            <a:endParaRPr lang="en" dirty="0">
              <a:solidFill>
                <a:schemeClr val="accent1">
                  <a:lumMod val="50000"/>
                </a:schemeClr>
              </a:solidFill>
            </a:endParaRPr>
          </a:p>
          <a:p>
            <a:pPr marL="0" lvl="0" indent="0" algn="l" rtl="0">
              <a:spcBef>
                <a:spcPts val="0"/>
              </a:spcBef>
              <a:spcAft>
                <a:spcPts val="0"/>
              </a:spcAft>
              <a:buClr>
                <a:srgbClr val="3C4743"/>
              </a:buClr>
              <a:buSzPts val="2800"/>
              <a:buFont typeface="Arial"/>
              <a:buNone/>
            </a:pPr>
            <a:r>
              <a:rPr lang="en" dirty="0">
                <a:solidFill>
                  <a:srgbClr val="297D53"/>
                </a:solidFill>
              </a:rPr>
              <a:t>What type of schedule could you set up for collection data on this goal?</a:t>
            </a:r>
            <a:endParaRPr dirty="0">
              <a:solidFill>
                <a:srgbClr val="297D53"/>
              </a:solidFill>
            </a:endParaRPr>
          </a:p>
        </p:txBody>
      </p:sp>
    </p:spTree>
    <p:extLst>
      <p:ext uri="{BB962C8B-B14F-4D97-AF65-F5344CB8AC3E}">
        <p14:creationId xmlns:p14="http://schemas.microsoft.com/office/powerpoint/2010/main" val="3971105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72</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Tools and Schedule – What to Use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193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2800" dirty="0">
                <a:solidFill>
                  <a:schemeClr val="accent1">
                    <a:lumMod val="50000"/>
                  </a:schemeClr>
                </a:solidFill>
              </a:rPr>
              <a:t>When asked to write about a specific topic, Sally will write an introductory sentence; four sentences with details about the topic and a concluding sentence with no more than one organizational error on three out of four opportunities.</a:t>
            </a:r>
            <a:endParaRPr dirty="0">
              <a:solidFill>
                <a:schemeClr val="accent1">
                  <a:lumMod val="50000"/>
                </a:schemeClr>
              </a:solidFill>
            </a:endParaRPr>
          </a:p>
        </p:txBody>
      </p:sp>
      <p:pic>
        <p:nvPicPr>
          <p:cNvPr id="11" name="Google Shape;897;p111"/>
          <p:cNvPicPr preferRelativeResize="0"/>
          <p:nvPr/>
        </p:nvPicPr>
        <p:blipFill>
          <a:blip r:embed="rId3">
            <a:alphaModFix/>
          </a:blip>
          <a:stretch>
            <a:fillRect/>
          </a:stretch>
        </p:blipFill>
        <p:spPr>
          <a:xfrm rot="20322355">
            <a:off x="2407067" y="3122145"/>
            <a:ext cx="4323450" cy="4323450"/>
          </a:xfrm>
          <a:prstGeom prst="rect">
            <a:avLst/>
          </a:prstGeom>
          <a:noFill/>
          <a:ln>
            <a:noFill/>
          </a:ln>
        </p:spPr>
      </p:pic>
      <p:sp>
        <p:nvSpPr>
          <p:cNvPr id="12" name="Google Shape;898;p111"/>
          <p:cNvSpPr txBox="1"/>
          <p:nvPr/>
        </p:nvSpPr>
        <p:spPr>
          <a:xfrm>
            <a:off x="6211542" y="3986453"/>
            <a:ext cx="5637557" cy="24929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tools could you use to collect data for this goal?</a:t>
            </a: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type of schedule could you set up to collect data for this goal?</a:t>
            </a:r>
            <a:endParaRPr sz="3000" b="1" dirty="0">
              <a:solidFill>
                <a:srgbClr val="297D53"/>
              </a:solidFill>
              <a:latin typeface="Calibri"/>
              <a:ea typeface="Calibri"/>
              <a:cs typeface="Calibri"/>
              <a:sym typeface="Calibri"/>
            </a:endParaRPr>
          </a:p>
        </p:txBody>
      </p:sp>
    </p:spTree>
    <p:extLst>
      <p:ext uri="{BB962C8B-B14F-4D97-AF65-F5344CB8AC3E}">
        <p14:creationId xmlns:p14="http://schemas.microsoft.com/office/powerpoint/2010/main" val="1144150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73</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Tools </a:t>
            </a:r>
            <a:r>
              <a:rPr lang="en" sz="5330">
                <a:solidFill>
                  <a:schemeClr val="accent1">
                    <a:lumMod val="50000"/>
                  </a:schemeClr>
                </a:solidFill>
              </a:rPr>
              <a:t>and Schedule – What to Use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193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2800" dirty="0">
                <a:solidFill>
                  <a:schemeClr val="accent1">
                    <a:lumMod val="50000"/>
                  </a:schemeClr>
                </a:solidFill>
              </a:rPr>
              <a:t>Within the classroom, Joey will reduce the amount of time it takes him to initiate a requested task from more than five minutes to less than one minute with one verbal prompt on six out of eight consecutive data gathering opportunities.</a:t>
            </a:r>
            <a:endParaRPr dirty="0">
              <a:solidFill>
                <a:schemeClr val="accent1">
                  <a:lumMod val="50000"/>
                </a:schemeClr>
              </a:solidFill>
            </a:endParaRPr>
          </a:p>
        </p:txBody>
      </p:sp>
      <p:pic>
        <p:nvPicPr>
          <p:cNvPr id="11" name="Google Shape;897;p111"/>
          <p:cNvPicPr preferRelativeResize="0"/>
          <p:nvPr/>
        </p:nvPicPr>
        <p:blipFill>
          <a:blip r:embed="rId3">
            <a:alphaModFix/>
          </a:blip>
          <a:stretch>
            <a:fillRect/>
          </a:stretch>
        </p:blipFill>
        <p:spPr>
          <a:xfrm rot="20322355">
            <a:off x="2407067" y="3122145"/>
            <a:ext cx="4323450" cy="4323450"/>
          </a:xfrm>
          <a:prstGeom prst="rect">
            <a:avLst/>
          </a:prstGeom>
          <a:noFill/>
          <a:ln>
            <a:noFill/>
          </a:ln>
        </p:spPr>
      </p:pic>
      <p:sp>
        <p:nvSpPr>
          <p:cNvPr id="12" name="Google Shape;898;p111"/>
          <p:cNvSpPr txBox="1"/>
          <p:nvPr/>
        </p:nvSpPr>
        <p:spPr>
          <a:xfrm>
            <a:off x="6234988" y="3974730"/>
            <a:ext cx="5637557" cy="24929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tools could you use to collect data for this goal?</a:t>
            </a: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type of schedule could you set up to collect data for this goal?</a:t>
            </a:r>
            <a:endParaRPr sz="3000" b="1" dirty="0">
              <a:solidFill>
                <a:srgbClr val="297D53"/>
              </a:solidFill>
              <a:latin typeface="Calibri"/>
              <a:ea typeface="Calibri"/>
              <a:cs typeface="Calibri"/>
              <a:sym typeface="Calibri"/>
            </a:endParaRPr>
          </a:p>
        </p:txBody>
      </p:sp>
    </p:spTree>
    <p:extLst>
      <p:ext uri="{BB962C8B-B14F-4D97-AF65-F5344CB8AC3E}">
        <p14:creationId xmlns:p14="http://schemas.microsoft.com/office/powerpoint/2010/main" val="3410929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74</a:t>
            </a:fld>
            <a:endParaRPr dirty="0"/>
          </a:p>
        </p:txBody>
      </p:sp>
      <p:sp>
        <p:nvSpPr>
          <p:cNvPr id="8" name="Google Shape;765;p96"/>
          <p:cNvSpPr txBox="1">
            <a:spLocks noGrp="1"/>
          </p:cNvSpPr>
          <p:nvPr>
            <p:ph type="title"/>
          </p:nvPr>
        </p:nvSpPr>
        <p:spPr>
          <a:xfrm>
            <a:off x="342900" y="893886"/>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Data Organization Isn’t One-Size-Fits-All</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193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dirty="0">
                <a:solidFill>
                  <a:schemeClr val="accent1">
                    <a:lumMod val="50000"/>
                  </a:schemeClr>
                </a:solidFill>
              </a:rPr>
              <a:t>There are many ways individuals can organize their data. This is not a one-size-fits-all requirement. Build a system that works for you.</a:t>
            </a:r>
          </a:p>
          <a:p>
            <a:pPr marL="0" lvl="0" indent="0" algn="l" rtl="0">
              <a:spcBef>
                <a:spcPts val="0"/>
              </a:spcBef>
              <a:spcAft>
                <a:spcPts val="0"/>
              </a:spcAft>
              <a:buNone/>
            </a:pPr>
            <a:endParaRPr dirty="0">
              <a:solidFill>
                <a:schemeClr val="accent1">
                  <a:lumMod val="50000"/>
                </a:schemeClr>
              </a:solidFill>
            </a:endParaRPr>
          </a:p>
        </p:txBody>
      </p:sp>
      <p:pic>
        <p:nvPicPr>
          <p:cNvPr id="10" name="Google Shape;266;p43"/>
          <p:cNvPicPr preferRelativeResize="0"/>
          <p:nvPr/>
        </p:nvPicPr>
        <p:blipFill>
          <a:blip r:embed="rId3">
            <a:alphaModFix/>
          </a:blip>
          <a:stretch>
            <a:fillRect/>
          </a:stretch>
        </p:blipFill>
        <p:spPr>
          <a:xfrm>
            <a:off x="3950677" y="3704493"/>
            <a:ext cx="4290646" cy="2977660"/>
          </a:xfrm>
          <a:prstGeom prst="rect">
            <a:avLst/>
          </a:prstGeom>
          <a:noFill/>
          <a:ln>
            <a:noFill/>
          </a:ln>
        </p:spPr>
      </p:pic>
      <p:sp>
        <p:nvSpPr>
          <p:cNvPr id="2" name="TextBox 1"/>
          <p:cNvSpPr txBox="1"/>
          <p:nvPr/>
        </p:nvSpPr>
        <p:spPr>
          <a:xfrm>
            <a:off x="4583722" y="3602908"/>
            <a:ext cx="3727939" cy="3170099"/>
          </a:xfrm>
          <a:prstGeom prst="rect">
            <a:avLst/>
          </a:prstGeom>
          <a:noFill/>
        </p:spPr>
        <p:txBody>
          <a:bodyPr wrap="square" rtlCol="0">
            <a:spAutoFit/>
          </a:bodyPr>
          <a:lstStyle/>
          <a:p>
            <a:pPr algn="ctr"/>
            <a:r>
              <a:rPr lang="en-US" sz="20000" i="1" dirty="0">
                <a:solidFill>
                  <a:srgbClr val="FF0000"/>
                </a:solidFill>
              </a:rPr>
              <a:t>X</a:t>
            </a:r>
          </a:p>
        </p:txBody>
      </p:sp>
    </p:spTree>
    <p:extLst>
      <p:ext uri="{BB962C8B-B14F-4D97-AF65-F5344CB8AC3E}">
        <p14:creationId xmlns:p14="http://schemas.microsoft.com/office/powerpoint/2010/main" val="1931645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75</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Data Organization Options</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pic>
        <p:nvPicPr>
          <p:cNvPr id="11" name="Google Shape;923;p114"/>
          <p:cNvPicPr preferRelativeResize="0"/>
          <p:nvPr/>
        </p:nvPicPr>
        <p:blipFill>
          <a:blip r:embed="rId4">
            <a:alphaModFix/>
          </a:blip>
          <a:stretch>
            <a:fillRect/>
          </a:stretch>
        </p:blipFill>
        <p:spPr>
          <a:xfrm>
            <a:off x="342900" y="2250682"/>
            <a:ext cx="2612625" cy="2533450"/>
          </a:xfrm>
          <a:prstGeom prst="rect">
            <a:avLst/>
          </a:prstGeom>
          <a:noFill/>
          <a:ln>
            <a:noFill/>
          </a:ln>
        </p:spPr>
      </p:pic>
      <p:pic>
        <p:nvPicPr>
          <p:cNvPr id="12" name="Google Shape;924;p114"/>
          <p:cNvPicPr preferRelativeResize="0"/>
          <p:nvPr/>
        </p:nvPicPr>
        <p:blipFill>
          <a:blip r:embed="rId5">
            <a:alphaModFix/>
          </a:blip>
          <a:stretch>
            <a:fillRect/>
          </a:stretch>
        </p:blipFill>
        <p:spPr>
          <a:xfrm>
            <a:off x="2673591" y="4266219"/>
            <a:ext cx="3143250" cy="2401281"/>
          </a:xfrm>
          <a:prstGeom prst="rect">
            <a:avLst/>
          </a:prstGeom>
          <a:noFill/>
          <a:ln>
            <a:noFill/>
          </a:ln>
        </p:spPr>
      </p:pic>
      <p:pic>
        <p:nvPicPr>
          <p:cNvPr id="13" name="Online Media 1" descr="How to Setup IEP Goal Bins - Simply Special Ed">
            <a:hlinkClick r:id="" action="ppaction://media"/>
            <a:extLst>
              <a:ext uri="{FF2B5EF4-FFF2-40B4-BE49-F238E27FC236}">
                <a16:creationId xmlns:a16="http://schemas.microsoft.com/office/drawing/2014/main" id="{FA4ED60E-5865-374D-01FB-E4264FD44E9D}"/>
              </a:ext>
            </a:extLst>
          </p:cNvPr>
          <p:cNvPicPr>
            <a:picLocks noRot="1" noChangeAspect="1"/>
          </p:cNvPicPr>
          <p:nvPr>
            <a:videoFile r:link="rId1"/>
          </p:nvPr>
        </p:nvPicPr>
        <p:blipFill>
          <a:blip r:embed="rId6"/>
          <a:stretch>
            <a:fillRect/>
          </a:stretch>
        </p:blipFill>
        <p:spPr>
          <a:xfrm>
            <a:off x="5872403" y="2140896"/>
            <a:ext cx="5976697" cy="3376834"/>
          </a:xfrm>
          <a:prstGeom prst="rect">
            <a:avLst/>
          </a:prstGeom>
        </p:spPr>
      </p:pic>
    </p:spTree>
    <p:extLst>
      <p:ext uri="{BB962C8B-B14F-4D97-AF65-F5344CB8AC3E}">
        <p14:creationId xmlns:p14="http://schemas.microsoft.com/office/powerpoint/2010/main" val="2837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15"/>
          <p:cNvSpPr txBox="1">
            <a:spLocks noGrp="1"/>
          </p:cNvSpPr>
          <p:nvPr>
            <p:ph type="title"/>
          </p:nvPr>
        </p:nvSpPr>
        <p:spPr>
          <a:xfrm>
            <a:off x="342900" y="1905000"/>
            <a:ext cx="7581800" cy="2133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t>Step 4: Analyzing the Data</a:t>
            </a:r>
            <a:endParaRPr sz="5330" dirty="0"/>
          </a:p>
        </p:txBody>
      </p:sp>
      <p:sp>
        <p:nvSpPr>
          <p:cNvPr id="933" name="Google Shape;933;p11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sz="1300" b="0"/>
              <a:t>76</a:t>
            </a:fld>
            <a:endParaRPr sz="1300" b="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77</a:t>
            </a:fld>
            <a:endParaRPr dirty="0"/>
          </a:p>
        </p:txBody>
      </p:sp>
      <p:sp>
        <p:nvSpPr>
          <p:cNvPr id="8" name="Google Shape;765;p96"/>
          <p:cNvSpPr txBox="1">
            <a:spLocks noGrp="1"/>
          </p:cNvSpPr>
          <p:nvPr>
            <p:ph type="title"/>
          </p:nvPr>
        </p:nvSpPr>
        <p:spPr>
          <a:xfrm>
            <a:off x="342900" y="110490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What Does the Data Tell You?</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4508500"/>
          </a:xfrm>
          <a:prstGeom prst="rect">
            <a:avLst/>
          </a:prstGeom>
        </p:spPr>
        <p:txBody>
          <a:bodyPr spcFirstLastPara="1" wrap="square" lIns="91425" tIns="45700" rIns="91425" bIns="45700" anchor="t" anchorCtr="0">
            <a:normAutofit/>
          </a:bodyPr>
          <a:lstStyle/>
          <a:p>
            <a:pPr lvl="0" indent="-457200">
              <a:lnSpc>
                <a:spcPct val="90000"/>
              </a:lnSpc>
              <a:spcBef>
                <a:spcPts val="1500"/>
              </a:spcBef>
              <a:buClr>
                <a:srgbClr val="297D53"/>
              </a:buClr>
              <a:buSzPts val="3500"/>
              <a:buFont typeface="Arial" panose="020B0604020202020204" pitchFamily="34" charset="0"/>
              <a:buChar char="•"/>
            </a:pPr>
            <a:r>
              <a:rPr lang="en-US" dirty="0">
                <a:solidFill>
                  <a:schemeClr val="accent1">
                    <a:lumMod val="50000"/>
                  </a:schemeClr>
                </a:solidFill>
              </a:rPr>
              <a:t>Data analysis helps determine if the student is making progress, and/or responding to the intervention</a:t>
            </a:r>
          </a:p>
          <a:p>
            <a:pPr lvl="0" indent="-457200">
              <a:lnSpc>
                <a:spcPct val="90000"/>
              </a:lnSpc>
              <a:spcBef>
                <a:spcPts val="1500"/>
              </a:spcBef>
              <a:buClr>
                <a:srgbClr val="297D53"/>
              </a:buClr>
              <a:buSzPts val="3500"/>
              <a:buFont typeface="Arial" panose="020B0604020202020204" pitchFamily="34" charset="0"/>
              <a:buChar char="•"/>
            </a:pPr>
            <a:r>
              <a:rPr lang="en-US" dirty="0">
                <a:solidFill>
                  <a:schemeClr val="accent1">
                    <a:lumMod val="50000"/>
                  </a:schemeClr>
                </a:solidFill>
              </a:rPr>
              <a:t>Decision rules should be applied when analyzing data (e.g., four consecutive or four out of six below the aimline). </a:t>
            </a:r>
          </a:p>
          <a:p>
            <a:pPr lvl="1" indent="-457200">
              <a:lnSpc>
                <a:spcPct val="90000"/>
              </a:lnSpc>
              <a:spcBef>
                <a:spcPts val="1500"/>
              </a:spcBef>
              <a:buClr>
                <a:srgbClr val="297D53"/>
              </a:buClr>
              <a:buSzPts val="3500"/>
              <a:buFont typeface="Arial" panose="020B0604020202020204" pitchFamily="34" charset="0"/>
              <a:buChar char="•"/>
            </a:pPr>
            <a:r>
              <a:rPr lang="en-US" sz="3200" dirty="0">
                <a:solidFill>
                  <a:srgbClr val="297D53"/>
                </a:solidFill>
              </a:rPr>
              <a:t>Do you have these? What are they?</a:t>
            </a:r>
          </a:p>
          <a:p>
            <a:pPr marL="0" lvl="0" indent="0" algn="l" rtl="0">
              <a:spcBef>
                <a:spcPts val="0"/>
              </a:spcBef>
              <a:spcAft>
                <a:spcPts val="0"/>
              </a:spcAft>
              <a:buNone/>
            </a:pPr>
            <a:endParaRPr dirty="0">
              <a:solidFill>
                <a:schemeClr val="accent1">
                  <a:lumMod val="50000"/>
                </a:schemeClr>
              </a:solidFill>
            </a:endParaRPr>
          </a:p>
        </p:txBody>
      </p:sp>
    </p:spTree>
    <p:extLst>
      <p:ext uri="{BB962C8B-B14F-4D97-AF65-F5344CB8AC3E}">
        <p14:creationId xmlns:p14="http://schemas.microsoft.com/office/powerpoint/2010/main" val="2779416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78</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Example of Decision Protocol</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4508500"/>
          </a:xfrm>
          <a:prstGeom prst="rect">
            <a:avLst/>
          </a:prstGeom>
        </p:spPr>
        <p:txBody>
          <a:bodyPr spcFirstLastPara="1" wrap="square" lIns="91425" tIns="45700" rIns="91425" bIns="45700" anchor="t" anchorCtr="0">
            <a:normAutofit lnSpcReduction="10000"/>
          </a:bodyPr>
          <a:lstStyle/>
          <a:p>
            <a:pPr marL="0" lvl="0" indent="0">
              <a:lnSpc>
                <a:spcPct val="90000"/>
              </a:lnSpc>
              <a:spcBef>
                <a:spcPts val="1500"/>
              </a:spcBef>
              <a:buClr>
                <a:srgbClr val="297D53"/>
              </a:buClr>
              <a:buSzPts val="3500"/>
              <a:buNone/>
            </a:pPr>
            <a:r>
              <a:rPr lang="en-US" sz="4000" dirty="0">
                <a:solidFill>
                  <a:schemeClr val="accent1">
                    <a:lumMod val="50000"/>
                  </a:schemeClr>
                </a:solidFill>
              </a:rPr>
              <a:t>Based on three most recent consecutive scores</a:t>
            </a:r>
          </a:p>
          <a:p>
            <a:pPr indent="-457200">
              <a:lnSpc>
                <a:spcPct val="90000"/>
              </a:lnSpc>
              <a:spcBef>
                <a:spcPts val="1500"/>
              </a:spcBef>
              <a:buClr>
                <a:srgbClr val="297D53"/>
              </a:buClr>
              <a:buSzPts val="3500"/>
              <a:buFont typeface="Arial" panose="020B0604020202020204" pitchFamily="34" charset="0"/>
              <a:buChar char="•"/>
            </a:pPr>
            <a:r>
              <a:rPr lang="en-US" sz="4000" dirty="0">
                <a:solidFill>
                  <a:srgbClr val="297D53"/>
                </a:solidFill>
              </a:rPr>
              <a:t>If scores are above the goal-line, continue with instruction as currently doing</a:t>
            </a:r>
          </a:p>
          <a:p>
            <a:pPr indent="-457200">
              <a:lnSpc>
                <a:spcPct val="90000"/>
              </a:lnSpc>
              <a:spcBef>
                <a:spcPts val="1500"/>
              </a:spcBef>
              <a:buClr>
                <a:srgbClr val="297D53"/>
              </a:buClr>
              <a:buSzPts val="3500"/>
              <a:buFont typeface="Arial" panose="020B0604020202020204" pitchFamily="34" charset="0"/>
              <a:buChar char="•"/>
            </a:pPr>
            <a:r>
              <a:rPr lang="en-US" sz="4000" dirty="0">
                <a:solidFill>
                  <a:srgbClr val="297D53"/>
                </a:solidFill>
              </a:rPr>
              <a:t>If scores are below the goal-line, student instructional program needs to be revised</a:t>
            </a:r>
          </a:p>
          <a:p>
            <a:pPr indent="-457200">
              <a:lnSpc>
                <a:spcPct val="90000"/>
              </a:lnSpc>
              <a:spcBef>
                <a:spcPts val="1500"/>
              </a:spcBef>
              <a:buClr>
                <a:srgbClr val="297D53"/>
              </a:buClr>
              <a:buSzPts val="3500"/>
              <a:buFont typeface="Arial" panose="020B0604020202020204" pitchFamily="34" charset="0"/>
              <a:buChar char="•"/>
            </a:pPr>
            <a:r>
              <a:rPr lang="en-US" sz="4000" dirty="0">
                <a:solidFill>
                  <a:srgbClr val="297D53"/>
                </a:solidFill>
              </a:rPr>
              <a:t>Trend lines are also important</a:t>
            </a:r>
          </a:p>
          <a:p>
            <a:pPr lvl="1" indent="-457200">
              <a:lnSpc>
                <a:spcPct val="90000"/>
              </a:lnSpc>
              <a:spcBef>
                <a:spcPts val="1500"/>
              </a:spcBef>
              <a:buClr>
                <a:srgbClr val="297D53"/>
              </a:buClr>
              <a:buSzPts val="3500"/>
              <a:buFont typeface="Arial" panose="020B0604020202020204" pitchFamily="34" charset="0"/>
              <a:buChar char="•"/>
            </a:pPr>
            <a:r>
              <a:rPr lang="en-US" sz="3200" dirty="0">
                <a:solidFill>
                  <a:srgbClr val="297D53"/>
                </a:solidFill>
              </a:rPr>
              <a:t>Is progress closing the gap?</a:t>
            </a:r>
          </a:p>
          <a:p>
            <a:pPr marL="0" lvl="0" indent="0" algn="l" rtl="0">
              <a:spcBef>
                <a:spcPts val="0"/>
              </a:spcBef>
              <a:spcAft>
                <a:spcPts val="0"/>
              </a:spcAft>
              <a:buNone/>
            </a:pPr>
            <a:endParaRPr dirty="0">
              <a:solidFill>
                <a:schemeClr val="accent1">
                  <a:lumMod val="50000"/>
                </a:schemeClr>
              </a:solidFill>
            </a:endParaRPr>
          </a:p>
        </p:txBody>
      </p:sp>
    </p:spTree>
    <p:extLst>
      <p:ext uri="{BB962C8B-B14F-4D97-AF65-F5344CB8AC3E}">
        <p14:creationId xmlns:p14="http://schemas.microsoft.com/office/powerpoint/2010/main" val="2861029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79</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Data Analysis Terms</a:t>
            </a:r>
            <a:endParaRPr sz="5330" dirty="0">
              <a:solidFill>
                <a:schemeClr val="accent1">
                  <a:lumMod val="50000"/>
                </a:schemeClr>
              </a:solidFill>
            </a:endParaRPr>
          </a:p>
        </p:txBody>
      </p:sp>
      <p:sp>
        <p:nvSpPr>
          <p:cNvPr id="6" name="Google Shape;956;p118"/>
          <p:cNvSpPr txBox="1">
            <a:spLocks/>
          </p:cNvSpPr>
          <p:nvPr/>
        </p:nvSpPr>
        <p:spPr>
          <a:xfrm>
            <a:off x="292350" y="2274277"/>
            <a:ext cx="11556750" cy="39829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b="1" dirty="0">
                <a:solidFill>
                  <a:srgbClr val="297D53"/>
                </a:solidFill>
              </a:rPr>
              <a:t>Goal or Aimline</a:t>
            </a:r>
            <a:r>
              <a:rPr lang="en-US" dirty="0">
                <a:solidFill>
                  <a:srgbClr val="297D53"/>
                </a:solidFill>
              </a:rPr>
              <a:t>: </a:t>
            </a:r>
            <a:r>
              <a:rPr lang="en-US" dirty="0">
                <a:solidFill>
                  <a:schemeClr val="accent1">
                    <a:lumMod val="50000"/>
                  </a:schemeClr>
                </a:solidFill>
              </a:rPr>
              <a:t>Expected rate for growth </a:t>
            </a:r>
          </a:p>
          <a:p>
            <a:pPr marL="0" indent="0">
              <a:buFont typeface="Arial"/>
              <a:buNone/>
            </a:pPr>
            <a:endParaRPr lang="en-US" dirty="0">
              <a:solidFill>
                <a:schemeClr val="accent1">
                  <a:lumMod val="50000"/>
                </a:schemeClr>
              </a:solidFill>
            </a:endParaRPr>
          </a:p>
          <a:p>
            <a:pPr marL="0" indent="0">
              <a:buFont typeface="Arial"/>
              <a:buNone/>
            </a:pPr>
            <a:r>
              <a:rPr lang="en-US" b="1" dirty="0">
                <a:solidFill>
                  <a:srgbClr val="297D53"/>
                </a:solidFill>
              </a:rPr>
              <a:t>Trendline</a:t>
            </a:r>
            <a:r>
              <a:rPr lang="en-US" dirty="0">
                <a:solidFill>
                  <a:srgbClr val="297D53"/>
                </a:solidFill>
              </a:rPr>
              <a:t>:</a:t>
            </a:r>
            <a:r>
              <a:rPr lang="en-US" dirty="0">
                <a:solidFill>
                  <a:schemeClr val="accent1">
                    <a:lumMod val="50000"/>
                  </a:schemeClr>
                </a:solidFill>
              </a:rPr>
              <a:t> A straight line drawn on a graph from the baseline data point to the ending data point within a phase based on the Rate of Improvement (ROI).</a:t>
            </a:r>
          </a:p>
          <a:p>
            <a:pPr marL="0" indent="0">
              <a:buFont typeface="Arial"/>
              <a:buNone/>
            </a:pPr>
            <a:r>
              <a:rPr lang="en-US" b="1" dirty="0">
                <a:solidFill>
                  <a:srgbClr val="297D53"/>
                </a:solidFill>
              </a:rPr>
              <a:t>NOTE: Most programs will calculate the trendline for you! </a:t>
            </a:r>
          </a:p>
          <a:p>
            <a:pPr marL="0" indent="0">
              <a:buFont typeface="Arial"/>
              <a:buNone/>
            </a:pPr>
            <a:endParaRPr lang="en-US" sz="2400" dirty="0"/>
          </a:p>
        </p:txBody>
      </p:sp>
      <p:sp>
        <p:nvSpPr>
          <p:cNvPr id="10" name="Google Shape;958;p118"/>
          <p:cNvSpPr txBox="1"/>
          <p:nvPr/>
        </p:nvSpPr>
        <p:spPr>
          <a:xfrm>
            <a:off x="3623749" y="7270475"/>
            <a:ext cx="512996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Intervention Central/Chart Dog</a:t>
            </a:r>
            <a:endParaRPr dirty="0">
              <a:latin typeface="Calibri"/>
              <a:ea typeface="Calibri"/>
              <a:cs typeface="Calibri"/>
              <a:sym typeface="Calibri"/>
            </a:endParaRPr>
          </a:p>
        </p:txBody>
      </p:sp>
      <p:sp>
        <p:nvSpPr>
          <p:cNvPr id="11" name="Google Shape;958;p118"/>
          <p:cNvSpPr txBox="1"/>
          <p:nvPr/>
        </p:nvSpPr>
        <p:spPr>
          <a:xfrm>
            <a:off x="9356334" y="6267300"/>
            <a:ext cx="472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Intervention Central/Chart Dog</a:t>
            </a:r>
            <a:endParaRPr dirty="0">
              <a:latin typeface="Calibri"/>
              <a:ea typeface="Calibri"/>
              <a:cs typeface="Calibri"/>
              <a:sym typeface="Calibri"/>
            </a:endParaRPr>
          </a:p>
        </p:txBody>
      </p:sp>
    </p:spTree>
    <p:extLst>
      <p:ext uri="{BB962C8B-B14F-4D97-AF65-F5344CB8AC3E}">
        <p14:creationId xmlns:p14="http://schemas.microsoft.com/office/powerpoint/2010/main" val="218013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2" name="Google Shape;312;p47"/>
          <p:cNvSpPr txBox="1">
            <a:spLocks noGrp="1"/>
          </p:cNvSpPr>
          <p:nvPr>
            <p:ph type="body" idx="1"/>
          </p:nvPr>
        </p:nvSpPr>
        <p:spPr>
          <a:xfrm>
            <a:off x="342900" y="2247900"/>
            <a:ext cx="11506200" cy="4419600"/>
          </a:xfrm>
          <a:prstGeom prst="rect">
            <a:avLst/>
          </a:prstGeom>
          <a:noFill/>
          <a:ln>
            <a:noFill/>
          </a:ln>
        </p:spPr>
        <p:txBody>
          <a:bodyPr spcFirstLastPara="1" wrap="square" lIns="121900" tIns="60925" rIns="121900" bIns="60925" anchor="t" anchorCtr="0">
            <a:noAutofit/>
          </a:bodyPr>
          <a:lstStyle/>
          <a:p>
            <a:pPr marL="0" lvl="0" indent="0" algn="l" rtl="0">
              <a:lnSpc>
                <a:spcPct val="95000"/>
              </a:lnSpc>
              <a:spcBef>
                <a:spcPts val="0"/>
              </a:spcBef>
              <a:spcAft>
                <a:spcPts val="0"/>
              </a:spcAft>
              <a:buClr>
                <a:srgbClr val="E5E6DA"/>
              </a:buClr>
              <a:buSzPts val="5400"/>
              <a:buFont typeface="Calibri"/>
              <a:buNone/>
            </a:pPr>
            <a:r>
              <a:rPr lang="en" sz="4000" dirty="0">
                <a:solidFill>
                  <a:schemeClr val="accent1">
                    <a:lumMod val="50000"/>
                  </a:schemeClr>
                </a:solidFill>
              </a:rPr>
              <a:t>Using the post-it notes on your tables to indicate any questions/learning needs you have specifically for today’s session.</a:t>
            </a:r>
            <a:endParaRPr sz="4000" dirty="0">
              <a:solidFill>
                <a:schemeClr val="accent1">
                  <a:lumMod val="50000"/>
                </a:schemeClr>
              </a:solidFill>
            </a:endParaRPr>
          </a:p>
          <a:p>
            <a:pPr marL="1066784" lvl="1" indent="-335280" algn="l" rtl="0">
              <a:lnSpc>
                <a:spcPct val="100000"/>
              </a:lnSpc>
              <a:spcBef>
                <a:spcPts val="853"/>
              </a:spcBef>
              <a:spcAft>
                <a:spcPts val="0"/>
              </a:spcAft>
              <a:buSzPts val="1920"/>
              <a:buNone/>
            </a:pPr>
            <a:endParaRPr sz="3200" dirty="0">
              <a:solidFill>
                <a:srgbClr val="444444"/>
              </a:solidFill>
              <a:highlight>
                <a:schemeClr val="lt1"/>
              </a:highlight>
            </a:endParaRPr>
          </a:p>
          <a:p>
            <a:pPr marL="1066784" lvl="1" indent="-335280" algn="l" rtl="0">
              <a:lnSpc>
                <a:spcPct val="100000"/>
              </a:lnSpc>
              <a:spcBef>
                <a:spcPts val="853"/>
              </a:spcBef>
              <a:spcAft>
                <a:spcPts val="0"/>
              </a:spcAft>
              <a:buSzPts val="1920"/>
              <a:buNone/>
            </a:pPr>
            <a:endParaRPr sz="3200" dirty="0">
              <a:solidFill>
                <a:srgbClr val="444444"/>
              </a:solidFill>
              <a:highlight>
                <a:schemeClr val="lt1"/>
              </a:highlight>
            </a:endParaRPr>
          </a:p>
        </p:txBody>
      </p:sp>
      <p:sp>
        <p:nvSpPr>
          <p:cNvPr id="313" name="Google Shape;313;p47"/>
          <p:cNvSpPr txBox="1">
            <a:spLocks noGrp="1"/>
          </p:cNvSpPr>
          <p:nvPr>
            <p:ph type="title"/>
          </p:nvPr>
        </p:nvSpPr>
        <p:spPr>
          <a:xfrm>
            <a:off x="342900" y="870440"/>
            <a:ext cx="115062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5330" dirty="0">
                <a:solidFill>
                  <a:schemeClr val="accent1">
                    <a:lumMod val="50000"/>
                  </a:schemeClr>
                </a:solidFill>
              </a:rPr>
              <a:t>Questions</a:t>
            </a:r>
            <a:endParaRPr sz="5330" dirty="0">
              <a:solidFill>
                <a:schemeClr val="accent1">
                  <a:lumMod val="50000"/>
                </a:schemeClr>
              </a:solidFill>
            </a:endParaRPr>
          </a:p>
        </p:txBody>
      </p:sp>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8</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953" y="3429000"/>
            <a:ext cx="4739147" cy="316161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297D53"/>
        </a:solidFill>
        <a:effectLst/>
      </p:bgPr>
    </p:bg>
    <p:spTree>
      <p:nvGrpSpPr>
        <p:cNvPr id="1" name="Shape 963"/>
        <p:cNvGrpSpPr/>
        <p:nvPr/>
      </p:nvGrpSpPr>
      <p:grpSpPr>
        <a:xfrm>
          <a:off x="0" y="0"/>
          <a:ext cx="0" cy="0"/>
          <a:chOff x="0" y="0"/>
          <a:chExt cx="0" cy="0"/>
        </a:xfrm>
      </p:grpSpPr>
      <p:sp>
        <p:nvSpPr>
          <p:cNvPr id="964" name="Google Shape;964;p1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66" name="Google Shape;966;p119"/>
          <p:cNvSpPr txBox="1"/>
          <p:nvPr/>
        </p:nvSpPr>
        <p:spPr>
          <a:xfrm>
            <a:off x="342900" y="232825"/>
            <a:ext cx="11506200" cy="100486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5330" b="1" i="0" u="none" strike="noStrike" kern="0" cap="none" spc="0" normalizeH="0" baseline="0" noProof="0" dirty="0">
                <a:ln>
                  <a:noFill/>
                </a:ln>
                <a:solidFill>
                  <a:schemeClr val="bg1"/>
                </a:solidFill>
                <a:effectLst/>
                <a:uLnTx/>
                <a:uFillTx/>
                <a:latin typeface="Calibri"/>
                <a:ea typeface="Calibri"/>
                <a:cs typeface="Calibri"/>
                <a:sym typeface="Calibri"/>
              </a:rPr>
              <a:t>Chart Dog Tutorial</a:t>
            </a:r>
            <a:endParaRPr kumimoji="0" sz="5330" b="1" i="0" u="none" strike="noStrike" kern="0" cap="none" spc="0" normalizeH="0" baseline="0" noProof="0" dirty="0">
              <a:ln>
                <a:noFill/>
              </a:ln>
              <a:solidFill>
                <a:schemeClr val="bg1"/>
              </a:solidFill>
              <a:effectLst/>
              <a:uLnTx/>
              <a:uFillTx/>
              <a:latin typeface="Calibri"/>
              <a:ea typeface="Calibri"/>
              <a:cs typeface="Calibri"/>
              <a:sym typeface="Calibri"/>
            </a:endParaRPr>
          </a:p>
        </p:txBody>
      </p:sp>
      <p:pic>
        <p:nvPicPr>
          <p:cNvPr id="2" name="Online Media 1" descr="ChartDog Tutorial for Educators">
            <a:hlinkClick r:id="" action="ppaction://media"/>
            <a:extLst>
              <a:ext uri="{FF2B5EF4-FFF2-40B4-BE49-F238E27FC236}">
                <a16:creationId xmlns:a16="http://schemas.microsoft.com/office/drawing/2014/main" id="{8936BD35-98F7-8A2F-C430-F57B440E5170}"/>
              </a:ext>
            </a:extLst>
          </p:cNvPr>
          <p:cNvPicPr>
            <a:picLocks noRot="1" noChangeAspect="1"/>
          </p:cNvPicPr>
          <p:nvPr>
            <a:videoFile r:link="rId1"/>
          </p:nvPr>
        </p:nvPicPr>
        <p:blipFill>
          <a:blip r:embed="rId4"/>
          <a:stretch>
            <a:fillRect/>
          </a:stretch>
        </p:blipFill>
        <p:spPr>
          <a:xfrm>
            <a:off x="2229759" y="1617602"/>
            <a:ext cx="7928658" cy="4479691"/>
          </a:xfrm>
          <a:prstGeom prst="rect">
            <a:avLst/>
          </a:prstGeom>
        </p:spPr>
      </p:pic>
    </p:spTree>
    <p:extLst>
      <p:ext uri="{BB962C8B-B14F-4D97-AF65-F5344CB8AC3E}">
        <p14:creationId xmlns:p14="http://schemas.microsoft.com/office/powerpoint/2010/main" val="17161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b="1">
                <a:solidFill>
                  <a:schemeClr val="lt1"/>
                </a:solidFill>
                <a:latin typeface="Arial"/>
                <a:ea typeface="Arial"/>
                <a:cs typeface="Arial"/>
                <a:sym typeface="Arial"/>
              </a:rPr>
              <a:t>81</a:t>
            </a:fld>
            <a:endParaRPr b="1" dirty="0">
              <a:solidFill>
                <a:schemeClr val="lt1"/>
              </a:solidFill>
              <a:latin typeface="Arial"/>
              <a:ea typeface="Arial"/>
              <a:cs typeface="Arial"/>
              <a:sym typeface="Arial"/>
            </a:endParaRPr>
          </a:p>
        </p:txBody>
      </p:sp>
      <p:sp>
        <p:nvSpPr>
          <p:cNvPr id="973" name="Google Shape;973;p120"/>
          <p:cNvSpPr txBox="1">
            <a:spLocks noGrp="1"/>
          </p:cNvSpPr>
          <p:nvPr>
            <p:ph type="title"/>
          </p:nvPr>
        </p:nvSpPr>
        <p:spPr>
          <a:xfrm>
            <a:off x="342900" y="753210"/>
            <a:ext cx="11506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u="sng" dirty="0">
                <a:solidFill>
                  <a:schemeClr val="lt1"/>
                </a:solidFill>
                <a:hlinkClick r:id="rId3">
                  <a:extLst>
                    <a:ext uri="{A12FA001-AC4F-418D-AE19-62706E023703}">
                      <ahyp:hlinkClr xmlns:ahyp="http://schemas.microsoft.com/office/drawing/2018/hyperlinkcolor" val="tx"/>
                    </a:ext>
                  </a:extLst>
                </a:hlinkClick>
              </a:rPr>
              <a:t>Chart Dog Example (Intervention Central)</a:t>
            </a:r>
            <a:endParaRPr dirty="0">
              <a:solidFill>
                <a:schemeClr val="lt1"/>
              </a:solidFill>
            </a:endParaRPr>
          </a:p>
        </p:txBody>
      </p:sp>
      <p:pic>
        <p:nvPicPr>
          <p:cNvPr id="974" name="Google Shape;974;p120"/>
          <p:cNvPicPr preferRelativeResize="0"/>
          <p:nvPr/>
        </p:nvPicPr>
        <p:blipFill>
          <a:blip r:embed="rId4">
            <a:alphaModFix/>
          </a:blip>
          <a:stretch>
            <a:fillRect/>
          </a:stretch>
        </p:blipFill>
        <p:spPr>
          <a:xfrm>
            <a:off x="1688123" y="1781908"/>
            <a:ext cx="9153651" cy="497864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979"/>
        <p:cNvGrpSpPr/>
        <p:nvPr/>
      </p:nvGrpSpPr>
      <p:grpSpPr>
        <a:xfrm>
          <a:off x="0" y="0"/>
          <a:ext cx="0" cy="0"/>
          <a:chOff x="0" y="0"/>
          <a:chExt cx="0" cy="0"/>
        </a:xfrm>
      </p:grpSpPr>
      <p:sp>
        <p:nvSpPr>
          <p:cNvPr id="980" name="Google Shape;980;p121"/>
          <p:cNvSpPr txBox="1">
            <a:spLocks noGrp="1"/>
          </p:cNvSpPr>
          <p:nvPr>
            <p:ph type="sldNum" idx="12"/>
          </p:nvPr>
        </p:nvSpPr>
        <p:spPr>
          <a:xfrm>
            <a:off x="8610600" y="6356350"/>
            <a:ext cx="2743200" cy="3651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81" name="Google Shape;981;p121"/>
          <p:cNvSpPr txBox="1"/>
          <p:nvPr/>
        </p:nvSpPr>
        <p:spPr>
          <a:xfrm>
            <a:off x="342900" y="169042"/>
            <a:ext cx="11506200" cy="9234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dirty="0">
                <a:ln>
                  <a:noFill/>
                </a:ln>
                <a:solidFill>
                  <a:srgbClr val="FFFFFF"/>
                </a:solidFill>
                <a:effectLst/>
                <a:uLnTx/>
                <a:uFillTx/>
                <a:latin typeface="Calibri"/>
                <a:ea typeface="Calibri"/>
                <a:cs typeface="Calibri"/>
                <a:sym typeface="Calibri"/>
              </a:rPr>
              <a:t>Example Data</a:t>
            </a:r>
            <a:endParaRPr kumimoji="0" sz="4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982" name="Google Shape;982;p121" title="Chart"/>
          <p:cNvPicPr preferRelativeResize="0"/>
          <p:nvPr/>
        </p:nvPicPr>
        <p:blipFill>
          <a:blip r:embed="rId3">
            <a:alphaModFix/>
          </a:blip>
          <a:stretch>
            <a:fillRect/>
          </a:stretch>
        </p:blipFill>
        <p:spPr>
          <a:xfrm>
            <a:off x="1180200" y="1272577"/>
            <a:ext cx="9831601" cy="5332652"/>
          </a:xfrm>
          <a:prstGeom prst="rect">
            <a:avLst/>
          </a:prstGeom>
          <a:noFill/>
          <a:ln>
            <a:noFill/>
          </a:ln>
        </p:spPr>
      </p:pic>
      <p:cxnSp>
        <p:nvCxnSpPr>
          <p:cNvPr id="983" name="Google Shape;983;p121"/>
          <p:cNvCxnSpPr/>
          <p:nvPr/>
        </p:nvCxnSpPr>
        <p:spPr>
          <a:xfrm rot="10800000" flipH="1">
            <a:off x="2379300" y="4058800"/>
            <a:ext cx="8177700" cy="60000"/>
          </a:xfrm>
          <a:prstGeom prst="straightConnector1">
            <a:avLst/>
          </a:prstGeom>
          <a:noFill/>
          <a:ln w="76200" cap="flat" cmpd="sng">
            <a:solidFill>
              <a:schemeClr val="accent2"/>
            </a:solidFill>
            <a:prstDash val="solid"/>
            <a:round/>
            <a:headEnd type="none" w="med" len="med"/>
            <a:tailEnd type="none" w="med" len="med"/>
          </a:ln>
        </p:spPr>
      </p:cxnSp>
      <p:sp>
        <p:nvSpPr>
          <p:cNvPr id="984" name="Google Shape;984;p121"/>
          <p:cNvSpPr txBox="1"/>
          <p:nvPr/>
        </p:nvSpPr>
        <p:spPr>
          <a:xfrm>
            <a:off x="10556900" y="3443200"/>
            <a:ext cx="1635300" cy="615600"/>
          </a:xfrm>
          <a:prstGeom prst="rect">
            <a:avLst/>
          </a:prstGeom>
          <a:solidFill>
            <a:schemeClr val="accent4"/>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Arvo"/>
                <a:ea typeface="Arvo"/>
                <a:cs typeface="Arvo"/>
                <a:sym typeface="Arvo"/>
              </a:rPr>
              <a:t>Baseline</a:t>
            </a:r>
            <a:endParaRPr kumimoji="0" sz="2400" b="0" i="0" u="none" strike="noStrike" kern="0" cap="none" spc="0" normalizeH="0" baseline="0" noProof="0">
              <a:ln>
                <a:noFill/>
              </a:ln>
              <a:solidFill>
                <a:srgbClr val="000000"/>
              </a:solidFill>
              <a:effectLst/>
              <a:uLnTx/>
              <a:uFillTx/>
              <a:latin typeface="Arvo"/>
              <a:ea typeface="Arvo"/>
              <a:cs typeface="Arvo"/>
              <a:sym typeface="Arvo"/>
            </a:endParaRPr>
          </a:p>
        </p:txBody>
      </p:sp>
      <p:cxnSp>
        <p:nvCxnSpPr>
          <p:cNvPr id="985" name="Google Shape;985;p121"/>
          <p:cNvCxnSpPr/>
          <p:nvPr/>
        </p:nvCxnSpPr>
        <p:spPr>
          <a:xfrm rot="10800000" flipH="1">
            <a:off x="2299333" y="1939700"/>
            <a:ext cx="8597700" cy="2219100"/>
          </a:xfrm>
          <a:prstGeom prst="straightConnector1">
            <a:avLst/>
          </a:prstGeom>
          <a:noFill/>
          <a:ln w="38100" cap="flat" cmpd="sng">
            <a:solidFill>
              <a:srgbClr val="288454"/>
            </a:solidFill>
            <a:prstDash val="solid"/>
            <a:round/>
            <a:headEnd type="none" w="med" len="med"/>
            <a:tailEnd type="none" w="med" len="med"/>
          </a:ln>
        </p:spPr>
      </p:cxnSp>
      <p:sp>
        <p:nvSpPr>
          <p:cNvPr id="986" name="Google Shape;986;p121"/>
          <p:cNvSpPr txBox="1"/>
          <p:nvPr/>
        </p:nvSpPr>
        <p:spPr>
          <a:xfrm>
            <a:off x="4618667" y="3309500"/>
            <a:ext cx="1519500" cy="538800"/>
          </a:xfrm>
          <a:prstGeom prst="rect">
            <a:avLst/>
          </a:prstGeom>
          <a:solidFill>
            <a:schemeClr val="accent4"/>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900" b="0" i="0" u="none" strike="noStrike" kern="0" cap="none" spc="0" normalizeH="0" baseline="0" noProof="0">
                <a:ln>
                  <a:noFill/>
                </a:ln>
                <a:solidFill>
                  <a:srgbClr val="000000"/>
                </a:solidFill>
                <a:effectLst/>
                <a:uLnTx/>
                <a:uFillTx/>
                <a:latin typeface="Arvo"/>
                <a:ea typeface="Arvo"/>
                <a:cs typeface="Arvo"/>
                <a:sym typeface="Arvo"/>
              </a:rPr>
              <a:t>Trendline</a:t>
            </a:r>
            <a:endParaRPr kumimoji="0" sz="1900" b="0" i="0" u="none" strike="noStrike" kern="0" cap="none" spc="0" normalizeH="0" baseline="0" noProof="0">
              <a:ln>
                <a:noFill/>
              </a:ln>
              <a:solidFill>
                <a:srgbClr val="000000"/>
              </a:solidFill>
              <a:effectLst/>
              <a:uLnTx/>
              <a:uFillTx/>
              <a:latin typeface="Arvo"/>
              <a:ea typeface="Arvo"/>
              <a:cs typeface="Arvo"/>
              <a:sym typeface="Arvo"/>
            </a:endParaRPr>
          </a:p>
        </p:txBody>
      </p:sp>
      <p:cxnSp>
        <p:nvCxnSpPr>
          <p:cNvPr id="987" name="Google Shape;987;p121"/>
          <p:cNvCxnSpPr/>
          <p:nvPr/>
        </p:nvCxnSpPr>
        <p:spPr>
          <a:xfrm>
            <a:off x="7257900" y="2019400"/>
            <a:ext cx="20100" cy="3279300"/>
          </a:xfrm>
          <a:prstGeom prst="straightConnector1">
            <a:avLst/>
          </a:prstGeom>
          <a:noFill/>
          <a:ln w="28575" cap="flat" cmpd="sng">
            <a:solidFill>
              <a:schemeClr val="dk1"/>
            </a:solidFill>
            <a:prstDash val="solid"/>
            <a:round/>
            <a:headEnd type="none" w="med" len="med"/>
            <a:tailEnd type="none" w="med" len="med"/>
          </a:ln>
        </p:spPr>
      </p:cxnSp>
      <p:sp>
        <p:nvSpPr>
          <p:cNvPr id="988" name="Google Shape;988;p121"/>
          <p:cNvSpPr txBox="1"/>
          <p:nvPr/>
        </p:nvSpPr>
        <p:spPr>
          <a:xfrm>
            <a:off x="10676300" y="2131275"/>
            <a:ext cx="1396500" cy="4770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900" b="0" i="0" u="none" strike="noStrike" kern="0" cap="none" spc="0" normalizeH="0" baseline="0" noProof="0">
                <a:ln>
                  <a:noFill/>
                </a:ln>
                <a:solidFill>
                  <a:srgbClr val="000000"/>
                </a:solidFill>
                <a:effectLst/>
                <a:uLnTx/>
                <a:uFillTx/>
                <a:latin typeface="Arvo"/>
                <a:ea typeface="Arvo"/>
                <a:cs typeface="Arvo"/>
                <a:sym typeface="Arvo"/>
              </a:rPr>
              <a:t>Goal Line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989" name="Google Shape;989;p121"/>
          <p:cNvCxnSpPr/>
          <p:nvPr/>
        </p:nvCxnSpPr>
        <p:spPr>
          <a:xfrm rot="10800000" flipH="1">
            <a:off x="2119875" y="2344875"/>
            <a:ext cx="8541300" cy="49800"/>
          </a:xfrm>
          <a:prstGeom prst="straightConnector1">
            <a:avLst/>
          </a:prstGeom>
          <a:noFill/>
          <a:ln w="381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8243993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83</a:t>
            </a:fld>
            <a:endParaRPr dirty="0"/>
          </a:p>
        </p:txBody>
      </p:sp>
      <p:sp>
        <p:nvSpPr>
          <p:cNvPr id="8" name="Google Shape;765;p96"/>
          <p:cNvSpPr txBox="1">
            <a:spLocks noGrp="1"/>
          </p:cNvSpPr>
          <p:nvPr>
            <p:ph type="title"/>
          </p:nvPr>
        </p:nvSpPr>
        <p:spPr>
          <a:xfrm>
            <a:off x="342900" y="846994"/>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IEP Goal Process</a:t>
            </a:r>
            <a:endParaRPr sz="5330" dirty="0">
              <a:solidFill>
                <a:schemeClr val="accent1">
                  <a:lumMod val="50000"/>
                </a:schemeClr>
              </a:solidFill>
            </a:endParaRPr>
          </a:p>
        </p:txBody>
      </p:sp>
      <p:sp>
        <p:nvSpPr>
          <p:cNvPr id="10" name="Google Shape;958;p118"/>
          <p:cNvSpPr txBox="1"/>
          <p:nvPr/>
        </p:nvSpPr>
        <p:spPr>
          <a:xfrm>
            <a:off x="9450119" y="6457800"/>
            <a:ext cx="512996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Intervention Central/Chart Dog</a:t>
            </a:r>
            <a:endParaRPr dirty="0">
              <a:latin typeface="Calibri"/>
              <a:ea typeface="Calibri"/>
              <a:cs typeface="Calibri"/>
              <a:sym typeface="Calibri"/>
            </a:endParaRPr>
          </a:p>
        </p:txBody>
      </p:sp>
      <p:pic>
        <p:nvPicPr>
          <p:cNvPr id="7" name="Google Shape;995;p122"/>
          <p:cNvPicPr preferRelativeResize="0"/>
          <p:nvPr/>
        </p:nvPicPr>
        <p:blipFill>
          <a:blip r:embed="rId3">
            <a:alphaModFix/>
          </a:blip>
          <a:stretch>
            <a:fillRect/>
          </a:stretch>
        </p:blipFill>
        <p:spPr>
          <a:xfrm>
            <a:off x="342901" y="1959146"/>
            <a:ext cx="11506200" cy="4570607"/>
          </a:xfrm>
          <a:prstGeom prst="rect">
            <a:avLst/>
          </a:prstGeom>
          <a:noFill/>
          <a:ln>
            <a:noFill/>
          </a:ln>
        </p:spPr>
      </p:pic>
    </p:spTree>
    <p:extLst>
      <p:ext uri="{BB962C8B-B14F-4D97-AF65-F5344CB8AC3E}">
        <p14:creationId xmlns:p14="http://schemas.microsoft.com/office/powerpoint/2010/main" val="38029894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23"/>
          <p:cNvSpPr txBox="1">
            <a:spLocks noGrp="1"/>
          </p:cNvSpPr>
          <p:nvPr>
            <p:ph type="body" idx="1"/>
          </p:nvPr>
        </p:nvSpPr>
        <p:spPr>
          <a:xfrm>
            <a:off x="9652000" y="6096000"/>
            <a:ext cx="2235300" cy="457200"/>
          </a:xfrm>
          <a:prstGeom prst="rect">
            <a:avLst/>
          </a:prstGeom>
          <a:noFill/>
          <a:ln>
            <a:noFill/>
          </a:ln>
        </p:spPr>
        <p:txBody>
          <a:bodyPr spcFirstLastPara="1" wrap="square" lIns="121900" tIns="60925" rIns="121900" bIns="60925" anchor="t" anchorCtr="0">
            <a:normAutofit fontScale="62500" lnSpcReduction="20000"/>
          </a:bodyPr>
          <a:lstStyle/>
          <a:p>
            <a:pPr marL="0" lvl="0" indent="0" algn="ctr" rtl="0">
              <a:lnSpc>
                <a:spcPct val="100000"/>
              </a:lnSpc>
              <a:spcBef>
                <a:spcPts val="853"/>
              </a:spcBef>
              <a:spcAft>
                <a:spcPts val="0"/>
              </a:spcAft>
              <a:buSzPts val="5120"/>
              <a:buNone/>
            </a:pPr>
            <a:endParaRPr dirty="0"/>
          </a:p>
        </p:txBody>
      </p:sp>
      <p:sp>
        <p:nvSpPr>
          <p:cNvPr id="1002" name="Google Shape;1002;p123"/>
          <p:cNvSpPr txBox="1">
            <a:spLocks noGrp="1"/>
          </p:cNvSpPr>
          <p:nvPr>
            <p:ph type="title"/>
          </p:nvPr>
        </p:nvSpPr>
        <p:spPr>
          <a:xfrm>
            <a:off x="342900" y="2092289"/>
            <a:ext cx="7640515" cy="2133600"/>
          </a:xfrm>
          <a:prstGeom prst="rect">
            <a:avLst/>
          </a:prstGeom>
          <a:noFill/>
          <a:ln>
            <a:noFill/>
          </a:ln>
        </p:spPr>
        <p:txBody>
          <a:bodyPr spcFirstLastPara="1" wrap="square" lIns="121900" tIns="60925" rIns="121900" bIns="60925" anchor="ctr" anchorCtr="0">
            <a:noAutofit/>
          </a:bodyPr>
          <a:lstStyle/>
          <a:p>
            <a:pPr marL="16932" lvl="0" indent="0" algn="ctr" rtl="0">
              <a:lnSpc>
                <a:spcPct val="100000"/>
              </a:lnSpc>
              <a:spcBef>
                <a:spcPts val="0"/>
              </a:spcBef>
              <a:spcAft>
                <a:spcPts val="0"/>
              </a:spcAft>
              <a:buClr>
                <a:srgbClr val="004B8E"/>
              </a:buClr>
              <a:buSzPts val="990"/>
              <a:buFont typeface="Calibri"/>
              <a:buNone/>
            </a:pPr>
            <a:endParaRPr sz="4267" dirty="0">
              <a:solidFill>
                <a:srgbClr val="1155CC"/>
              </a:solidFill>
              <a:latin typeface="Calibri"/>
              <a:ea typeface="Calibri"/>
              <a:cs typeface="Calibri"/>
              <a:sym typeface="Calibri"/>
            </a:endParaRPr>
          </a:p>
          <a:p>
            <a:pPr marL="16932" lvl="0" indent="0" algn="l" rtl="0">
              <a:lnSpc>
                <a:spcPct val="100000"/>
              </a:lnSpc>
              <a:spcBef>
                <a:spcPts val="0"/>
              </a:spcBef>
              <a:spcAft>
                <a:spcPts val="0"/>
              </a:spcAft>
              <a:buClr>
                <a:schemeClr val="dk1"/>
              </a:buClr>
              <a:buSzPts val="990"/>
              <a:buFont typeface="Calibri"/>
              <a:buNone/>
            </a:pPr>
            <a:r>
              <a:rPr lang="en" sz="4600" dirty="0">
                <a:solidFill>
                  <a:schemeClr val="accent1">
                    <a:lumMod val="50000"/>
                  </a:schemeClr>
                </a:solidFill>
              </a:rPr>
              <a:t>Step 5: Instructional Decisions</a:t>
            </a:r>
            <a:endParaRPr sz="4600" b="1" dirty="0">
              <a:solidFill>
                <a:schemeClr val="accent1">
                  <a:lumMod val="50000"/>
                </a:schemeClr>
              </a:solidFill>
              <a:sym typeface="Calibri"/>
            </a:endParaRPr>
          </a:p>
          <a:p>
            <a:pPr marL="0" lvl="0" indent="0" algn="ctr" rtl="0">
              <a:lnSpc>
                <a:spcPct val="100000"/>
              </a:lnSpc>
              <a:spcBef>
                <a:spcPts val="0"/>
              </a:spcBef>
              <a:spcAft>
                <a:spcPts val="0"/>
              </a:spcAft>
              <a:buClr>
                <a:srgbClr val="004B8E"/>
              </a:buClr>
              <a:buSzPts val="990"/>
              <a:buFont typeface="Calibri"/>
              <a:buNone/>
            </a:pPr>
            <a:endParaRPr sz="3959" dirty="0"/>
          </a:p>
        </p:txBody>
      </p:sp>
      <p:sp>
        <p:nvSpPr>
          <p:cNvPr id="1003" name="Google Shape;1003;p12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84</a:t>
            </a:fld>
            <a:endParaRP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Making Instructional Decisions</a:t>
            </a:r>
            <a:endParaRPr sz="5330" dirty="0">
              <a:solidFill>
                <a:schemeClr val="accent1">
                  <a:lumMod val="50000"/>
                </a:schemeClr>
              </a:solidFill>
            </a:endParaRPr>
          </a:p>
        </p:txBody>
      </p:sp>
      <p:sp>
        <p:nvSpPr>
          <p:cNvPr id="1010" name="Google Shape;1010;p124"/>
          <p:cNvSpPr txBox="1">
            <a:spLocks noGrp="1"/>
          </p:cNvSpPr>
          <p:nvPr>
            <p:ph type="body" idx="1"/>
          </p:nvPr>
        </p:nvSpPr>
        <p:spPr>
          <a:xfrm>
            <a:off x="342900" y="2159000"/>
            <a:ext cx="11506200" cy="4419600"/>
          </a:xfrm>
          <a:prstGeom prst="rect">
            <a:avLst/>
          </a:prstGeom>
        </p:spPr>
        <p:txBody>
          <a:bodyPr spcFirstLastPara="1" wrap="square" lIns="91425" tIns="45700" rIns="91425" bIns="45700" anchor="t" anchorCtr="0">
            <a:noAutofit/>
          </a:bodyPr>
          <a:lstStyle/>
          <a:p>
            <a:pPr marL="571500" indent="-571500">
              <a:spcBef>
                <a:spcPts val="1500"/>
              </a:spcBef>
              <a:buClr>
                <a:srgbClr val="297D53"/>
              </a:buClr>
              <a:buSzPct val="100000"/>
            </a:pPr>
            <a:r>
              <a:rPr lang="en" dirty="0">
                <a:solidFill>
                  <a:schemeClr val="accent1">
                    <a:lumMod val="50000"/>
                  </a:schemeClr>
                </a:solidFill>
              </a:rPr>
              <a:t>Data collection provides information used to drive instruction. </a:t>
            </a:r>
            <a:endParaRPr dirty="0">
              <a:solidFill>
                <a:schemeClr val="accent1">
                  <a:lumMod val="50000"/>
                </a:schemeClr>
              </a:solidFill>
            </a:endParaRPr>
          </a:p>
          <a:p>
            <a:pPr marL="571500" indent="-571500">
              <a:spcBef>
                <a:spcPts val="1500"/>
              </a:spcBef>
              <a:buClr>
                <a:srgbClr val="297D53"/>
              </a:buClr>
              <a:buSzPct val="100000"/>
            </a:pPr>
            <a:r>
              <a:rPr lang="en" dirty="0">
                <a:solidFill>
                  <a:schemeClr val="accent1">
                    <a:lumMod val="50000"/>
                  </a:schemeClr>
                </a:solidFill>
              </a:rPr>
              <a:t>Student progress is considered in relationship to each goal or expected outcome.</a:t>
            </a:r>
            <a:endParaRPr dirty="0">
              <a:solidFill>
                <a:schemeClr val="accent1">
                  <a:lumMod val="50000"/>
                </a:schemeClr>
              </a:solidFill>
            </a:endParaRPr>
          </a:p>
          <a:p>
            <a:pPr marL="571500" indent="-571500">
              <a:spcBef>
                <a:spcPts val="1500"/>
              </a:spcBef>
              <a:buClr>
                <a:srgbClr val="297D53"/>
              </a:buClr>
              <a:buSzPct val="100000"/>
            </a:pPr>
            <a:r>
              <a:rPr lang="en" dirty="0">
                <a:solidFill>
                  <a:schemeClr val="accent1">
                    <a:lumMod val="50000"/>
                  </a:schemeClr>
                </a:solidFill>
              </a:rPr>
              <a:t>Instruction should either change or stay the same based on the data.</a:t>
            </a:r>
            <a:endParaRPr dirty="0">
              <a:solidFill>
                <a:schemeClr val="accent1">
                  <a:lumMod val="50000"/>
                </a:schemeClr>
              </a:solidFill>
            </a:endParaRPr>
          </a:p>
          <a:p>
            <a:pPr marL="0" lvl="0" indent="0" algn="l" rtl="0">
              <a:spcBef>
                <a:spcPts val="853"/>
              </a:spcBef>
              <a:spcAft>
                <a:spcPts val="0"/>
              </a:spcAft>
              <a:buNone/>
            </a:pPr>
            <a:endParaRPr dirty="0"/>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85</a:t>
            </a:fld>
            <a:endParaRPr sz="1200" b="1" dirty="0">
              <a:latin typeface="Arial"/>
              <a:ea typeface="Arial"/>
              <a:cs typeface="Arial"/>
              <a:sym typeface="Arial"/>
            </a:endParaRPr>
          </a:p>
        </p:txBody>
      </p:sp>
      <p:sp>
        <p:nvSpPr>
          <p:cNvPr id="1012" name="Google Shape;1012;p124"/>
          <p:cNvSpPr txBox="1"/>
          <p:nvPr/>
        </p:nvSpPr>
        <p:spPr>
          <a:xfrm>
            <a:off x="8025600" y="6174900"/>
            <a:ext cx="3823500" cy="492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u="sng">
                <a:solidFill>
                  <a:schemeClr val="hlink"/>
                </a:solidFill>
                <a:latin typeface="Calibri"/>
                <a:ea typeface="Calibri"/>
                <a:cs typeface="Calibri"/>
                <a:sym typeface="Calibri"/>
                <a:hlinkClick r:id="rId3"/>
              </a:rPr>
              <a:t>Iris Center - Progress Monitoring</a:t>
            </a:r>
            <a:endParaRPr sz="2300" dirty="0">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Using Data to Make Decisions</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86</a:t>
            </a:fld>
            <a:endParaRPr sz="1200" b="1" dirty="0">
              <a:latin typeface="Arial"/>
              <a:ea typeface="Arial"/>
              <a:cs typeface="Arial"/>
              <a:sym typeface="Arial"/>
            </a:endParaRPr>
          </a:p>
        </p:txBody>
      </p:sp>
      <p:sp>
        <p:nvSpPr>
          <p:cNvPr id="7" name="Google Shape;1019;p125"/>
          <p:cNvSpPr txBox="1">
            <a:spLocks noGrp="1"/>
          </p:cNvSpPr>
          <p:nvPr>
            <p:ph type="body" idx="1"/>
          </p:nvPr>
        </p:nvSpPr>
        <p:spPr>
          <a:xfrm>
            <a:off x="342900" y="2212192"/>
            <a:ext cx="5753099" cy="3580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4400" dirty="0">
                <a:solidFill>
                  <a:srgbClr val="297D53"/>
                </a:solidFill>
              </a:rPr>
              <a:t>Are your students involved in looking at the data about their own progress?</a:t>
            </a:r>
            <a:endParaRPr sz="4400" dirty="0">
              <a:solidFill>
                <a:srgbClr val="297D53"/>
              </a:solidFill>
            </a:endParaRPr>
          </a:p>
        </p:txBody>
      </p:sp>
      <p:sp>
        <p:nvSpPr>
          <p:cNvPr id="9" name="Google Shape;1022;p125"/>
          <p:cNvSpPr/>
          <p:nvPr/>
        </p:nvSpPr>
        <p:spPr>
          <a:xfrm>
            <a:off x="9563219" y="2095881"/>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23;p125"/>
          <p:cNvSpPr txBox="1"/>
          <p:nvPr/>
        </p:nvSpPr>
        <p:spPr>
          <a:xfrm>
            <a:off x="9563219" y="2095881"/>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Systematic</a:t>
            </a:r>
            <a:endParaRPr sz="2000" b="1" dirty="0">
              <a:solidFill>
                <a:srgbClr val="297D53"/>
              </a:solidFill>
            </a:endParaRPr>
          </a:p>
        </p:txBody>
      </p:sp>
      <p:sp>
        <p:nvSpPr>
          <p:cNvPr id="11" name="Google Shape;1024;p125"/>
          <p:cNvSpPr/>
          <p:nvPr/>
        </p:nvSpPr>
        <p:spPr>
          <a:xfrm>
            <a:off x="6096000" y="2098430"/>
            <a:ext cx="5180854" cy="4177272"/>
          </a:xfrm>
          <a:custGeom>
            <a:avLst/>
            <a:gdLst/>
            <a:ahLst/>
            <a:cxnLst/>
            <a:rect l="l" t="t" r="r" b="b"/>
            <a:pathLst>
              <a:path w="120000" h="120000" extrusionOk="0">
                <a:moveTo>
                  <a:pt x="106921" y="29188"/>
                </a:moveTo>
                <a:lnTo>
                  <a:pt x="106921" y="29188"/>
                </a:lnTo>
                <a:cubicBezTo>
                  <a:pt x="112022" y="36842"/>
                  <a:pt x="115145" y="45627"/>
                  <a:pt x="116012" y="54764"/>
                </a:cubicBezTo>
                <a:lnTo>
                  <a:pt x="119733" y="54800"/>
                </a:lnTo>
                <a:lnTo>
                  <a:pt x="113452" y="60522"/>
                </a:lnTo>
                <a:lnTo>
                  <a:pt x="106642" y="54673"/>
                </a:lnTo>
                <a:lnTo>
                  <a:pt x="110360" y="54709"/>
                </a:lnTo>
                <a:lnTo>
                  <a:pt x="110360" y="54709"/>
                </a:lnTo>
                <a:cubicBezTo>
                  <a:pt x="109485" y="46716"/>
                  <a:pt x="106640" y="39051"/>
                  <a:pt x="102069" y="32374"/>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25;p125"/>
          <p:cNvSpPr/>
          <p:nvPr/>
        </p:nvSpPr>
        <p:spPr>
          <a:xfrm>
            <a:off x="10398324" y="4168198"/>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026;p125"/>
          <p:cNvSpPr txBox="1"/>
          <p:nvPr/>
        </p:nvSpPr>
        <p:spPr>
          <a:xfrm>
            <a:off x="10182595" y="4203367"/>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panose="020F0502020204030204" pitchFamily="34" charset="0"/>
                <a:ea typeface="Calibri"/>
                <a:cs typeface="Calibri" panose="020F0502020204030204" pitchFamily="34" charset="0"/>
                <a:sym typeface="Calibri"/>
              </a:rPr>
              <a:t>Routinely</a:t>
            </a:r>
            <a:endParaRPr sz="2000" b="1" dirty="0">
              <a:solidFill>
                <a:srgbClr val="297D53"/>
              </a:solidFill>
              <a:latin typeface="Calibri" panose="020F0502020204030204" pitchFamily="34" charset="0"/>
              <a:cs typeface="Calibri" panose="020F0502020204030204" pitchFamily="34" charset="0"/>
            </a:endParaRPr>
          </a:p>
          <a:p>
            <a:pPr marL="0" marR="0" lvl="0" indent="0" algn="ctr" rtl="0">
              <a:lnSpc>
                <a:spcPct val="90000"/>
              </a:lnSpc>
              <a:spcBef>
                <a:spcPts val="665"/>
              </a:spcBef>
              <a:spcAft>
                <a:spcPts val="0"/>
              </a:spcAft>
              <a:buClr>
                <a:schemeClr val="dk1"/>
              </a:buClr>
              <a:buSzPts val="1900"/>
              <a:buFont typeface="Calibri"/>
              <a:buNone/>
            </a:pPr>
            <a:r>
              <a:rPr lang="en" sz="2000" b="1" dirty="0">
                <a:solidFill>
                  <a:srgbClr val="297D53"/>
                </a:solidFill>
                <a:latin typeface="Calibri" panose="020F0502020204030204" pitchFamily="34" charset="0"/>
                <a:ea typeface="Calibri"/>
                <a:cs typeface="Calibri" panose="020F0502020204030204" pitchFamily="34" charset="0"/>
                <a:sym typeface="Calibri"/>
              </a:rPr>
              <a:t>used</a:t>
            </a:r>
            <a:endParaRPr sz="2000" b="1" dirty="0">
              <a:solidFill>
                <a:srgbClr val="297D53"/>
              </a:solidFill>
              <a:latin typeface="Calibri" panose="020F0502020204030204" pitchFamily="34" charset="0"/>
              <a:cs typeface="Calibri" panose="020F0502020204030204" pitchFamily="34" charset="0"/>
            </a:endParaRPr>
          </a:p>
        </p:txBody>
      </p:sp>
      <p:sp>
        <p:nvSpPr>
          <p:cNvPr id="14" name="Google Shape;1027;p125"/>
          <p:cNvSpPr/>
          <p:nvPr/>
        </p:nvSpPr>
        <p:spPr>
          <a:xfrm>
            <a:off x="6311729" y="2063261"/>
            <a:ext cx="5180854" cy="4177272"/>
          </a:xfrm>
          <a:custGeom>
            <a:avLst/>
            <a:gdLst/>
            <a:ahLst/>
            <a:cxnLst/>
            <a:rect l="l" t="t" r="r" b="b"/>
            <a:pathLst>
              <a:path w="120000" h="120000" extrusionOk="0">
                <a:moveTo>
                  <a:pt x="102654" y="96414"/>
                </a:moveTo>
                <a:cubicBezTo>
                  <a:pt x="96484" y="103535"/>
                  <a:pt x="88603" y="108996"/>
                  <a:pt x="79742" y="112293"/>
                </a:cubicBezTo>
                <a:lnTo>
                  <a:pt x="80866" y="116259"/>
                </a:lnTo>
                <a:lnTo>
                  <a:pt x="74385" y="110782"/>
                </a:lnTo>
                <a:lnTo>
                  <a:pt x="76935" y="102383"/>
                </a:lnTo>
                <a:lnTo>
                  <a:pt x="78059" y="106349"/>
                </a:lnTo>
                <a:cubicBezTo>
                  <a:pt x="85816" y="103450"/>
                  <a:pt x="92727" y="98727"/>
                  <a:pt x="98182" y="92596"/>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028;p125"/>
          <p:cNvSpPr/>
          <p:nvPr/>
        </p:nvSpPr>
        <p:spPr>
          <a:xfrm>
            <a:off x="8211992" y="5448959"/>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029;p125"/>
          <p:cNvSpPr txBox="1"/>
          <p:nvPr/>
        </p:nvSpPr>
        <p:spPr>
          <a:xfrm>
            <a:off x="8211992" y="5448959"/>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On-going</a:t>
            </a:r>
            <a:endParaRPr sz="2000" b="1" dirty="0">
              <a:solidFill>
                <a:srgbClr val="297D53"/>
              </a:solidFill>
            </a:endParaRPr>
          </a:p>
        </p:txBody>
      </p:sp>
      <p:sp>
        <p:nvSpPr>
          <p:cNvPr id="17" name="Google Shape;1030;p125"/>
          <p:cNvSpPr/>
          <p:nvPr/>
        </p:nvSpPr>
        <p:spPr>
          <a:xfrm>
            <a:off x="6311729" y="2063261"/>
            <a:ext cx="5180854" cy="4177272"/>
          </a:xfrm>
          <a:custGeom>
            <a:avLst/>
            <a:gdLst/>
            <a:ahLst/>
            <a:cxnLst/>
            <a:rect l="l" t="t" r="r" b="b"/>
            <a:pathLst>
              <a:path w="120000" h="120000" extrusionOk="0">
                <a:moveTo>
                  <a:pt x="44772" y="113759"/>
                </a:moveTo>
                <a:lnTo>
                  <a:pt x="44772" y="113759"/>
                </a:lnTo>
                <a:cubicBezTo>
                  <a:pt x="35829" y="111263"/>
                  <a:pt x="27648" y="106608"/>
                  <a:pt x="20959" y="100209"/>
                </a:cubicBezTo>
                <a:lnTo>
                  <a:pt x="18039" y="102702"/>
                </a:lnTo>
                <a:lnTo>
                  <a:pt x="19581" y="94505"/>
                </a:lnTo>
                <a:lnTo>
                  <a:pt x="28421" y="93839"/>
                </a:lnTo>
                <a:lnTo>
                  <a:pt x="25506" y="96327"/>
                </a:lnTo>
                <a:lnTo>
                  <a:pt x="25506" y="96327"/>
                </a:lnTo>
                <a:cubicBezTo>
                  <a:pt x="31451" y="101742"/>
                  <a:pt x="38637" y="105678"/>
                  <a:pt x="46459" y="107804"/>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031;p125"/>
          <p:cNvSpPr/>
          <p:nvPr/>
        </p:nvSpPr>
        <p:spPr>
          <a:xfrm>
            <a:off x="6025661" y="4168198"/>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32;p125"/>
          <p:cNvSpPr txBox="1"/>
          <p:nvPr/>
        </p:nvSpPr>
        <p:spPr>
          <a:xfrm>
            <a:off x="6025661" y="4168198"/>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Multiple sources</a:t>
            </a:r>
            <a:endParaRPr sz="2000" b="1" dirty="0">
              <a:solidFill>
                <a:srgbClr val="297D53"/>
              </a:solidFill>
            </a:endParaRPr>
          </a:p>
        </p:txBody>
      </p:sp>
      <p:sp>
        <p:nvSpPr>
          <p:cNvPr id="20" name="Google Shape;1033;p125"/>
          <p:cNvSpPr/>
          <p:nvPr/>
        </p:nvSpPr>
        <p:spPr>
          <a:xfrm>
            <a:off x="6311729" y="2063261"/>
            <a:ext cx="5180854" cy="4177272"/>
          </a:xfrm>
          <a:custGeom>
            <a:avLst/>
            <a:gdLst/>
            <a:ahLst/>
            <a:cxnLst/>
            <a:rect l="l" t="t" r="r" b="b"/>
            <a:pathLst>
              <a:path w="120000" h="120000" extrusionOk="0">
                <a:moveTo>
                  <a:pt x="3743" y="60549"/>
                </a:moveTo>
                <a:lnTo>
                  <a:pt x="3743" y="60549"/>
                </a:lnTo>
                <a:cubicBezTo>
                  <a:pt x="3651" y="51268"/>
                  <a:pt x="5891" y="42111"/>
                  <a:pt x="10260" y="33905"/>
                </a:cubicBezTo>
                <a:lnTo>
                  <a:pt x="7037" y="31789"/>
                </a:lnTo>
                <a:lnTo>
                  <a:pt x="15504" y="30781"/>
                </a:lnTo>
                <a:lnTo>
                  <a:pt x="18308" y="39190"/>
                </a:lnTo>
                <a:lnTo>
                  <a:pt x="15084" y="37073"/>
                </a:lnTo>
                <a:lnTo>
                  <a:pt x="15084" y="37073"/>
                </a:lnTo>
                <a:cubicBezTo>
                  <a:pt x="11239" y="44300"/>
                  <a:pt x="9271" y="52345"/>
                  <a:pt x="9353" y="60494"/>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34;p125"/>
          <p:cNvSpPr/>
          <p:nvPr/>
        </p:nvSpPr>
        <p:spPr>
          <a:xfrm>
            <a:off x="6860765" y="2095881"/>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035;p125"/>
          <p:cNvSpPr txBox="1"/>
          <p:nvPr/>
        </p:nvSpPr>
        <p:spPr>
          <a:xfrm>
            <a:off x="6860765" y="2095881"/>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Planned</a:t>
            </a:r>
            <a:endParaRPr sz="2000" b="1" dirty="0">
              <a:solidFill>
                <a:srgbClr val="297D53"/>
              </a:solidFill>
            </a:endParaRPr>
          </a:p>
        </p:txBody>
      </p:sp>
      <p:sp>
        <p:nvSpPr>
          <p:cNvPr id="23" name="Google Shape;1036;p125"/>
          <p:cNvSpPr/>
          <p:nvPr/>
        </p:nvSpPr>
        <p:spPr>
          <a:xfrm>
            <a:off x="6311729" y="2063261"/>
            <a:ext cx="5180854" cy="4177272"/>
          </a:xfrm>
          <a:custGeom>
            <a:avLst/>
            <a:gdLst/>
            <a:ahLst/>
            <a:cxnLst/>
            <a:rect l="l" t="t" r="r" b="b"/>
            <a:pathLst>
              <a:path w="120000" h="120000" extrusionOk="0">
                <a:moveTo>
                  <a:pt x="45426" y="6063"/>
                </a:moveTo>
                <a:lnTo>
                  <a:pt x="45426" y="6063"/>
                </a:lnTo>
                <a:cubicBezTo>
                  <a:pt x="53442" y="3928"/>
                  <a:pt x="61834" y="3581"/>
                  <a:pt x="70001" y="5046"/>
                </a:cubicBezTo>
                <a:lnTo>
                  <a:pt x="71069" y="1092"/>
                </a:lnTo>
                <a:lnTo>
                  <a:pt x="73766" y="9052"/>
                </a:lnTo>
                <a:lnTo>
                  <a:pt x="67305" y="15024"/>
                </a:lnTo>
                <a:lnTo>
                  <a:pt x="68373" y="11073"/>
                </a:lnTo>
                <a:cubicBezTo>
                  <a:pt x="61273" y="9907"/>
                  <a:pt x="54001" y="10237"/>
                  <a:pt x="47041" y="12041"/>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3162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Analyze Data Activity</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87</a:t>
            </a:fld>
            <a:endParaRPr sz="1200" b="1" dirty="0">
              <a:latin typeface="Arial"/>
              <a:ea typeface="Arial"/>
              <a:cs typeface="Arial"/>
              <a:sym typeface="Arial"/>
            </a:endParaRPr>
          </a:p>
        </p:txBody>
      </p:sp>
      <p:pic>
        <p:nvPicPr>
          <p:cNvPr id="24" name="Google Shape;1044;p126"/>
          <p:cNvPicPr preferRelativeResize="0"/>
          <p:nvPr/>
        </p:nvPicPr>
        <p:blipFill rotWithShape="1">
          <a:blip r:embed="rId3">
            <a:alphaModFix/>
          </a:blip>
          <a:srcRect t="951" b="941"/>
          <a:stretch/>
        </p:blipFill>
        <p:spPr>
          <a:xfrm rot="-517369">
            <a:off x="817688" y="2264308"/>
            <a:ext cx="3958159" cy="4129811"/>
          </a:xfrm>
          <a:prstGeom prst="rect">
            <a:avLst/>
          </a:prstGeom>
          <a:noFill/>
          <a:ln>
            <a:noFill/>
          </a:ln>
        </p:spPr>
      </p:pic>
      <p:grpSp>
        <p:nvGrpSpPr>
          <p:cNvPr id="5" name="Group 4"/>
          <p:cNvGrpSpPr/>
          <p:nvPr/>
        </p:nvGrpSpPr>
        <p:grpSpPr>
          <a:xfrm>
            <a:off x="5251938" y="2305525"/>
            <a:ext cx="6597162" cy="4361975"/>
            <a:chOff x="3731251" y="1658149"/>
            <a:chExt cx="8042000" cy="4361975"/>
          </a:xfrm>
        </p:grpSpPr>
        <p:pic>
          <p:nvPicPr>
            <p:cNvPr id="25" name="Google Shape;1045;p126" title="Chart"/>
            <p:cNvPicPr preferRelativeResize="0"/>
            <p:nvPr/>
          </p:nvPicPr>
          <p:blipFill>
            <a:blip r:embed="rId4">
              <a:alphaModFix/>
            </a:blip>
            <a:stretch>
              <a:fillRect/>
            </a:stretch>
          </p:blipFill>
          <p:spPr>
            <a:xfrm>
              <a:off x="3731251" y="1658149"/>
              <a:ext cx="8042000" cy="4361975"/>
            </a:xfrm>
            <a:prstGeom prst="rect">
              <a:avLst/>
            </a:prstGeom>
            <a:noFill/>
            <a:ln w="28575" cap="flat" cmpd="sng">
              <a:solidFill>
                <a:schemeClr val="dk2"/>
              </a:solidFill>
              <a:prstDash val="solid"/>
              <a:round/>
              <a:headEnd type="none" w="sm" len="sm"/>
              <a:tailEnd type="none" w="sm" len="sm"/>
            </a:ln>
          </p:spPr>
        </p:pic>
        <p:cxnSp>
          <p:nvCxnSpPr>
            <p:cNvPr id="26" name="Google Shape;1046;p126"/>
            <p:cNvCxnSpPr/>
            <p:nvPr/>
          </p:nvCxnSpPr>
          <p:spPr>
            <a:xfrm rot="10800000" flipH="1">
              <a:off x="4605450" y="3980375"/>
              <a:ext cx="6933000" cy="24900"/>
            </a:xfrm>
            <a:prstGeom prst="straightConnector1">
              <a:avLst/>
            </a:prstGeom>
            <a:noFill/>
            <a:ln w="38100" cap="flat" cmpd="sng">
              <a:solidFill>
                <a:srgbClr val="BD1E24"/>
              </a:solidFill>
              <a:prstDash val="solid"/>
              <a:round/>
              <a:headEnd type="none" w="med" len="med"/>
              <a:tailEnd type="none" w="med" len="med"/>
            </a:ln>
          </p:spPr>
        </p:cxnSp>
        <p:sp>
          <p:nvSpPr>
            <p:cNvPr id="27" name="Google Shape;1047;p126"/>
            <p:cNvSpPr txBox="1"/>
            <p:nvPr/>
          </p:nvSpPr>
          <p:spPr>
            <a:xfrm>
              <a:off x="10419520" y="4298763"/>
              <a:ext cx="1000041"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Baseline</a:t>
              </a:r>
              <a:endParaRPr dirty="0">
                <a:latin typeface="Calibri"/>
                <a:ea typeface="Calibri"/>
                <a:cs typeface="Calibri"/>
                <a:sym typeface="Calibri"/>
              </a:endParaRPr>
            </a:p>
          </p:txBody>
        </p:sp>
        <p:cxnSp>
          <p:nvCxnSpPr>
            <p:cNvPr id="28" name="Google Shape;1048;p126"/>
            <p:cNvCxnSpPr>
              <a:stCxn id="27" idx="1"/>
            </p:cNvCxnSpPr>
            <p:nvPr/>
          </p:nvCxnSpPr>
          <p:spPr>
            <a:xfrm flipH="1" flipV="1">
              <a:off x="9656020" y="4086063"/>
              <a:ext cx="763499" cy="412800"/>
            </a:xfrm>
            <a:prstGeom prst="straightConnector1">
              <a:avLst/>
            </a:prstGeom>
            <a:noFill/>
            <a:ln w="28575" cap="flat" cmpd="sng">
              <a:solidFill>
                <a:schemeClr val="dk2"/>
              </a:solidFill>
              <a:prstDash val="solid"/>
              <a:round/>
              <a:headEnd type="none" w="med" len="med"/>
              <a:tailEnd type="triangle" w="med" len="med"/>
            </a:ln>
          </p:spPr>
        </p:cxnSp>
        <p:cxnSp>
          <p:nvCxnSpPr>
            <p:cNvPr id="29" name="Google Shape;1049;p126"/>
            <p:cNvCxnSpPr/>
            <p:nvPr/>
          </p:nvCxnSpPr>
          <p:spPr>
            <a:xfrm rot="10800000" flipH="1">
              <a:off x="4580425" y="2215600"/>
              <a:ext cx="7020600" cy="1814700"/>
            </a:xfrm>
            <a:prstGeom prst="straightConnector1">
              <a:avLst/>
            </a:prstGeom>
            <a:noFill/>
            <a:ln w="28575" cap="flat" cmpd="sng">
              <a:solidFill>
                <a:schemeClr val="accent6"/>
              </a:solidFill>
              <a:prstDash val="solid"/>
              <a:round/>
              <a:headEnd type="none" w="med" len="med"/>
              <a:tailEnd type="none" w="med" len="med"/>
            </a:ln>
          </p:spPr>
        </p:cxnSp>
        <p:sp>
          <p:nvSpPr>
            <p:cNvPr id="30" name="Google Shape;1050;p126"/>
            <p:cNvSpPr txBox="1"/>
            <p:nvPr/>
          </p:nvSpPr>
          <p:spPr>
            <a:xfrm>
              <a:off x="10213514" y="3286686"/>
              <a:ext cx="1191753"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Trendline</a:t>
              </a:r>
              <a:endParaRPr dirty="0">
                <a:latin typeface="Calibri"/>
                <a:ea typeface="Calibri"/>
                <a:cs typeface="Calibri"/>
                <a:sym typeface="Calibri"/>
              </a:endParaRPr>
            </a:p>
          </p:txBody>
        </p:sp>
        <p:cxnSp>
          <p:nvCxnSpPr>
            <p:cNvPr id="31" name="Google Shape;1051;p126"/>
            <p:cNvCxnSpPr>
              <a:stCxn id="30" idx="1"/>
            </p:cNvCxnSpPr>
            <p:nvPr/>
          </p:nvCxnSpPr>
          <p:spPr>
            <a:xfrm flipH="1" flipV="1">
              <a:off x="8504291" y="3080562"/>
              <a:ext cx="1709224" cy="406224"/>
            </a:xfrm>
            <a:prstGeom prst="straightConnector1">
              <a:avLst/>
            </a:prstGeom>
            <a:noFill/>
            <a:ln w="2857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2847967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2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sz="1300" b="0">
                <a:latin typeface="Calibri"/>
                <a:ea typeface="Calibri"/>
                <a:cs typeface="Calibri"/>
                <a:sym typeface="Calibri"/>
              </a:rPr>
              <a:t>88</a:t>
            </a:fld>
            <a:endParaRPr sz="1300" b="0" dirty="0">
              <a:latin typeface="Calibri"/>
              <a:ea typeface="Calibri"/>
              <a:cs typeface="Calibri"/>
              <a:sym typeface="Calibri"/>
            </a:endParaRPr>
          </a:p>
        </p:txBody>
      </p:sp>
      <p:sp>
        <p:nvSpPr>
          <p:cNvPr id="1058" name="Google Shape;1058;p127"/>
          <p:cNvSpPr txBox="1">
            <a:spLocks noGrp="1"/>
          </p:cNvSpPr>
          <p:nvPr>
            <p:ph type="title"/>
          </p:nvPr>
        </p:nvSpPr>
        <p:spPr>
          <a:xfrm>
            <a:off x="101600" y="1905000"/>
            <a:ext cx="7823100" cy="2133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dirty="0">
                <a:solidFill>
                  <a:schemeClr val="accent1">
                    <a:lumMod val="50000"/>
                  </a:schemeClr>
                </a:solidFill>
              </a:rPr>
              <a:t>Step 6: Reporting IEP Progress</a:t>
            </a:r>
            <a:endParaRPr dirty="0">
              <a:solidFill>
                <a:schemeClr val="accent1">
                  <a:lumMod val="50000"/>
                </a:schemeClr>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800" dirty="0">
                <a:solidFill>
                  <a:schemeClr val="accent1">
                    <a:lumMod val="50000"/>
                  </a:schemeClr>
                </a:solidFill>
              </a:rPr>
              <a:t>Progress Monitoring vs. Progress Reporting</a:t>
            </a:r>
            <a:endParaRPr sz="480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89</a:t>
            </a:fld>
            <a:endParaRPr sz="1200" b="1" dirty="0">
              <a:latin typeface="Arial"/>
              <a:ea typeface="Arial"/>
              <a:cs typeface="Arial"/>
              <a:sym typeface="Arial"/>
            </a:endParaRPr>
          </a:p>
        </p:txBody>
      </p:sp>
      <p:sp>
        <p:nvSpPr>
          <p:cNvPr id="7" name="Google Shape;1065;p128"/>
          <p:cNvSpPr txBox="1">
            <a:spLocks noGrp="1"/>
          </p:cNvSpPr>
          <p:nvPr>
            <p:ph type="body" idx="1"/>
          </p:nvPr>
        </p:nvSpPr>
        <p:spPr>
          <a:xfrm>
            <a:off x="342900" y="1917084"/>
            <a:ext cx="11506200" cy="442217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4400" dirty="0">
                <a:solidFill>
                  <a:srgbClr val="297D53"/>
                </a:solidFill>
              </a:rPr>
              <a:t>Progress monitoring and progress reporting are distinctly different, but related activities.</a:t>
            </a:r>
            <a:endParaRPr sz="4400" dirty="0">
              <a:solidFill>
                <a:srgbClr val="297D53"/>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77" y="3578470"/>
            <a:ext cx="9507415" cy="3089030"/>
          </a:xfrm>
          <a:prstGeom prst="rect">
            <a:avLst/>
          </a:prstGeom>
        </p:spPr>
      </p:pic>
    </p:spTree>
    <p:extLst>
      <p:ext uri="{BB962C8B-B14F-4D97-AF65-F5344CB8AC3E}">
        <p14:creationId xmlns:p14="http://schemas.microsoft.com/office/powerpoint/2010/main" val="9512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3" name="Google Shape;313;p47"/>
          <p:cNvSpPr txBox="1">
            <a:spLocks noGrp="1"/>
          </p:cNvSpPr>
          <p:nvPr>
            <p:ph type="title"/>
          </p:nvPr>
        </p:nvSpPr>
        <p:spPr>
          <a:xfrm>
            <a:off x="342900" y="858717"/>
            <a:ext cx="115062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5330" dirty="0">
                <a:solidFill>
                  <a:schemeClr val="accent1">
                    <a:lumMod val="50000"/>
                  </a:schemeClr>
                </a:solidFill>
              </a:rPr>
              <a:t>Padlet Link</a:t>
            </a:r>
            <a:endParaRPr sz="5330" dirty="0">
              <a:solidFill>
                <a:schemeClr val="accent1">
                  <a:lumMod val="50000"/>
                </a:schemeClr>
              </a:solidFill>
            </a:endParaRPr>
          </a:p>
        </p:txBody>
      </p:sp>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9</a:t>
            </a:fld>
            <a:endParaRPr dirty="0"/>
          </a:p>
        </p:txBody>
      </p:sp>
      <p:pic>
        <p:nvPicPr>
          <p:cNvPr id="6" name="Google Shape;320;p48"/>
          <p:cNvPicPr preferRelativeResize="0"/>
          <p:nvPr/>
        </p:nvPicPr>
        <p:blipFill>
          <a:blip r:embed="rId3">
            <a:alphaModFix/>
          </a:blip>
          <a:stretch>
            <a:fillRect/>
          </a:stretch>
        </p:blipFill>
        <p:spPr>
          <a:xfrm rot="20562711">
            <a:off x="1319236" y="3339110"/>
            <a:ext cx="4296447" cy="2752155"/>
          </a:xfrm>
          <a:prstGeom prst="rect">
            <a:avLst/>
          </a:prstGeom>
          <a:noFill/>
          <a:ln>
            <a:noFill/>
          </a:ln>
        </p:spPr>
      </p:pic>
      <p:sp>
        <p:nvSpPr>
          <p:cNvPr id="7" name="Google Shape;321;p48"/>
          <p:cNvSpPr txBox="1">
            <a:spLocks noGrp="1"/>
          </p:cNvSpPr>
          <p:nvPr>
            <p:ph type="body" idx="1"/>
          </p:nvPr>
        </p:nvSpPr>
        <p:spPr>
          <a:xfrm>
            <a:off x="342900" y="2398274"/>
            <a:ext cx="6261373" cy="14184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 sz="3266" u="sng" dirty="0">
                <a:solidFill>
                  <a:schemeClr val="hlink"/>
                </a:solidFill>
                <a:hlinkClick r:id="rId4"/>
              </a:rPr>
              <a:t>https://tinyurl.com/rpdcprogress</a:t>
            </a:r>
            <a:endParaRPr sz="3266" dirty="0"/>
          </a:p>
          <a:p>
            <a:pPr marL="0" lvl="0" indent="0" algn="l" rtl="0">
              <a:spcBef>
                <a:spcPts val="853"/>
              </a:spcBef>
              <a:spcAft>
                <a:spcPts val="0"/>
              </a:spcAft>
              <a:buNone/>
            </a:pPr>
            <a:endParaRPr sz="3266" dirty="0"/>
          </a:p>
        </p:txBody>
      </p:sp>
      <p:pic>
        <p:nvPicPr>
          <p:cNvPr id="8" name="Google Shape;323;p48"/>
          <p:cNvPicPr preferRelativeResize="0"/>
          <p:nvPr/>
        </p:nvPicPr>
        <p:blipFill>
          <a:blip r:embed="rId5">
            <a:alphaModFix/>
          </a:blip>
          <a:stretch>
            <a:fillRect/>
          </a:stretch>
        </p:blipFill>
        <p:spPr>
          <a:xfrm>
            <a:off x="7139567" y="2247900"/>
            <a:ext cx="4377831" cy="4419600"/>
          </a:xfrm>
          <a:prstGeom prst="rect">
            <a:avLst/>
          </a:prstGeom>
          <a:noFill/>
          <a:ln>
            <a:noFill/>
          </a:ln>
        </p:spPr>
      </p:pic>
    </p:spTree>
    <p:extLst>
      <p:ext uri="{BB962C8B-B14F-4D97-AF65-F5344CB8AC3E}">
        <p14:creationId xmlns:p14="http://schemas.microsoft.com/office/powerpoint/2010/main" val="38295248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600" dirty="0">
                <a:solidFill>
                  <a:schemeClr val="accent1">
                    <a:lumMod val="50000"/>
                  </a:schemeClr>
                </a:solidFill>
              </a:rPr>
              <a:t>Progress Reporting Requirements in Missouri</a:t>
            </a:r>
            <a:endParaRPr sz="460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90</a:t>
            </a:fld>
            <a:endParaRPr sz="1200" b="1" dirty="0">
              <a:latin typeface="Arial"/>
              <a:ea typeface="Arial"/>
              <a:cs typeface="Arial"/>
              <a:sym typeface="Arial"/>
            </a:endParaRPr>
          </a:p>
        </p:txBody>
      </p:sp>
      <p:sp>
        <p:nvSpPr>
          <p:cNvPr id="8" name="Google Shape;1073;p129"/>
          <p:cNvSpPr txBox="1">
            <a:spLocks noGrp="1"/>
          </p:cNvSpPr>
          <p:nvPr>
            <p:ph type="body" idx="1"/>
          </p:nvPr>
        </p:nvSpPr>
        <p:spPr>
          <a:xfrm>
            <a:off x="342900" y="1919656"/>
            <a:ext cx="11506200" cy="4419600"/>
          </a:xfrm>
          <a:prstGeom prst="rect">
            <a:avLst/>
          </a:prstGeom>
        </p:spPr>
        <p:txBody>
          <a:bodyPr spcFirstLastPara="1" wrap="square" lIns="91425" tIns="45700" rIns="91425" bIns="45700" anchor="t" anchorCtr="0">
            <a:noAutofit/>
          </a:bodyPr>
          <a:lstStyle/>
          <a:p>
            <a:pPr marL="457200" lvl="0" indent="-431800" algn="l" rtl="0">
              <a:spcBef>
                <a:spcPts val="853"/>
              </a:spcBef>
              <a:spcAft>
                <a:spcPts val="0"/>
              </a:spcAft>
              <a:buSzPts val="3200"/>
              <a:buAutoNum type="arabicPeriod"/>
            </a:pPr>
            <a:r>
              <a:rPr lang="en" b="1" dirty="0">
                <a:solidFill>
                  <a:schemeClr val="accent1">
                    <a:lumMod val="50000"/>
                  </a:schemeClr>
                </a:solidFill>
              </a:rPr>
              <a:t>How </a:t>
            </a:r>
            <a:r>
              <a:rPr lang="en" dirty="0">
                <a:solidFill>
                  <a:schemeClr val="accent1">
                    <a:lumMod val="50000"/>
                  </a:schemeClr>
                </a:solidFill>
              </a:rPr>
              <a:t>progress on goals will be measured</a:t>
            </a:r>
            <a:endParaRPr dirty="0">
              <a:solidFill>
                <a:schemeClr val="accent1">
                  <a:lumMod val="50000"/>
                </a:schemeClr>
              </a:solidFill>
            </a:endParaRPr>
          </a:p>
          <a:p>
            <a:pPr marL="457200" lvl="0" indent="-431800" algn="l" rtl="0">
              <a:spcBef>
                <a:spcPts val="0"/>
              </a:spcBef>
              <a:spcAft>
                <a:spcPts val="0"/>
              </a:spcAft>
              <a:buSzPts val="3200"/>
              <a:buAutoNum type="arabicPeriod"/>
            </a:pPr>
            <a:r>
              <a:rPr lang="en" b="1" dirty="0">
                <a:solidFill>
                  <a:schemeClr val="accent1">
                    <a:lumMod val="50000"/>
                  </a:schemeClr>
                </a:solidFill>
              </a:rPr>
              <a:t>When </a:t>
            </a:r>
            <a:r>
              <a:rPr lang="en" dirty="0">
                <a:solidFill>
                  <a:schemeClr val="accent1">
                    <a:lumMod val="50000"/>
                  </a:schemeClr>
                </a:solidFill>
              </a:rPr>
              <a:t>progress on goals will be reported to parents</a:t>
            </a:r>
          </a:p>
          <a:p>
            <a:pPr marL="457200" lvl="0" indent="-431800" algn="l" rtl="0">
              <a:spcBef>
                <a:spcPts val="0"/>
              </a:spcBef>
              <a:spcAft>
                <a:spcPts val="0"/>
              </a:spcAft>
              <a:buSzPct val="100000"/>
              <a:buAutoNum type="arabicPeriod"/>
            </a:pPr>
            <a:r>
              <a:rPr lang="en-US" b="1" dirty="0">
                <a:solidFill>
                  <a:schemeClr val="accent1">
                    <a:lumMod val="50000"/>
                  </a:schemeClr>
                </a:solidFill>
              </a:rPr>
              <a:t>The content </a:t>
            </a:r>
            <a:r>
              <a:rPr lang="en-US" dirty="0">
                <a:solidFill>
                  <a:schemeClr val="accent1">
                    <a:lumMod val="50000"/>
                  </a:schemeClr>
                </a:solidFill>
              </a:rPr>
              <a:t>of the progress report </a:t>
            </a:r>
            <a:r>
              <a:rPr lang="en-US" b="1" dirty="0">
                <a:solidFill>
                  <a:schemeClr val="accent1">
                    <a:lumMod val="50000"/>
                  </a:schemeClr>
                </a:solidFill>
              </a:rPr>
              <a:t>includes the progress toward the annual goal</a:t>
            </a:r>
            <a:endParaRPr b="1" dirty="0">
              <a:solidFill>
                <a:schemeClr val="accent1">
                  <a:lumMod val="50000"/>
                </a:schemeClr>
              </a:solidFill>
            </a:endParaRPr>
          </a:p>
          <a:p>
            <a:pPr marL="914400" lvl="1" indent="-350519" algn="l" rtl="0">
              <a:spcBef>
                <a:spcPts val="0"/>
              </a:spcBef>
              <a:spcAft>
                <a:spcPts val="0"/>
              </a:spcAft>
              <a:buSzPct val="100000"/>
              <a:buAutoNum type="alphaLcPeriod"/>
            </a:pPr>
            <a:r>
              <a:rPr lang="en" sz="3600" dirty="0">
                <a:solidFill>
                  <a:schemeClr val="accent1">
                    <a:lumMod val="50000"/>
                  </a:schemeClr>
                </a:solidFill>
              </a:rPr>
              <a:t>Best practice is  to include a description of that progress</a:t>
            </a:r>
            <a:endParaRPr sz="3600" dirty="0">
              <a:solidFill>
                <a:schemeClr val="accent1">
                  <a:lumMod val="50000"/>
                </a:schemeClr>
              </a:solidFill>
            </a:endParaRPr>
          </a:p>
          <a:p>
            <a:pPr marL="914400" lvl="0" indent="0" algn="l" rtl="0">
              <a:spcBef>
                <a:spcPts val="853"/>
              </a:spcBef>
              <a:spcAft>
                <a:spcPts val="0"/>
              </a:spcAft>
              <a:buNone/>
            </a:pPr>
            <a:endParaRPr dirty="0"/>
          </a:p>
        </p:txBody>
      </p:sp>
      <p:pic>
        <p:nvPicPr>
          <p:cNvPr id="9" name="Google Shape;1075;p129"/>
          <p:cNvPicPr preferRelativeResize="0"/>
          <p:nvPr/>
        </p:nvPicPr>
        <p:blipFill>
          <a:blip r:embed="rId3">
            <a:alphaModFix/>
          </a:blip>
          <a:stretch>
            <a:fillRect/>
          </a:stretch>
        </p:blipFill>
        <p:spPr>
          <a:xfrm>
            <a:off x="342900" y="4911969"/>
            <a:ext cx="11506200" cy="1946031"/>
          </a:xfrm>
          <a:prstGeom prst="rect">
            <a:avLst/>
          </a:prstGeom>
          <a:noFill/>
          <a:ln>
            <a:noFill/>
          </a:ln>
        </p:spPr>
      </p:pic>
    </p:spTree>
    <p:extLst>
      <p:ext uri="{BB962C8B-B14F-4D97-AF65-F5344CB8AC3E}">
        <p14:creationId xmlns:p14="http://schemas.microsoft.com/office/powerpoint/2010/main" val="330588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Making Decisions at IEP Time</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91</a:t>
            </a:fld>
            <a:endParaRPr sz="1200" b="1" dirty="0">
              <a:latin typeface="Arial"/>
              <a:ea typeface="Arial"/>
              <a:cs typeface="Arial"/>
              <a:sym typeface="Arial"/>
            </a:endParaRPr>
          </a:p>
        </p:txBody>
      </p:sp>
      <p:sp>
        <p:nvSpPr>
          <p:cNvPr id="8" name="Google Shape;1082;p130"/>
          <p:cNvSpPr txBox="1">
            <a:spLocks noGrp="1"/>
          </p:cNvSpPr>
          <p:nvPr>
            <p:ph type="body" idx="1"/>
          </p:nvPr>
        </p:nvSpPr>
        <p:spPr>
          <a:xfrm>
            <a:off x="342900" y="2168768"/>
            <a:ext cx="11506200" cy="4498731"/>
          </a:xfrm>
          <a:prstGeom prst="rect">
            <a:avLst/>
          </a:prstGeom>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3C4743"/>
              </a:buClr>
              <a:buSzPts val="3200"/>
              <a:buFont typeface="Arial"/>
              <a:buNone/>
            </a:pPr>
            <a:r>
              <a:rPr lang="en" sz="3200" b="1" u="sng" dirty="0">
                <a:solidFill>
                  <a:schemeClr val="accent1">
                    <a:lumMod val="50000"/>
                  </a:schemeClr>
                </a:solidFill>
              </a:rPr>
              <a:t>Four aspects should be considered</a:t>
            </a:r>
            <a:endParaRPr sz="3200" dirty="0">
              <a:solidFill>
                <a:schemeClr val="accent1">
                  <a:lumMod val="50000"/>
                </a:schemeClr>
              </a:solidFill>
            </a:endParaRPr>
          </a:p>
          <a:p>
            <a:pPr marL="0" lvl="0" indent="0" algn="l" rtl="0">
              <a:spcBef>
                <a:spcPts val="0"/>
              </a:spcBef>
              <a:spcAft>
                <a:spcPts val="0"/>
              </a:spcAft>
              <a:buClr>
                <a:srgbClr val="3C4743"/>
              </a:buClr>
              <a:buSzPts val="3200"/>
              <a:buFont typeface="Arial"/>
              <a:buNone/>
            </a:pPr>
            <a:endParaRPr sz="1300" dirty="0">
              <a:solidFill>
                <a:schemeClr val="accent1">
                  <a:lumMod val="50000"/>
                </a:schemeClr>
              </a:solidFill>
            </a:endParaRPr>
          </a:p>
          <a:p>
            <a:pPr marL="960120" lvl="1" indent="-514350" algn="l" rtl="0">
              <a:spcBef>
                <a:spcPts val="300"/>
              </a:spcBef>
              <a:spcAft>
                <a:spcPts val="0"/>
              </a:spcAft>
              <a:buClr>
                <a:srgbClr val="297D53"/>
              </a:buClr>
              <a:buSzPts val="2400"/>
              <a:buFont typeface="+mj-lt"/>
              <a:buAutoNum type="arabicPeriod"/>
            </a:pPr>
            <a:r>
              <a:rPr lang="en" sz="2800" b="1" i="1" dirty="0">
                <a:solidFill>
                  <a:srgbClr val="297D53"/>
                </a:solidFill>
              </a:rPr>
              <a:t>Progress</a:t>
            </a:r>
            <a:endParaRPr sz="2000" dirty="0">
              <a:solidFill>
                <a:srgbClr val="297D53"/>
              </a:solidFill>
            </a:endParaRPr>
          </a:p>
          <a:p>
            <a:pPr marL="1245870" lvl="2" indent="-342900">
              <a:spcBef>
                <a:spcPts val="300"/>
              </a:spcBef>
              <a:buClr>
                <a:srgbClr val="3C4743"/>
              </a:buClr>
              <a:buSzPts val="2400"/>
              <a:buFont typeface="Arial" panose="020B0604020202020204" pitchFamily="34" charset="0"/>
              <a:buChar char="•"/>
            </a:pPr>
            <a:r>
              <a:rPr lang="en" sz="2400" dirty="0">
                <a:solidFill>
                  <a:schemeClr val="accent1">
                    <a:lumMod val="50000"/>
                  </a:schemeClr>
                </a:solidFill>
              </a:rPr>
              <a:t>Did the student make the progress expected by the IEP team? (criteria)</a:t>
            </a:r>
            <a:endParaRPr sz="1800" dirty="0">
              <a:solidFill>
                <a:schemeClr val="accent1">
                  <a:lumMod val="50000"/>
                </a:schemeClr>
              </a:solidFill>
            </a:endParaRPr>
          </a:p>
          <a:p>
            <a:pPr marL="958215" lvl="1" indent="-514350" algn="l" rtl="0">
              <a:spcBef>
                <a:spcPts val="300"/>
              </a:spcBef>
              <a:spcAft>
                <a:spcPts val="0"/>
              </a:spcAft>
              <a:buClr>
                <a:srgbClr val="297D53"/>
              </a:buClr>
              <a:buSzPts val="2800"/>
              <a:buFont typeface="+mj-lt"/>
              <a:buAutoNum type="arabicPeriod"/>
            </a:pPr>
            <a:r>
              <a:rPr lang="en" sz="2800" b="1" i="1" dirty="0">
                <a:solidFill>
                  <a:srgbClr val="297D53"/>
                </a:solidFill>
              </a:rPr>
              <a:t>Comparison to Peers or Standards</a:t>
            </a:r>
            <a:endParaRPr sz="2000" dirty="0">
              <a:solidFill>
                <a:srgbClr val="297D53"/>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How does the student’s performance compare with the performance of general education students?</a:t>
            </a:r>
            <a:endParaRPr sz="1800" dirty="0">
              <a:solidFill>
                <a:schemeClr val="accent1">
                  <a:lumMod val="50000"/>
                </a:schemeClr>
              </a:solidFill>
            </a:endParaRPr>
          </a:p>
          <a:p>
            <a:pPr marL="958215" lvl="1" indent="-514350" algn="l" rtl="0">
              <a:spcBef>
                <a:spcPts val="300"/>
              </a:spcBef>
              <a:spcAft>
                <a:spcPts val="0"/>
              </a:spcAft>
              <a:buClr>
                <a:srgbClr val="297D53"/>
              </a:buClr>
              <a:buSzPts val="2800"/>
              <a:buFont typeface="+mj-lt"/>
              <a:buAutoNum type="arabicPeriod"/>
            </a:pPr>
            <a:r>
              <a:rPr lang="en" sz="2800" b="1" i="1" dirty="0">
                <a:solidFill>
                  <a:srgbClr val="297D53"/>
                </a:solidFill>
              </a:rPr>
              <a:t>Independence</a:t>
            </a:r>
            <a:endParaRPr sz="2000" dirty="0">
              <a:solidFill>
                <a:srgbClr val="297D53"/>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Is the student more independent in the goal area?</a:t>
            </a:r>
            <a:endParaRPr sz="1800" dirty="0">
              <a:solidFill>
                <a:schemeClr val="accent1">
                  <a:lumMod val="50000"/>
                </a:schemeClr>
              </a:solidFill>
            </a:endParaRPr>
          </a:p>
          <a:p>
            <a:pPr marL="958215" lvl="1" indent="-514350" algn="l" rtl="0">
              <a:spcBef>
                <a:spcPts val="300"/>
              </a:spcBef>
              <a:spcAft>
                <a:spcPts val="0"/>
              </a:spcAft>
              <a:buClr>
                <a:srgbClr val="297D53"/>
              </a:buClr>
              <a:buSzPts val="2800"/>
              <a:buFont typeface="+mj-lt"/>
              <a:buAutoNum type="arabicPeriod"/>
            </a:pPr>
            <a:r>
              <a:rPr lang="en" sz="2800" b="1" i="1" dirty="0">
                <a:solidFill>
                  <a:srgbClr val="297D53"/>
                </a:solidFill>
              </a:rPr>
              <a:t>Goal Status</a:t>
            </a:r>
            <a:endParaRPr sz="2000" dirty="0">
              <a:solidFill>
                <a:srgbClr val="297D53"/>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Will work in the goal be continued?</a:t>
            </a:r>
            <a:endParaRPr sz="1800" dirty="0">
              <a:solidFill>
                <a:schemeClr val="accent1">
                  <a:lumMod val="50000"/>
                </a:schemeClr>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Will student be dismissed from this goal area?</a:t>
            </a:r>
            <a:endParaRPr dirty="0">
              <a:solidFill>
                <a:schemeClr val="accent1">
                  <a:lumMod val="50000"/>
                </a:schemeClr>
              </a:solidFill>
            </a:endParaRPr>
          </a:p>
        </p:txBody>
      </p:sp>
      <p:sp>
        <p:nvSpPr>
          <p:cNvPr id="9" name="Google Shape;1084;p130"/>
          <p:cNvSpPr txBox="1"/>
          <p:nvPr/>
        </p:nvSpPr>
        <p:spPr>
          <a:xfrm>
            <a:off x="8503451" y="6174900"/>
            <a:ext cx="3246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dirty="0">
                <a:solidFill>
                  <a:schemeClr val="hlink"/>
                </a:solidFill>
                <a:latin typeface="Calibri"/>
                <a:ea typeface="Calibri"/>
                <a:cs typeface="Calibri"/>
                <a:sym typeface="Calibri"/>
                <a:hlinkClick r:id="rId3"/>
              </a:rPr>
              <a:t>Iris Center</a:t>
            </a:r>
            <a:endParaRPr sz="2000" dirty="0">
              <a:latin typeface="Calibri"/>
              <a:ea typeface="Calibri"/>
              <a:cs typeface="Calibri"/>
              <a:sym typeface="Calibri"/>
            </a:endParaRPr>
          </a:p>
        </p:txBody>
      </p:sp>
    </p:spTree>
    <p:extLst>
      <p:ext uri="{BB962C8B-B14F-4D97-AF65-F5344CB8AC3E}">
        <p14:creationId xmlns:p14="http://schemas.microsoft.com/office/powerpoint/2010/main" val="31402696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42953B"/>
        </a:solidFill>
        <a:effectLst/>
      </p:bgPr>
    </p:bg>
    <p:spTree>
      <p:nvGrpSpPr>
        <p:cNvPr id="1" name="Shape 1089"/>
        <p:cNvGrpSpPr/>
        <p:nvPr/>
      </p:nvGrpSpPr>
      <p:grpSpPr>
        <a:xfrm>
          <a:off x="0" y="0"/>
          <a:ext cx="0" cy="0"/>
          <a:chOff x="0" y="0"/>
          <a:chExt cx="0" cy="0"/>
        </a:xfrm>
      </p:grpSpPr>
      <p:sp>
        <p:nvSpPr>
          <p:cNvPr id="1090" name="Google Shape;1090;p1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91" name="Google Shape;1091;p131"/>
          <p:cNvSpPr txBox="1"/>
          <p:nvPr/>
        </p:nvSpPr>
        <p:spPr>
          <a:xfrm>
            <a:off x="342900" y="2438100"/>
            <a:ext cx="11506200" cy="203129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0" b="1" i="0" u="none" strike="noStrike" kern="0" cap="none" spc="0" normalizeH="0" baseline="0" noProof="0" dirty="0">
                <a:ln>
                  <a:noFill/>
                </a:ln>
                <a:solidFill>
                  <a:srgbClr val="004B8E"/>
                </a:solidFill>
                <a:effectLst>
                  <a:outerShdw blurRad="38100" dist="38100" dir="2700000" algn="tl">
                    <a:srgbClr val="000000">
                      <a:alpha val="43137"/>
                    </a:srgbClr>
                  </a:outerShdw>
                </a:effectLst>
                <a:uLnTx/>
                <a:uFillTx/>
                <a:latin typeface="Calibri"/>
                <a:ea typeface="Calibri"/>
                <a:cs typeface="Calibri"/>
                <a:sym typeface="Calibri"/>
              </a:rPr>
              <a:t>Let’s Practice</a:t>
            </a:r>
            <a:endParaRPr kumimoji="0" sz="12000" b="1" i="0" u="none" strike="noStrike" kern="0" cap="none" spc="0" normalizeH="0" baseline="0" noProof="0" dirty="0">
              <a:ln>
                <a:noFill/>
              </a:ln>
              <a:solidFill>
                <a:srgbClr val="004B8E"/>
              </a:solidFill>
              <a:effectLst>
                <a:outerShdw blurRad="38100" dist="38100" dir="2700000" algn="tl">
                  <a:srgbClr val="000000">
                    <a:alpha val="43137"/>
                  </a:srgbClr>
                </a:outerShdw>
              </a:effectLst>
              <a:uLnTx/>
              <a:uFillTx/>
              <a:sym typeface="Arial"/>
            </a:endParaRPr>
          </a:p>
        </p:txBody>
      </p:sp>
    </p:spTree>
    <p:extLst>
      <p:ext uri="{BB962C8B-B14F-4D97-AF65-F5344CB8AC3E}">
        <p14:creationId xmlns:p14="http://schemas.microsoft.com/office/powerpoint/2010/main" val="4646196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“We Do” Practice Item</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93</a:t>
            </a:fld>
            <a:endParaRPr sz="1200" b="1" dirty="0">
              <a:latin typeface="Arial"/>
              <a:ea typeface="Arial"/>
              <a:cs typeface="Arial"/>
              <a:sym typeface="Arial"/>
            </a:endParaRPr>
          </a:p>
        </p:txBody>
      </p:sp>
      <p:sp>
        <p:nvSpPr>
          <p:cNvPr id="7" name="Google Shape;1098;p132"/>
          <p:cNvSpPr txBox="1">
            <a:spLocks noGrp="1"/>
          </p:cNvSpPr>
          <p:nvPr>
            <p:ph type="body" idx="1"/>
          </p:nvPr>
        </p:nvSpPr>
        <p:spPr>
          <a:xfrm>
            <a:off x="342900" y="1981201"/>
            <a:ext cx="11451600" cy="324588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3C4743"/>
              </a:buClr>
              <a:buSzPts val="2800"/>
              <a:buFont typeface="Arial"/>
              <a:buNone/>
            </a:pPr>
            <a:r>
              <a:rPr lang="en" sz="2550" b="1" dirty="0">
                <a:solidFill>
                  <a:schemeClr val="accent1">
                    <a:lumMod val="50000"/>
                  </a:schemeClr>
                </a:solidFill>
              </a:rPr>
              <a:t>Within the classroom, Joey will reduce the amount of time it takes him to initiate a requested task from more than five minutes to less than one minute with one verbal prompt.</a:t>
            </a:r>
            <a:endParaRPr sz="255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Type of data</a:t>
            </a:r>
            <a:r>
              <a:rPr lang="en" sz="2400" dirty="0">
                <a:solidFill>
                  <a:schemeClr val="accent1">
                    <a:lumMod val="50000"/>
                  </a:schemeClr>
                </a:solidFill>
              </a:rPr>
              <a:t>—observational data</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Where collected</a:t>
            </a:r>
            <a:r>
              <a:rPr lang="en" sz="2400" dirty="0">
                <a:solidFill>
                  <a:schemeClr val="accent1">
                    <a:lumMod val="50000"/>
                  </a:schemeClr>
                </a:solidFill>
              </a:rPr>
              <a:t>—within the classroom (special education or general education)</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How often collected</a:t>
            </a:r>
            <a:r>
              <a:rPr lang="en" sz="2400" dirty="0">
                <a:solidFill>
                  <a:schemeClr val="accent1">
                    <a:lumMod val="50000"/>
                  </a:schemeClr>
                </a:solidFill>
              </a:rPr>
              <a:t>—three times per week, three times per day for 40 minutes. four weeks; what would you recommend for the frequency of collection?</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Who will collect</a:t>
            </a:r>
            <a:r>
              <a:rPr lang="en" sz="2400" dirty="0">
                <a:solidFill>
                  <a:schemeClr val="accent1">
                    <a:lumMod val="50000"/>
                  </a:schemeClr>
                </a:solidFill>
              </a:rPr>
              <a:t>– one of those days will be done in the special education setting, other two days will be done in general education setting. The special education teacher is to provide data sheet to the general education teacher</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When reviewed</a:t>
            </a:r>
            <a:r>
              <a:rPr lang="en" sz="2400" dirty="0">
                <a:solidFill>
                  <a:schemeClr val="accent1">
                    <a:lumMod val="50000"/>
                  </a:schemeClr>
                </a:solidFill>
              </a:rPr>
              <a:t>– end of each week to determine if strategies being taught are working</a:t>
            </a:r>
            <a:endParaRPr sz="2400" dirty="0">
              <a:solidFill>
                <a:schemeClr val="accent1">
                  <a:lumMod val="50000"/>
                </a:schemeClr>
              </a:solidFill>
            </a:endParaRPr>
          </a:p>
          <a:p>
            <a:pPr marL="0" lvl="0" indent="0" algn="l" rtl="0">
              <a:spcBef>
                <a:spcPts val="853"/>
              </a:spcBef>
              <a:spcAft>
                <a:spcPts val="0"/>
              </a:spcAft>
              <a:buNone/>
            </a:pPr>
            <a:endParaRPr dirty="0"/>
          </a:p>
        </p:txBody>
      </p:sp>
    </p:spTree>
    <p:extLst>
      <p:ext uri="{BB962C8B-B14F-4D97-AF65-F5344CB8AC3E}">
        <p14:creationId xmlns:p14="http://schemas.microsoft.com/office/powerpoint/2010/main" val="414801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200" dirty="0">
                <a:solidFill>
                  <a:schemeClr val="accent1">
                    <a:lumMod val="50000"/>
                  </a:schemeClr>
                </a:solidFill>
              </a:rPr>
              <a:t>IEP Goal Example – Group Activity</a:t>
            </a:r>
            <a:endParaRPr sz="520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94</a:t>
            </a:fld>
            <a:endParaRPr sz="1200" b="1" dirty="0">
              <a:latin typeface="Arial"/>
              <a:ea typeface="Arial"/>
              <a:cs typeface="Arial"/>
              <a:sym typeface="Arial"/>
            </a:endParaRPr>
          </a:p>
        </p:txBody>
      </p:sp>
      <p:sp>
        <p:nvSpPr>
          <p:cNvPr id="6" name="Google Shape;1107;p133"/>
          <p:cNvSpPr txBox="1"/>
          <p:nvPr/>
        </p:nvSpPr>
        <p:spPr>
          <a:xfrm>
            <a:off x="342900" y="2956674"/>
            <a:ext cx="11506200" cy="4093398"/>
          </a:xfrm>
          <a:prstGeom prst="rect">
            <a:avLst/>
          </a:prstGeom>
          <a:noFill/>
          <a:ln>
            <a:noFill/>
          </a:ln>
        </p:spPr>
        <p:txBody>
          <a:bodyPr spcFirstLastPara="1" wrap="square" lIns="91425" tIns="91425" rIns="91425" bIns="91425" anchor="t" anchorCtr="0">
            <a:spAutoFit/>
          </a:bodyPr>
          <a:lstStyle/>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What type of data will be collected?</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Where will the data be collected?</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How often will it be collected and why would you choose that schedule?</a:t>
            </a:r>
            <a:endParaRPr sz="3000" dirty="0">
              <a:solidFill>
                <a:schemeClr val="accent1">
                  <a:lumMod val="50000"/>
                </a:schemeClr>
              </a:solidFill>
              <a:latin typeface="Calibri" panose="020F0502020204030204" pitchFamily="34" charset="0"/>
              <a:cs typeface="Calibri" panose="020F0502020204030204" pitchFamily="34" charset="0"/>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Who will collect the data?</a:t>
            </a:r>
            <a:endParaRPr sz="3000" dirty="0">
              <a:solidFill>
                <a:schemeClr val="accent1">
                  <a:lumMod val="50000"/>
                </a:schemeClr>
              </a:solidFill>
              <a:latin typeface="Calibri" panose="020F0502020204030204" pitchFamily="34" charset="0"/>
              <a:cs typeface="Calibri" panose="020F0502020204030204" pitchFamily="34" charset="0"/>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How often will the collected data be reviewed?</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If the student is not making the expected progress, what will need to happen?</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8" name="Google Shape;1108;p133"/>
          <p:cNvSpPr txBox="1"/>
          <p:nvPr/>
        </p:nvSpPr>
        <p:spPr>
          <a:xfrm>
            <a:off x="342900" y="1757781"/>
            <a:ext cx="11591192"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dirty="0">
                <a:solidFill>
                  <a:schemeClr val="accent1">
                    <a:lumMod val="50000"/>
                  </a:schemeClr>
                </a:solidFill>
                <a:latin typeface="Calibri"/>
                <a:ea typeface="Calibri"/>
                <a:cs typeface="Calibri"/>
                <a:sym typeface="Calibri"/>
              </a:rPr>
              <a:t>In your groups, use the goal examples provided to answer the following questions. Be prepared to share out. </a:t>
            </a:r>
            <a:endParaRPr sz="3200" dirty="0">
              <a:solidFill>
                <a:schemeClr val="accent1">
                  <a:lumMod val="50000"/>
                </a:schemeClr>
              </a:solidFill>
              <a:latin typeface="Calibri"/>
              <a:ea typeface="Calibri"/>
              <a:cs typeface="Calibri"/>
              <a:sym typeface="Calibri"/>
            </a:endParaRPr>
          </a:p>
        </p:txBody>
      </p:sp>
      <p:sp>
        <p:nvSpPr>
          <p:cNvPr id="7" name="TextBox 6"/>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a:solidFill>
                  <a:srgbClr val="004B8E"/>
                </a:solidFill>
                <a:latin typeface="Calibri" panose="020F0502020204030204" pitchFamily="34" charset="0"/>
                <a:cs typeface="Calibri" panose="020F0502020204030204" pitchFamily="34" charset="0"/>
              </a:rPr>
              <a:t>HO #10</a:t>
            </a:r>
          </a:p>
        </p:txBody>
      </p:sp>
    </p:spTree>
    <p:extLst>
      <p:ext uri="{BB962C8B-B14F-4D97-AF65-F5344CB8AC3E}">
        <p14:creationId xmlns:p14="http://schemas.microsoft.com/office/powerpoint/2010/main" val="42492933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Example #1</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95</a:t>
            </a:fld>
            <a:endParaRPr sz="1200" b="1" dirty="0">
              <a:latin typeface="Arial"/>
              <a:ea typeface="Arial"/>
              <a:cs typeface="Arial"/>
              <a:sym typeface="Arial"/>
            </a:endParaRPr>
          </a:p>
        </p:txBody>
      </p:sp>
      <p:sp>
        <p:nvSpPr>
          <p:cNvPr id="8" name="Google Shape;1108;p133"/>
          <p:cNvSpPr txBox="1"/>
          <p:nvPr/>
        </p:nvSpPr>
        <p:spPr>
          <a:xfrm>
            <a:off x="342900" y="2312161"/>
            <a:ext cx="11591192" cy="26468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a:solidFill>
                  <a:schemeClr val="accent1">
                    <a:lumMod val="50000"/>
                  </a:schemeClr>
                </a:solidFill>
                <a:latin typeface="Calibri"/>
                <a:ea typeface="Calibri"/>
                <a:cs typeface="Calibri"/>
                <a:sym typeface="Calibri"/>
              </a:rPr>
              <a:t>Given math problems involving fractions with like and unlike denominators, Peter will correctly solve at least half of the problems on six out of seven data</a:t>
            </a:r>
          </a:p>
          <a:p>
            <a:pPr marL="0" lvl="0" indent="0" algn="l" rtl="0">
              <a:spcBef>
                <a:spcPts val="0"/>
              </a:spcBef>
              <a:spcAft>
                <a:spcPts val="0"/>
              </a:spcAft>
              <a:buNone/>
            </a:pPr>
            <a:r>
              <a:rPr lang="en" sz="4000" dirty="0">
                <a:solidFill>
                  <a:schemeClr val="accent1">
                    <a:lumMod val="50000"/>
                  </a:schemeClr>
                </a:solidFill>
                <a:latin typeface="Calibri"/>
                <a:ea typeface="Calibri"/>
                <a:cs typeface="Calibri"/>
                <a:sym typeface="Calibri"/>
              </a:rPr>
              <a:t>gathering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33359185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Example #2</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96</a:t>
            </a:fld>
            <a:endParaRPr sz="1200" b="1" dirty="0">
              <a:latin typeface="Arial"/>
              <a:ea typeface="Arial"/>
              <a:cs typeface="Arial"/>
              <a:sym typeface="Arial"/>
            </a:endParaRPr>
          </a:p>
        </p:txBody>
      </p:sp>
      <p:sp>
        <p:nvSpPr>
          <p:cNvPr id="8" name="Google Shape;1108;p133"/>
          <p:cNvSpPr txBox="1"/>
          <p:nvPr/>
        </p:nvSpPr>
        <p:spPr>
          <a:xfrm>
            <a:off x="342900" y="2312161"/>
            <a:ext cx="11591192"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a:solidFill>
                  <a:schemeClr val="accent1">
                    <a:lumMod val="50000"/>
                  </a:schemeClr>
                </a:solidFill>
                <a:latin typeface="Calibri"/>
                <a:ea typeface="Calibri"/>
                <a:cs typeface="Calibri"/>
                <a:sym typeface="Calibri"/>
              </a:rPr>
              <a:t>Given between five to ten vocabulary words from a content class and a Frayer Model template that he has completed for each word, Fred will use those words correctly when answering questions about the topic orally with an adult on six out of eight data gathering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20476866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Example #3</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97</a:t>
            </a:fld>
            <a:endParaRPr sz="1200" b="1" dirty="0">
              <a:latin typeface="Arial"/>
              <a:ea typeface="Arial"/>
              <a:cs typeface="Arial"/>
              <a:sym typeface="Arial"/>
            </a:endParaRPr>
          </a:p>
        </p:txBody>
      </p:sp>
      <p:sp>
        <p:nvSpPr>
          <p:cNvPr id="8" name="Google Shape;1108;p133"/>
          <p:cNvSpPr txBox="1"/>
          <p:nvPr/>
        </p:nvSpPr>
        <p:spPr>
          <a:xfrm>
            <a:off x="342900" y="2312161"/>
            <a:ext cx="11591192"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a:solidFill>
                  <a:schemeClr val="accent1">
                    <a:lumMod val="50000"/>
                  </a:schemeClr>
                </a:solidFill>
                <a:latin typeface="Calibri"/>
                <a:ea typeface="Calibri"/>
                <a:cs typeface="Calibri"/>
                <a:sym typeface="Calibri"/>
              </a:rPr>
              <a:t>When faced with an assignment or a situation in which Jeremy is unsure what is required or what he is to do, he will ask for help from an adult or a peer who can give him directions on at least half of the opportunities presented on five consecutive data gathering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22078447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Example #4</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98</a:t>
            </a:fld>
            <a:endParaRPr sz="1200" b="1" dirty="0">
              <a:latin typeface="Arial"/>
              <a:ea typeface="Arial"/>
              <a:cs typeface="Arial"/>
              <a:sym typeface="Arial"/>
            </a:endParaRPr>
          </a:p>
        </p:txBody>
      </p:sp>
      <p:sp>
        <p:nvSpPr>
          <p:cNvPr id="8" name="Google Shape;1108;p133"/>
          <p:cNvSpPr txBox="1"/>
          <p:nvPr/>
        </p:nvSpPr>
        <p:spPr>
          <a:xfrm>
            <a:off x="342900" y="2312161"/>
            <a:ext cx="11591192"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a:solidFill>
                  <a:schemeClr val="accent1">
                    <a:lumMod val="50000"/>
                  </a:schemeClr>
                </a:solidFill>
                <a:latin typeface="Calibri"/>
                <a:ea typeface="Calibri"/>
                <a:cs typeface="Calibri"/>
                <a:sym typeface="Calibri"/>
              </a:rPr>
              <a:t>When asked to write an explantory paragraph about a topic, Sarah will use textual evidence to support her ideas as measured at a three or better on a scoring rubric on at least 75 percent of the opportunities provided. </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35469586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Example #5</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99</a:t>
            </a:fld>
            <a:endParaRPr sz="1200" b="1" dirty="0">
              <a:latin typeface="Arial"/>
              <a:ea typeface="Arial"/>
              <a:cs typeface="Arial"/>
              <a:sym typeface="Arial"/>
            </a:endParaRPr>
          </a:p>
        </p:txBody>
      </p:sp>
      <p:sp>
        <p:nvSpPr>
          <p:cNvPr id="8" name="Google Shape;1108;p133"/>
          <p:cNvSpPr txBox="1"/>
          <p:nvPr/>
        </p:nvSpPr>
        <p:spPr>
          <a:xfrm>
            <a:off x="342900" y="2312161"/>
            <a:ext cx="11591192"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a:solidFill>
                  <a:schemeClr val="accent1">
                    <a:lumMod val="50000"/>
                  </a:schemeClr>
                </a:solidFill>
                <a:latin typeface="Calibri"/>
                <a:ea typeface="Calibri"/>
                <a:cs typeface="Calibri"/>
                <a:sym typeface="Calibri"/>
              </a:rPr>
              <a:t>When presented with ten addition and subtraction problems with mixed numbers, Joe will change the mixed numbers to an improper fraction and solve the problems with 90 percent accuracy on four out of five consecutive data collection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17002629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TotalTime>
  <Words>11035</Words>
  <Application>Microsoft Office PowerPoint</Application>
  <PresentationFormat>Widescreen</PresentationFormat>
  <Paragraphs>1113</Paragraphs>
  <Slides>101</Slides>
  <Notes>101</Notes>
  <HiddenSlides>1</HiddenSlides>
  <MMClips>5</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101</vt:i4>
      </vt:variant>
    </vt:vector>
  </HeadingPairs>
  <TitlesOfParts>
    <vt:vector size="113" baseType="lpstr">
      <vt:lpstr>Arimo</vt:lpstr>
      <vt:lpstr>Concert One</vt:lpstr>
      <vt:lpstr>Calibri</vt:lpstr>
      <vt:lpstr>Roboto</vt:lpstr>
      <vt:lpstr>Arvo</vt:lpstr>
      <vt:lpstr>Noto Sans Symbols</vt:lpstr>
      <vt:lpstr>Arial</vt:lpstr>
      <vt:lpstr>Wingdings</vt:lpstr>
      <vt:lpstr>Verdana</vt:lpstr>
      <vt:lpstr>Courier New</vt:lpstr>
      <vt:lpstr>Office Theme</vt:lpstr>
      <vt:lpstr>Office Theme</vt:lpstr>
      <vt:lpstr>Progress Monitoring: Student Growth on Goals</vt:lpstr>
      <vt:lpstr>PowerPoint Presentation</vt:lpstr>
      <vt:lpstr>Welcome and Introductions</vt:lpstr>
      <vt:lpstr>Introduction Activity</vt:lpstr>
      <vt:lpstr>Important to Note</vt:lpstr>
      <vt:lpstr>Norms</vt:lpstr>
      <vt:lpstr>Learning Objectives</vt:lpstr>
      <vt:lpstr>Questions</vt:lpstr>
      <vt:lpstr>Padlet Link</vt:lpstr>
      <vt:lpstr>Rate Yourself Activity</vt:lpstr>
      <vt:lpstr>Agenda</vt:lpstr>
      <vt:lpstr>Why Data?</vt:lpstr>
      <vt:lpstr>The Law</vt:lpstr>
      <vt:lpstr>Why It Matters</vt:lpstr>
      <vt:lpstr>And More Reasons</vt:lpstr>
      <vt:lpstr>U. S. Supreme Court Case</vt:lpstr>
      <vt:lpstr>Supreme Court Decision</vt:lpstr>
      <vt:lpstr>Our Takeaways</vt:lpstr>
      <vt:lpstr>Let’s Brainstorm</vt:lpstr>
      <vt:lpstr>Why Do We Need Data?</vt:lpstr>
      <vt:lpstr>Why is Data Collection Important?</vt:lpstr>
      <vt:lpstr>Implications</vt:lpstr>
      <vt:lpstr>Implications Cont. </vt:lpstr>
      <vt:lpstr>Challenges</vt:lpstr>
      <vt:lpstr>Progress Monitoring</vt:lpstr>
      <vt:lpstr>Text Rendering Activity</vt:lpstr>
      <vt:lpstr>PowerPoint Presentation</vt:lpstr>
      <vt:lpstr>PowerPoint Presentation</vt:lpstr>
      <vt:lpstr> Step 1: Appropriate IEP Goals with Defined Target </vt:lpstr>
      <vt:lpstr>PowerPoint Presentation</vt:lpstr>
      <vt:lpstr>PowerPoint Presentation</vt:lpstr>
      <vt:lpstr>PowerPoint Presentation</vt:lpstr>
      <vt:lpstr>Goal Writing Matters</vt:lpstr>
      <vt:lpstr>PowerPoint Presentation</vt:lpstr>
      <vt:lpstr>PowerPoint Presentation</vt:lpstr>
      <vt:lpstr>PowerPoint Presentation</vt:lpstr>
      <vt:lpstr>Step 2: Data Collection   Decisions</vt:lpstr>
      <vt:lpstr>Plan for Data Collection</vt:lpstr>
      <vt:lpstr>PowerPoint Presentation</vt:lpstr>
      <vt:lpstr>PowerPoint Presentation</vt:lpstr>
      <vt:lpstr>Classroom Friendly Methods of Data Collection</vt:lpstr>
      <vt:lpstr>Type of Data Collected</vt:lpstr>
      <vt:lpstr>PowerPoint Presentation</vt:lpstr>
      <vt:lpstr>PowerPoint Presentation</vt:lpstr>
      <vt:lpstr>Example - Frequency or Rate Recording</vt:lpstr>
      <vt:lpstr>PowerPoint Presentation</vt:lpstr>
      <vt:lpstr>PowerPoint Presentation</vt:lpstr>
      <vt:lpstr>PowerPoint Presentation</vt:lpstr>
      <vt:lpstr>PowerPoint Presentation</vt:lpstr>
      <vt:lpstr>PowerPoint Presentation</vt:lpstr>
      <vt:lpstr>Duration Recording</vt:lpstr>
      <vt:lpstr>PowerPoint Presentation</vt:lpstr>
      <vt:lpstr>Latency Recording</vt:lpstr>
      <vt:lpstr>PowerPoint Presentation</vt:lpstr>
      <vt:lpstr>Does the Method Match the Purpose?</vt:lpstr>
      <vt:lpstr>Which Method to Target</vt:lpstr>
      <vt:lpstr>Let’s Take Data!</vt:lpstr>
      <vt:lpstr>Let’s Take Data!</vt:lpstr>
      <vt:lpstr>Step 3: Tools and Schedule</vt:lpstr>
      <vt:lpstr>Tools - Defined</vt:lpstr>
      <vt:lpstr>Characteristics of Effective Progress Monitoring Procedures and Tools</vt:lpstr>
      <vt:lpstr>Can These be Used to Monitor IEP Goal Progress? Yes, No, Maybe</vt:lpstr>
      <vt:lpstr>Sample Tools</vt:lpstr>
      <vt:lpstr>Format Options for Data Collection</vt:lpstr>
      <vt:lpstr>Curriculum-Based Measures</vt:lpstr>
      <vt:lpstr>CBM Probe Examples</vt:lpstr>
      <vt:lpstr>Example of Tools</vt:lpstr>
      <vt:lpstr>Schedule Depends on Numerous Things</vt:lpstr>
      <vt:lpstr>Schedule When to Collect Data</vt:lpstr>
      <vt:lpstr>Data Schedule Example</vt:lpstr>
      <vt:lpstr>Schedule</vt:lpstr>
      <vt:lpstr>Tools and Schedule – What to Use</vt:lpstr>
      <vt:lpstr>Tools and Schedule – What to Use</vt:lpstr>
      <vt:lpstr>Data Organization Isn’t One-Size-Fits-All</vt:lpstr>
      <vt:lpstr>Data Organization Options</vt:lpstr>
      <vt:lpstr>Step 4: Analyzing the Data</vt:lpstr>
      <vt:lpstr>What Does the Data Tell You?</vt:lpstr>
      <vt:lpstr>Example of Decision Protocol</vt:lpstr>
      <vt:lpstr>Data Analysis Terms</vt:lpstr>
      <vt:lpstr>PowerPoint Presentation</vt:lpstr>
      <vt:lpstr>Chart Dog Example (Intervention Central)</vt:lpstr>
      <vt:lpstr>PowerPoint Presentation</vt:lpstr>
      <vt:lpstr>IEP Goal Process</vt:lpstr>
      <vt:lpstr> Step 5: Instructional Decisions </vt:lpstr>
      <vt:lpstr>Making Instructional Decisions</vt:lpstr>
      <vt:lpstr>Using Data to Make Decisions</vt:lpstr>
      <vt:lpstr>Analyze Data Activity</vt:lpstr>
      <vt:lpstr>Step 6: Reporting IEP Progress</vt:lpstr>
      <vt:lpstr>Progress Monitoring vs. Progress Reporting</vt:lpstr>
      <vt:lpstr>Progress Reporting Requirements in Missouri</vt:lpstr>
      <vt:lpstr>Making Decisions at IEP Time</vt:lpstr>
      <vt:lpstr>PowerPoint Presentation</vt:lpstr>
      <vt:lpstr>“We Do” Practice Item</vt:lpstr>
      <vt:lpstr>IEP Goal Example – Group Activity</vt:lpstr>
      <vt:lpstr>Example #1</vt:lpstr>
      <vt:lpstr>Example #2</vt:lpstr>
      <vt:lpstr>Example #3</vt:lpstr>
      <vt:lpstr>Example #4</vt:lpstr>
      <vt:lpstr>Example #5</vt:lpstr>
      <vt:lpstr>Setting It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Monitoring: Student Growth on Goals</dc:title>
  <dc:creator>Miller, Regina</dc:creator>
  <cp:lastModifiedBy>Cheryl Wrinkle</cp:lastModifiedBy>
  <cp:revision>276</cp:revision>
  <dcterms:modified xsi:type="dcterms:W3CDTF">2023-02-14T17:05:56Z</dcterms:modified>
</cp:coreProperties>
</file>