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75" r:id="rId14"/>
    <p:sldId id="276" r:id="rId15"/>
    <p:sldId id="269" r:id="rId16"/>
    <p:sldId id="270" r:id="rId17"/>
    <p:sldId id="337" r:id="rId18"/>
    <p:sldId id="272" r:id="rId19"/>
    <p:sldId id="279" r:id="rId20"/>
    <p:sldId id="273" r:id="rId21"/>
    <p:sldId id="274" r:id="rId22"/>
    <p:sldId id="277" r:id="rId23"/>
    <p:sldId id="278" r:id="rId24"/>
    <p:sldId id="280" r:id="rId25"/>
    <p:sldId id="281" r:id="rId26"/>
    <p:sldId id="287" r:id="rId27"/>
    <p:sldId id="288" r:id="rId28"/>
    <p:sldId id="282" r:id="rId29"/>
    <p:sldId id="283" r:id="rId30"/>
    <p:sldId id="284" r:id="rId31"/>
    <p:sldId id="289" r:id="rId32"/>
    <p:sldId id="285" r:id="rId33"/>
    <p:sldId id="290" r:id="rId34"/>
    <p:sldId id="291" r:id="rId35"/>
    <p:sldId id="292" r:id="rId36"/>
    <p:sldId id="293" r:id="rId37"/>
    <p:sldId id="294" r:id="rId38"/>
    <p:sldId id="295" r:id="rId39"/>
    <p:sldId id="296" r:id="rId40"/>
    <p:sldId id="297" r:id="rId41"/>
    <p:sldId id="298" r:id="rId42"/>
    <p:sldId id="299" r:id="rId43"/>
    <p:sldId id="313" r:id="rId44"/>
    <p:sldId id="314" r:id="rId45"/>
    <p:sldId id="300" r:id="rId46"/>
    <p:sldId id="301" r:id="rId47"/>
    <p:sldId id="302" r:id="rId48"/>
    <p:sldId id="303" r:id="rId49"/>
    <p:sldId id="304" r:id="rId50"/>
    <p:sldId id="305" r:id="rId51"/>
    <p:sldId id="306" r:id="rId52"/>
    <p:sldId id="307" r:id="rId53"/>
    <p:sldId id="308" r:id="rId54"/>
    <p:sldId id="309" r:id="rId55"/>
    <p:sldId id="315" r:id="rId56"/>
    <p:sldId id="316" r:id="rId57"/>
    <p:sldId id="310" r:id="rId58"/>
    <p:sldId id="311" r:id="rId59"/>
    <p:sldId id="286" r:id="rId60"/>
    <p:sldId id="312" r:id="rId61"/>
    <p:sldId id="317" r:id="rId62"/>
    <p:sldId id="318" r:id="rId63"/>
    <p:sldId id="319" r:id="rId64"/>
    <p:sldId id="320" r:id="rId65"/>
    <p:sldId id="326" r:id="rId66"/>
    <p:sldId id="321" r:id="rId67"/>
    <p:sldId id="322" r:id="rId68"/>
    <p:sldId id="323" r:id="rId69"/>
    <p:sldId id="327" r:id="rId70"/>
    <p:sldId id="324" r:id="rId71"/>
    <p:sldId id="325" r:id="rId72"/>
    <p:sldId id="328" r:id="rId73"/>
    <p:sldId id="329" r:id="rId74"/>
    <p:sldId id="354" r:id="rId75"/>
    <p:sldId id="331" r:id="rId76"/>
    <p:sldId id="332" r:id="rId77"/>
    <p:sldId id="333" r:id="rId78"/>
    <p:sldId id="334" r:id="rId79"/>
    <p:sldId id="335" r:id="rId80"/>
    <p:sldId id="336" r:id="rId8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33" autoAdjust="0"/>
    <p:restoredTop sz="70153" autoAdjust="0"/>
  </p:normalViewPr>
  <p:slideViewPr>
    <p:cSldViewPr snapToGrid="0">
      <p:cViewPr varScale="1">
        <p:scale>
          <a:sx n="44" d="100"/>
          <a:sy n="44" d="100"/>
        </p:scale>
        <p:origin x="215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C64064-635A-4BB9-9FAD-305806C450B2}" type="datetimeFigureOut">
              <a:rPr lang="en-US" smtClean="0"/>
              <a:t>4/11/2023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75FB6-F233-4ADE-B623-8A33046E3AFA}" type="slidenum">
              <a:rPr lang="en-US" smtClean="0"/>
              <a:t>‹#›</a:t>
            </a:fld>
            <a:endParaRPr lang="en-US"/>
          </a:p>
        </p:txBody>
      </p:sp>
    </p:spTree>
    <p:extLst>
      <p:ext uri="{BB962C8B-B14F-4D97-AF65-F5344CB8AC3E}">
        <p14:creationId xmlns:p14="http://schemas.microsoft.com/office/powerpoint/2010/main" val="3187421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owerschool.com/resources/blog/new-teachers-heres-build-common-formative-assessmen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ese.mo.gov/media/pdf/oeq-ed-leaderstandard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ctm.org/uploadedFiles/Standards_and_Positions/Position_Statements/Formative%20Assessment1.pdf"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nwea.org/content/uploads/2016/04/4-Formative-Assessment-Practices-that-Make-a-Difference-in-Classrooms.pdf"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ascd.org/ASCD/pdf/siteASCD/publications/books/On-Formative-Assessment-sample-chapters.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dn.ncte.org/nctefiles/resources/positions/formative-assessment_single.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1WQCWF7ENfI"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youtube.com/watch?v=ABnYWMnAk7Y"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ssessmentforlearning.edu.au/professional_learning/modules/strategic_questioning/strategic_research_background.html#2"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www.ascd.org/publications/books/111017/chapters/Questioning-to-Check-for-Understanding.aspx"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cdn.ncte.org/nctefiles/resources/positions/formative-assessment_single.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nwea.org/blog/2019/75-digital-tools-apps-teachers-use-to-support-classroom-formative-assessmen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youtube.com/watch?v=Va66oMkWP_o"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youtube.com/watch?v=4av28CeQC1I"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iwonderstand.files.wordpress.com/2015/12/activating-students-as-owners-of-their-own-learning.pdf" TargetMode="External"/><Relationship Id="rId4" Type="http://schemas.openxmlformats.org/officeDocument/2006/relationships/hyperlink" Target="https://www.youtube.com/watch?v=8WxvVgXC_NY"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iwonderstand.files.wordpress.com/2015/12/activating-students-as-instructional-resources-for-one-another.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powerschool.com/resources/blog/new-teachers-heres-build-common-formative-assessments/"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moedu-sail.org/courses/data-based-decision-making-2/"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dese.mo.gov/college-career-readiness/assessment/grade-level"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s://dese.mo.gov/college-career-readiness/assessment/end-course"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a:t>
            </a:r>
          </a:p>
          <a:p>
            <a:r>
              <a:rPr lang="en-US" dirty="0"/>
              <a:t>Today we will look at Part 2 of the Common Formative Assessment training. This module will cover Essential Functions 3 and 4 and the topic will be Eliciting Evidence of Learning. When looking at the Practice Profile, you can see that these two Essential Functions address daily formative assessments and common formative assessment and how they relate to evidence of student learning.</a:t>
            </a:r>
          </a:p>
        </p:txBody>
      </p:sp>
      <p:sp>
        <p:nvSpPr>
          <p:cNvPr id="4" name="Slide Number Placeholder 3"/>
          <p:cNvSpPr>
            <a:spLocks noGrp="1"/>
          </p:cNvSpPr>
          <p:nvPr>
            <p:ph type="sldNum" sz="quarter" idx="5"/>
          </p:nvPr>
        </p:nvSpPr>
        <p:spPr/>
        <p:txBody>
          <a:bodyPr/>
          <a:lstStyle/>
          <a:p>
            <a:fld id="{FEB75FB6-F233-4ADE-B623-8A33046E3AFA}" type="slidenum">
              <a:rPr lang="en-US" smtClean="0"/>
              <a:t>1</a:t>
            </a:fld>
            <a:endParaRPr lang="en-US"/>
          </a:p>
        </p:txBody>
      </p:sp>
    </p:spTree>
    <p:extLst>
      <p:ext uri="{BB962C8B-B14F-4D97-AF65-F5344CB8AC3E}">
        <p14:creationId xmlns:p14="http://schemas.microsoft.com/office/powerpoint/2010/main" val="1410323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latin typeface="Tw Cen MT" panose="020B0602020104020603" pitchFamily="34" charset="77"/>
                <a:ea typeface="Calibri" panose="020F0502020204030204" pitchFamily="34" charset="0"/>
                <a:cs typeface="Times New Roman" panose="02020603050405020304" pitchFamily="18" charset="0"/>
              </a:rPr>
              <a:t>To Know</a:t>
            </a:r>
          </a:p>
          <a:p>
            <a:pPr defTabSz="942289">
              <a:defRPr/>
            </a:pPr>
            <a:r>
              <a:rPr lang="en-US" b="0" dirty="0">
                <a:latin typeface="Tw Cen MT" panose="020B0602020104020603" pitchFamily="34" charset="77"/>
                <a:ea typeface="Calibri" panose="020F0502020204030204" pitchFamily="34" charset="0"/>
                <a:cs typeface="Times New Roman" panose="02020603050405020304" pitchFamily="18" charset="0"/>
              </a:rPr>
              <a:t>Definitions are for consultant use and have the key terms for the learning package. Consultants should know these terms before using this module. Consultants may choose to include some of these definitions into their training as appropriate. </a:t>
            </a: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10</a:t>
            </a:fld>
            <a:endParaRPr lang="en-US"/>
          </a:p>
        </p:txBody>
      </p:sp>
    </p:spTree>
    <p:extLst>
      <p:ext uri="{BB962C8B-B14F-4D97-AF65-F5344CB8AC3E}">
        <p14:creationId xmlns:p14="http://schemas.microsoft.com/office/powerpoint/2010/main" val="473123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latin typeface="Tw Cen MT" panose="020B0602020104020603" pitchFamily="34" charset="77"/>
                <a:ea typeface="Calibri" panose="020F0502020204030204" pitchFamily="34" charset="0"/>
                <a:cs typeface="Times New Roman" panose="02020603050405020304" pitchFamily="18" charset="0"/>
              </a:rPr>
              <a:t>To Know</a:t>
            </a:r>
          </a:p>
          <a:p>
            <a:pPr defTabSz="942289">
              <a:defRPr/>
            </a:pPr>
            <a:r>
              <a:rPr lang="en-US" b="0" dirty="0">
                <a:latin typeface="Tw Cen MT" panose="020B0602020104020603" pitchFamily="34" charset="77"/>
                <a:ea typeface="Calibri" panose="020F0502020204030204" pitchFamily="34" charset="0"/>
                <a:cs typeface="Times New Roman" panose="02020603050405020304" pitchFamily="18" charset="0"/>
              </a:rPr>
              <a:t>Definitions are for consultant use and have the key terms for the learning package. Consultants should know these terms before using this module. Consultants may choose to include some of these definitions into their training as appropriate. </a:t>
            </a: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11</a:t>
            </a:fld>
            <a:endParaRPr lang="en-US"/>
          </a:p>
        </p:txBody>
      </p:sp>
    </p:spTree>
    <p:extLst>
      <p:ext uri="{BB962C8B-B14F-4D97-AF65-F5344CB8AC3E}">
        <p14:creationId xmlns:p14="http://schemas.microsoft.com/office/powerpoint/2010/main" val="3769169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400"/>
            </a:pPr>
            <a:r>
              <a:rPr lang="en-US" b="1" dirty="0">
                <a:solidFill>
                  <a:schemeClr val="dk1"/>
                </a:solidFill>
                <a:latin typeface="Tw Cen MT" panose="020B0602020104020603" pitchFamily="34" charset="77"/>
                <a:ea typeface="Calibri"/>
                <a:cs typeface="Calibri"/>
                <a:sym typeface="Calibri"/>
              </a:rPr>
              <a:t>To Know</a:t>
            </a:r>
          </a:p>
          <a:p>
            <a:pPr>
              <a:buClr>
                <a:srgbClr val="000000"/>
              </a:buClr>
              <a:buSzPts val="1400"/>
            </a:pPr>
            <a:r>
              <a:rPr lang="en-US" dirty="0">
                <a:solidFill>
                  <a:schemeClr val="dk1"/>
                </a:solidFill>
                <a:latin typeface="Tw Cen MT" panose="020B0602020104020603" pitchFamily="34" charset="77"/>
                <a:cs typeface="Calibri"/>
                <a:sym typeface="Calibri"/>
              </a:rPr>
              <a:t>Consultants should send both of these pre-read articles to the participants because both are used in the module.</a:t>
            </a:r>
          </a:p>
          <a:p>
            <a:pPr>
              <a:buClr>
                <a:srgbClr val="000000"/>
              </a:buClr>
              <a:buSzPts val="1400"/>
            </a:pPr>
            <a:endParaRPr lang="en-US" dirty="0">
              <a:latin typeface="Tw Cen MT" panose="020B0602020104020603" pitchFamily="34" charset="77"/>
            </a:endParaRPr>
          </a:p>
          <a:p>
            <a:pPr marL="176679" indent="-176679" defTabSz="942289">
              <a:buClr>
                <a:srgbClr val="000000"/>
              </a:buClr>
              <a:buSzPts val="1400"/>
              <a:buFont typeface="Arial" panose="020B0604020202020204" pitchFamily="34" charset="0"/>
              <a:buChar char="•"/>
              <a:defRPr/>
            </a:pPr>
            <a:r>
              <a:rPr lang="en-US" b="1" i="1" dirty="0">
                <a:latin typeface="Tw Cen MT" panose="020B0602020104020603" pitchFamily="34" charset="77"/>
              </a:rPr>
              <a:t>7 Fast, Smart Ways to Do Formative Assessment </a:t>
            </a:r>
            <a:r>
              <a:rPr lang="en-US" dirty="0">
                <a:latin typeface="Tw Cen MT" panose="020B0602020104020603" pitchFamily="34" charset="77"/>
              </a:rPr>
              <a:t>provides participants with a brief overview of formative assessment and its purposes along with some smart, fast ways to do it.  </a:t>
            </a:r>
          </a:p>
          <a:p>
            <a:pPr marL="176679" indent="-176679" defTabSz="942289">
              <a:buClr>
                <a:srgbClr val="000000"/>
              </a:buClr>
              <a:buSzPts val="1400"/>
              <a:buFont typeface="Arial" panose="020B0604020202020204" pitchFamily="34" charset="0"/>
              <a:buChar char="•"/>
              <a:defRPr/>
            </a:pPr>
            <a:endParaRPr lang="en-US" dirty="0">
              <a:latin typeface="Tw Cen MT" panose="020B0602020104020603" pitchFamily="34" charset="77"/>
            </a:endParaRPr>
          </a:p>
          <a:p>
            <a:pPr marL="176679" indent="-176679" defTabSz="942289">
              <a:buClr>
                <a:srgbClr val="000000"/>
              </a:buClr>
              <a:buSzPts val="1400"/>
              <a:buFont typeface="Arial" panose="020B0604020202020204" pitchFamily="34" charset="0"/>
              <a:buChar char="•"/>
              <a:defRPr/>
            </a:pPr>
            <a:r>
              <a:rPr lang="en-US" b="1" i="1" dirty="0">
                <a:latin typeface="Tw Cen MT" panose="020B0602020104020603" pitchFamily="34" charset="77"/>
              </a:rPr>
              <a:t>New Teachers, Here’s How to Build Common Formative Assessments </a:t>
            </a:r>
            <a:r>
              <a:rPr lang="en-US" dirty="0">
                <a:latin typeface="Tw Cen MT" panose="020B0602020104020603" pitchFamily="34" charset="77"/>
              </a:rPr>
              <a:t>provides an overview of the purpose and benefits of CFAs and a detailed step-by-step process to create them.  Although the title is focused on new teachers, this article provides very essential information on developing CFAs regardless of teacher experience.</a:t>
            </a:r>
            <a:r>
              <a:rPr lang="en-US" b="1" i="1" dirty="0">
                <a:latin typeface="Tw Cen MT" panose="020B0602020104020603" pitchFamily="34" charset="77"/>
              </a:rPr>
              <a:t> </a:t>
            </a:r>
          </a:p>
          <a:p>
            <a:pPr marL="176679" indent="-176679" defTabSz="942289">
              <a:buClr>
                <a:srgbClr val="000000"/>
              </a:buClr>
              <a:buSzPts val="1400"/>
              <a:buFont typeface="Arial" panose="020B0604020202020204" pitchFamily="34" charset="0"/>
              <a:buChar char="•"/>
              <a:defRPr/>
            </a:pPr>
            <a:endParaRPr lang="en-US" b="1" i="1" dirty="0">
              <a:latin typeface="Tw Cen MT" panose="020B0602020104020603" pitchFamily="34" charset="77"/>
            </a:endParaRPr>
          </a:p>
          <a:p>
            <a:pPr>
              <a:buClr>
                <a:srgbClr val="000000"/>
              </a:buClr>
              <a:buSzPts val="1400"/>
            </a:pPr>
            <a:r>
              <a:rPr lang="en-US" b="1" dirty="0">
                <a:solidFill>
                  <a:schemeClr val="dk1"/>
                </a:solidFill>
                <a:latin typeface="Tw Cen MT" panose="020B0602020104020603" pitchFamily="34" charset="77"/>
                <a:ea typeface="Calibri"/>
                <a:cs typeface="Calibri"/>
                <a:sym typeface="Calibri"/>
              </a:rPr>
              <a:t>To Do</a:t>
            </a:r>
          </a:p>
          <a:p>
            <a:pPr>
              <a:buClr>
                <a:srgbClr val="000000"/>
              </a:buClr>
              <a:buSzPts val="1400"/>
            </a:pPr>
            <a:r>
              <a:rPr lang="en-US" dirty="0">
                <a:solidFill>
                  <a:schemeClr val="dk1"/>
                </a:solidFill>
                <a:latin typeface="Tw Cen MT" panose="020B0602020104020603" pitchFamily="34" charset="77"/>
                <a:ea typeface="Calibri"/>
                <a:cs typeface="Calibri"/>
                <a:sym typeface="Calibri"/>
              </a:rPr>
              <a:t>Provide to participants as a pre-reads so they will be prepared to reflect on them in the presentation.</a:t>
            </a:r>
          </a:p>
          <a:p>
            <a:pPr>
              <a:buClr>
                <a:srgbClr val="000000"/>
              </a:buClr>
              <a:buSzPts val="1400"/>
            </a:pPr>
            <a:endParaRPr lang="en-US" b="1" dirty="0">
              <a:solidFill>
                <a:schemeClr val="dk1"/>
              </a:solidFill>
              <a:latin typeface="Tw Cen MT" panose="020B0602020104020603" pitchFamily="34" charset="77"/>
              <a:ea typeface="Calibri"/>
              <a:cs typeface="Calibri"/>
              <a:sym typeface="Calibri"/>
            </a:endParaRPr>
          </a:p>
          <a:p>
            <a:pPr>
              <a:buClr>
                <a:srgbClr val="000000"/>
              </a:buClr>
              <a:buSzPts val="1400"/>
            </a:pPr>
            <a:r>
              <a:rPr lang="en-US" b="1" dirty="0">
                <a:solidFill>
                  <a:schemeClr val="dk1"/>
                </a:solidFill>
                <a:latin typeface="Tw Cen MT" panose="020B0602020104020603" pitchFamily="34" charset="77"/>
                <a:ea typeface="Calibri"/>
                <a:cs typeface="Calibri"/>
                <a:sym typeface="Calibri"/>
              </a:rPr>
              <a:t>References</a:t>
            </a:r>
          </a:p>
          <a:p>
            <a:pPr marL="0" marR="0" lvl="0" indent="0" algn="l" defTabSz="914400" rtl="0" eaLnBrk="1" fontAlgn="auto" latinLnBrk="0" hangingPunct="1">
              <a:lnSpc>
                <a:spcPct val="107000"/>
              </a:lnSpc>
              <a:spcBef>
                <a:spcPts val="0"/>
              </a:spcBef>
              <a:spcAft>
                <a:spcPts val="824"/>
              </a:spcAft>
              <a:buClrTx/>
              <a:buSzTx/>
              <a:buFontTx/>
              <a:buNone/>
              <a:tabLst/>
              <a:defRPr/>
            </a:pPr>
            <a:r>
              <a:rPr lang="en" dirty="0">
                <a:latin typeface="Tw Cen MT" panose="020B0602020104020603" pitchFamily="34" charset="77"/>
              </a:rPr>
              <a:t>PowerSchool. (2016, Oct. 13). </a:t>
            </a:r>
            <a:r>
              <a:rPr lang="en" i="1" dirty="0">
                <a:latin typeface="Tw Cen MT" panose="020B0602020104020603" pitchFamily="34" charset="77"/>
              </a:rPr>
              <a:t>New teachers, here’s how to build common formative assessments </a:t>
            </a:r>
            <a:r>
              <a:rPr lang="en" dirty="0">
                <a:latin typeface="Tw Cen MT" panose="020B0602020104020603" pitchFamily="34" charset="77"/>
              </a:rPr>
              <a:t>[Blog]. </a:t>
            </a:r>
            <a:r>
              <a:rPr lang="en-US" u="sng" dirty="0">
                <a:solidFill>
                  <a:schemeClr val="hlink"/>
                </a:solidFill>
                <a:latin typeface="Tw Cen MT" panose="020B0602020104020603" pitchFamily="34" charset="77"/>
                <a:hlinkClick r:id="rId3"/>
              </a:rPr>
              <a:t>https://www.powerschool.com/resources/blog/new-teachers-heres-build-common-formative-assessments/</a:t>
            </a:r>
            <a:endParaRPr lang="en-US" dirty="0">
              <a:latin typeface="Tw Cen MT" panose="020B0602020104020603" pitchFamily="34" charset="77"/>
            </a:endParaRPr>
          </a:p>
          <a:p>
            <a:pPr>
              <a:lnSpc>
                <a:spcPct val="107000"/>
              </a:lnSpc>
              <a:spcAft>
                <a:spcPts val="824"/>
              </a:spcAft>
            </a:pPr>
            <a:endParaRPr lang="en-US" dirty="0">
              <a:latin typeface="Tw Cen MT" panose="020B0602020104020603" pitchFamily="34" charset="77"/>
              <a:ea typeface="Calibri" panose="020F0502020204030204" pitchFamily="34" charset="0"/>
              <a:cs typeface="Times New Roman" panose="02020603050405020304" pitchFamily="18" charset="0"/>
            </a:endParaRPr>
          </a:p>
          <a:p>
            <a:pPr marL="182880" indent="-182880">
              <a:lnSpc>
                <a:spcPct val="100000"/>
              </a:lnSpc>
              <a:spcBef>
                <a:spcPts val="0"/>
              </a:spcBef>
              <a:spcAft>
                <a:spcPts val="800"/>
              </a:spcAft>
              <a:buNone/>
            </a:pPr>
            <a:r>
              <a:rPr lang="en-US" sz="1200" dirty="0">
                <a:latin typeface="Tw Cen MT" panose="020B0602020104020603" pitchFamily="34" charset="77"/>
              </a:rPr>
              <a:t>Thomas, L. (2019, April 26). 7 smart, fast ways to do formative assessment. </a:t>
            </a:r>
            <a:r>
              <a:rPr lang="en-US" sz="1200" i="1" dirty="0">
                <a:latin typeface="Tw Cen MT" panose="020B0602020104020603" pitchFamily="34" charset="77"/>
              </a:rPr>
              <a:t>Edutopia. </a:t>
            </a:r>
            <a:r>
              <a:rPr lang="en-US" sz="1200" dirty="0">
                <a:latin typeface="Tw Cen MT" panose="020B0602020104020603" pitchFamily="34" charset="77"/>
              </a:rPr>
              <a:t>https://</a:t>
            </a:r>
            <a:r>
              <a:rPr lang="en-US" sz="1200" dirty="0" err="1">
                <a:latin typeface="Tw Cen MT" panose="020B0602020104020603" pitchFamily="34" charset="77"/>
              </a:rPr>
              <a:t>www.edutopia.org</a:t>
            </a:r>
            <a:r>
              <a:rPr lang="en-US" sz="1200" dirty="0">
                <a:latin typeface="Tw Cen MT" panose="020B0602020104020603" pitchFamily="34" charset="77"/>
              </a:rPr>
              <a:t>/article/7-smart-fast-ways-do-formative-assessment</a:t>
            </a: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12</a:t>
            </a:fld>
            <a:endParaRPr lang="en-US"/>
          </a:p>
        </p:txBody>
      </p:sp>
    </p:spTree>
    <p:extLst>
      <p:ext uri="{BB962C8B-B14F-4D97-AF65-F5344CB8AC3E}">
        <p14:creationId xmlns:p14="http://schemas.microsoft.com/office/powerpoint/2010/main" val="330080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w Cen MT" panose="020B0602020104020603" pitchFamily="34" charset="77"/>
              </a:rPr>
              <a:t>To Know/To 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w Cen MT" panose="020B0602020104020603" pitchFamily="34" charset="77"/>
              </a:rPr>
              <a:t>It is important that all participants receive introduction training prior to other module sessions if they have not previously had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Tw Cen MT" panose="020B0602020104020603" pitchFamily="34" charset="77"/>
            </a:endParaRPr>
          </a:p>
          <a:p>
            <a:r>
              <a:rPr lang="en-US" b="1" dirty="0">
                <a:latin typeface="Tw Cen MT" panose="020B0602020104020603" pitchFamily="34" charset="77"/>
              </a:rPr>
              <a:t>To Say</a:t>
            </a:r>
          </a:p>
          <a:p>
            <a:r>
              <a:rPr lang="en-US" dirty="0">
                <a:latin typeface="Tw Cen MT" panose="020B0602020104020603" pitchFamily="34" charset="77"/>
              </a:rPr>
              <a:t>Today we will look at Part 2 of the Common Formative Assessment training. This module will cover Essential Functions 3 and 4 and the topic will be Eliciting Evidence of Learning. When looking at the Practice Profile, you can see that these two Essential Functions address daily formative assessments and common formative assessment and how they relate to evidence of student learning.</a:t>
            </a: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13</a:t>
            </a:fld>
            <a:endParaRPr lang="en-US"/>
          </a:p>
        </p:txBody>
      </p:sp>
    </p:spTree>
    <p:extLst>
      <p:ext uri="{BB962C8B-B14F-4D97-AF65-F5344CB8AC3E}">
        <p14:creationId xmlns:p14="http://schemas.microsoft.com/office/powerpoint/2010/main" val="2867194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b="1" dirty="0">
                <a:solidFill>
                  <a:schemeClr val="dk1"/>
                </a:solidFill>
                <a:latin typeface="Tw Cen MT" panose="020B0602020104020603" pitchFamily="34" charset="77"/>
                <a:ea typeface="Calibri"/>
                <a:cs typeface="Calibri"/>
                <a:sym typeface="Calibri"/>
              </a:rPr>
              <a:t>To Know/To Say</a:t>
            </a:r>
          </a:p>
          <a:p>
            <a:pPr>
              <a:buSzPct val="25000"/>
            </a:pPr>
            <a:r>
              <a:rPr lang="en-US" dirty="0">
                <a:solidFill>
                  <a:schemeClr val="dk1"/>
                </a:solidFill>
                <a:latin typeface="Tw Cen MT" panose="020B0602020104020603" pitchFamily="34" charset="77"/>
                <a:ea typeface="Calibri"/>
                <a:cs typeface="Calibri"/>
                <a:sym typeface="Calibri"/>
              </a:rPr>
              <a:t>Special thanks to all contributors to the development and revision of this Professional Learning Module.</a:t>
            </a: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14</a:t>
            </a:fld>
            <a:endParaRPr lang="en-US"/>
          </a:p>
        </p:txBody>
      </p:sp>
    </p:spTree>
    <p:extLst>
      <p:ext uri="{BB962C8B-B14F-4D97-AF65-F5344CB8AC3E}">
        <p14:creationId xmlns:p14="http://schemas.microsoft.com/office/powerpoint/2010/main" val="2807747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Know/To Do</a:t>
            </a:r>
          </a:p>
          <a:p>
            <a:r>
              <a:rPr lang="en-US" b="0" dirty="0">
                <a:latin typeface="Tw Cen MT" panose="020B0602020104020603" pitchFamily="34" charset="77"/>
              </a:rPr>
              <a:t>Add presenter information to the slide.</a:t>
            </a: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15</a:t>
            </a:fld>
            <a:endParaRPr lang="en-US"/>
          </a:p>
        </p:txBody>
      </p:sp>
    </p:spTree>
    <p:extLst>
      <p:ext uri="{BB962C8B-B14F-4D97-AF65-F5344CB8AC3E}">
        <p14:creationId xmlns:p14="http://schemas.microsoft.com/office/powerpoint/2010/main" val="2424001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b="1" dirty="0">
                <a:solidFill>
                  <a:schemeClr val="dk1"/>
                </a:solidFill>
                <a:latin typeface="Tw Cen MT" panose="020B0602020104020603" pitchFamily="34" charset="77"/>
                <a:ea typeface="Calibri"/>
                <a:cs typeface="Calibri"/>
                <a:sym typeface="Calibri"/>
              </a:rPr>
              <a:t>To Know</a:t>
            </a:r>
          </a:p>
          <a:p>
            <a:pPr>
              <a:buSzPct val="25000"/>
            </a:pPr>
            <a:r>
              <a:rPr lang="en-US" dirty="0">
                <a:solidFill>
                  <a:schemeClr val="dk1"/>
                </a:solidFill>
                <a:latin typeface="Tw Cen MT" panose="020B0602020104020603" pitchFamily="34" charset="77"/>
                <a:ea typeface="Calibri"/>
                <a:cs typeface="Calibri"/>
                <a:sym typeface="Calibri"/>
              </a:rPr>
              <a:t>It is important to establish norms for training. Trainers are free to adjust this list of norms.</a:t>
            </a:r>
          </a:p>
          <a:p>
            <a:pPr>
              <a:buSzPct val="25000"/>
            </a:pPr>
            <a:endParaRPr lang="en-US" dirty="0">
              <a:solidFill>
                <a:schemeClr val="dk1"/>
              </a:solidFill>
              <a:latin typeface="Tw Cen MT" panose="020B0602020104020603" pitchFamily="34" charset="77"/>
              <a:ea typeface="Calibri"/>
              <a:cs typeface="Calibri"/>
              <a:sym typeface="Calibri"/>
            </a:endParaRPr>
          </a:p>
          <a:p>
            <a:pPr>
              <a:spcBef>
                <a:spcPts val="371"/>
              </a:spcBef>
              <a:buSzPct val="25000"/>
            </a:pPr>
            <a:r>
              <a:rPr lang="en-US" b="1" dirty="0">
                <a:solidFill>
                  <a:schemeClr val="dk1"/>
                </a:solidFill>
                <a:latin typeface="Tw Cen MT" panose="020B0602020104020603" pitchFamily="34" charset="77"/>
                <a:ea typeface="Calibri"/>
                <a:cs typeface="Calibri"/>
                <a:sym typeface="Calibri"/>
              </a:rPr>
              <a:t>To Do</a:t>
            </a:r>
          </a:p>
          <a:p>
            <a:pPr>
              <a:spcBef>
                <a:spcPts val="371"/>
              </a:spcBef>
              <a:buSzPct val="25000"/>
            </a:pPr>
            <a:r>
              <a:rPr lang="en-US" dirty="0">
                <a:solidFill>
                  <a:schemeClr val="dk1"/>
                </a:solidFill>
                <a:latin typeface="Tw Cen MT" panose="020B0602020104020603" pitchFamily="34" charset="77"/>
                <a:ea typeface="Calibri"/>
                <a:cs typeface="Calibri"/>
                <a:sym typeface="Calibri"/>
              </a:rPr>
              <a:t>Consider including a check mid-way through the training to assess a norm or norms. The presenter may want to use norms printed on agenda handouts in addition to or in place of presentation slides, so the norms are always available in print for participants. Norms may be added to address specific school needs. Some schools already have established norms for all PD. In that case, adapt to their norms. </a:t>
            </a:r>
          </a:p>
          <a:p>
            <a:pPr>
              <a:spcBef>
                <a:spcPts val="371"/>
              </a:spcBef>
              <a:buSzPct val="25000"/>
            </a:pPr>
            <a:r>
              <a:rPr lang="en-US" dirty="0">
                <a:solidFill>
                  <a:schemeClr val="dk1"/>
                </a:solidFill>
                <a:latin typeface="Tw Cen MT" panose="020B0602020104020603" pitchFamily="34" charset="77"/>
                <a:ea typeface="Calibri"/>
                <a:cs typeface="Calibri"/>
                <a:sym typeface="Calibri"/>
              </a:rPr>
              <a:t>                   </a:t>
            </a:r>
          </a:p>
          <a:p>
            <a:pPr>
              <a:spcBef>
                <a:spcPts val="371"/>
              </a:spcBef>
              <a:buSzPct val="25000"/>
            </a:pPr>
            <a:r>
              <a:rPr lang="en-US" b="1" dirty="0">
                <a:solidFill>
                  <a:schemeClr val="dk1"/>
                </a:solidFill>
                <a:latin typeface="Tw Cen MT" panose="020B0602020104020603" pitchFamily="34" charset="77"/>
                <a:ea typeface="Calibri"/>
                <a:cs typeface="Calibri"/>
                <a:sym typeface="Calibri"/>
              </a:rPr>
              <a:t>To Say</a:t>
            </a:r>
            <a:endParaRPr lang="en-US" dirty="0">
              <a:solidFill>
                <a:schemeClr val="dk1"/>
              </a:solidFill>
              <a:latin typeface="Tw Cen MT" panose="020B0602020104020603" pitchFamily="34" charset="77"/>
              <a:ea typeface="Calibri"/>
              <a:cs typeface="Calibri"/>
              <a:sym typeface="Calibri"/>
            </a:endParaRPr>
          </a:p>
          <a:p>
            <a:pPr>
              <a:spcBef>
                <a:spcPts val="371"/>
              </a:spcBef>
              <a:buSzPct val="25000"/>
            </a:pPr>
            <a:r>
              <a:rPr lang="en-US" dirty="0">
                <a:solidFill>
                  <a:schemeClr val="dk1"/>
                </a:solidFill>
                <a:latin typeface="Tw Cen MT" panose="020B0602020104020603" pitchFamily="34" charset="77"/>
                <a:ea typeface="Calibri"/>
                <a:cs typeface="Calibri"/>
                <a:sym typeface="Calibri"/>
              </a:rPr>
              <a:t>Please review the norms for this training. Are there any additions that need to be made to the norms at this time?</a:t>
            </a: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16</a:t>
            </a:fld>
            <a:endParaRPr lang="en-US"/>
          </a:p>
        </p:txBody>
      </p:sp>
    </p:spTree>
    <p:extLst>
      <p:ext uri="{BB962C8B-B14F-4D97-AF65-F5344CB8AC3E}">
        <p14:creationId xmlns:p14="http://schemas.microsoft.com/office/powerpoint/2010/main" val="4105109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b="1" dirty="0">
                <a:solidFill>
                  <a:schemeClr val="dk1"/>
                </a:solidFill>
                <a:latin typeface="Tw Cen MT" panose="020B0602020104020603" pitchFamily="34" charset="77"/>
                <a:ea typeface="Calibri"/>
                <a:cs typeface="Calibri"/>
                <a:sym typeface="Calibri"/>
              </a:rPr>
              <a:t>To Know/To Say</a:t>
            </a:r>
          </a:p>
          <a:p>
            <a:pPr>
              <a:buSzPct val="25000"/>
            </a:pPr>
            <a:r>
              <a:rPr lang="en-US" dirty="0">
                <a:solidFill>
                  <a:schemeClr val="dk1"/>
                </a:solidFill>
                <a:latin typeface="Tw Cen MT" panose="020B0602020104020603" pitchFamily="34" charset="77"/>
                <a:ea typeface="Calibri"/>
                <a:cs typeface="Calibri"/>
                <a:sym typeface="Calibri"/>
              </a:rPr>
              <a:t>You</a:t>
            </a:r>
            <a:r>
              <a:rPr lang="en-US" b="1" dirty="0">
                <a:solidFill>
                  <a:schemeClr val="dk1"/>
                </a:solidFill>
                <a:latin typeface="Tw Cen MT" panose="020B0602020104020603" pitchFamily="34" charset="77"/>
                <a:ea typeface="Calibri"/>
                <a:cs typeface="Calibri"/>
                <a:sym typeface="Calibri"/>
              </a:rPr>
              <a:t> </a:t>
            </a:r>
            <a:r>
              <a:rPr lang="en-US" dirty="0">
                <a:solidFill>
                  <a:schemeClr val="dk1"/>
                </a:solidFill>
                <a:latin typeface="Tw Cen MT" panose="020B0602020104020603" pitchFamily="34" charset="77"/>
                <a:ea typeface="Calibri"/>
                <a:cs typeface="Calibri"/>
                <a:sym typeface="Calibri"/>
              </a:rPr>
              <a:t>will see these icons on slides and handouts throughout the presentation. </a:t>
            </a:r>
            <a:endParaRPr lang="en-US" b="1" dirty="0">
              <a:solidFill>
                <a:schemeClr val="dk1"/>
              </a:solidFill>
              <a:latin typeface="Tw Cen MT" panose="020B0602020104020603" pitchFamily="34" charset="77"/>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17</a:t>
            </a:fld>
            <a:endParaRPr lang="en-US"/>
          </a:p>
        </p:txBody>
      </p:sp>
    </p:spTree>
    <p:extLst>
      <p:ext uri="{BB962C8B-B14F-4D97-AF65-F5344CB8AC3E}">
        <p14:creationId xmlns:p14="http://schemas.microsoft.com/office/powerpoint/2010/main" val="1842053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buSzPct val="25000"/>
              <a:defRPr/>
            </a:pPr>
            <a:r>
              <a:rPr lang="en-US" b="1" dirty="0">
                <a:solidFill>
                  <a:schemeClr val="dk1"/>
                </a:solidFill>
                <a:latin typeface="Tw Cen MT" panose="020B0602020104020603" pitchFamily="34" charset="77"/>
                <a:ea typeface="Calibri"/>
                <a:cs typeface="Calibri"/>
                <a:sym typeface="Calibri"/>
              </a:rPr>
              <a:t>To Know</a:t>
            </a:r>
          </a:p>
          <a:p>
            <a:pPr defTabSz="942289">
              <a:buSzPct val="25000"/>
              <a:defRPr/>
            </a:pPr>
            <a:r>
              <a:rPr lang="en-US" sz="1800" dirty="0">
                <a:solidFill>
                  <a:srgbClr val="70AD47"/>
                </a:solidFill>
                <a:effectLst/>
                <a:latin typeface="Tw Cen MT" panose="020B0602020104020603" pitchFamily="34" charset="77"/>
                <a:ea typeface="Calibri" panose="020F0502020204030204" pitchFamily="34" charset="0"/>
                <a:cs typeface="Times New Roman" panose="02020603050405020304" pitchFamily="18" charset="0"/>
              </a:rPr>
              <a:t>Nine Professional Learning Modules make up the DCI Content within the DCI Framework as illustrated in the slide. </a:t>
            </a:r>
          </a:p>
          <a:p>
            <a:pPr marL="285750" indent="-285750" defTabSz="942289">
              <a:buSzPct val="25000"/>
              <a:buFont typeface="Wingdings" panose="05000000000000000000" pitchFamily="2" charset="2"/>
              <a:buChar char="§"/>
              <a:defRPr/>
            </a:pPr>
            <a:r>
              <a:rPr lang="en-US" sz="1800" dirty="0">
                <a:solidFill>
                  <a:srgbClr val="70AD47"/>
                </a:solidFill>
                <a:effectLst/>
                <a:latin typeface="Tw Cen MT" panose="020B0602020104020603" pitchFamily="34" charset="77"/>
                <a:ea typeface="Calibri" panose="020F0502020204030204" pitchFamily="34" charset="0"/>
                <a:cs typeface="Times New Roman" panose="02020603050405020304" pitchFamily="18" charset="0"/>
              </a:rPr>
              <a:t>Three foundational educational practices essential for collaborative, data-informed instruction and decision making</a:t>
            </a:r>
          </a:p>
          <a:p>
            <a:pPr marL="285750" indent="-285750" defTabSz="942289">
              <a:buSzPct val="25000"/>
              <a:buFont typeface="Wingdings" panose="05000000000000000000" pitchFamily="2" charset="2"/>
              <a:buChar char="§"/>
              <a:defRPr/>
            </a:pPr>
            <a:r>
              <a:rPr lang="en-US" sz="1800" dirty="0">
                <a:solidFill>
                  <a:srgbClr val="70AD47"/>
                </a:solidFill>
                <a:effectLst/>
                <a:latin typeface="Tw Cen MT" panose="020B0602020104020603" pitchFamily="34" charset="77"/>
                <a:ea typeface="Calibri" panose="020F0502020204030204" pitchFamily="34" charset="0"/>
                <a:cs typeface="Times New Roman" panose="02020603050405020304" pitchFamily="18" charset="0"/>
              </a:rPr>
              <a:t>Two effective teaching and learning practices shown to improve student achievement</a:t>
            </a:r>
          </a:p>
          <a:p>
            <a:pPr marL="285750" indent="-285750" defTabSz="942289">
              <a:buSzPct val="25000"/>
              <a:buFont typeface="Wingdings" panose="05000000000000000000" pitchFamily="2" charset="2"/>
              <a:buChar char="§"/>
              <a:defRPr/>
            </a:pPr>
            <a:r>
              <a:rPr lang="en-US" sz="1800" dirty="0">
                <a:solidFill>
                  <a:srgbClr val="70AD47"/>
                </a:solidFill>
                <a:effectLst/>
                <a:latin typeface="Tw Cen MT" panose="020B0602020104020603" pitchFamily="34" charset="77"/>
                <a:ea typeface="Calibri" panose="020F0502020204030204" pitchFamily="34" charset="0"/>
                <a:cs typeface="Times New Roman" panose="02020603050405020304" pitchFamily="18" charset="0"/>
              </a:rPr>
              <a:t>Four practices that create a supportive context to sustain and</a:t>
            </a:r>
            <a:br>
              <a:rPr lang="en-US" sz="1800" dirty="0">
                <a:solidFill>
                  <a:srgbClr val="70AD47"/>
                </a:solidFill>
                <a:effectLst/>
                <a:latin typeface="Tw Cen MT" panose="020B0602020104020603" pitchFamily="34" charset="77"/>
                <a:ea typeface="Calibri" panose="020F0502020204030204" pitchFamily="34" charset="0"/>
                <a:cs typeface="Times New Roman" panose="02020603050405020304" pitchFamily="18" charset="0"/>
              </a:rPr>
            </a:br>
            <a:r>
              <a:rPr lang="en-US" sz="1800" dirty="0">
                <a:solidFill>
                  <a:srgbClr val="70AD47"/>
                </a:solidFill>
                <a:effectLst/>
                <a:latin typeface="Tw Cen MT" panose="020B0602020104020603" pitchFamily="34" charset="77"/>
                <a:ea typeface="Calibri" panose="020F0502020204030204" pitchFamily="34" charset="0"/>
                <a:cs typeface="Times New Roman" panose="02020603050405020304" pitchFamily="18" charset="0"/>
              </a:rPr>
              <a:t>advance effective teaching and learning</a:t>
            </a:r>
            <a:endParaRPr lang="en-US" sz="1800" dirty="0">
              <a:effectLst/>
              <a:latin typeface="Tw Cen MT" panose="020B0602020104020603" pitchFamily="34" charset="77"/>
              <a:ea typeface="Calibri" panose="020F0502020204030204" pitchFamily="34" charset="0"/>
              <a:cs typeface="Times New Roman" panose="02020603050405020304" pitchFamily="18" charset="0"/>
            </a:endParaRPr>
          </a:p>
          <a:p>
            <a:pPr defTabSz="942289">
              <a:buSzPct val="25000"/>
              <a:defRPr/>
            </a:pPr>
            <a:endParaRPr lang="en-US" dirty="0">
              <a:solidFill>
                <a:schemeClr val="dk1"/>
              </a:solidFill>
              <a:latin typeface="Tw Cen MT" panose="020B0602020104020603" pitchFamily="34" charset="77"/>
              <a:ea typeface="Calibri"/>
              <a:cs typeface="Calibri"/>
              <a:sym typeface="Calibri"/>
            </a:endParaRPr>
          </a:p>
          <a:p>
            <a:pPr>
              <a:buSzPct val="25000"/>
            </a:pPr>
            <a:r>
              <a:rPr lang="en-US" b="1" dirty="0">
                <a:solidFill>
                  <a:schemeClr val="dk1"/>
                </a:solidFill>
                <a:latin typeface="Tw Cen MT" panose="020B0602020104020603" pitchFamily="34" charset="77"/>
                <a:ea typeface="Calibri"/>
                <a:cs typeface="Calibri"/>
                <a:sym typeface="Calibri"/>
              </a:rPr>
              <a:t>To Do/To Say</a:t>
            </a:r>
          </a:p>
          <a:p>
            <a:pPr>
              <a:buSzPct val="25000"/>
            </a:pPr>
            <a:r>
              <a:rPr lang="en-US" dirty="0">
                <a:solidFill>
                  <a:schemeClr val="dk1"/>
                </a:solidFill>
                <a:latin typeface="Tw Cen MT" panose="020B0602020104020603" pitchFamily="34" charset="77"/>
                <a:ea typeface="Calibri"/>
                <a:cs typeface="Calibri"/>
                <a:sym typeface="Calibri"/>
              </a:rPr>
              <a:t>Before we delve into this module, let’s take a few minutes to review the DCI Framework graphic, looking specifically at where CFA falls into whole picture. </a:t>
            </a:r>
          </a:p>
          <a:p>
            <a:pPr>
              <a:buSzPct val="25000"/>
            </a:pPr>
            <a:endParaRPr lang="en-US" dirty="0">
              <a:solidFill>
                <a:schemeClr val="dk1"/>
              </a:solidFill>
              <a:latin typeface="Tw Cen MT" panose="020B0602020104020603" pitchFamily="34" charset="77"/>
              <a:ea typeface="Calibri"/>
              <a:cs typeface="Calibri"/>
              <a:sym typeface="Calibri"/>
            </a:endParaRPr>
          </a:p>
          <a:p>
            <a:pPr>
              <a:buSzPct val="25000"/>
            </a:pPr>
            <a:r>
              <a:rPr lang="en-US" dirty="0">
                <a:solidFill>
                  <a:schemeClr val="dk1"/>
                </a:solidFill>
                <a:latin typeface="Tw Cen MT" panose="020B0602020104020603" pitchFamily="34" charset="77"/>
                <a:ea typeface="Calibri"/>
                <a:cs typeface="Calibri"/>
                <a:sym typeface="Calibri"/>
              </a:rPr>
              <a:t>As you see, the focus of DCI is on effective instruction leading to exceptional outcomes for all Missouri students. </a:t>
            </a:r>
          </a:p>
          <a:p>
            <a:pPr>
              <a:buSzPct val="25000"/>
            </a:pPr>
            <a:endParaRPr lang="en-US" dirty="0">
              <a:solidFill>
                <a:schemeClr val="dk1"/>
              </a:solidFill>
              <a:latin typeface="Tw Cen MT" panose="020B0602020104020603" pitchFamily="34" charset="77"/>
              <a:ea typeface="Calibri"/>
              <a:cs typeface="Calibri"/>
              <a:sym typeface="Calibri"/>
            </a:endParaRPr>
          </a:p>
          <a:p>
            <a:pPr>
              <a:buSzPct val="25000"/>
            </a:pPr>
            <a:r>
              <a:rPr lang="en-US" dirty="0">
                <a:solidFill>
                  <a:schemeClr val="dk1"/>
                </a:solidFill>
                <a:latin typeface="Tw Cen MT" panose="020B0602020104020603" pitchFamily="34" charset="77"/>
                <a:ea typeface="Calibri"/>
                <a:cs typeface="Calibri"/>
                <a:sym typeface="Calibri"/>
              </a:rPr>
              <a:t>The Content Framework has three main components</a:t>
            </a:r>
          </a:p>
          <a:p>
            <a:pPr marL="171450" indent="-171450">
              <a:buSzPct val="25000"/>
              <a:buFont typeface="Wingdings" panose="05000000000000000000" pitchFamily="2" charset="2"/>
              <a:buChar char="§"/>
            </a:pPr>
            <a:r>
              <a:rPr lang="en-US" dirty="0">
                <a:solidFill>
                  <a:schemeClr val="dk1"/>
                </a:solidFill>
                <a:latin typeface="Tw Cen MT" panose="020B0602020104020603" pitchFamily="34" charset="77"/>
                <a:ea typeface="Calibri"/>
                <a:cs typeface="Calibri"/>
                <a:sym typeface="Calibri"/>
              </a:rPr>
              <a:t>Foundations (consisting of Collaborative Teams, Data-Based Decision Making, and Common Formative Assessment)</a:t>
            </a:r>
          </a:p>
          <a:p>
            <a:pPr marL="176679" indent="-176679">
              <a:buSzPct val="25000"/>
              <a:buFont typeface="Wingdings" panose="05000000000000000000" pitchFamily="2" charset="2"/>
              <a:buChar char="§"/>
            </a:pPr>
            <a:r>
              <a:rPr lang="en-US" dirty="0">
                <a:solidFill>
                  <a:schemeClr val="dk1"/>
                </a:solidFill>
                <a:latin typeface="Tw Cen MT" panose="020B0602020104020603" pitchFamily="34" charset="77"/>
                <a:ea typeface="Calibri"/>
                <a:cs typeface="Calibri"/>
                <a:sym typeface="Calibri"/>
              </a:rPr>
              <a:t>Effective Teaching and Learning Practices (Developing Assessment Capable Learners with Feedback and Metacognition) </a:t>
            </a:r>
          </a:p>
          <a:p>
            <a:pPr marL="176679" indent="-176679">
              <a:buSzPct val="25000"/>
              <a:buFont typeface="Wingdings" panose="05000000000000000000" pitchFamily="2" charset="2"/>
              <a:buChar char="§"/>
            </a:pPr>
            <a:r>
              <a:rPr lang="en-US" dirty="0">
                <a:solidFill>
                  <a:schemeClr val="dk1"/>
                </a:solidFill>
                <a:latin typeface="Tw Cen MT" panose="020B0602020104020603" pitchFamily="34" charset="77"/>
                <a:ea typeface="Calibri"/>
                <a:cs typeface="Calibri"/>
                <a:sym typeface="Calibri"/>
              </a:rPr>
              <a:t>Supportive Context (School Based Implementation Coaching, Collective Teacher Efficacy, and Systems/Instructional Leadership)</a:t>
            </a:r>
          </a:p>
          <a:p>
            <a:pPr marL="0" indent="0">
              <a:buSzPct val="25000"/>
              <a:buFont typeface="Wingdings" panose="05000000000000000000" pitchFamily="2" charset="2"/>
              <a:buNone/>
            </a:pPr>
            <a:endParaRPr lang="en-US" dirty="0">
              <a:solidFill>
                <a:schemeClr val="dk1"/>
              </a:solidFill>
              <a:latin typeface="Tw Cen MT" panose="020B0602020104020603" pitchFamily="34" charset="77"/>
              <a:ea typeface="Calibri"/>
              <a:cs typeface="Calibri"/>
              <a:sym typeface="Calibri"/>
            </a:endParaRPr>
          </a:p>
          <a:p>
            <a:pPr defTabSz="942289">
              <a:buSzPct val="25000"/>
              <a:defRPr/>
            </a:pPr>
            <a:r>
              <a:rPr lang="en-US" b="1" dirty="0">
                <a:solidFill>
                  <a:schemeClr val="dk1"/>
                </a:solidFill>
                <a:latin typeface="Tw Cen MT" panose="020B0602020104020603" pitchFamily="34" charset="77"/>
                <a:ea typeface="Calibri"/>
                <a:cs typeface="Calibri"/>
                <a:sym typeface="Calibri"/>
              </a:rPr>
              <a:t>References</a:t>
            </a:r>
          </a:p>
          <a:p>
            <a:pPr defTabSz="942289">
              <a:buSzPct val="25000"/>
              <a:defRPr/>
            </a:pPr>
            <a:r>
              <a:rPr lang="en-US" dirty="0" err="1">
                <a:solidFill>
                  <a:srgbClr val="005479"/>
                </a:solidFill>
                <a:latin typeface="Tw Cen MT" panose="020B0602020104020603" pitchFamily="34" charset="77"/>
              </a:rPr>
              <a:t>MoEdu</a:t>
            </a:r>
            <a:r>
              <a:rPr lang="en-US" dirty="0">
                <a:solidFill>
                  <a:srgbClr val="005479"/>
                </a:solidFill>
                <a:latin typeface="Tw Cen MT" panose="020B0602020104020603" pitchFamily="34" charset="77"/>
              </a:rPr>
              <a:t>-SAIL. (2022). </a:t>
            </a:r>
            <a:r>
              <a:rPr lang="en-US" i="1" dirty="0">
                <a:solidFill>
                  <a:srgbClr val="005479"/>
                </a:solidFill>
                <a:latin typeface="Tw Cen MT" panose="020B0602020104020603" pitchFamily="34" charset="77"/>
              </a:rPr>
              <a:t>Blueprint for district and building leadership </a:t>
            </a:r>
            <a:r>
              <a:rPr lang="en-US" i="0" dirty="0">
                <a:solidFill>
                  <a:srgbClr val="005479"/>
                </a:solidFill>
                <a:latin typeface="Tw Cen MT" panose="020B0602020104020603" pitchFamily="34" charset="77"/>
              </a:rPr>
              <a:t>(6</a:t>
            </a:r>
            <a:r>
              <a:rPr lang="en-US" i="0" baseline="30000" dirty="0">
                <a:solidFill>
                  <a:srgbClr val="005479"/>
                </a:solidFill>
                <a:latin typeface="Tw Cen MT" panose="020B0602020104020603" pitchFamily="34" charset="77"/>
              </a:rPr>
              <a:t>th</a:t>
            </a:r>
            <a:r>
              <a:rPr lang="en-US" i="0" dirty="0">
                <a:solidFill>
                  <a:srgbClr val="005479"/>
                </a:solidFill>
                <a:latin typeface="Tw Cen MT" panose="020B0602020104020603" pitchFamily="34" charset="77"/>
              </a:rPr>
              <a:t> ed.). </a:t>
            </a:r>
            <a:r>
              <a:rPr lang="en-US" baseline="0" dirty="0">
                <a:solidFill>
                  <a:schemeClr val="dk1"/>
                </a:solidFill>
                <a:latin typeface="Tw Cen MT" panose="020B0602020104020603" pitchFamily="34" charset="77"/>
                <a:cs typeface="Calibri" panose="020F0502020204030204" pitchFamily="34" charset="0"/>
                <a:sym typeface="Arial"/>
              </a:rPr>
              <a:t>Missouri Department of Elementary and Secondary Education: Northern Arizona University, Institute for Human Development.</a:t>
            </a:r>
            <a:endParaRPr lang="en-US" dirty="0">
              <a:solidFill>
                <a:schemeClr val="dk1"/>
              </a:solidFill>
              <a:latin typeface="Tw Cen MT" panose="020B0602020104020603" pitchFamily="34" charset="77"/>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18</a:t>
            </a:fld>
            <a:endParaRPr lang="en-US"/>
          </a:p>
        </p:txBody>
      </p:sp>
    </p:spTree>
    <p:extLst>
      <p:ext uri="{BB962C8B-B14F-4D97-AF65-F5344CB8AC3E}">
        <p14:creationId xmlns:p14="http://schemas.microsoft.com/office/powerpoint/2010/main" val="211834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latin typeface="Tw Cen MT" panose="020B0602020104020603" pitchFamily="34" charset="77"/>
              </a:rPr>
              <a:t>Handout #1</a:t>
            </a:r>
          </a:p>
          <a:p>
            <a:pPr marL="0"/>
            <a:endParaRPr lang="en-US" b="1" dirty="0">
              <a:latin typeface="Tw Cen MT" panose="020B0602020104020603" pitchFamily="34" charset="77"/>
            </a:endParaRPr>
          </a:p>
          <a:p>
            <a:pPr marL="0"/>
            <a:r>
              <a:rPr lang="en-US" b="1" dirty="0">
                <a:latin typeface="Tw Cen MT" panose="020B0602020104020603" pitchFamily="34" charset="77"/>
              </a:rPr>
              <a:t>To Know/To Say</a:t>
            </a:r>
          </a:p>
          <a:p>
            <a:pPr marL="0"/>
            <a:r>
              <a:rPr lang="en-US" dirty="0">
                <a:latin typeface="Tw Cen MT" panose="020B0602020104020603" pitchFamily="34" charset="77"/>
              </a:rPr>
              <a:t>The CFA infographic summarizes key content from the learning package</a:t>
            </a:r>
            <a:r>
              <a:rPr lang="en-US" b="0" dirty="0">
                <a:latin typeface="Tw Cen MT" panose="020B0602020104020603" pitchFamily="34" charset="77"/>
              </a:rPr>
              <a:t>. Briefly review the infographic with participants.</a:t>
            </a: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19</a:t>
            </a:fld>
            <a:endParaRPr lang="en-US"/>
          </a:p>
        </p:txBody>
      </p:sp>
    </p:spTree>
    <p:extLst>
      <p:ext uri="{BB962C8B-B14F-4D97-AF65-F5344CB8AC3E}">
        <p14:creationId xmlns:p14="http://schemas.microsoft.com/office/powerpoint/2010/main" val="2316182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35572" defTabSz="942289">
              <a:buClr>
                <a:srgbClr val="000000"/>
              </a:buClr>
              <a:buSzPts val="1400"/>
              <a:defRPr/>
            </a:pPr>
            <a:r>
              <a:rPr lang="en-US" b="1" dirty="0">
                <a:latin typeface="Tw Cen MT" panose="020B0602020104020603" pitchFamily="34" charset="77"/>
              </a:rPr>
              <a:t>This slide is for coaches</a:t>
            </a:r>
          </a:p>
          <a:p>
            <a:pPr indent="-235572" defTabSz="942289">
              <a:buClr>
                <a:srgbClr val="000000"/>
              </a:buClr>
              <a:buSzPts val="1400"/>
              <a:defRPr/>
            </a:pPr>
            <a:endParaRPr lang="en-US" b="1" dirty="0">
              <a:latin typeface="Tw Cen MT" panose="020B0602020104020603" pitchFamily="34" charset="77"/>
            </a:endParaRPr>
          </a:p>
          <a:p>
            <a:pPr indent="-235572" defTabSz="942289">
              <a:buClr>
                <a:srgbClr val="000000"/>
              </a:buClr>
              <a:buSzPts val="1400"/>
              <a:defRPr/>
            </a:pPr>
            <a:r>
              <a:rPr lang="en-US" b="0" baseline="0" dirty="0">
                <a:latin typeface="Tw Cen MT" panose="020B0602020104020603" pitchFamily="34" charset="77"/>
              </a:rPr>
              <a:t>Formative Assessment is an essential topic that all educators, building leaders, and instructional coaches need to understand. The content in this module is intended to help districts/teachers plan for the use of daily formative and common formative assessment in their districts. </a:t>
            </a:r>
          </a:p>
          <a:p>
            <a:pPr indent="-235572" defTabSz="942289">
              <a:buClr>
                <a:srgbClr val="000000"/>
              </a:buClr>
              <a:buSzPts val="1400"/>
              <a:defRPr/>
            </a:pPr>
            <a:endParaRPr lang="en-US" b="0" baseline="0" dirty="0">
              <a:latin typeface="Tw Cen MT" panose="020B0602020104020603" pitchFamily="34" charset="77"/>
            </a:endParaRPr>
          </a:p>
          <a:p>
            <a:pPr indent="-235572" defTabSz="942289">
              <a:buClr>
                <a:srgbClr val="000000"/>
              </a:buClr>
              <a:buSzPts val="1400"/>
              <a:defRPr/>
            </a:pPr>
            <a:r>
              <a:rPr lang="en-US" dirty="0">
                <a:latin typeface="Tw Cen MT" panose="020B0602020104020603" pitchFamily="34" charset="77"/>
              </a:rPr>
              <a:t>If a district uses the term learning intention instead of learning target, the presenter may change reference from learning target to learning intention throughout the presentation. </a:t>
            </a:r>
            <a:r>
              <a:rPr lang="en-US" b="0" dirty="0">
                <a:latin typeface="Tw Cen MT" panose="020B0602020104020603" pitchFamily="34" charset="77"/>
              </a:rPr>
              <a:t>Learning</a:t>
            </a:r>
            <a:r>
              <a:rPr lang="en-US" b="0" baseline="0" dirty="0">
                <a:latin typeface="Tw Cen MT" panose="020B0602020104020603" pitchFamily="34" charset="77"/>
              </a:rPr>
              <a:t> targets are defined as the key information and ideas we want learners to know.</a:t>
            </a:r>
          </a:p>
          <a:p>
            <a:pPr indent="-235572" defTabSz="942289">
              <a:buClr>
                <a:srgbClr val="000000"/>
              </a:buClr>
              <a:buSzPts val="1400"/>
              <a:defRPr/>
            </a:pPr>
            <a:endParaRPr lang="en-US" b="0" baseline="0" dirty="0">
              <a:latin typeface="Tw Cen MT" panose="020B0602020104020603" pitchFamily="34" charset="77"/>
            </a:endParaRPr>
          </a:p>
          <a:p>
            <a:pPr marL="0" marR="0" lvl="0" indent="-235572" algn="l" defTabSz="942289" rtl="0" eaLnBrk="1" fontAlgn="auto" latinLnBrk="0" hangingPunct="1">
              <a:lnSpc>
                <a:spcPct val="100000"/>
              </a:lnSpc>
              <a:spcBef>
                <a:spcPts val="0"/>
              </a:spcBef>
              <a:spcAft>
                <a:spcPts val="0"/>
              </a:spcAft>
              <a:buClr>
                <a:srgbClr val="000000"/>
              </a:buClr>
              <a:buSzPts val="1400"/>
              <a:buFontTx/>
              <a:buNone/>
              <a:tabLst/>
              <a:defRPr/>
            </a:pPr>
            <a:r>
              <a:rPr lang="en-US" sz="1800" dirty="0">
                <a:effectLst/>
                <a:latin typeface="Tw Cen MT" panose="020B0602020104020603" pitchFamily="34" charset="77"/>
                <a:ea typeface="Calibri" panose="020F0502020204030204" pitchFamily="34" charset="0"/>
              </a:rPr>
              <a:t>Consultants should possess a general understanding of the role of various types of formative assessment and the importance each plays in the DBDM process. They should also understand that the effectiveness of instructional practices is measured by assessing student impact which is done through formative assessment.</a:t>
            </a:r>
          </a:p>
          <a:p>
            <a:pPr indent="-235572" defTabSz="942289">
              <a:buClr>
                <a:srgbClr val="000000"/>
              </a:buClr>
              <a:buSzPts val="1400"/>
              <a:defRPr/>
            </a:pPr>
            <a:endParaRPr lang="en-US" b="0" baseline="0" dirty="0">
              <a:latin typeface="Tw Cen MT" panose="020B0602020104020603" pitchFamily="34" charset="77"/>
            </a:endParaRPr>
          </a:p>
          <a:p>
            <a:pPr indent="-235572" defTabSz="942289">
              <a:buClr>
                <a:srgbClr val="000000"/>
              </a:buClr>
              <a:buSzPts val="1400"/>
              <a:defRPr/>
            </a:pPr>
            <a:endParaRPr lang="en-US" b="0" baseline="0" dirty="0">
              <a:effectLst/>
              <a:latin typeface="Tw Cen MT" panose="020B0602020104020603" pitchFamily="34" charset="77"/>
            </a:endParaRP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2</a:t>
            </a:fld>
            <a:endParaRPr lang="en-US"/>
          </a:p>
        </p:txBody>
      </p:sp>
    </p:spTree>
    <p:extLst>
      <p:ext uri="{BB962C8B-B14F-4D97-AF65-F5344CB8AC3E}">
        <p14:creationId xmlns:p14="http://schemas.microsoft.com/office/powerpoint/2010/main" val="429628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a:t>
            </a:r>
          </a:p>
          <a:p>
            <a:pPr marL="176679" marR="0" lvl="0" indent="-176679" algn="l" defTabSz="942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w Cen MT" panose="020B0602020104020603" pitchFamily="34" charset="77"/>
              </a:rPr>
              <a:t>Part 1 provides content aligned with the first essential function of the formative assessment process, CLARIFYING LEARNING, which addresses EF 1 &amp; 2 of the CFA Practice Profile. Topics covered include identifying priority standards, unwrapping priority standards, learning targets, and success criteria. </a:t>
            </a:r>
            <a:r>
              <a:rPr lang="en-US" b="0" dirty="0">
                <a:latin typeface="Tw Cen MT" panose="020B0602020104020603" pitchFamily="34" charset="77"/>
              </a:rPr>
              <a:t>Please note: This module introduces the concepts of priority standards, learning targets, and success criteria as they related to formative assessment, however this information is not intended to replace the in-depth professional development through DACL regarding the development of success criteria and learning targets. If a coach feels the district would benefit more from understanding these concepts more deeply, please use the DCI DACL module materials along with the CFA module. </a:t>
            </a:r>
          </a:p>
          <a:p>
            <a:pPr marL="0" marR="0" lvl="0" indent="0" algn="l" defTabSz="94228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latin typeface="Tw Cen MT" panose="020B0602020104020603" pitchFamily="34" charset="77"/>
            </a:endParaRPr>
          </a:p>
          <a:p>
            <a:pPr marL="176679" indent="-176679">
              <a:buFont typeface="Arial" panose="020B0604020202020204" pitchFamily="34" charset="0"/>
              <a:buChar char="•"/>
            </a:pPr>
            <a:r>
              <a:rPr lang="en-US" dirty="0">
                <a:latin typeface="Tw Cen MT" panose="020B0602020104020603" pitchFamily="34" charset="77"/>
              </a:rPr>
              <a:t>Part 2 is aligned with EF 3 &amp; 4 of the CFA Practice Profile which addresses ELICITING EVIDENCE OF LEARNING through daily formative assessment and common formative assessment.</a:t>
            </a:r>
          </a:p>
          <a:p>
            <a:pPr marL="0" indent="0">
              <a:buFont typeface="Arial" panose="020B0604020202020204" pitchFamily="34" charset="0"/>
              <a:buNone/>
            </a:pPr>
            <a:endParaRPr lang="en-US" dirty="0">
              <a:latin typeface="Tw Cen MT" panose="020B0602020104020603" pitchFamily="34" charset="77"/>
            </a:endParaRPr>
          </a:p>
          <a:p>
            <a:pPr marL="176679" indent="-176679">
              <a:buFont typeface="Arial" panose="020B0604020202020204" pitchFamily="34" charset="0"/>
              <a:buChar char="•"/>
            </a:pPr>
            <a:r>
              <a:rPr lang="en-US" dirty="0">
                <a:latin typeface="Tw Cen MT" panose="020B0602020104020603" pitchFamily="34" charset="77"/>
              </a:rPr>
              <a:t>Part 3 is aligned with EF 5 of the Practice Profile. It provides content on using evidence of learning (feedback from students) to drive instruction, as well as information on providing effective feedback to students to move them toward learning goals.</a:t>
            </a:r>
          </a:p>
          <a:p>
            <a:pPr marL="0" indent="0">
              <a:buFont typeface="Arial" panose="020B0604020202020204" pitchFamily="34" charset="0"/>
              <a:buNone/>
            </a:pPr>
            <a:endParaRPr lang="en-US" dirty="0">
              <a:latin typeface="Tw Cen MT" panose="020B0602020104020603" pitchFamily="34" charset="77"/>
            </a:endParaRPr>
          </a:p>
          <a:p>
            <a:pPr marL="176679" indent="-176679">
              <a:buFont typeface="Arial" panose="020B0604020202020204" pitchFamily="34" charset="0"/>
              <a:buChar char="•"/>
            </a:pPr>
            <a:r>
              <a:rPr lang="en-US" dirty="0">
                <a:latin typeface="Tw Cen MT" panose="020B0602020104020603" pitchFamily="34" charset="77"/>
              </a:rPr>
              <a:t>Concepts addressing ACTIVATING LEARNERS are important to the formative assessment process and have been embedded throughout the module. The Metacognition and DACL modules also address activating learners and can be accessed from the </a:t>
            </a:r>
            <a:r>
              <a:rPr lang="en-US" dirty="0" err="1">
                <a:latin typeface="Tw Cen MT" panose="020B0602020104020603" pitchFamily="34" charset="77"/>
              </a:rPr>
              <a:t>MoEdu</a:t>
            </a:r>
            <a:r>
              <a:rPr lang="en-US" dirty="0">
                <a:latin typeface="Tw Cen MT" panose="020B0602020104020603" pitchFamily="34" charset="77"/>
              </a:rPr>
              <a:t>-SAIL Website (https://</a:t>
            </a:r>
            <a:r>
              <a:rPr lang="en-US" dirty="0" err="1">
                <a:latin typeface="Tw Cen MT" panose="020B0602020104020603" pitchFamily="34" charset="77"/>
              </a:rPr>
              <a:t>www.moedu-sail.org</a:t>
            </a:r>
            <a:r>
              <a:rPr lang="en-US" dirty="0">
                <a:latin typeface="Tw Cen MT" panose="020B0602020104020603" pitchFamily="34" charset="77"/>
              </a:rPr>
              <a:t>/</a:t>
            </a:r>
            <a:r>
              <a:rPr lang="en-US" dirty="0" err="1">
                <a:latin typeface="Tw Cen MT" panose="020B0602020104020603" pitchFamily="34" charset="77"/>
              </a:rPr>
              <a:t>mtss</a:t>
            </a:r>
            <a:r>
              <a:rPr lang="en-US" dirty="0">
                <a:latin typeface="Tw Cen MT" panose="020B0602020104020603" pitchFamily="34" charset="77"/>
              </a:rPr>
              <a:t>-facilitator-materials/#practices) or the Missouri Virtual Learning Platform. (https://</a:t>
            </a:r>
            <a:r>
              <a:rPr lang="en-US" dirty="0" err="1">
                <a:latin typeface="Tw Cen MT" panose="020B0602020104020603" pitchFamily="34" charset="77"/>
              </a:rPr>
              <a:t>apps.dese.mo.gov</a:t>
            </a:r>
            <a:r>
              <a:rPr lang="en-US" dirty="0">
                <a:latin typeface="Tw Cen MT" panose="020B0602020104020603" pitchFamily="34" charset="77"/>
              </a:rPr>
              <a:t>/</a:t>
            </a:r>
            <a:r>
              <a:rPr lang="en-US" dirty="0" err="1">
                <a:latin typeface="Tw Cen MT" panose="020B0602020104020603" pitchFamily="34" charset="77"/>
              </a:rPr>
              <a:t>WebLogin</a:t>
            </a:r>
            <a:r>
              <a:rPr lang="en-US" dirty="0">
                <a:latin typeface="Tw Cen MT" panose="020B0602020104020603" pitchFamily="34" charset="77"/>
              </a:rPr>
              <a:t>/</a:t>
            </a:r>
            <a:r>
              <a:rPr lang="en-US" dirty="0" err="1">
                <a:latin typeface="Tw Cen MT" panose="020B0602020104020603" pitchFamily="34" charset="77"/>
              </a:rPr>
              <a:t>Login.aspx?ReturnUrl</a:t>
            </a:r>
            <a:r>
              <a:rPr lang="en-US" dirty="0">
                <a:latin typeface="Tw Cen MT" panose="020B0602020104020603" pitchFamily="34" charset="77"/>
              </a:rPr>
              <a:t>=%2fweblogin%2ferrorPage.html%3faspxerrorpath%3d%2fVLP%2fapp%2findex.aspx&amp;aspxerrorpath=/VLP/app/</a:t>
            </a:r>
            <a:r>
              <a:rPr lang="en-US" dirty="0" err="1">
                <a:latin typeface="Tw Cen MT" panose="020B0602020104020603" pitchFamily="34" charset="77"/>
              </a:rPr>
              <a:t>index.aspx</a:t>
            </a:r>
            <a:r>
              <a:rPr lang="en-US" dirty="0">
                <a:latin typeface="Tw Cen MT" panose="020B0602020104020603" pitchFamily="34" charset="77"/>
              </a:rPr>
              <a:t>)</a:t>
            </a:r>
          </a:p>
          <a:p>
            <a:pPr marL="176679" indent="-176679">
              <a:buFont typeface="Arial" panose="020B0604020202020204" pitchFamily="34" charset="0"/>
              <a:buChar char="•"/>
            </a:pPr>
            <a:endParaRPr lang="en-US" dirty="0">
              <a:latin typeface="Tw Cen MT" panose="020B0602020104020603" pitchFamily="34" charset="77"/>
            </a:endParaRPr>
          </a:p>
          <a:p>
            <a:pPr marL="0" indent="0">
              <a:buFont typeface="Arial" panose="020B0604020202020204" pitchFamily="34" charset="0"/>
              <a:buNone/>
            </a:pPr>
            <a:r>
              <a:rPr lang="en-US" b="1" dirty="0">
                <a:latin typeface="Tw Cen MT" panose="020B0602020104020603" pitchFamily="34" charset="77"/>
              </a:rPr>
              <a:t>To Do/To Say</a:t>
            </a:r>
          </a:p>
          <a:p>
            <a:pPr marL="0" indent="0">
              <a:buFont typeface="Arial" panose="020B0604020202020204" pitchFamily="34" charset="0"/>
              <a:buNone/>
            </a:pPr>
            <a:r>
              <a:rPr lang="en-US" b="0" dirty="0">
                <a:latin typeface="Tw Cen MT" panose="020B0602020104020603" pitchFamily="34" charset="77"/>
              </a:rPr>
              <a:t>This slide shows the organization of the entire CFA Module. Today we will be completing Part 2, which is Daily Formative and Common Formative Assessments. This part coincides with Essential Functions 3 and 4 on the Practice Profile.</a:t>
            </a: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20</a:t>
            </a:fld>
            <a:endParaRPr lang="en-US"/>
          </a:p>
        </p:txBody>
      </p:sp>
    </p:spTree>
    <p:extLst>
      <p:ext uri="{BB962C8B-B14F-4D97-AF65-F5344CB8AC3E}">
        <p14:creationId xmlns:p14="http://schemas.microsoft.com/office/powerpoint/2010/main" val="4182652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Know/To Say</a:t>
            </a:r>
            <a:endParaRPr lang="en-US" dirty="0">
              <a:latin typeface="Tw Cen MT" panose="020B0602020104020603" pitchFamily="34" charset="77"/>
            </a:endParaRPr>
          </a:p>
          <a:p>
            <a:r>
              <a:rPr lang="en-US" dirty="0">
                <a:latin typeface="Tw Cen MT" panose="020B0602020104020603" pitchFamily="34" charset="77"/>
              </a:rPr>
              <a:t>These are the overall learning Objectives for the Common Formative Assessment module. Objectives are aligned to the Common Formative Assessment Practice Profile. Formative assessment is a process that includes 1. clarifying learning, 2. eliciting evidence of learning, and 3. interpreting and acting on evidence of learning to provide feedback and make decisions based on data to improve teaching and learning. The objectives are also aligned with this process. We will cover objectives 3 and 4 today.</a:t>
            </a:r>
          </a:p>
          <a:p>
            <a:endParaRPr lang="en-US" dirty="0">
              <a:latin typeface="Tw Cen MT" panose="020B0602020104020603" pitchFamily="34" charset="77"/>
            </a:endParaRPr>
          </a:p>
          <a:p>
            <a:r>
              <a:rPr lang="en-US" b="1" dirty="0">
                <a:latin typeface="Tw Cen MT" panose="020B0602020104020603" pitchFamily="34" charset="77"/>
              </a:rPr>
              <a:t>To Do</a:t>
            </a:r>
          </a:p>
          <a:p>
            <a:pPr>
              <a:buClr>
                <a:schemeClr val="dk1"/>
              </a:buClr>
              <a:buSzPct val="25000"/>
            </a:pPr>
            <a:r>
              <a:rPr lang="en-US" b="0" dirty="0">
                <a:latin typeface="Tw Cen MT" panose="020B0602020104020603" pitchFamily="34" charset="77"/>
              </a:rPr>
              <a:t>Review the learning outcomes on the slide.</a:t>
            </a: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21</a:t>
            </a:fld>
            <a:endParaRPr lang="en-US"/>
          </a:p>
        </p:txBody>
      </p:sp>
    </p:spTree>
    <p:extLst>
      <p:ext uri="{BB962C8B-B14F-4D97-AF65-F5344CB8AC3E}">
        <p14:creationId xmlns:p14="http://schemas.microsoft.com/office/powerpoint/2010/main" val="816805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latin typeface="Tw Cen MT" panose="020B0602020104020603" pitchFamily="34" charset="77"/>
              </a:rPr>
              <a:t>To Know</a:t>
            </a:r>
            <a:endParaRPr lang="en-US" dirty="0">
              <a:latin typeface="Tw Cen MT" panose="020B0602020104020603" pitchFamily="34" charset="77"/>
            </a:endParaRPr>
          </a:p>
          <a:p>
            <a:pPr marL="0" lvl="0" indent="0" algn="l" rtl="0">
              <a:lnSpc>
                <a:spcPct val="100000"/>
              </a:lnSpc>
              <a:spcBef>
                <a:spcPts val="0"/>
              </a:spcBef>
              <a:spcAft>
                <a:spcPts val="0"/>
              </a:spcAft>
              <a:buSzPts val="1400"/>
              <a:buNone/>
            </a:pPr>
            <a:r>
              <a:rPr lang="en-US" dirty="0">
                <a:latin typeface="Tw Cen MT" panose="020B0602020104020603" pitchFamily="34" charset="77"/>
              </a:rPr>
              <a:t>These are the overall essential questions for the Common Formative Assessment module. Questions are aligned to the five essential functions on the CFA Practice Profile. </a:t>
            </a:r>
            <a:r>
              <a:rPr lang="en-US" sz="1200" dirty="0">
                <a:latin typeface="Tw Cen MT" panose="020B0602020104020603" pitchFamily="34" charset="77"/>
              </a:rPr>
              <a:t>These Essential Questions help to activate participant thinking and access prior knowledge regarding metacognition.</a:t>
            </a:r>
          </a:p>
          <a:p>
            <a:pPr marL="0" lvl="0" indent="0" algn="l" rtl="0">
              <a:lnSpc>
                <a:spcPct val="100000"/>
              </a:lnSpc>
              <a:spcBef>
                <a:spcPts val="0"/>
              </a:spcBef>
              <a:spcAft>
                <a:spcPts val="0"/>
              </a:spcAft>
              <a:buSzPts val="1400"/>
              <a:buNone/>
            </a:pPr>
            <a:endParaRPr lang="en-US" dirty="0">
              <a:latin typeface="Tw Cen MT" panose="020B0602020104020603" pitchFamily="34" charset="77"/>
            </a:endParaRPr>
          </a:p>
          <a:p>
            <a:pPr marL="0" indent="0">
              <a:spcBef>
                <a:spcPts val="0"/>
              </a:spcBef>
              <a:buSzPct val="25000"/>
              <a:buNone/>
            </a:pPr>
            <a:r>
              <a:rPr lang="en-US" sz="1200" b="1" dirty="0">
                <a:latin typeface="Tw Cen MT" panose="020B0602020104020603" pitchFamily="34" charset="77"/>
              </a:rPr>
              <a:t>To Do</a:t>
            </a:r>
          </a:p>
          <a:p>
            <a:pPr marL="0" indent="0">
              <a:spcBef>
                <a:spcPts val="0"/>
              </a:spcBef>
              <a:buSzPct val="25000"/>
              <a:buNone/>
            </a:pPr>
            <a:r>
              <a:rPr lang="en-US" sz="1200" b="0" dirty="0">
                <a:latin typeface="Tw Cen MT" panose="020B0602020104020603" pitchFamily="34" charset="77"/>
              </a:rPr>
              <a:t>Review the essential questions and provide time for reflective thinking.</a:t>
            </a:r>
          </a:p>
          <a:p>
            <a:pPr marL="0" indent="0">
              <a:spcBef>
                <a:spcPts val="0"/>
              </a:spcBef>
              <a:buSzPct val="25000"/>
              <a:buNone/>
            </a:pPr>
            <a:endParaRPr lang="en-US" sz="1200" b="0" dirty="0">
              <a:latin typeface="Tw Cen MT" panose="020B0602020104020603" pitchFamily="34" charset="77"/>
            </a:endParaRPr>
          </a:p>
          <a:p>
            <a:pPr marL="0" indent="0">
              <a:spcBef>
                <a:spcPts val="0"/>
              </a:spcBef>
              <a:buSzPct val="25000"/>
              <a:buNone/>
            </a:pPr>
            <a:r>
              <a:rPr lang="en-US" sz="1200" b="1" dirty="0">
                <a:latin typeface="Tw Cen MT" panose="020B0602020104020603" pitchFamily="34" charset="77"/>
              </a:rPr>
              <a:t>To Say</a:t>
            </a:r>
          </a:p>
          <a:p>
            <a:pPr marL="0" indent="0">
              <a:spcBef>
                <a:spcPts val="0"/>
              </a:spcBef>
              <a:buSzPct val="25000"/>
              <a:buNone/>
            </a:pPr>
            <a:r>
              <a:rPr lang="en-US" sz="1200" b="0" dirty="0">
                <a:latin typeface="Tw Cen MT" panose="020B0602020104020603" pitchFamily="34" charset="77"/>
              </a:rPr>
              <a:t>These essential questions will help you reflect on your knowledge regarding CFA Module and the content that is contained in parts 1, 2, &amp; 3 of the module. (Read the questions.) During this training, we will answer questions 3 and 4.</a:t>
            </a:r>
            <a:endParaRPr lang="en-US" sz="1200"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22</a:t>
            </a:fld>
            <a:endParaRPr lang="en-US"/>
          </a:p>
        </p:txBody>
      </p:sp>
    </p:spTree>
    <p:extLst>
      <p:ext uri="{BB962C8B-B14F-4D97-AF65-F5344CB8AC3E}">
        <p14:creationId xmlns:p14="http://schemas.microsoft.com/office/powerpoint/2010/main" val="579651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w Cen MT" panose="020B0602020104020603" pitchFamily="34" charset="77"/>
              </a:rPr>
              <a:t>Handout #2</a:t>
            </a:r>
            <a:endParaRPr lang="en-US" b="1" dirty="0">
              <a:solidFill>
                <a:srgbClr val="C00000"/>
              </a:solidFill>
              <a:highlight>
                <a:srgbClr val="FFFF00"/>
              </a:highlight>
              <a:latin typeface="Tw Cen MT" panose="020B0602020104020603" pitchFamily="34" charset="77"/>
            </a:endParaRPr>
          </a:p>
          <a:p>
            <a:pPr marL="0" lvl="0" indent="0" algn="l" rtl="0">
              <a:spcBef>
                <a:spcPts val="0"/>
              </a:spcBef>
              <a:spcAft>
                <a:spcPts val="0"/>
              </a:spcAft>
              <a:buNone/>
            </a:pPr>
            <a:endParaRPr lang="en-US" b="1" dirty="0">
              <a:solidFill>
                <a:srgbClr val="C00000"/>
              </a:solidFill>
              <a:highlight>
                <a:srgbClr val="FFFF00"/>
              </a:highlight>
              <a:latin typeface="Tw Cen MT" panose="020B0602020104020603" pitchFamily="34" charset="77"/>
            </a:endParaRPr>
          </a:p>
          <a:p>
            <a:pPr marL="0" lvl="0" indent="0" algn="l" rtl="0">
              <a:spcBef>
                <a:spcPts val="0"/>
              </a:spcBef>
              <a:spcAft>
                <a:spcPts val="0"/>
              </a:spcAft>
              <a:buNone/>
            </a:pPr>
            <a:r>
              <a:rPr lang="en-US" b="1" dirty="0">
                <a:latin typeface="Tw Cen MT" panose="020B0602020104020603" pitchFamily="34" charset="77"/>
              </a:rPr>
              <a:t>Know/To Say</a:t>
            </a:r>
          </a:p>
          <a:p>
            <a:pPr marL="0" lvl="0" indent="0" algn="l" rtl="0">
              <a:spcBef>
                <a:spcPts val="0"/>
              </a:spcBef>
              <a:spcAft>
                <a:spcPts val="0"/>
              </a:spcAft>
              <a:buNone/>
            </a:pPr>
            <a:r>
              <a:rPr lang="en-US" b="0" dirty="0">
                <a:latin typeface="Tw Cen MT" panose="020B0602020104020603" pitchFamily="34" charset="77"/>
              </a:rPr>
              <a:t>This is the Common Formative Assessment Practice Profile. This Practice Profile is a rubric that serves as an educator’s roadmap for implementation of formative assessment. </a:t>
            </a:r>
            <a:endParaRPr lang="en-US" dirty="0">
              <a:latin typeface="Tw Cen MT" panose="020B0602020104020603" pitchFamily="34" charset="77"/>
            </a:endParaRPr>
          </a:p>
          <a:p>
            <a:pPr marL="0" lvl="0" indent="0" algn="l" rtl="0">
              <a:spcBef>
                <a:spcPts val="0"/>
              </a:spcBef>
              <a:spcAft>
                <a:spcPts val="0"/>
              </a:spcAft>
              <a:buNone/>
            </a:pPr>
            <a:endParaRPr lang="en-US" b="0" dirty="0">
              <a:latin typeface="Tw Cen MT" panose="020B0602020104020603" pitchFamily="34" charset="77"/>
            </a:endParaRPr>
          </a:p>
          <a:p>
            <a:pPr marL="0" lvl="0" indent="0" algn="l" rtl="0">
              <a:spcBef>
                <a:spcPts val="0"/>
              </a:spcBef>
              <a:spcAft>
                <a:spcPts val="0"/>
              </a:spcAft>
              <a:buNone/>
            </a:pPr>
            <a:r>
              <a:rPr lang="en-US" b="0" dirty="0">
                <a:latin typeface="Tw Cen MT" panose="020B0602020104020603" pitchFamily="34" charset="77"/>
              </a:rPr>
              <a:t>Each of the five essential functions align with clarifying learning through priority standards, learning targets, and success criteria; eliciting evidence of learning through daily and common formative assessment; and providing feedback by interpreting and acting.  </a:t>
            </a:r>
          </a:p>
          <a:p>
            <a:pPr marL="0" lvl="0" indent="0" algn="l" rtl="0">
              <a:spcBef>
                <a:spcPts val="0"/>
              </a:spcBef>
              <a:spcAft>
                <a:spcPts val="0"/>
              </a:spcAft>
              <a:buNone/>
            </a:pPr>
            <a:endParaRPr lang="en-US" b="0" dirty="0">
              <a:latin typeface="Tw Cen MT" panose="020B0602020104020603" pitchFamily="34" charset="77"/>
            </a:endParaRPr>
          </a:p>
          <a:p>
            <a:pPr marL="0" lvl="0" indent="0" algn="l" rtl="0">
              <a:spcBef>
                <a:spcPts val="0"/>
              </a:spcBef>
              <a:spcAft>
                <a:spcPts val="0"/>
              </a:spcAft>
              <a:buNone/>
            </a:pPr>
            <a:r>
              <a:rPr lang="en-US" b="1" dirty="0">
                <a:latin typeface="Tw Cen MT" panose="020B0602020104020603" pitchFamily="34" charset="77"/>
              </a:rPr>
              <a:t>To Do</a:t>
            </a:r>
            <a:endParaRPr lang="en-US" dirty="0">
              <a:latin typeface="Tw Cen MT" panose="020B0602020104020603" pitchFamily="34" charset="77"/>
            </a:endParaRPr>
          </a:p>
          <a:p>
            <a:pPr marL="0" lvl="0" indent="0" algn="l" rtl="0">
              <a:spcBef>
                <a:spcPts val="0"/>
              </a:spcBef>
              <a:spcAft>
                <a:spcPts val="0"/>
              </a:spcAft>
              <a:buNone/>
            </a:pPr>
            <a:r>
              <a:rPr lang="en-US" b="0" dirty="0">
                <a:latin typeface="Tw Cen MT" panose="020B0602020104020603" pitchFamily="34" charset="77"/>
              </a:rPr>
              <a:t>Make sure each participant has this handout. Briefly discuss the five essential functions. Then have educators do a quick self-assessment by highlighting indicators in EF 3 &amp; 4 they currently see taking place in their classroom/school/district. This document will be reviewed in all three sessions.</a:t>
            </a:r>
            <a:endParaRPr lang="en-US"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23</a:t>
            </a:fld>
            <a:endParaRPr lang="en-US"/>
          </a:p>
        </p:txBody>
      </p:sp>
    </p:spTree>
    <p:extLst>
      <p:ext uri="{BB962C8B-B14F-4D97-AF65-F5344CB8AC3E}">
        <p14:creationId xmlns:p14="http://schemas.microsoft.com/office/powerpoint/2010/main" val="514118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71"/>
              </a:spcBef>
            </a:pPr>
            <a:r>
              <a:rPr lang="en-US" sz="1200" b="1" dirty="0">
                <a:latin typeface="Tw Cen MT" panose="020B0602020104020603" pitchFamily="34" charset="77"/>
              </a:rPr>
              <a:t>To Know/To Say</a:t>
            </a:r>
          </a:p>
          <a:p>
            <a:pPr>
              <a:spcBef>
                <a:spcPts val="371"/>
              </a:spcBef>
            </a:pPr>
            <a:r>
              <a:rPr lang="en-US" sz="1200" dirty="0">
                <a:latin typeface="Tw Cen MT" panose="020B0602020104020603" pitchFamily="34" charset="77"/>
              </a:rPr>
              <a:t>These MO Leader Standards are closely aligned to the content within the Common Formative Assessment module.</a:t>
            </a:r>
          </a:p>
          <a:p>
            <a:pPr>
              <a:spcBef>
                <a:spcPts val="371"/>
              </a:spcBef>
            </a:pPr>
            <a:endParaRPr lang="en-US" sz="1200" dirty="0">
              <a:latin typeface="Tw Cen MT" panose="020B0602020104020603" pitchFamily="34" charset="77"/>
            </a:endParaRPr>
          </a:p>
          <a:p>
            <a:pPr marL="0" indent="0">
              <a:buNone/>
            </a:pPr>
            <a:r>
              <a:rPr lang="en-US" sz="1200" b="1" dirty="0">
                <a:latin typeface="Tw Cen MT" panose="020B0602020104020603" pitchFamily="34" charset="77"/>
              </a:rPr>
              <a:t>Standard #2</a:t>
            </a:r>
            <a:r>
              <a:rPr lang="en-US" sz="1200" dirty="0">
                <a:latin typeface="Tw Cen MT" panose="020B0602020104020603" pitchFamily="34" charset="77"/>
              </a:rPr>
              <a:t> Teaching and Learning</a:t>
            </a:r>
          </a:p>
          <a:p>
            <a:pPr marL="176679" marR="0" lvl="0" indent="-176679" algn="l" defTabSz="942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Tw Cen MT" panose="020B0602020104020603" pitchFamily="34" charset="77"/>
              </a:rPr>
              <a:t>Education leaders have the knowledge and ability to ensure the success of all students by promoting a positive school culture, providing an effective instructional program that applies best practice to student learning, and designing comprehensive professional growth plans for staff. </a:t>
            </a:r>
            <a:endParaRPr lang="en-US" sz="1200" b="0" dirty="0">
              <a:latin typeface="Tw Cen MT" panose="020B0602020104020603" pitchFamily="34" charset="77"/>
            </a:endParaRPr>
          </a:p>
          <a:p>
            <a:pPr marL="176679" marR="0" lvl="0" indent="-176679" algn="l" defTabSz="942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Tw Cen MT" panose="020B0602020104020603" pitchFamily="34" charset="77"/>
              </a:rPr>
              <a:t>Quality Indicator 2</a:t>
            </a:r>
            <a:r>
              <a:rPr lang="en-US" sz="1200" dirty="0">
                <a:latin typeface="Tw Cen MT" panose="020B0602020104020603" pitchFamily="34" charset="77"/>
              </a:rPr>
              <a:t>: Provide an Effective Instructional Program </a:t>
            </a:r>
          </a:p>
          <a:p>
            <a:pPr marL="176679" marR="0" lvl="0" indent="-176679" algn="l" defTabSz="942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Tw Cen MT" panose="020B0602020104020603" pitchFamily="34" charset="77"/>
              </a:rPr>
              <a:t>Quality Indicator 3</a:t>
            </a:r>
            <a:r>
              <a:rPr lang="en-US" sz="1200" dirty="0">
                <a:latin typeface="Tw Cen MT" panose="020B0602020104020603" pitchFamily="34" charset="77"/>
              </a:rPr>
              <a:t>: Ensure Continuous Professional Learning</a:t>
            </a:r>
          </a:p>
          <a:p>
            <a:pPr marL="0" indent="0">
              <a:buNone/>
            </a:pPr>
            <a:endParaRPr lang="en-US" sz="1200" b="1" dirty="0">
              <a:latin typeface="Tw Cen MT" panose="020B0602020104020603" pitchFamily="34" charset="77"/>
            </a:endParaRPr>
          </a:p>
          <a:p>
            <a:pPr marL="0" indent="0">
              <a:buNone/>
            </a:pPr>
            <a:r>
              <a:rPr lang="en-US" sz="1200" b="1" dirty="0">
                <a:latin typeface="Tw Cen MT" panose="020B0602020104020603" pitchFamily="34" charset="77"/>
              </a:rPr>
              <a:t>Standard #6 </a:t>
            </a:r>
            <a:r>
              <a:rPr lang="en-US" sz="1200" dirty="0">
                <a:latin typeface="Tw Cen MT" panose="020B0602020104020603" pitchFamily="34" charset="77"/>
              </a:rPr>
              <a:t>Professional Development</a:t>
            </a:r>
          </a:p>
          <a:p>
            <a:pPr marL="176679" marR="0" lvl="0" indent="-176679" algn="l" defTabSz="942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Tw Cen MT" panose="020B0602020104020603" pitchFamily="34" charset="77"/>
              </a:rPr>
              <a:t>Education leaders have the knowledge and ability to ensure the success of all students by remaining current on best practices in education administration and school-related areas as evidenced in his/her annual professional development plan. </a:t>
            </a:r>
            <a:endParaRPr lang="en-US" sz="1200" b="0" dirty="0">
              <a:latin typeface="Tw Cen MT" panose="020B0602020104020603" pitchFamily="34" charset="77"/>
            </a:endParaRPr>
          </a:p>
          <a:p>
            <a:pPr marL="176679" marR="0" lvl="0" indent="-176679" algn="l" defTabSz="942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Tw Cen MT" panose="020B0602020104020603" pitchFamily="34" charset="77"/>
              </a:rPr>
              <a:t>Quality Indicator 1</a:t>
            </a:r>
            <a:r>
              <a:rPr lang="en-US" sz="1200" dirty="0">
                <a:latin typeface="Tw Cen MT" panose="020B0602020104020603" pitchFamily="34" charset="77"/>
              </a:rPr>
              <a:t>: Increase knowledge and skills based on best practices</a:t>
            </a:r>
            <a:endParaRPr lang="en-US" sz="1200" b="1" dirty="0">
              <a:latin typeface="Tw Cen MT" panose="020B0602020104020603" pitchFamily="34" charset="77"/>
            </a:endParaRPr>
          </a:p>
          <a:p>
            <a:pPr>
              <a:spcBef>
                <a:spcPts val="371"/>
              </a:spcBef>
            </a:pPr>
            <a:endParaRPr lang="en-US" sz="1200" dirty="0">
              <a:latin typeface="Tw Cen MT" panose="020B0602020104020603" pitchFamily="34" charset="77"/>
            </a:endParaRPr>
          </a:p>
          <a:p>
            <a:pPr>
              <a:spcBef>
                <a:spcPts val="371"/>
              </a:spcBef>
            </a:pPr>
            <a:r>
              <a:rPr lang="en-US" sz="1200" b="1" dirty="0">
                <a:latin typeface="Tw Cen MT" panose="020B0602020104020603" pitchFamily="34" charset="77"/>
              </a:rPr>
              <a:t>To Do</a:t>
            </a:r>
            <a:r>
              <a:rPr lang="en-US" sz="1200" dirty="0">
                <a:latin typeface="Tw Cen MT" panose="020B0602020104020603" pitchFamily="34" charset="77"/>
              </a:rPr>
              <a:t> </a:t>
            </a:r>
          </a:p>
          <a:p>
            <a:pPr>
              <a:spcBef>
                <a:spcPts val="371"/>
              </a:spcBef>
            </a:pPr>
            <a:r>
              <a:rPr lang="en-US" sz="1200" dirty="0">
                <a:latin typeface="Tw Cen MT" panose="020B0602020104020603" pitchFamily="34" charset="77"/>
              </a:rPr>
              <a:t>Review slide with participants.</a:t>
            </a: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24</a:t>
            </a:fld>
            <a:endParaRPr lang="en-US"/>
          </a:p>
        </p:txBody>
      </p:sp>
    </p:spTree>
    <p:extLst>
      <p:ext uri="{BB962C8B-B14F-4D97-AF65-F5344CB8AC3E}">
        <p14:creationId xmlns:p14="http://schemas.microsoft.com/office/powerpoint/2010/main" val="708748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71"/>
              </a:spcBef>
            </a:pPr>
            <a:r>
              <a:rPr lang="en-US" b="1" dirty="0">
                <a:latin typeface="Tw Cen MT" panose="020B0602020104020603" pitchFamily="34" charset="0"/>
              </a:rPr>
              <a:t>To Know/To Say</a:t>
            </a:r>
          </a:p>
          <a:p>
            <a:pPr>
              <a:spcBef>
                <a:spcPts val="371"/>
              </a:spcBef>
            </a:pPr>
            <a:r>
              <a:rPr lang="en-US" dirty="0">
                <a:latin typeface="Tw Cen MT" panose="020B0602020104020603" pitchFamily="34" charset="0"/>
              </a:rPr>
              <a:t>These MO Teacher Standards are closely aligned to the content within the Common Formative Assessment module.</a:t>
            </a:r>
          </a:p>
          <a:p>
            <a:pPr>
              <a:spcBef>
                <a:spcPts val="371"/>
              </a:spcBef>
            </a:pPr>
            <a:endParaRPr lang="en-US" dirty="0">
              <a:latin typeface="Tw Cen MT" panose="020B0602020104020603" pitchFamily="34" charset="0"/>
            </a:endParaRPr>
          </a:p>
          <a:p>
            <a:pPr marL="0" indent="0">
              <a:buNone/>
            </a:pPr>
            <a:r>
              <a:rPr lang="en-US" sz="1200" b="1" dirty="0"/>
              <a:t>Standard #2 Student Learning, Growth and Development </a:t>
            </a:r>
            <a:r>
              <a:rPr lang="en-US" sz="1200" dirty="0"/>
              <a:t>The teacher understands how students learn, develop, and differ in their approaches to learning. The teacher provides learning opportunities that are adapted to diverse learners and support the intellectual, social, and personal development of all students. </a:t>
            </a:r>
          </a:p>
          <a:p>
            <a:pPr marL="171450" indent="-171450">
              <a:buFont typeface="Wingdings" panose="05000000000000000000" pitchFamily="2" charset="2"/>
              <a:buChar char="§"/>
            </a:pPr>
            <a:r>
              <a:rPr lang="en-US" sz="1200" b="1" dirty="0"/>
              <a:t>Quality Indicator 2</a:t>
            </a:r>
            <a:r>
              <a:rPr lang="en-US" sz="1200" dirty="0"/>
              <a:t>: Student goals</a:t>
            </a:r>
          </a:p>
          <a:p>
            <a:pPr marL="0" indent="0">
              <a:buNone/>
            </a:pPr>
            <a:endParaRPr lang="en-US" sz="1200" dirty="0"/>
          </a:p>
          <a:p>
            <a:pPr marL="0" indent="0">
              <a:buNone/>
            </a:pPr>
            <a:r>
              <a:rPr lang="en-US" sz="1200" b="1" dirty="0"/>
              <a:t>Standard #7</a:t>
            </a:r>
            <a:r>
              <a:rPr lang="en-US" sz="1200" dirty="0"/>
              <a:t> </a:t>
            </a:r>
            <a:r>
              <a:rPr lang="en-US" sz="1200" b="1" dirty="0"/>
              <a:t>Student Assessment and Data Analysis </a:t>
            </a:r>
            <a:r>
              <a:rPr lang="en-US" sz="1200" dirty="0"/>
              <a:t>The teacher understands and uses formative and summative assessment strategies to assess the learner’s progress and uses both classroom and standardized assessment data to plan ongoing instruction. The teacher monitors the performance of each student, and devises instruction to enable students to grow and develop, making adequate academic progress.</a:t>
            </a:r>
          </a:p>
          <a:p>
            <a:pPr marL="171450" indent="-171450">
              <a:buFont typeface="Arial" panose="020B0604020202020204" pitchFamily="34" charset="0"/>
              <a:buChar char="•"/>
            </a:pPr>
            <a:r>
              <a:rPr lang="en-US" sz="1200" b="1" dirty="0"/>
              <a:t>Quality Indicator 1: </a:t>
            </a:r>
            <a:r>
              <a:rPr lang="en-US" sz="1200" dirty="0"/>
              <a:t>Effective use of assessments</a:t>
            </a:r>
          </a:p>
          <a:p>
            <a:pPr marL="171450" indent="-171450">
              <a:buFont typeface="Arial" panose="020B0604020202020204" pitchFamily="34" charset="0"/>
              <a:buChar char="•"/>
            </a:pPr>
            <a:r>
              <a:rPr lang="en-US" sz="1200" b="1" dirty="0"/>
              <a:t>Quality Indicator 2:</a:t>
            </a:r>
            <a:r>
              <a:rPr lang="en-US" sz="1200" dirty="0"/>
              <a:t> Assessment data to improve learning </a:t>
            </a:r>
          </a:p>
          <a:p>
            <a:pPr marL="171450" indent="-171450">
              <a:buFont typeface="Arial" panose="020B0604020202020204" pitchFamily="34" charset="0"/>
              <a:buChar char="•"/>
            </a:pPr>
            <a:r>
              <a:rPr lang="en-US" sz="1200" b="1" dirty="0"/>
              <a:t>Quality Indicator 3</a:t>
            </a:r>
            <a:r>
              <a:rPr lang="en-US" sz="1200" dirty="0"/>
              <a:t>: Student-led assessment strategies </a:t>
            </a:r>
          </a:p>
          <a:p>
            <a:pPr marL="171450" indent="-171450">
              <a:buFont typeface="Arial" panose="020B0604020202020204" pitchFamily="34" charset="0"/>
              <a:buChar char="•"/>
            </a:pPr>
            <a:r>
              <a:rPr lang="en-US" sz="1200" b="1" dirty="0"/>
              <a:t>Quality Indicator 4</a:t>
            </a:r>
            <a:r>
              <a:rPr lang="en-US" sz="1200" dirty="0"/>
              <a:t>: Effect of instruction on individual/class learning </a:t>
            </a:r>
          </a:p>
          <a:p>
            <a:pPr marL="171450" indent="-171450">
              <a:buFont typeface="Arial" panose="020B0604020202020204" pitchFamily="34" charset="0"/>
              <a:buChar char="•"/>
            </a:pPr>
            <a:r>
              <a:rPr lang="en-US" sz="1200" b="1" dirty="0"/>
              <a:t>Quality Indicator 5</a:t>
            </a:r>
            <a:r>
              <a:rPr lang="en-US" sz="1200" dirty="0"/>
              <a:t>: Communication of student progress and maintaining records </a:t>
            </a:r>
          </a:p>
          <a:p>
            <a:pPr marL="171450" indent="-171450">
              <a:buFont typeface="Arial" panose="020B0604020202020204" pitchFamily="34" charset="0"/>
              <a:buChar char="•"/>
            </a:pPr>
            <a:r>
              <a:rPr lang="en-US" sz="1200" b="1" dirty="0"/>
              <a:t>Quality Indicator 6</a:t>
            </a:r>
            <a:r>
              <a:rPr lang="en-US" sz="1200" dirty="0"/>
              <a:t>: Collaborative data analysis</a:t>
            </a:r>
          </a:p>
          <a:p>
            <a:pPr marL="0" indent="0">
              <a:spcBef>
                <a:spcPts val="371"/>
              </a:spcBef>
              <a:buFont typeface="Arial" panose="020B0604020202020204" pitchFamily="34" charset="0"/>
              <a:buNone/>
            </a:pPr>
            <a:endParaRPr lang="en-US" dirty="0">
              <a:latin typeface="Tw Cen MT" panose="020B0602020104020603" pitchFamily="34" charset="0"/>
            </a:endParaRPr>
          </a:p>
          <a:p>
            <a:pPr>
              <a:spcBef>
                <a:spcPts val="371"/>
              </a:spcBef>
            </a:pPr>
            <a:r>
              <a:rPr lang="en-US" b="1" dirty="0">
                <a:latin typeface="Tw Cen MT" panose="020B0602020104020603" pitchFamily="34" charset="0"/>
              </a:rPr>
              <a:t>To Do</a:t>
            </a:r>
          </a:p>
          <a:p>
            <a:pPr>
              <a:spcBef>
                <a:spcPts val="371"/>
              </a:spcBef>
            </a:pPr>
            <a:r>
              <a:rPr lang="en-US" dirty="0">
                <a:latin typeface="Tw Cen MT" panose="020B0602020104020603" pitchFamily="34" charset="0"/>
              </a:rPr>
              <a:t>Review slide with participants.</a:t>
            </a:r>
          </a:p>
          <a:p>
            <a:pPr>
              <a:spcBef>
                <a:spcPts val="371"/>
              </a:spcBef>
            </a:pPr>
            <a:endParaRPr lang="en-US" b="1" dirty="0"/>
          </a:p>
          <a:p>
            <a:r>
              <a:rPr lang="en-US" b="1" dirty="0"/>
              <a:t>Reference</a:t>
            </a:r>
          </a:p>
          <a:p>
            <a:pPr marL="182880" lvl="1" indent="-182880">
              <a:lnSpc>
                <a:spcPct val="120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Calibri" panose="020F0502020204030204" pitchFamily="34" charset="0"/>
              </a:rPr>
              <a:t>Missouri Department of Elementary and Secondary Education. (2013, June). Leader standards</a:t>
            </a:r>
            <a:r>
              <a:rPr lang="en-US" sz="1200" i="1" dirty="0">
                <a:effectLst/>
                <a:latin typeface="Calibri" panose="020F0502020204030204" pitchFamily="34" charset="0"/>
                <a:ea typeface="Calibri" panose="020F0502020204030204" pitchFamily="34" charset="0"/>
                <a:cs typeface="Calibri" panose="020F0502020204030204" pitchFamily="34" charset="0"/>
              </a:rPr>
              <a:t>. Missouri’s Educator Evaluation System. </a:t>
            </a:r>
            <a:r>
              <a:rPr lang="en-US" sz="1200" u="sng" dirty="0">
                <a:solidFill>
                  <a:srgbClr val="FF0000"/>
                </a:solidFill>
                <a:effectLst/>
                <a:latin typeface="Calibri" panose="020F0502020204030204" pitchFamily="34" charset="0"/>
                <a:ea typeface="Calibri" panose="020F0502020204030204" pitchFamily="34" charset="0"/>
                <a:cs typeface="Calibri" panose="020F0502020204030204" pitchFamily="34" charset="0"/>
                <a:hlinkClick r:id="rId3"/>
              </a:rPr>
              <a:t>https://dese.mo.gov/media/pdf/oeq-ed-leaderstandards</a:t>
            </a:r>
            <a:endParaRPr lang="en-US" sz="1200" u="sng"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182880" lvl="1" indent="-182880">
              <a:lnSpc>
                <a:spcPct val="120000"/>
              </a:lnSpc>
              <a:spcBef>
                <a:spcPts val="0"/>
              </a:spcBef>
              <a:spcAft>
                <a:spcPts val="800"/>
              </a:spcAft>
              <a:buNone/>
            </a:pPr>
            <a:endParaRPr lang="en-US" sz="1200" i="0" u="sng" dirty="0">
              <a:solidFill>
                <a:srgbClr val="FF0000"/>
              </a:solidFill>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25</a:t>
            </a:fld>
            <a:endParaRPr lang="en-US"/>
          </a:p>
        </p:txBody>
      </p:sp>
    </p:spTree>
    <p:extLst>
      <p:ext uri="{BB962C8B-B14F-4D97-AF65-F5344CB8AC3E}">
        <p14:creationId xmlns:p14="http://schemas.microsoft.com/office/powerpoint/2010/main" val="3307960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w Cen MT" panose="020B0602020104020603" pitchFamily="34" charset="77"/>
              </a:rPr>
              <a:t>To Know/To 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w Cen MT" panose="020B0602020104020603" pitchFamily="34" charset="77"/>
              </a:rPr>
              <a:t>It is important that all participants receive introduction training prior to other module sessions if they have not previously had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Tw Cen MT" panose="020B0602020104020603" pitchFamily="34" charset="77"/>
            </a:endParaRPr>
          </a:p>
          <a:p>
            <a:r>
              <a:rPr lang="en-US" b="1" dirty="0">
                <a:latin typeface="Tw Cen MT" panose="020B0602020104020603" pitchFamily="34" charset="77"/>
              </a:rPr>
              <a:t>To Say</a:t>
            </a:r>
          </a:p>
          <a:p>
            <a:r>
              <a:rPr lang="en-US" dirty="0">
                <a:latin typeface="Tw Cen MT" panose="020B0602020104020603" pitchFamily="34" charset="77"/>
              </a:rPr>
              <a:t>Today we will look at Part 2 of the Common Formative Assessment training. This module will cover Essential Functions 3 and 4 and the topic will be Eliciting Evidence of Learning. When looking at the Practice Profile, you can see that these two Essential Functions address daily formative assessments and common formative assessment and how they relate to evidence of student learning.</a:t>
            </a: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26</a:t>
            </a:fld>
            <a:endParaRPr lang="en-US"/>
          </a:p>
        </p:txBody>
      </p:sp>
    </p:spTree>
    <p:extLst>
      <p:ext uri="{BB962C8B-B14F-4D97-AF65-F5344CB8AC3E}">
        <p14:creationId xmlns:p14="http://schemas.microsoft.com/office/powerpoint/2010/main" val="326535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a:t>
            </a:r>
          </a:p>
          <a:p>
            <a:r>
              <a:rPr lang="en-US" sz="1200" kern="1200" dirty="0">
                <a:solidFill>
                  <a:schemeClr val="tx1"/>
                </a:solidFill>
                <a:effectLst/>
                <a:latin typeface="Tw Cen MT" panose="020B0602020104020603" pitchFamily="34" charset="77"/>
                <a:ea typeface="+mn-ea"/>
                <a:cs typeface="+mn-cs"/>
              </a:rPr>
              <a:t>The 3-2-1 Bridge activity has participants write down some of their thoughts on a topic before and after learning something new. Then participants  are asked to look at their original thoughts and compare them with their new perceptions. This helps to highlight how participants thinking on a topic has progressed and developed. </a:t>
            </a:r>
          </a:p>
          <a:p>
            <a:endParaRPr lang="en-US" sz="1200" kern="1200" dirty="0">
              <a:solidFill>
                <a:schemeClr val="tx1"/>
              </a:solidFill>
              <a:effectLst/>
              <a:latin typeface="Tw Cen MT" panose="020B0602020104020603" pitchFamily="34" charset="77"/>
              <a:ea typeface="+mn-ea"/>
              <a:cs typeface="+mn-cs"/>
            </a:endParaRPr>
          </a:p>
          <a:p>
            <a:r>
              <a:rPr lang="en-US" sz="1200" b="1" kern="1200" dirty="0">
                <a:solidFill>
                  <a:schemeClr val="tx1"/>
                </a:solidFill>
                <a:effectLst/>
                <a:latin typeface="Tw Cen MT" panose="020B0602020104020603" pitchFamily="34" charset="77"/>
                <a:ea typeface="+mn-ea"/>
                <a:cs typeface="+mn-cs"/>
              </a:rPr>
              <a:t>To Do</a:t>
            </a:r>
          </a:p>
          <a:p>
            <a:pPr marL="0" indent="0">
              <a:buFont typeface="Arial" panose="020B0604020202020204" pitchFamily="34" charset="0"/>
              <a:buNone/>
            </a:pPr>
            <a:r>
              <a:rPr lang="en-US" sz="1200" kern="1200" dirty="0">
                <a:solidFill>
                  <a:schemeClr val="tx1"/>
                </a:solidFill>
                <a:effectLst/>
                <a:latin typeface="Tw Cen MT" panose="020B0602020104020603" pitchFamily="34" charset="77"/>
                <a:ea typeface="+mn-ea"/>
                <a:cs typeface="+mn-cs"/>
              </a:rPr>
              <a:t>To start the 3-2-1 bridge exercise, have participants think about what they might already know on a subject and have them write down the following.</a:t>
            </a:r>
            <a:br>
              <a:rPr lang="en-US" dirty="0">
                <a:latin typeface="Tw Cen MT" panose="020B0602020104020603" pitchFamily="34" charset="77"/>
              </a:rPr>
            </a:br>
            <a:endParaRPr lang="en-US" dirty="0">
              <a:latin typeface="Tw Cen MT" panose="020B0602020104020603" pitchFamily="34" charset="77"/>
            </a:endParaRPr>
          </a:p>
          <a:p>
            <a:pPr marL="171450" indent="-171450">
              <a:buFont typeface="Arial" panose="020B0604020202020204" pitchFamily="34" charset="0"/>
              <a:buChar char="•"/>
            </a:pPr>
            <a:r>
              <a:rPr lang="en-US" sz="1200" kern="1200" dirty="0">
                <a:solidFill>
                  <a:schemeClr val="tx1"/>
                </a:solidFill>
                <a:effectLst/>
                <a:latin typeface="Tw Cen MT" panose="020B0602020104020603" pitchFamily="34" charset="77"/>
                <a:ea typeface="+mn-ea"/>
                <a:cs typeface="+mn-cs"/>
              </a:rPr>
              <a:t>3 Words related to the topic</a:t>
            </a:r>
          </a:p>
          <a:p>
            <a:pPr marL="171450" indent="-171450">
              <a:buFont typeface="Arial" panose="020B0604020202020204" pitchFamily="34" charset="0"/>
              <a:buChar char="•"/>
            </a:pPr>
            <a:r>
              <a:rPr lang="en-US" sz="1200" kern="1200" dirty="0">
                <a:solidFill>
                  <a:schemeClr val="tx1"/>
                </a:solidFill>
                <a:effectLst/>
                <a:latin typeface="Tw Cen MT" panose="020B0602020104020603" pitchFamily="34" charset="77"/>
                <a:ea typeface="+mn-ea"/>
                <a:cs typeface="+mn-cs"/>
              </a:rPr>
              <a:t>2 Questions they have on the topic</a:t>
            </a:r>
          </a:p>
          <a:p>
            <a:pPr marL="171450" indent="-171450">
              <a:buFont typeface="Arial" panose="020B0604020202020204" pitchFamily="34" charset="0"/>
              <a:buChar char="•"/>
            </a:pPr>
            <a:r>
              <a:rPr lang="en-US" sz="1200" kern="1200" dirty="0">
                <a:solidFill>
                  <a:schemeClr val="tx1"/>
                </a:solidFill>
                <a:effectLst/>
                <a:latin typeface="Tw Cen MT" panose="020B0602020104020603" pitchFamily="34" charset="77"/>
                <a:ea typeface="+mn-ea"/>
                <a:cs typeface="+mn-cs"/>
              </a:rPr>
              <a:t>1 Example, analogy, simile, or metaphor of the topic</a:t>
            </a:r>
            <a:br>
              <a:rPr lang="en-US" dirty="0">
                <a:latin typeface="Tw Cen MT" panose="020B0602020104020603" pitchFamily="34" charset="77"/>
              </a:rPr>
            </a:br>
            <a:endParaRPr lang="en-US" dirty="0">
              <a:latin typeface="Tw Cen MT" panose="020B0602020104020603" pitchFamily="34" charset="77"/>
            </a:endParaRPr>
          </a:p>
          <a:p>
            <a:pPr marL="0" indent="0">
              <a:buFont typeface="Arial" panose="020B0604020202020204" pitchFamily="34" charset="0"/>
              <a:buNone/>
            </a:pPr>
            <a:r>
              <a:rPr lang="en-US" sz="1200" kern="1200" dirty="0">
                <a:solidFill>
                  <a:schemeClr val="tx1"/>
                </a:solidFill>
                <a:effectLst/>
                <a:latin typeface="Tw Cen MT" panose="020B0602020104020603" pitchFamily="34" charset="77"/>
                <a:ea typeface="+mn-ea"/>
                <a:cs typeface="+mn-cs"/>
              </a:rPr>
              <a:t>Once they have written down their thoughts you can have them discuss their 3-2-1 with a partner, a small group, or as a group. Use this time to show some of the different ways to think about the same topic. You can also collect participant’s responses to get a picture of what they already know or are thinking about the topic. </a:t>
            </a:r>
          </a:p>
          <a:p>
            <a:endParaRPr lang="en-US" sz="1200" kern="1200" dirty="0">
              <a:solidFill>
                <a:schemeClr val="tx1"/>
              </a:solidFill>
              <a:effectLst/>
              <a:latin typeface="Tw Cen MT" panose="020B0602020104020603" pitchFamily="34" charset="77"/>
              <a:ea typeface="+mn-ea"/>
              <a:cs typeface="+mn-cs"/>
            </a:endParaRPr>
          </a:p>
          <a:p>
            <a:r>
              <a:rPr lang="en-US" sz="1200" b="1" kern="1200" dirty="0">
                <a:solidFill>
                  <a:schemeClr val="tx1"/>
                </a:solidFill>
                <a:effectLst/>
                <a:latin typeface="Tw Cen MT" panose="020B0602020104020603" pitchFamily="34" charset="77"/>
                <a:ea typeface="+mn-ea"/>
                <a:cs typeface="+mn-cs"/>
              </a:rPr>
              <a:t>To Say</a:t>
            </a:r>
          </a:p>
          <a:p>
            <a:r>
              <a:rPr lang="en-US" sz="1200" kern="1200" dirty="0">
                <a:solidFill>
                  <a:schemeClr val="tx1"/>
                </a:solidFill>
                <a:effectLst/>
                <a:latin typeface="Tw Cen MT" panose="020B0602020104020603" pitchFamily="34" charset="77"/>
                <a:ea typeface="+mn-ea"/>
                <a:cs typeface="+mn-cs"/>
              </a:rPr>
              <a:t>We are going to start by reflecting on what you already know about common formative assessment. Take a minute and jot down your response to the 3 questions on the slide. </a:t>
            </a:r>
          </a:p>
          <a:p>
            <a:r>
              <a:rPr lang="en-US" sz="1200" kern="1200" dirty="0">
                <a:solidFill>
                  <a:schemeClr val="tx1"/>
                </a:solidFill>
                <a:effectLst/>
                <a:latin typeface="Tw Cen MT" panose="020B0602020104020603" pitchFamily="34" charset="77"/>
                <a:ea typeface="+mn-ea"/>
                <a:cs typeface="+mn-cs"/>
              </a:rPr>
              <a:t>(Give time to complete.) Now with the person sitting next to you talk about what you wrote and why. </a:t>
            </a:r>
          </a:p>
          <a:p>
            <a:endParaRPr lang="en-US" sz="1200" kern="1200" dirty="0">
              <a:solidFill>
                <a:schemeClr val="tx1"/>
              </a:solidFill>
              <a:effectLst/>
              <a:latin typeface="Tw Cen MT" panose="020B0602020104020603" pitchFamily="34" charset="77"/>
              <a:ea typeface="+mn-ea"/>
              <a:cs typeface="+mn-cs"/>
            </a:endParaRPr>
          </a:p>
          <a:p>
            <a:r>
              <a:rPr lang="en-US" sz="1200" b="1" kern="1200" dirty="0">
                <a:solidFill>
                  <a:schemeClr val="tx1"/>
                </a:solidFill>
                <a:effectLst/>
                <a:latin typeface="Tw Cen MT" panose="020B0602020104020603" pitchFamily="34" charset="77"/>
                <a:ea typeface="+mn-ea"/>
                <a:cs typeface="+mn-cs"/>
              </a:rPr>
              <a:t>Reference</a:t>
            </a:r>
          </a:p>
          <a:p>
            <a:pPr marL="182880" lvl="1" indent="-182880">
              <a:lnSpc>
                <a:spcPct val="120000"/>
              </a:lnSpc>
              <a:spcAft>
                <a:spcPts val="800"/>
              </a:spcAft>
            </a:pPr>
            <a:r>
              <a:rPr lang="en-US" sz="1200" kern="1200" dirty="0">
                <a:solidFill>
                  <a:schemeClr val="tx1"/>
                </a:solidFill>
                <a:effectLst/>
                <a:latin typeface="Tw Cen MT" panose="020B0602020104020603" pitchFamily="34" charset="77"/>
                <a:ea typeface="+mn-ea"/>
                <a:cs typeface="+mn-cs"/>
              </a:rPr>
              <a:t>Adaptive Schools. (n.d.). Teaching tip: 3-2-1 bridge. </a:t>
            </a:r>
            <a:r>
              <a:rPr lang="en-US" sz="1200" i="1" kern="1200" dirty="0" err="1">
                <a:solidFill>
                  <a:schemeClr val="tx1"/>
                </a:solidFill>
                <a:effectLst/>
                <a:latin typeface="Tw Cen MT" panose="020B0602020104020603" pitchFamily="34" charset="77"/>
                <a:ea typeface="+mn-ea"/>
                <a:cs typeface="+mn-cs"/>
              </a:rPr>
              <a:t>LiveBinder</a:t>
            </a:r>
            <a:r>
              <a:rPr lang="en-US" sz="1200" i="1" kern="1200" dirty="0">
                <a:solidFill>
                  <a:schemeClr val="tx1"/>
                </a:solidFill>
                <a:effectLst/>
                <a:latin typeface="Tw Cen MT" panose="020B0602020104020603" pitchFamily="34" charset="77"/>
                <a:ea typeface="+mn-ea"/>
                <a:cs typeface="+mn-cs"/>
              </a:rPr>
              <a:t>.</a:t>
            </a:r>
            <a:r>
              <a:rPr lang="en-US" sz="1200" kern="1200" dirty="0">
                <a:solidFill>
                  <a:schemeClr val="tx1"/>
                </a:solidFill>
                <a:effectLst/>
                <a:latin typeface="Tw Cen MT" panose="020B0602020104020603" pitchFamily="34" charset="77"/>
                <a:ea typeface="+mn-ea"/>
                <a:cs typeface="+mn-cs"/>
              </a:rPr>
              <a:t> https://</a:t>
            </a:r>
            <a:r>
              <a:rPr lang="en-US" sz="1200" kern="1200" dirty="0" err="1">
                <a:solidFill>
                  <a:schemeClr val="tx1"/>
                </a:solidFill>
                <a:effectLst/>
                <a:latin typeface="Tw Cen MT" panose="020B0602020104020603" pitchFamily="34" charset="77"/>
                <a:ea typeface="+mn-ea"/>
                <a:cs typeface="+mn-cs"/>
              </a:rPr>
              <a:t>www.livebinders.com</a:t>
            </a:r>
            <a:r>
              <a:rPr lang="en-US" sz="1200" kern="1200" dirty="0">
                <a:solidFill>
                  <a:schemeClr val="tx1"/>
                </a:solidFill>
                <a:effectLst/>
                <a:latin typeface="Tw Cen MT" panose="020B0602020104020603" pitchFamily="34" charset="77"/>
                <a:ea typeface="+mn-ea"/>
                <a:cs typeface="+mn-cs"/>
              </a:rPr>
              <a:t>/play/</a:t>
            </a:r>
            <a:r>
              <a:rPr lang="en-US" sz="1200" kern="1200" dirty="0" err="1">
                <a:solidFill>
                  <a:schemeClr val="tx1"/>
                </a:solidFill>
                <a:effectLst/>
                <a:latin typeface="Tw Cen MT" panose="020B0602020104020603" pitchFamily="34" charset="77"/>
                <a:ea typeface="+mn-ea"/>
                <a:cs typeface="+mn-cs"/>
              </a:rPr>
              <a:t>play?id</a:t>
            </a:r>
            <a:r>
              <a:rPr lang="en-US" sz="1200" kern="1200" dirty="0">
                <a:solidFill>
                  <a:schemeClr val="tx1"/>
                </a:solidFill>
                <a:effectLst/>
                <a:latin typeface="Tw Cen MT" panose="020B0602020104020603" pitchFamily="34" charset="77"/>
                <a:ea typeface="+mn-ea"/>
                <a:cs typeface="+mn-cs"/>
              </a:rPr>
              <a:t>=1626114 </a:t>
            </a:r>
            <a:endParaRPr lang="en-US" sz="800"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27</a:t>
            </a:fld>
            <a:endParaRPr lang="en-US"/>
          </a:p>
        </p:txBody>
      </p:sp>
    </p:spTree>
    <p:extLst>
      <p:ext uri="{BB962C8B-B14F-4D97-AF65-F5344CB8AC3E}">
        <p14:creationId xmlns:p14="http://schemas.microsoft.com/office/powerpoint/2010/main" val="2003524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Say</a:t>
            </a:r>
          </a:p>
          <a:p>
            <a:r>
              <a:rPr lang="en-US" b="0" dirty="0">
                <a:latin typeface="Tw Cen MT" panose="020B0602020104020603" pitchFamily="34" charset="77"/>
              </a:rPr>
              <a:t>Please review this slide that details our session today.</a:t>
            </a: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28</a:t>
            </a:fld>
            <a:endParaRPr lang="en-US"/>
          </a:p>
        </p:txBody>
      </p:sp>
    </p:spTree>
    <p:extLst>
      <p:ext uri="{BB962C8B-B14F-4D97-AF65-F5344CB8AC3E}">
        <p14:creationId xmlns:p14="http://schemas.microsoft.com/office/powerpoint/2010/main" val="1533899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Know/To Say</a:t>
            </a:r>
          </a:p>
          <a:p>
            <a:r>
              <a:rPr lang="en-US" dirty="0">
                <a:latin typeface="Tw Cen MT" panose="020B0602020104020603" pitchFamily="34" charset="77"/>
              </a:rPr>
              <a:t>These are the learning objectives for Part 2, Eliciting Evidence of Learning which are aligned to the Common Formative Assessment Practice Profile.</a:t>
            </a: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29</a:t>
            </a:fld>
            <a:endParaRPr lang="en-US"/>
          </a:p>
        </p:txBody>
      </p:sp>
    </p:spTree>
    <p:extLst>
      <p:ext uri="{BB962C8B-B14F-4D97-AF65-F5344CB8AC3E}">
        <p14:creationId xmlns:p14="http://schemas.microsoft.com/office/powerpoint/2010/main" val="2795831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This slide is for coaches </a:t>
            </a:r>
          </a:p>
          <a:p>
            <a:endParaRPr lang="en-US" b="1" dirty="0">
              <a:latin typeface="Tw Cen MT" panose="020B0602020104020603" pitchFamily="34" charset="77"/>
            </a:endParaRPr>
          </a:p>
          <a:p>
            <a:pPr marL="0" indent="0" defTabSz="942289">
              <a:buFont typeface="Arial" panose="020B0604020202020204" pitchFamily="34" charset="0"/>
              <a:buNone/>
              <a:defRPr/>
            </a:pPr>
            <a:r>
              <a:rPr lang="en-US" dirty="0">
                <a:latin typeface="Tw Cen MT" panose="020B0602020104020603" pitchFamily="34" charset="77"/>
              </a:rPr>
              <a:t>(</a:t>
            </a:r>
            <a:r>
              <a:rPr lang="en-US" b="1" dirty="0">
                <a:latin typeface="Tw Cen MT" panose="020B0602020104020603" pitchFamily="34" charset="77"/>
              </a:rPr>
              <a:t>Important) </a:t>
            </a:r>
            <a:r>
              <a:rPr lang="en-US" dirty="0">
                <a:latin typeface="Tw Cen MT" panose="020B0602020104020603" pitchFamily="34" charset="77"/>
              </a:rPr>
              <a:t>The introduction at the beginning of Part 1 of the Common Formative Assessment module provides an overview of the formative assessment process and essential background information for participants. </a:t>
            </a:r>
            <a:r>
              <a:rPr lang="en-US" b="1" dirty="0">
                <a:latin typeface="Tw Cen MT" panose="020B0602020104020603" pitchFamily="34" charset="77"/>
              </a:rPr>
              <a:t>It is important that all participants receive introduction training prior to other module sessions if they have not previously had it.</a:t>
            </a:r>
          </a:p>
          <a:p>
            <a:pPr marL="0" indent="0" defTabSz="942289">
              <a:buFont typeface="Arial" panose="020B0604020202020204" pitchFamily="34" charset="0"/>
              <a:buNone/>
              <a:defRPr/>
            </a:pPr>
            <a:endParaRPr lang="en-US" b="1" dirty="0">
              <a:latin typeface="Tw Cen MT" panose="020B0602020104020603" pitchFamily="34" charset="77"/>
            </a:endParaRPr>
          </a:p>
          <a:p>
            <a:pPr marL="0" indent="0" defTabSz="942289">
              <a:buFont typeface="Arial" panose="020B0604020202020204" pitchFamily="34" charset="0"/>
              <a:buNone/>
              <a:defRPr/>
            </a:pPr>
            <a:r>
              <a:rPr lang="en-US" dirty="0">
                <a:latin typeface="Tw Cen MT" panose="020B0602020104020603" pitchFamily="34" charset="77"/>
              </a:rPr>
              <a:t>Part 1 provides content aligned with CLARIFYING LEARNING, which addresses EF1 &amp; 2 of the CFA Practice Profile. Topics covered include identifying priority standards, unwrapping priority standards, learning targets, and success criteria.</a:t>
            </a:r>
            <a:endParaRPr lang="en-US" b="1" dirty="0">
              <a:latin typeface="Tw Cen MT" panose="020B0602020104020603" pitchFamily="34" charset="77"/>
            </a:endParaRPr>
          </a:p>
          <a:p>
            <a:pPr marL="0" indent="0">
              <a:buFont typeface="Arial" panose="020B0604020202020204" pitchFamily="34" charset="0"/>
              <a:buNone/>
            </a:pPr>
            <a:endParaRPr lang="en-US" dirty="0">
              <a:latin typeface="Tw Cen MT" panose="020B0602020104020603" pitchFamily="34" charset="77"/>
            </a:endParaRPr>
          </a:p>
          <a:p>
            <a:pPr marL="0" indent="0">
              <a:buFont typeface="Arial" panose="020B0604020202020204" pitchFamily="34" charset="0"/>
              <a:buNone/>
            </a:pPr>
            <a:r>
              <a:rPr lang="en-US" dirty="0">
                <a:latin typeface="Tw Cen MT" panose="020B0602020104020603" pitchFamily="34" charset="77"/>
              </a:rPr>
              <a:t>Part 2 is aligned with EF 3 &amp; EF 4 of the CFA Practice Profile which addresses ELICITING EVIDENCE OF LEARNING through daily formative assessment and common formative assessment.</a:t>
            </a:r>
          </a:p>
          <a:p>
            <a:pPr marL="0" indent="0">
              <a:buFont typeface="Arial" panose="020B0604020202020204" pitchFamily="34" charset="0"/>
              <a:buNone/>
            </a:pPr>
            <a:endParaRPr lang="en-US" dirty="0">
              <a:latin typeface="Tw Cen MT" panose="020B0602020104020603" pitchFamily="34" charset="77"/>
            </a:endParaRPr>
          </a:p>
          <a:p>
            <a:pPr marL="0" indent="0">
              <a:buFont typeface="Arial" panose="020B0604020202020204" pitchFamily="34" charset="0"/>
              <a:buNone/>
            </a:pPr>
            <a:r>
              <a:rPr lang="en-US" dirty="0">
                <a:latin typeface="Tw Cen MT" panose="020B0602020104020603" pitchFamily="34" charset="77"/>
              </a:rPr>
              <a:t>Part 3 is aligned with EF 5 of the Practice Profile. It provides content on using evidence of learning (feedback from students) to drive instruction, as well as information on providing effective feedback to students.</a:t>
            </a:r>
          </a:p>
          <a:p>
            <a:pPr marL="176679" indent="-176679">
              <a:buFont typeface="Arial" panose="020B0604020202020204" pitchFamily="34" charset="0"/>
              <a:buChar char="•"/>
            </a:pPr>
            <a:endParaRPr lang="en-US" dirty="0">
              <a:latin typeface="Tw Cen MT" panose="020B0602020104020603" pitchFamily="34" charset="77"/>
            </a:endParaRPr>
          </a:p>
          <a:p>
            <a:pPr marL="0" indent="0">
              <a:buFont typeface="Arial" panose="020B0604020202020204" pitchFamily="34" charset="0"/>
              <a:buNone/>
            </a:pPr>
            <a:r>
              <a:rPr lang="en-US" dirty="0">
                <a:latin typeface="Tw Cen MT" panose="020B0602020104020603" pitchFamily="34" charset="77"/>
              </a:rPr>
              <a:t>Concepts addressing ACTIVATING LEARNERS are important to the formative assessment process and have been embedded throughout the module. The metacognition and DACL modules also address activating learners and can be accessed from the </a:t>
            </a:r>
            <a:r>
              <a:rPr lang="en-US" dirty="0" err="1">
                <a:latin typeface="Tw Cen MT" panose="020B0602020104020603" pitchFamily="34" charset="77"/>
              </a:rPr>
              <a:t>MoEdu</a:t>
            </a:r>
            <a:r>
              <a:rPr lang="en-US" dirty="0">
                <a:latin typeface="Tw Cen MT" panose="020B0602020104020603" pitchFamily="34" charset="77"/>
              </a:rPr>
              <a:t>-SAIL Website (https://</a:t>
            </a:r>
            <a:r>
              <a:rPr lang="en-US" dirty="0" err="1">
                <a:latin typeface="Tw Cen MT" panose="020B0602020104020603" pitchFamily="34" charset="77"/>
              </a:rPr>
              <a:t>www.moedu-sail.org</a:t>
            </a:r>
            <a:r>
              <a:rPr lang="en-US" dirty="0">
                <a:latin typeface="Tw Cen MT" panose="020B0602020104020603" pitchFamily="34" charset="77"/>
              </a:rPr>
              <a:t>/</a:t>
            </a:r>
            <a:r>
              <a:rPr lang="en-US" dirty="0" err="1">
                <a:latin typeface="Tw Cen MT" panose="020B0602020104020603" pitchFamily="34" charset="77"/>
              </a:rPr>
              <a:t>mtss</a:t>
            </a:r>
            <a:r>
              <a:rPr lang="en-US" dirty="0">
                <a:latin typeface="Tw Cen MT" panose="020B0602020104020603" pitchFamily="34" charset="77"/>
              </a:rPr>
              <a:t>-facilitator-materials/#practices) or the Missouri Virtual Learning Platform (https://</a:t>
            </a:r>
            <a:r>
              <a:rPr lang="en-US" dirty="0" err="1">
                <a:latin typeface="Tw Cen MT" panose="020B0602020104020603" pitchFamily="34" charset="77"/>
              </a:rPr>
              <a:t>apps.dese.mo.gov</a:t>
            </a:r>
            <a:r>
              <a:rPr lang="en-US" dirty="0">
                <a:latin typeface="Tw Cen MT" panose="020B0602020104020603" pitchFamily="34" charset="77"/>
              </a:rPr>
              <a:t>/</a:t>
            </a:r>
            <a:r>
              <a:rPr lang="en-US" dirty="0" err="1">
                <a:latin typeface="Tw Cen MT" panose="020B0602020104020603" pitchFamily="34" charset="77"/>
              </a:rPr>
              <a:t>WebLogin</a:t>
            </a:r>
            <a:r>
              <a:rPr lang="en-US" dirty="0">
                <a:latin typeface="Tw Cen MT" panose="020B0602020104020603" pitchFamily="34" charset="77"/>
              </a:rPr>
              <a:t>/</a:t>
            </a:r>
            <a:r>
              <a:rPr lang="en-US" dirty="0" err="1">
                <a:latin typeface="Tw Cen MT" panose="020B0602020104020603" pitchFamily="34" charset="77"/>
              </a:rPr>
              <a:t>Login.aspx?ReturnUrl</a:t>
            </a:r>
            <a:r>
              <a:rPr lang="en-US" dirty="0">
                <a:latin typeface="Tw Cen MT" panose="020B0602020104020603" pitchFamily="34" charset="77"/>
              </a:rPr>
              <a:t>=%2fweblogin%2ferrorPage.html%3faspxerrorpath%3d%2fVLP%2fapp%2findex.aspx&amp;aspxerrorpath=/VLP/app/</a:t>
            </a:r>
            <a:r>
              <a:rPr lang="en-US" dirty="0" err="1">
                <a:latin typeface="Tw Cen MT" panose="020B0602020104020603" pitchFamily="34" charset="77"/>
              </a:rPr>
              <a:t>index.aspx</a:t>
            </a:r>
            <a:r>
              <a:rPr lang="en-US" dirty="0">
                <a:latin typeface="Tw Cen MT" panose="020B0602020104020603" pitchFamily="34" charset="77"/>
              </a:rPr>
              <a:t>)</a:t>
            </a: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3</a:t>
            </a:fld>
            <a:endParaRPr lang="en-US"/>
          </a:p>
        </p:txBody>
      </p:sp>
    </p:spTree>
    <p:extLst>
      <p:ext uri="{BB962C8B-B14F-4D97-AF65-F5344CB8AC3E}">
        <p14:creationId xmlns:p14="http://schemas.microsoft.com/office/powerpoint/2010/main" val="1748679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8014">
              <a:spcBef>
                <a:spcPts val="381"/>
              </a:spcBef>
              <a:defRPr/>
            </a:pPr>
            <a:r>
              <a:rPr lang="en-US" b="1" dirty="0"/>
              <a:t>To Know</a:t>
            </a:r>
            <a:endParaRPr lang="en-US" b="1" baseline="0" dirty="0"/>
          </a:p>
          <a:p>
            <a:pPr defTabSz="968014">
              <a:spcBef>
                <a:spcPts val="381"/>
              </a:spcBef>
              <a:defRPr/>
            </a:pPr>
            <a:r>
              <a:rPr lang="en-US" b="0" baseline="0" dirty="0"/>
              <a:t>Essential Questions guide the audience to begin thinking about the information provided in the module. Essential Questions also give the presenter a guide for what information needs to be reviewed and discussed at the end of the presentation. Participants will need time throughout the presentation to discuss and reflect on these questions. </a:t>
            </a:r>
          </a:p>
          <a:p>
            <a:pPr defTabSz="968014">
              <a:spcBef>
                <a:spcPts val="381"/>
              </a:spcBef>
              <a:defRPr/>
            </a:pPr>
            <a:endParaRPr lang="en-US" b="0" baseline="0" dirty="0"/>
          </a:p>
          <a:p>
            <a:pPr defTabSz="968014">
              <a:spcBef>
                <a:spcPts val="381"/>
              </a:spcBef>
              <a:defRPr/>
            </a:pPr>
            <a:r>
              <a:rPr lang="en-US" b="0" baseline="0" dirty="0"/>
              <a:t>The Essential Questions listed on this slide pose questions to help participants reflect on key ideas within the Eliciting Evidence Of Learning module. </a:t>
            </a:r>
          </a:p>
          <a:p>
            <a:pPr defTabSz="968014">
              <a:spcBef>
                <a:spcPts val="381"/>
              </a:spcBef>
              <a:defRPr/>
            </a:pPr>
            <a:endParaRPr lang="en-US" b="1" dirty="0"/>
          </a:p>
          <a:p>
            <a:pPr defTabSz="968014">
              <a:spcBef>
                <a:spcPts val="381"/>
              </a:spcBef>
              <a:defRPr/>
            </a:pPr>
            <a:r>
              <a:rPr lang="en-US" b="1" dirty="0"/>
              <a:t>To Do</a:t>
            </a:r>
          </a:p>
          <a:p>
            <a:pPr defTabSz="968014">
              <a:spcBef>
                <a:spcPts val="381"/>
              </a:spcBef>
              <a:defRPr/>
            </a:pPr>
            <a:r>
              <a:rPr lang="en-US" dirty="0"/>
              <a:t>Pose questions on the slide and encourage discussion around each.</a:t>
            </a:r>
          </a:p>
          <a:p>
            <a:pPr defTabSz="968014">
              <a:spcBef>
                <a:spcPts val="381"/>
              </a:spcBef>
              <a:defRPr/>
            </a:pPr>
            <a:endParaRPr lang="en-US" b="1" dirty="0"/>
          </a:p>
          <a:p>
            <a:pPr defTabSz="968014">
              <a:spcBef>
                <a:spcPts val="381"/>
              </a:spcBef>
              <a:defRPr/>
            </a:pPr>
            <a:r>
              <a:rPr lang="en-US" b="1" dirty="0"/>
              <a:t>To Say</a:t>
            </a:r>
          </a:p>
          <a:p>
            <a:r>
              <a:rPr lang="en-US" dirty="0"/>
              <a:t>Let’s use these essential questions to reflect on our knowledge about Eliciting Evidence of Learning.</a:t>
            </a:r>
          </a:p>
          <a:p>
            <a:endParaRPr lang="en-US" dirty="0"/>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30</a:t>
            </a:fld>
            <a:endParaRPr lang="en-US"/>
          </a:p>
        </p:txBody>
      </p:sp>
    </p:spTree>
    <p:extLst>
      <p:ext uri="{BB962C8B-B14F-4D97-AF65-F5344CB8AC3E}">
        <p14:creationId xmlns:p14="http://schemas.microsoft.com/office/powerpoint/2010/main" val="3240447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Handout #3 - The Formative Assessment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Tw Cen MT" panose="020B06020201040206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w Cen MT" panose="020B0602020104020603" pitchFamily="34" charset="77"/>
              </a:rPr>
              <a:t>To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w Cen MT" panose="020B0602020104020603" pitchFamily="34" charset="77"/>
              </a:rPr>
              <a:t>This process aligns with the formative assessment strategies outlined by the National Council of Teachers of Math (NCTM), NWEA (formerly known as the Northwest Evaluation Association), the work of Dylan </a:t>
            </a:r>
            <a:r>
              <a:rPr lang="en-US" b="0" dirty="0" err="1">
                <a:latin typeface="Tw Cen MT" panose="020B0602020104020603" pitchFamily="34" charset="77"/>
              </a:rPr>
              <a:t>Wiliam</a:t>
            </a:r>
            <a:r>
              <a:rPr lang="en-US" b="0" dirty="0">
                <a:latin typeface="Tw Cen MT" panose="020B0602020104020603" pitchFamily="34" charset="77"/>
              </a:rPr>
              <a:t>, and other experts in the field.  </a:t>
            </a:r>
          </a:p>
          <a:p>
            <a:endParaRPr lang="en-US" b="0" dirty="0">
              <a:latin typeface="Tw Cen MT" panose="020B0602020104020603" pitchFamily="34" charset="77"/>
            </a:endParaRPr>
          </a:p>
          <a:p>
            <a:r>
              <a:rPr lang="en-US" b="0" dirty="0">
                <a:latin typeface="Tw Cen MT" panose="020B0602020104020603" pitchFamily="34" charset="77"/>
              </a:rPr>
              <a:t>This visual depicts the 4 keys we discussed in the previous slide. This applies to any types of formative assessment. </a:t>
            </a:r>
          </a:p>
          <a:p>
            <a:endParaRPr lang="en-US" b="0" dirty="0">
              <a:latin typeface="Tw Cen MT" panose="020B0602020104020603" pitchFamily="34" charset="77"/>
            </a:endParaRPr>
          </a:p>
          <a:p>
            <a:r>
              <a:rPr lang="en-US" b="0" dirty="0">
                <a:latin typeface="Tw Cen MT" panose="020B0602020104020603" pitchFamily="34" charset="77"/>
              </a:rPr>
              <a:t>Key features</a:t>
            </a:r>
          </a:p>
          <a:p>
            <a:pPr marL="176679" indent="-176679">
              <a:buFont typeface="Arial" panose="020B0604020202020204" pitchFamily="34" charset="0"/>
              <a:buChar char="•"/>
            </a:pPr>
            <a:r>
              <a:rPr lang="en-US" b="0" dirty="0">
                <a:latin typeface="Tw Cen MT" panose="020B0602020104020603" pitchFamily="34" charset="77"/>
              </a:rPr>
              <a:t>Student learning in center</a:t>
            </a:r>
          </a:p>
          <a:p>
            <a:pPr marL="176679" indent="-176679">
              <a:buFont typeface="Arial" panose="020B0604020202020204" pitchFamily="34" charset="0"/>
              <a:buChar char="•"/>
            </a:pPr>
            <a:r>
              <a:rPr lang="en-US" b="0" dirty="0">
                <a:latin typeface="Tw Cen MT" panose="020B0602020104020603" pitchFamily="34" charset="77"/>
              </a:rPr>
              <a:t>Repeated cycle</a:t>
            </a:r>
          </a:p>
          <a:p>
            <a:pPr marL="647824" lvl="1" indent="-176679">
              <a:buFont typeface="Courier New" panose="02070309020205020404" pitchFamily="49" charset="0"/>
              <a:buChar char="o"/>
            </a:pPr>
            <a:r>
              <a:rPr lang="en-US" b="0" dirty="0">
                <a:latin typeface="Tw Cen MT" panose="020B0602020104020603" pitchFamily="34" charset="77"/>
              </a:rPr>
              <a:t>Clarify Learning (learning targets, standards &amp; success criteria)</a:t>
            </a:r>
          </a:p>
          <a:p>
            <a:pPr marL="647824" lvl="1" indent="-176679">
              <a:buFont typeface="Courier New" panose="02070309020205020404" pitchFamily="49" charset="0"/>
              <a:buChar char="o"/>
            </a:pPr>
            <a:r>
              <a:rPr lang="en-US" b="0" dirty="0">
                <a:latin typeface="Tw Cen MT" panose="020B0602020104020603" pitchFamily="34" charset="77"/>
              </a:rPr>
              <a:t>Elicit Evidence ( Daily &amp; CFA)</a:t>
            </a:r>
          </a:p>
          <a:p>
            <a:pPr marL="647824" lvl="1" indent="-176679">
              <a:buFont typeface="Courier New" panose="02070309020205020404" pitchFamily="49" charset="0"/>
              <a:buChar char="o"/>
            </a:pPr>
            <a:r>
              <a:rPr lang="en-US" b="0" dirty="0">
                <a:latin typeface="Tw Cen MT" panose="020B0602020104020603" pitchFamily="34" charset="77"/>
              </a:rPr>
              <a:t>Feedback (Interpret and act) </a:t>
            </a:r>
          </a:p>
          <a:p>
            <a:endParaRPr lang="en-US" b="1" dirty="0">
              <a:latin typeface="Tw Cen MT" panose="020B0602020104020603" pitchFamily="34" charset="77"/>
            </a:endParaRPr>
          </a:p>
          <a:p>
            <a:r>
              <a:rPr lang="en-US" b="1" dirty="0">
                <a:latin typeface="Tw Cen MT" panose="020B0602020104020603" pitchFamily="34" charset="77"/>
              </a:rPr>
              <a:t>Use as Transition to EF 1</a:t>
            </a:r>
          </a:p>
          <a:p>
            <a:pPr defTabSz="942289">
              <a:defRPr/>
            </a:pPr>
            <a:endParaRPr lang="en-US" b="1" dirty="0">
              <a:latin typeface="Tw Cen MT" panose="020B0602020104020603" pitchFamily="34" charset="77"/>
            </a:endParaRPr>
          </a:p>
          <a:p>
            <a:pPr defTabSz="942289">
              <a:defRPr/>
            </a:pPr>
            <a:r>
              <a:rPr lang="en-US" b="1" dirty="0">
                <a:latin typeface="Tw Cen MT" panose="020B0602020104020603" pitchFamily="34" charset="77"/>
              </a:rPr>
              <a:t>To Do</a:t>
            </a:r>
          </a:p>
          <a:p>
            <a:r>
              <a:rPr lang="en-US" b="0" dirty="0">
                <a:latin typeface="Tw Cen MT" panose="020B0602020104020603" pitchFamily="34" charset="77"/>
              </a:rPr>
              <a:t>Explain the formative assessment process graphic.</a:t>
            </a:r>
            <a:endParaRPr lang="en-US" b="1" dirty="0">
              <a:latin typeface="Tw Cen MT" panose="020B0602020104020603" pitchFamily="34" charset="77"/>
            </a:endParaRPr>
          </a:p>
          <a:p>
            <a:endParaRPr lang="en-US" b="1" dirty="0">
              <a:latin typeface="Tw Cen MT" panose="020B0602020104020603" pitchFamily="34" charset="77"/>
            </a:endParaRPr>
          </a:p>
          <a:p>
            <a:r>
              <a:rPr lang="en-US" b="1" dirty="0">
                <a:latin typeface="Tw Cen MT" panose="020B0602020104020603" pitchFamily="34" charset="77"/>
              </a:rPr>
              <a:t>To Know/To Say</a:t>
            </a:r>
          </a:p>
          <a:p>
            <a:r>
              <a:rPr lang="en-US" b="0" dirty="0">
                <a:latin typeface="Tw Cen MT" panose="020B0602020104020603" pitchFamily="34" charset="77"/>
              </a:rPr>
              <a:t>In Handout #3 you have a more readable version of this graphic. The formative assessment process is a continuous cycle that includes clarifying learning for students, eliciting evidence of learning from students, and interpreting and acting on feedback to support the next steps in learning. The three overarching questions that guide this process are aligned with the DACL practices: Where is the learning going? Where is the learner now? How does the learner get there? At the center of this process are students who, through formative assessment, can become engaged, skillful, self-regulated learners.  </a:t>
            </a:r>
          </a:p>
          <a:p>
            <a:endParaRPr lang="en-US" b="0" dirty="0">
              <a:latin typeface="Tw Cen MT" panose="020B0602020104020603" pitchFamily="34" charset="77"/>
            </a:endParaRPr>
          </a:p>
          <a:p>
            <a:r>
              <a:rPr lang="en-US" b="1" dirty="0">
                <a:latin typeface="Tw Cen MT" panose="020B0602020104020603" pitchFamily="34" charset="77"/>
              </a:rPr>
              <a:t>References</a:t>
            </a:r>
          </a:p>
          <a:p>
            <a:pPr marL="182880" marR="0" lvl="0" indent="-182880" algn="l" defTabSz="914400" rtl="0" eaLnBrk="1" fontAlgn="auto" latinLnBrk="0" hangingPunct="1">
              <a:lnSpc>
                <a:spcPct val="120000"/>
              </a:lnSpc>
              <a:spcBef>
                <a:spcPts val="0"/>
              </a:spcBef>
              <a:spcAft>
                <a:spcPts val="800"/>
              </a:spcAft>
              <a:buClrTx/>
              <a:buSzTx/>
              <a:buFontTx/>
              <a:buNone/>
              <a:tabLst>
                <a:tab pos="2390775" algn="l"/>
              </a:tabLst>
              <a:defRPr/>
            </a:pPr>
            <a:r>
              <a:rPr lang="en-US" sz="1200" b="0" u="none" dirty="0">
                <a:effectLst/>
                <a:latin typeface="Tw Cen MT" panose="020B0602020104020603" pitchFamily="34" charset="77"/>
                <a:cs typeface="Times New Roman" panose="02020603050405020304" pitchFamily="18" charset="0"/>
              </a:rPr>
              <a:t>National Council of Teachers of Mathematics. (2013, July). </a:t>
            </a:r>
            <a:r>
              <a:rPr lang="en-US" sz="1200" b="0" i="1" u="none" dirty="0">
                <a:effectLst/>
                <a:latin typeface="Tw Cen MT" panose="020B0602020104020603" pitchFamily="34" charset="77"/>
                <a:cs typeface="Times New Roman" panose="02020603050405020304" pitchFamily="18" charset="0"/>
              </a:rPr>
              <a:t>Formative assessment position statement.  </a:t>
            </a:r>
            <a:r>
              <a:rPr lang="en-US" sz="1200" b="0" u="none" dirty="0">
                <a:effectLst/>
                <a:latin typeface="Tw Cen MT" panose="020B0602020104020603" pitchFamily="34" charset="77"/>
                <a:cs typeface="Times New Roman" panose="02020603050405020304" pitchFamily="18" charset="0"/>
                <a:hlinkClick r:id="rId3"/>
              </a:rPr>
              <a:t>https://www.nctm.org/uploadedFiles/Standards_and_Positions/Position_Statements/Formative%20Assessment1.pdf</a:t>
            </a:r>
            <a:endParaRPr lang="en-US" sz="1200" dirty="0">
              <a:latin typeface="Tw Cen MT" panose="020B0602020104020603" pitchFamily="34" charset="77"/>
            </a:endParaRPr>
          </a:p>
          <a:p>
            <a:pPr marL="182880" marR="0" indent="-182880">
              <a:lnSpc>
                <a:spcPct val="120000"/>
              </a:lnSpc>
              <a:spcBef>
                <a:spcPts val="0"/>
              </a:spcBef>
              <a:spcAft>
                <a:spcPts val="800"/>
              </a:spcAft>
              <a:buNone/>
              <a:tabLst>
                <a:tab pos="2390775" algn="l"/>
              </a:tabLst>
            </a:pPr>
            <a:endParaRPr lang="en-US" sz="1200" dirty="0">
              <a:effectLst/>
              <a:latin typeface="Tw Cen MT" panose="020B0602020104020603" pitchFamily="34" charset="77"/>
              <a:ea typeface="Calibri" panose="020F0502020204030204" pitchFamily="34" charset="0"/>
              <a:cs typeface="Times New Roman" panose="02020603050405020304" pitchFamily="18" charset="0"/>
            </a:endParaRPr>
          </a:p>
          <a:p>
            <a:pPr marL="182880" marR="0" indent="-182880">
              <a:lnSpc>
                <a:spcPct val="120000"/>
              </a:lnSpc>
              <a:spcBef>
                <a:spcPts val="0"/>
              </a:spcBef>
              <a:spcAft>
                <a:spcPts val="800"/>
              </a:spcAft>
              <a:buNone/>
              <a:tabLst>
                <a:tab pos="2390775" algn="l"/>
              </a:tabLst>
            </a:pPr>
            <a:r>
              <a:rPr lang="en-US" sz="1200" dirty="0">
                <a:effectLst/>
                <a:latin typeface="Tw Cen MT" panose="020B0602020104020603" pitchFamily="34" charset="77"/>
                <a:ea typeface="Calibri" panose="020F0502020204030204" pitchFamily="34" charset="0"/>
                <a:cs typeface="Times New Roman" panose="02020603050405020304" pitchFamily="18" charset="0"/>
              </a:rPr>
              <a:t>Northwest Evaluation Association. (2016, March). 4 formative assessment practices that make a difference. </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Partnering to Help All Kids Learn. </a:t>
            </a:r>
            <a:r>
              <a:rPr lang="en-US" sz="1200" dirty="0">
                <a:effectLst/>
                <a:latin typeface="Tw Cen MT" panose="020B0602020104020603" pitchFamily="34" charset="77"/>
                <a:ea typeface="Calibri" panose="020F0502020204030204" pitchFamily="34" charset="0"/>
                <a:cs typeface="Times New Roman" panose="02020603050405020304" pitchFamily="18" charset="0"/>
              </a:rPr>
              <a:t> </a:t>
            </a:r>
            <a:r>
              <a:rPr lang="en-US" sz="1200" u="sng" dirty="0">
                <a:solidFill>
                  <a:srgbClr val="0563C1"/>
                </a:solidFill>
                <a:effectLst/>
                <a:latin typeface="Tw Cen MT" panose="020B0602020104020603" pitchFamily="34" charset="77"/>
                <a:ea typeface="Calibri" panose="020F0502020204030204" pitchFamily="34" charset="0"/>
                <a:cs typeface="Times New Roman" panose="02020603050405020304" pitchFamily="18" charset="0"/>
                <a:hlinkClick r:id="rId4"/>
              </a:rPr>
              <a:t>https://www.nwea.org/content/uploads/</a:t>
            </a:r>
            <a:r>
              <a:rPr lang="en-US" sz="1200" dirty="0">
                <a:solidFill>
                  <a:srgbClr val="0563C1"/>
                </a:solidFill>
                <a:effectLst/>
                <a:latin typeface="Tw Cen MT" panose="020B0602020104020603" pitchFamily="34" charset="77"/>
                <a:ea typeface="Calibri" panose="020F0502020204030204" pitchFamily="34" charset="0"/>
                <a:cs typeface="Times New Roman" panose="02020603050405020304" pitchFamily="18" charset="0"/>
                <a:hlinkClick r:id="rId4"/>
              </a:rPr>
              <a:t>2016/04/4-Formative-Assessment-Practices-that-Make-a-Difference-in-Classrooms.pdf</a:t>
            </a:r>
            <a:endParaRPr lang="en-US" sz="1200" dirty="0">
              <a:solidFill>
                <a:srgbClr val="0563C1"/>
              </a:solidFill>
              <a:effectLst/>
              <a:latin typeface="Tw Cen MT" panose="020B0602020104020603" pitchFamily="34" charset="77"/>
              <a:ea typeface="Calibri" panose="020F0502020204030204" pitchFamily="34" charset="0"/>
              <a:cs typeface="Times New Roman" panose="02020603050405020304" pitchFamily="18" charset="0"/>
            </a:endParaRPr>
          </a:p>
          <a:p>
            <a:pPr defTabSz="942289">
              <a:defRPr/>
            </a:pPr>
            <a:endParaRPr lang="en-US" sz="2900" u="sng" dirty="0">
              <a:solidFill>
                <a:srgbClr val="0563C1"/>
              </a:solidFill>
              <a:latin typeface="Tw Cen MT" panose="020B0602020104020603" pitchFamily="34" charset="77"/>
              <a:cs typeface="Times New Roman" panose="02020603050405020304" pitchFamily="18" charset="0"/>
            </a:endParaRPr>
          </a:p>
          <a:p>
            <a:pPr defTabSz="942289">
              <a:defRPr/>
            </a:pPr>
            <a:r>
              <a:rPr lang="en-US" dirty="0" err="1">
                <a:latin typeface="Tw Cen MT" panose="020B0602020104020603" pitchFamily="34" charset="77"/>
                <a:ea typeface="Calibri" panose="020F0502020204030204" pitchFamily="34" charset="0"/>
                <a:cs typeface="Times New Roman" panose="02020603050405020304" pitchFamily="18" charset="0"/>
              </a:rPr>
              <a:t>Wiliam</a:t>
            </a:r>
            <a:r>
              <a:rPr lang="en-US" dirty="0">
                <a:latin typeface="Tw Cen MT" panose="020B0602020104020603" pitchFamily="34" charset="77"/>
                <a:ea typeface="Calibri" panose="020F0502020204030204" pitchFamily="34" charset="0"/>
                <a:cs typeface="Times New Roman" panose="02020603050405020304" pitchFamily="18" charset="0"/>
              </a:rPr>
              <a:t>, D. (2018). </a:t>
            </a:r>
            <a:r>
              <a:rPr lang="en-US" i="1" dirty="0">
                <a:latin typeface="Tw Cen MT" panose="020B0602020104020603" pitchFamily="34" charset="77"/>
                <a:ea typeface="Calibri" panose="020F0502020204030204" pitchFamily="34" charset="0"/>
                <a:cs typeface="Times New Roman" panose="02020603050405020304" pitchFamily="18" charset="0"/>
              </a:rPr>
              <a:t>Embedded formative assessment.</a:t>
            </a:r>
            <a:r>
              <a:rPr lang="en-US" dirty="0">
                <a:latin typeface="Tw Cen MT" panose="020B0602020104020603" pitchFamily="34" charset="77"/>
                <a:ea typeface="Calibri" panose="020F0502020204030204" pitchFamily="34" charset="0"/>
                <a:cs typeface="Times New Roman" panose="02020603050405020304" pitchFamily="18" charset="0"/>
              </a:rPr>
              <a:t> Solution Tree Press.</a:t>
            </a:r>
            <a:endParaRPr lang="en-US"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31</a:t>
            </a:fld>
            <a:endParaRPr lang="en-US"/>
          </a:p>
        </p:txBody>
      </p:sp>
    </p:spTree>
    <p:extLst>
      <p:ext uri="{BB962C8B-B14F-4D97-AF65-F5344CB8AC3E}">
        <p14:creationId xmlns:p14="http://schemas.microsoft.com/office/powerpoint/2010/main" val="660226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Tw Cen MT" panose="020B0602020104020603" pitchFamily="34" charset="77"/>
                <a:ea typeface="+mn-ea"/>
                <a:cs typeface="+mn-cs"/>
              </a:rPr>
              <a:t>This is a review slide to help ground today’s learning for participants. Formative assessment can take many forms and can happen across different time frames. The key aspect of formative assessment is that it is any activity used as an assessment for learning (versus of learning which would be summative) that occurs before or during the learning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Tw Cen MT" panose="020B06020201040206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Tw Cen MT" panose="020B0602020104020603" pitchFamily="34" charset="77"/>
                <a:ea typeface="+mn-ea"/>
                <a:cs typeface="+mn-cs"/>
              </a:rPr>
              <a:t>To Do/Say</a:t>
            </a:r>
            <a:endParaRPr lang="en-GB" sz="1200" kern="1200" dirty="0">
              <a:solidFill>
                <a:schemeClr val="tx1"/>
              </a:solidFill>
              <a:effectLst/>
              <a:latin typeface="Tw Cen MT" panose="020B06020201040206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latin typeface="Tw Cen MT" panose="020B0602020104020603" pitchFamily="34" charset="77"/>
              </a:rPr>
              <a:t>All educational assessments can have an impact on ensuring there is effective instruction, however not all formative assessment is equally effective. There is strong research to indicate that the more quickly assessment information is used to provide feedback (or the shorter the assessment-interpretation-action cycle is) the greater the impact on student achievement. In this module we will talk about both daily classroom-based assessments and common formative assessments as two types of formative assessment that can be used most easily to provide students with the most immediate feedback (</a:t>
            </a:r>
            <a:r>
              <a:rPr lang="en-US" b="0" baseline="0" dirty="0" err="1">
                <a:latin typeface="Tw Cen MT" panose="020B0602020104020603" pitchFamily="34" charset="77"/>
              </a:rPr>
              <a:t>Wiliam</a:t>
            </a:r>
            <a:r>
              <a:rPr lang="en-US" b="0" baseline="0" dirty="0">
                <a:latin typeface="Tw Cen MT" panose="020B0602020104020603" pitchFamily="34" charset="77"/>
              </a:rPr>
              <a:t>, 2016). </a:t>
            </a:r>
            <a:endParaRPr lang="en-US" b="0" dirty="0">
              <a:latin typeface="Tw Cen MT" panose="020B06020201040206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Tw Cen MT" panose="020B06020201040206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w Cen MT" panose="020B0602020104020603" pitchFamily="34" charset="77"/>
              </a:rPr>
              <a:t>There are a variety of formative assessments used by teachers. This module will focus on daily (minute-by-minute classroom based) formative assessment and common formative assessments as they fall farthest to the left on the assessment continuum. Both combined with feedback have the potential to transform instruction. In addition, common formative assessment has application to data teams.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Tw Cen MT" panose="020B0602020104020603" pitchFamily="34" charset="77"/>
              <a:ea typeface="+mn-ea"/>
              <a:cs typeface="+mn-cs"/>
            </a:endParaRPr>
          </a:p>
          <a:p>
            <a:pPr marL="0" marR="0" indent="0" algn="l" defTabSz="921807" rtl="0" eaLnBrk="0" fontAlgn="base" latinLnBrk="0" hangingPunct="0">
              <a:lnSpc>
                <a:spcPct val="100000"/>
              </a:lnSpc>
              <a:spcBef>
                <a:spcPct val="30000"/>
              </a:spcBef>
              <a:spcAft>
                <a:spcPct val="0"/>
              </a:spcAft>
              <a:buClrTx/>
              <a:buSzTx/>
              <a:buFontTx/>
              <a:buNone/>
              <a:tabLst/>
              <a:defRPr/>
            </a:pPr>
            <a:r>
              <a:rPr lang="en-US" b="1" dirty="0">
                <a:latin typeface="Tw Cen MT" panose="020B0602020104020603" pitchFamily="34" charset="77"/>
              </a:rPr>
              <a:t>Reference</a:t>
            </a:r>
          </a:p>
          <a:p>
            <a:pPr marL="182880" marR="0" indent="-182880">
              <a:lnSpc>
                <a:spcPct val="120000"/>
              </a:lnSpc>
              <a:spcBef>
                <a:spcPts val="0"/>
              </a:spcBef>
              <a:spcAft>
                <a:spcPts val="800"/>
              </a:spcAft>
              <a:buNone/>
              <a:tabLst>
                <a:tab pos="2390775" algn="l"/>
              </a:tabLst>
            </a:pPr>
            <a:r>
              <a:rPr lang="en-US" sz="1200" dirty="0">
                <a:effectLst/>
                <a:latin typeface="Tw Cen MT" panose="020B0602020104020603" pitchFamily="34" charset="77"/>
                <a:ea typeface="Calibri" panose="020F0502020204030204" pitchFamily="34" charset="0"/>
                <a:cs typeface="Times New Roman" panose="02020603050405020304" pitchFamily="18" charset="0"/>
              </a:rPr>
              <a:t>DuFour, R., DuFour, R., </a:t>
            </a:r>
            <a:r>
              <a:rPr lang="en-US" sz="1200" dirty="0" err="1">
                <a:effectLst/>
                <a:latin typeface="Tw Cen MT" panose="020B0602020104020603" pitchFamily="34" charset="77"/>
                <a:ea typeface="Calibri" panose="020F0502020204030204" pitchFamily="34" charset="0"/>
                <a:cs typeface="Times New Roman" panose="02020603050405020304" pitchFamily="18" charset="0"/>
              </a:rPr>
              <a:t>Eaker</a:t>
            </a:r>
            <a:r>
              <a:rPr lang="en-US" sz="1200" dirty="0">
                <a:effectLst/>
                <a:latin typeface="Tw Cen MT" panose="020B0602020104020603" pitchFamily="34" charset="77"/>
                <a:ea typeface="Calibri" panose="020F0502020204030204" pitchFamily="34" charset="0"/>
                <a:cs typeface="Times New Roman" panose="02020603050405020304" pitchFamily="18" charset="0"/>
              </a:rPr>
              <a:t>, R., &amp; </a:t>
            </a:r>
            <a:r>
              <a:rPr lang="en-US" sz="1200" dirty="0" err="1">
                <a:effectLst/>
                <a:latin typeface="Tw Cen MT" panose="020B0602020104020603" pitchFamily="34" charset="77"/>
                <a:ea typeface="Calibri" panose="020F0502020204030204" pitchFamily="34" charset="0"/>
                <a:cs typeface="Times New Roman" panose="02020603050405020304" pitchFamily="18" charset="0"/>
              </a:rPr>
              <a:t>Karhanek</a:t>
            </a:r>
            <a:r>
              <a:rPr lang="en-US" sz="1200" dirty="0">
                <a:effectLst/>
                <a:latin typeface="Tw Cen MT" panose="020B0602020104020603" pitchFamily="34" charset="77"/>
                <a:ea typeface="Calibri" panose="020F0502020204030204" pitchFamily="34" charset="0"/>
                <a:cs typeface="Times New Roman" panose="02020603050405020304" pitchFamily="18" charset="0"/>
              </a:rPr>
              <a:t>, G. (2010). </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Raising the bar and closing the gap:  Whatever it takes. </a:t>
            </a:r>
            <a:r>
              <a:rPr lang="en-US" sz="1200" dirty="0">
                <a:effectLst/>
                <a:latin typeface="Tw Cen MT" panose="020B0602020104020603" pitchFamily="34" charset="77"/>
                <a:ea typeface="Calibri" panose="020F0502020204030204" pitchFamily="34" charset="0"/>
                <a:cs typeface="Times New Roman" panose="02020603050405020304" pitchFamily="18" charset="0"/>
              </a:rPr>
              <a:t>Solution Tree Press. </a:t>
            </a:r>
          </a:p>
          <a:p>
            <a:pPr marL="0" marR="0" indent="0" algn="l" defTabSz="921807" rtl="0" eaLnBrk="0" fontAlgn="base" latinLnBrk="0" hangingPunct="0">
              <a:lnSpc>
                <a:spcPct val="100000"/>
              </a:lnSpc>
              <a:spcBef>
                <a:spcPct val="30000"/>
              </a:spcBef>
              <a:spcAft>
                <a:spcPct val="0"/>
              </a:spcAft>
              <a:buClrTx/>
              <a:buSzTx/>
              <a:buFontTx/>
              <a:buNone/>
              <a:tabLst/>
              <a:defRPr/>
            </a:pPr>
            <a:endParaRPr lang="en-US" b="0" dirty="0">
              <a:latin typeface="Tw Cen MT" panose="020B0602020104020603" pitchFamily="34" charset="77"/>
            </a:endParaRPr>
          </a:p>
          <a:p>
            <a:pPr marL="182880" lvl="1" indent="-182880">
              <a:lnSpc>
                <a:spcPct val="120000"/>
              </a:lnSpc>
              <a:spcBef>
                <a:spcPts val="0"/>
              </a:spcBef>
              <a:spcAft>
                <a:spcPts val="800"/>
              </a:spcAft>
              <a:buNone/>
              <a:tabLst>
                <a:tab pos="2390775" algn="l"/>
              </a:tabLst>
            </a:pPr>
            <a:r>
              <a:rPr lang="en-US" sz="1200" dirty="0">
                <a:effectLst/>
                <a:latin typeface="Tw Cen MT" panose="020B0602020104020603" pitchFamily="34" charset="77"/>
                <a:ea typeface="Calibri" panose="020F0502020204030204" pitchFamily="34" charset="0"/>
                <a:cs typeface="Times New Roman" panose="02020603050405020304" pitchFamily="18" charset="0"/>
              </a:rPr>
              <a:t>Heritage, M. (Ed.). (2010). </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Formative assessment: Making it happen in the classroom. </a:t>
            </a:r>
            <a:r>
              <a:rPr lang="en-US" sz="1200" dirty="0">
                <a:effectLst/>
                <a:latin typeface="Tw Cen MT" panose="020B0602020104020603" pitchFamily="34" charset="77"/>
                <a:ea typeface="Calibri" panose="020F0502020204030204" pitchFamily="34" charset="0"/>
                <a:cs typeface="Times New Roman" panose="02020603050405020304" pitchFamily="18" charset="0"/>
              </a:rPr>
              <a:t>Corwin Press. </a:t>
            </a:r>
          </a:p>
          <a:p>
            <a:pPr marL="0" marR="0" indent="0" algn="l" defTabSz="921807" rtl="0" eaLnBrk="0" fontAlgn="base" latinLnBrk="0" hangingPunct="0">
              <a:lnSpc>
                <a:spcPct val="100000"/>
              </a:lnSpc>
              <a:spcBef>
                <a:spcPct val="30000"/>
              </a:spcBef>
              <a:spcAft>
                <a:spcPct val="0"/>
              </a:spcAft>
              <a:buClrTx/>
              <a:buSzTx/>
              <a:buFontTx/>
              <a:buNone/>
              <a:tabLst/>
              <a:defRPr/>
            </a:pPr>
            <a:endParaRPr lang="en-US" dirty="0">
              <a:latin typeface="Tw Cen MT" panose="020B0602020104020603" pitchFamily="34" charset="77"/>
            </a:endParaRPr>
          </a:p>
          <a:p>
            <a:pPr marL="182880" indent="-182880">
              <a:lnSpc>
                <a:spcPct val="120000"/>
              </a:lnSpc>
              <a:spcBef>
                <a:spcPts val="0"/>
              </a:spcBef>
              <a:spcAft>
                <a:spcPts val="800"/>
              </a:spcAft>
              <a:buNone/>
              <a:tabLst>
                <a:tab pos="2390775" algn="l"/>
              </a:tabLst>
            </a:pPr>
            <a:r>
              <a:rPr lang="en-US" sz="1200" b="0" dirty="0">
                <a:latin typeface="Tw Cen MT" panose="020B0602020104020603" pitchFamily="34" charset="77"/>
              </a:rPr>
              <a:t>Reeves, D. B. (2003). </a:t>
            </a:r>
            <a:r>
              <a:rPr lang="en-US" sz="1200" b="0" i="1" dirty="0">
                <a:latin typeface="Tw Cen MT" panose="020B0602020104020603" pitchFamily="34" charset="77"/>
              </a:rPr>
              <a:t>The leader's guide to standards: A blueprint for educational equity and excellence. </a:t>
            </a:r>
            <a:r>
              <a:rPr lang="en-US" sz="1200" b="0" dirty="0">
                <a:latin typeface="Tw Cen MT" panose="020B0602020104020603" pitchFamily="34" charset="77"/>
              </a:rPr>
              <a:t>John Wiley &amp; Sons.</a:t>
            </a: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32</a:t>
            </a:fld>
            <a:endParaRPr lang="en-US"/>
          </a:p>
        </p:txBody>
      </p:sp>
    </p:spTree>
    <p:extLst>
      <p:ext uri="{BB962C8B-B14F-4D97-AF65-F5344CB8AC3E}">
        <p14:creationId xmlns:p14="http://schemas.microsoft.com/office/powerpoint/2010/main" val="1119503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400"/>
            </a:pPr>
            <a:r>
              <a:rPr lang="en-US" b="1" dirty="0">
                <a:latin typeface="Tw Cen MT" panose="020B0602020104020603" pitchFamily="34" charset="77"/>
              </a:rPr>
              <a:t>To Know/To Say</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US" sz="1200" dirty="0">
                <a:latin typeface="Tw Cen MT" panose="020B0602020104020603" pitchFamily="34" charset="77"/>
              </a:rPr>
              <a:t>This graphic is Handout #3 and illustrates the formative assessment process. This process was explained in the Introduction to Common Formative Assessment in Part 1. This is a good time to review the process. Part 1 of the CFA module focused on Clarifying Learning. This presentation, Part 2, will focus on Eliciting Evidence of Learning. Part 3, will focus on Feedback.</a:t>
            </a:r>
            <a:endParaRPr lang="en-US" b="1" dirty="0">
              <a:latin typeface="Tw Cen MT" panose="020B0602020104020603" pitchFamily="34" charset="77"/>
            </a:endParaRPr>
          </a:p>
          <a:p>
            <a:pPr>
              <a:buClr>
                <a:srgbClr val="000000"/>
              </a:buClr>
              <a:buSzPts val="1400"/>
            </a:pPr>
            <a:endParaRPr lang="en-US" dirty="0">
              <a:latin typeface="Tw Cen MT" panose="020B0602020104020603" pitchFamily="34" charset="77"/>
            </a:endParaRPr>
          </a:p>
          <a:p>
            <a:pPr>
              <a:buClr>
                <a:srgbClr val="000000"/>
              </a:buClr>
              <a:buSzPts val="1400"/>
            </a:pPr>
            <a:r>
              <a:rPr lang="en-US" dirty="0">
                <a:latin typeface="Tw Cen MT" panose="020B0602020104020603" pitchFamily="34" charset="77"/>
              </a:rPr>
              <a:t>We are now ready to look at Daily Formative Assessment which is part of Eliciting Evidence of Learning and corresponds with Essential Function 3 on the Practice Profile. You may want to refer back to Handout #2 which is the Practice Profile.</a:t>
            </a:r>
          </a:p>
          <a:p>
            <a:pPr>
              <a:buClr>
                <a:srgbClr val="000000"/>
              </a:buClr>
              <a:buSzPts val="1400"/>
            </a:pPr>
            <a:endParaRPr lang="en-US" dirty="0">
              <a:latin typeface="Tw Cen MT" panose="020B0602020104020603" pitchFamily="34" charset="77"/>
            </a:endParaRPr>
          </a:p>
          <a:p>
            <a:pPr>
              <a:buClr>
                <a:srgbClr val="000000"/>
              </a:buClr>
              <a:buSzPts val="1400"/>
            </a:pPr>
            <a:r>
              <a:rPr lang="en-US" dirty="0">
                <a:latin typeface="Tw Cen MT" panose="020B0602020104020603" pitchFamily="34" charset="77"/>
              </a:rPr>
              <a:t>These are working definitions to use in this section:</a:t>
            </a:r>
          </a:p>
          <a:p>
            <a:pPr marL="171450" indent="-171450">
              <a:buClr>
                <a:srgbClr val="000000"/>
              </a:buClr>
              <a:buSzPts val="1400"/>
              <a:buFont typeface="Arial" panose="020B0604020202020204" pitchFamily="34" charset="0"/>
              <a:buChar char="•"/>
            </a:pPr>
            <a:r>
              <a:rPr lang="en-US" b="1" dirty="0">
                <a:latin typeface="Tw Cen MT" panose="020B0602020104020603" pitchFamily="34" charset="77"/>
              </a:rPr>
              <a:t>Daily formative assessment </a:t>
            </a:r>
            <a:r>
              <a:rPr lang="en-US" dirty="0">
                <a:latin typeface="Tw Cen MT" panose="020B0602020104020603" pitchFamily="34" charset="77"/>
              </a:rPr>
              <a:t>- informal ongoing assessment that takes place within and between lessons. It is done minute-by-minute and day-by-day resulting in increased student engagement and teacher responsiveness to instruction to improve learning.</a:t>
            </a:r>
          </a:p>
          <a:p>
            <a:pPr marL="171450" indent="-171450">
              <a:buClr>
                <a:srgbClr val="000000"/>
              </a:buClr>
              <a:buSzPts val="1400"/>
              <a:buFont typeface="Arial" panose="020B0604020202020204" pitchFamily="34" charset="0"/>
              <a:buChar char="•"/>
            </a:pPr>
            <a:r>
              <a:rPr lang="en-US" b="1" dirty="0">
                <a:latin typeface="Tw Cen MT" panose="020B0602020104020603" pitchFamily="34" charset="77"/>
              </a:rPr>
              <a:t>Evidence of learning</a:t>
            </a:r>
            <a:r>
              <a:rPr lang="en-US" dirty="0">
                <a:latin typeface="Tw Cen MT" panose="020B0602020104020603" pitchFamily="34" charset="77"/>
              </a:rPr>
              <a:t> - information gathered through observations, discussions, tasks, and activities that provide educators with insight and data regarding students’ thinking and understanding.</a:t>
            </a:r>
          </a:p>
          <a:p>
            <a:pPr marL="171450" indent="-171450">
              <a:buClr>
                <a:srgbClr val="000000"/>
              </a:buClr>
              <a:buSzPts val="1400"/>
              <a:buFont typeface="Arial" panose="020B0604020202020204" pitchFamily="34" charset="0"/>
              <a:buChar char="•"/>
            </a:pPr>
            <a:r>
              <a:rPr lang="en-US" b="1" dirty="0">
                <a:latin typeface="Tw Cen MT" panose="020B0602020104020603" pitchFamily="34" charset="77"/>
              </a:rPr>
              <a:t>Strategic questioning</a:t>
            </a:r>
            <a:r>
              <a:rPr lang="en-US" dirty="0">
                <a:latin typeface="Tw Cen MT" panose="020B0602020104020603" pitchFamily="34" charset="77"/>
              </a:rPr>
              <a:t> - intentionally designed questions that help teachers uncover more about what students know and don’t know.</a:t>
            </a:r>
          </a:p>
          <a:p>
            <a:pPr marL="171450" indent="-171450">
              <a:buClr>
                <a:srgbClr val="000000"/>
              </a:buClr>
              <a:buSzPts val="1400"/>
              <a:buFont typeface="Arial" panose="020B0604020202020204" pitchFamily="34" charset="0"/>
              <a:buChar char="•"/>
            </a:pPr>
            <a:r>
              <a:rPr lang="en-US" b="1" dirty="0">
                <a:latin typeface="Tw Cen MT" panose="020B0602020104020603" pitchFamily="34" charset="77"/>
              </a:rPr>
              <a:t>All student response systems</a:t>
            </a:r>
            <a:r>
              <a:rPr lang="en-US" dirty="0">
                <a:latin typeface="Tw Cen MT" panose="020B0602020104020603" pitchFamily="34" charset="77"/>
              </a:rPr>
              <a:t> - methods that enable teachers to get responses from every student in real time.</a:t>
            </a:r>
          </a:p>
          <a:p>
            <a:pPr marL="171450" indent="-171450">
              <a:buClr>
                <a:srgbClr val="000000"/>
              </a:buClr>
              <a:buSzPts val="1400"/>
              <a:buFont typeface="Arial" panose="020B0604020202020204" pitchFamily="34" charset="0"/>
              <a:buChar char="•"/>
            </a:pPr>
            <a:r>
              <a:rPr lang="en-US" b="1" dirty="0">
                <a:latin typeface="Tw Cen MT" panose="020B0602020104020603" pitchFamily="34" charset="77"/>
              </a:rPr>
              <a:t>Student self-assessment</a:t>
            </a:r>
            <a:r>
              <a:rPr lang="en-US" dirty="0">
                <a:latin typeface="Tw Cen MT" panose="020B0602020104020603" pitchFamily="34" charset="77"/>
              </a:rPr>
              <a:t> - the process of students reflecting on and evaluating their own work for the purpose of improving it.</a:t>
            </a:r>
          </a:p>
          <a:p>
            <a:pPr marL="171450" indent="-171450">
              <a:buClr>
                <a:srgbClr val="000000"/>
              </a:buClr>
              <a:buSzPts val="1400"/>
              <a:buFont typeface="Arial" panose="020B0604020202020204" pitchFamily="34" charset="0"/>
              <a:buChar char="•"/>
            </a:pPr>
            <a:r>
              <a:rPr lang="en-US" b="1" dirty="0">
                <a:latin typeface="Tw Cen MT" panose="020B0602020104020603" pitchFamily="34" charset="77"/>
              </a:rPr>
              <a:t>Peer assessment</a:t>
            </a:r>
            <a:r>
              <a:rPr lang="en-US" dirty="0">
                <a:latin typeface="Tw Cen MT" panose="020B0602020104020603" pitchFamily="34" charset="77"/>
              </a:rPr>
              <a:t> - students assessing the work of peers based against a set of success criteria.</a:t>
            </a:r>
          </a:p>
          <a:p>
            <a:endParaRPr lang="en-US" dirty="0">
              <a:latin typeface="Tw Cen MT" panose="020B0602020104020603" pitchFamily="34" charset="77"/>
            </a:endParaRPr>
          </a:p>
          <a:p>
            <a:r>
              <a:rPr lang="en-US" b="0" dirty="0">
                <a:latin typeface="Tw Cen MT" panose="020B0602020104020603" pitchFamily="34" charset="77"/>
              </a:rPr>
              <a:t>Key terms were synthesized and adapted from the references listed.</a:t>
            </a:r>
          </a:p>
          <a:p>
            <a:endParaRPr lang="en-US" b="0" dirty="0">
              <a:latin typeface="Tw Cen MT" panose="020B0602020104020603" pitchFamily="34" charset="77"/>
            </a:endParaRPr>
          </a:p>
          <a:p>
            <a:r>
              <a:rPr lang="en-US" b="1" dirty="0">
                <a:latin typeface="Tw Cen MT" panose="020B0602020104020603" pitchFamily="34" charset="77"/>
              </a:rPr>
              <a:t>References</a:t>
            </a:r>
          </a:p>
          <a:p>
            <a:pPr marL="182880" marR="0" indent="-182880">
              <a:lnSpc>
                <a:spcPct val="100000"/>
              </a:lnSpc>
              <a:spcBef>
                <a:spcPts val="0"/>
              </a:spcBef>
              <a:spcAft>
                <a:spcPts val="800"/>
              </a:spcAft>
              <a:buNone/>
            </a:pPr>
            <a:r>
              <a:rPr lang="en-US" sz="1200" dirty="0">
                <a:effectLst/>
                <a:latin typeface="Tw Cen MT" panose="020B0602020104020603" pitchFamily="34" charset="77"/>
                <a:ea typeface="Calibri" panose="020F0502020204030204" pitchFamily="34" charset="0"/>
                <a:cs typeface="Times New Roman" panose="02020603050405020304" pitchFamily="18" charset="0"/>
              </a:rPr>
              <a:t>Frey, N., Fisher, D. (2011). The formative assessment action plan: Practical steps to more successful teaching and learning. </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ASCD.</a:t>
            </a:r>
          </a:p>
          <a:p>
            <a:pPr marL="182880" marR="0" indent="-182880">
              <a:lnSpc>
                <a:spcPct val="100000"/>
              </a:lnSpc>
              <a:spcBef>
                <a:spcPts val="0"/>
              </a:spcBef>
              <a:spcAft>
                <a:spcPts val="800"/>
              </a:spcAft>
              <a:buNone/>
            </a:pPr>
            <a:endParaRPr lang="en-US" sz="1200" dirty="0">
              <a:effectLst/>
              <a:latin typeface="Tw Cen MT" panose="020B0602020104020603" pitchFamily="34" charset="77"/>
              <a:ea typeface="Calibri" panose="020F0502020204030204" pitchFamily="34" charset="0"/>
              <a:cs typeface="Times New Roman" panose="02020603050405020304" pitchFamily="18" charset="0"/>
            </a:endParaRPr>
          </a:p>
          <a:p>
            <a:pPr marL="182880" marR="0" indent="-182880">
              <a:lnSpc>
                <a:spcPct val="100000"/>
              </a:lnSpc>
              <a:spcBef>
                <a:spcPts val="0"/>
              </a:spcBef>
              <a:spcAft>
                <a:spcPts val="800"/>
              </a:spcAft>
              <a:buNone/>
            </a:pPr>
            <a:r>
              <a:rPr lang="en-US" sz="1200" dirty="0">
                <a:effectLst/>
                <a:latin typeface="Tw Cen MT" panose="020B0602020104020603" pitchFamily="34" charset="77"/>
                <a:ea typeface="Calibri" panose="020F0502020204030204" pitchFamily="34" charset="0"/>
                <a:cs typeface="Times New Roman" panose="02020603050405020304" pitchFamily="18" charset="0"/>
              </a:rPr>
              <a:t>Moss, C., &amp; Brookhart, S. (2019). Advancing formative assessment in every classroom: A guide for instructional leaders.  </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ASCD.</a:t>
            </a:r>
          </a:p>
          <a:p>
            <a:pPr marL="0" marR="0" lvl="0" indent="0" algn="l" defTabSz="942289" rtl="0" eaLnBrk="1" fontAlgn="auto" latinLnBrk="0" hangingPunct="1">
              <a:lnSpc>
                <a:spcPct val="100000"/>
              </a:lnSpc>
              <a:spcBef>
                <a:spcPts val="0"/>
              </a:spcBef>
              <a:spcAft>
                <a:spcPts val="0"/>
              </a:spcAft>
              <a:buClrTx/>
              <a:buSzTx/>
              <a:buFontTx/>
              <a:buNone/>
              <a:tabLst/>
              <a:defRPr/>
            </a:pPr>
            <a:endParaRPr lang="en-US" dirty="0">
              <a:latin typeface="Tw Cen MT" panose="020B0602020104020603" pitchFamily="34" charset="77"/>
              <a:ea typeface="Calibri" panose="020F0502020204030204" pitchFamily="34" charset="0"/>
              <a:cs typeface="Times New Roman" panose="02020603050405020304" pitchFamily="18" charset="0"/>
            </a:endParaRPr>
          </a:p>
          <a:p>
            <a:pPr marL="0" marR="0" lvl="0" indent="0" algn="l" defTabSz="942289" rtl="0" eaLnBrk="1" fontAlgn="auto" latinLnBrk="0" hangingPunct="1">
              <a:lnSpc>
                <a:spcPct val="100000"/>
              </a:lnSpc>
              <a:spcBef>
                <a:spcPts val="0"/>
              </a:spcBef>
              <a:spcAft>
                <a:spcPts val="0"/>
              </a:spcAft>
              <a:buClrTx/>
              <a:buSzTx/>
              <a:buFontTx/>
              <a:buNone/>
              <a:tabLst/>
              <a:defRPr/>
            </a:pPr>
            <a:r>
              <a:rPr lang="en-US" dirty="0" err="1">
                <a:latin typeface="Tw Cen MT" panose="020B0602020104020603" pitchFamily="34" charset="77"/>
                <a:ea typeface="Calibri" panose="020F0502020204030204" pitchFamily="34" charset="0"/>
                <a:cs typeface="Times New Roman" panose="02020603050405020304" pitchFamily="18" charset="0"/>
              </a:rPr>
              <a:t>Wiliam</a:t>
            </a:r>
            <a:r>
              <a:rPr lang="en-US" dirty="0">
                <a:latin typeface="Tw Cen MT" panose="020B0602020104020603" pitchFamily="34" charset="77"/>
                <a:ea typeface="Calibri" panose="020F0502020204030204" pitchFamily="34" charset="0"/>
                <a:cs typeface="Times New Roman" panose="02020603050405020304" pitchFamily="18" charset="0"/>
              </a:rPr>
              <a:t>, D. (2018). </a:t>
            </a:r>
            <a:r>
              <a:rPr lang="en-US" i="1" dirty="0">
                <a:latin typeface="Tw Cen MT" panose="020B0602020104020603" pitchFamily="34" charset="77"/>
                <a:ea typeface="Calibri" panose="020F0502020204030204" pitchFamily="34" charset="0"/>
                <a:cs typeface="Times New Roman" panose="02020603050405020304" pitchFamily="18" charset="0"/>
              </a:rPr>
              <a:t>Embedded formative assessment.</a:t>
            </a:r>
            <a:r>
              <a:rPr lang="en-US" dirty="0">
                <a:latin typeface="Tw Cen MT" panose="020B0602020104020603" pitchFamily="34" charset="77"/>
                <a:ea typeface="Calibri" panose="020F0502020204030204" pitchFamily="34" charset="0"/>
                <a:cs typeface="Times New Roman" panose="02020603050405020304" pitchFamily="18" charset="0"/>
              </a:rPr>
              <a:t> Solution Tree Press.</a:t>
            </a:r>
            <a:endParaRPr lang="en-US"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33</a:t>
            </a:fld>
            <a:endParaRPr lang="en-US"/>
          </a:p>
        </p:txBody>
      </p:sp>
    </p:spTree>
    <p:extLst>
      <p:ext uri="{BB962C8B-B14F-4D97-AF65-F5344CB8AC3E}">
        <p14:creationId xmlns:p14="http://schemas.microsoft.com/office/powerpoint/2010/main" val="2558403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dirty="0">
                <a:solidFill>
                  <a:srgbClr val="2C2E35"/>
                </a:solidFill>
                <a:latin typeface="Tw Cen MT" panose="020B0602020104020603" pitchFamily="34" charset="77"/>
              </a:rPr>
              <a:t>To Know</a:t>
            </a:r>
          </a:p>
          <a:p>
            <a:pPr algn="l" fontAlgn="base"/>
            <a:r>
              <a:rPr lang="en-US" dirty="0">
                <a:solidFill>
                  <a:srgbClr val="2C2E35"/>
                </a:solidFill>
                <a:latin typeface="Tw Cen MT" panose="020B0602020104020603" pitchFamily="34" charset="77"/>
              </a:rPr>
              <a:t>Daily Formative Assessment is used throughout the instructional process in real time. A wide variety of methods can be used to collect evidence of learning. This process of collecting, interpreting, and using evidence of learning helps to drive learning forward. Research has found that it has the greatest impact of any type of formative assessment.</a:t>
            </a:r>
          </a:p>
          <a:p>
            <a:pPr algn="l" fontAlgn="base"/>
            <a:endParaRPr lang="en-US" dirty="0">
              <a:solidFill>
                <a:srgbClr val="2C2E35"/>
              </a:solidFill>
              <a:latin typeface="Tw Cen MT" panose="020B0602020104020603" pitchFamily="34" charset="77"/>
            </a:endParaRPr>
          </a:p>
          <a:p>
            <a:pPr algn="l" fontAlgn="base"/>
            <a:r>
              <a:rPr lang="en-US" b="1" dirty="0">
                <a:solidFill>
                  <a:srgbClr val="2C2E35"/>
                </a:solidFill>
                <a:latin typeface="Tw Cen MT" panose="020B0602020104020603" pitchFamily="34" charset="77"/>
              </a:rPr>
              <a:t>To Do</a:t>
            </a:r>
          </a:p>
          <a:p>
            <a:pPr algn="l" fontAlgn="base"/>
            <a:r>
              <a:rPr lang="en-US" b="0" dirty="0">
                <a:solidFill>
                  <a:srgbClr val="2C2E35"/>
                </a:solidFill>
                <a:latin typeface="Tw Cen MT" panose="020B0602020104020603" pitchFamily="34" charset="77"/>
              </a:rPr>
              <a:t>Review the definition of Daily Formative Assessment. Give participants an opportunity to share examples of how they collect and use Daily Formative Assessments. </a:t>
            </a:r>
          </a:p>
          <a:p>
            <a:pPr algn="l" fontAlgn="base"/>
            <a:endParaRPr lang="en-US" dirty="0">
              <a:solidFill>
                <a:srgbClr val="2C2E35"/>
              </a:solidFill>
              <a:latin typeface="Tw Cen MT" panose="020B0602020104020603" pitchFamily="34" charset="77"/>
            </a:endParaRPr>
          </a:p>
          <a:p>
            <a:pPr algn="l" fontAlgn="base"/>
            <a:r>
              <a:rPr lang="en-US" b="1" dirty="0">
                <a:solidFill>
                  <a:srgbClr val="2C2E35"/>
                </a:solidFill>
                <a:latin typeface="Tw Cen MT" panose="020B0602020104020603" pitchFamily="34" charset="77"/>
              </a:rPr>
              <a:t>To Say</a:t>
            </a:r>
          </a:p>
          <a:p>
            <a:pPr algn="l" fontAlgn="base"/>
            <a:r>
              <a:rPr lang="en-US" dirty="0">
                <a:solidFill>
                  <a:srgbClr val="2C2E35"/>
                </a:solidFill>
                <a:latin typeface="Tw Cen MT" panose="020B0602020104020603" pitchFamily="34" charset="77"/>
              </a:rPr>
              <a:t>Daily Formative Assessment refers to a wide variety of methods that teachers use to conduct in-process appraisals of student comprehension, learning needs, and academic progress during a lesson, unit, or course. The Daily Formative Assessment process is also referred to as “checking for understanding.” These minute-by-minute, day-by-day, in real time student and teacher decisions inform what to do next to provide feedback and improve learning. Here are some key features of Daily Formative Assessment. The purpose of Daily Formative Assessment is to improve instruction and student learning while it is happening. What are some ways you collect Daily Formative Assessment?</a:t>
            </a:r>
          </a:p>
          <a:p>
            <a:pPr algn="l" fontAlgn="base"/>
            <a:endParaRPr lang="en-US" dirty="0">
              <a:solidFill>
                <a:srgbClr val="2C2E35"/>
              </a:solidFill>
              <a:latin typeface="Tw Cen MT" panose="020B0602020104020603" pitchFamily="34" charset="77"/>
            </a:endParaRPr>
          </a:p>
          <a:p>
            <a:pPr algn="l" fontAlgn="base"/>
            <a:r>
              <a:rPr lang="en-US" dirty="0">
                <a:solidFill>
                  <a:srgbClr val="2C2E35"/>
                </a:solidFill>
                <a:latin typeface="Tw Cen MT" panose="020B0602020104020603" pitchFamily="34" charset="77"/>
              </a:rPr>
              <a:t>“All formative assessments have a purpose, however, not all are equally effective.  The evidence is clear that the shorter the assessment-interpretation-action cycle becomes, the greater the impact on student achievement.” (</a:t>
            </a:r>
            <a:r>
              <a:rPr lang="en-US" dirty="0" err="1">
                <a:solidFill>
                  <a:srgbClr val="2C2E35"/>
                </a:solidFill>
                <a:latin typeface="Tw Cen MT" panose="020B0602020104020603" pitchFamily="34" charset="77"/>
              </a:rPr>
              <a:t>Wiliam</a:t>
            </a:r>
            <a:r>
              <a:rPr lang="en-US" dirty="0">
                <a:solidFill>
                  <a:srgbClr val="2C2E35"/>
                </a:solidFill>
                <a:latin typeface="Tw Cen MT" panose="020B0602020104020603" pitchFamily="34" charset="77"/>
              </a:rPr>
              <a:t>, 2018)  </a:t>
            </a:r>
          </a:p>
          <a:p>
            <a:pPr algn="l" fontAlgn="base"/>
            <a:endParaRPr lang="en-US" dirty="0">
              <a:solidFill>
                <a:srgbClr val="2C2E35"/>
              </a:solidFill>
              <a:latin typeface="Tw Cen MT" panose="020B0602020104020603" pitchFamily="34" charset="77"/>
            </a:endParaRPr>
          </a:p>
          <a:p>
            <a:pPr algn="l" fontAlgn="base"/>
            <a:r>
              <a:rPr lang="en-US" b="1" dirty="0">
                <a:solidFill>
                  <a:srgbClr val="2C2E35"/>
                </a:solidFill>
                <a:latin typeface="Tw Cen MT" panose="020B0602020104020603" pitchFamily="34" charset="77"/>
              </a:rPr>
              <a:t>References</a:t>
            </a:r>
            <a:endParaRPr lang="en-US" sz="800" b="1" dirty="0">
              <a:latin typeface="Tw Cen MT" panose="020B0602020104020603" pitchFamily="34" charset="77"/>
            </a:endParaRPr>
          </a:p>
          <a:p>
            <a:pPr marL="182880" marR="0" indent="-182880">
              <a:lnSpc>
                <a:spcPct val="100000"/>
              </a:lnSpc>
              <a:spcBef>
                <a:spcPts val="0"/>
              </a:spcBef>
              <a:spcAft>
                <a:spcPts val="800"/>
              </a:spcAft>
              <a:buNone/>
            </a:pPr>
            <a:r>
              <a:rPr lang="en-US" sz="800" dirty="0">
                <a:effectLst/>
                <a:latin typeface="Tw Cen MT" panose="020B0602020104020603" pitchFamily="34" charset="77"/>
                <a:ea typeface="Calibri" panose="020F0502020204030204" pitchFamily="34" charset="0"/>
                <a:cs typeface="Times New Roman" panose="02020603050405020304" pitchFamily="18" charset="0"/>
              </a:rPr>
              <a:t>Moss, C., &amp; Brookhart, S. (2019). Advancing formative assessment in every classroom: A guide for instructional leaders. </a:t>
            </a:r>
            <a:r>
              <a:rPr lang="en-US" sz="800" i="1" dirty="0">
                <a:effectLst/>
                <a:latin typeface="Tw Cen MT" panose="020B0602020104020603" pitchFamily="34" charset="77"/>
                <a:ea typeface="Calibri" panose="020F0502020204030204" pitchFamily="34" charset="0"/>
                <a:cs typeface="Times New Roman" panose="02020603050405020304" pitchFamily="18" charset="0"/>
              </a:rPr>
              <a:t>ASCD.</a:t>
            </a:r>
          </a:p>
          <a:p>
            <a:pPr marL="0" marR="0" lvl="0" indent="0" algn="l" defTabSz="942289" rtl="0" eaLnBrk="1" fontAlgn="auto" latinLnBrk="0" hangingPunct="1">
              <a:lnSpc>
                <a:spcPct val="100000"/>
              </a:lnSpc>
              <a:spcBef>
                <a:spcPts val="0"/>
              </a:spcBef>
              <a:spcAft>
                <a:spcPts val="0"/>
              </a:spcAft>
              <a:buClrTx/>
              <a:buSzTx/>
              <a:buFontTx/>
              <a:buNone/>
              <a:tabLst/>
              <a:defRPr/>
            </a:pPr>
            <a:endParaRPr lang="en-US" sz="800" dirty="0">
              <a:latin typeface="Tw Cen MT" panose="020B0602020104020603" pitchFamily="34" charset="77"/>
              <a:ea typeface="Calibri" panose="020F0502020204030204" pitchFamily="34" charset="0"/>
              <a:cs typeface="Times New Roman" panose="02020603050405020304" pitchFamily="18" charset="0"/>
            </a:endParaRPr>
          </a:p>
          <a:p>
            <a:pPr marL="0" marR="0" lvl="0" indent="0" algn="l" defTabSz="942289" rtl="0" eaLnBrk="1" fontAlgn="auto" latinLnBrk="0" hangingPunct="1">
              <a:lnSpc>
                <a:spcPct val="100000"/>
              </a:lnSpc>
              <a:spcBef>
                <a:spcPts val="0"/>
              </a:spcBef>
              <a:spcAft>
                <a:spcPts val="0"/>
              </a:spcAft>
              <a:buClrTx/>
              <a:buSzTx/>
              <a:buFontTx/>
              <a:buNone/>
              <a:tabLst/>
              <a:defRPr/>
            </a:pPr>
            <a:r>
              <a:rPr lang="en-US" sz="800" dirty="0" err="1">
                <a:latin typeface="Tw Cen MT" panose="020B0602020104020603" pitchFamily="34" charset="77"/>
                <a:ea typeface="Calibri" panose="020F0502020204030204" pitchFamily="34" charset="0"/>
                <a:cs typeface="Times New Roman" panose="02020603050405020304" pitchFamily="18" charset="0"/>
              </a:rPr>
              <a:t>Wiliam</a:t>
            </a:r>
            <a:r>
              <a:rPr lang="en-US" sz="800" dirty="0">
                <a:latin typeface="Tw Cen MT" panose="020B0602020104020603" pitchFamily="34" charset="77"/>
                <a:ea typeface="Calibri" panose="020F0502020204030204" pitchFamily="34" charset="0"/>
                <a:cs typeface="Times New Roman" panose="02020603050405020304" pitchFamily="18" charset="0"/>
              </a:rPr>
              <a:t>, D. (2018). </a:t>
            </a:r>
            <a:r>
              <a:rPr lang="en-US" sz="800" i="1" dirty="0">
                <a:latin typeface="Tw Cen MT" panose="020B0602020104020603" pitchFamily="34" charset="77"/>
                <a:ea typeface="Calibri" panose="020F0502020204030204" pitchFamily="34" charset="0"/>
                <a:cs typeface="Times New Roman" panose="02020603050405020304" pitchFamily="18" charset="0"/>
              </a:rPr>
              <a:t>Embedded formative assessment.</a:t>
            </a:r>
            <a:r>
              <a:rPr lang="en-US" sz="800" dirty="0">
                <a:latin typeface="Tw Cen MT" panose="020B0602020104020603" pitchFamily="34" charset="77"/>
                <a:ea typeface="Calibri" panose="020F0502020204030204" pitchFamily="34" charset="0"/>
                <a:cs typeface="Times New Roman" panose="02020603050405020304" pitchFamily="18" charset="0"/>
              </a:rPr>
              <a:t> Solution Tree Press.</a:t>
            </a:r>
            <a:endParaRPr lang="en-US" sz="800" dirty="0">
              <a:latin typeface="Tw Cen MT" panose="020B0602020104020603" pitchFamily="34" charset="77"/>
            </a:endParaRPr>
          </a:p>
          <a:p>
            <a:pPr algn="l" fontAlgn="base"/>
            <a:endParaRPr lang="en-US" dirty="0">
              <a:solidFill>
                <a:srgbClr val="2C2E35"/>
              </a:solidFill>
              <a:latin typeface="Tw Cen MT" panose="020B0602020104020603" pitchFamily="34" charset="77"/>
            </a:endParaRPr>
          </a:p>
          <a:p>
            <a:pPr algn="l" fontAlgn="base"/>
            <a:endParaRPr lang="en-US" dirty="0">
              <a:solidFill>
                <a:srgbClr val="2C2E35"/>
              </a:solidFill>
              <a:latin typeface="Tw Cen MT" panose="020B0602020104020603" pitchFamily="34" charset="77"/>
            </a:endParaRPr>
          </a:p>
          <a:p>
            <a:endParaRPr lang="en-US"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34</a:t>
            </a:fld>
            <a:endParaRPr lang="en-US"/>
          </a:p>
        </p:txBody>
      </p:sp>
    </p:spTree>
    <p:extLst>
      <p:ext uri="{BB962C8B-B14F-4D97-AF65-F5344CB8AC3E}">
        <p14:creationId xmlns:p14="http://schemas.microsoft.com/office/powerpoint/2010/main" val="2132724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dirty="0">
                <a:solidFill>
                  <a:srgbClr val="2C2E35"/>
                </a:solidFill>
                <a:latin typeface="Tw Cen MT" panose="020B0602020104020603" pitchFamily="34" charset="77"/>
              </a:rPr>
              <a:t>To Know</a:t>
            </a:r>
          </a:p>
          <a:p>
            <a:pPr algn="l" fontAlgn="base"/>
            <a:r>
              <a:rPr lang="en-US" dirty="0">
                <a:solidFill>
                  <a:srgbClr val="2C2E35"/>
                </a:solidFill>
                <a:latin typeface="Tw Cen MT" panose="020B0602020104020603" pitchFamily="34" charset="77"/>
              </a:rPr>
              <a:t>The main goal of Daily Formative Assessment is to help teachers and students identify gaps in learning so teaching and learning strategies can quickly be adjusted to improve student achievement.</a:t>
            </a:r>
          </a:p>
          <a:p>
            <a:pPr algn="l" fontAlgn="base"/>
            <a:endParaRPr lang="en-US" dirty="0">
              <a:solidFill>
                <a:srgbClr val="2C2E35"/>
              </a:solidFill>
              <a:latin typeface="Tw Cen MT" panose="020B0602020104020603" pitchFamily="34" charset="77"/>
            </a:endParaRPr>
          </a:p>
          <a:p>
            <a:pPr algn="l" fontAlgn="base"/>
            <a:r>
              <a:rPr lang="en-US" b="1" dirty="0">
                <a:solidFill>
                  <a:srgbClr val="2C2E35"/>
                </a:solidFill>
                <a:latin typeface="Tw Cen MT" panose="020B0602020104020603" pitchFamily="34" charset="77"/>
              </a:rPr>
              <a:t>To Do</a:t>
            </a:r>
          </a:p>
          <a:p>
            <a:pPr algn="l" fontAlgn="base"/>
            <a:r>
              <a:rPr lang="en-US" dirty="0">
                <a:solidFill>
                  <a:srgbClr val="2C2E35"/>
                </a:solidFill>
                <a:latin typeface="Tw Cen MT" panose="020B0602020104020603" pitchFamily="34" charset="77"/>
              </a:rPr>
              <a:t>Expand on the purpose of Daily Formative Assessments.</a:t>
            </a:r>
          </a:p>
          <a:p>
            <a:pPr algn="l" fontAlgn="base"/>
            <a:endParaRPr lang="en-US" dirty="0">
              <a:solidFill>
                <a:srgbClr val="2C2E35"/>
              </a:solidFill>
              <a:latin typeface="Tw Cen MT" panose="020B0602020104020603" pitchFamily="34" charset="77"/>
            </a:endParaRPr>
          </a:p>
          <a:p>
            <a:pPr algn="l" fontAlgn="base"/>
            <a:r>
              <a:rPr lang="en-US" b="1" dirty="0">
                <a:solidFill>
                  <a:srgbClr val="2C2E35"/>
                </a:solidFill>
                <a:latin typeface="Tw Cen MT" panose="020B0602020104020603" pitchFamily="34" charset="77"/>
              </a:rPr>
              <a:t>To Say</a:t>
            </a:r>
            <a:endParaRPr lang="en-US" dirty="0">
              <a:solidFill>
                <a:srgbClr val="2C2E35"/>
              </a:solidFill>
              <a:latin typeface="Tw Cen MT" panose="020B0602020104020603" pitchFamily="34" charset="77"/>
            </a:endParaRPr>
          </a:p>
          <a:p>
            <a:pPr algn="l" fontAlgn="base"/>
            <a:r>
              <a:rPr lang="en-US" dirty="0">
                <a:solidFill>
                  <a:srgbClr val="2C2E35"/>
                </a:solidFill>
                <a:latin typeface="Tw Cen MT" panose="020B0602020104020603" pitchFamily="34" charset="77"/>
              </a:rPr>
              <a:t>Most teachers use formative assessment daily to gauge learning and improve their instruction. It is helpful to take some time to reflect on your use of formative assessment in your classroom. </a:t>
            </a:r>
          </a:p>
          <a:p>
            <a:pPr marL="171450" indent="-171450" algn="l" fontAlgn="base">
              <a:buFont typeface="Arial" panose="020B0604020202020204" pitchFamily="34" charset="0"/>
              <a:buChar char="•"/>
            </a:pPr>
            <a:r>
              <a:rPr lang="en-US" dirty="0">
                <a:solidFill>
                  <a:srgbClr val="2C2E35"/>
                </a:solidFill>
                <a:latin typeface="Tw Cen MT" panose="020B0602020104020603" pitchFamily="34" charset="77"/>
              </a:rPr>
              <a:t>How do you check for understanding? </a:t>
            </a:r>
          </a:p>
          <a:p>
            <a:pPr marL="171450" indent="-171450" algn="l" fontAlgn="base">
              <a:buFont typeface="Arial" panose="020B0604020202020204" pitchFamily="34" charset="0"/>
              <a:buChar char="•"/>
            </a:pPr>
            <a:r>
              <a:rPr lang="en-US" dirty="0">
                <a:solidFill>
                  <a:srgbClr val="2C2E35"/>
                </a:solidFill>
                <a:latin typeface="Tw Cen MT" panose="020B0602020104020603" pitchFamily="34" charset="77"/>
              </a:rPr>
              <a:t>How do you identify concepts that students are struggling to understand, skills they are having difficulty acquiring, or learning standards they have not yet achieved so that adjustments can be made to lessons, instructional techniques, and academic support? </a:t>
            </a:r>
          </a:p>
          <a:p>
            <a:pPr algn="l" fontAlgn="base"/>
            <a:r>
              <a:rPr lang="en-US" dirty="0">
                <a:solidFill>
                  <a:srgbClr val="2C2E35"/>
                </a:solidFill>
                <a:latin typeface="Tw Cen MT" panose="020B0602020104020603" pitchFamily="34" charset="77"/>
              </a:rPr>
              <a:t>The general overall goal of formative assessment is to collect detailed information that can be used to improve instruction and student learning </a:t>
            </a:r>
            <a:r>
              <a:rPr lang="en-US" i="1" dirty="0">
                <a:solidFill>
                  <a:srgbClr val="2C2E35"/>
                </a:solidFill>
                <a:latin typeface="Tw Cen MT" panose="020B0602020104020603" pitchFamily="34" charset="77"/>
              </a:rPr>
              <a:t>while it’s happening</a:t>
            </a:r>
            <a:r>
              <a:rPr lang="en-US" dirty="0">
                <a:solidFill>
                  <a:srgbClr val="2C2E35"/>
                </a:solidFill>
                <a:latin typeface="Tw Cen MT" panose="020B0602020104020603" pitchFamily="34" charset="77"/>
              </a:rPr>
              <a:t>. What makes an assessment “formative” is not the design of a test, technique, or self-evaluation, per se, but the way it is used - i.e., to inform in-process teaching and learning.</a:t>
            </a:r>
          </a:p>
          <a:p>
            <a:pPr algn="l" fontAlgn="base"/>
            <a:endParaRPr lang="en-US" dirty="0">
              <a:solidFill>
                <a:srgbClr val="2C2E35"/>
              </a:solidFill>
              <a:latin typeface="Tw Cen MT" panose="020B0602020104020603" pitchFamily="34" charset="77"/>
            </a:endParaRPr>
          </a:p>
          <a:p>
            <a:pPr algn="l" fontAlgn="base"/>
            <a:r>
              <a:rPr lang="en-US" b="1" dirty="0">
                <a:solidFill>
                  <a:srgbClr val="2C2E35"/>
                </a:solidFill>
                <a:latin typeface="Tw Cen MT" panose="020B0602020104020603" pitchFamily="34" charset="77"/>
              </a:rPr>
              <a:t>Additional Resource </a:t>
            </a:r>
          </a:p>
          <a:p>
            <a:pPr algn="l" fontAlgn="base"/>
            <a:r>
              <a:rPr lang="en-US" dirty="0">
                <a:solidFill>
                  <a:srgbClr val="2C2E35"/>
                </a:solidFill>
                <a:latin typeface="Tw Cen MT" panose="020B0602020104020603" pitchFamily="34" charset="77"/>
              </a:rPr>
              <a:t>This optional video can be shown, if time allows, to help illustrate the purpose of daily formative assessments. Formative Assessment in the Classroom  https://</a:t>
            </a:r>
            <a:r>
              <a:rPr lang="en-US" dirty="0" err="1">
                <a:solidFill>
                  <a:srgbClr val="2C2E35"/>
                </a:solidFill>
                <a:latin typeface="Tw Cen MT" panose="020B0602020104020603" pitchFamily="34" charset="77"/>
              </a:rPr>
              <a:t>www.youtube.com</a:t>
            </a:r>
            <a:r>
              <a:rPr lang="en-US" dirty="0">
                <a:solidFill>
                  <a:srgbClr val="2C2E35"/>
                </a:solidFill>
                <a:latin typeface="Tw Cen MT" panose="020B0602020104020603" pitchFamily="34" charset="77"/>
              </a:rPr>
              <a:t>/</a:t>
            </a:r>
            <a:r>
              <a:rPr lang="en-US" dirty="0" err="1">
                <a:solidFill>
                  <a:srgbClr val="2C2E35"/>
                </a:solidFill>
                <a:latin typeface="Tw Cen MT" panose="020B0602020104020603" pitchFamily="34" charset="77"/>
              </a:rPr>
              <a:t>watch?v</a:t>
            </a:r>
            <a:r>
              <a:rPr lang="en-US" dirty="0">
                <a:solidFill>
                  <a:srgbClr val="2C2E35"/>
                </a:solidFill>
                <a:latin typeface="Tw Cen MT" panose="020B0602020104020603" pitchFamily="34" charset="77"/>
              </a:rPr>
              <a:t>=9FZR3-l8Y5Y&amp;app=desktop</a:t>
            </a:r>
          </a:p>
          <a:p>
            <a:pPr algn="l" fontAlgn="base"/>
            <a:endParaRPr lang="en-US" dirty="0">
              <a:solidFill>
                <a:srgbClr val="2C2E35"/>
              </a:solidFill>
              <a:latin typeface="Tw Cen MT" panose="020B0602020104020603" pitchFamily="34" charset="77"/>
            </a:endParaRPr>
          </a:p>
          <a:p>
            <a:pPr algn="l" fontAlgn="base"/>
            <a:r>
              <a:rPr lang="en-US" b="1" dirty="0">
                <a:solidFill>
                  <a:srgbClr val="2C2E35"/>
                </a:solidFill>
                <a:latin typeface="Tw Cen MT" panose="020B0602020104020603" pitchFamily="34" charset="77"/>
              </a:rPr>
              <a:t>References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dirty="0">
                <a:latin typeface="Tw Cen MT" panose="020B0602020104020603" pitchFamily="34" charset="77"/>
              </a:rPr>
              <a:t>AITSL. (2017, Aug. 29). </a:t>
            </a:r>
            <a:r>
              <a:rPr lang="en-US" b="0" i="1" dirty="0">
                <a:latin typeface="Tw Cen MT" panose="020B0602020104020603" pitchFamily="34" charset="77"/>
              </a:rPr>
              <a:t>Formative assessment in the classroom </a:t>
            </a:r>
            <a:r>
              <a:rPr lang="en-US" b="0" dirty="0">
                <a:latin typeface="Tw Cen MT" panose="020B0602020104020603" pitchFamily="34" charset="77"/>
              </a:rPr>
              <a:t>[Video file]. https://</a:t>
            </a:r>
            <a:r>
              <a:rPr lang="en-US" b="0" dirty="0" err="1">
                <a:latin typeface="Tw Cen MT" panose="020B0602020104020603" pitchFamily="34" charset="77"/>
              </a:rPr>
              <a:t>www.youtube.com</a:t>
            </a:r>
            <a:r>
              <a:rPr lang="en-US" b="0" dirty="0">
                <a:latin typeface="Tw Cen MT" panose="020B0602020104020603" pitchFamily="34" charset="77"/>
              </a:rPr>
              <a:t>/</a:t>
            </a:r>
            <a:r>
              <a:rPr lang="en-US" b="0" dirty="0" err="1">
                <a:latin typeface="Tw Cen MT" panose="020B0602020104020603" pitchFamily="34" charset="77"/>
              </a:rPr>
              <a:t>watch?v</a:t>
            </a:r>
            <a:r>
              <a:rPr lang="en-US" b="0" dirty="0">
                <a:latin typeface="Tw Cen MT" panose="020B0602020104020603" pitchFamily="34" charset="77"/>
              </a:rPr>
              <a:t>=9FZR3-l8Y5Y&amp;app=desktop</a:t>
            </a:r>
          </a:p>
          <a:p>
            <a:pPr algn="l" fontAlgn="base"/>
            <a:endParaRPr lang="en-US" dirty="0">
              <a:solidFill>
                <a:srgbClr val="2C2E35"/>
              </a:solidFill>
              <a:latin typeface="Tw Cen MT" panose="020B0602020104020603" pitchFamily="34" charset="77"/>
            </a:endParaRPr>
          </a:p>
          <a:p>
            <a:pPr marL="182880" marR="0" indent="-182880">
              <a:lnSpc>
                <a:spcPct val="100000"/>
              </a:lnSpc>
              <a:spcBef>
                <a:spcPts val="0"/>
              </a:spcBef>
              <a:spcAft>
                <a:spcPts val="800"/>
              </a:spcAft>
              <a:buNone/>
            </a:pPr>
            <a:r>
              <a:rPr lang="en-US" sz="1200" dirty="0">
                <a:effectLst/>
                <a:latin typeface="Tw Cen MT" panose="020B0602020104020603" pitchFamily="34" charset="77"/>
                <a:ea typeface="Calibri" panose="020F0502020204030204" pitchFamily="34" charset="0"/>
                <a:cs typeface="Times New Roman" panose="02020603050405020304" pitchFamily="18" charset="0"/>
              </a:rPr>
              <a:t>Great Schools Partnership. (2014, April,29). Formative assessment. </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The Glossary of Educational Reform. </a:t>
            </a:r>
            <a:r>
              <a:rPr lang="en-US" sz="1200" dirty="0">
                <a:effectLst/>
                <a:latin typeface="Tw Cen MT" panose="020B0602020104020603" pitchFamily="34" charset="77"/>
                <a:ea typeface="Calibri" panose="020F0502020204030204" pitchFamily="34" charset="0"/>
                <a:cs typeface="Times New Roman" panose="02020603050405020304" pitchFamily="18" charset="0"/>
              </a:rPr>
              <a:t>https://</a:t>
            </a:r>
            <a:r>
              <a:rPr lang="en-US" sz="1200" dirty="0" err="1">
                <a:effectLst/>
                <a:latin typeface="Tw Cen MT" panose="020B0602020104020603" pitchFamily="34" charset="77"/>
                <a:ea typeface="Calibri" panose="020F0502020204030204" pitchFamily="34" charset="0"/>
                <a:cs typeface="Times New Roman" panose="02020603050405020304" pitchFamily="18" charset="0"/>
              </a:rPr>
              <a:t>www.edglossary.org</a:t>
            </a:r>
            <a:r>
              <a:rPr lang="en-US" sz="1200" dirty="0">
                <a:effectLst/>
                <a:latin typeface="Tw Cen MT" panose="020B0602020104020603" pitchFamily="34" charset="77"/>
                <a:ea typeface="Calibri" panose="020F0502020204030204" pitchFamily="34" charset="0"/>
                <a:cs typeface="Times New Roman" panose="02020603050405020304" pitchFamily="18" charset="0"/>
              </a:rPr>
              <a:t>/formative-assessment/</a:t>
            </a:r>
          </a:p>
          <a:p>
            <a:pPr algn="l" fontAlgn="base"/>
            <a:endParaRPr lang="en-US" dirty="0">
              <a:solidFill>
                <a:srgbClr val="2C2E35"/>
              </a:solidFill>
              <a:latin typeface="Tw Cen MT" panose="020B0602020104020603" pitchFamily="34" charset="77"/>
            </a:endParaRPr>
          </a:p>
          <a:p>
            <a:pPr defTabSz="942289" fontAlgn="base">
              <a:defRPr/>
            </a:pPr>
            <a:endParaRPr lang="en-US" b="0" dirty="0">
              <a:latin typeface="Tw Cen MT" panose="020B0602020104020603" pitchFamily="34" charset="77"/>
            </a:endParaRPr>
          </a:p>
          <a:p>
            <a:pPr algn="l" fontAlgn="base"/>
            <a:endParaRPr lang="en-US" dirty="0">
              <a:solidFill>
                <a:srgbClr val="2C2E35"/>
              </a:solidFill>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35</a:t>
            </a:fld>
            <a:endParaRPr lang="en-US"/>
          </a:p>
        </p:txBody>
      </p:sp>
    </p:spTree>
    <p:extLst>
      <p:ext uri="{BB962C8B-B14F-4D97-AF65-F5344CB8AC3E}">
        <p14:creationId xmlns:p14="http://schemas.microsoft.com/office/powerpoint/2010/main" val="32249911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a:t>
            </a:r>
          </a:p>
          <a:p>
            <a:r>
              <a:rPr lang="en-US" b="0" dirty="0">
                <a:latin typeface="Tw Cen MT" panose="020B0602020104020603" pitchFamily="34" charset="77"/>
              </a:rPr>
              <a:t>All types of formative assessment provide teachers and students with important information to support and drive learning forward. Daily Formative Assessments are done frequently throughout the teaching and learning process. </a:t>
            </a:r>
          </a:p>
          <a:p>
            <a:endParaRPr lang="en-US" b="0" dirty="0">
              <a:latin typeface="Tw Cen MT" panose="020B0602020104020603" pitchFamily="34" charset="77"/>
            </a:endParaRPr>
          </a:p>
          <a:p>
            <a:r>
              <a:rPr lang="en-US" b="1" dirty="0">
                <a:latin typeface="Tw Cen MT" panose="020B0602020104020603" pitchFamily="34" charset="77"/>
              </a:rPr>
              <a:t>To Do</a:t>
            </a:r>
          </a:p>
          <a:p>
            <a:r>
              <a:rPr lang="en-US" b="0" dirty="0">
                <a:latin typeface="Tw Cen MT" panose="020B0602020104020603" pitchFamily="34" charset="77"/>
              </a:rPr>
              <a:t>Present the information on the slide.  </a:t>
            </a:r>
          </a:p>
          <a:p>
            <a:endParaRPr lang="en-US" b="0" dirty="0">
              <a:latin typeface="Tw Cen MT" panose="020B0602020104020603" pitchFamily="34" charset="77"/>
            </a:endParaRPr>
          </a:p>
          <a:p>
            <a:r>
              <a:rPr lang="en-US" b="1" dirty="0">
                <a:latin typeface="Tw Cen MT" panose="020B0602020104020603" pitchFamily="34" charset="77"/>
              </a:rPr>
              <a:t>To Say</a:t>
            </a:r>
          </a:p>
          <a:p>
            <a:r>
              <a:rPr lang="en-US" b="0" dirty="0">
                <a:latin typeface="Tw Cen MT" panose="020B0602020104020603" pitchFamily="34" charset="77"/>
              </a:rPr>
              <a:t>Daily Formative Assessments </a:t>
            </a:r>
            <a:r>
              <a:rPr lang="en-US" dirty="0">
                <a:latin typeface="Tw Cen MT" panose="020B0602020104020603" pitchFamily="34" charset="77"/>
              </a:rPr>
              <a:t>can be used to shape the next phase of instruction and how to look for patterns in students’ assessments and assignments - the mistakes students frequently make and the signals that tell what individuals need, what groups of kids need, what the whole class needs. It can also identify student strengths which allow teachers to utilize peer-to-peer coaching.</a:t>
            </a:r>
          </a:p>
          <a:p>
            <a:endParaRPr lang="en-US" dirty="0">
              <a:latin typeface="Tw Cen MT" panose="020B0602020104020603" pitchFamily="34" charset="77"/>
            </a:endParaRPr>
          </a:p>
          <a:p>
            <a:r>
              <a:rPr lang="en-US" b="1" dirty="0">
                <a:latin typeface="Tw Cen MT" panose="020B0602020104020603" pitchFamily="34" charset="77"/>
              </a:rPr>
              <a:t>Reference</a:t>
            </a:r>
          </a:p>
          <a:p>
            <a:pPr marL="182880" marR="0" indent="-182880">
              <a:lnSpc>
                <a:spcPct val="100000"/>
              </a:lnSpc>
              <a:spcBef>
                <a:spcPts val="0"/>
              </a:spcBef>
              <a:spcAft>
                <a:spcPts val="800"/>
              </a:spcAft>
              <a:buNone/>
            </a:pPr>
            <a:r>
              <a:rPr lang="en-US" sz="1200" dirty="0">
                <a:effectLst/>
                <a:latin typeface="Tw Cen MT" panose="020B0602020104020603" pitchFamily="34" charset="77"/>
                <a:ea typeface="Calibri" panose="020F0502020204030204" pitchFamily="34" charset="0"/>
                <a:cs typeface="Times New Roman" panose="02020603050405020304" pitchFamily="18" charset="0"/>
              </a:rPr>
              <a:t>Sherer, M. (2016). Seeing into the minds of students</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 Educational Leadership. </a:t>
            </a:r>
            <a:r>
              <a:rPr lang="en-US" sz="1200" u="sng" dirty="0">
                <a:solidFill>
                  <a:srgbClr val="0563C1"/>
                </a:solidFill>
                <a:effectLst/>
                <a:latin typeface="Tw Cen MT" panose="020B0602020104020603" pitchFamily="34" charset="77"/>
                <a:ea typeface="Calibri" panose="020F0502020204030204" pitchFamily="34" charset="0"/>
                <a:cs typeface="Times New Roman" panose="02020603050405020304" pitchFamily="18" charset="0"/>
                <a:hlinkClick r:id="rId3"/>
              </a:rPr>
              <a:t>http://www.ascd.org/ASCD/pdf/siteASCD/publications/books/On-Formative-Assessment-sample-chapters.pdf</a:t>
            </a:r>
            <a:endParaRPr lang="en-US" sz="1200" dirty="0">
              <a:effectLst/>
              <a:latin typeface="Tw Cen MT" panose="020B0602020104020603" pitchFamily="34" charset="77"/>
              <a:ea typeface="Calibri" panose="020F0502020204030204" pitchFamily="34" charset="0"/>
              <a:cs typeface="Times New Roman" panose="02020603050405020304" pitchFamily="18" charset="0"/>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36</a:t>
            </a:fld>
            <a:endParaRPr lang="en-US"/>
          </a:p>
        </p:txBody>
      </p:sp>
    </p:spTree>
    <p:extLst>
      <p:ext uri="{BB962C8B-B14F-4D97-AF65-F5344CB8AC3E}">
        <p14:creationId xmlns:p14="http://schemas.microsoft.com/office/powerpoint/2010/main" val="3399712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w Cen MT" panose="020B0602020104020603" pitchFamily="34" charset="77"/>
              </a:rPr>
              <a:t>To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w Cen MT" panose="020B0602020104020603" pitchFamily="34" charset="77"/>
                <a:ea typeface="+mn-ea"/>
                <a:cs typeface="+mn-cs"/>
              </a:rPr>
              <a:t>There are many ways to elicit evidence of learning through formative assessment. We will focus on these three important strategies for gathering student learning evidence - conversations, observations, and student self-evaluations. The following slides provide detailed examples of how they can be used for </a:t>
            </a:r>
            <a:r>
              <a:rPr lang="en-US" b="0" dirty="0">
                <a:latin typeface="Tw Cen MT" panose="020B0602020104020603" pitchFamily="34" charset="77"/>
              </a:rPr>
              <a:t>Daily Formative Assessments</a:t>
            </a:r>
            <a:r>
              <a:rPr lang="en-US" sz="1200" kern="1200" dirty="0">
                <a:solidFill>
                  <a:schemeClr val="tx1"/>
                </a:solidFill>
                <a:latin typeface="Tw Cen MT" panose="020B0602020104020603" pitchFamily="34" charset="77"/>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dirty="0">
                <a:highlight>
                  <a:srgbClr val="FFFF00"/>
                </a:highlight>
                <a:latin typeface="Tw Cen MT" panose="020B0602020104020603" pitchFamily="34" charset="77"/>
              </a:rPr>
              <a:t>Conversations</a:t>
            </a:r>
            <a:r>
              <a:rPr lang="en-US" dirty="0">
                <a:latin typeface="Tw Cen MT" panose="020B0602020104020603" pitchFamily="34" charset="77"/>
              </a:rPr>
              <a:t> - based on questions they have about student learning; teachers may specifically ask students for further information through strategic questioning. Questions can be targeted during lessons or may be done by conducting surveys, interviews, or conferences.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latin typeface="Tw Cen MT" panose="020B0602020104020603" pitchFamily="34" charset="77"/>
              </a:rPr>
              <a:t>Observations</a:t>
            </a:r>
            <a:r>
              <a:rPr lang="en-US" sz="1200" dirty="0">
                <a:latin typeface="Tw Cen MT" panose="020B0602020104020603" pitchFamily="34" charset="77"/>
              </a:rPr>
              <a:t> - careful observation is the foundation of a teacher’s assessment work. Observation can take many forms including taking field notes, using checklists, journaling, and using all student response systems that allow teachers to get a response from every student in real time. Educators can also observe and review student products such as journal entries and writing samples from prompts. Observations of student projects, presentations, and performances also provide insight and information about what students understand and can do.  Although often thought of as taking place at the end of the learning cycle, they can also be shortened, adapted, and used as ongoing formative assessment. Students working on projects can utilize checklists to keep on track and provide teacher-student interaction during project development.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dirty="0">
                <a:latin typeface="Tw Cen MT" panose="020B0602020104020603" pitchFamily="34" charset="77"/>
              </a:rPr>
              <a:t>Student Self-Evaluations</a:t>
            </a:r>
            <a:r>
              <a:rPr lang="en-US" dirty="0">
                <a:latin typeface="Tw Cen MT" panose="020B0602020104020603" pitchFamily="34" charset="77"/>
              </a:rPr>
              <a:t> - an important component of formative assessment, student self-evaluations are deliberate efforts to elicit student perspectives on their own learning. Self-evaluations encourage students to monitor their own learning and learning needs and serve as an additional source of information on student learning. Student self-evaluations can take many forms including using checklists and rubrics, interacting with peers, as well as student led conferences.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Tw Cen MT" panose="020B0602020104020603" pitchFamily="34" charset="77"/>
              <a:ea typeface="+mn-ea"/>
              <a:cs typeface="+mn-cs"/>
            </a:endParaRPr>
          </a:p>
          <a:p>
            <a:r>
              <a:rPr lang="en-US" sz="1200" b="1" dirty="0">
                <a:latin typeface="Tw Cen MT" panose="020B0602020104020603" pitchFamily="34" charset="77"/>
              </a:rPr>
              <a:t>To Do/Say</a:t>
            </a:r>
          </a:p>
          <a:p>
            <a:r>
              <a:rPr lang="en-US" sz="1200" dirty="0">
                <a:latin typeface="Tw Cen MT" panose="020B0602020104020603" pitchFamily="34" charset="77"/>
              </a:rPr>
              <a:t>There are many ways to elicit evidence of learning through formative assessment. We will focus on these three important strategies for gathering daily student learning evidence - conversations, observations, and student self-evaluations.</a:t>
            </a:r>
          </a:p>
          <a:p>
            <a:pPr defTabSz="942289">
              <a:defRPr/>
            </a:pPr>
            <a:endParaRPr lang="en-US" dirty="0">
              <a:latin typeface="Tw Cen MT" panose="020B0602020104020603" pitchFamily="34" charset="77"/>
            </a:endParaRPr>
          </a:p>
          <a:p>
            <a:pPr defTabSz="942289">
              <a:defRPr/>
            </a:pPr>
            <a:r>
              <a:rPr lang="en-US" sz="1200" b="1" dirty="0">
                <a:latin typeface="Tw Cen MT" panose="020B0602020104020603" pitchFamily="34" charset="77"/>
              </a:rPr>
              <a:t>References</a:t>
            </a:r>
          </a:p>
          <a:p>
            <a:pPr marL="182880" marR="0" indent="-182880">
              <a:lnSpc>
                <a:spcPct val="100000"/>
              </a:lnSpc>
              <a:spcBef>
                <a:spcPts val="0"/>
              </a:spcBef>
              <a:spcAft>
                <a:spcPts val="800"/>
              </a:spcAft>
              <a:buNone/>
            </a:pPr>
            <a:r>
              <a:rPr lang="en-US" sz="4400" dirty="0">
                <a:effectLst/>
                <a:latin typeface="Tw Cen MT" panose="020B0602020104020603" pitchFamily="34" charset="77"/>
                <a:ea typeface="Calibri" panose="020F0502020204030204" pitchFamily="34" charset="0"/>
                <a:cs typeface="Times New Roman" panose="02020603050405020304" pitchFamily="18" charset="0"/>
              </a:rPr>
              <a:t>National Council of Teachers of English. (2013, Oct.21). </a:t>
            </a:r>
            <a:r>
              <a:rPr lang="en-US" sz="4400" i="1" dirty="0">
                <a:effectLst/>
                <a:latin typeface="Tw Cen MT" panose="020B0602020104020603" pitchFamily="34" charset="77"/>
                <a:ea typeface="Calibri" panose="020F0502020204030204" pitchFamily="34" charset="0"/>
                <a:cs typeface="Times New Roman" panose="02020603050405020304" pitchFamily="18" charset="0"/>
              </a:rPr>
              <a:t>Formative assessment that truly informs instruction</a:t>
            </a:r>
            <a:r>
              <a:rPr lang="en-US" sz="4400" dirty="0">
                <a:effectLst/>
                <a:latin typeface="Tw Cen MT" panose="020B0602020104020603" pitchFamily="34" charset="77"/>
                <a:ea typeface="Calibri" panose="020F0502020204030204" pitchFamily="34" charset="0"/>
                <a:cs typeface="Times New Roman" panose="02020603050405020304" pitchFamily="18" charset="0"/>
              </a:rPr>
              <a:t>. </a:t>
            </a:r>
            <a:r>
              <a:rPr lang="en-US" sz="4400" u="sng" dirty="0">
                <a:solidFill>
                  <a:srgbClr val="0563C1"/>
                </a:solidFill>
                <a:effectLst/>
                <a:latin typeface="Tw Cen MT" panose="020B0602020104020603" pitchFamily="34" charset="77"/>
                <a:ea typeface="Calibri" panose="020F0502020204030204" pitchFamily="34" charset="0"/>
                <a:cs typeface="Times New Roman" panose="02020603050405020304" pitchFamily="18" charset="0"/>
                <a:hlinkClick r:id="rId3"/>
              </a:rPr>
              <a:t>https://cdn.ncte.org/nctefiles/resources/positions/formative-assessment_single.pdf</a:t>
            </a:r>
            <a:r>
              <a:rPr lang="en-US" sz="4400" dirty="0">
                <a:effectLst/>
                <a:latin typeface="Tw Cen MT" panose="020B0602020104020603" pitchFamily="34" charset="77"/>
                <a:ea typeface="Calibri" panose="020F0502020204030204" pitchFamily="34" charset="0"/>
                <a:cs typeface="Times New Roman" panose="02020603050405020304" pitchFamily="18" charset="0"/>
              </a:rPr>
              <a:t> </a:t>
            </a:r>
            <a:endParaRPr lang="en-US" sz="3200" dirty="0">
              <a:latin typeface="Tw Cen MT" panose="020B0602020104020603" pitchFamily="34" charset="77"/>
              <a:ea typeface="Calibri" panose="020F0502020204030204" pitchFamily="34" charset="0"/>
              <a:cs typeface="Times New Roman" panose="02020603050405020304" pitchFamily="18" charset="0"/>
            </a:endParaRPr>
          </a:p>
          <a:p>
            <a:endParaRPr lang="en-US" sz="1200" b="1" dirty="0">
              <a:latin typeface="Tw Cen MT" panose="020B0602020104020603" pitchFamily="34" charset="77"/>
            </a:endParaRPr>
          </a:p>
          <a:p>
            <a:endParaRPr lang="en-US" sz="1200" dirty="0">
              <a:latin typeface="Tw Cen MT" panose="020B0602020104020603" pitchFamily="34" charset="77"/>
            </a:endParaRPr>
          </a:p>
          <a:p>
            <a:endParaRPr lang="en-US" sz="1200"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37</a:t>
            </a:fld>
            <a:endParaRPr lang="en-US"/>
          </a:p>
        </p:txBody>
      </p:sp>
    </p:spTree>
    <p:extLst>
      <p:ext uri="{BB962C8B-B14F-4D97-AF65-F5344CB8AC3E}">
        <p14:creationId xmlns:p14="http://schemas.microsoft.com/office/powerpoint/2010/main" val="1013751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latin typeface="Tw Cen MT" panose="020B0602020104020603" pitchFamily="34" charset="77"/>
              </a:rPr>
              <a:t>To Know</a:t>
            </a:r>
          </a:p>
          <a:p>
            <a:pPr defTabSz="942289">
              <a:defRPr/>
            </a:pPr>
            <a:r>
              <a:rPr lang="en-US" b="0" dirty="0">
                <a:latin typeface="Tw Cen MT" panose="020B0602020104020603" pitchFamily="34" charset="77"/>
              </a:rPr>
              <a:t>Video:</a:t>
            </a:r>
            <a:r>
              <a:rPr lang="en-US" b="1" dirty="0">
                <a:latin typeface="Tw Cen MT" panose="020B0602020104020603" pitchFamily="34" charset="77"/>
              </a:rPr>
              <a:t> </a:t>
            </a:r>
            <a:r>
              <a:rPr lang="en-US" dirty="0">
                <a:solidFill>
                  <a:srgbClr val="5F6A73"/>
                </a:solidFill>
                <a:latin typeface="Tw Cen MT" panose="020B0602020104020603" pitchFamily="34" charset="77"/>
                <a:ea typeface="Calibri" panose="020F0502020204030204" pitchFamily="34" charset="0"/>
                <a:cs typeface="Times New Roman" panose="02020603050405020304" pitchFamily="18" charset="0"/>
              </a:rPr>
              <a:t>Teacher Uses Questioning Techniques to Engage Students, Engage NY, example 19, </a:t>
            </a:r>
            <a:r>
              <a:rPr lang="en-US" b="0" dirty="0">
                <a:latin typeface="Tw Cen MT" panose="020B0602020104020603" pitchFamily="34" charset="77"/>
              </a:rPr>
              <a:t>2:40 minutes:</a:t>
            </a:r>
            <a:r>
              <a:rPr lang="en-US" dirty="0">
                <a:solidFill>
                  <a:srgbClr val="5F6A73"/>
                </a:solidFill>
                <a:latin typeface="Tw Cen MT" panose="020B0602020104020603" pitchFamily="34" charset="77"/>
                <a:ea typeface="Calibri" panose="020F0502020204030204" pitchFamily="34" charset="0"/>
                <a:cs typeface="Times New Roman" panose="02020603050405020304" pitchFamily="18" charset="0"/>
              </a:rPr>
              <a:t> </a:t>
            </a:r>
            <a:r>
              <a:rPr lang="en-US" dirty="0">
                <a:solidFill>
                  <a:srgbClr val="5F6A73"/>
                </a:solidFill>
                <a:latin typeface="Tw Cen MT" panose="020B0602020104020603" pitchFamily="34" charset="77"/>
                <a:ea typeface="Calibri" panose="020F0502020204030204" pitchFamily="34" charset="0"/>
                <a:cs typeface="Times New Roman" panose="02020603050405020304" pitchFamily="18" charset="0"/>
                <a:hlinkClick r:id="rId3"/>
              </a:rPr>
              <a:t>https://www.youtube.com/watch?v=1WQCWF7ENfI</a:t>
            </a:r>
            <a:r>
              <a:rPr lang="en-US" dirty="0">
                <a:solidFill>
                  <a:srgbClr val="5F6A73"/>
                </a:solidFill>
                <a:latin typeface="Tw Cen MT" panose="020B0602020104020603" pitchFamily="34" charset="77"/>
                <a:ea typeface="Calibri" panose="020F0502020204030204" pitchFamily="34" charset="0"/>
                <a:cs typeface="Times New Roman" panose="02020603050405020304" pitchFamily="18" charset="0"/>
              </a:rPr>
              <a:t> </a:t>
            </a:r>
          </a:p>
          <a:p>
            <a:pPr defTabSz="942289">
              <a:defRPr/>
            </a:pPr>
            <a:endParaRPr lang="en-US" dirty="0">
              <a:solidFill>
                <a:srgbClr val="5F6A73"/>
              </a:solidFill>
              <a:latin typeface="Tw Cen MT" panose="020B0602020104020603" pitchFamily="34" charset="77"/>
              <a:ea typeface="Calibri" panose="020F0502020204030204" pitchFamily="34" charset="0"/>
              <a:cs typeface="Times New Roman" panose="02020603050405020304" pitchFamily="18" charset="0"/>
            </a:endParaRPr>
          </a:p>
          <a:p>
            <a:r>
              <a:rPr lang="en-US" b="1" dirty="0">
                <a:latin typeface="Tw Cen MT" panose="020B0602020104020603" pitchFamily="34" charset="77"/>
              </a:rPr>
              <a:t>To Do</a:t>
            </a:r>
          </a:p>
          <a:p>
            <a:r>
              <a:rPr lang="en-US" b="0" dirty="0">
                <a:latin typeface="Tw Cen MT" panose="020B0602020104020603" pitchFamily="34" charset="77"/>
              </a:rPr>
              <a:t>Have participants watch the video clip. There will be a time to reflect after the video. Following the video, move to the next slide and have participants do a Stand Up, Hand Up, Pair Up to discuss the questions with a partner.</a:t>
            </a:r>
          </a:p>
          <a:p>
            <a:endParaRPr lang="en-US" b="0" dirty="0">
              <a:latin typeface="Tw Cen MT" panose="020B0602020104020603" pitchFamily="34" charset="77"/>
            </a:endParaRPr>
          </a:p>
          <a:p>
            <a:r>
              <a:rPr lang="en-US" b="1" dirty="0">
                <a:latin typeface="Tw Cen MT" panose="020B0602020104020603" pitchFamily="34" charset="77"/>
              </a:rPr>
              <a:t>To Say</a:t>
            </a:r>
          </a:p>
          <a:p>
            <a:r>
              <a:rPr lang="en-US" b="0" i="0" dirty="0">
                <a:solidFill>
                  <a:srgbClr val="000000"/>
                </a:solidFill>
                <a:effectLst/>
                <a:latin typeface="Tw Cen MT" panose="020B0602020104020603" pitchFamily="34" charset="77"/>
              </a:rPr>
              <a:t>Having conversations with students is an essential key to uncovering evidence to enable teachers to move learning forward. The intent of questioning is to cause thinking, determine what a student knows and doesn’t know, and provide the teacher with information about what to do next instructionally. How questions are posed as well as the quality of the question is so important. </a:t>
            </a:r>
            <a:r>
              <a:rPr lang="en-US" b="0" dirty="0">
                <a:latin typeface="Tw Cen MT" panose="020B0602020104020603" pitchFamily="34" charset="77"/>
              </a:rPr>
              <a:t>We will watch a short video about learning through conversations. Afterwards we will reflect with each other on the following questions.</a:t>
            </a:r>
          </a:p>
          <a:p>
            <a:pPr marL="176679" indent="-176679">
              <a:buFont typeface="Arial" panose="020B0604020202020204" pitchFamily="34" charset="0"/>
              <a:buChar char="•"/>
            </a:pPr>
            <a:r>
              <a:rPr lang="en-US" dirty="0">
                <a:latin typeface="Tw Cen MT" panose="020B0602020104020603" pitchFamily="34" charset="77"/>
                <a:ea typeface="Calibri" panose="020F0502020204030204" pitchFamily="34" charset="0"/>
                <a:cs typeface="Times New Roman" panose="02020603050405020304" pitchFamily="18" charset="0"/>
              </a:rPr>
              <a:t>How does the teacher’s strategic questioning elicit evidence of learning? </a:t>
            </a:r>
          </a:p>
          <a:p>
            <a:pPr marL="176679" indent="-176679">
              <a:buFont typeface="Arial" panose="020B0604020202020204" pitchFamily="34" charset="0"/>
              <a:buChar char="•"/>
            </a:pPr>
            <a:r>
              <a:rPr lang="en-US" dirty="0">
                <a:latin typeface="Tw Cen MT" panose="020B0602020104020603" pitchFamily="34" charset="77"/>
                <a:ea typeface="Calibri" panose="020F0502020204030204" pitchFamily="34" charset="0"/>
                <a:cs typeface="Times New Roman" panose="02020603050405020304" pitchFamily="18" charset="0"/>
              </a:rPr>
              <a:t>What structures are in place that enable the teacher and class to hear multiple responses to each question?</a:t>
            </a:r>
          </a:p>
          <a:p>
            <a:pPr marL="176679" indent="-176679">
              <a:buFont typeface="Arial" panose="020B0604020202020204" pitchFamily="34" charset="0"/>
              <a:buChar char="•"/>
            </a:pPr>
            <a:r>
              <a:rPr lang="en-US" dirty="0">
                <a:latin typeface="Tw Cen MT" panose="020B0602020104020603" pitchFamily="34" charset="77"/>
                <a:cs typeface="Times New Roman" panose="02020603050405020304" pitchFamily="18" charset="0"/>
              </a:rPr>
              <a:t>How might this questioning session be enhanced to uncover even more evidence regarding students’ learning?</a:t>
            </a:r>
          </a:p>
          <a:p>
            <a:endParaRPr lang="en-US" dirty="0">
              <a:latin typeface="Tw Cen MT" panose="020B0602020104020603" pitchFamily="34" charset="77"/>
              <a:cs typeface="Times New Roman" panose="02020603050405020304" pitchFamily="18" charset="0"/>
            </a:endParaRPr>
          </a:p>
          <a:p>
            <a:r>
              <a:rPr lang="en-US" b="1" dirty="0">
                <a:latin typeface="Tw Cen MT" panose="020B0602020104020603" pitchFamily="34" charset="77"/>
              </a:rPr>
              <a:t>Optional Resource</a:t>
            </a:r>
          </a:p>
          <a:p>
            <a:r>
              <a:rPr lang="en-US" b="0" dirty="0">
                <a:latin typeface="Tw Cen MT" panose="020B0602020104020603" pitchFamily="34" charset="77"/>
              </a:rPr>
              <a:t>This 6-minute video provides modeling for effective questioning to elicit evidence of learning in a math setting. </a:t>
            </a:r>
            <a:r>
              <a:rPr lang="en-US" dirty="0">
                <a:latin typeface="Tw Cen MT" panose="020B0602020104020603" pitchFamily="34" charset="77"/>
              </a:rPr>
              <a:t>https://</a:t>
            </a:r>
            <a:r>
              <a:rPr lang="en-US" dirty="0" err="1">
                <a:latin typeface="Tw Cen MT" panose="020B0602020104020603" pitchFamily="34" charset="77"/>
              </a:rPr>
              <a:t>www.youtube.com</a:t>
            </a:r>
            <a:r>
              <a:rPr lang="en-US" dirty="0">
                <a:latin typeface="Tw Cen MT" panose="020B0602020104020603" pitchFamily="34" charset="77"/>
              </a:rPr>
              <a:t>/</a:t>
            </a:r>
            <a:r>
              <a:rPr lang="en-US" dirty="0" err="1">
                <a:latin typeface="Tw Cen MT" panose="020B0602020104020603" pitchFamily="34" charset="77"/>
              </a:rPr>
              <a:t>watch?v</a:t>
            </a:r>
            <a:r>
              <a:rPr lang="en-US" dirty="0">
                <a:latin typeface="Tw Cen MT" panose="020B0602020104020603" pitchFamily="34" charset="77"/>
              </a:rPr>
              <a:t>=ABnYWMnAk7Y</a:t>
            </a:r>
          </a:p>
          <a:p>
            <a:endParaRPr lang="en-US" dirty="0">
              <a:latin typeface="Tw Cen MT" panose="020B0602020104020603" pitchFamily="34" charset="77"/>
            </a:endParaRPr>
          </a:p>
          <a:p>
            <a:r>
              <a:rPr lang="en-US" b="1" dirty="0">
                <a:latin typeface="Tw Cen MT" panose="020B0602020104020603" pitchFamily="34" charset="77"/>
              </a:rPr>
              <a:t>References</a:t>
            </a:r>
          </a:p>
          <a:p>
            <a:pPr marL="182880" marR="0" indent="-182880">
              <a:lnSpc>
                <a:spcPct val="100000"/>
              </a:lnSpc>
              <a:spcBef>
                <a:spcPts val="0"/>
              </a:spcBef>
              <a:spcAft>
                <a:spcPts val="800"/>
              </a:spcAft>
              <a:buNone/>
            </a:pPr>
            <a:r>
              <a:rPr lang="en-US" sz="1200" dirty="0">
                <a:effectLst/>
                <a:latin typeface="Tw Cen MT" panose="020B0602020104020603" pitchFamily="34" charset="77"/>
                <a:ea typeface="Calibri" panose="020F0502020204030204" pitchFamily="34" charset="0"/>
                <a:cs typeface="Times New Roman" panose="02020603050405020304" pitchFamily="18" charset="0"/>
              </a:rPr>
              <a:t>Engage NY. (2016, Jan. 11). </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Teacher uses questioning techniques to engage students, example 19</a:t>
            </a:r>
            <a:r>
              <a:rPr lang="en-US" sz="1200" dirty="0">
                <a:effectLst/>
                <a:latin typeface="Tw Cen MT" panose="020B0602020104020603" pitchFamily="34" charset="77"/>
                <a:ea typeface="Calibri" panose="020F0502020204030204" pitchFamily="34" charset="0"/>
                <a:cs typeface="Times New Roman" panose="02020603050405020304" pitchFamily="18" charset="0"/>
              </a:rPr>
              <a:t> [Video file]. </a:t>
            </a:r>
            <a:r>
              <a:rPr lang="en-US" sz="1200" u="sng" dirty="0">
                <a:solidFill>
                  <a:srgbClr val="0563C1"/>
                </a:solidFill>
                <a:effectLst/>
                <a:latin typeface="Tw Cen MT" panose="020B0602020104020603" pitchFamily="34" charset="77"/>
                <a:ea typeface="Calibri" panose="020F0502020204030204" pitchFamily="34" charset="0"/>
                <a:cs typeface="Times New Roman" panose="02020603050405020304" pitchFamily="18" charset="0"/>
                <a:hlinkClick r:id="rId3"/>
              </a:rPr>
              <a:t>https://www.youtube.com/watch?v=1WQCWF7ENfI</a:t>
            </a:r>
            <a:r>
              <a:rPr lang="en-US" sz="1200" dirty="0">
                <a:effectLst/>
                <a:latin typeface="Tw Cen MT" panose="020B0602020104020603" pitchFamily="34" charset="77"/>
                <a:ea typeface="Calibri" panose="020F0502020204030204" pitchFamily="34" charset="0"/>
                <a:cs typeface="Times New Roman" panose="02020603050405020304" pitchFamily="18" charset="0"/>
              </a:rPr>
              <a:t> </a:t>
            </a:r>
          </a:p>
          <a:p>
            <a:pPr marL="182880" marR="0" indent="-182880">
              <a:lnSpc>
                <a:spcPct val="100000"/>
              </a:lnSpc>
              <a:spcBef>
                <a:spcPts val="0"/>
              </a:spcBef>
              <a:spcAft>
                <a:spcPts val="800"/>
              </a:spcAft>
              <a:buNone/>
            </a:pPr>
            <a:endParaRPr lang="en-US" sz="1200" dirty="0">
              <a:effectLst/>
              <a:latin typeface="Tw Cen MT" panose="020B0602020104020603" pitchFamily="34" charset="77"/>
              <a:ea typeface="Calibri" panose="020F0502020204030204" pitchFamily="34" charset="0"/>
              <a:cs typeface="Times New Roman" panose="02020603050405020304" pitchFamily="18" charset="0"/>
            </a:endParaRPr>
          </a:p>
          <a:p>
            <a:pPr marL="182880" marR="0" indent="-182880">
              <a:lnSpc>
                <a:spcPct val="100000"/>
              </a:lnSpc>
              <a:spcBef>
                <a:spcPts val="0"/>
              </a:spcBef>
              <a:spcAft>
                <a:spcPts val="800"/>
              </a:spcAft>
              <a:buNone/>
            </a:pPr>
            <a:r>
              <a:rPr lang="en-US" sz="1200" dirty="0">
                <a:effectLst/>
                <a:latin typeface="Tw Cen MT" panose="020B0602020104020603" pitchFamily="34" charset="77"/>
                <a:ea typeface="Calibri" panose="020F0502020204030204" pitchFamily="34" charset="0"/>
                <a:cs typeface="Times New Roman" panose="02020603050405020304" pitchFamily="18" charset="0"/>
              </a:rPr>
              <a:t>Engage NY. (2016, Jan. 12). </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Teacher uses questioning techniques to engage students, example 22 </a:t>
            </a:r>
            <a:r>
              <a:rPr lang="en-US" sz="1200" dirty="0">
                <a:effectLst/>
                <a:latin typeface="Tw Cen MT" panose="020B0602020104020603" pitchFamily="34" charset="77"/>
                <a:ea typeface="Calibri" panose="020F0502020204030204" pitchFamily="34" charset="0"/>
                <a:cs typeface="Times New Roman" panose="02020603050405020304" pitchFamily="18" charset="0"/>
              </a:rPr>
              <a:t>[Video file]. </a:t>
            </a:r>
            <a:r>
              <a:rPr lang="en-US" sz="1200" u="sng" dirty="0">
                <a:solidFill>
                  <a:srgbClr val="0563C1"/>
                </a:solidFill>
                <a:effectLst/>
                <a:latin typeface="Tw Cen MT" panose="020B0602020104020603" pitchFamily="34" charset="77"/>
                <a:ea typeface="Calibri" panose="020F0502020204030204" pitchFamily="34" charset="0"/>
                <a:cs typeface="Times New Roman" panose="02020603050405020304" pitchFamily="18" charset="0"/>
                <a:hlinkClick r:id="rId4"/>
              </a:rPr>
              <a:t>https://www.youtube.com/watch?v=ABnYWMnAk7Y</a:t>
            </a:r>
            <a:endParaRPr lang="en-US" sz="1200" dirty="0">
              <a:effectLst/>
              <a:latin typeface="Tw Cen MT" panose="020B0602020104020603" pitchFamily="34" charset="77"/>
              <a:ea typeface="Calibri" panose="020F0502020204030204" pitchFamily="34" charset="0"/>
              <a:cs typeface="Times New Roman" panose="02020603050405020304" pitchFamily="18" charset="0"/>
            </a:endParaRPr>
          </a:p>
          <a:p>
            <a:pPr defTabSz="942289">
              <a:defRPr/>
            </a:pPr>
            <a:endParaRPr lang="en-US" dirty="0">
              <a:latin typeface="Tw Cen MT" panose="020B0602020104020603" pitchFamily="34" charset="77"/>
            </a:endParaRPr>
          </a:p>
          <a:p>
            <a:pPr defTabSz="942289">
              <a:defRPr/>
            </a:pPr>
            <a:endParaRPr lang="en-US" b="0" i="0" dirty="0">
              <a:effectLst/>
              <a:latin typeface="Tw Cen MT" panose="020B0602020104020603" pitchFamily="34" charset="77"/>
            </a:endParaRPr>
          </a:p>
          <a:p>
            <a:endParaRPr lang="en-US"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38</a:t>
            </a:fld>
            <a:endParaRPr lang="en-US"/>
          </a:p>
        </p:txBody>
      </p:sp>
    </p:spTree>
    <p:extLst>
      <p:ext uri="{BB962C8B-B14F-4D97-AF65-F5344CB8AC3E}">
        <p14:creationId xmlns:p14="http://schemas.microsoft.com/office/powerpoint/2010/main" val="10691980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a:t>
            </a:r>
          </a:p>
          <a:p>
            <a:r>
              <a:rPr lang="en-US" b="0" dirty="0"/>
              <a:t>This is the reflection slide with questions after the video.</a:t>
            </a:r>
          </a:p>
          <a:p>
            <a:endParaRPr lang="en-US" b="1" dirty="0"/>
          </a:p>
          <a:p>
            <a:r>
              <a:rPr lang="en-US" b="1" dirty="0"/>
              <a:t>To Do/To 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Following the video, have participants do a Stand Up, Hand Up, Pair Up to discuss the questions with a partner.</a:t>
            </a: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39</a:t>
            </a:fld>
            <a:endParaRPr lang="en-US"/>
          </a:p>
        </p:txBody>
      </p:sp>
    </p:spTree>
    <p:extLst>
      <p:ext uri="{BB962C8B-B14F-4D97-AF65-F5344CB8AC3E}">
        <p14:creationId xmlns:p14="http://schemas.microsoft.com/office/powerpoint/2010/main" val="2156425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a:t>
            </a:r>
          </a:p>
          <a:p>
            <a:r>
              <a:rPr lang="en-US" b="0" dirty="0">
                <a:latin typeface="Tw Cen MT" panose="020B0602020104020603" pitchFamily="34" charset="77"/>
              </a:rPr>
              <a:t>This slide list time allotted for each section and supplies needed.</a:t>
            </a: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4</a:t>
            </a:fld>
            <a:endParaRPr lang="en-US"/>
          </a:p>
        </p:txBody>
      </p:sp>
    </p:spTree>
    <p:extLst>
      <p:ext uri="{BB962C8B-B14F-4D97-AF65-F5344CB8AC3E}">
        <p14:creationId xmlns:p14="http://schemas.microsoft.com/office/powerpoint/2010/main" val="9872263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a:t>
            </a:r>
          </a:p>
          <a:p>
            <a:r>
              <a:rPr lang="en-US" b="0" dirty="0">
                <a:latin typeface="Tw Cen MT" panose="020B0602020104020603" pitchFamily="34" charset="77"/>
              </a:rPr>
              <a:t>This slide provides various types of questions educators can pose to students to gather learning information. The type of question posed depends on the type of response needed.</a:t>
            </a:r>
          </a:p>
          <a:p>
            <a:endParaRPr lang="en-US" b="0" dirty="0">
              <a:latin typeface="Tw Cen MT" panose="020B0602020104020603" pitchFamily="34" charset="77"/>
            </a:endParaRPr>
          </a:p>
          <a:p>
            <a:r>
              <a:rPr lang="en-US" b="1" dirty="0">
                <a:latin typeface="Tw Cen MT" panose="020B0602020104020603" pitchFamily="34" charset="77"/>
              </a:rPr>
              <a:t>To Do</a:t>
            </a:r>
          </a:p>
          <a:p>
            <a:r>
              <a:rPr lang="en-US" b="0" dirty="0">
                <a:latin typeface="Tw Cen MT" panose="020B0602020104020603" pitchFamily="34" charset="77"/>
              </a:rPr>
              <a:t>Provide initial discussion about the need and purpose of differentiating the types of questions teachers pose. Expand on explanations.</a:t>
            </a:r>
          </a:p>
          <a:p>
            <a:endParaRPr lang="en-US" b="0" dirty="0">
              <a:latin typeface="Tw Cen MT" panose="020B0602020104020603" pitchFamily="34" charset="77"/>
            </a:endParaRPr>
          </a:p>
          <a:p>
            <a:r>
              <a:rPr lang="en-US" b="1" dirty="0">
                <a:latin typeface="Tw Cen MT" panose="020B0602020104020603" pitchFamily="34" charset="77"/>
              </a:rPr>
              <a:t>To Say</a:t>
            </a:r>
          </a:p>
          <a:p>
            <a:r>
              <a:rPr lang="en-US" b="0" dirty="0">
                <a:latin typeface="Tw Cen MT" panose="020B0602020104020603" pitchFamily="34" charset="77"/>
              </a:rPr>
              <a:t>It’s important to remember that learners do not respond well to generic checking-for-understanding efforts such as “Are there any questions?” Since learners do not know what they do not know, strategic questioning is an essential tool teachers must use to identify where students are in their learning. Teachers often use too many reproductive questions which only require students to recognize and recall rather than productive questions which invite students to synthesize, evaluate, and create new ideas.</a:t>
            </a:r>
            <a:r>
              <a:rPr lang="en-US" dirty="0">
                <a:latin typeface="Tw Cen MT" panose="020B0602020104020603" pitchFamily="34" charset="77"/>
              </a:rPr>
              <a:t> </a:t>
            </a:r>
            <a:r>
              <a:rPr lang="en-US" b="0" dirty="0">
                <a:latin typeface="Tw Cen MT" panose="020B0602020104020603" pitchFamily="34" charset="77"/>
              </a:rPr>
              <a:t>We will examine six types of questions and sample question stems than can help teachers construct robust questions used to uncover more about what their students know and do not know.  </a:t>
            </a:r>
          </a:p>
          <a:p>
            <a:pPr marL="171450" indent="-171450">
              <a:buFont typeface="Arial" panose="020B0604020202020204" pitchFamily="34" charset="0"/>
              <a:buChar char="•"/>
            </a:pPr>
            <a:r>
              <a:rPr lang="en-US" b="1" dirty="0">
                <a:latin typeface="Tw Cen MT" panose="020B0602020104020603" pitchFamily="34" charset="77"/>
              </a:rPr>
              <a:t>Elicitation </a:t>
            </a:r>
            <a:r>
              <a:rPr lang="en-US" b="0" dirty="0">
                <a:latin typeface="Tw Cen MT" panose="020B0602020104020603" pitchFamily="34" charset="77"/>
              </a:rPr>
              <a:t>- t</a:t>
            </a:r>
            <a:r>
              <a:rPr lang="en-US" b="0" i="0" dirty="0">
                <a:solidFill>
                  <a:srgbClr val="000000"/>
                </a:solidFill>
                <a:effectLst/>
                <a:latin typeface="Tw Cen MT" panose="020B0602020104020603" pitchFamily="34" charset="77"/>
              </a:rPr>
              <a:t>o unearth misconceptions, check for factual knowledge, draw on previous knowledge</a:t>
            </a:r>
          </a:p>
          <a:p>
            <a:pPr marL="628650" lvl="1" indent="-171450">
              <a:buFont typeface="Courier New" panose="02070309020205020404" pitchFamily="49" charset="0"/>
              <a:buChar char="o"/>
            </a:pPr>
            <a:r>
              <a:rPr lang="en-US" dirty="0">
                <a:latin typeface="Tw Cen MT" panose="020B0602020104020603" pitchFamily="34" charset="77"/>
              </a:rPr>
              <a:t>   </a:t>
            </a:r>
            <a:r>
              <a:rPr lang="en-US" i="1" dirty="0">
                <a:latin typeface="Tw Cen MT" panose="020B0602020104020603" pitchFamily="34" charset="77"/>
              </a:rPr>
              <a:t>Tell me what you already know about _____. Who? What? When? Where? Why? How?</a:t>
            </a:r>
          </a:p>
          <a:p>
            <a:pPr marL="171450" lvl="0" indent="-171450">
              <a:buFont typeface="Arial" panose="020B0604020202020204" pitchFamily="34" charset="0"/>
              <a:buChar char="•"/>
            </a:pPr>
            <a:r>
              <a:rPr lang="en-US" b="1" dirty="0">
                <a:latin typeface="Tw Cen MT" panose="020B0602020104020603" pitchFamily="34" charset="77"/>
              </a:rPr>
              <a:t>Elaboration</a:t>
            </a:r>
            <a:r>
              <a:rPr lang="en-US" dirty="0">
                <a:latin typeface="Tw Cen MT" panose="020B0602020104020603" pitchFamily="34" charset="77"/>
              </a:rPr>
              <a:t> - to extend the length and complexity of an idea     </a:t>
            </a:r>
          </a:p>
          <a:p>
            <a:pPr marL="628650" lvl="1" indent="-171450">
              <a:buFont typeface="Courier New" panose="02070309020205020404" pitchFamily="49" charset="0"/>
              <a:buChar char="o"/>
            </a:pPr>
            <a:r>
              <a:rPr lang="en-US" i="1" dirty="0">
                <a:latin typeface="Tw Cen MT" panose="020B0602020104020603" pitchFamily="34" charset="77"/>
              </a:rPr>
              <a:t>Could you tell me more about that?</a:t>
            </a:r>
          </a:p>
          <a:p>
            <a:pPr marL="171450" indent="-171450">
              <a:buFont typeface="Arial" panose="020B0604020202020204" pitchFamily="34" charset="0"/>
              <a:buChar char="•"/>
            </a:pPr>
            <a:r>
              <a:rPr lang="en-US" b="1" dirty="0">
                <a:latin typeface="Tw Cen MT" panose="020B0602020104020603" pitchFamily="34" charset="77"/>
              </a:rPr>
              <a:t>Clarification</a:t>
            </a:r>
            <a:r>
              <a:rPr lang="en-US" dirty="0">
                <a:latin typeface="Tw Cen MT" panose="020B0602020104020603" pitchFamily="34" charset="77"/>
              </a:rPr>
              <a:t> - to provide further information</a:t>
            </a:r>
          </a:p>
          <a:p>
            <a:pPr marL="628650" lvl="1" indent="-171450">
              <a:buFont typeface="Courier New" panose="02070309020205020404" pitchFamily="49" charset="0"/>
              <a:buChar char="o"/>
            </a:pPr>
            <a:r>
              <a:rPr lang="en-US" i="1" dirty="0">
                <a:latin typeface="Tw Cen MT" panose="020B0602020104020603" pitchFamily="34" charset="77"/>
              </a:rPr>
              <a:t>I’m not sure what sure what you mean by _____, can you draw a picture or explain it in a different way?</a:t>
            </a:r>
          </a:p>
          <a:p>
            <a:pPr marL="171450" indent="-171450">
              <a:buFont typeface="Arial" panose="020B0604020202020204" pitchFamily="34" charset="0"/>
              <a:buChar char="•"/>
            </a:pPr>
            <a:r>
              <a:rPr lang="en-US" b="1" dirty="0">
                <a:latin typeface="Tw Cen MT" panose="020B0602020104020603" pitchFamily="34" charset="77"/>
              </a:rPr>
              <a:t>Divergent </a:t>
            </a:r>
            <a:r>
              <a:rPr lang="en-US" dirty="0">
                <a:latin typeface="Tw Cen MT" panose="020B0602020104020603" pitchFamily="34" charset="77"/>
              </a:rPr>
              <a:t>- to discover how the student uses existing knowledge to formulate new understandings.         </a:t>
            </a:r>
          </a:p>
          <a:p>
            <a:pPr marL="628650" lvl="1" indent="-171450">
              <a:buFont typeface="Courier New" panose="02070309020205020404" pitchFamily="49" charset="0"/>
              <a:buChar char="o"/>
            </a:pPr>
            <a:r>
              <a:rPr lang="en-US" i="1" dirty="0">
                <a:latin typeface="Tw Cen MT" panose="020B0602020104020603" pitchFamily="34" charset="77"/>
              </a:rPr>
              <a:t>What do you know about _____ that helps you understand _____? (draws from more than one source)</a:t>
            </a:r>
          </a:p>
          <a:p>
            <a:pPr marL="171450" indent="-171450">
              <a:buFont typeface="Arial" panose="020B0604020202020204" pitchFamily="34" charset="0"/>
              <a:buChar char="•"/>
            </a:pPr>
            <a:r>
              <a:rPr lang="en-US" b="1" dirty="0">
                <a:latin typeface="Tw Cen MT" panose="020B0602020104020603" pitchFamily="34" charset="77"/>
              </a:rPr>
              <a:t>Heuristic </a:t>
            </a:r>
            <a:r>
              <a:rPr lang="en-US" b="0" dirty="0">
                <a:latin typeface="Tw Cen MT" panose="020B0602020104020603" pitchFamily="34" charset="77"/>
              </a:rPr>
              <a:t>- u</a:t>
            </a:r>
            <a:r>
              <a:rPr lang="en-US" dirty="0">
                <a:latin typeface="Tw Cen MT" panose="020B0602020104020603" pitchFamily="34" charset="77"/>
              </a:rPr>
              <a:t>ses informal problem solving </a:t>
            </a:r>
          </a:p>
          <a:p>
            <a:pPr marL="628650" lvl="1" indent="-171450">
              <a:buFont typeface="Courier New" panose="02070309020205020404" pitchFamily="49" charset="0"/>
              <a:buChar char="o"/>
            </a:pPr>
            <a:r>
              <a:rPr lang="en-US" i="1" dirty="0">
                <a:latin typeface="Tw Cen MT" panose="020B0602020104020603" pitchFamily="34" charset="77"/>
              </a:rPr>
              <a:t>How would you _____ ?  What is another way?</a:t>
            </a:r>
          </a:p>
          <a:p>
            <a:pPr marL="171450" indent="-171450">
              <a:buFont typeface="Arial" panose="020B0604020202020204" pitchFamily="34" charset="0"/>
              <a:buChar char="•"/>
            </a:pPr>
            <a:r>
              <a:rPr lang="en-US" b="1" dirty="0">
                <a:latin typeface="Tw Cen MT" panose="020B0602020104020603" pitchFamily="34" charset="77"/>
              </a:rPr>
              <a:t>Inventive/Reflective </a:t>
            </a:r>
            <a:r>
              <a:rPr lang="en-US" b="0" dirty="0">
                <a:latin typeface="Tw Cen MT" panose="020B0602020104020603" pitchFamily="34" charset="77"/>
              </a:rPr>
              <a:t>- s</a:t>
            </a:r>
            <a:r>
              <a:rPr lang="en-US" dirty="0">
                <a:latin typeface="Tw Cen MT" panose="020B0602020104020603" pitchFamily="34" charset="77"/>
              </a:rPr>
              <a:t>timulates imaginative thought; invites opinions and speculation  </a:t>
            </a:r>
          </a:p>
          <a:p>
            <a:pPr marL="628650" lvl="1" indent="-171450">
              <a:buFont typeface="Courier New" panose="02070309020205020404" pitchFamily="49" charset="0"/>
              <a:buChar char="o"/>
            </a:pPr>
            <a:r>
              <a:rPr lang="en-US" i="1" dirty="0">
                <a:latin typeface="Tw Cen MT" panose="020B0602020104020603" pitchFamily="34" charset="77"/>
              </a:rPr>
              <a:t>What advice would you give about _____?              </a:t>
            </a:r>
          </a:p>
          <a:p>
            <a:pPr marL="628650" lvl="1" indent="-171450">
              <a:buFont typeface="Courier New" panose="02070309020205020404" pitchFamily="49" charset="0"/>
              <a:buChar char="o"/>
            </a:pPr>
            <a:r>
              <a:rPr lang="en-US" i="1" dirty="0">
                <a:latin typeface="Tw Cen MT" panose="020B0602020104020603" pitchFamily="34" charset="77"/>
              </a:rPr>
              <a:t>What information will you need to solve _____?</a:t>
            </a:r>
          </a:p>
          <a:p>
            <a:endParaRPr lang="en-US" i="1" dirty="0">
              <a:latin typeface="Tw Cen MT" panose="020B0602020104020603" pitchFamily="34" charset="77"/>
            </a:endParaRPr>
          </a:p>
          <a:p>
            <a:r>
              <a:rPr lang="en-US" b="1" dirty="0">
                <a:latin typeface="Tw Cen MT" panose="020B0602020104020603" pitchFamily="34" charset="77"/>
              </a:rPr>
              <a:t>References</a:t>
            </a:r>
          </a:p>
          <a:p>
            <a:pPr marL="182880" marR="0" indent="-182880">
              <a:lnSpc>
                <a:spcPct val="100000"/>
              </a:lnSpc>
              <a:spcBef>
                <a:spcPts val="0"/>
              </a:spcBef>
              <a:spcAft>
                <a:spcPts val="800"/>
              </a:spcAft>
              <a:buNone/>
            </a:pPr>
            <a:r>
              <a:rPr lang="en-US" sz="2000" dirty="0">
                <a:effectLst/>
                <a:latin typeface="Tw Cen MT" panose="020B0602020104020603" pitchFamily="34" charset="77"/>
                <a:ea typeface="Calibri" panose="020F0502020204030204" pitchFamily="34" charset="0"/>
                <a:cs typeface="Times New Roman" panose="02020603050405020304" pitchFamily="18" charset="0"/>
              </a:rPr>
              <a:t>Frey, N., &amp; Fisher, D. (2011). The formative assessment action plan: Practical steps to more successful teaching and learning. </a:t>
            </a:r>
            <a:r>
              <a:rPr lang="en-US" sz="2000" i="1" dirty="0">
                <a:effectLst/>
                <a:latin typeface="Tw Cen MT" panose="020B0602020104020603" pitchFamily="34" charset="77"/>
                <a:ea typeface="Calibri" panose="020F0502020204030204" pitchFamily="34" charset="0"/>
                <a:cs typeface="Times New Roman" panose="02020603050405020304" pitchFamily="18" charset="0"/>
              </a:rPr>
              <a:t>ASCD.</a:t>
            </a:r>
          </a:p>
          <a:p>
            <a:endParaRPr lang="en-US"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40</a:t>
            </a:fld>
            <a:endParaRPr lang="en-US"/>
          </a:p>
        </p:txBody>
      </p:sp>
    </p:spTree>
    <p:extLst>
      <p:ext uri="{BB962C8B-B14F-4D97-AF65-F5344CB8AC3E}">
        <p14:creationId xmlns:p14="http://schemas.microsoft.com/office/powerpoint/2010/main" val="1232965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Tw Cen MT" panose="020B0602020104020603" pitchFamily="34" charset="77"/>
              </a:rPr>
              <a:t>To Know</a:t>
            </a:r>
          </a:p>
          <a:p>
            <a:r>
              <a:rPr lang="en-US" b="0" i="0" dirty="0">
                <a:solidFill>
                  <a:srgbClr val="000000"/>
                </a:solidFill>
                <a:effectLst/>
                <a:latin typeface="Tw Cen MT" panose="020B0602020104020603" pitchFamily="34" charset="77"/>
              </a:rPr>
              <a:t>These tips are important to effective and strategic questioning.</a:t>
            </a:r>
          </a:p>
          <a:p>
            <a:endParaRPr lang="en-US" b="0" i="0" dirty="0">
              <a:solidFill>
                <a:srgbClr val="000000"/>
              </a:solidFill>
              <a:effectLst/>
              <a:latin typeface="Tw Cen MT" panose="020B0602020104020603" pitchFamily="34" charset="77"/>
            </a:endParaRPr>
          </a:p>
          <a:p>
            <a:r>
              <a:rPr lang="en-US" b="1" i="0" dirty="0">
                <a:solidFill>
                  <a:srgbClr val="000000"/>
                </a:solidFill>
                <a:effectLst/>
                <a:latin typeface="Tw Cen MT" panose="020B0602020104020603" pitchFamily="34" charset="77"/>
              </a:rPr>
              <a:t>To Do</a:t>
            </a:r>
          </a:p>
          <a:p>
            <a:r>
              <a:rPr lang="en-US" b="0" i="0" dirty="0">
                <a:solidFill>
                  <a:srgbClr val="000000"/>
                </a:solidFill>
                <a:effectLst/>
                <a:latin typeface="Tw Cen MT" panose="020B0602020104020603" pitchFamily="34" charset="77"/>
              </a:rPr>
              <a:t>Review content on slide and expand on each point using the information below.</a:t>
            </a:r>
          </a:p>
          <a:p>
            <a:endParaRPr lang="en-US" b="0" i="0" dirty="0">
              <a:solidFill>
                <a:srgbClr val="000000"/>
              </a:solidFill>
              <a:effectLst/>
              <a:latin typeface="Tw Cen MT" panose="020B0602020104020603" pitchFamily="34" charset="77"/>
            </a:endParaRPr>
          </a:p>
          <a:p>
            <a:r>
              <a:rPr lang="en-US" b="1" i="0" dirty="0">
                <a:solidFill>
                  <a:srgbClr val="000000"/>
                </a:solidFill>
                <a:effectLst/>
                <a:latin typeface="Tw Cen MT" panose="020B0602020104020603" pitchFamily="34" charset="77"/>
              </a:rPr>
              <a:t>To Say</a:t>
            </a:r>
          </a:p>
          <a:p>
            <a:r>
              <a:rPr lang="en-US" b="0" i="0" dirty="0">
                <a:solidFill>
                  <a:srgbClr val="000000"/>
                </a:solidFill>
                <a:effectLst/>
                <a:latin typeface="Tw Cen MT" panose="020B0602020104020603" pitchFamily="34" charset="77"/>
              </a:rPr>
              <a:t>Here are some tips for designing effective questions.</a:t>
            </a:r>
          </a:p>
          <a:p>
            <a:pPr marL="171450" indent="-171450">
              <a:buFont typeface="Arial" panose="020B0604020202020204" pitchFamily="34" charset="0"/>
              <a:buChar char="•"/>
            </a:pPr>
            <a:r>
              <a:rPr lang="en-US" b="1" i="1" dirty="0">
                <a:solidFill>
                  <a:srgbClr val="000000"/>
                </a:solidFill>
                <a:effectLst/>
                <a:latin typeface="Tw Cen MT" panose="020B0602020104020603" pitchFamily="34" charset="77"/>
              </a:rPr>
              <a:t>Plan </a:t>
            </a:r>
            <a:r>
              <a:rPr lang="en-US" b="0" i="0" dirty="0">
                <a:solidFill>
                  <a:srgbClr val="000000"/>
                </a:solidFill>
                <a:effectLst/>
                <a:latin typeface="Tw Cen MT" panose="020B0602020104020603" pitchFamily="34" charset="77"/>
              </a:rPr>
              <a:t>- make certain questions are targeted toward the learning intention and are of appropriate cognitive demand</a:t>
            </a:r>
          </a:p>
          <a:p>
            <a:pPr marL="171450" indent="-171450">
              <a:buFont typeface="Arial" panose="020B0604020202020204" pitchFamily="34" charset="0"/>
              <a:buChar char="•"/>
            </a:pPr>
            <a:r>
              <a:rPr lang="en-US" b="1" i="1" dirty="0">
                <a:solidFill>
                  <a:srgbClr val="000000"/>
                </a:solidFill>
                <a:effectLst/>
                <a:latin typeface="Tw Cen MT" panose="020B0602020104020603" pitchFamily="34" charset="77"/>
              </a:rPr>
              <a:t>Pose one question at a time </a:t>
            </a:r>
            <a:r>
              <a:rPr lang="en-US" b="0" i="0" dirty="0">
                <a:solidFill>
                  <a:srgbClr val="000000"/>
                </a:solidFill>
                <a:effectLst/>
                <a:latin typeface="Tw Cen MT" panose="020B0602020104020603" pitchFamily="34" charset="77"/>
              </a:rPr>
              <a:t>- asking a string of questions at a time is confusing</a:t>
            </a:r>
          </a:p>
          <a:p>
            <a:pPr marL="171450" indent="-171450">
              <a:buFont typeface="Arial" panose="020B0604020202020204" pitchFamily="34" charset="0"/>
              <a:buChar char="•"/>
            </a:pPr>
            <a:r>
              <a:rPr lang="en-US" b="1" i="1" dirty="0">
                <a:solidFill>
                  <a:srgbClr val="000000"/>
                </a:solidFill>
                <a:effectLst/>
                <a:latin typeface="Tw Cen MT" panose="020B0602020104020603" pitchFamily="34" charset="77"/>
              </a:rPr>
              <a:t>Discussion and diagnostic questions </a:t>
            </a:r>
            <a:r>
              <a:rPr lang="en-US" b="0" i="0" dirty="0">
                <a:solidFill>
                  <a:srgbClr val="000000"/>
                </a:solidFill>
                <a:effectLst/>
                <a:latin typeface="Tw Cen MT" panose="020B0602020104020603" pitchFamily="34" charset="77"/>
              </a:rPr>
              <a:t>- questions can be designed so that they serve as springboards for eliciting discussion which can provide insight into student learning. Questions can also be developed and posted with possible alternative responses showing common errors. This will help reveal how students are thinking.</a:t>
            </a:r>
          </a:p>
          <a:p>
            <a:pPr marL="171450" indent="-171450" defTabSz="942289">
              <a:buFont typeface="Arial" panose="020B0604020202020204" pitchFamily="34" charset="0"/>
              <a:buChar char="•"/>
              <a:defRPr/>
            </a:pPr>
            <a:r>
              <a:rPr lang="en-US" b="1" i="1" dirty="0">
                <a:solidFill>
                  <a:srgbClr val="000000"/>
                </a:solidFill>
                <a:effectLst/>
                <a:latin typeface="Tw Cen MT" panose="020B0602020104020603" pitchFamily="34" charset="77"/>
              </a:rPr>
              <a:t>Robust questions </a:t>
            </a:r>
            <a:r>
              <a:rPr lang="en-US" b="0" i="0" dirty="0">
                <a:solidFill>
                  <a:srgbClr val="000000"/>
                </a:solidFill>
                <a:effectLst/>
                <a:latin typeface="Tw Cen MT" panose="020B0602020104020603" pitchFamily="34" charset="77"/>
              </a:rPr>
              <a:t>- a robust question is one that is crafted to find out more about what students know, how they use information, and where any confusion may lie. A robust question sets up subsequent instruction because it provides the information you need to further prompt, cue, or explain and model. </a:t>
            </a:r>
          </a:p>
          <a:p>
            <a:pPr marL="171450" indent="-171450">
              <a:buFont typeface="Arial" panose="020B0604020202020204" pitchFamily="34" charset="0"/>
              <a:buChar char="•"/>
            </a:pPr>
            <a:r>
              <a:rPr lang="en-US" b="1" i="1" dirty="0">
                <a:solidFill>
                  <a:srgbClr val="000000"/>
                </a:solidFill>
                <a:effectLst/>
                <a:latin typeface="Tw Cen MT" panose="020B0602020104020603" pitchFamily="34" charset="77"/>
              </a:rPr>
              <a:t>Wait time </a:t>
            </a:r>
            <a:r>
              <a:rPr lang="en-US" b="0" i="0" dirty="0">
                <a:solidFill>
                  <a:srgbClr val="000000"/>
                </a:solidFill>
                <a:effectLst/>
                <a:latin typeface="Tw Cen MT" panose="020B0602020104020603" pitchFamily="34" charset="77"/>
              </a:rPr>
              <a:t>– students need time to consider and reason their answers. Questions with higher cognitive demand need additional wait time.</a:t>
            </a:r>
          </a:p>
          <a:p>
            <a:pPr marL="171450" indent="-171450" algn="l">
              <a:buFont typeface="Arial" panose="020B0604020202020204" pitchFamily="34" charset="0"/>
              <a:buChar char="•"/>
            </a:pPr>
            <a:r>
              <a:rPr lang="en-US" b="1" i="1" dirty="0">
                <a:solidFill>
                  <a:srgbClr val="000000"/>
                </a:solidFill>
                <a:effectLst/>
                <a:latin typeface="Tw Cen MT" panose="020B0602020104020603" pitchFamily="34" charset="77"/>
              </a:rPr>
              <a:t>Listen receptively </a:t>
            </a:r>
            <a:r>
              <a:rPr lang="en-US" b="0" i="0" dirty="0">
                <a:solidFill>
                  <a:srgbClr val="000000"/>
                </a:solidFill>
                <a:effectLst/>
                <a:latin typeface="Tw Cen MT" panose="020B0602020104020603" pitchFamily="34" charset="77"/>
              </a:rPr>
              <a:t>– a teacher’s facial expression, body language, and verbal responses all send messages to students. Students will shut down responses if they are not being listened to receptively.</a:t>
            </a:r>
          </a:p>
          <a:p>
            <a:pPr marL="171450" indent="-171450" algn="l">
              <a:buFont typeface="Arial" panose="020B0604020202020204" pitchFamily="34" charset="0"/>
              <a:buChar char="•"/>
            </a:pPr>
            <a:r>
              <a:rPr lang="en-US" b="1" i="1" dirty="0">
                <a:solidFill>
                  <a:srgbClr val="000000"/>
                </a:solidFill>
                <a:effectLst/>
                <a:latin typeface="Tw Cen MT" panose="020B0602020104020603" pitchFamily="34" charset="77"/>
              </a:rPr>
              <a:t>Enable students to pose questions </a:t>
            </a:r>
            <a:r>
              <a:rPr lang="en-US" b="0" i="1" dirty="0">
                <a:solidFill>
                  <a:srgbClr val="000000"/>
                </a:solidFill>
                <a:effectLst/>
                <a:latin typeface="Tw Cen MT" panose="020B0602020104020603" pitchFamily="34" charset="77"/>
              </a:rPr>
              <a:t>– w</a:t>
            </a:r>
            <a:r>
              <a:rPr lang="en-US" b="0" i="0" dirty="0">
                <a:solidFill>
                  <a:srgbClr val="000000"/>
                </a:solidFill>
                <a:effectLst/>
                <a:latin typeface="Tw Cen MT" panose="020B0602020104020603" pitchFamily="34" charset="77"/>
              </a:rPr>
              <a:t>hen students ask questions of the teacher and of one another it enables them to feel empowered and engaged in discussions. It helps students clarify understandings, speculate, reason, and form hypotheses.</a:t>
            </a:r>
          </a:p>
          <a:p>
            <a:pPr algn="l">
              <a:buFont typeface="Arial" panose="020B0604020202020204" pitchFamily="34" charset="0"/>
              <a:buNone/>
            </a:pPr>
            <a:endParaRPr lang="en-US" b="0" i="0" dirty="0">
              <a:solidFill>
                <a:srgbClr val="000000"/>
              </a:solidFill>
              <a:effectLst/>
              <a:latin typeface="Tw Cen MT" panose="020B0602020104020603" pitchFamily="34" charset="77"/>
            </a:endParaRPr>
          </a:p>
          <a:p>
            <a:pPr algn="l">
              <a:buFont typeface="Arial" panose="020B0604020202020204" pitchFamily="34" charset="0"/>
              <a:buNone/>
            </a:pPr>
            <a:r>
              <a:rPr lang="en-US" b="1" i="0" dirty="0">
                <a:solidFill>
                  <a:srgbClr val="000000"/>
                </a:solidFill>
                <a:effectLst/>
                <a:latin typeface="Tw Cen MT" panose="020B0602020104020603" pitchFamily="34" charset="77"/>
              </a:rPr>
              <a:t>Optional</a:t>
            </a:r>
          </a:p>
          <a:p>
            <a:pPr algn="l">
              <a:buFont typeface="Arial" panose="020B0604020202020204" pitchFamily="34" charset="0"/>
              <a:buNone/>
            </a:pPr>
            <a:r>
              <a:rPr lang="en-US" b="0" i="0" dirty="0">
                <a:solidFill>
                  <a:srgbClr val="000000"/>
                </a:solidFill>
                <a:effectLst/>
                <a:latin typeface="Tw Cen MT" panose="020B0602020104020603" pitchFamily="34" charset="77"/>
              </a:rPr>
              <a:t>The following information can help you to expand on the stages of questioning, if you wish.</a:t>
            </a:r>
          </a:p>
          <a:p>
            <a:pPr marL="0" indent="0" algn="l" fontAlgn="base">
              <a:buFont typeface="Arial" panose="020B0604020202020204" pitchFamily="34" charset="0"/>
              <a:buNone/>
            </a:pPr>
            <a:endParaRPr lang="en-US" b="1" i="0" dirty="0">
              <a:solidFill>
                <a:srgbClr val="000000"/>
              </a:solidFill>
              <a:effectLst/>
              <a:latin typeface="Tw Cen MT" panose="020B0602020104020603" pitchFamily="34" charset="77"/>
            </a:endParaRPr>
          </a:p>
          <a:p>
            <a:pPr marL="0" indent="0" algn="l" fontAlgn="base">
              <a:buFont typeface="Arial" panose="020B0604020202020204" pitchFamily="34" charset="0"/>
              <a:buNone/>
            </a:pPr>
            <a:r>
              <a:rPr lang="en-US" b="1" i="0" dirty="0">
                <a:solidFill>
                  <a:srgbClr val="000000"/>
                </a:solidFill>
                <a:effectLst/>
                <a:latin typeface="Tw Cen MT" panose="020B0602020104020603" pitchFamily="34" charset="77"/>
              </a:rPr>
              <a:t>Stage 1: Prepare the Question</a:t>
            </a:r>
            <a:endParaRPr lang="en-US" b="0" i="0" dirty="0">
              <a:solidFill>
                <a:srgbClr val="000000"/>
              </a:solidFill>
              <a:effectLst/>
              <a:latin typeface="Tw Cen MT" panose="020B0602020104020603" pitchFamily="34" charset="77"/>
            </a:endParaRPr>
          </a:p>
          <a:p>
            <a:pPr marL="171450" lvl="0" indent="-171450" algn="l" fontAlgn="base">
              <a:buFont typeface="Arial" panose="020B0604020202020204" pitchFamily="34" charset="0"/>
              <a:buChar char="•"/>
            </a:pPr>
            <a:r>
              <a:rPr lang="en-US" b="0" i="0" dirty="0">
                <a:solidFill>
                  <a:srgbClr val="000000"/>
                </a:solidFill>
                <a:effectLst/>
                <a:latin typeface="Tw Cen MT" panose="020B0602020104020603" pitchFamily="34" charset="77"/>
              </a:rPr>
              <a:t>Identify instructional purpose</a:t>
            </a:r>
          </a:p>
          <a:p>
            <a:pPr marL="171450" lvl="0" indent="-171450" algn="l" fontAlgn="base">
              <a:buFont typeface="Arial" panose="020B0604020202020204" pitchFamily="34" charset="0"/>
              <a:buChar char="•"/>
            </a:pPr>
            <a:r>
              <a:rPr lang="en-US" b="0" i="0" dirty="0">
                <a:solidFill>
                  <a:srgbClr val="000000"/>
                </a:solidFill>
                <a:effectLst/>
                <a:latin typeface="Tw Cen MT" panose="020B0602020104020603" pitchFamily="34" charset="77"/>
              </a:rPr>
              <a:t>Determine content focus</a:t>
            </a:r>
          </a:p>
          <a:p>
            <a:pPr marL="171450" lvl="0" indent="-171450" algn="l" fontAlgn="base">
              <a:buFont typeface="Arial" panose="020B0604020202020204" pitchFamily="34" charset="0"/>
              <a:buChar char="•"/>
            </a:pPr>
            <a:r>
              <a:rPr lang="en-US" b="0" i="0" dirty="0">
                <a:solidFill>
                  <a:srgbClr val="000000"/>
                </a:solidFill>
                <a:effectLst/>
                <a:latin typeface="Tw Cen MT" panose="020B0602020104020603" pitchFamily="34" charset="77"/>
              </a:rPr>
              <a:t>Select cognitive level</a:t>
            </a:r>
          </a:p>
          <a:p>
            <a:pPr marL="171450" lvl="0" indent="-171450" algn="l" fontAlgn="base">
              <a:buFont typeface="Arial" panose="020B0604020202020204" pitchFamily="34" charset="0"/>
              <a:buChar char="•"/>
            </a:pPr>
            <a:r>
              <a:rPr lang="en-US" b="0" i="0" dirty="0">
                <a:solidFill>
                  <a:srgbClr val="000000"/>
                </a:solidFill>
                <a:effectLst/>
                <a:latin typeface="Tw Cen MT" panose="020B0602020104020603" pitchFamily="34" charset="77"/>
              </a:rPr>
              <a:t>Consider wording and syntax</a:t>
            </a:r>
          </a:p>
          <a:p>
            <a:pPr marL="0" indent="0" algn="l" fontAlgn="base">
              <a:buFont typeface="Arial" panose="020B0604020202020204" pitchFamily="34" charset="0"/>
              <a:buNone/>
            </a:pPr>
            <a:endParaRPr lang="en-US" b="1" i="0" dirty="0">
              <a:solidFill>
                <a:srgbClr val="000000"/>
              </a:solidFill>
              <a:effectLst/>
              <a:latin typeface="Tw Cen MT" panose="020B0602020104020603" pitchFamily="34" charset="77"/>
            </a:endParaRPr>
          </a:p>
          <a:p>
            <a:pPr marL="0" indent="0" algn="l" fontAlgn="base">
              <a:buFont typeface="Arial" panose="020B0604020202020204" pitchFamily="34" charset="0"/>
              <a:buNone/>
            </a:pPr>
            <a:r>
              <a:rPr lang="en-US" b="1" i="0" dirty="0">
                <a:solidFill>
                  <a:srgbClr val="000000"/>
                </a:solidFill>
                <a:effectLst/>
                <a:latin typeface="Tw Cen MT" panose="020B0602020104020603" pitchFamily="34" charset="77"/>
              </a:rPr>
              <a:t>Stage 2: Present the Question</a:t>
            </a:r>
            <a:endParaRPr lang="en-US" b="0" i="0" dirty="0">
              <a:solidFill>
                <a:srgbClr val="000000"/>
              </a:solidFill>
              <a:effectLst/>
              <a:latin typeface="Tw Cen MT" panose="020B0602020104020603" pitchFamily="34" charset="77"/>
            </a:endParaRPr>
          </a:p>
          <a:p>
            <a:pPr marL="171450" lvl="0" indent="-171450" algn="l" fontAlgn="base">
              <a:buFont typeface="Arial" panose="020B0604020202020204" pitchFamily="34" charset="0"/>
              <a:buChar char="•"/>
            </a:pPr>
            <a:r>
              <a:rPr lang="en-US" b="0" i="0" dirty="0">
                <a:solidFill>
                  <a:srgbClr val="000000"/>
                </a:solidFill>
                <a:effectLst/>
                <a:latin typeface="Tw Cen MT" panose="020B0602020104020603" pitchFamily="34" charset="77"/>
              </a:rPr>
              <a:t>Indicate response format</a:t>
            </a:r>
          </a:p>
          <a:p>
            <a:pPr marL="171450" lvl="0" indent="-171450" algn="l" fontAlgn="base">
              <a:buFont typeface="Arial" panose="020B0604020202020204" pitchFamily="34" charset="0"/>
              <a:buChar char="•"/>
            </a:pPr>
            <a:r>
              <a:rPr lang="en-US" b="0" i="0" dirty="0">
                <a:solidFill>
                  <a:srgbClr val="000000"/>
                </a:solidFill>
                <a:effectLst/>
                <a:latin typeface="Tw Cen MT" panose="020B0602020104020603" pitchFamily="34" charset="77"/>
              </a:rPr>
              <a:t>Ask the question</a:t>
            </a:r>
          </a:p>
          <a:p>
            <a:pPr marL="171450" lvl="0" indent="-171450" algn="l" fontAlgn="base">
              <a:buFont typeface="Arial" panose="020B0604020202020204" pitchFamily="34" charset="0"/>
              <a:buChar char="•"/>
            </a:pPr>
            <a:r>
              <a:rPr lang="en-US" b="0" i="0" dirty="0">
                <a:solidFill>
                  <a:srgbClr val="000000"/>
                </a:solidFill>
                <a:effectLst/>
                <a:latin typeface="Tw Cen MT" panose="020B0602020104020603" pitchFamily="34" charset="77"/>
              </a:rPr>
              <a:t>Select respondent</a:t>
            </a:r>
          </a:p>
          <a:p>
            <a:pPr marL="0" indent="0" algn="l" fontAlgn="base">
              <a:buFont typeface="Arial" panose="020B0604020202020204" pitchFamily="34" charset="0"/>
              <a:buNone/>
            </a:pPr>
            <a:endParaRPr lang="en-US" b="1" i="0" dirty="0">
              <a:solidFill>
                <a:srgbClr val="000000"/>
              </a:solidFill>
              <a:effectLst/>
              <a:latin typeface="Tw Cen MT" panose="020B0602020104020603" pitchFamily="34" charset="77"/>
            </a:endParaRPr>
          </a:p>
          <a:p>
            <a:pPr marL="0" indent="0" algn="l" fontAlgn="base">
              <a:buFont typeface="Arial" panose="020B0604020202020204" pitchFamily="34" charset="0"/>
              <a:buNone/>
            </a:pPr>
            <a:r>
              <a:rPr lang="en-US" b="1" i="0" dirty="0">
                <a:solidFill>
                  <a:srgbClr val="000000"/>
                </a:solidFill>
                <a:effectLst/>
                <a:latin typeface="Tw Cen MT" panose="020B0602020104020603" pitchFamily="34" charset="77"/>
              </a:rPr>
              <a:t>Stage 3: Prompt Student Responses</a:t>
            </a:r>
            <a:endParaRPr lang="en-US" b="0" i="0" dirty="0">
              <a:solidFill>
                <a:srgbClr val="000000"/>
              </a:solidFill>
              <a:effectLst/>
              <a:latin typeface="Tw Cen MT" panose="020B0602020104020603" pitchFamily="34" charset="77"/>
            </a:endParaRPr>
          </a:p>
          <a:p>
            <a:pPr marL="171450" lvl="0" indent="-171450" algn="l" fontAlgn="base">
              <a:buFont typeface="Arial" panose="020B0604020202020204" pitchFamily="34" charset="0"/>
              <a:buChar char="•"/>
            </a:pPr>
            <a:r>
              <a:rPr lang="en-US" b="0" i="0" dirty="0">
                <a:solidFill>
                  <a:srgbClr val="000000"/>
                </a:solidFill>
                <a:effectLst/>
                <a:latin typeface="Tw Cen MT" panose="020B0602020104020603" pitchFamily="34" charset="77"/>
              </a:rPr>
              <a:t>Pause after asking question</a:t>
            </a:r>
          </a:p>
          <a:p>
            <a:pPr marL="171450" lvl="0" indent="-171450" algn="l" fontAlgn="base">
              <a:buFont typeface="Arial" panose="020B0604020202020204" pitchFamily="34" charset="0"/>
              <a:buChar char="•"/>
            </a:pPr>
            <a:r>
              <a:rPr lang="en-US" b="0" i="0" dirty="0">
                <a:solidFill>
                  <a:srgbClr val="000000"/>
                </a:solidFill>
                <a:effectLst/>
                <a:latin typeface="Tw Cen MT" panose="020B0602020104020603" pitchFamily="34" charset="77"/>
              </a:rPr>
              <a:t>Assist nonrespondents</a:t>
            </a:r>
          </a:p>
          <a:p>
            <a:pPr marL="171450" lvl="0" indent="-171450" algn="l" fontAlgn="base">
              <a:buFont typeface="Arial" panose="020B0604020202020204" pitchFamily="34" charset="0"/>
              <a:buChar char="•"/>
            </a:pPr>
            <a:r>
              <a:rPr lang="en-US" b="0" i="0" dirty="0">
                <a:solidFill>
                  <a:srgbClr val="000000"/>
                </a:solidFill>
                <a:effectLst/>
                <a:latin typeface="Tw Cen MT" panose="020B0602020104020603" pitchFamily="34" charset="77"/>
              </a:rPr>
              <a:t>Pause following student response</a:t>
            </a:r>
          </a:p>
          <a:p>
            <a:pPr algn="l" fontAlgn="base"/>
            <a:endParaRPr lang="en-US" b="1" i="0" dirty="0">
              <a:solidFill>
                <a:srgbClr val="000000"/>
              </a:solidFill>
              <a:effectLst/>
              <a:latin typeface="Tw Cen MT" panose="020B0602020104020603" pitchFamily="34" charset="77"/>
            </a:endParaRPr>
          </a:p>
          <a:p>
            <a:pPr algn="l" fontAlgn="base"/>
            <a:r>
              <a:rPr lang="en-US" b="1" i="0" dirty="0">
                <a:solidFill>
                  <a:srgbClr val="000000"/>
                </a:solidFill>
                <a:effectLst/>
                <a:latin typeface="Tw Cen MT" panose="020B0602020104020603" pitchFamily="34" charset="77"/>
              </a:rPr>
              <a:t>Stage 4: Process Student Responses</a:t>
            </a:r>
            <a:endParaRPr lang="en-US" b="0" i="0" dirty="0">
              <a:solidFill>
                <a:srgbClr val="000000"/>
              </a:solidFill>
              <a:effectLst/>
              <a:latin typeface="Tw Cen MT" panose="020B0602020104020603" pitchFamily="34" charset="77"/>
            </a:endParaRPr>
          </a:p>
          <a:p>
            <a:pPr marL="171450" indent="-171450" algn="l" fontAlgn="base">
              <a:buFont typeface="Arial" panose="020B0604020202020204" pitchFamily="34" charset="0"/>
              <a:buChar char="•"/>
            </a:pPr>
            <a:r>
              <a:rPr lang="en-US" b="0" i="0" dirty="0">
                <a:solidFill>
                  <a:srgbClr val="000000"/>
                </a:solidFill>
                <a:effectLst/>
                <a:latin typeface="Tw Cen MT" panose="020B0602020104020603" pitchFamily="34" charset="77"/>
              </a:rPr>
              <a:t>Provide appropriate feedback</a:t>
            </a:r>
          </a:p>
          <a:p>
            <a:pPr marL="171450" indent="-171450" algn="l" fontAlgn="base">
              <a:buFont typeface="Arial" panose="020B0604020202020204" pitchFamily="34" charset="0"/>
              <a:buChar char="•"/>
            </a:pPr>
            <a:r>
              <a:rPr lang="en-US" b="0" i="0" dirty="0">
                <a:solidFill>
                  <a:srgbClr val="000000"/>
                </a:solidFill>
                <a:effectLst/>
                <a:latin typeface="Tw Cen MT" panose="020B0602020104020603" pitchFamily="34" charset="77"/>
              </a:rPr>
              <a:t>Expand and use correct responses</a:t>
            </a:r>
          </a:p>
          <a:p>
            <a:pPr marL="171450" indent="-171450" algn="l" fontAlgn="base">
              <a:buFont typeface="Arial" panose="020B0604020202020204" pitchFamily="34" charset="0"/>
              <a:buChar char="•"/>
            </a:pPr>
            <a:r>
              <a:rPr lang="en-US" b="0" i="0" dirty="0">
                <a:solidFill>
                  <a:srgbClr val="000000"/>
                </a:solidFill>
                <a:effectLst/>
                <a:latin typeface="Tw Cen MT" panose="020B0602020104020603" pitchFamily="34" charset="77"/>
              </a:rPr>
              <a:t>Elicit student reactions and questions</a:t>
            </a:r>
          </a:p>
          <a:p>
            <a:pPr marL="0" indent="0" algn="l" fontAlgn="base">
              <a:buFont typeface="Arial" panose="020B0604020202020204" pitchFamily="34" charset="0"/>
              <a:buNone/>
            </a:pPr>
            <a:endParaRPr lang="en-US" b="0" i="0" dirty="0">
              <a:solidFill>
                <a:srgbClr val="000000"/>
              </a:solidFill>
              <a:effectLst/>
              <a:latin typeface="Tw Cen MT" panose="020B0602020104020603" pitchFamily="34" charset="77"/>
            </a:endParaRPr>
          </a:p>
          <a:p>
            <a:pPr algn="l" fontAlgn="base"/>
            <a:r>
              <a:rPr lang="en-US" b="1" i="0" dirty="0">
                <a:solidFill>
                  <a:srgbClr val="000000"/>
                </a:solidFill>
                <a:effectLst/>
                <a:latin typeface="Tw Cen MT" panose="020B0602020104020603" pitchFamily="34" charset="77"/>
              </a:rPr>
              <a:t>Stage 5: Reflect on Questioning Practice</a:t>
            </a:r>
            <a:endParaRPr lang="en-US" b="0" i="0" dirty="0">
              <a:solidFill>
                <a:srgbClr val="000000"/>
              </a:solidFill>
              <a:effectLst/>
              <a:latin typeface="Tw Cen MT" panose="020B0602020104020603" pitchFamily="34" charset="77"/>
            </a:endParaRPr>
          </a:p>
          <a:p>
            <a:pPr marL="171450" indent="-171450" algn="l" fontAlgn="base">
              <a:buFont typeface="Arial" panose="020B0604020202020204" pitchFamily="34" charset="0"/>
              <a:buChar char="•"/>
            </a:pPr>
            <a:r>
              <a:rPr lang="en-US" b="0" i="0" dirty="0">
                <a:solidFill>
                  <a:srgbClr val="000000"/>
                </a:solidFill>
                <a:effectLst/>
                <a:latin typeface="Tw Cen MT" panose="020B0602020104020603" pitchFamily="34" charset="77"/>
              </a:rPr>
              <a:t>Analyze questions</a:t>
            </a:r>
          </a:p>
          <a:p>
            <a:pPr marL="171450" indent="-171450" algn="l" fontAlgn="base">
              <a:buFont typeface="Arial" panose="020B0604020202020204" pitchFamily="34" charset="0"/>
              <a:buChar char="•"/>
            </a:pPr>
            <a:r>
              <a:rPr lang="en-US" b="0" i="0" dirty="0">
                <a:solidFill>
                  <a:srgbClr val="000000"/>
                </a:solidFill>
                <a:effectLst/>
                <a:latin typeface="Tw Cen MT" panose="020B0602020104020603" pitchFamily="34" charset="77"/>
              </a:rPr>
              <a:t>Map respondent selection</a:t>
            </a:r>
          </a:p>
          <a:p>
            <a:pPr marL="171450" indent="-171450" algn="l" fontAlgn="base">
              <a:buFont typeface="Arial" panose="020B0604020202020204" pitchFamily="34" charset="0"/>
              <a:buChar char="•"/>
            </a:pPr>
            <a:r>
              <a:rPr lang="en-US" b="0" i="0" dirty="0">
                <a:solidFill>
                  <a:srgbClr val="000000"/>
                </a:solidFill>
                <a:effectLst/>
                <a:latin typeface="Tw Cen MT" panose="020B0602020104020603" pitchFamily="34" charset="77"/>
              </a:rPr>
              <a:t>Evaluate student response patterns</a:t>
            </a:r>
          </a:p>
          <a:p>
            <a:pPr marL="171450" indent="-171450" algn="l" fontAlgn="base">
              <a:buFont typeface="Arial" panose="020B0604020202020204" pitchFamily="34" charset="0"/>
              <a:buChar char="•"/>
            </a:pPr>
            <a:r>
              <a:rPr lang="en-US" b="0" i="0" dirty="0">
                <a:solidFill>
                  <a:srgbClr val="000000"/>
                </a:solidFill>
                <a:effectLst/>
                <a:latin typeface="Tw Cen MT" panose="020B0602020104020603" pitchFamily="34" charset="77"/>
              </a:rPr>
              <a:t>Examine teacher and student reactions</a:t>
            </a:r>
          </a:p>
          <a:p>
            <a:pPr algn="l" fontAlgn="base">
              <a:buFont typeface="Arial" panose="020B0604020202020204" pitchFamily="34" charset="0"/>
              <a:buChar char="•"/>
            </a:pPr>
            <a:endParaRPr lang="en-US" b="0" i="0" dirty="0">
              <a:solidFill>
                <a:srgbClr val="000000"/>
              </a:solidFill>
              <a:effectLst/>
              <a:latin typeface="Tw Cen MT" panose="020B0602020104020603" pitchFamily="34" charset="77"/>
            </a:endParaRPr>
          </a:p>
          <a:p>
            <a:pPr algn="l">
              <a:buFont typeface="Arial" panose="020B0604020202020204" pitchFamily="34" charset="0"/>
              <a:buNone/>
            </a:pPr>
            <a:r>
              <a:rPr lang="en-US" b="1" dirty="0">
                <a:latin typeface="Tw Cen MT" panose="020B0602020104020603" pitchFamily="34" charset="77"/>
              </a:rPr>
              <a:t>References</a:t>
            </a:r>
          </a:p>
          <a:p>
            <a:pPr marL="182880" marR="0" lvl="0" indent="-182880" algn="l" defTabSz="914400" rtl="0" eaLnBrk="1" fontAlgn="auto" latinLnBrk="0" hangingPunct="1">
              <a:lnSpc>
                <a:spcPct val="100000"/>
              </a:lnSpc>
              <a:spcBef>
                <a:spcPts val="0"/>
              </a:spcBef>
              <a:spcAft>
                <a:spcPts val="800"/>
              </a:spcAft>
              <a:buClrTx/>
              <a:buSzTx/>
              <a:buFontTx/>
              <a:buNone/>
              <a:tabLst/>
              <a:defRPr/>
            </a:pPr>
            <a:r>
              <a:rPr lang="en-US" sz="2000" dirty="0">
                <a:effectLst/>
                <a:latin typeface="Tw Cen MT" panose="020B0602020104020603" pitchFamily="34" charset="77"/>
                <a:ea typeface="Calibri" panose="020F0502020204030204" pitchFamily="34" charset="0"/>
                <a:cs typeface="Times New Roman" panose="02020603050405020304" pitchFamily="18" charset="0"/>
              </a:rPr>
              <a:t>Education Services Australia. (2002). Strategic questioning module. </a:t>
            </a:r>
            <a:r>
              <a:rPr lang="en-US" sz="2000" i="1" dirty="0">
                <a:effectLst/>
                <a:latin typeface="Tw Cen MT" panose="020B0602020104020603" pitchFamily="34" charset="77"/>
                <a:ea typeface="Calibri" panose="020F0502020204030204" pitchFamily="34" charset="0"/>
                <a:cs typeface="Times New Roman" panose="02020603050405020304" pitchFamily="18" charset="0"/>
              </a:rPr>
              <a:t>Assessment for Learning. </a:t>
            </a:r>
            <a:r>
              <a:rPr lang="en-US" sz="2000" u="sng" dirty="0">
                <a:solidFill>
                  <a:srgbClr val="0563C1"/>
                </a:solidFill>
                <a:effectLst/>
                <a:latin typeface="Tw Cen MT" panose="020B0602020104020603" pitchFamily="34" charset="77"/>
                <a:ea typeface="Calibri" panose="020F0502020204030204" pitchFamily="34" charset="0"/>
                <a:cs typeface="Times New Roman" panose="02020603050405020304" pitchFamily="18" charset="0"/>
                <a:hlinkClick r:id="rId3"/>
              </a:rPr>
              <a:t>https://www.assessmentforlearning.edu.au/professional_learning/modules/strategic_questioning/strategic_research_background.html#2</a:t>
            </a:r>
            <a:endParaRPr lang="en-US" sz="2000" dirty="0">
              <a:effectLst/>
              <a:latin typeface="Tw Cen MT" panose="020B0602020104020603" pitchFamily="34" charset="77"/>
              <a:ea typeface="Calibri" panose="020F0502020204030204" pitchFamily="34" charset="0"/>
              <a:cs typeface="Times New Roman" panose="02020603050405020304" pitchFamily="18" charset="0"/>
            </a:endParaRPr>
          </a:p>
          <a:p>
            <a:pPr marL="182880" marR="0" indent="-182880">
              <a:lnSpc>
                <a:spcPct val="100000"/>
              </a:lnSpc>
              <a:spcBef>
                <a:spcPts val="0"/>
              </a:spcBef>
              <a:spcAft>
                <a:spcPts val="800"/>
              </a:spcAft>
              <a:buNone/>
            </a:pPr>
            <a:endParaRPr lang="en-US" sz="2000" dirty="0">
              <a:effectLst/>
              <a:latin typeface="Tw Cen MT" panose="020B0602020104020603" pitchFamily="34" charset="77"/>
              <a:ea typeface="Calibri" panose="020F0502020204030204" pitchFamily="34" charset="0"/>
              <a:cs typeface="Times New Roman" panose="02020603050405020304" pitchFamily="18" charset="0"/>
            </a:endParaRPr>
          </a:p>
          <a:p>
            <a:pPr marL="182880" marR="0" indent="-182880">
              <a:lnSpc>
                <a:spcPct val="100000"/>
              </a:lnSpc>
              <a:spcBef>
                <a:spcPts val="0"/>
              </a:spcBef>
              <a:spcAft>
                <a:spcPts val="800"/>
              </a:spcAft>
              <a:buNone/>
            </a:pPr>
            <a:r>
              <a:rPr lang="en-US" sz="2000" dirty="0">
                <a:effectLst/>
                <a:latin typeface="Tw Cen MT" panose="020B0602020104020603" pitchFamily="34" charset="77"/>
                <a:ea typeface="Calibri" panose="020F0502020204030204" pitchFamily="34" charset="0"/>
                <a:cs typeface="Times New Roman" panose="02020603050405020304" pitchFamily="18" charset="0"/>
              </a:rPr>
              <a:t>Fisher, D., &amp; Frey, N. “Questioning to check for understanding.” In </a:t>
            </a:r>
            <a:r>
              <a:rPr lang="en-US" sz="2000" i="1" dirty="0">
                <a:effectLst/>
                <a:latin typeface="Tw Cen MT" panose="020B0602020104020603" pitchFamily="34" charset="77"/>
                <a:ea typeface="Calibri" panose="020F0502020204030204" pitchFamily="34" charset="0"/>
                <a:cs typeface="Times New Roman" panose="02020603050405020304" pitchFamily="18" charset="0"/>
              </a:rPr>
              <a:t>Guided instruction. </a:t>
            </a:r>
            <a:r>
              <a:rPr lang="en-US" sz="2000" u="sng" dirty="0">
                <a:solidFill>
                  <a:srgbClr val="0563C1"/>
                </a:solidFill>
                <a:effectLst/>
                <a:latin typeface="Tw Cen MT" panose="020B0602020104020603" pitchFamily="34" charset="77"/>
                <a:ea typeface="Calibri" panose="020F0502020204030204" pitchFamily="34" charset="0"/>
                <a:cs typeface="Times New Roman" panose="02020603050405020304" pitchFamily="18" charset="0"/>
                <a:hlinkClick r:id="rId4"/>
              </a:rPr>
              <a:t>http://www.ascd.org/publications/books/111017/chapters/Questioning-to-Check-for-Understanding.aspx</a:t>
            </a:r>
            <a:endParaRPr lang="en-US" sz="2000" dirty="0">
              <a:effectLst/>
              <a:latin typeface="Tw Cen MT" panose="020B0602020104020603" pitchFamily="34" charset="77"/>
              <a:ea typeface="Calibri" panose="020F0502020204030204" pitchFamily="34" charset="0"/>
              <a:cs typeface="Times New Roman" panose="02020603050405020304" pitchFamily="18" charset="0"/>
            </a:endParaRPr>
          </a:p>
          <a:p>
            <a:pPr defTabSz="942289">
              <a:lnSpc>
                <a:spcPct val="107000"/>
              </a:lnSpc>
              <a:defRPr/>
            </a:pPr>
            <a:endParaRPr lang="en-US" sz="4100" dirty="0">
              <a:latin typeface="Tw Cen MT" panose="020B0602020104020603" pitchFamily="34" charset="77"/>
            </a:endParaRPr>
          </a:p>
          <a:p>
            <a:pPr marL="0" marR="0" indent="0">
              <a:lnSpc>
                <a:spcPct val="107000"/>
              </a:lnSpc>
              <a:spcBef>
                <a:spcPts val="0"/>
              </a:spcBef>
              <a:spcAft>
                <a:spcPts val="800"/>
              </a:spcAft>
              <a:buNone/>
            </a:pPr>
            <a:r>
              <a:rPr lang="en-US" sz="2000" dirty="0">
                <a:effectLst/>
                <a:latin typeface="Tw Cen MT" panose="020B0602020104020603" pitchFamily="34" charset="77"/>
                <a:ea typeface="Calibri" panose="020F0502020204030204" pitchFamily="34" charset="0"/>
                <a:cs typeface="Times New Roman" panose="02020603050405020304" pitchFamily="18" charset="0"/>
              </a:rPr>
              <a:t>Moss, C., &amp; Brookhart, S. (2019). Advancing formative assessment in every classroom: A guide for instructional leaders. </a:t>
            </a:r>
            <a:r>
              <a:rPr lang="en-US" sz="2000" i="1" dirty="0">
                <a:effectLst/>
                <a:latin typeface="Tw Cen MT" panose="020B0602020104020603" pitchFamily="34" charset="77"/>
                <a:ea typeface="Calibri" panose="020F0502020204030204" pitchFamily="34" charset="0"/>
                <a:cs typeface="Times New Roman" panose="02020603050405020304" pitchFamily="18" charset="0"/>
              </a:rPr>
              <a:t>ASCD.</a:t>
            </a:r>
          </a:p>
          <a:p>
            <a:endParaRPr lang="en-US"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41</a:t>
            </a:fld>
            <a:endParaRPr lang="en-US"/>
          </a:p>
        </p:txBody>
      </p:sp>
    </p:spTree>
    <p:extLst>
      <p:ext uri="{BB962C8B-B14F-4D97-AF65-F5344CB8AC3E}">
        <p14:creationId xmlns:p14="http://schemas.microsoft.com/office/powerpoint/2010/main" val="9352431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Handout #4: Question Stems</a:t>
            </a:r>
          </a:p>
          <a:p>
            <a:endParaRPr lang="en-US" b="1" dirty="0">
              <a:latin typeface="Tw Cen MT" panose="020B0602020104020603" pitchFamily="34" charset="77"/>
            </a:endParaRPr>
          </a:p>
          <a:p>
            <a:r>
              <a:rPr lang="en-US" b="1" dirty="0">
                <a:latin typeface="Tw Cen MT" panose="020B0602020104020603" pitchFamily="34" charset="77"/>
              </a:rPr>
              <a:t>To Know</a:t>
            </a:r>
          </a:p>
          <a:p>
            <a:r>
              <a:rPr lang="en-US" b="0" dirty="0">
                <a:latin typeface="Tw Cen MT" panose="020B0602020104020603" pitchFamily="34" charset="77"/>
              </a:rPr>
              <a:t>This activity provides an opportunity for teachers to get experience writing effective robust questions that elicit the information about learning they are seeking.</a:t>
            </a:r>
          </a:p>
          <a:p>
            <a:endParaRPr lang="en-US" b="0" dirty="0">
              <a:latin typeface="Tw Cen MT" panose="020B0602020104020603" pitchFamily="34" charset="77"/>
            </a:endParaRPr>
          </a:p>
          <a:p>
            <a:r>
              <a:rPr lang="en-US" b="1" dirty="0">
                <a:latin typeface="Tw Cen MT" panose="020B0602020104020603" pitchFamily="34" charset="77"/>
              </a:rPr>
              <a:t>To Do</a:t>
            </a:r>
            <a:endParaRPr lang="en-US" b="0" dirty="0">
              <a:latin typeface="Tw Cen MT" panose="020B0602020104020603" pitchFamily="34" charset="77"/>
            </a:endParaRPr>
          </a:p>
          <a:p>
            <a:r>
              <a:rPr lang="en-US" b="0" dirty="0">
                <a:latin typeface="Tw Cen MT" panose="020B0602020104020603" pitchFamily="34" charset="77"/>
              </a:rPr>
              <a:t>Group participants by partnering or putting them in groups of 3-4. Content or grade level groups may work best. Provide each group with chart paper.</a:t>
            </a:r>
          </a:p>
          <a:p>
            <a:endParaRPr lang="en-US" b="0" dirty="0">
              <a:latin typeface="Tw Cen MT" panose="020B0602020104020603" pitchFamily="34" charset="77"/>
            </a:endParaRPr>
          </a:p>
          <a:p>
            <a:r>
              <a:rPr lang="en-US" b="1" dirty="0">
                <a:latin typeface="Tw Cen MT" panose="020B0602020104020603" pitchFamily="34" charset="77"/>
              </a:rPr>
              <a:t>Question Stems</a:t>
            </a:r>
            <a:r>
              <a:rPr lang="en-US" b="0" dirty="0">
                <a:latin typeface="Tw Cen MT" panose="020B0602020104020603" pitchFamily="34" charset="77"/>
              </a:rPr>
              <a:t> (Handout #4) should be used to support groups as they design questions. Refer back to the previous slide once the groups begin working to see more question stem samples.</a:t>
            </a:r>
          </a:p>
          <a:p>
            <a:endParaRPr lang="en-US" b="0" dirty="0">
              <a:latin typeface="Tw Cen MT" panose="020B0602020104020603" pitchFamily="34" charset="77"/>
            </a:endParaRPr>
          </a:p>
          <a:p>
            <a:r>
              <a:rPr lang="en-US" b="0" dirty="0">
                <a:latin typeface="Tw Cen MT" panose="020B0602020104020603" pitchFamily="34" charset="77"/>
              </a:rPr>
              <a:t>When participants finish writing questions, post on the charts and share by having a Gallery Walk. Another option would be to electronically share the questions created. Be sure to point out that this activity itself demonstrates a way to check for understanding that could be used in a classroom.</a:t>
            </a:r>
          </a:p>
          <a:p>
            <a:endParaRPr lang="en-US" b="0" dirty="0">
              <a:latin typeface="Tw Cen MT" panose="020B0602020104020603" pitchFamily="34" charset="77"/>
            </a:endParaRPr>
          </a:p>
          <a:p>
            <a:r>
              <a:rPr lang="en-US" b="1" dirty="0">
                <a:latin typeface="Tw Cen MT" panose="020B0602020104020603" pitchFamily="34" charset="77"/>
              </a:rPr>
              <a:t>To Say</a:t>
            </a:r>
          </a:p>
          <a:p>
            <a:r>
              <a:rPr lang="en-US" b="0" dirty="0">
                <a:latin typeface="Tw Cen MT" panose="020B0602020104020603" pitchFamily="34" charset="77"/>
              </a:rPr>
              <a:t>Let us now put our knowledge about questioning to work by designing robust questions that can be used in our own classrooms. Work with your partner(s) to develop at least three robust questions that will elicit evidence of learning from your students. Record the questions on chart paper so we can later share them with the whole group.</a:t>
            </a:r>
          </a:p>
          <a:p>
            <a:endParaRPr lang="en-US" b="0" dirty="0">
              <a:latin typeface="Tw Cen MT" panose="020B0602020104020603" pitchFamily="34" charset="77"/>
            </a:endParaRPr>
          </a:p>
          <a:p>
            <a:r>
              <a:rPr lang="en-US" b="1" i="0" dirty="0">
                <a:latin typeface="Tw Cen MT" panose="020B0602020104020603" pitchFamily="34" charset="77"/>
              </a:rPr>
              <a:t>Handout #4</a:t>
            </a:r>
          </a:p>
          <a:p>
            <a:r>
              <a:rPr lang="en-US" b="1" i="0" dirty="0">
                <a:latin typeface="Tw Cen MT" panose="020B0602020104020603" pitchFamily="34" charset="77"/>
              </a:rPr>
              <a:t>Question Stems </a:t>
            </a:r>
            <a:r>
              <a:rPr lang="en-US" b="0" i="0" dirty="0">
                <a:latin typeface="Tw Cen MT" panose="020B0602020104020603" pitchFamily="34" charset="77"/>
              </a:rPr>
              <a:t>- This is a helpful tool to be used as a resource while planning questions for lessons.</a:t>
            </a:r>
            <a:endParaRPr lang="en-US" b="1" i="0" dirty="0">
              <a:latin typeface="Tw Cen MT" panose="020B0602020104020603" pitchFamily="34" charset="77"/>
            </a:endParaRPr>
          </a:p>
          <a:p>
            <a:endParaRPr lang="en-US" b="0" dirty="0">
              <a:latin typeface="Tw Cen MT" panose="020B0602020104020603" pitchFamily="34" charset="77"/>
            </a:endParaRPr>
          </a:p>
          <a:p>
            <a:endParaRPr lang="en-US" b="1"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42</a:t>
            </a:fld>
            <a:endParaRPr lang="en-US"/>
          </a:p>
        </p:txBody>
      </p:sp>
    </p:spTree>
    <p:extLst>
      <p:ext uri="{BB962C8B-B14F-4D97-AF65-F5344CB8AC3E}">
        <p14:creationId xmlns:p14="http://schemas.microsoft.com/office/powerpoint/2010/main" val="868384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a:t>
            </a:r>
          </a:p>
          <a:p>
            <a:r>
              <a:rPr lang="en-US" dirty="0">
                <a:latin typeface="Tw Cen MT" panose="020B0602020104020603" pitchFamily="34" charset="77"/>
              </a:rPr>
              <a:t>This slide provides examples of products and performances that can uncover insightful information about student learning.</a:t>
            </a:r>
          </a:p>
          <a:p>
            <a:endParaRPr lang="en-US" dirty="0">
              <a:latin typeface="Tw Cen MT" panose="020B0602020104020603" pitchFamily="34" charset="77"/>
            </a:endParaRPr>
          </a:p>
          <a:p>
            <a:r>
              <a:rPr lang="en-US" b="1" dirty="0">
                <a:latin typeface="Tw Cen MT" panose="020B0602020104020603" pitchFamily="34" charset="77"/>
              </a:rPr>
              <a:t>To Do</a:t>
            </a:r>
          </a:p>
          <a:p>
            <a:r>
              <a:rPr lang="en-US" dirty="0">
                <a:latin typeface="Tw Cen MT" panose="020B0602020104020603" pitchFamily="34" charset="77"/>
              </a:rPr>
              <a:t>Explain the slide and use the content below to expand on the information. Ask participants to provide examples of products and performances they have used to gather information regarding student learning.</a:t>
            </a:r>
          </a:p>
          <a:p>
            <a:endParaRPr lang="en-US" dirty="0">
              <a:latin typeface="Tw Cen MT" panose="020B0602020104020603" pitchFamily="34" charset="77"/>
            </a:endParaRPr>
          </a:p>
          <a:p>
            <a:r>
              <a:rPr lang="en-US" b="1" dirty="0">
                <a:latin typeface="Tw Cen MT" panose="020B0602020104020603" pitchFamily="34" charset="77"/>
              </a:rPr>
              <a:t>To Say</a:t>
            </a:r>
            <a:endParaRPr lang="en-US" b="1" i="1" dirty="0">
              <a:latin typeface="Tw Cen MT" panose="020B0602020104020603" pitchFamily="34" charset="77"/>
            </a:endParaRPr>
          </a:p>
          <a:p>
            <a:r>
              <a:rPr lang="en-US" dirty="0">
                <a:latin typeface="Tw Cen MT" panose="020B0602020104020603" pitchFamily="34" charset="77"/>
              </a:rPr>
              <a:t>Observing and reflecting on student products and performances can uncover important clues about what students know and what they need to improve. Journal entries, writing prompts, work samples, and quizzes can provide a window into student understanding. Student projects, performances, and presentations are good sources for eliciting evidence of learning as well.  Checklists that include success criteria can help keep students on track and provide teacher-student interaction during project development which provides learning evidence through both conversation and observation.</a:t>
            </a:r>
          </a:p>
          <a:p>
            <a:endParaRPr lang="en-US" dirty="0">
              <a:latin typeface="Tw Cen MT" panose="020B0602020104020603" pitchFamily="34" charset="77"/>
            </a:endParaRPr>
          </a:p>
          <a:p>
            <a:r>
              <a:rPr lang="en-US" dirty="0">
                <a:latin typeface="Tw Cen MT" panose="020B0602020104020603" pitchFamily="34" charset="77"/>
              </a:rPr>
              <a:t>Are there any other examples you can provide? Please chat with a shoulder partner and brainstorm others? We will share in a moment.</a:t>
            </a:r>
          </a:p>
          <a:p>
            <a:endParaRPr lang="en-US" dirty="0">
              <a:latin typeface="Tw Cen MT" panose="020B0602020104020603" pitchFamily="34" charset="77"/>
            </a:endParaRPr>
          </a:p>
          <a:p>
            <a:r>
              <a:rPr lang="en-US" b="1" dirty="0">
                <a:latin typeface="Tw Cen MT" panose="020B0602020104020603" pitchFamily="34" charset="77"/>
              </a:rPr>
              <a:t>References</a:t>
            </a:r>
          </a:p>
          <a:p>
            <a:pPr marL="182880" marR="0" indent="-182880">
              <a:lnSpc>
                <a:spcPct val="120000"/>
              </a:lnSpc>
              <a:spcBef>
                <a:spcPts val="0"/>
              </a:spcBef>
              <a:spcAft>
                <a:spcPts val="800"/>
              </a:spcAft>
              <a:buNone/>
            </a:pPr>
            <a:r>
              <a:rPr lang="en-US" sz="1200" dirty="0">
                <a:effectLst/>
                <a:latin typeface="Tw Cen MT" panose="020B0602020104020603" pitchFamily="34" charset="77"/>
                <a:ea typeface="Calibri" panose="020F0502020204030204" pitchFamily="34" charset="0"/>
                <a:cs typeface="Times New Roman" panose="02020603050405020304" pitchFamily="18" charset="0"/>
              </a:rPr>
              <a:t>National Council of Teachers of English. (2013, Oct.21). </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Formative assessment that truly informs instruction</a:t>
            </a:r>
            <a:r>
              <a:rPr lang="en-US" sz="1200" dirty="0">
                <a:effectLst/>
                <a:latin typeface="Tw Cen MT" panose="020B0602020104020603" pitchFamily="34" charset="77"/>
                <a:ea typeface="Calibri" panose="020F0502020204030204" pitchFamily="34" charset="0"/>
                <a:cs typeface="Times New Roman" panose="02020603050405020304" pitchFamily="18" charset="0"/>
              </a:rPr>
              <a:t>. </a:t>
            </a:r>
            <a:r>
              <a:rPr lang="en-US" sz="1200" u="sng" dirty="0">
                <a:solidFill>
                  <a:srgbClr val="0563C1"/>
                </a:solidFill>
                <a:effectLst/>
                <a:latin typeface="Tw Cen MT" panose="020B0602020104020603" pitchFamily="34" charset="77"/>
                <a:ea typeface="Calibri" panose="020F0502020204030204" pitchFamily="34" charset="0"/>
                <a:cs typeface="Times New Roman" panose="02020603050405020304" pitchFamily="18" charset="0"/>
                <a:hlinkClick r:id="rId3"/>
              </a:rPr>
              <a:t>https://cdn.ncte.org/nctefiles/resources/positions/formative-assessment_single.pdf</a:t>
            </a:r>
            <a:r>
              <a:rPr lang="en-US" sz="1200" dirty="0">
                <a:effectLst/>
                <a:latin typeface="Tw Cen MT" panose="020B0602020104020603" pitchFamily="34" charset="77"/>
                <a:ea typeface="Calibri" panose="020F0502020204030204" pitchFamily="34" charset="0"/>
                <a:cs typeface="Times New Roman" panose="02020603050405020304" pitchFamily="18" charset="0"/>
              </a:rPr>
              <a:t> </a:t>
            </a:r>
          </a:p>
          <a:p>
            <a:endParaRPr lang="en-US" b="1" dirty="0">
              <a:latin typeface="Tw Cen MT" panose="020B0602020104020603" pitchFamily="34" charset="77"/>
            </a:endParaRPr>
          </a:p>
          <a:p>
            <a:pPr defTabSz="942289">
              <a:defRPr/>
            </a:pPr>
            <a:r>
              <a:rPr lang="en-US" dirty="0" err="1">
                <a:latin typeface="Tw Cen MT" panose="020B0602020104020603" pitchFamily="34" charset="77"/>
                <a:ea typeface="Calibri" panose="020F0502020204030204" pitchFamily="34" charset="0"/>
                <a:cs typeface="Times New Roman" panose="02020603050405020304" pitchFamily="18" charset="0"/>
              </a:rPr>
              <a:t>Wiliam</a:t>
            </a:r>
            <a:r>
              <a:rPr lang="en-US" dirty="0">
                <a:latin typeface="Tw Cen MT" panose="020B0602020104020603" pitchFamily="34" charset="77"/>
                <a:ea typeface="Calibri" panose="020F0502020204030204" pitchFamily="34" charset="0"/>
                <a:cs typeface="Times New Roman" panose="02020603050405020304" pitchFamily="18" charset="0"/>
              </a:rPr>
              <a:t>, D. (2018). </a:t>
            </a:r>
            <a:r>
              <a:rPr lang="en-US" i="1" dirty="0">
                <a:latin typeface="Tw Cen MT" panose="020B0602020104020603" pitchFamily="34" charset="77"/>
                <a:ea typeface="Calibri" panose="020F0502020204030204" pitchFamily="34" charset="0"/>
                <a:cs typeface="Times New Roman" panose="02020603050405020304" pitchFamily="18" charset="0"/>
              </a:rPr>
              <a:t>Embedded formative assessment.</a:t>
            </a:r>
            <a:r>
              <a:rPr lang="en-US" dirty="0">
                <a:latin typeface="Tw Cen MT" panose="020B0602020104020603" pitchFamily="34" charset="77"/>
                <a:ea typeface="Calibri" panose="020F0502020204030204" pitchFamily="34" charset="0"/>
                <a:cs typeface="Times New Roman" panose="02020603050405020304" pitchFamily="18" charset="0"/>
              </a:rPr>
              <a:t> Solution Tree Press.</a:t>
            </a:r>
            <a:endParaRPr lang="en-US" b="0" dirty="0">
              <a:latin typeface="Tw Cen MT" panose="020B0602020104020603" pitchFamily="34" charset="77"/>
            </a:endParaRPr>
          </a:p>
          <a:p>
            <a:endParaRPr lang="en-US" b="1"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43</a:t>
            </a:fld>
            <a:endParaRPr lang="en-US"/>
          </a:p>
        </p:txBody>
      </p:sp>
    </p:spTree>
    <p:extLst>
      <p:ext uri="{BB962C8B-B14F-4D97-AF65-F5344CB8AC3E}">
        <p14:creationId xmlns:p14="http://schemas.microsoft.com/office/powerpoint/2010/main" val="11428694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latin typeface="Tw Cen MT" panose="020B0602020104020603" pitchFamily="34" charset="77"/>
              </a:rPr>
              <a:t>To Know</a:t>
            </a:r>
          </a:p>
          <a:p>
            <a:r>
              <a:rPr lang="en-US" b="0" baseline="0" dirty="0">
                <a:latin typeface="Tw Cen MT" panose="020B0602020104020603" pitchFamily="34" charset="77"/>
              </a:rPr>
              <a:t>There are many methods for collecting student learning information. All student response systems are methods that allow teachers to collect information from all students at the same time. This enables educators to make decisions based on more valid data.</a:t>
            </a:r>
          </a:p>
          <a:p>
            <a:endParaRPr lang="en-US" b="0" baseline="0" dirty="0">
              <a:latin typeface="Tw Cen MT" panose="020B0602020104020603" pitchFamily="34" charset="77"/>
            </a:endParaRPr>
          </a:p>
          <a:p>
            <a:r>
              <a:rPr lang="en-US" b="1" baseline="0" dirty="0">
                <a:latin typeface="Tw Cen MT" panose="020B0602020104020603" pitchFamily="34" charset="77"/>
              </a:rPr>
              <a:t>To Do</a:t>
            </a:r>
          </a:p>
          <a:p>
            <a:pPr defTabSz="942289">
              <a:defRPr/>
            </a:pPr>
            <a:r>
              <a:rPr lang="en-US" b="0" baseline="0" dirty="0">
                <a:latin typeface="Tw Cen MT" panose="020B0602020104020603" pitchFamily="34" charset="77"/>
              </a:rPr>
              <a:t>Introduce all student response systems. Explain each. You can then provide time for participants to access the QR code or link to briefly peruse the list of online tools.  </a:t>
            </a:r>
          </a:p>
          <a:p>
            <a:pPr defTabSz="942289">
              <a:defRPr/>
            </a:pPr>
            <a:endParaRPr lang="en-US" b="0" baseline="0" dirty="0">
              <a:latin typeface="Tw Cen MT" panose="020B0602020104020603" pitchFamily="34" charset="77"/>
            </a:endParaRPr>
          </a:p>
          <a:p>
            <a:r>
              <a:rPr lang="en-US" b="1" baseline="0" dirty="0">
                <a:latin typeface="Tw Cen MT" panose="020B0602020104020603" pitchFamily="34" charset="77"/>
              </a:rPr>
              <a:t>To Say</a:t>
            </a:r>
          </a:p>
          <a:p>
            <a:pPr defTabSz="942289">
              <a:defRPr/>
            </a:pPr>
            <a:r>
              <a:rPr lang="en-US" baseline="0" dirty="0">
                <a:latin typeface="Tw Cen MT" panose="020B0602020104020603" pitchFamily="34" charset="77"/>
              </a:rPr>
              <a:t>All student response systems allow teachers to observe students and get a response from every student in real time. </a:t>
            </a:r>
            <a:r>
              <a:rPr lang="en-US" b="0" baseline="0" dirty="0">
                <a:latin typeface="Tw Cen MT" panose="020B0602020104020603" pitchFamily="34" charset="77"/>
              </a:rPr>
              <a:t>Many teachers, looking for better ways to elicit evidence of learning, are adopting a “no hands up” policy and instead are utilizing all student response systems. Teachers often draw conclusions about learning needs from questions they pose to just a few students that have their hands up. All student response systems significantly broaden the evidence collected which results in better teacher decision making. We will look at some of these response systems that also improve student engagement.</a:t>
            </a:r>
          </a:p>
          <a:p>
            <a:pPr marL="171450" indent="-171450">
              <a:buFont typeface="Arial" panose="020B0604020202020204" pitchFamily="34" charset="0"/>
              <a:buChar char="•"/>
            </a:pPr>
            <a:r>
              <a:rPr lang="en-US" b="1" baseline="0" dirty="0">
                <a:latin typeface="Tw Cen MT" panose="020B0602020104020603" pitchFamily="34" charset="77"/>
              </a:rPr>
              <a:t>Mini whiteboards </a:t>
            </a:r>
            <a:r>
              <a:rPr lang="en-US" b="0" baseline="0" dirty="0">
                <a:latin typeface="Tw Cen MT" panose="020B0602020104020603" pitchFamily="34" charset="77"/>
              </a:rPr>
              <a:t>– powerful tools in which teachers can quickly frame a question and get an answer from all students. These work all levels – from primary grades to calculus class. The whiteboard concept can also include clear plastic page protectors where graphs or maps can be inserted so responses are customized to the lesson.</a:t>
            </a:r>
          </a:p>
          <a:p>
            <a:pPr marL="171450" indent="-171450">
              <a:buFont typeface="Arial" panose="020B0604020202020204" pitchFamily="34" charset="0"/>
              <a:buChar char="•"/>
            </a:pPr>
            <a:r>
              <a:rPr lang="en-US" b="1" baseline="0" dirty="0">
                <a:latin typeface="Tw Cen MT" panose="020B0602020104020603" pitchFamily="34" charset="77"/>
              </a:rPr>
              <a:t>Sticky notes </a:t>
            </a:r>
            <a:r>
              <a:rPr lang="en-US" b="0" baseline="0" dirty="0">
                <a:latin typeface="Tw Cen MT" panose="020B0602020104020603" pitchFamily="34" charset="77"/>
              </a:rPr>
              <a:t>- can be used in an endless number of ways. Posterboard can be laminated and numbered to match student numbers. All students can answer a question or write a summary on what was learned and place their response on the board. Teachers can then quickly check and sort into groups… those needing reteaching and those needing enrichment.</a:t>
            </a:r>
          </a:p>
          <a:p>
            <a:pPr marL="171450" indent="-171450">
              <a:buFont typeface="Arial" panose="020B0604020202020204" pitchFamily="34" charset="0"/>
              <a:buChar char="•"/>
            </a:pPr>
            <a:r>
              <a:rPr lang="en-US" b="1" baseline="0" dirty="0">
                <a:latin typeface="Tw Cen MT" panose="020B0602020104020603" pitchFamily="34" charset="77"/>
              </a:rPr>
              <a:t>Entry and exit tickets </a:t>
            </a:r>
            <a:r>
              <a:rPr lang="en-US" b="0" baseline="0" dirty="0">
                <a:latin typeface="Tw Cen MT" panose="020B0602020104020603" pitchFamily="34" charset="77"/>
              </a:rPr>
              <a:t>– provide a check on understanding that can be done as students enter or exit the classroom.</a:t>
            </a:r>
          </a:p>
          <a:p>
            <a:pPr marL="171450" indent="-171450">
              <a:buFont typeface="Arial" panose="020B0604020202020204" pitchFamily="34" charset="0"/>
              <a:buChar char="•"/>
            </a:pPr>
            <a:r>
              <a:rPr lang="en-US" b="1" baseline="0" dirty="0">
                <a:latin typeface="Tw Cen MT" panose="020B0602020104020603" pitchFamily="34" charset="77"/>
              </a:rPr>
              <a:t>Response cards </a:t>
            </a:r>
            <a:r>
              <a:rPr lang="en-US" b="0" baseline="0" dirty="0">
                <a:latin typeface="Tw Cen MT" panose="020B0602020104020603" pitchFamily="34" charset="77"/>
              </a:rPr>
              <a:t>– can be used to help make student learning visible to teachers by answering true/false or multiple-choice questions.</a:t>
            </a:r>
          </a:p>
          <a:p>
            <a:endParaRPr lang="en-US" b="0" baseline="0" dirty="0">
              <a:latin typeface="Tw Cen MT" panose="020B0602020104020603" pitchFamily="34" charset="77"/>
            </a:endParaRPr>
          </a:p>
          <a:p>
            <a:r>
              <a:rPr lang="en-US" b="0" baseline="0" dirty="0">
                <a:latin typeface="Tw Cen MT" panose="020B0602020104020603" pitchFamily="34" charset="77"/>
              </a:rPr>
              <a:t>There are numerous </a:t>
            </a:r>
            <a:r>
              <a:rPr lang="en-US" b="1" baseline="0" dirty="0">
                <a:latin typeface="Tw Cen MT" panose="020B0602020104020603" pitchFamily="34" charset="77"/>
              </a:rPr>
              <a:t>online tools and apps </a:t>
            </a:r>
            <a:r>
              <a:rPr lang="en-US" b="0" baseline="0" dirty="0">
                <a:latin typeface="Tw Cen MT" panose="020B0602020104020603" pitchFamily="34" charset="77"/>
              </a:rPr>
              <a:t>available to engage students and provide teachers with formative evidence of learning.  </a:t>
            </a:r>
          </a:p>
          <a:p>
            <a:endParaRPr lang="en-US" b="0" baseline="0" dirty="0">
              <a:latin typeface="Tw Cen MT" panose="020B06020201040206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latin typeface="Tw Cen MT" panose="020B0602020104020603" pitchFamily="34" charset="77"/>
              </a:rPr>
              <a:t>Use the web address (https://</a:t>
            </a:r>
            <a:r>
              <a:rPr lang="en-US" b="0" baseline="0" dirty="0" err="1">
                <a:latin typeface="Tw Cen MT" panose="020B0602020104020603" pitchFamily="34" charset="77"/>
              </a:rPr>
              <a:t>www.nwea.org</a:t>
            </a:r>
            <a:r>
              <a:rPr lang="en-US" b="0" baseline="0" dirty="0">
                <a:latin typeface="Tw Cen MT" panose="020B0602020104020603" pitchFamily="34" charset="77"/>
              </a:rPr>
              <a:t>/blog/2019/75-digital-tools-apps-teachers-use-to-support-classroom-formative-assessment/)</a:t>
            </a:r>
          </a:p>
          <a:p>
            <a:r>
              <a:rPr lang="en-US" b="0" baseline="0" dirty="0">
                <a:latin typeface="Tw Cen MT" panose="020B0602020104020603" pitchFamily="34" charset="77"/>
              </a:rPr>
              <a:t>or QR code to access a list of 75 classroom formative assessment tools. Take a few moments and explore this resource and tools. </a:t>
            </a:r>
          </a:p>
          <a:p>
            <a:endParaRPr lang="en-US" b="0" baseline="0" dirty="0">
              <a:latin typeface="Tw Cen MT" panose="020B0602020104020603" pitchFamily="34" charset="77"/>
            </a:endParaRPr>
          </a:p>
          <a:p>
            <a:r>
              <a:rPr lang="en-US" b="1" baseline="0" dirty="0">
                <a:latin typeface="Tw Cen MT" panose="020B0602020104020603" pitchFamily="34" charset="77"/>
              </a:rPr>
              <a:t>References </a:t>
            </a:r>
          </a:p>
          <a:p>
            <a:pPr marL="182880" marR="0" indent="-182880">
              <a:lnSpc>
                <a:spcPct val="100000"/>
              </a:lnSpc>
              <a:spcBef>
                <a:spcPts val="0"/>
              </a:spcBef>
              <a:spcAft>
                <a:spcPts val="800"/>
              </a:spcAft>
              <a:buNone/>
            </a:pPr>
            <a:r>
              <a:rPr lang="en-US" sz="1200" baseline="0" dirty="0">
                <a:effectLst/>
                <a:latin typeface="Tw Cen MT" panose="020B0602020104020603" pitchFamily="34" charset="77"/>
                <a:ea typeface="Calibri" panose="020F0502020204030204" pitchFamily="34" charset="0"/>
                <a:cs typeface="Times New Roman" panose="02020603050405020304" pitchFamily="18" charset="0"/>
              </a:rPr>
              <a:t>Dyer, K. (2019, Jan. 31). 75 digital tools and apps teachers can use to support formative assessment in the classroom [Blog]. </a:t>
            </a:r>
            <a:r>
              <a:rPr lang="en-US" sz="1200" i="1" baseline="0" dirty="0">
                <a:effectLst/>
                <a:latin typeface="Tw Cen MT" panose="020B0602020104020603" pitchFamily="34" charset="77"/>
                <a:ea typeface="Calibri" panose="020F0502020204030204" pitchFamily="34" charset="0"/>
                <a:cs typeface="Times New Roman" panose="02020603050405020304" pitchFamily="18" charset="0"/>
              </a:rPr>
              <a:t>NWEA</a:t>
            </a:r>
            <a:r>
              <a:rPr lang="en-US" sz="1200" baseline="0" dirty="0">
                <a:effectLst/>
                <a:latin typeface="Tw Cen MT" panose="020B0602020104020603" pitchFamily="34" charset="77"/>
                <a:ea typeface="Calibri" panose="020F0502020204030204" pitchFamily="34" charset="0"/>
                <a:cs typeface="Times New Roman" panose="02020603050405020304" pitchFamily="18" charset="0"/>
              </a:rPr>
              <a:t>. </a:t>
            </a:r>
            <a:r>
              <a:rPr lang="en-US" sz="1200" u="sng" baseline="0" dirty="0">
                <a:solidFill>
                  <a:srgbClr val="0563C1"/>
                </a:solidFill>
                <a:effectLst/>
                <a:latin typeface="Tw Cen MT" panose="020B0602020104020603" pitchFamily="34" charset="77"/>
                <a:ea typeface="Calibri" panose="020F0502020204030204" pitchFamily="34" charset="0"/>
                <a:cs typeface="Times New Roman" panose="02020603050405020304" pitchFamily="18" charset="0"/>
                <a:hlinkClick r:id="rId3"/>
              </a:rPr>
              <a:t>https://www.nwea.org/blog/2019/75-digital-tools-apps-teachers-use-to-support-classroom-formative-assessment/</a:t>
            </a:r>
            <a:endParaRPr lang="en-US" sz="1200" baseline="0" dirty="0">
              <a:effectLst/>
              <a:latin typeface="Tw Cen MT" panose="020B0602020104020603" pitchFamily="34" charset="77"/>
              <a:ea typeface="Calibri" panose="020F0502020204030204" pitchFamily="34" charset="0"/>
              <a:cs typeface="Times New Roman" panose="02020603050405020304" pitchFamily="18" charset="0"/>
            </a:endParaRPr>
          </a:p>
          <a:p>
            <a:pPr defTabSz="942289">
              <a:defRPr/>
            </a:pPr>
            <a:endParaRPr lang="en-US" baseline="0" dirty="0">
              <a:latin typeface="Tw Cen MT" panose="020B0602020104020603" pitchFamily="34" charset="77"/>
              <a:ea typeface="Calibri" panose="020F0502020204030204" pitchFamily="34" charset="0"/>
              <a:cs typeface="Times New Roman" panose="02020603050405020304" pitchFamily="18" charset="0"/>
            </a:endParaRPr>
          </a:p>
          <a:p>
            <a:pPr defTabSz="942289">
              <a:defRPr/>
            </a:pPr>
            <a:r>
              <a:rPr lang="en-US" baseline="0" dirty="0" err="1">
                <a:latin typeface="Tw Cen MT" panose="020B0602020104020603" pitchFamily="34" charset="77"/>
                <a:ea typeface="Calibri" panose="020F0502020204030204" pitchFamily="34" charset="0"/>
                <a:cs typeface="Times New Roman" panose="02020603050405020304" pitchFamily="18" charset="0"/>
              </a:rPr>
              <a:t>Wiliam</a:t>
            </a:r>
            <a:r>
              <a:rPr lang="en-US" baseline="0" dirty="0">
                <a:latin typeface="Tw Cen MT" panose="020B0602020104020603" pitchFamily="34" charset="77"/>
                <a:ea typeface="Calibri" panose="020F0502020204030204" pitchFamily="34" charset="0"/>
                <a:cs typeface="Times New Roman" panose="02020603050405020304" pitchFamily="18" charset="0"/>
              </a:rPr>
              <a:t>, D. (2018). </a:t>
            </a:r>
            <a:r>
              <a:rPr lang="en-US" i="1" baseline="0" dirty="0">
                <a:latin typeface="Tw Cen MT" panose="020B0602020104020603" pitchFamily="34" charset="77"/>
                <a:ea typeface="Calibri" panose="020F0502020204030204" pitchFamily="34" charset="0"/>
                <a:cs typeface="Times New Roman" panose="02020603050405020304" pitchFamily="18" charset="0"/>
              </a:rPr>
              <a:t>Embedded formative assessment.</a:t>
            </a:r>
            <a:r>
              <a:rPr lang="en-US" baseline="0" dirty="0">
                <a:latin typeface="Tw Cen MT" panose="020B0602020104020603" pitchFamily="34" charset="77"/>
                <a:ea typeface="Calibri" panose="020F0502020204030204" pitchFamily="34" charset="0"/>
                <a:cs typeface="Times New Roman" panose="02020603050405020304" pitchFamily="18" charset="0"/>
              </a:rPr>
              <a:t> Solution Tree Press.</a:t>
            </a:r>
            <a:endParaRPr lang="en-US" b="0" baseline="0" dirty="0">
              <a:latin typeface="Tw Cen MT" panose="020B0602020104020603" pitchFamily="34" charset="77"/>
            </a:endParaRPr>
          </a:p>
          <a:p>
            <a:endParaRPr lang="en-US" b="0" baseline="0" dirty="0">
              <a:latin typeface="Tw Cen MT" panose="020B0602020104020603" pitchFamily="34" charset="77"/>
            </a:endParaRPr>
          </a:p>
          <a:p>
            <a:endParaRPr lang="en-US" b="0" baseline="0" dirty="0">
              <a:latin typeface="Tw Cen MT" panose="020B0602020104020603" pitchFamily="34" charset="77"/>
            </a:endParaRPr>
          </a:p>
          <a:p>
            <a:endParaRPr lang="en-US" baseline="0"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44</a:t>
            </a:fld>
            <a:endParaRPr lang="en-US"/>
          </a:p>
        </p:txBody>
      </p:sp>
    </p:spTree>
    <p:extLst>
      <p:ext uri="{BB962C8B-B14F-4D97-AF65-F5344CB8AC3E}">
        <p14:creationId xmlns:p14="http://schemas.microsoft.com/office/powerpoint/2010/main" val="12114221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Note: This pre-read should be sent to participants before the training. A suggestion is to have table copies of this for easy quick access.</a:t>
            </a:r>
          </a:p>
          <a:p>
            <a:endParaRPr lang="en-US" b="1" dirty="0">
              <a:latin typeface="Tw Cen MT" panose="020B0602020104020603" pitchFamily="34" charset="77"/>
            </a:endParaRPr>
          </a:p>
          <a:p>
            <a:r>
              <a:rPr lang="en-US" b="1" dirty="0">
                <a:latin typeface="Tw Cen MT" panose="020B0602020104020603" pitchFamily="34" charset="77"/>
              </a:rPr>
              <a:t>To Know</a:t>
            </a:r>
          </a:p>
          <a:p>
            <a:r>
              <a:rPr lang="en-US" b="0" dirty="0">
                <a:latin typeface="Tw Cen MT" panose="020B0602020104020603" pitchFamily="34" charset="77"/>
              </a:rPr>
              <a:t>This is a reflection activity for the pre-read article that was sent to participants prior to the session. It provides additional methods for collecting formative assessment student learning information.</a:t>
            </a:r>
          </a:p>
          <a:p>
            <a:endParaRPr lang="en-US" b="1" dirty="0">
              <a:latin typeface="Tw Cen MT" panose="020B0602020104020603" pitchFamily="34" charset="77"/>
            </a:endParaRPr>
          </a:p>
          <a:p>
            <a:r>
              <a:rPr lang="en-US" b="1" dirty="0">
                <a:latin typeface="Tw Cen MT" panose="020B0602020104020603" pitchFamily="34" charset="77"/>
              </a:rPr>
              <a:t>To Do</a:t>
            </a:r>
          </a:p>
          <a:p>
            <a:r>
              <a:rPr lang="en-US" b="0" dirty="0">
                <a:latin typeface="Tw Cen MT" panose="020B0602020104020603" pitchFamily="34" charset="77"/>
              </a:rPr>
              <a:t>Prior to reading the article, divide participants into small groups. Grouping can be done by grade levels, content, or just by numbering off 1-4. Ask participants to access the article using the link or QR code and give them a few minutes to refresh their memories of the pre-read.</a:t>
            </a:r>
          </a:p>
          <a:p>
            <a:endParaRPr lang="en-US" b="0" dirty="0">
              <a:latin typeface="Tw Cen MT" panose="020B0602020104020603" pitchFamily="34" charset="77"/>
            </a:endParaRPr>
          </a:p>
          <a:p>
            <a:r>
              <a:rPr lang="en-US" b="1" dirty="0">
                <a:latin typeface="Tw Cen MT" panose="020B0602020104020603" pitchFamily="34" charset="77"/>
              </a:rPr>
              <a:t>To Say</a:t>
            </a:r>
          </a:p>
          <a:p>
            <a:r>
              <a:rPr lang="en-US" b="0" dirty="0">
                <a:latin typeface="Tw Cen MT" panose="020B0602020104020603" pitchFamily="34" charset="77"/>
              </a:rPr>
              <a:t>This Edutopia article, 7 Smart Ways to Do Formative Assessment, sent to you as a pre-read describes some of the ways to elicit evidence of learning discussed previously, along with some additional methods. Use the QR code or web address to access and then read the article. Next, meet with your group. Members will take turns sharing a formative assessment technique described in the article that resonated with them. Be sure to explain how the strategy would be used in your classroom. Group members can then share ways they think the method could be enhanced. Also share possible challenges in implementing some of the methods how those implementation challenges might be overcome.</a:t>
            </a:r>
          </a:p>
          <a:p>
            <a:endParaRPr lang="en-US" b="0" dirty="0">
              <a:latin typeface="Tw Cen MT" panose="020B0602020104020603" pitchFamily="34" charset="77"/>
            </a:endParaRPr>
          </a:p>
          <a:p>
            <a:r>
              <a:rPr lang="en-US" b="1" dirty="0">
                <a:latin typeface="Tw Cen MT" panose="020B0602020104020603" pitchFamily="34" charset="77"/>
              </a:rPr>
              <a:t>References</a:t>
            </a:r>
          </a:p>
          <a:p>
            <a:pPr marL="182880" indent="-182880">
              <a:lnSpc>
                <a:spcPct val="100000"/>
              </a:lnSpc>
              <a:spcBef>
                <a:spcPts val="0"/>
              </a:spcBef>
              <a:spcAft>
                <a:spcPts val="800"/>
              </a:spcAft>
              <a:buNone/>
            </a:pPr>
            <a:r>
              <a:rPr lang="en-US" sz="2000" dirty="0">
                <a:latin typeface="Tw Cen MT" panose="020B0602020104020603" pitchFamily="34" charset="77"/>
              </a:rPr>
              <a:t>Thomas, L. (2019, April 26). 7 smart, fast ways to do formative assessment. </a:t>
            </a:r>
            <a:r>
              <a:rPr lang="en-US" sz="2000" i="1" dirty="0">
                <a:latin typeface="Tw Cen MT" panose="020B0602020104020603" pitchFamily="34" charset="77"/>
              </a:rPr>
              <a:t>Edutopia. </a:t>
            </a:r>
            <a:r>
              <a:rPr lang="en-US" sz="2000" dirty="0">
                <a:latin typeface="Tw Cen MT" panose="020B0602020104020603" pitchFamily="34" charset="77"/>
              </a:rPr>
              <a:t>https://</a:t>
            </a:r>
            <a:r>
              <a:rPr lang="en-US" sz="2000" dirty="0" err="1">
                <a:latin typeface="Tw Cen MT" panose="020B0602020104020603" pitchFamily="34" charset="77"/>
              </a:rPr>
              <a:t>www.edutopia.org</a:t>
            </a:r>
            <a:r>
              <a:rPr lang="en-US" sz="2000" dirty="0">
                <a:latin typeface="Tw Cen MT" panose="020B0602020104020603" pitchFamily="34" charset="77"/>
              </a:rPr>
              <a:t>/article/7-smart-fast-ways-do-formative-assessment</a:t>
            </a: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45</a:t>
            </a:fld>
            <a:endParaRPr lang="en-US"/>
          </a:p>
        </p:txBody>
      </p:sp>
    </p:spTree>
    <p:extLst>
      <p:ext uri="{BB962C8B-B14F-4D97-AF65-F5344CB8AC3E}">
        <p14:creationId xmlns:p14="http://schemas.microsoft.com/office/powerpoint/2010/main" val="1890279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i="0" dirty="0">
                <a:effectLst/>
                <a:latin typeface="Tw Cen MT" panose="020B0602020104020603" pitchFamily="34" charset="77"/>
              </a:rPr>
              <a:t>To Know</a:t>
            </a:r>
          </a:p>
          <a:p>
            <a:pPr defTabSz="942289">
              <a:defRPr/>
            </a:pPr>
            <a:r>
              <a:rPr lang="en-US" b="0" i="0" dirty="0">
                <a:effectLst/>
                <a:latin typeface="Tw Cen MT" panose="020B0602020104020603" pitchFamily="34" charset="77"/>
              </a:rPr>
              <a:t>This video provides exemplar modeling for educators to observe how students can reflect on and assess their own learning.</a:t>
            </a:r>
          </a:p>
          <a:p>
            <a:pPr defTabSz="942289">
              <a:defRPr/>
            </a:pPr>
            <a:r>
              <a:rPr lang="en-US" b="0" i="0" dirty="0">
                <a:effectLst/>
                <a:latin typeface="Tw Cen MT" panose="020B0602020104020603" pitchFamily="34" charset="77"/>
              </a:rPr>
              <a:t>Video: 4:45 minutes, Mastering Self-Assessment: Deepening Independent Learning Through the Arts, </a:t>
            </a:r>
            <a:r>
              <a:rPr lang="en-US" dirty="0">
                <a:latin typeface="Tw Cen MT" panose="020B0602020104020603" pitchFamily="34" charset="77"/>
              </a:rPr>
              <a:t>https://</a:t>
            </a:r>
            <a:r>
              <a:rPr lang="en-US" dirty="0" err="1">
                <a:latin typeface="Tw Cen MT" panose="020B0602020104020603" pitchFamily="34" charset="77"/>
              </a:rPr>
              <a:t>www.youtube.com</a:t>
            </a:r>
            <a:r>
              <a:rPr lang="en-US" dirty="0">
                <a:latin typeface="Tw Cen MT" panose="020B0602020104020603" pitchFamily="34" charset="77"/>
              </a:rPr>
              <a:t>/</a:t>
            </a:r>
            <a:r>
              <a:rPr lang="en-US" dirty="0" err="1">
                <a:latin typeface="Tw Cen MT" panose="020B0602020104020603" pitchFamily="34" charset="77"/>
              </a:rPr>
              <a:t>watch?v</a:t>
            </a:r>
            <a:r>
              <a:rPr lang="en-US" dirty="0">
                <a:latin typeface="Tw Cen MT" panose="020B0602020104020603" pitchFamily="34" charset="77"/>
              </a:rPr>
              <a:t>=Va66oMkWP_o</a:t>
            </a:r>
          </a:p>
          <a:p>
            <a:endParaRPr lang="en-US" dirty="0">
              <a:latin typeface="Tw Cen MT" panose="020B0602020104020603" pitchFamily="34" charset="77"/>
            </a:endParaRPr>
          </a:p>
          <a:p>
            <a:pPr defTabSz="942289">
              <a:defRPr/>
            </a:pPr>
            <a:r>
              <a:rPr lang="en-US" b="1" i="0" dirty="0">
                <a:effectLst/>
                <a:latin typeface="Tw Cen MT" panose="020B0602020104020603" pitchFamily="34" charset="77"/>
              </a:rPr>
              <a:t>To Do</a:t>
            </a:r>
            <a:endParaRPr lang="en-US" b="0" i="0" dirty="0">
              <a:effectLst/>
              <a:latin typeface="Tw Cen MT" panose="020B0602020104020603" pitchFamily="34" charset="77"/>
            </a:endParaRPr>
          </a:p>
          <a:p>
            <a:pPr defTabSz="942289">
              <a:defRPr/>
            </a:pPr>
            <a:r>
              <a:rPr lang="en-US" b="0" i="0" dirty="0">
                <a:effectLst/>
                <a:latin typeface="Tw Cen MT" panose="020B0602020104020603" pitchFamily="34" charset="77"/>
              </a:rPr>
              <a:t>Show the video</a:t>
            </a:r>
          </a:p>
          <a:p>
            <a:pPr defTabSz="942289">
              <a:defRPr/>
            </a:pPr>
            <a:endParaRPr lang="en-US" b="0" i="0" dirty="0">
              <a:effectLst/>
              <a:latin typeface="Tw Cen MT" panose="020B0602020104020603" pitchFamily="34" charset="77"/>
            </a:endParaRPr>
          </a:p>
          <a:p>
            <a:pPr defTabSz="942289">
              <a:defRPr/>
            </a:pPr>
            <a:r>
              <a:rPr lang="en-US" b="1" i="0" dirty="0">
                <a:effectLst/>
                <a:latin typeface="Tw Cen MT" panose="020B0602020104020603" pitchFamily="34" charset="77"/>
              </a:rPr>
              <a:t>To Say</a:t>
            </a:r>
            <a:endParaRPr lang="en-US" b="0" i="0" dirty="0">
              <a:effectLst/>
              <a:latin typeface="Tw Cen MT" panose="020B0602020104020603" pitchFamily="34" charset="77"/>
            </a:endParaRPr>
          </a:p>
          <a:p>
            <a:pPr defTabSz="942289">
              <a:defRPr/>
            </a:pPr>
            <a:r>
              <a:rPr lang="en-US" b="0" i="0" dirty="0">
                <a:effectLst/>
                <a:latin typeface="Tw Cen MT" panose="020B0602020104020603" pitchFamily="34" charset="77"/>
              </a:rPr>
              <a:t>As you watch this video, reflect on structures and strategies this teacher uses to promote student self-assessment skills. Also consider how improving self-assessment abilities enable students to become owners of their own learning.</a:t>
            </a:r>
            <a:endParaRPr lang="en-US" dirty="0">
              <a:latin typeface="Tw Cen MT" panose="020B0602020104020603" pitchFamily="34" charset="77"/>
            </a:endParaRPr>
          </a:p>
          <a:p>
            <a:endParaRPr lang="en-US" b="1" dirty="0">
              <a:latin typeface="Tw Cen MT" panose="020B0602020104020603" pitchFamily="34" charset="77"/>
            </a:endParaRPr>
          </a:p>
          <a:p>
            <a:r>
              <a:rPr lang="en-US" b="1" dirty="0">
                <a:latin typeface="Tw Cen MT" panose="020B0602020104020603" pitchFamily="34" charset="77"/>
              </a:rPr>
              <a:t>References</a:t>
            </a:r>
            <a:endParaRPr lang="en-US" b="0" dirty="0">
              <a:latin typeface="Tw Cen MT" panose="020B0602020104020603" pitchFamily="34" charset="77"/>
            </a:endParaRPr>
          </a:p>
          <a:p>
            <a:pPr marL="182880" marR="0" indent="-182880">
              <a:lnSpc>
                <a:spcPct val="100000"/>
              </a:lnSpc>
              <a:spcBef>
                <a:spcPts val="0"/>
              </a:spcBef>
              <a:spcAft>
                <a:spcPts val="800"/>
              </a:spcAft>
              <a:buNone/>
            </a:pPr>
            <a:r>
              <a:rPr lang="en-US" sz="1200" dirty="0">
                <a:effectLst/>
                <a:latin typeface="Tw Cen MT" panose="020B0602020104020603" pitchFamily="34" charset="77"/>
                <a:ea typeface="Calibri" panose="020F0502020204030204" pitchFamily="34" charset="0"/>
                <a:cs typeface="Times New Roman" panose="02020603050405020304" pitchFamily="18" charset="0"/>
              </a:rPr>
              <a:t>New Mexico School of the Arts. (2016, Oct. 5). Mastering self-assessment: Deepening independent learning through the arts [Video file]. </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Edutopia</a:t>
            </a:r>
            <a:r>
              <a:rPr lang="en-US" sz="1200" dirty="0">
                <a:effectLst/>
                <a:latin typeface="Tw Cen MT" panose="020B0602020104020603" pitchFamily="34" charset="77"/>
                <a:ea typeface="Calibri" panose="020F0502020204030204" pitchFamily="34" charset="0"/>
                <a:cs typeface="Times New Roman" panose="02020603050405020304" pitchFamily="18" charset="0"/>
              </a:rPr>
              <a:t>. </a:t>
            </a:r>
            <a:r>
              <a:rPr lang="en-US" sz="1200" u="sng" dirty="0">
                <a:solidFill>
                  <a:srgbClr val="0563C1"/>
                </a:solidFill>
                <a:effectLst/>
                <a:latin typeface="Tw Cen MT" panose="020B0602020104020603" pitchFamily="34" charset="77"/>
                <a:ea typeface="Calibri" panose="020F0502020204030204" pitchFamily="34" charset="0"/>
                <a:cs typeface="Times New Roman" panose="02020603050405020304" pitchFamily="18" charset="0"/>
                <a:hlinkClick r:id="rId3"/>
              </a:rPr>
              <a:t>https://www.youtube.com/watch?v=Va66oMkWP_o</a:t>
            </a:r>
            <a:endParaRPr lang="en-US" sz="1200" dirty="0">
              <a:effectLst/>
              <a:latin typeface="Tw Cen MT" panose="020B0602020104020603" pitchFamily="34" charset="77"/>
              <a:ea typeface="Calibri" panose="020F0502020204030204" pitchFamily="34" charset="0"/>
              <a:cs typeface="Times New Roman" panose="02020603050405020304" pitchFamily="18" charset="0"/>
            </a:endParaRPr>
          </a:p>
          <a:p>
            <a:pPr defTabSz="942289">
              <a:defRPr/>
            </a:pPr>
            <a:endParaRPr lang="en-US" dirty="0">
              <a:latin typeface="Tw Cen MT" panose="020B0602020104020603" pitchFamily="34" charset="77"/>
            </a:endParaRPr>
          </a:p>
          <a:p>
            <a:r>
              <a:rPr lang="en-US" b="1" dirty="0">
                <a:latin typeface="Tw Cen MT" panose="020B0602020104020603" pitchFamily="34" charset="77"/>
              </a:rPr>
              <a:t>Additional Resource</a:t>
            </a:r>
          </a:p>
          <a:p>
            <a:r>
              <a:rPr lang="en-US" dirty="0">
                <a:latin typeface="Tw Cen MT" panose="020B0602020104020603" pitchFamily="34" charset="77"/>
              </a:rPr>
              <a:t>Video: Self Assessment, https://</a:t>
            </a:r>
            <a:r>
              <a:rPr lang="en-US" dirty="0" err="1">
                <a:latin typeface="Tw Cen MT" panose="020B0602020104020603" pitchFamily="34" charset="77"/>
              </a:rPr>
              <a:t>www.youtube.com</a:t>
            </a:r>
            <a:r>
              <a:rPr lang="en-US" dirty="0">
                <a:latin typeface="Tw Cen MT" panose="020B0602020104020603" pitchFamily="34" charset="77"/>
              </a:rPr>
              <a:t>/</a:t>
            </a:r>
            <a:r>
              <a:rPr lang="en-US" dirty="0" err="1">
                <a:latin typeface="Tw Cen MT" panose="020B0602020104020603" pitchFamily="34" charset="77"/>
              </a:rPr>
              <a:t>watch?v</a:t>
            </a:r>
            <a:r>
              <a:rPr lang="en-US" dirty="0">
                <a:latin typeface="Tw Cen MT" panose="020B0602020104020603" pitchFamily="34" charset="77"/>
              </a:rPr>
              <a:t>=Qo_5dJ-dlIQ, Michigan Dept. of Ed.</a:t>
            </a: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46</a:t>
            </a:fld>
            <a:endParaRPr lang="en-US"/>
          </a:p>
        </p:txBody>
      </p:sp>
    </p:spTree>
    <p:extLst>
      <p:ext uri="{BB962C8B-B14F-4D97-AF65-F5344CB8AC3E}">
        <p14:creationId xmlns:p14="http://schemas.microsoft.com/office/powerpoint/2010/main" val="25136157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i="0" dirty="0">
                <a:effectLst/>
                <a:latin typeface="Tw Cen MT" panose="020B0602020104020603" pitchFamily="34" charset="77"/>
              </a:rPr>
              <a:t>To Know</a:t>
            </a:r>
          </a:p>
          <a:p>
            <a:pPr defTabSz="942289">
              <a:defRPr/>
            </a:pPr>
            <a:r>
              <a:rPr lang="en-US" b="0" i="0" dirty="0">
                <a:effectLst/>
                <a:latin typeface="Tw Cen MT" panose="020B0602020104020603" pitchFamily="34" charset="77"/>
              </a:rPr>
              <a:t>This is the follow-up reflection activity after video on previous slide</a:t>
            </a:r>
          </a:p>
          <a:p>
            <a:pPr defTabSz="942289">
              <a:defRPr/>
            </a:pPr>
            <a:endParaRPr lang="en-US" b="0" i="0" dirty="0">
              <a:effectLst/>
              <a:latin typeface="Tw Cen MT" panose="020B0602020104020603" pitchFamily="34" charset="77"/>
            </a:endParaRPr>
          </a:p>
          <a:p>
            <a:pPr defTabSz="942289">
              <a:defRPr/>
            </a:pPr>
            <a:r>
              <a:rPr lang="en-US" b="1" i="0" dirty="0">
                <a:effectLst/>
                <a:latin typeface="Tw Cen MT" panose="020B0602020104020603" pitchFamily="34" charset="77"/>
              </a:rPr>
              <a:t>To Do</a:t>
            </a:r>
          </a:p>
          <a:p>
            <a:pPr defTabSz="942289">
              <a:defRPr/>
            </a:pPr>
            <a:r>
              <a:rPr lang="en-US" b="0" i="0" dirty="0">
                <a:effectLst/>
                <a:latin typeface="Tw Cen MT" panose="020B0602020104020603" pitchFamily="34" charset="77"/>
              </a:rPr>
              <a:t>Ask participants to read the quote from Ron Berger author of </a:t>
            </a:r>
            <a:r>
              <a:rPr lang="en-US" b="0" i="1" dirty="0">
                <a:effectLst/>
                <a:latin typeface="Tw Cen MT" panose="020B0602020104020603" pitchFamily="34" charset="77"/>
              </a:rPr>
              <a:t>Leaders of Their Own Learning. </a:t>
            </a:r>
            <a:r>
              <a:rPr lang="en-US" b="0" i="0" dirty="0">
                <a:effectLst/>
                <a:latin typeface="Tw Cen MT" panose="020B0602020104020603" pitchFamily="34" charset="77"/>
              </a:rPr>
              <a:t>Discuss this quote based on the video structures and strategies that were in place to help students improve self-assessment skills</a:t>
            </a:r>
          </a:p>
          <a:p>
            <a:pPr defTabSz="942289">
              <a:defRPr/>
            </a:pPr>
            <a:endParaRPr lang="en-US" b="0" i="0" dirty="0">
              <a:effectLst/>
              <a:latin typeface="Tw Cen MT" panose="020B0602020104020603" pitchFamily="34" charset="77"/>
            </a:endParaRPr>
          </a:p>
          <a:p>
            <a:pPr defTabSz="942289">
              <a:defRPr/>
            </a:pPr>
            <a:r>
              <a:rPr lang="en-US" b="1" i="0" dirty="0">
                <a:effectLst/>
                <a:latin typeface="Tw Cen MT" panose="020B0602020104020603" pitchFamily="34" charset="77"/>
              </a:rPr>
              <a:t>To Say</a:t>
            </a:r>
          </a:p>
          <a:p>
            <a:pPr marL="0" marR="0" lvl="0" indent="0" algn="l" defTabSz="942289" rtl="0" eaLnBrk="1" fontAlgn="auto" latinLnBrk="0" hangingPunct="1">
              <a:lnSpc>
                <a:spcPct val="100000"/>
              </a:lnSpc>
              <a:spcBef>
                <a:spcPts val="0"/>
              </a:spcBef>
              <a:spcAft>
                <a:spcPts val="0"/>
              </a:spcAft>
              <a:buClrTx/>
              <a:buSzTx/>
              <a:buFontTx/>
              <a:buNone/>
              <a:tabLst/>
              <a:defRPr/>
            </a:pPr>
            <a:r>
              <a:rPr lang="en-US" b="0" i="0" dirty="0">
                <a:effectLst/>
                <a:latin typeface="Tw Cen MT" panose="020B0602020104020603" pitchFamily="34" charset="77"/>
              </a:rPr>
              <a:t>What are the key take aways from his quote? </a:t>
            </a:r>
          </a:p>
          <a:p>
            <a:pPr marL="0" marR="0" lvl="0" indent="0" algn="l" defTabSz="942289" rtl="0" eaLnBrk="1" fontAlgn="auto" latinLnBrk="0" hangingPunct="1">
              <a:lnSpc>
                <a:spcPct val="100000"/>
              </a:lnSpc>
              <a:spcBef>
                <a:spcPts val="0"/>
              </a:spcBef>
              <a:spcAft>
                <a:spcPts val="0"/>
              </a:spcAft>
              <a:buClrTx/>
              <a:buSzTx/>
              <a:buFontTx/>
              <a:buNone/>
              <a:tabLst/>
              <a:defRPr/>
            </a:pPr>
            <a:endParaRPr lang="en-US" b="0" i="0" dirty="0">
              <a:effectLst/>
              <a:latin typeface="Tw Cen MT" panose="020B0602020104020603" pitchFamily="34" charset="77"/>
            </a:endParaRPr>
          </a:p>
          <a:p>
            <a:pPr marL="0" marR="0" lvl="0" indent="0" algn="l" defTabSz="942289" rtl="0" eaLnBrk="1" fontAlgn="auto" latinLnBrk="0" hangingPunct="1">
              <a:lnSpc>
                <a:spcPct val="100000"/>
              </a:lnSpc>
              <a:spcBef>
                <a:spcPts val="0"/>
              </a:spcBef>
              <a:spcAft>
                <a:spcPts val="0"/>
              </a:spcAft>
              <a:buClrTx/>
              <a:buSzTx/>
              <a:buFontTx/>
              <a:buNone/>
              <a:tabLst/>
              <a:defRPr/>
            </a:pPr>
            <a:r>
              <a:rPr lang="en-US" b="1" i="0" dirty="0">
                <a:effectLst/>
                <a:latin typeface="Tw Cen MT" panose="020B0602020104020603" pitchFamily="34" charset="77"/>
              </a:rPr>
              <a:t>Reference</a:t>
            </a:r>
          </a:p>
          <a:p>
            <a:pPr marL="182880" marR="0" indent="-182880">
              <a:lnSpc>
                <a:spcPct val="100000"/>
              </a:lnSpc>
              <a:spcBef>
                <a:spcPts val="0"/>
              </a:spcBef>
              <a:spcAft>
                <a:spcPts val="800"/>
              </a:spcAft>
              <a:buNone/>
            </a:pPr>
            <a:r>
              <a:rPr lang="en-US" sz="1200" dirty="0">
                <a:effectLst/>
                <a:latin typeface="Tw Cen MT" panose="020B0602020104020603" pitchFamily="34" charset="77"/>
                <a:ea typeface="Calibri" panose="020F0502020204030204" pitchFamily="34" charset="0"/>
                <a:cs typeface="Times New Roman" panose="02020603050405020304" pitchFamily="18" charset="0"/>
              </a:rPr>
              <a:t>Berger, R., Rugen, L., &amp; Woodfin, L. (2014). </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Leaders of their own learning</a:t>
            </a:r>
            <a:r>
              <a:rPr lang="en-US" sz="1200" dirty="0">
                <a:effectLst/>
                <a:latin typeface="Tw Cen MT" panose="020B0602020104020603" pitchFamily="34" charset="77"/>
                <a:ea typeface="Calibri" panose="020F0502020204030204" pitchFamily="34" charset="0"/>
                <a:cs typeface="Times New Roman" panose="02020603050405020304" pitchFamily="18" charset="0"/>
              </a:rPr>
              <a:t>. Jossey-Bass Publishing. </a:t>
            </a:r>
          </a:p>
          <a:p>
            <a:pPr marL="0" marR="0" lvl="0" indent="0" algn="l" defTabSz="942289" rtl="0" eaLnBrk="1" fontAlgn="auto" latinLnBrk="0" hangingPunct="1">
              <a:lnSpc>
                <a:spcPct val="100000"/>
              </a:lnSpc>
              <a:spcBef>
                <a:spcPts val="0"/>
              </a:spcBef>
              <a:spcAft>
                <a:spcPts val="0"/>
              </a:spcAft>
              <a:buClrTx/>
              <a:buSzTx/>
              <a:buFontTx/>
              <a:buNone/>
              <a:tabLst/>
              <a:defRPr/>
            </a:pPr>
            <a:endParaRPr lang="en-US" b="0" i="0" dirty="0">
              <a:effectLst/>
              <a:latin typeface="Tw Cen MT" panose="020B0602020104020603" pitchFamily="34" charset="77"/>
            </a:endParaRPr>
          </a:p>
          <a:p>
            <a:pPr defTabSz="942289">
              <a:defRPr/>
            </a:pPr>
            <a:endParaRPr lang="en-US"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47</a:t>
            </a:fld>
            <a:endParaRPr lang="en-US"/>
          </a:p>
        </p:txBody>
      </p:sp>
    </p:spTree>
    <p:extLst>
      <p:ext uri="{BB962C8B-B14F-4D97-AF65-F5344CB8AC3E}">
        <p14:creationId xmlns:p14="http://schemas.microsoft.com/office/powerpoint/2010/main" val="17824584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a:t>
            </a:r>
          </a:p>
          <a:p>
            <a:r>
              <a:rPr lang="en-US" b="0" dirty="0">
                <a:latin typeface="Tw Cen MT" panose="020B0602020104020603" pitchFamily="34" charset="77"/>
              </a:rPr>
              <a:t>This slide and the next provide tools and strategies that can encourage student self-reflection and self-assessment. Connect these strategies to what teachers are already doing.</a:t>
            </a:r>
          </a:p>
          <a:p>
            <a:endParaRPr lang="en-US" b="0" dirty="0">
              <a:latin typeface="Tw Cen MT" panose="020B0602020104020603" pitchFamily="34" charset="77"/>
            </a:endParaRPr>
          </a:p>
          <a:p>
            <a:r>
              <a:rPr lang="en-US" b="1" dirty="0">
                <a:latin typeface="Tw Cen MT" panose="020B0602020104020603" pitchFamily="34" charset="77"/>
              </a:rPr>
              <a:t>To 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w Cen MT" panose="020B0602020104020603" pitchFamily="34" charset="77"/>
              </a:rPr>
              <a:t>Review contents on the slide.</a:t>
            </a:r>
          </a:p>
          <a:p>
            <a:r>
              <a:rPr lang="en-US" b="0" dirty="0">
                <a:latin typeface="Tw Cen MT" panose="020B0602020104020603" pitchFamily="34" charset="77"/>
              </a:rPr>
              <a:t>Pose these questions and have participants discuss.</a:t>
            </a:r>
          </a:p>
          <a:p>
            <a:pPr marL="171450" indent="-171450">
              <a:buFont typeface="Arial" panose="020B0604020202020204" pitchFamily="34" charset="0"/>
              <a:buChar char="•"/>
            </a:pPr>
            <a:r>
              <a:rPr lang="en-US" b="0" dirty="0">
                <a:latin typeface="Tw Cen MT" panose="020B0602020104020603" pitchFamily="34" charset="77"/>
              </a:rPr>
              <a:t>Which of these strategies have you used?</a:t>
            </a:r>
          </a:p>
          <a:p>
            <a:pPr marL="171450" indent="-171450">
              <a:buFont typeface="Arial" panose="020B0604020202020204" pitchFamily="34" charset="0"/>
              <a:buChar char="•"/>
            </a:pPr>
            <a:r>
              <a:rPr lang="en-US" b="0" dirty="0">
                <a:latin typeface="Tw Cen MT" panose="020B0602020104020603" pitchFamily="34" charset="77"/>
              </a:rPr>
              <a:t>What other ways might students make success criteria more visible to themselves and their peers?</a:t>
            </a:r>
          </a:p>
          <a:p>
            <a:endParaRPr lang="en-US" b="0" dirty="0">
              <a:latin typeface="Tw Cen MT" panose="020B0602020104020603" pitchFamily="34" charset="77"/>
            </a:endParaRPr>
          </a:p>
          <a:p>
            <a:r>
              <a:rPr lang="en-US" b="1" dirty="0">
                <a:latin typeface="Tw Cen MT" panose="020B0602020104020603" pitchFamily="34" charset="77"/>
              </a:rPr>
              <a:t>To Say</a:t>
            </a:r>
          </a:p>
          <a:p>
            <a:pPr defTabSz="942289">
              <a:defRPr/>
            </a:pPr>
            <a:r>
              <a:rPr lang="en-US" dirty="0">
                <a:latin typeface="Tw Cen MT" panose="020B0602020104020603" pitchFamily="34" charset="77"/>
              </a:rPr>
              <a:t>Success criteria are a road map for a learning destination. Success criteria provide stops along the way in order to help students assess where they are so they can use strategies to reach their destination. In addition to success criteria statements, there are many tools that can help students have more clarity about their learning destination and how to get there. Here are some</a:t>
            </a:r>
            <a:r>
              <a:rPr lang="en-US" b="0" dirty="0">
                <a:latin typeface="Tw Cen MT" panose="020B0602020104020603" pitchFamily="34" charset="77"/>
              </a:rPr>
              <a:t> strategies that can be used to share criteria for success and engage students while helping them become skilled at self-assessing. How do these examples help students with self-reflection?</a:t>
            </a:r>
          </a:p>
          <a:p>
            <a:pPr defTabSz="942289">
              <a:defRPr/>
            </a:pPr>
            <a:endParaRPr lang="en-US" b="0" dirty="0">
              <a:latin typeface="Tw Cen MT" panose="020B0602020104020603" pitchFamily="34" charset="77"/>
            </a:endParaRPr>
          </a:p>
          <a:p>
            <a:r>
              <a:rPr lang="en-US" b="1" dirty="0">
                <a:latin typeface="Tw Cen MT" panose="020B0602020104020603" pitchFamily="34" charset="77"/>
              </a:rPr>
              <a:t>Reference</a:t>
            </a:r>
          </a:p>
          <a:p>
            <a:pPr marL="0" marR="0" indent="0">
              <a:lnSpc>
                <a:spcPct val="107000"/>
              </a:lnSpc>
              <a:spcBef>
                <a:spcPts val="0"/>
              </a:spcBef>
              <a:spcAft>
                <a:spcPts val="800"/>
              </a:spcAft>
              <a:buNone/>
            </a:pPr>
            <a:r>
              <a:rPr lang="en-US" sz="1200" dirty="0">
                <a:effectLst/>
                <a:latin typeface="Tw Cen MT" panose="020B0602020104020603" pitchFamily="34" charset="77"/>
                <a:ea typeface="Calibri" panose="020F0502020204030204" pitchFamily="34" charset="0"/>
                <a:cs typeface="Times New Roman" panose="02020603050405020304" pitchFamily="18" charset="0"/>
              </a:rPr>
              <a:t>Moss, C., &amp; Brookhart, S. (2019). Advancing formative assessment in every classroom: A guide for instructional leaders. </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ASCD.</a:t>
            </a:r>
          </a:p>
          <a:p>
            <a:endParaRPr lang="en-US" b="1"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48</a:t>
            </a:fld>
            <a:endParaRPr lang="en-US"/>
          </a:p>
        </p:txBody>
      </p:sp>
    </p:spTree>
    <p:extLst>
      <p:ext uri="{BB962C8B-B14F-4D97-AF65-F5344CB8AC3E}">
        <p14:creationId xmlns:p14="http://schemas.microsoft.com/office/powerpoint/2010/main" val="10831799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a:t>
            </a:r>
          </a:p>
          <a:p>
            <a:r>
              <a:rPr lang="en-US" b="0" dirty="0">
                <a:latin typeface="Tw Cen MT" panose="020B0602020104020603" pitchFamily="34" charset="77"/>
              </a:rPr>
              <a:t>This slide and the previous provide tools and strategies that can encourage student self-reflection and self-assessment. Connect these strategies to what teachers are already doing.</a:t>
            </a:r>
          </a:p>
          <a:p>
            <a:endParaRPr lang="en-US" b="0" dirty="0">
              <a:latin typeface="Tw Cen MT" panose="020B0602020104020603" pitchFamily="34" charset="77"/>
            </a:endParaRPr>
          </a:p>
          <a:p>
            <a:r>
              <a:rPr lang="en-US" b="1" dirty="0">
                <a:latin typeface="Tw Cen MT" panose="020B0602020104020603" pitchFamily="34" charset="77"/>
              </a:rPr>
              <a:t>To 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w Cen MT" panose="020B0602020104020603" pitchFamily="34" charset="77"/>
              </a:rPr>
              <a:t>Review contents on the slide.</a:t>
            </a:r>
          </a:p>
          <a:p>
            <a:r>
              <a:rPr lang="en-US" b="0" dirty="0">
                <a:latin typeface="Tw Cen MT" panose="020B0602020104020603" pitchFamily="34" charset="77"/>
              </a:rPr>
              <a:t>Pose these questions and have participants discuss.</a:t>
            </a:r>
          </a:p>
          <a:p>
            <a:pPr marL="171450" indent="-171450">
              <a:buFont typeface="Arial" panose="020B0604020202020204" pitchFamily="34" charset="0"/>
              <a:buChar char="•"/>
            </a:pPr>
            <a:r>
              <a:rPr lang="en-US" b="0" dirty="0">
                <a:latin typeface="Tw Cen MT" panose="020B0602020104020603" pitchFamily="34" charset="77"/>
              </a:rPr>
              <a:t>Which of these strategies have you used?</a:t>
            </a:r>
          </a:p>
          <a:p>
            <a:pPr marL="171450" indent="-171450">
              <a:buFont typeface="Arial" panose="020B0604020202020204" pitchFamily="34" charset="0"/>
              <a:buChar char="•"/>
            </a:pPr>
            <a:r>
              <a:rPr lang="en-US" b="0" dirty="0">
                <a:latin typeface="Tw Cen MT" panose="020B0602020104020603" pitchFamily="34" charset="77"/>
              </a:rPr>
              <a:t>What other ways might students make success criteria more visible to themselves and their peers?</a:t>
            </a:r>
          </a:p>
          <a:p>
            <a:endParaRPr lang="en-US" b="0" dirty="0">
              <a:latin typeface="Tw Cen MT" panose="020B0602020104020603" pitchFamily="34" charset="77"/>
            </a:endParaRPr>
          </a:p>
          <a:p>
            <a:r>
              <a:rPr lang="en-US" b="1" dirty="0">
                <a:latin typeface="Tw Cen MT" panose="020B0602020104020603" pitchFamily="34" charset="77"/>
              </a:rPr>
              <a:t>To Say</a:t>
            </a:r>
          </a:p>
          <a:p>
            <a:pPr defTabSz="942289">
              <a:defRPr/>
            </a:pPr>
            <a:r>
              <a:rPr lang="en-US" dirty="0">
                <a:latin typeface="Tw Cen MT" panose="020B0602020104020603" pitchFamily="34" charset="77"/>
              </a:rPr>
              <a:t>Success criteria are a road map for a learning destination. Success criteria provide stops along the way in order to help students assess where they are so they can use strategies to reach their destination. In addition to success criteria statements, there are many tools that can help students have more clarity about their learning destination and how to get there. Here are some</a:t>
            </a:r>
            <a:r>
              <a:rPr lang="en-US" b="0" dirty="0">
                <a:latin typeface="Tw Cen MT" panose="020B0602020104020603" pitchFamily="34" charset="77"/>
              </a:rPr>
              <a:t> strategies that can be used to share criteria for success and engage students while helping them become skilled at self-assessing. How do these examples help students with self-reflection?</a:t>
            </a:r>
          </a:p>
          <a:p>
            <a:pPr defTabSz="942289">
              <a:defRPr/>
            </a:pPr>
            <a:endParaRPr lang="en-US" b="0" dirty="0">
              <a:latin typeface="Tw Cen MT" panose="020B0602020104020603" pitchFamily="34" charset="77"/>
            </a:endParaRPr>
          </a:p>
          <a:p>
            <a:r>
              <a:rPr lang="en-US" b="1" dirty="0">
                <a:latin typeface="Tw Cen MT" panose="020B0602020104020603" pitchFamily="34" charset="77"/>
              </a:rPr>
              <a:t>Reference</a:t>
            </a:r>
          </a:p>
          <a:p>
            <a:pPr marL="0" marR="0" indent="0">
              <a:lnSpc>
                <a:spcPct val="107000"/>
              </a:lnSpc>
              <a:spcBef>
                <a:spcPts val="0"/>
              </a:spcBef>
              <a:spcAft>
                <a:spcPts val="800"/>
              </a:spcAft>
              <a:buNone/>
            </a:pPr>
            <a:r>
              <a:rPr lang="en-US" sz="1200" dirty="0">
                <a:effectLst/>
                <a:latin typeface="Tw Cen MT" panose="020B0602020104020603" pitchFamily="34" charset="77"/>
                <a:ea typeface="Calibri" panose="020F0502020204030204" pitchFamily="34" charset="0"/>
                <a:cs typeface="Times New Roman" panose="02020603050405020304" pitchFamily="18" charset="0"/>
              </a:rPr>
              <a:t>Moss, C., &amp; Brookhart, S. (2019). Advancing formative assessment in every classroom: A guide for instructional leaders. </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ASCD.</a:t>
            </a: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49</a:t>
            </a:fld>
            <a:endParaRPr lang="en-US"/>
          </a:p>
        </p:txBody>
      </p:sp>
    </p:spTree>
    <p:extLst>
      <p:ext uri="{BB962C8B-B14F-4D97-AF65-F5344CB8AC3E}">
        <p14:creationId xmlns:p14="http://schemas.microsoft.com/office/powerpoint/2010/main" val="1409077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a:t>
            </a:r>
          </a:p>
          <a:p>
            <a:r>
              <a:rPr lang="en-US" b="0" dirty="0">
                <a:latin typeface="Tw Cen MT" panose="020B0602020104020603" pitchFamily="34" charset="77"/>
              </a:rPr>
              <a:t>These are the handouts for Part 2 of the Common Formative Assessment module. These handouts may be sent to participants prior to the training or at the session.</a:t>
            </a: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5</a:t>
            </a:fld>
            <a:endParaRPr lang="en-US"/>
          </a:p>
        </p:txBody>
      </p:sp>
    </p:spTree>
    <p:extLst>
      <p:ext uri="{BB962C8B-B14F-4D97-AF65-F5344CB8AC3E}">
        <p14:creationId xmlns:p14="http://schemas.microsoft.com/office/powerpoint/2010/main" val="13624914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Know/To Say</a:t>
            </a:r>
            <a:endParaRPr lang="en-US" b="0" dirty="0">
              <a:latin typeface="Tw Cen MT" panose="020B0602020104020603" pitchFamily="34" charset="77"/>
            </a:endParaRPr>
          </a:p>
          <a:p>
            <a:pPr defTabSz="942289">
              <a:defRPr/>
            </a:pPr>
            <a:r>
              <a:rPr lang="en-US" b="0" dirty="0">
                <a:latin typeface="Tw Cen MT" panose="020B0602020104020603" pitchFamily="34" charset="77"/>
              </a:rPr>
              <a:t>It takes time to for students to become “assessment capable.”  It is a gradual process resulting from both teacher and student efforts. Here are some keys for activating students to become owners of their own learning through assessment. </a:t>
            </a:r>
          </a:p>
          <a:p>
            <a:pPr defTabSz="942289">
              <a:defRPr/>
            </a:pPr>
            <a:endParaRPr lang="en-US" b="0" dirty="0">
              <a:latin typeface="Tw Cen MT" panose="020B0602020104020603" pitchFamily="34" charset="77"/>
            </a:endParaRPr>
          </a:p>
          <a:p>
            <a:pPr defTabSz="942289">
              <a:defRPr/>
            </a:pPr>
            <a:r>
              <a:rPr lang="en-US" b="0" dirty="0">
                <a:latin typeface="Tw Cen MT" panose="020B0602020104020603" pitchFamily="34" charset="77"/>
              </a:rPr>
              <a:t>Consultant may want to have table copies of this resource. </a:t>
            </a:r>
          </a:p>
          <a:p>
            <a:pPr defTabSz="942289">
              <a:defRPr/>
            </a:pPr>
            <a:endParaRPr lang="en-US" b="0" dirty="0">
              <a:latin typeface="Tw Cen MT" panose="020B0602020104020603" pitchFamily="34" charset="77"/>
            </a:endParaRPr>
          </a:p>
          <a:p>
            <a:r>
              <a:rPr lang="en-US" b="1" dirty="0">
                <a:latin typeface="Tw Cen MT" panose="020B0602020104020603" pitchFamily="34" charset="77"/>
              </a:rPr>
              <a:t>To Do</a:t>
            </a:r>
          </a:p>
          <a:p>
            <a:r>
              <a:rPr lang="en-US" b="0" dirty="0">
                <a:latin typeface="Tw Cen MT" panose="020B0602020104020603" pitchFamily="34" charset="77"/>
              </a:rPr>
              <a:t>Discuss each point.</a:t>
            </a:r>
          </a:p>
          <a:p>
            <a:endParaRPr lang="en-US" b="0" dirty="0">
              <a:latin typeface="Tw Cen MT" panose="020B0602020104020603" pitchFamily="34" charset="77"/>
            </a:endParaRPr>
          </a:p>
          <a:p>
            <a:r>
              <a:rPr lang="en-US" b="0" dirty="0">
                <a:latin typeface="Tw Cen MT" panose="020B0602020104020603" pitchFamily="34" charset="77"/>
              </a:rPr>
              <a:t>Participants may access the resource </a:t>
            </a:r>
            <a:r>
              <a:rPr lang="en-US" b="1" i="1" dirty="0">
                <a:latin typeface="Tw Cen MT" panose="020B0602020104020603" pitchFamily="34" charset="77"/>
              </a:rPr>
              <a:t>Activating Students as Owners of Their Own Learning </a:t>
            </a:r>
            <a:r>
              <a:rPr lang="en-US" b="0" dirty="0">
                <a:latin typeface="Tw Cen MT" panose="020B0602020104020603" pitchFamily="34" charset="77"/>
              </a:rPr>
              <a:t>for more information. If the article is used, provide time to peruse the article and debrief new learning. In small groups, participants can list key learning gleaned from the article on chart paper along with strategies that can be implemented in their classrooms to encourage students to self-assess in order to become owners of their own learning.</a:t>
            </a:r>
            <a:endParaRPr lang="en-US" b="1" dirty="0">
              <a:latin typeface="Tw Cen MT" panose="020B0602020104020603" pitchFamily="34" charset="77"/>
            </a:endParaRPr>
          </a:p>
          <a:p>
            <a:endParaRPr lang="en-US" b="0" dirty="0">
              <a:latin typeface="Tw Cen MT" panose="020B0602020104020603" pitchFamily="34" charset="77"/>
            </a:endParaRPr>
          </a:p>
          <a:p>
            <a:r>
              <a:rPr lang="en-US" b="1" dirty="0">
                <a:latin typeface="Tw Cen MT" panose="020B0602020104020603" pitchFamily="34" charset="77"/>
              </a:rPr>
              <a:t>Resource</a:t>
            </a:r>
          </a:p>
          <a:p>
            <a:r>
              <a:rPr lang="en-US" dirty="0">
                <a:latin typeface="Tw Cen MT" panose="020B0602020104020603" pitchFamily="34" charset="77"/>
                <a:ea typeface="Calibri" panose="020F0502020204030204" pitchFamily="34" charset="0"/>
                <a:cs typeface="Times New Roman" panose="02020603050405020304" pitchFamily="18" charset="0"/>
              </a:rPr>
              <a:t>Activating Students as Owners of Their Own Learning, https://</a:t>
            </a:r>
            <a:r>
              <a:rPr lang="en-US" dirty="0" err="1">
                <a:latin typeface="Tw Cen MT" panose="020B0602020104020603" pitchFamily="34" charset="77"/>
                <a:ea typeface="Calibri" panose="020F0502020204030204" pitchFamily="34" charset="0"/>
                <a:cs typeface="Times New Roman" panose="02020603050405020304" pitchFamily="18" charset="0"/>
              </a:rPr>
              <a:t>iwonderstand.files.wordpress.com</a:t>
            </a:r>
            <a:r>
              <a:rPr lang="en-US" dirty="0">
                <a:latin typeface="Tw Cen MT" panose="020B0602020104020603" pitchFamily="34" charset="77"/>
                <a:ea typeface="Calibri" panose="020F0502020204030204" pitchFamily="34" charset="0"/>
                <a:cs typeface="Times New Roman" panose="02020603050405020304" pitchFamily="18" charset="0"/>
              </a:rPr>
              <a:t>/2015/12/activating-students-as-owners-of-their-own-</a:t>
            </a:r>
            <a:r>
              <a:rPr lang="en-US" dirty="0" err="1">
                <a:latin typeface="Tw Cen MT" panose="020B0602020104020603" pitchFamily="34" charset="77"/>
                <a:ea typeface="Calibri" panose="020F0502020204030204" pitchFamily="34" charset="0"/>
                <a:cs typeface="Times New Roman" panose="02020603050405020304" pitchFamily="18" charset="0"/>
              </a:rPr>
              <a:t>learning.pdf</a:t>
            </a:r>
            <a:endParaRPr lang="en-US" dirty="0">
              <a:latin typeface="Tw Cen MT" panose="020B0602020104020603" pitchFamily="34" charset="77"/>
              <a:ea typeface="Calibri" panose="020F0502020204030204" pitchFamily="34" charset="0"/>
              <a:cs typeface="Times New Roman" panose="02020603050405020304" pitchFamily="18" charset="0"/>
            </a:endParaRPr>
          </a:p>
          <a:p>
            <a:endParaRPr lang="en-US" dirty="0">
              <a:latin typeface="Tw Cen MT" panose="020B0602020104020603" pitchFamily="34" charset="77"/>
              <a:ea typeface="Calibri" panose="020F0502020204030204" pitchFamily="34" charset="0"/>
              <a:cs typeface="Times New Roman" panose="02020603050405020304" pitchFamily="18" charset="0"/>
            </a:endParaRPr>
          </a:p>
          <a:p>
            <a:r>
              <a:rPr lang="en-US" b="1" dirty="0">
                <a:latin typeface="Tw Cen MT" panose="020B0602020104020603" pitchFamily="34" charset="77"/>
                <a:cs typeface="Times New Roman" panose="02020603050405020304" pitchFamily="18" charset="0"/>
              </a:rPr>
              <a:t>Additional Optional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w Cen MT" panose="020B0602020104020603" pitchFamily="34" charset="77"/>
                <a:cs typeface="Times New Roman" panose="02020603050405020304" pitchFamily="18" charset="0"/>
              </a:rPr>
              <a:t>Video, 6:50 minutes, 4</a:t>
            </a:r>
            <a:r>
              <a:rPr lang="en-US" baseline="30000" dirty="0">
                <a:latin typeface="Tw Cen MT" panose="020B0602020104020603" pitchFamily="34" charset="77"/>
                <a:cs typeface="Times New Roman" panose="02020603050405020304" pitchFamily="18" charset="0"/>
              </a:rPr>
              <a:t>th</a:t>
            </a:r>
            <a:r>
              <a:rPr lang="en-US" dirty="0">
                <a:latin typeface="Tw Cen MT" panose="020B0602020104020603" pitchFamily="34" charset="77"/>
                <a:cs typeface="Times New Roman" panose="02020603050405020304" pitchFamily="18" charset="0"/>
              </a:rPr>
              <a:t> grade students utilize self-reflection and self-talk, </a:t>
            </a:r>
            <a:r>
              <a:rPr lang="en-US" dirty="0">
                <a:latin typeface="Tw Cen MT" panose="020B0602020104020603" pitchFamily="34" charset="77"/>
                <a:hlinkClick r:id="rId3"/>
              </a:rPr>
              <a:t>https://www.youtube.com/watch?v=4av28CeQC1I</a:t>
            </a:r>
            <a:endParaRPr lang="en-US" dirty="0">
              <a:latin typeface="Tw Cen MT" panose="020B0602020104020603" pitchFamily="34" charset="77"/>
            </a:endParaRPr>
          </a:p>
          <a:p>
            <a:pPr defTabSz="942289">
              <a:defRPr/>
            </a:pPr>
            <a:endParaRPr lang="en-US" dirty="0">
              <a:latin typeface="Tw Cen MT" panose="020B0602020104020603" pitchFamily="34" charset="77"/>
            </a:endParaRPr>
          </a:p>
          <a:p>
            <a:pPr marL="0" marR="0" lvl="0" indent="0" algn="l" defTabSz="942289" rtl="0" eaLnBrk="1" fontAlgn="auto" latinLnBrk="0" hangingPunct="1">
              <a:lnSpc>
                <a:spcPct val="100000"/>
              </a:lnSpc>
              <a:spcBef>
                <a:spcPts val="0"/>
              </a:spcBef>
              <a:spcAft>
                <a:spcPts val="0"/>
              </a:spcAft>
              <a:buClrTx/>
              <a:buSzTx/>
              <a:buFontTx/>
              <a:buNone/>
              <a:tabLst/>
              <a:defRPr/>
            </a:pPr>
            <a:r>
              <a:rPr lang="en-US" dirty="0">
                <a:latin typeface="Tw Cen MT" panose="020B0602020104020603" pitchFamily="34" charset="77"/>
              </a:rPr>
              <a:t>Video, 3:52 minutes, animated video describing strategies to help students engage in the self and peer assessment process, </a:t>
            </a:r>
            <a:r>
              <a:rPr lang="en-US" dirty="0">
                <a:latin typeface="Tw Cen MT" panose="020B0602020104020603" pitchFamily="34" charset="77"/>
                <a:hlinkClick r:id="rId4"/>
              </a:rPr>
              <a:t>https://www.youtube.com/watch?v=8WxvVgXC_NY</a:t>
            </a:r>
            <a:endParaRPr lang="en-US" dirty="0">
              <a:latin typeface="Tw Cen MT" panose="020B0602020104020603" pitchFamily="34" charset="77"/>
            </a:endParaRPr>
          </a:p>
          <a:p>
            <a:pPr defTabSz="942289">
              <a:defRPr/>
            </a:pPr>
            <a:endParaRPr lang="en-US" dirty="0">
              <a:latin typeface="Tw Cen MT" panose="020B0602020104020603" pitchFamily="34" charset="77"/>
            </a:endParaRPr>
          </a:p>
          <a:p>
            <a:r>
              <a:rPr lang="en-US" b="1" dirty="0">
                <a:latin typeface="Tw Cen MT" panose="020B0602020104020603" pitchFamily="34" charset="77"/>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Tw Cen MT" panose="020B0602020104020603" pitchFamily="34" charset="77"/>
              </a:rPr>
              <a:t>Olandt</a:t>
            </a:r>
            <a:r>
              <a:rPr lang="en-US" dirty="0">
                <a:latin typeface="Tw Cen MT" panose="020B0602020104020603" pitchFamily="34" charset="77"/>
              </a:rPr>
              <a:t>, C. (2017, June 21). Self-assessment and self-reflection [Video File].  </a:t>
            </a:r>
            <a:r>
              <a:rPr lang="en-US" i="1" dirty="0">
                <a:latin typeface="Tw Cen MT" panose="020B0602020104020603" pitchFamily="34" charset="77"/>
              </a:rPr>
              <a:t>Tennessee Dept. of Education. </a:t>
            </a:r>
            <a:r>
              <a:rPr lang="en-US" dirty="0">
                <a:latin typeface="Tw Cen MT" panose="020B0602020104020603" pitchFamily="34" charset="77"/>
                <a:hlinkClick r:id="rId3"/>
              </a:rPr>
              <a:t>https://www.youtube.com/watch?v=4av28CeQC1I</a:t>
            </a:r>
            <a:endParaRPr lang="en-US" dirty="0">
              <a:latin typeface="Tw Cen MT" panose="020B0602020104020603" pitchFamily="34" charset="77"/>
            </a:endParaRPr>
          </a:p>
          <a:p>
            <a:endParaRPr lang="en-US" dirty="0">
              <a:latin typeface="Tw Cen MT" panose="020B06020201040206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w Cen MT" panose="020B0602020104020603" pitchFamily="34" charset="77"/>
              </a:rPr>
              <a:t>Spencer, J. (2020, March 3). </a:t>
            </a:r>
            <a:r>
              <a:rPr lang="en-US" i="1" dirty="0">
                <a:latin typeface="Tw Cen MT" panose="020B0602020104020603" pitchFamily="34" charset="77"/>
              </a:rPr>
              <a:t>Empowering students to own the assessment process </a:t>
            </a:r>
            <a:r>
              <a:rPr lang="en-US" dirty="0">
                <a:latin typeface="Tw Cen MT" panose="020B0602020104020603" pitchFamily="34" charset="77"/>
              </a:rPr>
              <a:t>[Video file]. </a:t>
            </a:r>
            <a:r>
              <a:rPr lang="en-US" dirty="0">
                <a:latin typeface="Tw Cen MT" panose="020B0602020104020603" pitchFamily="34" charset="77"/>
                <a:hlinkClick r:id="rId4"/>
              </a:rPr>
              <a:t>https://www.youtube.com/watch?v=8WxvVgXC_NY</a:t>
            </a:r>
            <a:endParaRPr lang="en-US" dirty="0">
              <a:latin typeface="Tw Cen MT" panose="020B06020201040206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w Cen MT" panose="020B0602020104020603" pitchFamily="34" charset="77"/>
              <a:ea typeface="Calibri" panose="020F0502020204030204" pitchFamily="34" charset="0"/>
              <a:cs typeface="Times New Roman" panose="02020603050405020304" pitchFamily="18" charset="0"/>
            </a:endParaRPr>
          </a:p>
          <a:p>
            <a:pPr marL="182880" marR="0" indent="-182880">
              <a:lnSpc>
                <a:spcPct val="100000"/>
              </a:lnSpc>
              <a:spcBef>
                <a:spcPts val="0"/>
              </a:spcBef>
              <a:spcAft>
                <a:spcPts val="800"/>
              </a:spcAft>
              <a:buNone/>
            </a:pPr>
            <a:r>
              <a:rPr lang="en-US" sz="1200" dirty="0" err="1">
                <a:effectLst/>
                <a:latin typeface="Tw Cen MT" panose="020B0602020104020603" pitchFamily="34" charset="77"/>
                <a:ea typeface="Calibri" panose="020F0502020204030204" pitchFamily="34" charset="0"/>
                <a:cs typeface="Times New Roman" panose="02020603050405020304" pitchFamily="18" charset="0"/>
              </a:rPr>
              <a:t>Wiliam</a:t>
            </a:r>
            <a:r>
              <a:rPr lang="en-US" sz="1200" dirty="0">
                <a:effectLst/>
                <a:latin typeface="Tw Cen MT" panose="020B0602020104020603" pitchFamily="34" charset="77"/>
                <a:ea typeface="Calibri" panose="020F0502020204030204" pitchFamily="34" charset="0"/>
                <a:cs typeface="Times New Roman" panose="02020603050405020304" pitchFamily="18" charset="0"/>
              </a:rPr>
              <a:t>, D. (2018). Activating students as owners of their own learning. </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Embedded formative assessment.</a:t>
            </a:r>
            <a:r>
              <a:rPr lang="en-US" sz="1200" dirty="0">
                <a:effectLst/>
                <a:latin typeface="Tw Cen MT" panose="020B0602020104020603" pitchFamily="34" charset="77"/>
                <a:ea typeface="Calibri" panose="020F0502020204030204" pitchFamily="34" charset="0"/>
                <a:cs typeface="Times New Roman" panose="02020603050405020304" pitchFamily="18" charset="0"/>
              </a:rPr>
              <a:t> Solution Tree Press. </a:t>
            </a:r>
            <a:r>
              <a:rPr lang="en-US" sz="1200" u="sng" dirty="0">
                <a:solidFill>
                  <a:srgbClr val="0563C1"/>
                </a:solidFill>
                <a:effectLst/>
                <a:latin typeface="Tw Cen MT" panose="020B0602020104020603" pitchFamily="34" charset="77"/>
                <a:ea typeface="Calibri" panose="020F0502020204030204" pitchFamily="34" charset="0"/>
                <a:cs typeface="Times New Roman" panose="02020603050405020304" pitchFamily="18" charset="0"/>
                <a:hlinkClick r:id="rId5"/>
              </a:rPr>
              <a:t>https://iwonderstand.files.wordpress.com/2015/12/activating-students-as-owners-of-their-own-learning.pdf</a:t>
            </a:r>
            <a:endParaRPr lang="en-US" sz="1200" dirty="0">
              <a:effectLst/>
              <a:latin typeface="Tw Cen MT" panose="020B0602020104020603" pitchFamily="34" charset="77"/>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w Cen MT" panose="020B0602020104020603" pitchFamily="34" charset="77"/>
            </a:endParaRPr>
          </a:p>
          <a:p>
            <a:endParaRPr lang="en-US"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51</a:t>
            </a:fld>
            <a:endParaRPr lang="en-US"/>
          </a:p>
        </p:txBody>
      </p:sp>
    </p:spTree>
    <p:extLst>
      <p:ext uri="{BB962C8B-B14F-4D97-AF65-F5344CB8AC3E}">
        <p14:creationId xmlns:p14="http://schemas.microsoft.com/office/powerpoint/2010/main" val="21299547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a:t>
            </a:r>
          </a:p>
          <a:p>
            <a:r>
              <a:rPr lang="en-US" b="0" dirty="0">
                <a:latin typeface="Tw Cen MT" panose="020B0602020104020603" pitchFamily="34" charset="77"/>
              </a:rPr>
              <a:t>This activity provides time for participants to peruse the article</a:t>
            </a:r>
            <a:r>
              <a:rPr lang="en-US" b="1" dirty="0">
                <a:latin typeface="Tw Cen MT" panose="020B0602020104020603" pitchFamily="34" charset="77"/>
              </a:rPr>
              <a:t> Activating Students as Instructional Resources for One Another </a:t>
            </a:r>
            <a:r>
              <a:rPr lang="en-US" b="0" dirty="0">
                <a:latin typeface="Tw Cen MT" panose="020B0602020104020603" pitchFamily="34" charset="77"/>
              </a:rPr>
              <a:t>by Dylan </a:t>
            </a:r>
            <a:r>
              <a:rPr lang="en-US" b="0" dirty="0" err="1">
                <a:latin typeface="Tw Cen MT" panose="020B0602020104020603" pitchFamily="34" charset="77"/>
              </a:rPr>
              <a:t>Wiliam</a:t>
            </a:r>
            <a:r>
              <a:rPr lang="en-US" b="1" dirty="0">
                <a:latin typeface="Tw Cen MT" panose="020B0602020104020603" pitchFamily="34" charset="77"/>
              </a:rPr>
              <a:t>. </a:t>
            </a:r>
            <a:r>
              <a:rPr lang="en-US" b="0" dirty="0">
                <a:latin typeface="Tw Cen MT" panose="020B0602020104020603" pitchFamily="34" charset="77"/>
              </a:rPr>
              <a:t>Consultant may want table copies of this resource.</a:t>
            </a:r>
          </a:p>
          <a:p>
            <a:endParaRPr lang="en-US" b="1" dirty="0">
              <a:latin typeface="Tw Cen MT" panose="020B0602020104020603" pitchFamily="34" charset="77"/>
            </a:endParaRPr>
          </a:p>
          <a:p>
            <a:r>
              <a:rPr lang="en-US" b="1" dirty="0">
                <a:latin typeface="Tw Cen MT" panose="020B0602020104020603" pitchFamily="34" charset="77"/>
              </a:rPr>
              <a:t>To Do</a:t>
            </a:r>
          </a:p>
          <a:p>
            <a:r>
              <a:rPr lang="en-US" b="0" dirty="0">
                <a:latin typeface="Tw Cen MT" panose="020B0602020104020603" pitchFamily="34" charset="77"/>
              </a:rPr>
              <a:t>Divide participants into groups of three to do the Choose a Question 1, 2, 3 activity.</a:t>
            </a:r>
          </a:p>
          <a:p>
            <a:endParaRPr lang="en-US" b="0" dirty="0">
              <a:latin typeface="Tw Cen MT" panose="020B0602020104020603" pitchFamily="34" charset="77"/>
            </a:endParaRPr>
          </a:p>
          <a:p>
            <a:r>
              <a:rPr lang="en-US" b="0" dirty="0">
                <a:latin typeface="Tw Cen MT" panose="020B0602020104020603" pitchFamily="34" charset="77"/>
              </a:rPr>
              <a:t>Directions for activity:</a:t>
            </a:r>
          </a:p>
          <a:p>
            <a:r>
              <a:rPr lang="en-US" b="0" dirty="0">
                <a:latin typeface="Tw Cen MT" panose="020B0602020104020603" pitchFamily="34" charset="77"/>
              </a:rPr>
              <a:t>Have each member of your group choose a question then access the article by Dylan </a:t>
            </a:r>
            <a:r>
              <a:rPr lang="en-US" b="0" dirty="0" err="1">
                <a:latin typeface="Tw Cen MT" panose="020B0602020104020603" pitchFamily="34" charset="77"/>
              </a:rPr>
              <a:t>Wiliam</a:t>
            </a:r>
            <a:r>
              <a:rPr lang="en-US" b="0" dirty="0">
                <a:latin typeface="Tw Cen MT" panose="020B0602020104020603" pitchFamily="34" charset="77"/>
              </a:rPr>
              <a:t>, </a:t>
            </a:r>
            <a:r>
              <a:rPr lang="en-US" b="1" dirty="0">
                <a:latin typeface="Tw Cen MT" panose="020B0602020104020603" pitchFamily="34" charset="77"/>
              </a:rPr>
              <a:t>Activating Students as Instructional Resources for One Another</a:t>
            </a:r>
            <a:r>
              <a:rPr lang="en-US" b="0" dirty="0">
                <a:latin typeface="Tw Cen MT" panose="020B0602020104020603" pitchFamily="34" charset="77"/>
              </a:rPr>
              <a:t>, by using the QR code to find the answers. Take turns sharing questions and answers found with team members. Feel free to add your own ideas as well.</a:t>
            </a:r>
          </a:p>
          <a:p>
            <a:endParaRPr lang="en-US" b="0" dirty="0">
              <a:latin typeface="Tw Cen MT" panose="020B0602020104020603" pitchFamily="34" charset="77"/>
            </a:endParaRPr>
          </a:p>
          <a:p>
            <a:r>
              <a:rPr lang="en-US" dirty="0">
                <a:latin typeface="Tw Cen MT" panose="020B0602020104020603" pitchFamily="34" charset="77"/>
              </a:rPr>
              <a:t>Https://</a:t>
            </a:r>
            <a:r>
              <a:rPr lang="en-US" dirty="0" err="1">
                <a:latin typeface="Tw Cen MT" panose="020B0602020104020603" pitchFamily="34" charset="77"/>
              </a:rPr>
              <a:t>iwonderstand.files.wordpress.com</a:t>
            </a:r>
            <a:r>
              <a:rPr lang="en-US" dirty="0">
                <a:latin typeface="Tw Cen MT" panose="020B0602020104020603" pitchFamily="34" charset="77"/>
              </a:rPr>
              <a:t>/2015/12/activating-students-as-instructional-resources-for-one-another.pdf</a:t>
            </a:r>
          </a:p>
          <a:p>
            <a:endParaRPr lang="en-US" dirty="0">
              <a:latin typeface="Tw Cen MT" panose="020B0602020104020603" pitchFamily="34" charset="77"/>
            </a:endParaRPr>
          </a:p>
          <a:p>
            <a:r>
              <a:rPr lang="en-US" b="1" dirty="0">
                <a:latin typeface="Tw Cen MT" panose="020B0602020104020603" pitchFamily="34" charset="77"/>
              </a:rPr>
              <a:t>To Say</a:t>
            </a:r>
          </a:p>
          <a:p>
            <a:r>
              <a:rPr lang="en-US" b="0" dirty="0">
                <a:latin typeface="Tw Cen MT" panose="020B0602020104020603" pitchFamily="34" charset="77"/>
              </a:rPr>
              <a:t>We have learned that activating students as resources for one another is a key strategy for implementing formative assessment. Now we will find out more on why this process is so powerful and how it can be done.</a:t>
            </a:r>
          </a:p>
          <a:p>
            <a:endParaRPr lang="en-US" b="0" dirty="0">
              <a:latin typeface="Tw Cen MT" panose="020B0602020104020603" pitchFamily="34" charset="77"/>
            </a:endParaRPr>
          </a:p>
          <a:p>
            <a:r>
              <a:rPr lang="en-US" b="1" dirty="0">
                <a:latin typeface="Tw Cen MT" panose="020B0602020104020603" pitchFamily="34" charset="77"/>
              </a:rPr>
              <a:t>Optional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Tw Cen MT" panose="020B0602020104020603" pitchFamily="34" charset="77"/>
              </a:rPr>
              <a:t>Video, 1:00 minute, primary students engage in a quick 60 second strategy for peer assessment and feedback called TAG feedback, </a:t>
            </a:r>
            <a:r>
              <a:rPr lang="en-US" b="1" dirty="0">
                <a:latin typeface="Tw Cen MT" panose="020B0602020104020603" pitchFamily="34" charset="77"/>
              </a:rPr>
              <a:t>https://</a:t>
            </a:r>
            <a:r>
              <a:rPr lang="en-US" b="1" dirty="0" err="1">
                <a:latin typeface="Tw Cen MT" panose="020B0602020104020603" pitchFamily="34" charset="77"/>
              </a:rPr>
              <a:t>www.youtube.com</a:t>
            </a:r>
            <a:r>
              <a:rPr lang="en-US" b="1" dirty="0">
                <a:latin typeface="Tw Cen MT" panose="020B0602020104020603" pitchFamily="34" charset="77"/>
              </a:rPr>
              <a:t>/</a:t>
            </a:r>
            <a:r>
              <a:rPr lang="en-US" b="1" dirty="0" err="1">
                <a:latin typeface="Tw Cen MT" panose="020B0602020104020603" pitchFamily="34" charset="77"/>
              </a:rPr>
              <a:t>watch?v</a:t>
            </a:r>
            <a:r>
              <a:rPr lang="en-US" b="1" dirty="0">
                <a:latin typeface="Tw Cen MT" panose="020B0602020104020603" pitchFamily="34" charset="77"/>
              </a:rPr>
              <a:t>=HM5dp50HWXQ&amp;feature=</a:t>
            </a:r>
            <a:r>
              <a:rPr lang="en-US" b="1" dirty="0" err="1">
                <a:latin typeface="Tw Cen MT" panose="020B0602020104020603" pitchFamily="34" charset="77"/>
              </a:rPr>
              <a:t>emb_rel_pause</a:t>
            </a:r>
            <a:endParaRPr lang="en-US" b="1" dirty="0">
              <a:latin typeface="Tw Cen MT" panose="020B0602020104020603" pitchFamily="34" charset="77"/>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Tw Cen MT" panose="020B0602020104020603" pitchFamily="34" charset="77"/>
              </a:rPr>
              <a:t>Video, 1:00 minute, students use a 60 minute strategy - Respond, Reflect, and Review to assess peers’ work</a:t>
            </a:r>
            <a:r>
              <a:rPr lang="en-US" b="1" dirty="0">
                <a:latin typeface="Tw Cen MT" panose="020B0602020104020603" pitchFamily="34" charset="77"/>
              </a:rPr>
              <a:t> </a:t>
            </a:r>
            <a:r>
              <a:rPr lang="en-US" b="0" dirty="0">
                <a:latin typeface="Tw Cen MT" panose="020B0602020104020603" pitchFamily="34" charset="77"/>
              </a:rPr>
              <a:t>(elementary level), </a:t>
            </a:r>
            <a:r>
              <a:rPr lang="en-US" b="1" dirty="0">
                <a:latin typeface="Tw Cen MT" panose="020B0602020104020603" pitchFamily="34" charset="77"/>
              </a:rPr>
              <a:t>https://</a:t>
            </a:r>
            <a:r>
              <a:rPr lang="en-US" b="1" dirty="0" err="1">
                <a:latin typeface="Tw Cen MT" panose="020B0602020104020603" pitchFamily="34" charset="77"/>
              </a:rPr>
              <a:t>www.youtube.com</a:t>
            </a:r>
            <a:r>
              <a:rPr lang="en-US" b="1" dirty="0">
                <a:latin typeface="Tw Cen MT" panose="020B0602020104020603" pitchFamily="34" charset="77"/>
              </a:rPr>
              <a:t>/</a:t>
            </a:r>
            <a:r>
              <a:rPr lang="en-US" b="1" dirty="0" err="1">
                <a:latin typeface="Tw Cen MT" panose="020B0602020104020603" pitchFamily="34" charset="77"/>
              </a:rPr>
              <a:t>watch?v</a:t>
            </a:r>
            <a:r>
              <a:rPr lang="en-US" b="1" dirty="0">
                <a:latin typeface="Tw Cen MT" panose="020B0602020104020603" pitchFamily="34" charset="77"/>
              </a:rPr>
              <a:t>=J4UQvt1Rn9w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Tw Cen MT" panose="020B0602020104020603" pitchFamily="34" charset="77"/>
              </a:rPr>
              <a:t>Video, Peer critique: Creating a culture of revision</a:t>
            </a:r>
            <a:r>
              <a:rPr lang="en-US" b="0" i="1" dirty="0">
                <a:latin typeface="Tw Cen MT" panose="020B0602020104020603" pitchFamily="34" charset="77"/>
              </a:rPr>
              <a:t>. </a:t>
            </a:r>
            <a:r>
              <a:rPr lang="en-US" b="1" dirty="0">
                <a:latin typeface="Tw Cen MT" panose="020B0602020104020603" pitchFamily="34" charset="77"/>
              </a:rPr>
              <a:t>https://</a:t>
            </a:r>
            <a:r>
              <a:rPr lang="en-US" b="1" dirty="0" err="1">
                <a:latin typeface="Tw Cen MT" panose="020B0602020104020603" pitchFamily="34" charset="77"/>
              </a:rPr>
              <a:t>www.youtube.com</a:t>
            </a:r>
            <a:r>
              <a:rPr lang="en-US" b="1" dirty="0">
                <a:latin typeface="Tw Cen MT" panose="020B0602020104020603" pitchFamily="34" charset="77"/>
              </a:rPr>
              <a:t>/</a:t>
            </a:r>
            <a:r>
              <a:rPr lang="en-US" b="1" dirty="0" err="1">
                <a:latin typeface="Tw Cen MT" panose="020B0602020104020603" pitchFamily="34" charset="77"/>
              </a:rPr>
              <a:t>watch?v</a:t>
            </a:r>
            <a:r>
              <a:rPr lang="en-US" b="1" dirty="0">
                <a:latin typeface="Tw Cen MT" panose="020B0602020104020603" pitchFamily="34" charset="77"/>
              </a:rPr>
              <a:t>=M8FKJPpvreY</a:t>
            </a:r>
          </a:p>
          <a:p>
            <a:endParaRPr lang="en-US" b="0" dirty="0">
              <a:latin typeface="Tw Cen MT" panose="020B0602020104020603" pitchFamily="34" charset="77"/>
            </a:endParaRPr>
          </a:p>
          <a:p>
            <a:r>
              <a:rPr lang="en-US" b="1" dirty="0">
                <a:latin typeface="Tw Cen MT" panose="020B0602020104020603" pitchFamily="34" charset="77"/>
              </a:rPr>
              <a:t>References</a:t>
            </a:r>
          </a:p>
          <a:p>
            <a:pPr marL="0" marR="0" lvl="0" indent="0" algn="l" defTabSz="942289" rtl="0" eaLnBrk="1" fontAlgn="auto" latinLnBrk="0" hangingPunct="1">
              <a:lnSpc>
                <a:spcPct val="100000"/>
              </a:lnSpc>
              <a:spcBef>
                <a:spcPts val="0"/>
              </a:spcBef>
              <a:spcAft>
                <a:spcPts val="0"/>
              </a:spcAft>
              <a:buClrTx/>
              <a:buSzTx/>
              <a:buFontTx/>
              <a:buNone/>
              <a:tabLst/>
              <a:defRPr/>
            </a:pPr>
            <a:r>
              <a:rPr lang="en-US" b="0" dirty="0">
                <a:latin typeface="Tw Cen MT" panose="020B0602020104020603" pitchFamily="34" charset="77"/>
              </a:rPr>
              <a:t>Concourse Village Elementary School. (2019, Feb. 8). 60 second strategy: TAG feedback [Video file]</a:t>
            </a:r>
            <a:r>
              <a:rPr lang="en-US" b="0" i="1" dirty="0">
                <a:latin typeface="Tw Cen MT" panose="020B0602020104020603" pitchFamily="34" charset="77"/>
              </a:rPr>
              <a:t>. Edutopia</a:t>
            </a:r>
            <a:r>
              <a:rPr lang="en-US" b="0" dirty="0">
                <a:latin typeface="Tw Cen MT" panose="020B0602020104020603" pitchFamily="34" charset="77"/>
              </a:rPr>
              <a:t>. </a:t>
            </a:r>
            <a:r>
              <a:rPr lang="en-US" b="1" dirty="0">
                <a:latin typeface="Tw Cen MT" panose="020B0602020104020603" pitchFamily="34" charset="77"/>
              </a:rPr>
              <a:t>https://</a:t>
            </a:r>
            <a:r>
              <a:rPr lang="en-US" b="1" dirty="0" err="1">
                <a:latin typeface="Tw Cen MT" panose="020B0602020104020603" pitchFamily="34" charset="77"/>
              </a:rPr>
              <a:t>www.youtube.com</a:t>
            </a:r>
            <a:r>
              <a:rPr lang="en-US" b="1" dirty="0">
                <a:latin typeface="Tw Cen MT" panose="020B0602020104020603" pitchFamily="34" charset="77"/>
              </a:rPr>
              <a:t>/</a:t>
            </a:r>
            <a:r>
              <a:rPr lang="en-US" b="1" dirty="0" err="1">
                <a:latin typeface="Tw Cen MT" panose="020B0602020104020603" pitchFamily="34" charset="77"/>
              </a:rPr>
              <a:t>watch?v</a:t>
            </a:r>
            <a:r>
              <a:rPr lang="en-US" b="1" dirty="0">
                <a:latin typeface="Tw Cen MT" panose="020B0602020104020603" pitchFamily="34" charset="77"/>
              </a:rPr>
              <a:t>=HM5dp50HWXQ&amp;feature=</a:t>
            </a:r>
            <a:r>
              <a:rPr lang="en-US" b="1" dirty="0" err="1">
                <a:latin typeface="Tw Cen MT" panose="020B0602020104020603" pitchFamily="34" charset="77"/>
              </a:rPr>
              <a:t>emb_rel_pause</a:t>
            </a:r>
            <a:endParaRPr lang="en-US" b="1" dirty="0">
              <a:latin typeface="Tw Cen MT" panose="020B0602020104020603" pitchFamily="34" charset="77"/>
            </a:endParaRPr>
          </a:p>
          <a:p>
            <a:pPr defTabSz="942289">
              <a:defRPr/>
            </a:pPr>
            <a:endParaRPr lang="en-US" dirty="0">
              <a:latin typeface="Tw Cen MT" panose="020B0602020104020603" pitchFamily="34" charset="77"/>
              <a:ea typeface="Calibri" panose="020F0502020204030204" pitchFamily="34" charset="0"/>
              <a:cs typeface="Times New Roman" panose="02020603050405020304" pitchFamily="18" charset="0"/>
            </a:endParaRPr>
          </a:p>
          <a:p>
            <a:pPr marL="0" marR="0" lvl="0" indent="0" algn="l" defTabSz="942289" rtl="0" eaLnBrk="1" fontAlgn="auto" latinLnBrk="0" hangingPunct="1">
              <a:lnSpc>
                <a:spcPct val="100000"/>
              </a:lnSpc>
              <a:spcBef>
                <a:spcPts val="0"/>
              </a:spcBef>
              <a:spcAft>
                <a:spcPts val="0"/>
              </a:spcAft>
              <a:buClrTx/>
              <a:buSzTx/>
              <a:buFontTx/>
              <a:buNone/>
              <a:tabLst/>
              <a:defRPr/>
            </a:pPr>
            <a:r>
              <a:rPr lang="en-US" b="0" dirty="0">
                <a:latin typeface="Tw Cen MT" panose="020B0602020104020603" pitchFamily="34" charset="77"/>
              </a:rPr>
              <a:t>Savage, T. (2019, Sept. 6). 60 second strategy: Respond, reflect, and review [Video file]. </a:t>
            </a:r>
            <a:r>
              <a:rPr lang="en-US" b="0" i="1" dirty="0">
                <a:latin typeface="Tw Cen MT" panose="020B0602020104020603" pitchFamily="34" charset="77"/>
              </a:rPr>
              <a:t>Edutopia</a:t>
            </a:r>
            <a:r>
              <a:rPr lang="en-US" b="0" dirty="0">
                <a:latin typeface="Tw Cen MT" panose="020B0602020104020603" pitchFamily="34" charset="77"/>
              </a:rPr>
              <a:t>. </a:t>
            </a:r>
            <a:r>
              <a:rPr lang="en-US" b="1" dirty="0">
                <a:latin typeface="Tw Cen MT" panose="020B0602020104020603" pitchFamily="34" charset="77"/>
              </a:rPr>
              <a:t>https://</a:t>
            </a:r>
            <a:r>
              <a:rPr lang="en-US" b="1" dirty="0" err="1">
                <a:latin typeface="Tw Cen MT" panose="020B0602020104020603" pitchFamily="34" charset="77"/>
              </a:rPr>
              <a:t>www.youtube.com</a:t>
            </a:r>
            <a:r>
              <a:rPr lang="en-US" b="1" dirty="0">
                <a:latin typeface="Tw Cen MT" panose="020B0602020104020603" pitchFamily="34" charset="77"/>
              </a:rPr>
              <a:t>/</a:t>
            </a:r>
            <a:r>
              <a:rPr lang="en-US" b="1" dirty="0" err="1">
                <a:latin typeface="Tw Cen MT" panose="020B0602020104020603" pitchFamily="34" charset="77"/>
              </a:rPr>
              <a:t>watch?v</a:t>
            </a:r>
            <a:r>
              <a:rPr lang="en-US" b="1" dirty="0">
                <a:latin typeface="Tw Cen MT" panose="020B0602020104020603" pitchFamily="34" charset="77"/>
              </a:rPr>
              <a:t>=J4UQvt1Rn9w</a:t>
            </a:r>
          </a:p>
          <a:p>
            <a:pPr defTabSz="942289">
              <a:defRPr/>
            </a:pPr>
            <a:endParaRPr lang="en-US" dirty="0">
              <a:latin typeface="Tw Cen MT" panose="020B0602020104020603" pitchFamily="34" charset="77"/>
              <a:ea typeface="Calibri" panose="020F0502020204030204" pitchFamily="34" charset="0"/>
              <a:cs typeface="Times New Roman" panose="02020603050405020304" pitchFamily="18" charset="0"/>
            </a:endParaRPr>
          </a:p>
          <a:p>
            <a:pPr marL="0" marR="0" lvl="0" indent="0" algn="l" defTabSz="942289" rtl="0" eaLnBrk="1" fontAlgn="auto" latinLnBrk="0" hangingPunct="1">
              <a:lnSpc>
                <a:spcPct val="100000"/>
              </a:lnSpc>
              <a:spcBef>
                <a:spcPts val="0"/>
              </a:spcBef>
              <a:spcAft>
                <a:spcPts val="0"/>
              </a:spcAft>
              <a:buClrTx/>
              <a:buSzTx/>
              <a:buFontTx/>
              <a:buNone/>
              <a:tabLst/>
              <a:defRPr/>
            </a:pPr>
            <a:r>
              <a:rPr lang="en-US" b="0" dirty="0">
                <a:latin typeface="Tw Cen MT" panose="020B0602020104020603" pitchFamily="34" charset="77"/>
              </a:rPr>
              <a:t>Two Rivers Charter School. (2016, Nov.1). Peer critique: Creating a culture of revision [Video file]</a:t>
            </a:r>
            <a:r>
              <a:rPr lang="en-US" b="0" i="1" dirty="0">
                <a:latin typeface="Tw Cen MT" panose="020B0602020104020603" pitchFamily="34" charset="77"/>
              </a:rPr>
              <a:t>. Edutopia</a:t>
            </a:r>
            <a:r>
              <a:rPr lang="en-US" b="0" dirty="0">
                <a:latin typeface="Tw Cen MT" panose="020B0602020104020603" pitchFamily="34" charset="77"/>
              </a:rPr>
              <a:t>. </a:t>
            </a:r>
            <a:r>
              <a:rPr lang="en-US" b="1" dirty="0">
                <a:latin typeface="Tw Cen MT" panose="020B0602020104020603" pitchFamily="34" charset="77"/>
              </a:rPr>
              <a:t>https://</a:t>
            </a:r>
            <a:r>
              <a:rPr lang="en-US" b="1" dirty="0" err="1">
                <a:latin typeface="Tw Cen MT" panose="020B0602020104020603" pitchFamily="34" charset="77"/>
              </a:rPr>
              <a:t>www.youtube.com</a:t>
            </a:r>
            <a:r>
              <a:rPr lang="en-US" b="1" dirty="0">
                <a:latin typeface="Tw Cen MT" panose="020B0602020104020603" pitchFamily="34" charset="77"/>
              </a:rPr>
              <a:t>/</a:t>
            </a:r>
            <a:r>
              <a:rPr lang="en-US" b="1" dirty="0" err="1">
                <a:latin typeface="Tw Cen MT" panose="020B0602020104020603" pitchFamily="34" charset="77"/>
              </a:rPr>
              <a:t>watch?v</a:t>
            </a:r>
            <a:r>
              <a:rPr lang="en-US" b="1" dirty="0">
                <a:latin typeface="Tw Cen MT" panose="020B0602020104020603" pitchFamily="34" charset="77"/>
              </a:rPr>
              <a:t>=M8FKJPpvreY</a:t>
            </a:r>
          </a:p>
          <a:p>
            <a:pPr defTabSz="942289">
              <a:defRPr/>
            </a:pPr>
            <a:endParaRPr lang="en-US" dirty="0">
              <a:latin typeface="Tw Cen MT" panose="020B0602020104020603" pitchFamily="34" charset="77"/>
              <a:ea typeface="Calibri" panose="020F0502020204030204" pitchFamily="34" charset="0"/>
              <a:cs typeface="Times New Roman" panose="02020603050405020304" pitchFamily="18" charset="0"/>
            </a:endParaRPr>
          </a:p>
          <a:p>
            <a:pPr defTabSz="942289">
              <a:defRPr/>
            </a:pPr>
            <a:r>
              <a:rPr lang="en-US" dirty="0" err="1">
                <a:latin typeface="Tw Cen MT" panose="020B0602020104020603" pitchFamily="34" charset="77"/>
                <a:ea typeface="Calibri" panose="020F0502020204030204" pitchFamily="34" charset="0"/>
                <a:cs typeface="Times New Roman" panose="02020603050405020304" pitchFamily="18" charset="0"/>
              </a:rPr>
              <a:t>Wiliam</a:t>
            </a:r>
            <a:r>
              <a:rPr lang="en-US" dirty="0">
                <a:latin typeface="Tw Cen MT" panose="020B0602020104020603" pitchFamily="34" charset="77"/>
                <a:ea typeface="Calibri" panose="020F0502020204030204" pitchFamily="34" charset="0"/>
                <a:cs typeface="Times New Roman" panose="02020603050405020304" pitchFamily="18" charset="0"/>
              </a:rPr>
              <a:t>, D. (2018). Activating students as resources for one another. </a:t>
            </a:r>
            <a:r>
              <a:rPr lang="en-US" i="1" dirty="0">
                <a:latin typeface="Tw Cen MT" panose="020B0602020104020603" pitchFamily="34" charset="77"/>
                <a:ea typeface="Calibri" panose="020F0502020204030204" pitchFamily="34" charset="0"/>
                <a:cs typeface="Times New Roman" panose="02020603050405020304" pitchFamily="18" charset="0"/>
              </a:rPr>
              <a:t>Embedded formative assessment.</a:t>
            </a:r>
            <a:r>
              <a:rPr lang="en-US" dirty="0">
                <a:latin typeface="Tw Cen MT" panose="020B0602020104020603" pitchFamily="34" charset="77"/>
                <a:ea typeface="Calibri" panose="020F0502020204030204" pitchFamily="34" charset="0"/>
                <a:cs typeface="Times New Roman" panose="02020603050405020304" pitchFamily="18" charset="0"/>
              </a:rPr>
              <a:t> Solution Tree Press. </a:t>
            </a:r>
            <a:r>
              <a:rPr lang="en-US" dirty="0">
                <a:solidFill>
                  <a:srgbClr val="414142"/>
                </a:solidFill>
                <a:latin typeface="Tw Cen MT" panose="020B0602020104020603" pitchFamily="34" charset="77"/>
                <a:hlinkClick r:id="rId3"/>
              </a:rPr>
              <a:t>https://iwonderstand.files.wordpress.com/2015/12/activating-students-as-instructional-resources-for-one-another.pdf</a:t>
            </a:r>
            <a:endParaRPr lang="en-US" dirty="0">
              <a:solidFill>
                <a:srgbClr val="414142"/>
              </a:solidFill>
              <a:latin typeface="Tw Cen MT" panose="020B0602020104020603" pitchFamily="34" charset="77"/>
            </a:endParaRPr>
          </a:p>
          <a:p>
            <a:pPr defTabSz="942289">
              <a:defRPr/>
            </a:pPr>
            <a:endParaRPr lang="en-US" dirty="0">
              <a:solidFill>
                <a:srgbClr val="414142"/>
              </a:solidFill>
              <a:latin typeface="Tw Cen MT" panose="020B0602020104020603" pitchFamily="34" charset="77"/>
            </a:endParaRPr>
          </a:p>
          <a:p>
            <a:endParaRPr lang="en-US" b="1"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52</a:t>
            </a:fld>
            <a:endParaRPr lang="en-US"/>
          </a:p>
        </p:txBody>
      </p:sp>
    </p:spTree>
    <p:extLst>
      <p:ext uri="{BB962C8B-B14F-4D97-AF65-F5344CB8AC3E}">
        <p14:creationId xmlns:p14="http://schemas.microsoft.com/office/powerpoint/2010/main" val="20337468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Handout #5: Find Someone Who</a:t>
            </a:r>
          </a:p>
          <a:p>
            <a:endParaRPr lang="en-US" b="1" dirty="0">
              <a:latin typeface="Tw Cen MT" panose="020B0602020104020603" pitchFamily="34" charset="77"/>
            </a:endParaRPr>
          </a:p>
          <a:p>
            <a:r>
              <a:rPr lang="en-US" b="1" dirty="0">
                <a:latin typeface="Tw Cen MT" panose="020B0602020104020603" pitchFamily="34" charset="77"/>
              </a:rPr>
              <a:t>To Know/To Do</a:t>
            </a:r>
          </a:p>
          <a:p>
            <a:r>
              <a:rPr lang="en-US" b="0" dirty="0">
                <a:latin typeface="Tw Cen MT" panose="020B0602020104020603" pitchFamily="34" charset="77"/>
              </a:rPr>
              <a:t>This activity provides participants an opportunity to apply their knowledge about Daily Formative Assessments and share how they will or have used these assessments in their classrooms to elicit evidence of student learning.</a:t>
            </a:r>
          </a:p>
          <a:p>
            <a:endParaRPr lang="en-US" b="0" dirty="0">
              <a:latin typeface="Tw Cen MT" panose="020B0602020104020603" pitchFamily="34" charset="77"/>
            </a:endParaRPr>
          </a:p>
          <a:p>
            <a:r>
              <a:rPr lang="en-US" b="1" dirty="0">
                <a:latin typeface="Tw Cen MT" panose="020B0602020104020603" pitchFamily="34" charset="77"/>
              </a:rPr>
              <a:t>Activity Handout #5 – Find Someone Who… Uses Ongoing Formative Assessment       </a:t>
            </a:r>
          </a:p>
          <a:p>
            <a:r>
              <a:rPr lang="en-US" b="0" dirty="0">
                <a:latin typeface="Tw Cen MT" panose="020B0602020104020603" pitchFamily="34" charset="77"/>
              </a:rPr>
              <a:t>Participants will “roam the room” and find others who have or will use these tools/strategies to elicit evidence of learning. Partner 1 will select a tool/strategy on the handout then describe how they might use it. Partner 2 will jot down notes capturing what was explained by partner 1.  Partners then switch roles.</a:t>
            </a:r>
          </a:p>
          <a:p>
            <a:endParaRPr lang="en-US" b="0" dirty="0">
              <a:latin typeface="Tw Cen MT" panose="020B0602020104020603" pitchFamily="34" charset="77"/>
            </a:endParaRPr>
          </a:p>
          <a:p>
            <a:r>
              <a:rPr lang="en-US" b="0" dirty="0">
                <a:latin typeface="Tw Cen MT" panose="020B0602020104020603" pitchFamily="34" charset="77"/>
              </a:rPr>
              <a:t>For example, if you find someone who has used Indicators for Level of Understanding… they will tell you how they have or plan to implement that strategy. They might say “I provide colored cups (red, yellow, green) for students to show me while working on a learning task (red – I need help, yellow – I need clarification, green – I  can teach others). You would then jot down notes on your handout to help you remember the strategy. Next, it would be your turn to share a different Daily Formative Assessment strategy with your partner and they would jot down notes on their handout.</a:t>
            </a:r>
          </a:p>
          <a:p>
            <a:endParaRPr lang="en-US" b="0" dirty="0">
              <a:latin typeface="Tw Cen MT" panose="020B0602020104020603" pitchFamily="34" charset="77"/>
            </a:endParaRPr>
          </a:p>
          <a:p>
            <a:r>
              <a:rPr lang="en-US" b="0" dirty="0">
                <a:latin typeface="Tw Cen MT" panose="020B0602020104020603" pitchFamily="34" charset="77"/>
              </a:rPr>
              <a:t>Continue to repeat the process, finding and sharing different formative assessment strategies with others. Allow at least 15-20 minutes so participants can meet with as many individuals as possible as time allows.</a:t>
            </a:r>
          </a:p>
          <a:p>
            <a:endParaRPr lang="en-US" b="0" dirty="0">
              <a:latin typeface="Tw Cen MT" panose="020B0602020104020603" pitchFamily="34" charset="77"/>
            </a:endParaRPr>
          </a:p>
          <a:p>
            <a:r>
              <a:rPr lang="en-US" b="1" dirty="0">
                <a:latin typeface="Tw Cen MT" panose="020B0602020104020603" pitchFamily="34" charset="77"/>
              </a:rPr>
              <a:t>To Say</a:t>
            </a:r>
          </a:p>
          <a:p>
            <a:r>
              <a:rPr lang="en-US" b="0" dirty="0">
                <a:latin typeface="Tw Cen MT" panose="020B0602020104020603" pitchFamily="34" charset="77"/>
              </a:rPr>
              <a:t>We will now take a few minutes to connect with others in this group that have used some of these Daily Formative Assessment methods. Please access Handout #5 and find someone in the group that would share one of their practices with you. As you listen to them explain what they have done to collect evidence of student learning, jot down notes in the appropriate category on your handout. Once finished, share a practice you have done with your partner. Once you both share and jot down notes, move on and find another partner.</a:t>
            </a:r>
          </a:p>
          <a:p>
            <a:endParaRPr lang="en-US" b="0"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53</a:t>
            </a:fld>
            <a:endParaRPr lang="en-US"/>
          </a:p>
        </p:txBody>
      </p:sp>
    </p:spTree>
    <p:extLst>
      <p:ext uri="{BB962C8B-B14F-4D97-AF65-F5344CB8AC3E}">
        <p14:creationId xmlns:p14="http://schemas.microsoft.com/office/powerpoint/2010/main" val="14833250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Handout #6 Formative Assessment T-Chart </a:t>
            </a:r>
            <a:r>
              <a:rPr lang="en-US" sz="1200" dirty="0">
                <a:latin typeface="Tw Cen MT" panose="020B0602020104020603" pitchFamily="34" charset="77"/>
                <a:ea typeface="Arial" panose="020B0604020202020204" pitchFamily="34" charset="0"/>
              </a:rPr>
              <a:t>(adapted from https://</a:t>
            </a:r>
            <a:r>
              <a:rPr lang="en-US" sz="1200" dirty="0" err="1">
                <a:latin typeface="Tw Cen MT" panose="020B0602020104020603" pitchFamily="34" charset="77"/>
                <a:ea typeface="Arial" panose="020B0604020202020204" pitchFamily="34" charset="0"/>
              </a:rPr>
              <a:t>docs.google.com</a:t>
            </a:r>
            <a:r>
              <a:rPr lang="en-US" sz="1200" dirty="0">
                <a:latin typeface="Tw Cen MT" panose="020B0602020104020603" pitchFamily="34" charset="77"/>
                <a:ea typeface="Arial" panose="020B0604020202020204" pitchFamily="34" charset="0"/>
              </a:rPr>
              <a:t>/document/d/1pxYRo8dcDSNN1wUfi3-ueKy6_PqFkMKEMpFz6e3nhzM/edit)</a:t>
            </a:r>
          </a:p>
          <a:p>
            <a:endParaRPr lang="en-US" b="1" dirty="0">
              <a:latin typeface="Tw Cen MT" panose="020B0602020104020603" pitchFamily="34" charset="77"/>
            </a:endParaRPr>
          </a:p>
          <a:p>
            <a:r>
              <a:rPr lang="en-US" b="1" dirty="0">
                <a:latin typeface="Tw Cen MT" panose="020B0602020104020603" pitchFamily="34" charset="77"/>
              </a:rPr>
              <a:t>To Know/To Say</a:t>
            </a:r>
          </a:p>
          <a:p>
            <a:r>
              <a:rPr lang="en-US" b="0" dirty="0">
                <a:latin typeface="Tw Cen MT" panose="020B0602020104020603" pitchFamily="34" charset="77"/>
              </a:rPr>
              <a:t>The evidence of learning from formative assessments must be analyzed and interpreted so that instruction can be adjusted and additional feedback can then be provided to students to drive learning forward. Review key points on the slide.</a:t>
            </a:r>
          </a:p>
          <a:p>
            <a:endParaRPr lang="en-US" b="0" dirty="0">
              <a:latin typeface="Tw Cen MT" panose="020B0602020104020603" pitchFamily="34" charset="77"/>
            </a:endParaRPr>
          </a:p>
          <a:p>
            <a:r>
              <a:rPr lang="en-US" b="0" dirty="0">
                <a:latin typeface="Tw Cen MT" panose="020B0602020104020603" pitchFamily="34" charset="77"/>
              </a:rPr>
              <a:t>Sometimes this analysis is done immediately during the lesson. Teachers must become skilled at quickly assessing learning evidence that emerges during the lesson and making instructional decisions “on the fly” based on that information. There should also be opportunities to spend a bit more time analyzing and interpreting formative assessment data, for example, after exit cards are collected or after a weekly quiz. The Formative Assessment Analysis T-Chart is a helpful tool for recording student learning strengths and gaps, as well as instructional adjustments needed to help design next teaching steps.</a:t>
            </a:r>
          </a:p>
          <a:p>
            <a:endParaRPr lang="en-US" b="0" dirty="0">
              <a:latin typeface="Tw Cen MT" panose="020B0602020104020603" pitchFamily="34" charset="77"/>
            </a:endParaRPr>
          </a:p>
          <a:p>
            <a:r>
              <a:rPr lang="en-US" b="1" dirty="0">
                <a:latin typeface="Tw Cen MT" panose="020B0602020104020603" pitchFamily="34" charset="77"/>
              </a:rPr>
              <a:t>To Do</a:t>
            </a:r>
          </a:p>
          <a:p>
            <a:r>
              <a:rPr lang="en-US" b="0" dirty="0">
                <a:latin typeface="Tw Cen MT" panose="020B0602020104020603" pitchFamily="34" charset="77"/>
              </a:rPr>
              <a:t>Provide participants with access to the handout and have them reflect on when and how this tool could be used in their setting. How might the tool be modified to better suit their needs?</a:t>
            </a:r>
          </a:p>
          <a:p>
            <a:endParaRPr lang="en-US" b="1" dirty="0">
              <a:latin typeface="Tw Cen MT" panose="020B0602020104020603" pitchFamily="34" charset="77"/>
            </a:endParaRPr>
          </a:p>
          <a:p>
            <a:r>
              <a:rPr lang="en-US" b="1" dirty="0">
                <a:latin typeface="Tw Cen MT" panose="020B0602020104020603" pitchFamily="34" charset="77"/>
              </a:rPr>
              <a:t>Reference</a:t>
            </a:r>
          </a:p>
          <a:p>
            <a:pPr marL="182880" indent="-182880">
              <a:lnSpc>
                <a:spcPct val="100000"/>
              </a:lnSpc>
              <a:spcBef>
                <a:spcPts val="0"/>
              </a:spcBef>
              <a:spcAft>
                <a:spcPts val="800"/>
              </a:spcAft>
              <a:buNone/>
            </a:pPr>
            <a:r>
              <a:rPr lang="en-US" sz="1200" dirty="0">
                <a:latin typeface="Tw Cen MT" panose="020B0602020104020603" pitchFamily="34" charset="77"/>
              </a:rPr>
              <a:t>Teaching Matters, Inc. (2020). Formative assessment analysis t-chart: Strength and gaps. https://</a:t>
            </a:r>
            <a:r>
              <a:rPr lang="en-US" sz="1200" dirty="0" err="1">
                <a:latin typeface="Tw Cen MT" panose="020B0602020104020603" pitchFamily="34" charset="77"/>
              </a:rPr>
              <a:t>docs.google.com</a:t>
            </a:r>
            <a:r>
              <a:rPr lang="en-US" sz="1200" dirty="0">
                <a:latin typeface="Tw Cen MT" panose="020B0602020104020603" pitchFamily="34" charset="77"/>
              </a:rPr>
              <a:t>/document/d/1pxYRo8dcDSNN1wUfi3-ueKy6_PqFkMKEMpFz6e3nhzM/edit</a:t>
            </a: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54</a:t>
            </a:fld>
            <a:endParaRPr lang="en-US"/>
          </a:p>
        </p:txBody>
      </p:sp>
    </p:spTree>
    <p:extLst>
      <p:ext uri="{BB962C8B-B14F-4D97-AF65-F5344CB8AC3E}">
        <p14:creationId xmlns:p14="http://schemas.microsoft.com/office/powerpoint/2010/main" val="3684746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Handout #7: Learning Target Planning Template</a:t>
            </a:r>
          </a:p>
          <a:p>
            <a:endParaRPr lang="en-US" b="1" dirty="0">
              <a:latin typeface="Tw Cen MT" panose="020B0602020104020603" pitchFamily="34" charset="77"/>
            </a:endParaRPr>
          </a:p>
          <a:p>
            <a:r>
              <a:rPr lang="en-US" b="1" dirty="0">
                <a:latin typeface="Tw Cen MT" panose="020B0602020104020603" pitchFamily="34" charset="77"/>
              </a:rPr>
              <a:t>To Know/To Do</a:t>
            </a:r>
          </a:p>
          <a:p>
            <a:r>
              <a:rPr lang="en-US" b="0" dirty="0">
                <a:latin typeface="Tw Cen MT" panose="020B0602020104020603" pitchFamily="34" charset="77"/>
              </a:rPr>
              <a:t>Participants will now apply what they have learned to plan/design daily formative assessment aligned with learning target(s) they will teach. </a:t>
            </a:r>
          </a:p>
          <a:p>
            <a:endParaRPr lang="en-US" b="0" dirty="0">
              <a:latin typeface="Tw Cen MT" panose="020B0602020104020603" pitchFamily="34" charset="77"/>
            </a:endParaRPr>
          </a:p>
          <a:p>
            <a:pPr defTabSz="942289">
              <a:defRPr/>
            </a:pPr>
            <a:r>
              <a:rPr lang="en-US" b="0" dirty="0">
                <a:latin typeface="Tw Cen MT" panose="020B0602020104020603" pitchFamily="34" charset="77"/>
              </a:rPr>
              <a:t>Read the directions and have participants complete the learning activity and assessment sections of the Planning Template: Learning Target. (Previously, this Handout 7 was used during Part 1, learning intentions. At that time, participants completed portions of the Learning Target Planning Template, the sections on learning standards, targets, DOK, and success criteria.  Participants may want to continue working on that form and now complete the learning activities and assessment sections. If participants do not have previous work done on the template, they may complete it in its entirety. It is important that formative assessments align with the learning targets and success criteria.)</a:t>
            </a: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55</a:t>
            </a:fld>
            <a:endParaRPr lang="en-US"/>
          </a:p>
        </p:txBody>
      </p:sp>
    </p:spTree>
    <p:extLst>
      <p:ext uri="{BB962C8B-B14F-4D97-AF65-F5344CB8AC3E}">
        <p14:creationId xmlns:p14="http://schemas.microsoft.com/office/powerpoint/2010/main" val="41010051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400" b="1" dirty="0"/>
              <a:t>Handout #3</a:t>
            </a:r>
          </a:p>
          <a:p>
            <a:pPr defTabSz="942289">
              <a:defRPr/>
            </a:pPr>
            <a:endParaRPr lang="en-US" sz="1400" b="1" dirty="0"/>
          </a:p>
          <a:p>
            <a:pPr defTabSz="942289">
              <a:defRPr/>
            </a:pPr>
            <a:r>
              <a:rPr lang="en-US" sz="1400" b="1" dirty="0"/>
              <a:t>To Know</a:t>
            </a:r>
          </a:p>
          <a:p>
            <a:pPr defTabSz="942289">
              <a:defRPr/>
            </a:pPr>
            <a:r>
              <a:rPr lang="en-US" dirty="0"/>
              <a:t>This module is designed for schools wishing to develop </a:t>
            </a:r>
            <a:r>
              <a:rPr lang="en-US" b="1" dirty="0"/>
              <a:t>Common</a:t>
            </a:r>
            <a:r>
              <a:rPr lang="en-US" dirty="0"/>
              <a:t> Formative Assessments. To be most effective, CFAs should be designed collaboratively by educator teams from like content or grade levels. There are instances, such as for reading or writing, when CFAs could be developed by teams across more than one grade level. For small schools having a single teacher for each grade level or content area, it is advised that they partner with educators from another school or district to develop and analyze CFAs. Collaboration could be done virtually or in person. Schools could have staff learn about the CFA process and then have educators create the unit assessments individually, however, collaboration is an important feature of CFAs.  Another option would be for schools to put their focus on Daily Formative Assessments since these are developed individually by teachers.</a:t>
            </a:r>
          </a:p>
          <a:p>
            <a:pPr defTabSz="942289">
              <a:defRPr/>
            </a:pPr>
            <a:endParaRPr lang="en-US" dirty="0"/>
          </a:p>
          <a:p>
            <a:pPr defTabSz="942289">
              <a:defRPr/>
            </a:pPr>
            <a:r>
              <a:rPr lang="en-US" b="1" dirty="0">
                <a:solidFill>
                  <a:schemeClr val="tx1"/>
                </a:solidFill>
              </a:rPr>
              <a:t>To Say</a:t>
            </a:r>
            <a:endParaRPr lang="en-US" b="0" dirty="0">
              <a:solidFill>
                <a:schemeClr val="tx1"/>
              </a:solidFill>
            </a:endParaRPr>
          </a:p>
          <a:p>
            <a:pPr defTabSz="942289">
              <a:defRPr/>
            </a:pPr>
            <a:r>
              <a:rPr lang="en-US" b="0" dirty="0">
                <a:solidFill>
                  <a:schemeClr val="tx1"/>
                </a:solidFill>
              </a:rPr>
              <a:t>We will now move to Essential Function 4 which covers Common Formative Assessments and is a part of eliciting evidence of learning on this graphic, which is Handout #3.</a:t>
            </a:r>
            <a:endParaRPr lang="en-US" b="1" dirty="0">
              <a:solidFill>
                <a:schemeClr val="tx1"/>
              </a:solidFill>
            </a:endParaRPr>
          </a:p>
          <a:p>
            <a:pPr defTabSz="942289">
              <a:defRPr/>
            </a:pPr>
            <a:endParaRPr lang="en-US" b="1" dirty="0">
              <a:solidFill>
                <a:schemeClr val="tx1"/>
              </a:solidFill>
            </a:endParaRPr>
          </a:p>
          <a:p>
            <a:pPr>
              <a:buClr>
                <a:srgbClr val="000000"/>
              </a:buClr>
              <a:buSzPts val="1400"/>
            </a:pPr>
            <a:r>
              <a:rPr lang="en-US" dirty="0"/>
              <a:t>Let’s take a quick look at the working terms and definitions used in this section.</a:t>
            </a:r>
          </a:p>
          <a:p>
            <a:pPr marL="285750" indent="-285750">
              <a:buFont typeface="Arial" panose="020B0604020202020204" pitchFamily="34" charset="0"/>
              <a:buChar char="•"/>
            </a:pPr>
            <a:r>
              <a:rPr lang="en-US" sz="1400" b="1" dirty="0">
                <a:latin typeface="Calibri"/>
                <a:ea typeface="Calibri"/>
                <a:cs typeface="Calibri"/>
                <a:sym typeface="Calibri"/>
              </a:rPr>
              <a:t>Common Formative Assessment </a:t>
            </a:r>
            <a:r>
              <a:rPr lang="en-US" sz="1400" dirty="0">
                <a:latin typeface="Calibri"/>
                <a:ea typeface="Calibri"/>
                <a:cs typeface="Calibri"/>
                <a:sym typeface="Calibri"/>
              </a:rPr>
              <a:t>- an intentionally collaboratively designed and analyzed measure used for the purpose of monitoring student attainment of essential learning targets or skills through the instructional process </a:t>
            </a:r>
          </a:p>
          <a:p>
            <a:pPr marL="285750" indent="-285750">
              <a:buFont typeface="Arial" panose="020B0604020202020204" pitchFamily="34" charset="0"/>
              <a:buChar char="•"/>
            </a:pPr>
            <a:r>
              <a:rPr lang="en-US" sz="1400" b="1" dirty="0">
                <a:latin typeface="Calibri"/>
                <a:ea typeface="Calibri"/>
                <a:cs typeface="Calibri"/>
                <a:sym typeface="Calibri"/>
              </a:rPr>
              <a:t>Difficulty</a:t>
            </a:r>
            <a:r>
              <a:rPr lang="en-US" sz="1400" dirty="0">
                <a:latin typeface="Calibri"/>
                <a:ea typeface="Calibri"/>
                <a:cs typeface="Calibri"/>
                <a:sym typeface="Calibri"/>
              </a:rPr>
              <a:t> - a function of how many people can complete a task correctly in an assessment</a:t>
            </a:r>
          </a:p>
          <a:p>
            <a:pPr marL="285750" indent="-285750">
              <a:buFont typeface="Arial" panose="020B0604020202020204" pitchFamily="34" charset="0"/>
              <a:buChar char="•"/>
            </a:pPr>
            <a:r>
              <a:rPr lang="en-US" sz="1400" b="1" dirty="0">
                <a:latin typeface="Calibri"/>
                <a:ea typeface="Calibri"/>
                <a:cs typeface="Calibri"/>
                <a:sym typeface="Calibri"/>
              </a:rPr>
              <a:t>Complexity</a:t>
            </a:r>
            <a:r>
              <a:rPr lang="en-US" sz="1400" dirty="0">
                <a:latin typeface="Calibri"/>
                <a:ea typeface="Calibri"/>
                <a:cs typeface="Calibri"/>
                <a:sym typeface="Calibri"/>
              </a:rPr>
              <a:t> - a measure of the number of ways a task can be accomplished in an assessment</a:t>
            </a:r>
            <a:r>
              <a:rPr lang="en-US" sz="1400" dirty="0">
                <a:solidFill>
                  <a:schemeClr val="dk1"/>
                </a:solidFill>
              </a:rPr>
              <a:t> </a:t>
            </a:r>
          </a:p>
          <a:p>
            <a:pPr marL="285750" indent="-285750">
              <a:buFont typeface="Arial" panose="020B0604020202020204" pitchFamily="34" charset="0"/>
              <a:buChar char="•"/>
            </a:pPr>
            <a:r>
              <a:rPr lang="en" sz="1400" b="1" dirty="0">
                <a:solidFill>
                  <a:schemeClr val="dk1"/>
                </a:solidFill>
                <a:highlight>
                  <a:schemeClr val="lt1"/>
                </a:highlight>
              </a:rPr>
              <a:t>Academic rigor</a:t>
            </a:r>
            <a:r>
              <a:rPr lang="en" sz="1400" dirty="0">
                <a:solidFill>
                  <a:schemeClr val="dk1"/>
                </a:solidFill>
                <a:highlight>
                  <a:schemeClr val="lt1"/>
                </a:highlight>
              </a:rPr>
              <a:t> - learning in which students demonstrate a thorough, in-depth mastery of challenging tasks to develop cognitive skills through reflective thought, analysis, problem solving, evaluation, or creativity</a:t>
            </a:r>
          </a:p>
          <a:p>
            <a:pPr marL="285750" indent="-285750">
              <a:buFont typeface="Arial" panose="020B0604020202020204" pitchFamily="34" charset="0"/>
              <a:buChar char="•"/>
            </a:pPr>
            <a:r>
              <a:rPr lang="en" sz="1400" b="1" dirty="0">
                <a:solidFill>
                  <a:srgbClr val="111111"/>
                </a:solidFill>
                <a:highlight>
                  <a:srgbClr val="FFFFFF"/>
                </a:highlight>
                <a:latin typeface="Montserrat"/>
                <a:ea typeface="Montserrat"/>
                <a:cs typeface="Montserrat"/>
                <a:sym typeface="Montserrat"/>
              </a:rPr>
              <a:t>Relevance</a:t>
            </a:r>
            <a:r>
              <a:rPr lang="en" sz="1400" dirty="0">
                <a:solidFill>
                  <a:srgbClr val="111111"/>
                </a:solidFill>
                <a:highlight>
                  <a:srgbClr val="FFFFFF"/>
                </a:highlight>
                <a:latin typeface="Montserrat"/>
                <a:ea typeface="Montserrat"/>
                <a:cs typeface="Montserrat"/>
                <a:sym typeface="Montserrat"/>
              </a:rPr>
              <a:t> - learning in which students apply core knowledge, concepts, or skills to solve real-world problems</a:t>
            </a:r>
          </a:p>
          <a:p>
            <a:pPr marL="285750" indent="-285750">
              <a:buFont typeface="Arial" panose="020B0604020202020204" pitchFamily="34" charset="0"/>
              <a:buChar char="•"/>
            </a:pPr>
            <a:r>
              <a:rPr lang="en" sz="1400" b="1" dirty="0">
                <a:solidFill>
                  <a:srgbClr val="111111"/>
                </a:solidFill>
                <a:highlight>
                  <a:srgbClr val="FFFFFF"/>
                </a:highlight>
                <a:latin typeface="Montserrat"/>
                <a:sym typeface="Montserrat"/>
              </a:rPr>
              <a:t>Calibration</a:t>
            </a:r>
            <a:r>
              <a:rPr lang="en" sz="1400" dirty="0">
                <a:solidFill>
                  <a:srgbClr val="111111"/>
                </a:solidFill>
                <a:highlight>
                  <a:srgbClr val="FFFFFF"/>
                </a:highlight>
                <a:latin typeface="Montserrat"/>
                <a:sym typeface="Montserrat"/>
              </a:rPr>
              <a:t> - the process of checking a measuring instrument to see if it is accurate</a:t>
            </a:r>
            <a:endParaRPr lang="en-US" sz="1400" dirty="0"/>
          </a:p>
          <a:p>
            <a:endParaRPr lang="en" sz="1400" dirty="0">
              <a:solidFill>
                <a:schemeClr val="dk1"/>
              </a:solidFill>
              <a:highlight>
                <a:schemeClr val="lt1"/>
              </a:highlight>
            </a:endParaRPr>
          </a:p>
          <a:p>
            <a:pPr defTabSz="942289">
              <a:defRPr/>
            </a:pPr>
            <a:r>
              <a:rPr lang="en-US" sz="1400" b="1" dirty="0">
                <a:latin typeface="Calibri" panose="020F0502020204030204" pitchFamily="34" charset="0"/>
                <a:ea typeface="Calibri" panose="020F0502020204030204" pitchFamily="34" charset="0"/>
                <a:cs typeface="Times New Roman" panose="02020603050405020304" pitchFamily="18" charset="0"/>
              </a:rPr>
              <a:t>References </a:t>
            </a:r>
            <a:r>
              <a:rPr lang="en-US" sz="1400" dirty="0">
                <a:latin typeface="Calibri" panose="020F0502020204030204" pitchFamily="34" charset="0"/>
                <a:ea typeface="Calibri" panose="020F0502020204030204" pitchFamily="34" charset="0"/>
                <a:cs typeface="Times New Roman" panose="02020603050405020304" pitchFamily="18" charset="0"/>
              </a:rPr>
              <a:t>(definitions are adapted from the following resource)</a:t>
            </a:r>
          </a:p>
          <a:p>
            <a:pPr defTabSz="942289">
              <a:defRPr/>
            </a:pPr>
            <a:r>
              <a:rPr lang="en-US" sz="1400" dirty="0" err="1">
                <a:latin typeface="Calibri" panose="020F0502020204030204" pitchFamily="34" charset="0"/>
                <a:ea typeface="Calibri" panose="020F0502020204030204" pitchFamily="34" charset="0"/>
                <a:cs typeface="Times New Roman" panose="02020603050405020304" pitchFamily="18" charset="0"/>
              </a:rPr>
              <a:t>Wiliam</a:t>
            </a:r>
            <a:r>
              <a:rPr lang="en-US" sz="1400" dirty="0">
                <a:latin typeface="Calibri" panose="020F0502020204030204" pitchFamily="34" charset="0"/>
                <a:ea typeface="Calibri" panose="020F0502020204030204" pitchFamily="34" charset="0"/>
                <a:cs typeface="Times New Roman" panose="02020603050405020304" pitchFamily="18" charset="0"/>
              </a:rPr>
              <a:t>, D. (2018). </a:t>
            </a:r>
            <a:r>
              <a:rPr lang="en-US" sz="1400" i="1" dirty="0">
                <a:latin typeface="Calibri" panose="020F0502020204030204" pitchFamily="34" charset="0"/>
                <a:ea typeface="Calibri" panose="020F0502020204030204" pitchFamily="34" charset="0"/>
                <a:cs typeface="Times New Roman" panose="02020603050405020304" pitchFamily="18" charset="0"/>
              </a:rPr>
              <a:t>Embedded formative assessment.</a:t>
            </a:r>
            <a:r>
              <a:rPr lang="en-US" sz="1400" dirty="0">
                <a:latin typeface="Calibri" panose="020F0502020204030204" pitchFamily="34" charset="0"/>
                <a:ea typeface="Calibri" panose="020F0502020204030204" pitchFamily="34" charset="0"/>
                <a:cs typeface="Times New Roman" panose="02020603050405020304" pitchFamily="18" charset="0"/>
              </a:rPr>
              <a:t> Solution Tree Press.</a:t>
            </a:r>
          </a:p>
          <a:p>
            <a:pPr defTabSz="942289">
              <a:defRPr/>
            </a:pPr>
            <a:endParaRPr lang="en-US" sz="1400" dirty="0"/>
          </a:p>
          <a:p>
            <a:pPr defTabSz="942289">
              <a:defRPr/>
            </a:pPr>
            <a:endParaRPr lang="en-US" sz="1400" dirty="0"/>
          </a:p>
          <a:p>
            <a:pPr defTabSz="942289">
              <a:defRPr/>
            </a:pPr>
            <a:endParaRPr lang="en-US" b="1" dirty="0"/>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56</a:t>
            </a:fld>
            <a:endParaRPr lang="en-US"/>
          </a:p>
        </p:txBody>
      </p:sp>
    </p:spTree>
    <p:extLst>
      <p:ext uri="{BB962C8B-B14F-4D97-AF65-F5344CB8AC3E}">
        <p14:creationId xmlns:p14="http://schemas.microsoft.com/office/powerpoint/2010/main" val="12614614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a:t>
            </a:r>
          </a:p>
          <a:p>
            <a:r>
              <a:rPr lang="en-US" b="0" dirty="0">
                <a:latin typeface="Tw Cen MT" panose="020B0602020104020603" pitchFamily="34" charset="77"/>
              </a:rPr>
              <a:t>The purpose of this slide is to describe the characteristics of Common Formative Assessment.</a:t>
            </a:r>
          </a:p>
          <a:p>
            <a:endParaRPr lang="en-US" b="1" dirty="0">
              <a:latin typeface="Tw Cen MT" panose="020B0602020104020603" pitchFamily="34" charset="77"/>
            </a:endParaRPr>
          </a:p>
          <a:p>
            <a:r>
              <a:rPr lang="en-US" b="1" dirty="0">
                <a:latin typeface="Tw Cen MT" panose="020B0602020104020603" pitchFamily="34" charset="77"/>
              </a:rPr>
              <a:t>To Do</a:t>
            </a:r>
          </a:p>
          <a:p>
            <a:r>
              <a:rPr lang="en-US" b="0" dirty="0">
                <a:latin typeface="Tw Cen MT" panose="020B0602020104020603" pitchFamily="34" charset="77"/>
              </a:rPr>
              <a:t>Review the characteristics on this slide regarding CFAs.  </a:t>
            </a:r>
            <a:endParaRPr lang="en-US" b="1" dirty="0">
              <a:latin typeface="Tw Cen MT" panose="020B0602020104020603" pitchFamily="34" charset="77"/>
            </a:endParaRPr>
          </a:p>
          <a:p>
            <a:endParaRPr lang="en-US" b="1" dirty="0">
              <a:latin typeface="Tw Cen MT" panose="020B0602020104020603" pitchFamily="34" charset="77"/>
            </a:endParaRPr>
          </a:p>
          <a:p>
            <a:r>
              <a:rPr lang="en-US" b="1" dirty="0">
                <a:latin typeface="Tw Cen MT" panose="020B0602020104020603" pitchFamily="34" charset="77"/>
              </a:rPr>
              <a:t>To 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w Cen MT" panose="020B0602020104020603" pitchFamily="34" charset="77"/>
              </a:rPr>
              <a:t>(Review this slide with participants.) Emphasize that CFAs are designed and analyzed collaboratively and are designed around learning units.</a:t>
            </a:r>
          </a:p>
          <a:p>
            <a:endParaRPr lang="en-US" b="0" dirty="0">
              <a:latin typeface="Tw Cen MT" panose="020B0602020104020603" pitchFamily="34" charset="77"/>
            </a:endParaRPr>
          </a:p>
          <a:p>
            <a:r>
              <a:rPr lang="en-US" b="0" dirty="0">
                <a:latin typeface="Tw Cen MT" panose="020B0602020104020603" pitchFamily="34" charset="77"/>
              </a:rPr>
              <a:t>Please turn to a shoulder partner and discuss how Common Formative Assessment differs from Daily Formative Assessment? How are they alike? We will share out when you are finished.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Tw Cen MT" panose="020B0602020104020603" pitchFamily="34" charset="77"/>
            </a:endParaRPr>
          </a:p>
          <a:p>
            <a:r>
              <a:rPr lang="en-US" b="1" dirty="0">
                <a:latin typeface="Tw Cen MT" panose="020B0602020104020603" pitchFamily="34" charset="77"/>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w Cen MT" panose="020B0602020104020603" pitchFamily="34" charset="77"/>
              </a:rPr>
              <a:t>Ainsworth, L. (2015). </a:t>
            </a:r>
            <a:r>
              <a:rPr lang="en-US" b="0" i="1" dirty="0">
                <a:latin typeface="Tw Cen MT" panose="020B0602020104020603" pitchFamily="34" charset="77"/>
              </a:rPr>
              <a:t>Common formative assessments 2.0: How teacher teams intentionally align standards, instruction, and assessment. </a:t>
            </a:r>
            <a:r>
              <a:rPr lang="en-US" b="0" i="0" dirty="0">
                <a:latin typeface="Tw Cen MT" panose="020B0602020104020603" pitchFamily="34" charset="77"/>
              </a:rPr>
              <a:t>Corwin. </a:t>
            </a:r>
            <a:r>
              <a:rPr lang="en-US" b="0" i="1" dirty="0">
                <a:latin typeface="Tw Cen MT" panose="020B0602020104020603" pitchFamily="34" charset="77"/>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Tw Cen MT" panose="020B06020201040206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Tw Cen MT" panose="020B0602020104020603" pitchFamily="34" charset="77"/>
            </a:endParaRPr>
          </a:p>
          <a:p>
            <a:endParaRPr lang="en-US"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57</a:t>
            </a:fld>
            <a:endParaRPr lang="en-US"/>
          </a:p>
        </p:txBody>
      </p:sp>
    </p:spTree>
    <p:extLst>
      <p:ext uri="{BB962C8B-B14F-4D97-AF65-F5344CB8AC3E}">
        <p14:creationId xmlns:p14="http://schemas.microsoft.com/office/powerpoint/2010/main" val="9203351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b="1" dirty="0">
                <a:solidFill>
                  <a:schemeClr val="dk1"/>
                </a:solidFill>
                <a:highlight>
                  <a:schemeClr val="lt1"/>
                </a:highlight>
                <a:latin typeface="Tw Cen MT" panose="020B0602020104020603" pitchFamily="34" charset="77"/>
              </a:rPr>
              <a:t>To Know/To Do</a:t>
            </a:r>
          </a:p>
          <a:p>
            <a:pPr>
              <a:buClr>
                <a:schemeClr val="dk1"/>
              </a:buClr>
              <a:buSzPts val="1100"/>
            </a:pPr>
            <a:r>
              <a:rPr lang="en-US" dirty="0">
                <a:solidFill>
                  <a:schemeClr val="dk1"/>
                </a:solidFill>
                <a:highlight>
                  <a:schemeClr val="lt1"/>
                </a:highlight>
                <a:latin typeface="Tw Cen MT" panose="020B0602020104020603" pitchFamily="34" charset="77"/>
              </a:rPr>
              <a:t>CFAs help teachers identify where students are in the learning progression, why learning errors occur, and guide their next steps for instruction. CFAs also inform students of their next steps in learning. </a:t>
            </a:r>
          </a:p>
          <a:p>
            <a:pPr>
              <a:buClr>
                <a:schemeClr val="dk1"/>
              </a:buClr>
              <a:buSzPts val="1100"/>
            </a:pPr>
            <a:endParaRPr lang="en-US" b="1" dirty="0">
              <a:solidFill>
                <a:schemeClr val="dk1"/>
              </a:solidFill>
              <a:highlight>
                <a:schemeClr val="lt1"/>
              </a:highlight>
              <a:latin typeface="Tw Cen MT" panose="020B0602020104020603" pitchFamily="34" charset="77"/>
            </a:endParaRPr>
          </a:p>
          <a:p>
            <a:pPr>
              <a:buClr>
                <a:schemeClr val="dk1"/>
              </a:buClr>
              <a:buSzPts val="1100"/>
            </a:pPr>
            <a:r>
              <a:rPr lang="en-US" b="1" dirty="0">
                <a:solidFill>
                  <a:schemeClr val="dk1"/>
                </a:solidFill>
                <a:highlight>
                  <a:schemeClr val="lt1"/>
                </a:highlight>
                <a:latin typeface="Tw Cen MT" panose="020B0602020104020603" pitchFamily="34" charset="77"/>
              </a:rPr>
              <a:t>To Say</a:t>
            </a:r>
          </a:p>
          <a:p>
            <a:pPr>
              <a:buClr>
                <a:schemeClr val="dk1"/>
              </a:buClr>
              <a:buSzPts val="1100"/>
            </a:pPr>
            <a:r>
              <a:rPr lang="en-US" dirty="0">
                <a:solidFill>
                  <a:schemeClr val="dk1"/>
                </a:solidFill>
                <a:highlight>
                  <a:schemeClr val="lt1"/>
                </a:highlight>
                <a:latin typeface="Tw Cen MT" panose="020B0602020104020603" pitchFamily="34" charset="77"/>
              </a:rPr>
              <a:t>Common Formative Assessments have a very specific purpose. They are assessments FOR learning designed.  Please read each bullet point on this slide.</a:t>
            </a:r>
          </a:p>
          <a:p>
            <a:pPr>
              <a:buClr>
                <a:schemeClr val="dk1"/>
              </a:buClr>
              <a:buSzPts val="1100"/>
            </a:pPr>
            <a:endParaRPr lang="en-US" dirty="0">
              <a:solidFill>
                <a:schemeClr val="dk1"/>
              </a:solidFill>
              <a:highlight>
                <a:schemeClr val="lt1"/>
              </a:highlight>
              <a:latin typeface="Tw Cen MT" panose="020B0602020104020603" pitchFamily="34" charset="77"/>
            </a:endParaRPr>
          </a:p>
          <a:p>
            <a:pPr>
              <a:buClr>
                <a:schemeClr val="dk1"/>
              </a:buClr>
              <a:buSzPts val="1100"/>
            </a:pPr>
            <a:r>
              <a:rPr lang="en-US" dirty="0">
                <a:solidFill>
                  <a:schemeClr val="dk1"/>
                </a:solidFill>
                <a:highlight>
                  <a:schemeClr val="lt1"/>
                </a:highlight>
                <a:latin typeface="Tw Cen MT" panose="020B0602020104020603" pitchFamily="34" charset="77"/>
              </a:rPr>
              <a:t>Team-developed common assessments are more efficient and are more equitable. They are also more effective in monitoring and improving student learning as well as informing and improving the practice of both individual teachers and teams of teachers. Building capacity is important because it helps teams achieve higher levels. Always remember that team developed CFAs are essential to systematic interventions when students do not learn.</a:t>
            </a:r>
          </a:p>
          <a:p>
            <a:pPr>
              <a:buClr>
                <a:schemeClr val="dk1"/>
              </a:buClr>
              <a:buSzPts val="1100"/>
            </a:pPr>
            <a:endParaRPr lang="en-US" dirty="0">
              <a:solidFill>
                <a:schemeClr val="dk1"/>
              </a:solidFill>
              <a:highlight>
                <a:schemeClr val="lt1"/>
              </a:highlight>
              <a:latin typeface="Tw Cen MT" panose="020B0602020104020603" pitchFamily="34" charset="77"/>
            </a:endParaRPr>
          </a:p>
          <a:p>
            <a:pPr>
              <a:buClr>
                <a:schemeClr val="dk1"/>
              </a:buClr>
              <a:buSzPts val="1100"/>
            </a:pPr>
            <a:r>
              <a:rPr lang="en-US" b="1" dirty="0">
                <a:solidFill>
                  <a:schemeClr val="dk1"/>
                </a:solidFill>
                <a:highlight>
                  <a:schemeClr val="lt1"/>
                </a:highlight>
                <a:latin typeface="Tw Cen MT" panose="020B0602020104020603" pitchFamily="34" charset="77"/>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w Cen MT" panose="020B0602020104020603" pitchFamily="34" charset="77"/>
              </a:rPr>
              <a:t>Ainsworth, L. (2015). </a:t>
            </a:r>
            <a:r>
              <a:rPr lang="en-US" b="0" i="1" dirty="0">
                <a:latin typeface="Tw Cen MT" panose="020B0602020104020603" pitchFamily="34" charset="77"/>
              </a:rPr>
              <a:t>Common formative assessments 2.0: How teacher teams intentionally align standards, instruction, and assessment. </a:t>
            </a:r>
            <a:r>
              <a:rPr lang="en-US" b="0" i="0" dirty="0">
                <a:latin typeface="Tw Cen MT" panose="020B0602020104020603" pitchFamily="34" charset="77"/>
              </a:rPr>
              <a:t>Corwin. </a:t>
            </a:r>
            <a:r>
              <a:rPr lang="en-US" b="0" i="1" dirty="0">
                <a:latin typeface="Tw Cen MT" panose="020B0602020104020603" pitchFamily="34" charset="77"/>
              </a:rPr>
              <a:t> </a:t>
            </a:r>
          </a:p>
          <a:p>
            <a:endParaRPr lang="en-US"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58</a:t>
            </a:fld>
            <a:endParaRPr lang="en-US"/>
          </a:p>
        </p:txBody>
      </p:sp>
    </p:spTree>
    <p:extLst>
      <p:ext uri="{BB962C8B-B14F-4D97-AF65-F5344CB8AC3E}">
        <p14:creationId xmlns:p14="http://schemas.microsoft.com/office/powerpoint/2010/main" val="39560681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289" rtl="0" eaLnBrk="1" fontAlgn="auto" latinLnBrk="0" hangingPunct="1">
              <a:lnSpc>
                <a:spcPct val="115000"/>
              </a:lnSpc>
              <a:spcBef>
                <a:spcPts val="1649"/>
              </a:spcBef>
              <a:spcAft>
                <a:spcPts val="0"/>
              </a:spcAft>
              <a:buClrTx/>
              <a:buSzTx/>
              <a:buFontTx/>
              <a:buNone/>
              <a:tabLst/>
              <a:defRPr/>
            </a:pPr>
            <a:r>
              <a:rPr lang="en" b="1" dirty="0"/>
              <a:t>This article is one of the pre-read articles. Y</a:t>
            </a:r>
            <a:r>
              <a:rPr lang="en-US" b="1" dirty="0" err="1"/>
              <a:t>ou</a:t>
            </a:r>
            <a:r>
              <a:rPr lang="en" b="1" dirty="0"/>
              <a:t> may want to have some table copies of this article.</a:t>
            </a:r>
          </a:p>
          <a:p>
            <a:pPr defTabSz="942289">
              <a:lnSpc>
                <a:spcPct val="115000"/>
              </a:lnSpc>
              <a:spcBef>
                <a:spcPts val="1649"/>
              </a:spcBef>
              <a:defRPr/>
            </a:pPr>
            <a:endParaRPr lang="en" b="1" dirty="0"/>
          </a:p>
          <a:p>
            <a:pPr defTabSz="942289">
              <a:lnSpc>
                <a:spcPct val="115000"/>
              </a:lnSpc>
              <a:spcBef>
                <a:spcPts val="1649"/>
              </a:spcBef>
              <a:defRPr/>
            </a:pPr>
            <a:r>
              <a:rPr lang="en" b="1" dirty="0"/>
              <a:t>To Know/To Say</a:t>
            </a:r>
          </a:p>
          <a:p>
            <a:pPr defTabSz="942289">
              <a:lnSpc>
                <a:spcPct val="115000"/>
              </a:lnSpc>
              <a:spcBef>
                <a:spcPts val="1649"/>
              </a:spcBef>
              <a:defRPr/>
            </a:pPr>
            <a:r>
              <a:rPr lang="en" dirty="0"/>
              <a:t>We will now reflect on the pre-read article sent to you prior to this session that presents an overview of the actions needed to develop Common Formative Assessments. The </a:t>
            </a:r>
            <a:r>
              <a:rPr lang="en" dirty="0" err="1"/>
              <a:t>init</a:t>
            </a:r>
            <a:r>
              <a:rPr lang="en-US" dirty="0" err="1"/>
              <a:t>i</a:t>
            </a:r>
            <a:r>
              <a:rPr lang="en" dirty="0"/>
              <a:t>al steps discussed in the article, deconstructing standards and identifying learning intentions were examined in previous sessions. Although this article is directed at new teachers, even the most experienced teachers will find this article informative and a good reminder of what constitutes effective CFA development. Once you have reviewed the article, you will have an opportunity to share your answers to these questions with a small group.</a:t>
            </a:r>
          </a:p>
          <a:p>
            <a:pPr defTabSz="942289">
              <a:lnSpc>
                <a:spcPct val="115000"/>
              </a:lnSpc>
              <a:spcBef>
                <a:spcPts val="1649"/>
              </a:spcBef>
              <a:defRPr/>
            </a:pPr>
            <a:endParaRPr lang="en" dirty="0"/>
          </a:p>
          <a:p>
            <a:pPr defTabSz="942289">
              <a:lnSpc>
                <a:spcPct val="115000"/>
              </a:lnSpc>
              <a:spcBef>
                <a:spcPts val="1649"/>
              </a:spcBef>
              <a:defRPr/>
            </a:pPr>
            <a:r>
              <a:rPr lang="en" b="1" dirty="0"/>
              <a:t>To Do (Reflection Activity:  Read, Reflect, and Summarize)</a:t>
            </a:r>
          </a:p>
          <a:p>
            <a:pPr marL="171450" indent="-171450" defTabSz="942289">
              <a:lnSpc>
                <a:spcPct val="115000"/>
              </a:lnSpc>
              <a:spcBef>
                <a:spcPts val="1649"/>
              </a:spcBef>
              <a:buFont typeface="Arial" panose="020B0604020202020204" pitchFamily="34" charset="0"/>
              <a:buChar char="•"/>
              <a:defRPr/>
            </a:pPr>
            <a:r>
              <a:rPr lang="en" dirty="0"/>
              <a:t>Provide 5 minutes for participants to access and review the article. </a:t>
            </a:r>
          </a:p>
          <a:p>
            <a:pPr marL="171450" indent="-171450" defTabSz="942289">
              <a:lnSpc>
                <a:spcPct val="115000"/>
              </a:lnSpc>
              <a:spcBef>
                <a:spcPts val="1649"/>
              </a:spcBef>
              <a:buFont typeface="Arial" panose="020B0604020202020204" pitchFamily="34" charset="0"/>
              <a:buChar char="•"/>
              <a:defRPr/>
            </a:pPr>
            <a:r>
              <a:rPr lang="en" dirty="0"/>
              <a:t>Then, in small groups, have each member share out a benefit of CFAs. The last person sharing will then summarize benefits of CFAs that were shared by the group. </a:t>
            </a:r>
          </a:p>
          <a:p>
            <a:pPr marL="171450" indent="-171450" defTabSz="942289">
              <a:lnSpc>
                <a:spcPct val="115000"/>
              </a:lnSpc>
              <a:spcBef>
                <a:spcPts val="1649"/>
              </a:spcBef>
              <a:buFont typeface="Arial" panose="020B0604020202020204" pitchFamily="34" charset="0"/>
              <a:buChar char="•"/>
              <a:defRPr/>
            </a:pPr>
            <a:r>
              <a:rPr lang="en" dirty="0"/>
              <a:t>Next, members take turns sharing something that resonated with them most regarding the building of CFAs. This time, the first person to share will summarize key ideas about building CFAs shared by the group.</a:t>
            </a:r>
          </a:p>
          <a:p>
            <a:pPr defTabSz="942289">
              <a:lnSpc>
                <a:spcPct val="115000"/>
              </a:lnSpc>
              <a:spcBef>
                <a:spcPts val="1649"/>
              </a:spcBef>
              <a:defRPr/>
            </a:pPr>
            <a:endParaRPr lang="en" dirty="0"/>
          </a:p>
          <a:p>
            <a:pPr defTabSz="942289">
              <a:lnSpc>
                <a:spcPct val="115000"/>
              </a:lnSpc>
              <a:spcBef>
                <a:spcPts val="1649"/>
              </a:spcBef>
              <a:defRPr/>
            </a:pPr>
            <a:r>
              <a:rPr lang="en" b="1" dirty="0"/>
              <a:t>Reference</a:t>
            </a:r>
          </a:p>
          <a:p>
            <a:pPr defTabSz="942289">
              <a:lnSpc>
                <a:spcPct val="115000"/>
              </a:lnSpc>
              <a:spcBef>
                <a:spcPts val="1649"/>
              </a:spcBef>
              <a:defRPr/>
            </a:pPr>
            <a:r>
              <a:rPr lang="en" dirty="0"/>
              <a:t>PowerSchool. (2016, Oct. 13). </a:t>
            </a:r>
            <a:r>
              <a:rPr lang="en" i="1" dirty="0"/>
              <a:t>New teachers, here’s how to build common formative assessments </a:t>
            </a:r>
            <a:r>
              <a:rPr lang="en" dirty="0"/>
              <a:t>[Blog]. </a:t>
            </a:r>
            <a:r>
              <a:rPr lang="en-US" u="sng" dirty="0">
                <a:solidFill>
                  <a:schemeClr val="hlink"/>
                </a:solidFill>
              </a:rPr>
              <a:t>https://</a:t>
            </a:r>
            <a:r>
              <a:rPr lang="en-US" u="sng" dirty="0" err="1">
                <a:solidFill>
                  <a:schemeClr val="hlink"/>
                </a:solidFill>
              </a:rPr>
              <a:t>www.powerschool.com</a:t>
            </a:r>
            <a:r>
              <a:rPr lang="en-US" u="sng" dirty="0">
                <a:solidFill>
                  <a:schemeClr val="hlink"/>
                </a:solidFill>
              </a:rPr>
              <a:t>/blog/new-teachers-</a:t>
            </a:r>
            <a:r>
              <a:rPr lang="en-US" u="sng" dirty="0" err="1">
                <a:solidFill>
                  <a:schemeClr val="hlink"/>
                </a:solidFill>
              </a:rPr>
              <a:t>heres</a:t>
            </a:r>
            <a:r>
              <a:rPr lang="en-US" u="sng" dirty="0">
                <a:solidFill>
                  <a:schemeClr val="hlink"/>
                </a:solidFill>
              </a:rPr>
              <a:t>-how-to-build-common-formative-assessments/ </a:t>
            </a:r>
            <a:endParaRPr lang="en-US" dirty="0"/>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59</a:t>
            </a:fld>
            <a:endParaRPr lang="en-US"/>
          </a:p>
        </p:txBody>
      </p:sp>
    </p:spTree>
    <p:extLst>
      <p:ext uri="{BB962C8B-B14F-4D97-AF65-F5344CB8AC3E}">
        <p14:creationId xmlns:p14="http://schemas.microsoft.com/office/powerpoint/2010/main" val="9117402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a:t>
            </a:r>
          </a:p>
          <a:p>
            <a:r>
              <a:rPr lang="en-US" b="0" dirty="0">
                <a:latin typeface="Tw Cen MT" panose="020B0602020104020603" pitchFamily="34" charset="77"/>
              </a:rPr>
              <a:t>This video is 8:19 minutes and focuses on a third-grade team collaboratively developing a CFA. </a:t>
            </a:r>
          </a:p>
          <a:p>
            <a:endParaRPr lang="en-US" b="0" dirty="0">
              <a:latin typeface="Tw Cen MT" panose="020B06020201040206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w Cen MT" panose="020B0602020104020603" pitchFamily="34" charset="77"/>
              </a:rPr>
              <a:t>To Do/Say</a:t>
            </a:r>
          </a:p>
          <a:p>
            <a:r>
              <a:rPr lang="en-US" b="0" dirty="0">
                <a:latin typeface="Tw Cen MT" panose="020B0602020104020603" pitchFamily="34" charset="77"/>
              </a:rPr>
              <a:t>This video will give us a clearer picture on what this collaborative process of building a CFA might look like when applied. We’ll see and hear how a third-grade team engages in this process. This video, from Fairfax Public Schools, shows how a group of educators collectively combine their efforts to develop an assessment that matches their purpose, is aligned with essential learning targets, and provides essential data needed for improving instruction. We will reflect on the next slide.</a:t>
            </a:r>
          </a:p>
          <a:p>
            <a:endParaRPr lang="en-US" b="0" dirty="0">
              <a:latin typeface="Tw Cen MT" panose="020B0602020104020603" pitchFamily="34" charset="77"/>
            </a:endParaRPr>
          </a:p>
          <a:p>
            <a:r>
              <a:rPr lang="en-US" b="1" dirty="0">
                <a:latin typeface="Tw Cen MT" panose="020B0602020104020603" pitchFamily="34" charset="77"/>
              </a:rPr>
              <a:t>Reference</a:t>
            </a:r>
          </a:p>
          <a:p>
            <a:r>
              <a:rPr lang="en-US" b="0" dirty="0">
                <a:latin typeface="Tw Cen MT" panose="020B0602020104020603" pitchFamily="34" charset="77"/>
              </a:rPr>
              <a:t>Fairfax Public Schools. (2013, Sept.). </a:t>
            </a:r>
            <a:r>
              <a:rPr lang="en-US" b="0" i="1" dirty="0">
                <a:latin typeface="Tw Cen MT" panose="020B0602020104020603" pitchFamily="34" charset="77"/>
              </a:rPr>
              <a:t>Best practices: Creating a common assessment </a:t>
            </a:r>
            <a:r>
              <a:rPr lang="en-US" b="0" dirty="0">
                <a:latin typeface="Tw Cen MT" panose="020B0602020104020603" pitchFamily="34" charset="77"/>
              </a:rPr>
              <a:t>[Video file]. </a:t>
            </a:r>
            <a:r>
              <a:rPr lang="en-US" dirty="0">
                <a:latin typeface="Tw Cen MT" panose="020B0602020104020603" pitchFamily="34" charset="77"/>
              </a:rPr>
              <a:t>https://</a:t>
            </a:r>
            <a:r>
              <a:rPr lang="en-US" dirty="0" err="1">
                <a:latin typeface="Tw Cen MT" panose="020B0602020104020603" pitchFamily="34" charset="77"/>
              </a:rPr>
              <a:t>www.youtube.com</a:t>
            </a:r>
            <a:r>
              <a:rPr lang="en-US" dirty="0">
                <a:latin typeface="Tw Cen MT" panose="020B0602020104020603" pitchFamily="34" charset="77"/>
              </a:rPr>
              <a:t>/</a:t>
            </a:r>
            <a:r>
              <a:rPr lang="en-US" dirty="0" err="1">
                <a:latin typeface="Tw Cen MT" panose="020B0602020104020603" pitchFamily="34" charset="77"/>
              </a:rPr>
              <a:t>watch?v</a:t>
            </a:r>
            <a:r>
              <a:rPr lang="en-US" dirty="0">
                <a:latin typeface="Tw Cen MT" panose="020B0602020104020603" pitchFamily="34" charset="77"/>
              </a:rPr>
              <a:t>=amipgHiAjh0</a:t>
            </a:r>
          </a:p>
          <a:p>
            <a:endParaRPr lang="en-US" b="1"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60</a:t>
            </a:fld>
            <a:endParaRPr lang="en-US"/>
          </a:p>
        </p:txBody>
      </p:sp>
    </p:spTree>
    <p:extLst>
      <p:ext uri="{BB962C8B-B14F-4D97-AF65-F5344CB8AC3E}">
        <p14:creationId xmlns:p14="http://schemas.microsoft.com/office/powerpoint/2010/main" val="4027392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w Cen MT" panose="020B0602020104020603" pitchFamily="34" charset="77"/>
              </a:rPr>
              <a:t>To Know</a:t>
            </a:r>
          </a:p>
          <a:p>
            <a:r>
              <a:rPr lang="en-US" dirty="0">
                <a:latin typeface="Tw Cen MT" panose="020B0602020104020603" pitchFamily="34" charset="77"/>
              </a:rPr>
              <a:t>This slide is for consultants if they area doing a virtual training.</a:t>
            </a: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6</a:t>
            </a:fld>
            <a:endParaRPr lang="en-US"/>
          </a:p>
        </p:txBody>
      </p:sp>
    </p:spTree>
    <p:extLst>
      <p:ext uri="{BB962C8B-B14F-4D97-AF65-F5344CB8AC3E}">
        <p14:creationId xmlns:p14="http://schemas.microsoft.com/office/powerpoint/2010/main" val="5590887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dk1"/>
                </a:solidFill>
                <a:highlight>
                  <a:schemeClr val="lt1"/>
                </a:highlight>
                <a:latin typeface="Tw Cen MT" panose="020B0602020104020603" pitchFamily="34" charset="77"/>
              </a:rPr>
              <a:t>To Know</a:t>
            </a:r>
          </a:p>
          <a:p>
            <a:r>
              <a:rPr lang="en-US" dirty="0">
                <a:solidFill>
                  <a:schemeClr val="dk1"/>
                </a:solidFill>
                <a:highlight>
                  <a:schemeClr val="lt1"/>
                </a:highlight>
                <a:latin typeface="Tw Cen MT" panose="020B0602020104020603" pitchFamily="34" charset="77"/>
              </a:rPr>
              <a:t>This slide follows up the video and transitions from the make-up of the assessment to the target types and questions/items of the assessment. </a:t>
            </a:r>
          </a:p>
          <a:p>
            <a:endParaRPr lang="en-US" dirty="0">
              <a:solidFill>
                <a:schemeClr val="dk1"/>
              </a:solidFill>
              <a:highlight>
                <a:schemeClr val="lt1"/>
              </a:highlight>
              <a:latin typeface="Tw Cen MT" panose="020B0602020104020603" pitchFamily="34" charset="77"/>
            </a:endParaRPr>
          </a:p>
          <a:p>
            <a:r>
              <a:rPr lang="en-US" b="1" dirty="0">
                <a:solidFill>
                  <a:schemeClr val="dk1"/>
                </a:solidFill>
                <a:highlight>
                  <a:schemeClr val="lt1"/>
                </a:highlight>
                <a:latin typeface="Tw Cen MT" panose="020B0602020104020603" pitchFamily="34" charset="77"/>
              </a:rPr>
              <a:t>To Do</a:t>
            </a:r>
          </a:p>
          <a:p>
            <a:r>
              <a:rPr lang="en-US" b="0" dirty="0">
                <a:solidFill>
                  <a:schemeClr val="dk1"/>
                </a:solidFill>
                <a:highlight>
                  <a:schemeClr val="lt1"/>
                </a:highlight>
                <a:latin typeface="Tw Cen MT" panose="020B0602020104020603" pitchFamily="34" charset="77"/>
              </a:rPr>
              <a:t>Divide participants into groups and have them identify their top three take aways. If time allows have a few groups share out. </a:t>
            </a:r>
            <a:endParaRPr lang="en-US" dirty="0">
              <a:solidFill>
                <a:schemeClr val="dk1"/>
              </a:solidFill>
              <a:highlight>
                <a:schemeClr val="lt1"/>
              </a:highlight>
              <a:latin typeface="Tw Cen MT" panose="020B0602020104020603" pitchFamily="34" charset="77"/>
            </a:endParaRPr>
          </a:p>
          <a:p>
            <a:endParaRPr lang="en-US" b="0" dirty="0">
              <a:solidFill>
                <a:schemeClr val="dk1"/>
              </a:solidFill>
              <a:highlight>
                <a:schemeClr val="lt1"/>
              </a:highlight>
              <a:latin typeface="Tw Cen MT" panose="020B0602020104020603" pitchFamily="34" charset="77"/>
            </a:endParaRPr>
          </a:p>
          <a:p>
            <a:r>
              <a:rPr lang="en-US" b="1" dirty="0">
                <a:solidFill>
                  <a:schemeClr val="dk1"/>
                </a:solidFill>
                <a:highlight>
                  <a:schemeClr val="lt1"/>
                </a:highlight>
                <a:latin typeface="Tw Cen MT" panose="020B0602020104020603" pitchFamily="34" charset="77"/>
              </a:rPr>
              <a:t>To Say</a:t>
            </a:r>
            <a:endParaRPr lang="en-US" dirty="0">
              <a:solidFill>
                <a:schemeClr val="dk1"/>
              </a:solidFill>
              <a:highlight>
                <a:schemeClr val="lt1"/>
              </a:highlight>
              <a:latin typeface="Tw Cen MT" panose="020B0602020104020603" pitchFamily="34" charset="77"/>
            </a:endParaRPr>
          </a:p>
          <a:p>
            <a:r>
              <a:rPr lang="en-US" dirty="0">
                <a:solidFill>
                  <a:schemeClr val="dk1"/>
                </a:solidFill>
                <a:highlight>
                  <a:schemeClr val="lt1"/>
                </a:highlight>
                <a:latin typeface="Tw Cen MT" panose="020B0602020104020603" pitchFamily="34" charset="77"/>
              </a:rPr>
              <a:t>Possible key points </a:t>
            </a:r>
          </a:p>
          <a:p>
            <a:pPr marL="171450" indent="-171450">
              <a:buFont typeface="Arial" panose="020B0604020202020204" pitchFamily="34" charset="0"/>
              <a:buChar char="•"/>
            </a:pPr>
            <a:r>
              <a:rPr lang="en-US" sz="1200" dirty="0">
                <a:latin typeface="Tw Cen MT" panose="020B0602020104020603" pitchFamily="34" charset="77"/>
              </a:rPr>
              <a:t>Teachers must ensure the assessment matches the concepts, skills, and level of thinking of the intended standard(s)/learning targets.</a:t>
            </a:r>
          </a:p>
          <a:p>
            <a:pPr marL="171450" indent="-171450">
              <a:buFont typeface="Arial" panose="020B0604020202020204" pitchFamily="34" charset="0"/>
              <a:buChar char="•"/>
            </a:pPr>
            <a:r>
              <a:rPr lang="en-US" sz="1200" dirty="0">
                <a:latin typeface="Tw Cen MT" panose="020B0602020104020603" pitchFamily="34" charset="77"/>
              </a:rPr>
              <a:t>Align each question/item to the learning target(s). Including question/items for all targets helps teachers identify where a student is in the learning progression to proficiency.</a:t>
            </a:r>
          </a:p>
          <a:p>
            <a:endParaRPr lang="en-US" dirty="0">
              <a:solidFill>
                <a:schemeClr val="dk1"/>
              </a:solidFill>
              <a:highlight>
                <a:schemeClr val="lt1"/>
              </a:highlight>
              <a:latin typeface="Tw Cen MT" panose="020B0602020104020603" pitchFamily="34" charset="77"/>
            </a:endParaRPr>
          </a:p>
          <a:p>
            <a:r>
              <a:rPr lang="en-US" dirty="0">
                <a:solidFill>
                  <a:schemeClr val="dk1"/>
                </a:solidFill>
                <a:highlight>
                  <a:schemeClr val="lt1"/>
                </a:highlight>
                <a:latin typeface="Tw Cen MT" panose="020B0602020104020603" pitchFamily="34" charset="77"/>
              </a:rPr>
              <a:t>As we move into developing/choosing questions for our CFA, it is important to know what type of evidence best demonstrates a student’s proficiency of the standard/target. Also, we will look at how to use the targets to get a complete picture of where a student is currently in terms of the learning progression. </a:t>
            </a:r>
          </a:p>
          <a:p>
            <a:endParaRPr lang="en-US" dirty="0">
              <a:solidFill>
                <a:schemeClr val="dk1"/>
              </a:solidFill>
              <a:highlight>
                <a:schemeClr val="lt1"/>
              </a:highlight>
              <a:latin typeface="Tw Cen MT" panose="020B0602020104020603" pitchFamily="34" charset="77"/>
            </a:endParaRPr>
          </a:p>
          <a:p>
            <a:endParaRPr lang="en-US"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61</a:t>
            </a:fld>
            <a:endParaRPr lang="en-US"/>
          </a:p>
        </p:txBody>
      </p:sp>
    </p:spTree>
    <p:extLst>
      <p:ext uri="{BB962C8B-B14F-4D97-AF65-F5344CB8AC3E}">
        <p14:creationId xmlns:p14="http://schemas.microsoft.com/office/powerpoint/2010/main" val="22050117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dk1"/>
                </a:solidFill>
                <a:highlight>
                  <a:schemeClr val="lt1"/>
                </a:highlight>
                <a:latin typeface="Tw Cen MT" panose="020B0602020104020603" pitchFamily="34" charset="77"/>
              </a:rPr>
              <a:t>To Know</a:t>
            </a:r>
          </a:p>
          <a:p>
            <a:r>
              <a:rPr lang="en-US" b="0" dirty="0">
                <a:solidFill>
                  <a:schemeClr val="dk1"/>
                </a:solidFill>
                <a:highlight>
                  <a:schemeClr val="lt1"/>
                </a:highlight>
                <a:latin typeface="Tw Cen MT" panose="020B0602020104020603" pitchFamily="34" charset="77"/>
              </a:rPr>
              <a:t>This slide gives summary of Key Points to consider when developing a CFA</a:t>
            </a:r>
          </a:p>
          <a:p>
            <a:endParaRPr lang="en-US" b="1" dirty="0">
              <a:solidFill>
                <a:schemeClr val="dk1"/>
              </a:solidFill>
              <a:highlight>
                <a:schemeClr val="lt1"/>
              </a:highlight>
              <a:latin typeface="Tw Cen MT" panose="020B0602020104020603" pitchFamily="34" charset="77"/>
            </a:endParaRPr>
          </a:p>
          <a:p>
            <a:r>
              <a:rPr lang="en-US" b="1" dirty="0">
                <a:solidFill>
                  <a:schemeClr val="dk1"/>
                </a:solidFill>
                <a:highlight>
                  <a:schemeClr val="lt1"/>
                </a:highlight>
                <a:latin typeface="Tw Cen MT" panose="020B0602020104020603" pitchFamily="34" charset="77"/>
              </a:rPr>
              <a:t>To Do/Say</a:t>
            </a:r>
          </a:p>
          <a:p>
            <a:r>
              <a:rPr lang="en-US" dirty="0">
                <a:solidFill>
                  <a:schemeClr val="dk1"/>
                </a:solidFill>
                <a:highlight>
                  <a:schemeClr val="lt1"/>
                </a:highlight>
                <a:latin typeface="Tw Cen MT" panose="020B0602020104020603" pitchFamily="34" charset="77"/>
              </a:rPr>
              <a:t>Getting information quickly and easily is essential to the CFA process. Consider the following considerations to make the process more efficient. When developing the assessment, develop</a:t>
            </a:r>
            <a:r>
              <a:rPr lang="en-US" dirty="0">
                <a:solidFill>
                  <a:schemeClr val="dk1"/>
                </a:solidFill>
                <a:latin typeface="Tw Cen MT" panose="020B0602020104020603" pitchFamily="34" charset="77"/>
              </a:rPr>
              <a:t> at least one question/item for each of the targets that have been unwrapped from the standard. Some questions may align to more than one target as we move to higher level intentions.</a:t>
            </a:r>
            <a:r>
              <a:rPr lang="en-US" sz="2000" dirty="0">
                <a:solidFill>
                  <a:schemeClr val="dk1"/>
                </a:solidFill>
                <a:latin typeface="Tw Cen MT" panose="020B0602020104020603" pitchFamily="34" charset="77"/>
              </a:rPr>
              <a:t> </a:t>
            </a:r>
            <a:r>
              <a:rPr lang="en-US" dirty="0">
                <a:solidFill>
                  <a:schemeClr val="dk1"/>
                </a:solidFill>
                <a:latin typeface="Tw Cen MT" panose="020B0602020104020603" pitchFamily="34" charset="77"/>
              </a:rPr>
              <a:t>Be sure to include one question/item that puts it all back together because that is where we see proficiency of the full standard. Using a variety of question/item types gives us a clearer road map of our students’ thinking. Double-check rigor required by the standard and ensure that at least one question/item reaches that level. Determine scoring guide/rubric prior to administering the assessment, helping to increase proficiency of the process and provides consistency among the team as to what proficiency looks like.</a:t>
            </a:r>
          </a:p>
          <a:p>
            <a:endParaRPr lang="en-US" dirty="0">
              <a:solidFill>
                <a:schemeClr val="dk1"/>
              </a:solidFill>
              <a:latin typeface="Tw Cen MT" panose="020B0602020104020603" pitchFamily="34" charset="77"/>
            </a:endParaRPr>
          </a:p>
          <a:p>
            <a:pPr marL="285750" indent="-285750">
              <a:lnSpc>
                <a:spcPct val="100000"/>
              </a:lnSpc>
              <a:spcBef>
                <a:spcPts val="0"/>
              </a:spcBef>
              <a:buSzPts val="2300"/>
              <a:buFont typeface="Arial" panose="020B0604020202020204" pitchFamily="34" charset="0"/>
              <a:buChar char="•"/>
            </a:pPr>
            <a:r>
              <a:rPr lang="en-US" sz="1200" dirty="0">
                <a:latin typeface="Tw Cen MT" panose="020B0602020104020603" pitchFamily="34" charset="77"/>
              </a:rPr>
              <a:t>Develop the assessment around one or two essential standards</a:t>
            </a:r>
          </a:p>
          <a:p>
            <a:pPr marL="285750" indent="-285750">
              <a:lnSpc>
                <a:spcPct val="100000"/>
              </a:lnSpc>
              <a:spcBef>
                <a:spcPts val="0"/>
              </a:spcBef>
              <a:buSzPts val="2300"/>
              <a:buFont typeface="Arial" panose="020B0604020202020204" pitchFamily="34" charset="0"/>
              <a:buChar char="•"/>
            </a:pPr>
            <a:r>
              <a:rPr lang="en-US" sz="1200" dirty="0">
                <a:latin typeface="Tw Cen MT" panose="020B0602020104020603" pitchFamily="34" charset="77"/>
              </a:rPr>
              <a:t>Be concise</a:t>
            </a:r>
          </a:p>
          <a:p>
            <a:pPr marL="285750" indent="-285750">
              <a:lnSpc>
                <a:spcPct val="100000"/>
              </a:lnSpc>
              <a:spcBef>
                <a:spcPts val="0"/>
              </a:spcBef>
              <a:buSzPts val="2300"/>
              <a:buFont typeface="Arial" panose="020B0604020202020204" pitchFamily="34" charset="0"/>
              <a:buChar char="•"/>
            </a:pPr>
            <a:r>
              <a:rPr lang="en-US" sz="1200" dirty="0">
                <a:latin typeface="Tw Cen MT" panose="020B0602020104020603" pitchFamily="34" charset="77"/>
              </a:rPr>
              <a:t>Write a scaffolded assessment (representing the progression of learning and including all learning targets for the standard)</a:t>
            </a:r>
          </a:p>
          <a:p>
            <a:pPr marL="285750" indent="-285750">
              <a:lnSpc>
                <a:spcPct val="100000"/>
              </a:lnSpc>
              <a:spcBef>
                <a:spcPts val="0"/>
              </a:spcBef>
              <a:buSzPts val="2300"/>
              <a:buFont typeface="Arial" panose="020B0604020202020204" pitchFamily="34" charset="0"/>
              <a:buChar char="•"/>
            </a:pPr>
            <a:r>
              <a:rPr lang="en-US" sz="1200" dirty="0">
                <a:latin typeface="Tw Cen MT" panose="020B0602020104020603" pitchFamily="34" charset="77"/>
              </a:rPr>
              <a:t>Include one question/item that puts all the targets back together</a:t>
            </a:r>
          </a:p>
          <a:p>
            <a:pPr marL="285750" indent="-285750">
              <a:lnSpc>
                <a:spcPct val="100000"/>
              </a:lnSpc>
              <a:spcBef>
                <a:spcPts val="0"/>
              </a:spcBef>
              <a:buSzPts val="2300"/>
              <a:buFont typeface="Arial" panose="020B0604020202020204" pitchFamily="34" charset="0"/>
              <a:buChar char="•"/>
            </a:pPr>
            <a:r>
              <a:rPr lang="en-US" sz="1200" dirty="0">
                <a:latin typeface="Tw Cen MT" panose="020B0602020104020603" pitchFamily="34" charset="77"/>
              </a:rPr>
              <a:t>Use a variety of question/item types to demonstrate student thinking</a:t>
            </a:r>
          </a:p>
          <a:p>
            <a:pPr marL="285750" indent="-285750">
              <a:spcBef>
                <a:spcPts val="0"/>
              </a:spcBef>
              <a:buSzPts val="2300"/>
              <a:buFont typeface="Arial" panose="020B0604020202020204" pitchFamily="34" charset="0"/>
              <a:buChar char="•"/>
            </a:pPr>
            <a:r>
              <a:rPr lang="en-US" sz="1200" dirty="0">
                <a:solidFill>
                  <a:schemeClr val="dk1"/>
                </a:solidFill>
                <a:latin typeface="Tw Cen MT" panose="020B0602020104020603" pitchFamily="34" charset="77"/>
              </a:rPr>
              <a:t>Ensure questions/items are aligned to the rigor of the standard</a:t>
            </a:r>
            <a:endParaRPr lang="en-US" sz="1200" dirty="0">
              <a:latin typeface="Tw Cen MT" panose="020B0602020104020603" pitchFamily="34" charset="77"/>
            </a:endParaRPr>
          </a:p>
          <a:p>
            <a:pPr marL="285750" indent="-285750">
              <a:lnSpc>
                <a:spcPct val="100000"/>
              </a:lnSpc>
              <a:spcBef>
                <a:spcPts val="0"/>
              </a:spcBef>
              <a:buSzPts val="2300"/>
              <a:buFont typeface="Arial" panose="020B0604020202020204" pitchFamily="34" charset="0"/>
              <a:buChar char="•"/>
            </a:pPr>
            <a:r>
              <a:rPr lang="en-US" sz="1200" dirty="0">
                <a:latin typeface="Tw Cen MT" panose="020B0602020104020603" pitchFamily="34" charset="77"/>
              </a:rPr>
              <a:t>Create assessment and scoring guide/rubrics at the same time</a:t>
            </a:r>
          </a:p>
          <a:p>
            <a:endParaRPr lang="en-US" dirty="0">
              <a:solidFill>
                <a:schemeClr val="dk1"/>
              </a:solidFill>
              <a:latin typeface="Tw Cen MT" panose="020B0602020104020603" pitchFamily="34" charset="77"/>
            </a:endParaRPr>
          </a:p>
          <a:p>
            <a:pPr>
              <a:lnSpc>
                <a:spcPct val="115000"/>
              </a:lnSpc>
            </a:pPr>
            <a:r>
              <a:rPr lang="en-US" sz="1400" b="1" dirty="0">
                <a:solidFill>
                  <a:schemeClr val="dk2"/>
                </a:solidFill>
                <a:latin typeface="Tw Cen MT" panose="020B0602020104020603" pitchFamily="34" charset="77"/>
              </a:rPr>
              <a:t>Reference</a:t>
            </a:r>
          </a:p>
          <a:p>
            <a:pPr>
              <a:lnSpc>
                <a:spcPct val="115000"/>
              </a:lnSpc>
              <a:spcBef>
                <a:spcPts val="1649"/>
              </a:spcBef>
            </a:pPr>
            <a:r>
              <a:rPr lang="en-US" sz="1400" dirty="0">
                <a:latin typeface="Tw Cen MT" panose="020B0602020104020603" pitchFamily="34" charset="77"/>
              </a:rPr>
              <a:t>Adapted from </a:t>
            </a:r>
          </a:p>
          <a:p>
            <a:pPr defTabSz="942289">
              <a:lnSpc>
                <a:spcPct val="115000"/>
              </a:lnSpc>
              <a:spcBef>
                <a:spcPts val="1649"/>
              </a:spcBef>
              <a:defRPr/>
            </a:pPr>
            <a:r>
              <a:rPr lang="en-US" sz="1400" dirty="0">
                <a:latin typeface="Tw Cen MT" panose="020B0602020104020603" pitchFamily="34" charset="77"/>
              </a:rPr>
              <a:t>PowerSchool. (2016, Oct. 13). </a:t>
            </a:r>
            <a:r>
              <a:rPr lang="en-US" sz="1400" i="1" dirty="0">
                <a:latin typeface="Tw Cen MT" panose="020B0602020104020603" pitchFamily="34" charset="77"/>
              </a:rPr>
              <a:t>New teachers, here’s how to build common formative assessments</a:t>
            </a:r>
            <a:r>
              <a:rPr lang="en-US" sz="1400" dirty="0">
                <a:latin typeface="Tw Cen MT" panose="020B0602020104020603" pitchFamily="34" charset="77"/>
              </a:rPr>
              <a:t> [Blog]. </a:t>
            </a:r>
            <a:r>
              <a:rPr lang="en-US" sz="1400" u="sng" dirty="0">
                <a:solidFill>
                  <a:schemeClr val="hlink"/>
                </a:solidFill>
                <a:latin typeface="Tw Cen MT" panose="020B0602020104020603" pitchFamily="34" charset="77"/>
              </a:rPr>
              <a:t>https://</a:t>
            </a:r>
            <a:r>
              <a:rPr lang="en-US" sz="1400" u="sng" dirty="0" err="1">
                <a:solidFill>
                  <a:schemeClr val="hlink"/>
                </a:solidFill>
                <a:latin typeface="Tw Cen MT" panose="020B0602020104020603" pitchFamily="34" charset="77"/>
              </a:rPr>
              <a:t>www.powerschool.com</a:t>
            </a:r>
            <a:r>
              <a:rPr lang="en-US" sz="1400" u="sng" dirty="0">
                <a:solidFill>
                  <a:schemeClr val="hlink"/>
                </a:solidFill>
                <a:latin typeface="Tw Cen MT" panose="020B0602020104020603" pitchFamily="34" charset="77"/>
              </a:rPr>
              <a:t>/blog/new-teachers-</a:t>
            </a:r>
            <a:r>
              <a:rPr lang="en-US" sz="1400" u="sng" dirty="0" err="1">
                <a:solidFill>
                  <a:schemeClr val="hlink"/>
                </a:solidFill>
                <a:latin typeface="Tw Cen MT" panose="020B0602020104020603" pitchFamily="34" charset="77"/>
              </a:rPr>
              <a:t>heres</a:t>
            </a:r>
            <a:r>
              <a:rPr lang="en-US" sz="1400" u="sng" dirty="0">
                <a:solidFill>
                  <a:schemeClr val="hlink"/>
                </a:solidFill>
                <a:latin typeface="Tw Cen MT" panose="020B0602020104020603" pitchFamily="34" charset="77"/>
              </a:rPr>
              <a:t>-how-to-build-common-formative-assessments/ </a:t>
            </a:r>
            <a:endParaRPr lang="en-US" sz="1400" dirty="0">
              <a:latin typeface="Tw Cen MT" panose="020B0602020104020603" pitchFamily="34" charset="77"/>
            </a:endParaRPr>
          </a:p>
          <a:p>
            <a:pPr>
              <a:lnSpc>
                <a:spcPct val="115000"/>
              </a:lnSpc>
              <a:spcBef>
                <a:spcPts val="1649"/>
              </a:spcBef>
            </a:pPr>
            <a:endParaRPr lang="en-US" sz="1400" dirty="0">
              <a:latin typeface="Tw Cen MT" panose="020B0602020104020603" pitchFamily="34" charset="77"/>
            </a:endParaRPr>
          </a:p>
          <a:p>
            <a:pPr>
              <a:lnSpc>
                <a:spcPct val="115000"/>
              </a:lnSpc>
              <a:spcBef>
                <a:spcPts val="1649"/>
              </a:spcBef>
            </a:pPr>
            <a:endParaRPr lang="en-US" sz="1400" dirty="0">
              <a:latin typeface="Tw Cen MT" panose="020B0602020104020603" pitchFamily="34" charset="77"/>
            </a:endParaRPr>
          </a:p>
          <a:p>
            <a:pPr>
              <a:spcBef>
                <a:spcPts val="1649"/>
              </a:spcBef>
            </a:pPr>
            <a:endParaRPr lang="en-US"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62</a:t>
            </a:fld>
            <a:endParaRPr lang="en-US"/>
          </a:p>
        </p:txBody>
      </p:sp>
    </p:spTree>
    <p:extLst>
      <p:ext uri="{BB962C8B-B14F-4D97-AF65-F5344CB8AC3E}">
        <p14:creationId xmlns:p14="http://schemas.microsoft.com/office/powerpoint/2010/main" val="19656406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b="1" dirty="0">
                <a:solidFill>
                  <a:schemeClr val="dk1"/>
                </a:solidFill>
                <a:highlight>
                  <a:schemeClr val="lt1"/>
                </a:highlight>
                <a:latin typeface="Tw Cen MT" panose="020B0602020104020603" pitchFamily="34" charset="77"/>
              </a:rPr>
              <a:t>Handout #8: Target Types. This handout was used in the first part of this module.</a:t>
            </a:r>
          </a:p>
          <a:p>
            <a:pPr>
              <a:buClr>
                <a:schemeClr val="dk1"/>
              </a:buClr>
              <a:buSzPts val="1100"/>
            </a:pPr>
            <a:endParaRPr lang="en-US" b="1" dirty="0">
              <a:solidFill>
                <a:schemeClr val="dk1"/>
              </a:solidFill>
              <a:highlight>
                <a:schemeClr val="lt1"/>
              </a:highlight>
              <a:latin typeface="Tw Cen MT" panose="020B0602020104020603" pitchFamily="34" charset="77"/>
            </a:endParaRPr>
          </a:p>
          <a:p>
            <a:pPr>
              <a:buClr>
                <a:schemeClr val="dk1"/>
              </a:buClr>
              <a:buSzPts val="1100"/>
            </a:pPr>
            <a:r>
              <a:rPr lang="en-US" b="1" dirty="0">
                <a:solidFill>
                  <a:schemeClr val="dk1"/>
                </a:solidFill>
                <a:highlight>
                  <a:schemeClr val="lt1"/>
                </a:highlight>
                <a:latin typeface="Tw Cen MT" panose="020B0602020104020603" pitchFamily="34" charset="77"/>
              </a:rPr>
              <a:t>To Know</a:t>
            </a:r>
            <a:endParaRPr lang="en-US" dirty="0">
              <a:solidFill>
                <a:schemeClr val="dk1"/>
              </a:solidFill>
              <a:highlight>
                <a:schemeClr val="lt1"/>
              </a:highlight>
              <a:latin typeface="Tw Cen MT" panose="020B0602020104020603" pitchFamily="34" charset="77"/>
            </a:endParaRPr>
          </a:p>
          <a:p>
            <a:pPr>
              <a:buClr>
                <a:schemeClr val="dk1"/>
              </a:buClr>
              <a:buSzPts val="1100"/>
            </a:pPr>
            <a:r>
              <a:rPr lang="en-US" dirty="0">
                <a:solidFill>
                  <a:schemeClr val="dk1"/>
                </a:solidFill>
                <a:highlight>
                  <a:schemeClr val="lt1"/>
                </a:highlight>
                <a:latin typeface="Tw Cen MT" panose="020B0602020104020603" pitchFamily="34" charset="77"/>
              </a:rPr>
              <a:t>The purpose of this slide is to review target types from Handout #8 (discussed previously while unwrapping standards and writing learning intentions) as we focus on developing assessment questions/items. </a:t>
            </a:r>
          </a:p>
          <a:p>
            <a:pPr>
              <a:buClr>
                <a:schemeClr val="dk1"/>
              </a:buClr>
              <a:buSzPts val="1100"/>
            </a:pPr>
            <a:endParaRPr lang="en-US" dirty="0">
              <a:solidFill>
                <a:schemeClr val="dk1"/>
              </a:solidFill>
              <a:highlight>
                <a:schemeClr val="lt1"/>
              </a:highlight>
              <a:latin typeface="Tw Cen MT" panose="020B0602020104020603" pitchFamily="34" charset="77"/>
            </a:endParaRPr>
          </a:p>
          <a:p>
            <a:pPr>
              <a:buClr>
                <a:schemeClr val="dk1"/>
              </a:buClr>
              <a:buSzPts val="1100"/>
            </a:pPr>
            <a:r>
              <a:rPr lang="en-US" dirty="0">
                <a:solidFill>
                  <a:schemeClr val="dk1"/>
                </a:solidFill>
                <a:highlight>
                  <a:schemeClr val="lt1"/>
                </a:highlight>
                <a:latin typeface="Tw Cen MT" panose="020B0602020104020603" pitchFamily="34" charset="77"/>
              </a:rPr>
              <a:t>Learning targets fall into one of four categories: Knowledge, reasoning, skill, or product. </a:t>
            </a:r>
          </a:p>
          <a:p>
            <a:pPr marL="171450" indent="-171450">
              <a:buClr>
                <a:schemeClr val="dk1"/>
              </a:buClr>
              <a:buSzPts val="1100"/>
              <a:buFont typeface="Arial" panose="020B0604020202020204" pitchFamily="34" charset="0"/>
              <a:buChar char="•"/>
            </a:pPr>
            <a:r>
              <a:rPr lang="en-US" dirty="0">
                <a:effectLst/>
                <a:latin typeface="Tw Cen MT" panose="020B0602020104020603" pitchFamily="34" charset="77"/>
              </a:rPr>
              <a:t>Knowledge-level learning targets represent factual knowledge (knowing from memory), procedural knowledge (knowing how to execute a series of steps), and conceptual understanding (being able to explain a concept). Because knowledge as defined here includes procedural knowledge and conceptual understanding, not all knowledge-level targets are considered "low-level.”</a:t>
            </a:r>
          </a:p>
          <a:p>
            <a:pPr marL="171450" indent="-171450">
              <a:buClr>
                <a:schemeClr val="dk1"/>
              </a:buClr>
              <a:buSzPts val="1100"/>
              <a:buFont typeface="Arial" panose="020B0604020202020204" pitchFamily="34" charset="0"/>
              <a:buChar char="•"/>
            </a:pPr>
            <a:r>
              <a:rPr lang="en-US" dirty="0">
                <a:effectLst/>
                <a:latin typeface="Tw Cen MT" panose="020B0602020104020603" pitchFamily="34" charset="77"/>
              </a:rPr>
              <a:t>Reasoning-level learning targets define thought processes students are to learn to execute, such as predict, infer, compare, hypothesize, critique, draw conclusions, justify, and evaluate.</a:t>
            </a:r>
          </a:p>
          <a:p>
            <a:pPr marL="171450" indent="-171450">
              <a:buClr>
                <a:schemeClr val="dk1"/>
              </a:buClr>
              <a:buSzPts val="1100"/>
              <a:buFont typeface="Arial" panose="020B0604020202020204" pitchFamily="34" charset="0"/>
              <a:buChar char="•"/>
            </a:pPr>
            <a:r>
              <a:rPr lang="en-US" dirty="0">
                <a:effectLst/>
                <a:latin typeface="Tw Cen MT" panose="020B0602020104020603" pitchFamily="34" charset="77"/>
              </a:rPr>
              <a:t>Skill-level targets require a real-time demonstration or physical performance. The skills category can be confusing, as we commonly talk about problem-solving skills (a reasoning target), reading skills (also reasoning targets), thinking skills (reasoning targets, again), and so on. This category is not set up to change how you use the word skills, but it is the term we use to identify a small set of content standards that have a performance of some type at the heart of the learning. Some subjects have no skill targets as part of their curriculum, and others have quite a few, such as world languages, physical education, and fine and performing arts.</a:t>
            </a:r>
          </a:p>
          <a:p>
            <a:pPr marL="171450" indent="-171450">
              <a:buClr>
                <a:schemeClr val="dk1"/>
              </a:buClr>
              <a:buSzPts val="1100"/>
              <a:buFont typeface="Arial" panose="020B0604020202020204" pitchFamily="34" charset="0"/>
              <a:buChar char="•"/>
            </a:pPr>
            <a:r>
              <a:rPr lang="en-US" dirty="0">
                <a:effectLst/>
                <a:latin typeface="Tw Cen MT" panose="020B0602020104020603" pitchFamily="34" charset="77"/>
              </a:rPr>
              <a:t>Product-level targets are just what they sound like: The content standard as written calls for the creation of a product, and the evaluation of learning will be of the qualities of the product. We often have students create products to demonstrate other types of learning targets, in which case what should be evaluated is the intended learning, not the qualities of the product.</a:t>
            </a:r>
          </a:p>
          <a:p>
            <a:pPr marL="171450" indent="-171450">
              <a:buClr>
                <a:schemeClr val="dk1"/>
              </a:buClr>
              <a:buSzPts val="1100"/>
              <a:buFont typeface="Arial" panose="020B0604020202020204" pitchFamily="34" charset="0"/>
              <a:buChar char="•"/>
            </a:pPr>
            <a:endParaRPr lang="en-US" dirty="0">
              <a:solidFill>
                <a:schemeClr val="dk1"/>
              </a:solidFill>
              <a:effectLst/>
              <a:highlight>
                <a:schemeClr val="lt1"/>
              </a:highlight>
              <a:latin typeface="Tw Cen MT" panose="020B0602020104020603" pitchFamily="34" charset="77"/>
            </a:endParaRPr>
          </a:p>
          <a:p>
            <a:pPr marL="0" indent="0">
              <a:buClr>
                <a:schemeClr val="dk1"/>
              </a:buClr>
              <a:buSzPts val="1100"/>
              <a:buFont typeface="Arial" panose="020B0604020202020204" pitchFamily="34" charset="0"/>
              <a:buNone/>
            </a:pPr>
            <a:r>
              <a:rPr lang="en-US" dirty="0">
                <a:solidFill>
                  <a:schemeClr val="dk1"/>
                </a:solidFill>
                <a:effectLst/>
                <a:highlight>
                  <a:schemeClr val="lt1"/>
                </a:highlight>
                <a:latin typeface="Tw Cen MT" panose="020B0602020104020603" pitchFamily="34" charset="77"/>
              </a:rPr>
              <a:t>Clear learning targets guide instruction, assignments, and formative and summative assessments. Classifying learning target types helps teachers know how to structure lessons and clarifies which activities and assessment items will yield the most accurate data. For example, if you the learning target is “knows how to measure circumference,” you want to understand if the student needs to know the steps to measuring circumference (knowledge target) or can measure circumference (a performance/skill). If you classify it as a skill, your assessment will likely be a demonstration of the student solving circumference problems rather than a listing of the steps. However, that said, the Russian doll image illustrates how the learning target types build on each other. To be able the solve a circumference problem, the student will need to understand the steps (knowledge), recognize the issue, use the correct steps (reasoning), and then put it together to determine circumference (performance). </a:t>
            </a:r>
          </a:p>
          <a:p>
            <a:pPr marL="0" indent="0">
              <a:buClr>
                <a:schemeClr val="dk1"/>
              </a:buClr>
              <a:buSzPts val="1100"/>
              <a:buFont typeface="Arial" panose="020B0604020202020204" pitchFamily="34" charset="0"/>
              <a:buNone/>
            </a:pPr>
            <a:endParaRPr lang="en-US" dirty="0">
              <a:solidFill>
                <a:schemeClr val="dk1"/>
              </a:solidFill>
              <a:highlight>
                <a:schemeClr val="lt1"/>
              </a:highlight>
              <a:latin typeface="Tw Cen MT" panose="020B0602020104020603" pitchFamily="34" charset="77"/>
            </a:endParaRPr>
          </a:p>
          <a:p>
            <a:pPr>
              <a:buClr>
                <a:schemeClr val="dk1"/>
              </a:buClr>
              <a:buSzPts val="1100"/>
            </a:pPr>
            <a:r>
              <a:rPr lang="en-US" b="1" dirty="0">
                <a:solidFill>
                  <a:schemeClr val="dk1"/>
                </a:solidFill>
                <a:highlight>
                  <a:schemeClr val="lt1"/>
                </a:highlight>
                <a:latin typeface="Tw Cen MT" panose="020B0602020104020603" pitchFamily="34" charset="77"/>
              </a:rPr>
              <a:t>To Say</a:t>
            </a:r>
          </a:p>
          <a:p>
            <a:pPr>
              <a:buClr>
                <a:schemeClr val="dk1"/>
              </a:buClr>
              <a:buSzPts val="1100"/>
            </a:pPr>
            <a:r>
              <a:rPr lang="en-US" dirty="0">
                <a:solidFill>
                  <a:schemeClr val="dk1"/>
                </a:solidFill>
                <a:highlight>
                  <a:schemeClr val="lt1"/>
                </a:highlight>
                <a:latin typeface="Tw Cen MT" panose="020B0602020104020603" pitchFamily="34" charset="77"/>
              </a:rPr>
              <a:t>As we discussed previously in the Clarifying Learning section, notice how each of these target types can be embedded within the target, depending on its rigor. You will use this information as you construct formative assessment types. </a:t>
            </a:r>
          </a:p>
          <a:p>
            <a:pPr>
              <a:buClr>
                <a:schemeClr val="dk1"/>
              </a:buClr>
              <a:buSzPts val="1100"/>
            </a:pPr>
            <a:endParaRPr lang="en-US" b="1" dirty="0">
              <a:solidFill>
                <a:schemeClr val="dk1"/>
              </a:solidFill>
              <a:highlight>
                <a:schemeClr val="lt1"/>
              </a:highlight>
              <a:latin typeface="Tw Cen MT" panose="020B0602020104020603" pitchFamily="34" charset="77"/>
            </a:endParaRPr>
          </a:p>
          <a:p>
            <a:pPr>
              <a:buClr>
                <a:schemeClr val="dk1"/>
              </a:buClr>
              <a:buSzPts val="1100"/>
            </a:pPr>
            <a:r>
              <a:rPr lang="en-US" b="1" dirty="0">
                <a:solidFill>
                  <a:schemeClr val="dk1"/>
                </a:solidFill>
                <a:highlight>
                  <a:schemeClr val="lt1"/>
                </a:highlight>
                <a:latin typeface="Tw Cen MT" panose="020B0602020104020603" pitchFamily="34" charset="77"/>
              </a:rPr>
              <a:t>To Do</a:t>
            </a:r>
          </a:p>
          <a:p>
            <a:pPr>
              <a:buClr>
                <a:schemeClr val="dk1"/>
              </a:buClr>
              <a:buSzPts val="1100"/>
            </a:pPr>
            <a:r>
              <a:rPr lang="en-US" dirty="0">
                <a:solidFill>
                  <a:schemeClr val="dk1"/>
                </a:solidFill>
                <a:highlight>
                  <a:schemeClr val="lt1"/>
                </a:highlight>
                <a:latin typeface="Tw Cen MT" panose="020B0602020104020603" pitchFamily="34" charset="77"/>
              </a:rPr>
              <a:t>Have participants use Handout #8. This will be beneficial for the next several slides. </a:t>
            </a:r>
          </a:p>
          <a:p>
            <a:pPr>
              <a:buClr>
                <a:schemeClr val="dk1"/>
              </a:buClr>
              <a:buSzPts val="1100"/>
            </a:pPr>
            <a:r>
              <a:rPr lang="en-US" dirty="0">
                <a:solidFill>
                  <a:schemeClr val="dk1"/>
                </a:solidFill>
                <a:highlight>
                  <a:schemeClr val="lt1"/>
                </a:highlight>
                <a:latin typeface="Tw Cen MT" panose="020B0602020104020603" pitchFamily="34" charset="77"/>
              </a:rPr>
              <a:t>  </a:t>
            </a:r>
          </a:p>
          <a:p>
            <a:r>
              <a:rPr lang="en-US" b="1" dirty="0">
                <a:latin typeface="Tw Cen MT" panose="020B0602020104020603" pitchFamily="34" charset="77"/>
              </a:rPr>
              <a:t>Reference</a:t>
            </a:r>
          </a:p>
          <a:p>
            <a:pPr defTabSz="942289">
              <a:defRPr/>
            </a:pPr>
            <a:r>
              <a:rPr lang="en-US" sz="1200" dirty="0" err="1">
                <a:latin typeface="Tw Cen MT" panose="020B0602020104020603" pitchFamily="34" charset="77"/>
                <a:ea typeface="Calibri" panose="020F0502020204030204" pitchFamily="34" charset="0"/>
                <a:cs typeface="Times New Roman" panose="02020603050405020304" pitchFamily="18" charset="0"/>
              </a:rPr>
              <a:t>Chappuis</a:t>
            </a:r>
            <a:r>
              <a:rPr lang="en-US" sz="1200" dirty="0">
                <a:latin typeface="Tw Cen MT" panose="020B0602020104020603" pitchFamily="34" charset="77"/>
                <a:ea typeface="Calibri" panose="020F0502020204030204" pitchFamily="34" charset="0"/>
                <a:cs typeface="Times New Roman" panose="02020603050405020304" pitchFamily="18" charset="0"/>
              </a:rPr>
              <a:t>, J. (2014). </a:t>
            </a:r>
            <a:r>
              <a:rPr lang="en-US" sz="1200" i="1" dirty="0">
                <a:latin typeface="Tw Cen MT" panose="020B0602020104020603" pitchFamily="34" charset="77"/>
                <a:ea typeface="Calibri" panose="020F0502020204030204" pitchFamily="34" charset="0"/>
                <a:cs typeface="Times New Roman" panose="02020603050405020304" pitchFamily="18" charset="0"/>
              </a:rPr>
              <a:t>Seven strategies of assessment for learning, </a:t>
            </a:r>
            <a:r>
              <a:rPr lang="en-US" sz="1200" dirty="0">
                <a:latin typeface="Tw Cen MT" panose="020B0602020104020603" pitchFamily="34" charset="77"/>
                <a:ea typeface="Calibri" panose="020F0502020204030204" pitchFamily="34" charset="0"/>
                <a:cs typeface="Times New Roman" panose="02020603050405020304" pitchFamily="18" charset="0"/>
              </a:rPr>
              <a:t>2</a:t>
            </a:r>
            <a:r>
              <a:rPr lang="en-US" sz="1200" baseline="30000" dirty="0">
                <a:latin typeface="Tw Cen MT" panose="020B0602020104020603" pitchFamily="34" charset="77"/>
                <a:ea typeface="Calibri" panose="020F0502020204030204" pitchFamily="34" charset="0"/>
                <a:cs typeface="Times New Roman" panose="02020603050405020304" pitchFamily="18" charset="0"/>
              </a:rPr>
              <a:t>nd</a:t>
            </a:r>
            <a:r>
              <a:rPr lang="en-US" sz="1200" dirty="0">
                <a:latin typeface="Tw Cen MT" panose="020B0602020104020603" pitchFamily="34" charset="77"/>
                <a:ea typeface="Calibri" panose="020F0502020204030204" pitchFamily="34" charset="0"/>
                <a:cs typeface="Times New Roman" panose="02020603050405020304" pitchFamily="18" charset="0"/>
              </a:rPr>
              <a:t> edition. Pearson. </a:t>
            </a:r>
            <a:r>
              <a:rPr lang="en-US" sz="1200" i="1" dirty="0">
                <a:latin typeface="Tw Cen MT" panose="020B0602020104020603" pitchFamily="34" charset="77"/>
                <a:ea typeface="Calibri" panose="020F0502020204030204" pitchFamily="34" charset="0"/>
                <a:cs typeface="Times New Roman" panose="02020603050405020304" pitchFamily="18" charset="0"/>
              </a:rPr>
              <a:t>https://</a:t>
            </a:r>
            <a:r>
              <a:rPr lang="en-US" sz="1200" i="1" dirty="0" err="1">
                <a:latin typeface="Tw Cen MT" panose="020B0602020104020603" pitchFamily="34" charset="77"/>
                <a:ea typeface="Calibri" panose="020F0502020204030204" pitchFamily="34" charset="0"/>
                <a:cs typeface="Times New Roman" panose="02020603050405020304" pitchFamily="18" charset="0"/>
              </a:rPr>
              <a:t>smartlearningsystems.com</a:t>
            </a:r>
            <a:r>
              <a:rPr lang="en-US" sz="1200" i="1" dirty="0">
                <a:latin typeface="Tw Cen MT" panose="020B0602020104020603" pitchFamily="34" charset="77"/>
                <a:ea typeface="Calibri" panose="020F0502020204030204" pitchFamily="34" charset="0"/>
                <a:cs typeface="Times New Roman" panose="02020603050405020304" pitchFamily="18" charset="0"/>
              </a:rPr>
              <a:t>/wp-content/uploads/2014/10/Group-1-Unit-Criteria-Targets-Reflect.pdf  </a:t>
            </a:r>
            <a:endParaRPr lang="en-US" dirty="0">
              <a:solidFill>
                <a:schemeClr val="dk1"/>
              </a:solidFill>
              <a:highlight>
                <a:schemeClr val="lt1"/>
              </a:highlight>
              <a:latin typeface="Tw Cen MT" panose="020B0602020104020603" pitchFamily="34" charset="77"/>
            </a:endParaRPr>
          </a:p>
          <a:p>
            <a:endParaRPr lang="en-US" b="1"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63</a:t>
            </a:fld>
            <a:endParaRPr lang="en-US"/>
          </a:p>
        </p:txBody>
      </p:sp>
    </p:spTree>
    <p:extLst>
      <p:ext uri="{BB962C8B-B14F-4D97-AF65-F5344CB8AC3E}">
        <p14:creationId xmlns:p14="http://schemas.microsoft.com/office/powerpoint/2010/main" val="10432834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b="1" dirty="0">
                <a:solidFill>
                  <a:schemeClr val="dk1"/>
                </a:solidFill>
                <a:highlight>
                  <a:schemeClr val="lt1"/>
                </a:highlight>
                <a:latin typeface="Tw Cen MT" panose="020B0602020104020603" pitchFamily="34" charset="77"/>
              </a:rPr>
              <a:t>To Know</a:t>
            </a:r>
          </a:p>
          <a:p>
            <a:pPr>
              <a:buClr>
                <a:schemeClr val="dk1"/>
              </a:buClr>
              <a:buSzPts val="1100"/>
            </a:pPr>
            <a:r>
              <a:rPr lang="en-US" dirty="0">
                <a:solidFill>
                  <a:schemeClr val="dk1"/>
                </a:solidFill>
                <a:highlight>
                  <a:schemeClr val="lt1"/>
                </a:highlight>
                <a:latin typeface="Tw Cen MT" panose="020B0602020104020603" pitchFamily="34" charset="77"/>
              </a:rPr>
              <a:t>This chart provides a snapshot of a POSSSIBLE number of questions/items and knowledge levels of a CFA. The numbers here are </a:t>
            </a:r>
            <a:r>
              <a:rPr lang="en-US" b="1" dirty="0">
                <a:solidFill>
                  <a:schemeClr val="dk1"/>
                </a:solidFill>
                <a:highlight>
                  <a:schemeClr val="lt1"/>
                </a:highlight>
                <a:latin typeface="Tw Cen MT" panose="020B0602020104020603" pitchFamily="34" charset="77"/>
              </a:rPr>
              <a:t>approximate</a:t>
            </a:r>
            <a:r>
              <a:rPr lang="en-US" dirty="0">
                <a:solidFill>
                  <a:schemeClr val="dk1"/>
                </a:solidFill>
                <a:highlight>
                  <a:schemeClr val="lt1"/>
                </a:highlight>
                <a:latin typeface="Tw Cen MT" panose="020B0602020104020603" pitchFamily="34" charset="77"/>
              </a:rPr>
              <a:t>! Please state this CLEARLY. These approximate numbers are provided because teachers want to know what the CFA could/should look like. There are many variables that play into these numbers, including question/item types, number of targets, etc. There is </a:t>
            </a:r>
            <a:r>
              <a:rPr lang="en-US" b="1" dirty="0">
                <a:solidFill>
                  <a:schemeClr val="dk1"/>
                </a:solidFill>
                <a:highlight>
                  <a:schemeClr val="lt1"/>
                </a:highlight>
                <a:latin typeface="Tw Cen MT" panose="020B0602020104020603" pitchFamily="34" charset="77"/>
              </a:rPr>
              <a:t>NO set number </a:t>
            </a:r>
            <a:r>
              <a:rPr lang="en-US" dirty="0">
                <a:solidFill>
                  <a:schemeClr val="dk1"/>
                </a:solidFill>
                <a:highlight>
                  <a:schemeClr val="lt1"/>
                </a:highlight>
                <a:latin typeface="Tw Cen MT" panose="020B0602020104020603" pitchFamily="34" charset="77"/>
              </a:rPr>
              <a:t>of questions/items. These are simply examples that have worked for SOME teams. </a:t>
            </a:r>
          </a:p>
          <a:p>
            <a:pPr>
              <a:buClr>
                <a:schemeClr val="dk1"/>
              </a:buClr>
              <a:buSzPts val="1100"/>
            </a:pPr>
            <a:endParaRPr lang="en-US" dirty="0">
              <a:solidFill>
                <a:schemeClr val="dk1"/>
              </a:solidFill>
              <a:highlight>
                <a:schemeClr val="lt1"/>
              </a:highlight>
              <a:latin typeface="Tw Cen MT" panose="020B0602020104020603" pitchFamily="34" charset="77"/>
            </a:endParaRPr>
          </a:p>
          <a:p>
            <a:pPr>
              <a:buClr>
                <a:schemeClr val="dk1"/>
              </a:buClr>
              <a:buSzPts val="1100"/>
            </a:pPr>
            <a:r>
              <a:rPr lang="en-US" b="1" dirty="0">
                <a:solidFill>
                  <a:schemeClr val="dk1"/>
                </a:solidFill>
                <a:highlight>
                  <a:schemeClr val="lt1"/>
                </a:highlight>
                <a:latin typeface="Tw Cen MT" panose="020B0602020104020603" pitchFamily="34" charset="77"/>
              </a:rPr>
              <a:t>To Say</a:t>
            </a:r>
          </a:p>
          <a:p>
            <a:pPr>
              <a:buClr>
                <a:schemeClr val="dk1"/>
              </a:buClr>
              <a:buSzPts val="1100"/>
            </a:pPr>
            <a:r>
              <a:rPr lang="en-US" dirty="0">
                <a:solidFill>
                  <a:schemeClr val="dk1"/>
                </a:solidFill>
                <a:highlight>
                  <a:schemeClr val="lt1"/>
                </a:highlight>
                <a:latin typeface="Tw Cen MT" panose="020B0602020104020603" pitchFamily="34" charset="77"/>
              </a:rPr>
              <a:t>This slide provides a snapshot of a POSSSIBLE number of questions/items and knowledge levels on a CFA. The numbers are </a:t>
            </a:r>
            <a:r>
              <a:rPr lang="en-US" b="1" dirty="0">
                <a:solidFill>
                  <a:schemeClr val="dk1"/>
                </a:solidFill>
                <a:highlight>
                  <a:schemeClr val="lt1"/>
                </a:highlight>
                <a:latin typeface="Tw Cen MT" panose="020B0602020104020603" pitchFamily="34" charset="77"/>
              </a:rPr>
              <a:t>approximate</a:t>
            </a:r>
            <a:r>
              <a:rPr lang="en-US" dirty="0">
                <a:solidFill>
                  <a:schemeClr val="dk1"/>
                </a:solidFill>
                <a:highlight>
                  <a:schemeClr val="lt1"/>
                </a:highlight>
                <a:latin typeface="Tw Cen MT" panose="020B0602020104020603" pitchFamily="34" charset="77"/>
              </a:rPr>
              <a:t>. There are many variables that influence the numbers, including question/item types, number of targets, grade level, etc. There is </a:t>
            </a:r>
            <a:r>
              <a:rPr lang="en-US" b="1" dirty="0">
                <a:solidFill>
                  <a:schemeClr val="dk1"/>
                </a:solidFill>
                <a:highlight>
                  <a:schemeClr val="lt1"/>
                </a:highlight>
                <a:latin typeface="Tw Cen MT" panose="020B0602020104020603" pitchFamily="34" charset="77"/>
              </a:rPr>
              <a:t>NO set number of questions/items</a:t>
            </a:r>
            <a:r>
              <a:rPr lang="en-US" dirty="0">
                <a:solidFill>
                  <a:schemeClr val="dk1"/>
                </a:solidFill>
                <a:highlight>
                  <a:schemeClr val="lt1"/>
                </a:highlight>
                <a:latin typeface="Tw Cen MT" panose="020B0602020104020603" pitchFamily="34" charset="77"/>
              </a:rPr>
              <a:t>, but questions at the </a:t>
            </a:r>
            <a:r>
              <a:rPr lang="en-US" b="1" dirty="0">
                <a:solidFill>
                  <a:schemeClr val="dk1"/>
                </a:solidFill>
                <a:highlight>
                  <a:schemeClr val="lt1"/>
                </a:highlight>
                <a:latin typeface="Tw Cen MT" panose="020B0602020104020603" pitchFamily="34" charset="77"/>
              </a:rPr>
              <a:t>proficient level should make up the bulk </a:t>
            </a:r>
            <a:r>
              <a:rPr lang="en-US" dirty="0">
                <a:solidFill>
                  <a:schemeClr val="dk1"/>
                </a:solidFill>
                <a:highlight>
                  <a:schemeClr val="lt1"/>
                </a:highlight>
                <a:latin typeface="Tw Cen MT" panose="020B0602020104020603" pitchFamily="34" charset="77"/>
              </a:rPr>
              <a:t>of the assessment. Questions written at the ‘advanced’ level should go above and beyond the standard/targets. </a:t>
            </a:r>
            <a:endParaRPr lang="en-US" dirty="0">
              <a:solidFill>
                <a:schemeClr val="dk1"/>
              </a:solidFill>
              <a:latin typeface="Tw Cen MT" panose="020B0602020104020603" pitchFamily="34" charset="77"/>
            </a:endParaRPr>
          </a:p>
          <a:p>
            <a:pPr marL="171450" indent="-171450">
              <a:buClr>
                <a:schemeClr val="dk1"/>
              </a:buClr>
              <a:buSzPts val="1100"/>
              <a:buFont typeface="Arial" panose="020B0604020202020204" pitchFamily="34" charset="0"/>
              <a:buChar char="•"/>
            </a:pPr>
            <a:r>
              <a:rPr lang="en-US" b="1" i="1" dirty="0">
                <a:solidFill>
                  <a:schemeClr val="dk1"/>
                </a:solidFill>
                <a:latin typeface="Tw Cen MT" panose="020B0602020104020603" pitchFamily="34" charset="77"/>
              </a:rPr>
              <a:t>Foundational Skills </a:t>
            </a:r>
            <a:r>
              <a:rPr lang="en-US" dirty="0">
                <a:solidFill>
                  <a:schemeClr val="dk1"/>
                </a:solidFill>
                <a:latin typeface="Tw Cen MT" panose="020B0602020104020603" pitchFamily="34" charset="77"/>
              </a:rPr>
              <a:t>- low-level knowledge and/or prerequisite skills</a:t>
            </a:r>
            <a:endParaRPr lang="en-US" b="0" i="0" dirty="0">
              <a:solidFill>
                <a:schemeClr val="dk1"/>
              </a:solidFill>
              <a:latin typeface="Tw Cen MT" panose="020B0602020104020603" pitchFamily="34" charset="77"/>
            </a:endParaRPr>
          </a:p>
          <a:p>
            <a:pPr marL="171450" indent="-171450">
              <a:buClr>
                <a:schemeClr val="dk1"/>
              </a:buClr>
              <a:buSzPts val="1100"/>
              <a:buFont typeface="Arial" panose="020B0604020202020204" pitchFamily="34" charset="0"/>
              <a:buChar char="•"/>
            </a:pPr>
            <a:r>
              <a:rPr lang="en-US" b="1" i="1" dirty="0">
                <a:solidFill>
                  <a:schemeClr val="dk1"/>
                </a:solidFill>
                <a:latin typeface="Tw Cen MT" panose="020B0602020104020603" pitchFamily="34" charset="77"/>
              </a:rPr>
              <a:t>Close to Proficient </a:t>
            </a:r>
            <a:r>
              <a:rPr lang="en-US" dirty="0">
                <a:solidFill>
                  <a:schemeClr val="dk1"/>
                </a:solidFill>
                <a:latin typeface="Tw Cen MT" panose="020B0602020104020603" pitchFamily="34" charset="77"/>
              </a:rPr>
              <a:t>- beginning reasoning</a:t>
            </a:r>
            <a:endParaRPr lang="en-US" b="0" i="0" dirty="0">
              <a:solidFill>
                <a:schemeClr val="dk1"/>
              </a:solidFill>
              <a:latin typeface="Tw Cen MT" panose="020B0602020104020603" pitchFamily="34" charset="77"/>
            </a:endParaRPr>
          </a:p>
          <a:p>
            <a:pPr marL="171450" indent="-171450">
              <a:buClr>
                <a:schemeClr val="dk1"/>
              </a:buClr>
              <a:buSzPts val="1100"/>
              <a:buFont typeface="Arial" panose="020B0604020202020204" pitchFamily="34" charset="0"/>
              <a:buChar char="•"/>
            </a:pPr>
            <a:r>
              <a:rPr lang="en-US" b="1" i="1" dirty="0">
                <a:solidFill>
                  <a:schemeClr val="dk1"/>
                </a:solidFill>
                <a:latin typeface="Tw Cen MT" panose="020B0602020104020603" pitchFamily="34" charset="77"/>
              </a:rPr>
              <a:t>Proficient </a:t>
            </a:r>
            <a:r>
              <a:rPr lang="en-US" dirty="0">
                <a:solidFill>
                  <a:schemeClr val="dk1"/>
                </a:solidFill>
                <a:latin typeface="Tw Cen MT" panose="020B0602020104020603" pitchFamily="34" charset="77"/>
              </a:rPr>
              <a:t>- use targets independently and in combination with each other</a:t>
            </a:r>
            <a:endParaRPr lang="en-US" b="0" i="0" dirty="0">
              <a:solidFill>
                <a:schemeClr val="dk1"/>
              </a:solidFill>
              <a:latin typeface="Tw Cen MT" panose="020B0602020104020603" pitchFamily="34" charset="77"/>
            </a:endParaRPr>
          </a:p>
          <a:p>
            <a:pPr marL="171450" indent="-171450">
              <a:buClr>
                <a:schemeClr val="dk1"/>
              </a:buClr>
              <a:buSzPts val="1100"/>
              <a:buFont typeface="Arial" panose="020B0604020202020204" pitchFamily="34" charset="0"/>
              <a:buChar char="•"/>
            </a:pPr>
            <a:r>
              <a:rPr lang="en-US" b="1" i="1" dirty="0">
                <a:solidFill>
                  <a:schemeClr val="dk1"/>
                </a:solidFill>
                <a:latin typeface="Tw Cen MT" panose="020B0602020104020603" pitchFamily="34" charset="77"/>
              </a:rPr>
              <a:t>Above Proficient </a:t>
            </a:r>
            <a:r>
              <a:rPr lang="en-US" dirty="0">
                <a:solidFill>
                  <a:schemeClr val="dk1"/>
                </a:solidFill>
                <a:latin typeface="Tw Cen MT" panose="020B0602020104020603" pitchFamily="34" charset="77"/>
              </a:rPr>
              <a:t>- for students who can do this, what is their next step? (Consider how to take it further)</a:t>
            </a:r>
          </a:p>
          <a:p>
            <a:pPr>
              <a:buClr>
                <a:schemeClr val="dk1"/>
              </a:buClr>
              <a:buSzPts val="1100"/>
            </a:pPr>
            <a:endParaRPr lang="en-US" dirty="0">
              <a:solidFill>
                <a:schemeClr val="dk1"/>
              </a:solidFill>
              <a:latin typeface="Tw Cen MT" panose="020B0602020104020603" pitchFamily="34" charset="77"/>
            </a:endParaRPr>
          </a:p>
          <a:p>
            <a:pPr>
              <a:buClr>
                <a:schemeClr val="dk1"/>
              </a:buClr>
              <a:buSzPts val="1100"/>
            </a:pPr>
            <a:r>
              <a:rPr lang="en-US" b="1" dirty="0">
                <a:solidFill>
                  <a:schemeClr val="dk1"/>
                </a:solidFill>
                <a:highlight>
                  <a:schemeClr val="lt1"/>
                </a:highlight>
                <a:latin typeface="Tw Cen MT" panose="020B0602020104020603" pitchFamily="34" charset="77"/>
              </a:rPr>
              <a:t>To Say/To Do</a:t>
            </a:r>
            <a:endParaRPr lang="en-US" dirty="0">
              <a:solidFill>
                <a:schemeClr val="dk1"/>
              </a:solidFill>
              <a:highlight>
                <a:schemeClr val="lt1"/>
              </a:highlight>
              <a:latin typeface="Tw Cen MT" panose="020B0602020104020603" pitchFamily="34" charset="77"/>
            </a:endParaRPr>
          </a:p>
          <a:p>
            <a:pPr>
              <a:buClr>
                <a:schemeClr val="dk1"/>
              </a:buClr>
              <a:buSzPts val="1100"/>
            </a:pPr>
            <a:r>
              <a:rPr lang="en-US" dirty="0">
                <a:solidFill>
                  <a:schemeClr val="dk1"/>
                </a:solidFill>
                <a:highlight>
                  <a:schemeClr val="lt1"/>
                </a:highlight>
                <a:latin typeface="Tw Cen MT" panose="020B0602020104020603" pitchFamily="34" charset="77"/>
              </a:rPr>
              <a:t>Review the chart and discuss factors that might influence the numbers of questions to have on a CFA. </a:t>
            </a:r>
          </a:p>
          <a:p>
            <a:pPr>
              <a:buClr>
                <a:schemeClr val="dk1"/>
              </a:buClr>
              <a:buSzPts val="1100"/>
            </a:pPr>
            <a:endParaRPr lang="en-US" dirty="0">
              <a:solidFill>
                <a:schemeClr val="dk1"/>
              </a:solidFill>
              <a:highlight>
                <a:schemeClr val="lt1"/>
              </a:highlight>
              <a:latin typeface="Tw Cen MT" panose="020B0602020104020603" pitchFamily="34" charset="77"/>
            </a:endParaRPr>
          </a:p>
          <a:p>
            <a:pPr>
              <a:buClr>
                <a:schemeClr val="dk1"/>
              </a:buClr>
              <a:buSzPts val="1100"/>
            </a:pPr>
            <a:endParaRPr lang="en-US" dirty="0">
              <a:latin typeface="Tw Cen MT" panose="020B0602020104020603" pitchFamily="34" charset="77"/>
            </a:endParaRPr>
          </a:p>
          <a:p>
            <a:endParaRPr lang="en-US"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64</a:t>
            </a:fld>
            <a:endParaRPr lang="en-US"/>
          </a:p>
        </p:txBody>
      </p:sp>
    </p:spTree>
    <p:extLst>
      <p:ext uri="{BB962C8B-B14F-4D97-AF65-F5344CB8AC3E}">
        <p14:creationId xmlns:p14="http://schemas.microsoft.com/office/powerpoint/2010/main" val="42513130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b="1" dirty="0">
                <a:solidFill>
                  <a:schemeClr val="dk1"/>
                </a:solidFill>
                <a:highlight>
                  <a:schemeClr val="lt1"/>
                </a:highlight>
                <a:latin typeface="Tw Cen MT" panose="020B0602020104020603" pitchFamily="34" charset="77"/>
              </a:rPr>
              <a:t>To Know</a:t>
            </a:r>
          </a:p>
          <a:p>
            <a:pPr>
              <a:buClr>
                <a:schemeClr val="dk1"/>
              </a:buClr>
              <a:buSzPts val="1100"/>
            </a:pPr>
            <a:r>
              <a:rPr lang="en-US" dirty="0">
                <a:solidFill>
                  <a:srgbClr val="222222"/>
                </a:solidFill>
                <a:highlight>
                  <a:srgbClr val="FFFFFF"/>
                </a:highlight>
                <a:latin typeface="Tw Cen MT" panose="020B0602020104020603" pitchFamily="34" charset="77"/>
              </a:rPr>
              <a:t>Difficult questions/items generally have one final, specific answer, or solution, that is either correct or incorrect. Complex questions, problems, or tasks may not have a simple, straightforward, or succinct answer, solution, or outcome. Complex questions may have more than one possible response.</a:t>
            </a:r>
          </a:p>
          <a:p>
            <a:pPr>
              <a:buClr>
                <a:schemeClr val="dk1"/>
              </a:buClr>
              <a:buSzPts val="1100"/>
            </a:pPr>
            <a:endParaRPr lang="en-US" dirty="0">
              <a:solidFill>
                <a:schemeClr val="dk1"/>
              </a:solidFill>
              <a:highlight>
                <a:schemeClr val="lt1"/>
              </a:highlight>
              <a:latin typeface="Tw Cen MT" panose="020B0602020104020603" pitchFamily="34" charset="77"/>
            </a:endParaRPr>
          </a:p>
          <a:p>
            <a:pPr>
              <a:buClr>
                <a:schemeClr val="dk1"/>
              </a:buClr>
              <a:buSzPts val="1100"/>
            </a:pPr>
            <a:r>
              <a:rPr lang="en-US" b="1" dirty="0">
                <a:solidFill>
                  <a:schemeClr val="dk1"/>
                </a:solidFill>
                <a:highlight>
                  <a:schemeClr val="lt1"/>
                </a:highlight>
                <a:latin typeface="Tw Cen MT" panose="020B0602020104020603" pitchFamily="34" charset="77"/>
              </a:rPr>
              <a:t>To Say</a:t>
            </a:r>
          </a:p>
          <a:p>
            <a:pPr>
              <a:buClr>
                <a:schemeClr val="dk1"/>
              </a:buClr>
              <a:buSzPts val="1100"/>
            </a:pPr>
            <a:r>
              <a:rPr lang="en-US" dirty="0">
                <a:solidFill>
                  <a:schemeClr val="dk1"/>
                </a:solidFill>
                <a:highlight>
                  <a:schemeClr val="lt1"/>
                </a:highlight>
                <a:latin typeface="Tw Cen MT" panose="020B0602020104020603" pitchFamily="34" charset="77"/>
              </a:rPr>
              <a:t>In order to determine whether we’ve met the rigor of a standard, we must understand the difference between ‘difficulty’ and ‘complexity.’ </a:t>
            </a:r>
          </a:p>
          <a:p>
            <a:pPr>
              <a:buClr>
                <a:schemeClr val="dk1"/>
              </a:buClr>
              <a:buSzPts val="1100"/>
            </a:pPr>
            <a:endParaRPr lang="en-US" dirty="0">
              <a:solidFill>
                <a:schemeClr val="dk1"/>
              </a:solidFill>
              <a:highlight>
                <a:schemeClr val="lt1"/>
              </a:highlight>
              <a:latin typeface="Tw Cen MT" panose="020B0602020104020603" pitchFamily="34" charset="77"/>
            </a:endParaRPr>
          </a:p>
          <a:p>
            <a:pPr>
              <a:buClr>
                <a:schemeClr val="dk1"/>
              </a:buClr>
              <a:buSzPts val="1100"/>
            </a:pPr>
            <a:r>
              <a:rPr lang="en-US" b="1" dirty="0">
                <a:solidFill>
                  <a:schemeClr val="dk1"/>
                </a:solidFill>
                <a:highlight>
                  <a:schemeClr val="lt1"/>
                </a:highlight>
                <a:latin typeface="Tw Cen MT" panose="020B0602020104020603" pitchFamily="34" charset="77"/>
              </a:rPr>
              <a:t>To Do</a:t>
            </a:r>
          </a:p>
          <a:p>
            <a:pPr>
              <a:buClr>
                <a:schemeClr val="dk1"/>
              </a:buClr>
              <a:buSzPts val="1100"/>
            </a:pPr>
            <a:r>
              <a:rPr lang="en-US" dirty="0">
                <a:solidFill>
                  <a:schemeClr val="dk1"/>
                </a:solidFill>
                <a:highlight>
                  <a:schemeClr val="lt1"/>
                </a:highlight>
                <a:latin typeface="Tw Cen MT" panose="020B0602020104020603" pitchFamily="34" charset="77"/>
              </a:rPr>
              <a:t>Discuss the meaning of difficulty and complexity and the role of each in assessment. The presenter may wish to study the reference article listed below to build capacity around these concepts.</a:t>
            </a:r>
          </a:p>
          <a:p>
            <a:pPr>
              <a:buClr>
                <a:schemeClr val="dk1"/>
              </a:buClr>
              <a:buSzPts val="1100"/>
            </a:pPr>
            <a:endParaRPr lang="en-US" dirty="0">
              <a:solidFill>
                <a:schemeClr val="dk1"/>
              </a:solidFill>
              <a:highlight>
                <a:schemeClr val="lt1"/>
              </a:highlight>
              <a:latin typeface="Tw Cen MT" panose="020B0602020104020603" pitchFamily="34" charset="77"/>
            </a:endParaRPr>
          </a:p>
          <a:p>
            <a:pPr defTabSz="942289">
              <a:buSzPts val="1400"/>
              <a:defRPr/>
            </a:pPr>
            <a:r>
              <a:rPr lang="en-US" b="1" dirty="0">
                <a:solidFill>
                  <a:schemeClr val="lt1"/>
                </a:solidFill>
                <a:highlight>
                  <a:srgbClr val="2D2D2D"/>
                </a:highlight>
                <a:latin typeface="Tw Cen MT" panose="020B0602020104020603" pitchFamily="34" charset="77"/>
                <a:sym typeface="Roboto"/>
              </a:rPr>
              <a:t>Reference</a:t>
            </a:r>
          </a:p>
          <a:p>
            <a:pPr defTabSz="942289">
              <a:buSzPts val="1400"/>
              <a:defRPr/>
            </a:pPr>
            <a:r>
              <a:rPr lang="en-US" dirty="0">
                <a:solidFill>
                  <a:schemeClr val="lt1"/>
                </a:solidFill>
                <a:highlight>
                  <a:srgbClr val="2D2D2D"/>
                </a:highlight>
                <a:latin typeface="Tw Cen MT" panose="020B0602020104020603" pitchFamily="34" charset="77"/>
                <a:sym typeface="Roboto"/>
              </a:rPr>
              <a:t>Ferry, L. (2019, June 19). How to design classroom assessments using the difficulty &amp; complexity matrix. </a:t>
            </a:r>
            <a:r>
              <a:rPr lang="en-US" i="1" dirty="0">
                <a:solidFill>
                  <a:schemeClr val="lt1"/>
                </a:solidFill>
                <a:highlight>
                  <a:srgbClr val="2D2D2D"/>
                </a:highlight>
                <a:latin typeface="Tw Cen MT" panose="020B0602020104020603" pitchFamily="34" charset="77"/>
                <a:sym typeface="Roboto"/>
              </a:rPr>
              <a:t>CIESC</a:t>
            </a:r>
            <a:r>
              <a:rPr lang="en-US" dirty="0">
                <a:solidFill>
                  <a:schemeClr val="lt1"/>
                </a:solidFill>
                <a:highlight>
                  <a:srgbClr val="2D2D2D"/>
                </a:highlight>
                <a:latin typeface="Tw Cen MT" panose="020B0602020104020603" pitchFamily="34" charset="77"/>
                <a:sym typeface="Roboto"/>
              </a:rPr>
              <a:t>. </a:t>
            </a:r>
            <a:r>
              <a:rPr lang="en-US" b="0" dirty="0">
                <a:latin typeface="Tw Cen MT" panose="020B0602020104020603" pitchFamily="34" charset="77"/>
              </a:rPr>
              <a:t>https://</a:t>
            </a:r>
            <a:r>
              <a:rPr lang="en-US" b="0" dirty="0" err="1">
                <a:latin typeface="Tw Cen MT" panose="020B0602020104020603" pitchFamily="34" charset="77"/>
              </a:rPr>
              <a:t>plconnect.ciesc.org</a:t>
            </a:r>
            <a:r>
              <a:rPr lang="en-US" b="0" dirty="0">
                <a:latin typeface="Tw Cen MT" panose="020B0602020104020603" pitchFamily="34" charset="77"/>
              </a:rPr>
              <a:t>/design-classroom-assessments-using-difficulty-complexity-matrix/</a:t>
            </a:r>
          </a:p>
          <a:p>
            <a:endParaRPr lang="en-US"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65</a:t>
            </a:fld>
            <a:endParaRPr lang="en-US"/>
          </a:p>
        </p:txBody>
      </p:sp>
    </p:spTree>
    <p:extLst>
      <p:ext uri="{BB962C8B-B14F-4D97-AF65-F5344CB8AC3E}">
        <p14:creationId xmlns:p14="http://schemas.microsoft.com/office/powerpoint/2010/main" val="28590043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b="1" dirty="0">
                <a:solidFill>
                  <a:schemeClr val="dk1"/>
                </a:solidFill>
                <a:highlight>
                  <a:schemeClr val="lt1"/>
                </a:highlight>
                <a:latin typeface="Tw Cen MT" panose="020B0602020104020603" pitchFamily="34" charset="77"/>
              </a:rPr>
              <a:t>To Know</a:t>
            </a:r>
          </a:p>
          <a:p>
            <a:pPr>
              <a:buClr>
                <a:schemeClr val="dk1"/>
              </a:buClr>
              <a:buSzPts val="1100"/>
            </a:pPr>
            <a:r>
              <a:rPr lang="en-US" dirty="0">
                <a:solidFill>
                  <a:schemeClr val="dk1"/>
                </a:solidFill>
                <a:highlight>
                  <a:schemeClr val="lt1"/>
                </a:highlight>
                <a:latin typeface="Tw Cen MT" panose="020B0602020104020603" pitchFamily="34" charset="77"/>
              </a:rPr>
              <a:t>James Popham warns us of possible pitfalls/roadblocks to effective items. These are common mistakes found in item development. </a:t>
            </a:r>
          </a:p>
          <a:p>
            <a:pPr>
              <a:buClr>
                <a:schemeClr val="dk1"/>
              </a:buClr>
              <a:buSzPts val="1100"/>
            </a:pPr>
            <a:endParaRPr lang="en-US" dirty="0">
              <a:solidFill>
                <a:schemeClr val="dk1"/>
              </a:solidFill>
              <a:highlight>
                <a:schemeClr val="lt1"/>
              </a:highlight>
              <a:latin typeface="Tw Cen MT" panose="020B0602020104020603" pitchFamily="34" charset="77"/>
            </a:endParaRPr>
          </a:p>
          <a:p>
            <a:pPr>
              <a:buClr>
                <a:schemeClr val="dk1"/>
              </a:buClr>
              <a:buSzPts val="1100"/>
            </a:pPr>
            <a:r>
              <a:rPr lang="en-US" b="1" dirty="0">
                <a:solidFill>
                  <a:schemeClr val="dk1"/>
                </a:solidFill>
                <a:highlight>
                  <a:schemeClr val="lt1"/>
                </a:highlight>
                <a:latin typeface="Tw Cen MT" panose="020B0602020104020603" pitchFamily="34" charset="77"/>
              </a:rPr>
              <a:t>To Say</a:t>
            </a:r>
          </a:p>
          <a:p>
            <a:pPr>
              <a:buClr>
                <a:schemeClr val="dk1"/>
              </a:buClr>
              <a:buSzPts val="1100"/>
            </a:pPr>
            <a:r>
              <a:rPr lang="en-US" dirty="0">
                <a:solidFill>
                  <a:schemeClr val="dk1"/>
                </a:solidFill>
                <a:highlight>
                  <a:schemeClr val="lt1"/>
                </a:highlight>
                <a:latin typeface="Tw Cen MT" panose="020B0602020104020603" pitchFamily="34" charset="77"/>
              </a:rPr>
              <a:t>As we write, create, and choose items for our Common Formative Assessment, there are some roadblocks of which to be aware.</a:t>
            </a:r>
          </a:p>
          <a:p>
            <a:pPr>
              <a:buClr>
                <a:schemeClr val="dk1"/>
              </a:buClr>
              <a:buSzPts val="1100"/>
            </a:pPr>
            <a:endParaRPr lang="en-US" dirty="0">
              <a:solidFill>
                <a:schemeClr val="dk1"/>
              </a:solidFill>
              <a:highlight>
                <a:schemeClr val="lt1"/>
              </a:highlight>
              <a:latin typeface="Tw Cen MT" panose="020B0602020104020603" pitchFamily="34" charset="77"/>
            </a:endParaRPr>
          </a:p>
          <a:p>
            <a:pPr>
              <a:buClr>
                <a:schemeClr val="dk1"/>
              </a:buClr>
              <a:buSzPts val="1100"/>
            </a:pPr>
            <a:r>
              <a:rPr lang="en-US" b="1" dirty="0">
                <a:solidFill>
                  <a:schemeClr val="dk1"/>
                </a:solidFill>
                <a:highlight>
                  <a:schemeClr val="lt1"/>
                </a:highlight>
                <a:latin typeface="Tw Cen MT" panose="020B0602020104020603" pitchFamily="34" charset="77"/>
              </a:rPr>
              <a:t>To Do</a:t>
            </a:r>
          </a:p>
          <a:p>
            <a:pPr>
              <a:buClr>
                <a:schemeClr val="dk1"/>
              </a:buClr>
              <a:buSzPts val="1100"/>
            </a:pPr>
            <a:r>
              <a:rPr lang="en-US" dirty="0">
                <a:solidFill>
                  <a:schemeClr val="dk1"/>
                </a:solidFill>
                <a:highlight>
                  <a:schemeClr val="lt1"/>
                </a:highlight>
                <a:latin typeface="Tw Cen MT" panose="020B0602020104020603" pitchFamily="34" charset="77"/>
              </a:rPr>
              <a:t>Read and discuss each roadblock. Consider giving each group one roadblock to breakdown and discuss then share out with the group. This could also be a carousel or breakout rooms activity. </a:t>
            </a:r>
          </a:p>
          <a:p>
            <a:pPr>
              <a:buClr>
                <a:schemeClr val="dk1"/>
              </a:buClr>
              <a:buSzPts val="1100"/>
            </a:pPr>
            <a:endParaRPr lang="en-US" dirty="0">
              <a:solidFill>
                <a:schemeClr val="dk1"/>
              </a:solidFill>
              <a:highlight>
                <a:schemeClr val="lt1"/>
              </a:highlight>
              <a:latin typeface="Tw Cen MT" panose="020B0602020104020603" pitchFamily="34" charset="77"/>
            </a:endParaRPr>
          </a:p>
          <a:p>
            <a:pPr marL="171450" indent="-171450">
              <a:buSzPts val="1900"/>
              <a:buFont typeface="Arial" panose="020B0604020202020204" pitchFamily="34" charset="0"/>
              <a:buChar char="•"/>
            </a:pPr>
            <a:r>
              <a:rPr lang="en-US" b="1" dirty="0">
                <a:latin typeface="Tw Cen MT" panose="020B0602020104020603" pitchFamily="34" charset="77"/>
              </a:rPr>
              <a:t>Unclear directions </a:t>
            </a:r>
            <a:r>
              <a:rPr lang="en-US" dirty="0">
                <a:latin typeface="Tw Cen MT" panose="020B0602020104020603" pitchFamily="34" charset="77"/>
              </a:rPr>
              <a:t>- Read from the student’s perspective to see if they make sense.</a:t>
            </a:r>
          </a:p>
          <a:p>
            <a:pPr marL="171450" indent="-171450">
              <a:spcBef>
                <a:spcPts val="0"/>
              </a:spcBef>
              <a:buSzPts val="1900"/>
              <a:buFont typeface="Arial" panose="020B0604020202020204" pitchFamily="34" charset="0"/>
              <a:buChar char="•"/>
            </a:pPr>
            <a:r>
              <a:rPr lang="en-US" b="1" dirty="0">
                <a:latin typeface="Tw Cen MT" panose="020B0602020104020603" pitchFamily="34" charset="77"/>
              </a:rPr>
              <a:t>Ambiguous Statements </a:t>
            </a:r>
            <a:r>
              <a:rPr lang="en-US" dirty="0">
                <a:latin typeface="Tw Cen MT" panose="020B0602020104020603" pitchFamily="34" charset="77"/>
              </a:rPr>
              <a:t>- Replace words having double meanings with those with singular meanings and faulty reference pronouns with the specific words to which they refer.</a:t>
            </a:r>
          </a:p>
          <a:p>
            <a:pPr marL="171450" indent="-171450">
              <a:spcBef>
                <a:spcPts val="0"/>
              </a:spcBef>
              <a:buSzPts val="1900"/>
              <a:buFont typeface="Arial" panose="020B0604020202020204" pitchFamily="34" charset="0"/>
              <a:buChar char="•"/>
            </a:pPr>
            <a:r>
              <a:rPr lang="en-US" b="1" dirty="0">
                <a:latin typeface="Tw Cen MT" panose="020B0602020104020603" pitchFamily="34" charset="77"/>
              </a:rPr>
              <a:t>Unintentional Clues </a:t>
            </a:r>
            <a:r>
              <a:rPr lang="en-US" dirty="0">
                <a:latin typeface="Tw Cen MT" panose="020B0602020104020603" pitchFamily="34" charset="77"/>
              </a:rPr>
              <a:t>- Keep answer choices of equal length and avoid grammatical tip offs.</a:t>
            </a:r>
          </a:p>
          <a:p>
            <a:pPr marL="171450" indent="-171450">
              <a:spcBef>
                <a:spcPts val="0"/>
              </a:spcBef>
              <a:buSzPts val="1900"/>
              <a:buFont typeface="Arial" panose="020B0604020202020204" pitchFamily="34" charset="0"/>
              <a:buChar char="•"/>
            </a:pPr>
            <a:r>
              <a:rPr lang="en-US" b="1" dirty="0">
                <a:latin typeface="Tw Cen MT" panose="020B0602020104020603" pitchFamily="34" charset="77"/>
              </a:rPr>
              <a:t>Complex phrasing </a:t>
            </a:r>
            <a:r>
              <a:rPr lang="en-US" dirty="0">
                <a:latin typeface="Tw Cen MT" panose="020B0602020104020603" pitchFamily="34" charset="77"/>
              </a:rPr>
              <a:t>- Avoid lengthy sentences and strive for simplicity of sentence structure.</a:t>
            </a:r>
          </a:p>
          <a:p>
            <a:pPr marL="171450" indent="-171450">
              <a:spcBef>
                <a:spcPts val="0"/>
              </a:spcBef>
              <a:buSzPts val="1900"/>
              <a:buFont typeface="Arial" panose="020B0604020202020204" pitchFamily="34" charset="0"/>
              <a:buChar char="•"/>
            </a:pPr>
            <a:r>
              <a:rPr lang="en-US" b="1" dirty="0">
                <a:latin typeface="Tw Cen MT" panose="020B0602020104020603" pitchFamily="34" charset="77"/>
              </a:rPr>
              <a:t>Difficult vocabulary </a:t>
            </a:r>
            <a:r>
              <a:rPr lang="en-US" dirty="0">
                <a:latin typeface="Tw Cen MT" panose="020B0602020104020603" pitchFamily="34" charset="77"/>
              </a:rPr>
              <a:t>- Use everyday language wherever possible so students can understand the question/item and concentrate on answering correctly. </a:t>
            </a:r>
            <a:r>
              <a:rPr lang="en-US" sz="1100" dirty="0">
                <a:latin typeface="Tw Cen MT" panose="020B0602020104020603" pitchFamily="34" charset="77"/>
              </a:rPr>
              <a:t>*Use of academic vocabulary related to the content should be included, however.</a:t>
            </a:r>
          </a:p>
          <a:p>
            <a:pPr>
              <a:buClr>
                <a:schemeClr val="dk1"/>
              </a:buClr>
              <a:buSzPts val="1100"/>
            </a:pPr>
            <a:endParaRPr lang="en-US" dirty="0">
              <a:solidFill>
                <a:schemeClr val="dk1"/>
              </a:solidFill>
              <a:highlight>
                <a:schemeClr val="lt1"/>
              </a:highlight>
              <a:latin typeface="Tw Cen MT" panose="020B0602020104020603" pitchFamily="34" charset="77"/>
            </a:endParaRPr>
          </a:p>
          <a:p>
            <a:r>
              <a:rPr lang="en-US" b="1" dirty="0">
                <a:latin typeface="Tw Cen MT" panose="020B0602020104020603" pitchFamily="34" charset="77"/>
              </a:rPr>
              <a:t>Reference</a:t>
            </a:r>
          </a:p>
          <a:p>
            <a:r>
              <a:rPr lang="en-US" dirty="0">
                <a:latin typeface="Tw Cen MT" panose="020B0602020104020603" pitchFamily="34" charset="77"/>
              </a:rPr>
              <a:t>Popham, J. (2003). An introduction to test building. </a:t>
            </a:r>
            <a:r>
              <a:rPr lang="en-US" i="1" dirty="0">
                <a:latin typeface="Tw Cen MT" panose="020B0602020104020603" pitchFamily="34" charset="77"/>
              </a:rPr>
              <a:t>ASCD</a:t>
            </a:r>
            <a:r>
              <a:rPr lang="en-US" dirty="0">
                <a:latin typeface="Tw Cen MT" panose="020B0602020104020603" pitchFamily="34" charset="77"/>
              </a:rPr>
              <a:t>. http://</a:t>
            </a:r>
            <a:r>
              <a:rPr lang="en-US" dirty="0" err="1">
                <a:latin typeface="Tw Cen MT" panose="020B0602020104020603" pitchFamily="34" charset="77"/>
              </a:rPr>
              <a:t>www.ascd.org</a:t>
            </a:r>
            <a:r>
              <a:rPr lang="en-US" dirty="0">
                <a:latin typeface="Tw Cen MT" panose="020B0602020104020603" pitchFamily="34" charset="77"/>
              </a:rPr>
              <a:t>/publications/books/102088/chapters/An-Introduction-to-Test-</a:t>
            </a:r>
            <a:r>
              <a:rPr lang="en-US" dirty="0" err="1">
                <a:latin typeface="Tw Cen MT" panose="020B0602020104020603" pitchFamily="34" charset="77"/>
              </a:rPr>
              <a:t>Building.aspx</a:t>
            </a:r>
            <a:r>
              <a:rPr lang="en-US" dirty="0">
                <a:latin typeface="Tw Cen MT" panose="020B0602020104020603" pitchFamily="34" charset="77"/>
              </a:rPr>
              <a:t> </a:t>
            </a:r>
          </a:p>
          <a:p>
            <a:endParaRPr lang="en-US"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66</a:t>
            </a:fld>
            <a:endParaRPr lang="en-US"/>
          </a:p>
        </p:txBody>
      </p:sp>
    </p:spTree>
    <p:extLst>
      <p:ext uri="{BB962C8B-B14F-4D97-AF65-F5344CB8AC3E}">
        <p14:creationId xmlns:p14="http://schemas.microsoft.com/office/powerpoint/2010/main" val="28333638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Know/To Say</a:t>
            </a:r>
          </a:p>
          <a:p>
            <a:r>
              <a:rPr lang="en-US" b="0" dirty="0">
                <a:latin typeface="Tw Cen MT" panose="020B0602020104020603" pitchFamily="34" charset="77"/>
              </a:rPr>
              <a:t>These are the steps needed to develop a CFA along with guiding questions that should be reflected on during each step.  </a:t>
            </a:r>
          </a:p>
          <a:p>
            <a:r>
              <a:rPr lang="en-US" b="0" dirty="0">
                <a:latin typeface="Tw Cen MT" panose="020B0602020104020603" pitchFamily="34" charset="77"/>
              </a:rPr>
              <a:t>(These steps align with the video viewed earlier, as well as the steps outlined on the CFA planning template that will be used by participants as they work to develop their own CFAs.)</a:t>
            </a:r>
          </a:p>
          <a:p>
            <a:endParaRPr lang="en-US" b="0" dirty="0">
              <a:latin typeface="Tw Cen MT" panose="020B0602020104020603" pitchFamily="34" charset="77"/>
            </a:endParaRPr>
          </a:p>
          <a:p>
            <a:r>
              <a:rPr lang="en-US" b="1" dirty="0">
                <a:latin typeface="Tw Cen MT" panose="020B0602020104020603" pitchFamily="34" charset="77"/>
              </a:rPr>
              <a:t>To Do/Say</a:t>
            </a:r>
          </a:p>
          <a:p>
            <a:r>
              <a:rPr lang="en-US" b="0" dirty="0">
                <a:latin typeface="Tw Cen MT" panose="020B0602020104020603" pitchFamily="34" charset="77"/>
              </a:rPr>
              <a:t>Review the steps to developing a CFA and highlight the guiding questions associated with each. </a:t>
            </a:r>
          </a:p>
          <a:p>
            <a:pPr marL="0" indent="0">
              <a:buFont typeface="+mj-lt"/>
              <a:buNone/>
            </a:pPr>
            <a:r>
              <a:rPr lang="en-US" b="1" dirty="0">
                <a:latin typeface="Tw Cen MT" panose="020B0602020104020603" pitchFamily="34" charset="77"/>
              </a:rPr>
              <a:t>1.  Determine the purpose of testing</a:t>
            </a:r>
            <a:r>
              <a:rPr lang="en-US" dirty="0">
                <a:latin typeface="Tw Cen MT" panose="020B0602020104020603" pitchFamily="34" charset="77"/>
              </a:rPr>
              <a:t> - H</a:t>
            </a:r>
            <a:r>
              <a:rPr lang="en-US" dirty="0">
                <a:solidFill>
                  <a:srgbClr val="0072C7"/>
                </a:solidFill>
                <a:latin typeface="Tw Cen MT" panose="020B0602020104020603" pitchFamily="34" charset="77"/>
              </a:rPr>
              <a:t>ow will results be used?</a:t>
            </a:r>
          </a:p>
          <a:p>
            <a:pPr marL="0" indent="0">
              <a:buFont typeface="+mj-lt"/>
              <a:buNone/>
            </a:pPr>
            <a:r>
              <a:rPr lang="en-US" b="1" dirty="0">
                <a:latin typeface="Tw Cen MT" panose="020B0602020104020603" pitchFamily="34" charset="77"/>
              </a:rPr>
              <a:t>2.  Clarify essential learning targets </a:t>
            </a:r>
            <a:r>
              <a:rPr lang="en-US" b="0" dirty="0">
                <a:latin typeface="Tw Cen MT" panose="020B0602020104020603" pitchFamily="34" charset="77"/>
              </a:rPr>
              <a:t>- W</a:t>
            </a:r>
            <a:r>
              <a:rPr lang="en-US" dirty="0">
                <a:solidFill>
                  <a:srgbClr val="0072C7"/>
                </a:solidFill>
                <a:latin typeface="Tw Cen MT" panose="020B0602020104020603" pitchFamily="34" charset="77"/>
              </a:rPr>
              <a:t>hich targets will be assessed?</a:t>
            </a:r>
          </a:p>
          <a:p>
            <a:pPr marL="0" indent="0">
              <a:buFont typeface="+mj-lt"/>
              <a:buNone/>
            </a:pPr>
            <a:r>
              <a:rPr lang="en-US" b="1" dirty="0">
                <a:latin typeface="Tw Cen MT" panose="020B0602020104020603" pitchFamily="34" charset="77"/>
              </a:rPr>
              <a:t>3.  Create an assessment plan based on the targets</a:t>
            </a:r>
            <a:r>
              <a:rPr lang="en-US" dirty="0">
                <a:solidFill>
                  <a:srgbClr val="0072C7"/>
                </a:solidFill>
                <a:latin typeface="Tw Cen MT" panose="020B0602020104020603" pitchFamily="34" charset="77"/>
              </a:rPr>
              <a:t> - What ongoing formative assessments will be used prior to the CFA?</a:t>
            </a:r>
          </a:p>
          <a:p>
            <a:pPr marL="0" indent="0">
              <a:buFont typeface="+mj-lt"/>
              <a:buNone/>
            </a:pPr>
            <a:r>
              <a:rPr lang="en-US" b="1" dirty="0">
                <a:latin typeface="Tw Cen MT" panose="020B0602020104020603" pitchFamily="34" charset="77"/>
              </a:rPr>
              <a:t>4.  Select item format and number</a:t>
            </a:r>
            <a:r>
              <a:rPr lang="en-US" dirty="0">
                <a:solidFill>
                  <a:srgbClr val="0072C7"/>
                </a:solidFill>
                <a:latin typeface="Tw Cen MT" panose="020B0602020104020603" pitchFamily="34" charset="77"/>
              </a:rPr>
              <a:t> - Do CFA items closely match learning targets? Do verbs and rigor match the unwrapped standards? Is the number manageable?</a:t>
            </a:r>
          </a:p>
          <a:p>
            <a:pPr marL="0" indent="0">
              <a:buFont typeface="+mj-lt"/>
              <a:buNone/>
            </a:pPr>
            <a:r>
              <a:rPr lang="en-US" b="1" dirty="0">
                <a:latin typeface="Tw Cen MT" panose="020B0602020104020603" pitchFamily="34" charset="77"/>
              </a:rPr>
              <a:t>5.  Assemble the assessment</a:t>
            </a:r>
            <a:r>
              <a:rPr lang="en-US" dirty="0">
                <a:latin typeface="Tw Cen MT" panose="020B0602020104020603" pitchFamily="34" charset="77"/>
              </a:rPr>
              <a:t> - </a:t>
            </a:r>
            <a:r>
              <a:rPr lang="en-US" dirty="0">
                <a:solidFill>
                  <a:srgbClr val="0072C7"/>
                </a:solidFill>
                <a:latin typeface="Tw Cen MT" panose="020B0602020104020603" pitchFamily="34" charset="77"/>
              </a:rPr>
              <a:t>Who is responsible for each item? Were the items reviewed and finalized with the group?</a:t>
            </a:r>
          </a:p>
          <a:p>
            <a:pPr marL="0" indent="0">
              <a:buFont typeface="+mj-lt"/>
              <a:buNone/>
            </a:pPr>
            <a:r>
              <a:rPr lang="en-US" b="1" dirty="0">
                <a:latin typeface="Tw Cen MT" panose="020B0602020104020603" pitchFamily="34" charset="77"/>
              </a:rPr>
              <a:t>6.  Give the assessment and collect data</a:t>
            </a:r>
            <a:r>
              <a:rPr lang="en-US" dirty="0">
                <a:solidFill>
                  <a:srgbClr val="0072C7"/>
                </a:solidFill>
                <a:latin typeface="Tw Cen MT" panose="020B0602020104020603" pitchFamily="34" charset="77"/>
              </a:rPr>
              <a:t> - Is the data being used to improve instruction? Is data being used to improve the assessment?</a:t>
            </a:r>
          </a:p>
          <a:p>
            <a:pPr marL="0" indent="0">
              <a:buFont typeface="+mj-lt"/>
              <a:buNone/>
            </a:pPr>
            <a:r>
              <a:rPr lang="en-US" b="1" dirty="0">
                <a:latin typeface="Tw Cen MT" panose="020B0602020104020603" pitchFamily="34" charset="77"/>
              </a:rPr>
              <a:t>7.  Revise as needed </a:t>
            </a:r>
            <a:r>
              <a:rPr lang="en-US" b="0" dirty="0">
                <a:latin typeface="Tw Cen MT" panose="020B0602020104020603" pitchFamily="34" charset="77"/>
              </a:rPr>
              <a:t>- </a:t>
            </a:r>
            <a:r>
              <a:rPr lang="en-US" dirty="0">
                <a:solidFill>
                  <a:srgbClr val="0072C7"/>
                </a:solidFill>
                <a:latin typeface="Tw Cen MT" panose="020B0602020104020603" pitchFamily="34" charset="77"/>
              </a:rPr>
              <a:t>Is a calibration process being used?</a:t>
            </a:r>
          </a:p>
          <a:p>
            <a:endParaRPr lang="en-US" b="0" dirty="0">
              <a:latin typeface="Tw Cen MT" panose="020B0602020104020603" pitchFamily="34" charset="77"/>
            </a:endParaRPr>
          </a:p>
          <a:p>
            <a:r>
              <a:rPr lang="en-US" b="1" dirty="0">
                <a:latin typeface="Tw Cen MT" panose="020B0602020104020603" pitchFamily="34" charset="77"/>
              </a:rPr>
              <a:t>References</a:t>
            </a:r>
          </a:p>
          <a:p>
            <a:pPr defTabSz="942289">
              <a:defRPr/>
            </a:pPr>
            <a:r>
              <a:rPr lang="en" dirty="0">
                <a:latin typeface="Tw Cen MT" panose="020B0602020104020603" pitchFamily="34" charset="77"/>
              </a:rPr>
              <a:t>PowerSchool. (2016, Oct. 13). </a:t>
            </a:r>
            <a:r>
              <a:rPr lang="en" i="1" dirty="0">
                <a:latin typeface="Tw Cen MT" panose="020B0602020104020603" pitchFamily="34" charset="77"/>
              </a:rPr>
              <a:t>New teachers, here’s how to build common formative assessments </a:t>
            </a:r>
            <a:r>
              <a:rPr lang="en" dirty="0">
                <a:latin typeface="Tw Cen MT" panose="020B0602020104020603" pitchFamily="34" charset="77"/>
              </a:rPr>
              <a:t>[Blog]. </a:t>
            </a:r>
            <a:r>
              <a:rPr lang="en-US" u="sng" dirty="0">
                <a:solidFill>
                  <a:schemeClr val="hlink"/>
                </a:solidFill>
                <a:latin typeface="Tw Cen MT" panose="020B0602020104020603" pitchFamily="34" charset="77"/>
                <a:hlinkClick r:id="rId3"/>
              </a:rPr>
              <a:t>https://www.powerschool.com/resources/blog/new-teachers-heres-build-common-formative-assessments/</a:t>
            </a:r>
            <a:endParaRPr lang="en-US" dirty="0">
              <a:latin typeface="Tw Cen MT" panose="020B0602020104020603" pitchFamily="34" charset="77"/>
            </a:endParaRPr>
          </a:p>
          <a:p>
            <a:pPr defTabSz="942289">
              <a:defRPr/>
            </a:pPr>
            <a:endParaRPr lang="en-US" dirty="0">
              <a:latin typeface="Tw Cen MT" panose="020B0602020104020603" pitchFamily="34" charset="77"/>
            </a:endParaRPr>
          </a:p>
          <a:p>
            <a:pPr defTabSz="942289">
              <a:defRPr/>
            </a:pPr>
            <a:endParaRPr lang="en-US" dirty="0">
              <a:latin typeface="Tw Cen MT" panose="020B0602020104020603" pitchFamily="34" charset="77"/>
            </a:endParaRPr>
          </a:p>
          <a:p>
            <a:endParaRPr lang="en-US" b="1" dirty="0">
              <a:latin typeface="Tw Cen MT" panose="020B0602020104020603" pitchFamily="34" charset="77"/>
            </a:endParaRPr>
          </a:p>
          <a:p>
            <a:endParaRPr lang="en-US"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67</a:t>
            </a:fld>
            <a:endParaRPr lang="en-US"/>
          </a:p>
        </p:txBody>
      </p:sp>
    </p:spTree>
    <p:extLst>
      <p:ext uri="{BB962C8B-B14F-4D97-AF65-F5344CB8AC3E}">
        <p14:creationId xmlns:p14="http://schemas.microsoft.com/office/powerpoint/2010/main" val="3142055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Know/To Say</a:t>
            </a:r>
          </a:p>
          <a:p>
            <a:r>
              <a:rPr lang="en-US" b="0" dirty="0"/>
              <a:t>After CFAs are developed and administered to students, it is important that grade level/content teams meet for Data-Based Decision Making. These meetings provide educators an opportunity to collectively gather, analyze, interpret, and act on the data collected from CFAs. The evidence of learning from Common Formative Assessments is feedback gathered from students. Teacher teams use the feedback to make decisions about instructional adjustments and appropriate feedback students need in order to drive learning forward. </a:t>
            </a:r>
          </a:p>
          <a:p>
            <a:endParaRPr lang="en-US" b="0" dirty="0"/>
          </a:p>
          <a:p>
            <a:r>
              <a:rPr lang="en-US" b="1" dirty="0"/>
              <a:t>To Do</a:t>
            </a:r>
          </a:p>
          <a:p>
            <a:r>
              <a:rPr lang="en-US" b="0" dirty="0"/>
              <a:t>Briefly explain the GAINS process for DBDM and highlight the keys points below. Suggest that participants refer to the DBDM module for further information on Data-Based Decision Making. The module can be accessed using this link:  </a:t>
            </a:r>
          </a:p>
          <a:p>
            <a:pPr defTabSz="942289">
              <a:defRPr/>
            </a:pPr>
            <a:r>
              <a:rPr lang="en-US" b="0" i="0" u="sng" dirty="0">
                <a:solidFill>
                  <a:srgbClr val="1155CC"/>
                </a:solidFill>
                <a:effectLst/>
                <a:latin typeface="docs-Calibri"/>
                <a:hlinkClick r:id="rId3"/>
              </a:rPr>
              <a:t>http://www.moedu-sail.org/courses/data-based-decision-making-2/</a:t>
            </a:r>
            <a:endParaRPr lang="en-US" b="0" i="0" u="sng" dirty="0">
              <a:solidFill>
                <a:srgbClr val="1155CC"/>
              </a:solidFill>
              <a:effectLst/>
              <a:latin typeface="docs-Calibri"/>
            </a:endParaRPr>
          </a:p>
          <a:p>
            <a:pPr defTabSz="942289">
              <a:defRPr/>
            </a:pPr>
            <a:endParaRPr lang="en-US" b="0" i="0" u="sng" dirty="0">
              <a:solidFill>
                <a:srgbClr val="1155CC"/>
              </a:solidFill>
              <a:effectLst/>
              <a:latin typeface="docs-Calibri"/>
            </a:endParaRPr>
          </a:p>
          <a:p>
            <a:pPr defTabSz="942289">
              <a:defRPr/>
            </a:pPr>
            <a:r>
              <a:rPr lang="en-US" b="1" i="0" u="none" dirty="0">
                <a:solidFill>
                  <a:srgbClr val="1155CC"/>
                </a:solidFill>
                <a:effectLst/>
                <a:latin typeface="docs-Calibri"/>
              </a:rPr>
              <a:t>To Say</a:t>
            </a:r>
          </a:p>
          <a:p>
            <a:pPr marL="0" indent="0">
              <a:buNone/>
            </a:pPr>
            <a:r>
              <a:rPr lang="en-US" b="0" dirty="0"/>
              <a:t>After CFAs are used, it is important that grade level/content teams meet for Data-Based Decision Making. These meetings provide educators an opportunity to collectively gather, analyze, interpret, and act on the data collected from CFAs. </a:t>
            </a:r>
          </a:p>
          <a:p>
            <a:pPr marL="0" indent="0">
              <a:buNone/>
            </a:pPr>
            <a:endParaRPr lang="en-US" sz="1200" b="0" dirty="0"/>
          </a:p>
          <a:p>
            <a:pPr marL="0" indent="0">
              <a:buNone/>
            </a:pPr>
            <a:r>
              <a:rPr lang="en-US" sz="1200" b="0" dirty="0"/>
              <a:t>Key points to emphasize </a:t>
            </a:r>
          </a:p>
          <a:p>
            <a:pPr marL="171450" lvl="0" indent="-171450">
              <a:buFont typeface="Arial" panose="020B0604020202020204" pitchFamily="34" charset="0"/>
              <a:buChar char="•"/>
            </a:pPr>
            <a:r>
              <a:rPr lang="en-US" sz="1200" dirty="0"/>
              <a:t>Meet with your DBDM team &amp; work collaboratively to implement the GAINS process accomplish the following.</a:t>
            </a:r>
          </a:p>
          <a:p>
            <a:pPr marL="628650" lvl="1" indent="-171450">
              <a:buFont typeface="Arial" panose="020B0604020202020204" pitchFamily="34" charset="0"/>
              <a:buChar char="•"/>
            </a:pPr>
            <a:r>
              <a:rPr lang="en-US" sz="1200" dirty="0"/>
              <a:t>Note student strengths and challenges</a:t>
            </a:r>
          </a:p>
          <a:p>
            <a:pPr marL="628650" lvl="1" indent="-171450">
              <a:buFont typeface="Arial" panose="020B0604020202020204" pitchFamily="34" charset="0"/>
              <a:buChar char="•"/>
            </a:pPr>
            <a:r>
              <a:rPr lang="en-US" sz="1200" dirty="0"/>
              <a:t>Identify key learning gaps</a:t>
            </a:r>
          </a:p>
          <a:p>
            <a:pPr marL="628650" lvl="1" indent="-171450">
              <a:buFont typeface="Arial" panose="020B0604020202020204" pitchFamily="34" charset="0"/>
              <a:buChar char="•"/>
            </a:pPr>
            <a:r>
              <a:rPr lang="en-US" sz="1200" dirty="0"/>
              <a:t>Identify key instructional gaps</a:t>
            </a:r>
          </a:p>
          <a:p>
            <a:pPr marL="628650" lvl="1" indent="-171450">
              <a:buFont typeface="Arial" panose="020B0604020202020204" pitchFamily="34" charset="0"/>
              <a:buChar char="•"/>
            </a:pPr>
            <a:r>
              <a:rPr lang="en-US" sz="1200" dirty="0"/>
              <a:t>Determine how instruction will be adjusted to address learning gaps</a:t>
            </a:r>
          </a:p>
          <a:p>
            <a:pPr marL="628650" lvl="1" indent="-171450">
              <a:buFont typeface="Arial" panose="020B0604020202020204" pitchFamily="34" charset="0"/>
              <a:buChar char="•"/>
            </a:pPr>
            <a:r>
              <a:rPr lang="en-US" sz="1200" dirty="0"/>
              <a:t>Plan instruction for students with more pronounced challenges</a:t>
            </a:r>
          </a:p>
          <a:p>
            <a:pPr marL="628650" lvl="1" indent="-171450">
              <a:buFont typeface="Arial" panose="020B0604020202020204" pitchFamily="34" charset="0"/>
              <a:buChar char="•"/>
            </a:pPr>
            <a:r>
              <a:rPr lang="en-US" sz="1200" dirty="0"/>
              <a:t>Plan activities for those students needing enrichment</a:t>
            </a:r>
            <a:endParaRPr lang="en-US" b="0" dirty="0"/>
          </a:p>
          <a:p>
            <a:endParaRPr lang="en-US" b="0" dirty="0"/>
          </a:p>
          <a:p>
            <a:r>
              <a:rPr lang="en-US" b="1"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docs-Calibri"/>
              </a:rPr>
              <a:t>Missouri Department of Elementary &amp; Secondary Education (2019). Data-based decision making. </a:t>
            </a:r>
            <a:r>
              <a:rPr lang="en-US" b="0" i="1" u="none" strike="noStrike" dirty="0">
                <a:solidFill>
                  <a:srgbClr val="000000"/>
                </a:solidFill>
                <a:effectLst/>
                <a:latin typeface="docs-Calibri"/>
              </a:rPr>
              <a:t>District Continuous Improvement (DCI). Missouri Department of Elementary &amp; Secondary Education.</a:t>
            </a:r>
            <a:r>
              <a:rPr lang="en-US" b="0" i="0" u="none" strike="noStrike" dirty="0">
                <a:solidFill>
                  <a:srgbClr val="000000"/>
                </a:solidFill>
                <a:effectLst/>
                <a:latin typeface="docs-Calibri"/>
              </a:rPr>
              <a:t> </a:t>
            </a:r>
            <a:r>
              <a:rPr lang="en-US" b="0" i="0" u="sng" dirty="0">
                <a:solidFill>
                  <a:srgbClr val="1155CC"/>
                </a:solidFill>
                <a:effectLst/>
                <a:latin typeface="docs-Calibri"/>
                <a:hlinkClick r:id="rId3"/>
              </a:rPr>
              <a:t>http://www.moedu-sail.org/courses/data-based-decision-making-2/</a:t>
            </a:r>
            <a:endParaRPr lang="en-US" b="0" dirty="0"/>
          </a:p>
          <a:p>
            <a:endParaRPr lang="en-US" b="0" dirty="0"/>
          </a:p>
          <a:p>
            <a:pPr marL="182880" indent="-182880">
              <a:lnSpc>
                <a:spcPct val="100000"/>
              </a:lnSpc>
              <a:spcBef>
                <a:spcPts val="0"/>
              </a:spcBef>
              <a:spcAft>
                <a:spcPts val="800"/>
              </a:spcAft>
              <a:buNone/>
            </a:pPr>
            <a:r>
              <a:rPr lang="en-US" sz="1200" dirty="0"/>
              <a:t>Teaching Matters, Inc. (2020). </a:t>
            </a:r>
            <a:r>
              <a:rPr lang="en-US" sz="1200" i="1" dirty="0"/>
              <a:t>Formative assessment analysis t-chart: Strength and gaps. </a:t>
            </a:r>
            <a:r>
              <a:rPr lang="en-US" sz="1200" dirty="0"/>
              <a:t>https://</a:t>
            </a:r>
            <a:r>
              <a:rPr lang="en-US" sz="1200" dirty="0" err="1"/>
              <a:t>docs.google.com</a:t>
            </a:r>
            <a:r>
              <a:rPr lang="en-US" sz="1200" dirty="0"/>
              <a:t>/document/d/1pxYRo8dcDSNN1wUfi3-ueKy6_PqFkMKEMpFz6e3nhzM/edit</a:t>
            </a:r>
          </a:p>
          <a:p>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68</a:t>
            </a:fld>
            <a:endParaRPr lang="en-US"/>
          </a:p>
        </p:txBody>
      </p:sp>
    </p:spTree>
    <p:extLst>
      <p:ext uri="{BB962C8B-B14F-4D97-AF65-F5344CB8AC3E}">
        <p14:creationId xmlns:p14="http://schemas.microsoft.com/office/powerpoint/2010/main" val="13900059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Handout #9</a:t>
            </a:r>
          </a:p>
          <a:p>
            <a:endParaRPr lang="en-US" b="1" dirty="0">
              <a:latin typeface="Tw Cen MT" panose="020B0602020104020603" pitchFamily="34" charset="77"/>
            </a:endParaRPr>
          </a:p>
          <a:p>
            <a:r>
              <a:rPr lang="en-US" b="1" dirty="0">
                <a:latin typeface="Tw Cen MT" panose="020B0602020104020603" pitchFamily="34" charset="77"/>
              </a:rPr>
              <a:t>To Know/To Say</a:t>
            </a:r>
          </a:p>
          <a:p>
            <a:r>
              <a:rPr lang="en-US" dirty="0">
                <a:latin typeface="Tw Cen MT" panose="020B0602020104020603" pitchFamily="34" charset="77"/>
              </a:rPr>
              <a:t>Now it’s time for your team to begin developing a CFA for a unit you will be teaching. We will use Handout #9. The information presented in the module along with the template will guide you through the process.</a:t>
            </a:r>
          </a:p>
          <a:p>
            <a:endParaRPr lang="en-US" b="1" dirty="0">
              <a:latin typeface="Tw Cen MT" panose="020B0602020104020603" pitchFamily="34" charset="77"/>
            </a:endParaRPr>
          </a:p>
          <a:p>
            <a:r>
              <a:rPr lang="en-US" b="1" dirty="0">
                <a:latin typeface="Tw Cen MT" panose="020B0602020104020603" pitchFamily="34" charset="77"/>
              </a:rPr>
              <a:t>To Do</a:t>
            </a:r>
          </a:p>
          <a:p>
            <a:r>
              <a:rPr lang="en-US" b="0" dirty="0">
                <a:latin typeface="Tw Cen MT" panose="020B0602020104020603" pitchFamily="34" charset="77"/>
              </a:rPr>
              <a:t>Provide participants a CFA Planning Template (Handout #9 ) and review the components of building a CFA. Then provide time for them to get started with the process. Teams may use the template provided, or one of their own. (Amount of team-work time will depend on time available.)</a:t>
            </a:r>
          </a:p>
          <a:p>
            <a:endParaRPr lang="en-US" b="0" dirty="0">
              <a:latin typeface="Tw Cen MT" panose="020B0602020104020603" pitchFamily="34" charset="77"/>
            </a:endParaRPr>
          </a:p>
          <a:p>
            <a:r>
              <a:rPr lang="en-US" b="1" dirty="0">
                <a:latin typeface="Tw Cen MT" panose="020B0602020104020603" pitchFamily="34" charset="77"/>
              </a:rPr>
              <a:t>Handout</a:t>
            </a:r>
          </a:p>
          <a:p>
            <a:r>
              <a:rPr lang="en-US" b="0" dirty="0">
                <a:latin typeface="Tw Cen MT" panose="020B0602020104020603" pitchFamily="34" charset="77"/>
              </a:rPr>
              <a:t>#9 CFA Planning Template</a:t>
            </a:r>
          </a:p>
          <a:p>
            <a:endParaRPr lang="en-US" b="0" dirty="0">
              <a:latin typeface="Tw Cen MT" panose="020B0602020104020603" pitchFamily="34" charset="77"/>
            </a:endParaRPr>
          </a:p>
          <a:p>
            <a:endParaRPr lang="en-US" b="1"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69</a:t>
            </a:fld>
            <a:endParaRPr lang="en-US"/>
          </a:p>
        </p:txBody>
      </p:sp>
    </p:spTree>
    <p:extLst>
      <p:ext uri="{BB962C8B-B14F-4D97-AF65-F5344CB8AC3E}">
        <p14:creationId xmlns:p14="http://schemas.microsoft.com/office/powerpoint/2010/main" val="21515291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8014">
              <a:spcBef>
                <a:spcPts val="381"/>
              </a:spcBef>
              <a:defRPr/>
            </a:pPr>
            <a:r>
              <a:rPr lang="en-US" b="1" dirty="0">
                <a:latin typeface="Tw Cen MT" panose="020B0602020104020603" pitchFamily="34" charset="77"/>
              </a:rPr>
              <a:t>To Know</a:t>
            </a:r>
            <a:endParaRPr lang="en-US" b="1" baseline="0" dirty="0">
              <a:latin typeface="Tw Cen MT" panose="020B0602020104020603" pitchFamily="34" charset="77"/>
            </a:endParaRPr>
          </a:p>
          <a:p>
            <a:pPr defTabSz="968014">
              <a:spcBef>
                <a:spcPts val="381"/>
              </a:spcBef>
              <a:defRPr/>
            </a:pPr>
            <a:r>
              <a:rPr lang="en-US" b="0" baseline="0" dirty="0">
                <a:latin typeface="Tw Cen MT" panose="020B0602020104020603" pitchFamily="34" charset="77"/>
              </a:rPr>
              <a:t>This is a review of the Essential Questions to guide the audience to begin thinking about the information provided in the module. Essential Questions also give the presenter a guide for what information needs to be reviewed and discussed at the end of the presentation. Participants will need time throughout the presentation to discuss and reflect on these questions. </a:t>
            </a:r>
          </a:p>
          <a:p>
            <a:pPr defTabSz="968014">
              <a:spcBef>
                <a:spcPts val="381"/>
              </a:spcBef>
              <a:defRPr/>
            </a:pPr>
            <a:endParaRPr lang="en-US" b="0" baseline="0" dirty="0">
              <a:latin typeface="Tw Cen MT" panose="020B0602020104020603" pitchFamily="34" charset="77"/>
            </a:endParaRPr>
          </a:p>
          <a:p>
            <a:pPr defTabSz="968014">
              <a:spcBef>
                <a:spcPts val="381"/>
              </a:spcBef>
              <a:defRPr/>
            </a:pPr>
            <a:r>
              <a:rPr lang="en-US" b="0" baseline="0" dirty="0">
                <a:latin typeface="Tw Cen MT" panose="020B0602020104020603" pitchFamily="34" charset="77"/>
              </a:rPr>
              <a:t>The Essential Questions listed on this slide pose questions to help participants reflect on key ideas within Eliciting Evidence Of Learning module. </a:t>
            </a:r>
          </a:p>
          <a:p>
            <a:pPr defTabSz="968014">
              <a:spcBef>
                <a:spcPts val="381"/>
              </a:spcBef>
              <a:defRPr/>
            </a:pPr>
            <a:endParaRPr lang="en-US" b="1" dirty="0">
              <a:latin typeface="Tw Cen MT" panose="020B0602020104020603" pitchFamily="34" charset="77"/>
            </a:endParaRPr>
          </a:p>
          <a:p>
            <a:pPr defTabSz="968014">
              <a:spcBef>
                <a:spcPts val="381"/>
              </a:spcBef>
              <a:defRPr/>
            </a:pPr>
            <a:r>
              <a:rPr lang="en-US" b="1" dirty="0">
                <a:latin typeface="Tw Cen MT" panose="020B0602020104020603" pitchFamily="34" charset="77"/>
              </a:rPr>
              <a:t>To Do</a:t>
            </a:r>
          </a:p>
          <a:p>
            <a:pPr defTabSz="968014">
              <a:spcBef>
                <a:spcPts val="381"/>
              </a:spcBef>
              <a:defRPr/>
            </a:pPr>
            <a:r>
              <a:rPr lang="en-US" dirty="0">
                <a:latin typeface="Tw Cen MT" panose="020B0602020104020603" pitchFamily="34" charset="77"/>
              </a:rPr>
              <a:t>Pose the questions on the slide and encourage discussion around each.</a:t>
            </a:r>
          </a:p>
          <a:p>
            <a:pPr defTabSz="968014">
              <a:spcBef>
                <a:spcPts val="381"/>
              </a:spcBef>
              <a:defRPr/>
            </a:pPr>
            <a:endParaRPr lang="en-US" b="1" dirty="0">
              <a:latin typeface="Tw Cen MT" panose="020B0602020104020603" pitchFamily="34" charset="77"/>
            </a:endParaRPr>
          </a:p>
          <a:p>
            <a:pPr defTabSz="968014">
              <a:spcBef>
                <a:spcPts val="381"/>
              </a:spcBef>
              <a:defRPr/>
            </a:pPr>
            <a:r>
              <a:rPr lang="en-US" b="1" dirty="0">
                <a:latin typeface="Tw Cen MT" panose="020B0602020104020603" pitchFamily="34" charset="77"/>
              </a:rPr>
              <a:t>To Say</a:t>
            </a:r>
          </a:p>
          <a:p>
            <a:r>
              <a:rPr lang="en-US" dirty="0">
                <a:latin typeface="Tw Cen MT" panose="020B0602020104020603" pitchFamily="34" charset="77"/>
              </a:rPr>
              <a:t>We will review the Essential Questions again to reflect on our learning from today. Did we answer these Essential Questions? What do you feel you need more information on through coaching.</a:t>
            </a:r>
          </a:p>
          <a:p>
            <a:endParaRPr lang="en-US" dirty="0">
              <a:latin typeface="Tw Cen MT" panose="020B0602020104020603" pitchFamily="34" charset="77"/>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70</a:t>
            </a:fld>
            <a:endParaRPr lang="en-US"/>
          </a:p>
        </p:txBody>
      </p:sp>
    </p:spTree>
    <p:extLst>
      <p:ext uri="{BB962C8B-B14F-4D97-AF65-F5344CB8AC3E}">
        <p14:creationId xmlns:p14="http://schemas.microsoft.com/office/powerpoint/2010/main" val="3827492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latin typeface="Tw Cen MT" panose="020B0602020104020603" pitchFamily="34" charset="77"/>
                <a:ea typeface="Calibri" panose="020F0502020204030204" pitchFamily="34" charset="0"/>
                <a:cs typeface="Times New Roman" panose="02020603050405020304" pitchFamily="18" charset="0"/>
              </a:rPr>
              <a:t>To Know</a:t>
            </a:r>
          </a:p>
          <a:p>
            <a:pPr defTabSz="942289">
              <a:defRPr/>
            </a:pPr>
            <a:r>
              <a:rPr lang="en-US" b="0" dirty="0">
                <a:latin typeface="Tw Cen MT" panose="020B0602020104020603" pitchFamily="34" charset="77"/>
                <a:ea typeface="Calibri" panose="020F0502020204030204" pitchFamily="34" charset="0"/>
                <a:cs typeface="Times New Roman" panose="02020603050405020304" pitchFamily="18" charset="0"/>
              </a:rPr>
              <a:t>The next five slides are for consultant use and have the key terms for the learning package. Consultants should know these terms before using this module. Consultants may choose to include some of these definitions in their training as appropriate. </a:t>
            </a:r>
          </a:p>
          <a:p>
            <a:pPr defTabSz="942289">
              <a:defRPr/>
            </a:pPr>
            <a:endParaRPr lang="en-US" b="1" dirty="0">
              <a:latin typeface="Tw Cen MT" panose="020B0602020104020603" pitchFamily="34" charset="77"/>
              <a:ea typeface="Calibri" panose="020F0502020204030204" pitchFamily="34" charset="0"/>
              <a:cs typeface="Times New Roman" panose="02020603050405020304" pitchFamily="18" charset="0"/>
            </a:endParaRPr>
          </a:p>
          <a:p>
            <a:pPr defTabSz="942289">
              <a:defRPr/>
            </a:pPr>
            <a:r>
              <a:rPr lang="en-US" b="1" dirty="0">
                <a:latin typeface="Tw Cen MT" panose="020B0602020104020603" pitchFamily="34" charset="77"/>
                <a:ea typeface="Calibri" panose="020F0502020204030204" pitchFamily="34" charset="0"/>
                <a:cs typeface="Times New Roman" panose="02020603050405020304" pitchFamily="18" charset="0"/>
              </a:rPr>
              <a:t>References </a:t>
            </a:r>
            <a:r>
              <a:rPr lang="en-US" dirty="0">
                <a:latin typeface="Tw Cen MT" panose="020B0602020104020603" pitchFamily="34" charset="77"/>
                <a:ea typeface="Calibri" panose="020F0502020204030204" pitchFamily="34" charset="0"/>
                <a:cs typeface="Times New Roman" panose="02020603050405020304" pitchFamily="18" charset="0"/>
              </a:rPr>
              <a:t>(adapted from)</a:t>
            </a:r>
          </a:p>
          <a:p>
            <a:pPr marL="182880" marR="0" indent="-182880">
              <a:lnSpc>
                <a:spcPct val="110000"/>
              </a:lnSpc>
              <a:spcBef>
                <a:spcPts val="0"/>
              </a:spcBef>
              <a:spcAft>
                <a:spcPts val="800"/>
              </a:spcAft>
              <a:buNone/>
              <a:tabLst>
                <a:tab pos="2390775" algn="l"/>
              </a:tabLst>
            </a:pPr>
            <a:r>
              <a:rPr lang="en-US" sz="1200" dirty="0">
                <a:solidFill>
                  <a:srgbClr val="FF0000"/>
                </a:solidFill>
                <a:effectLst/>
                <a:latin typeface="Tw Cen MT" panose="020B0602020104020603" pitchFamily="34" charset="77"/>
                <a:ea typeface="Calibri" panose="020F0502020204030204" pitchFamily="34" charset="0"/>
                <a:cs typeface="Times New Roman" panose="02020603050405020304" pitchFamily="18" charset="0"/>
              </a:rPr>
              <a:t>Ferry, L. (2021). </a:t>
            </a:r>
            <a:r>
              <a:rPr lang="en-US" sz="1200" dirty="0">
                <a:effectLst/>
                <a:latin typeface="Tw Cen MT" panose="020B0602020104020603" pitchFamily="34" charset="77"/>
                <a:ea typeface="Calibri" panose="020F0502020204030204" pitchFamily="34" charset="0"/>
                <a:cs typeface="Times New Roman" panose="02020603050405020304" pitchFamily="18" charset="0"/>
              </a:rPr>
              <a:t>How to design classroom assessments using the difficulty &amp; complexity matrix. </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CIESC</a:t>
            </a:r>
            <a:r>
              <a:rPr lang="en-US" sz="1200" dirty="0">
                <a:effectLst/>
                <a:latin typeface="Tw Cen MT" panose="020B0602020104020603" pitchFamily="34" charset="77"/>
                <a:ea typeface="Calibri" panose="020F0502020204030204" pitchFamily="34" charset="0"/>
                <a:cs typeface="Times New Roman" panose="02020603050405020304" pitchFamily="18" charset="0"/>
              </a:rPr>
              <a:t>. https://</a:t>
            </a:r>
            <a:r>
              <a:rPr lang="en-US" sz="1200" dirty="0" err="1">
                <a:effectLst/>
                <a:latin typeface="Tw Cen MT" panose="020B0602020104020603" pitchFamily="34" charset="77"/>
                <a:ea typeface="Calibri" panose="020F0502020204030204" pitchFamily="34" charset="0"/>
                <a:cs typeface="Times New Roman" panose="02020603050405020304" pitchFamily="18" charset="0"/>
              </a:rPr>
              <a:t>plconnect.ciesc.org</a:t>
            </a:r>
            <a:r>
              <a:rPr lang="en-US" sz="1200" dirty="0">
                <a:effectLst/>
                <a:latin typeface="Tw Cen MT" panose="020B0602020104020603" pitchFamily="34" charset="77"/>
                <a:ea typeface="Calibri" panose="020F0502020204030204" pitchFamily="34" charset="0"/>
                <a:cs typeface="Times New Roman" panose="02020603050405020304" pitchFamily="18" charset="0"/>
              </a:rPr>
              <a:t>/design-classroom-assessments-using-difficulty-complexity-matrix/</a:t>
            </a:r>
          </a:p>
          <a:p>
            <a:pPr defTabSz="942289">
              <a:defRPr/>
            </a:pPr>
            <a:endParaRPr lang="en-US" dirty="0">
              <a:latin typeface="Tw Cen MT" panose="020B0602020104020603" pitchFamily="34" charset="77"/>
              <a:ea typeface="Calibri" panose="020F0502020204030204" pitchFamily="34" charset="0"/>
              <a:cs typeface="Times New Roman" panose="02020603050405020304" pitchFamily="18" charset="0"/>
            </a:endParaRPr>
          </a:p>
          <a:p>
            <a:pPr marL="182880" marR="0" indent="-182880">
              <a:lnSpc>
                <a:spcPct val="110000"/>
              </a:lnSpc>
              <a:spcBef>
                <a:spcPts val="0"/>
              </a:spcBef>
              <a:spcAft>
                <a:spcPts val="800"/>
              </a:spcAft>
              <a:buNone/>
              <a:tabLst>
                <a:tab pos="2390775" algn="l"/>
              </a:tabLst>
            </a:pPr>
            <a:r>
              <a:rPr lang="en-US" sz="1200" dirty="0">
                <a:effectLst/>
                <a:latin typeface="Tw Cen MT" panose="020B0602020104020603" pitchFamily="34" charset="77"/>
                <a:ea typeface="Calibri" panose="020F0502020204030204" pitchFamily="34" charset="0"/>
                <a:cs typeface="Times New Roman" panose="02020603050405020304" pitchFamily="18" charset="0"/>
              </a:rPr>
              <a:t>Hattie, J. (2017). </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How to empower student learning with teacher clarity. </a:t>
            </a:r>
            <a:r>
              <a:rPr lang="en-US" sz="1200" dirty="0">
                <a:effectLst/>
                <a:latin typeface="Tw Cen MT" panose="020B0602020104020603" pitchFamily="34" charset="77"/>
                <a:ea typeface="Calibri" panose="020F0502020204030204" pitchFamily="34" charset="0"/>
                <a:cs typeface="Times New Roman" panose="02020603050405020304" pitchFamily="18" charset="0"/>
              </a:rPr>
              <a:t>https://</a:t>
            </a:r>
            <a:r>
              <a:rPr lang="en-US" sz="1200" dirty="0" err="1">
                <a:effectLst/>
                <a:latin typeface="Tw Cen MT" panose="020B0602020104020603" pitchFamily="34" charset="77"/>
                <a:ea typeface="Calibri" panose="020F0502020204030204" pitchFamily="34" charset="0"/>
                <a:cs typeface="Times New Roman" panose="02020603050405020304" pitchFamily="18" charset="0"/>
              </a:rPr>
              <a:t>us.corwin.com</a:t>
            </a:r>
            <a:r>
              <a:rPr lang="en-US" sz="1200" dirty="0">
                <a:effectLst/>
                <a:latin typeface="Tw Cen MT" panose="020B0602020104020603" pitchFamily="34" charset="77"/>
                <a:ea typeface="Calibri" panose="020F0502020204030204" pitchFamily="34" charset="0"/>
                <a:cs typeface="Times New Roman" panose="02020603050405020304" pitchFamily="18" charset="0"/>
              </a:rPr>
              <a:t>/sites/default/files/corwin_whitepaper_teacherclarity_may2017_final.pdf</a:t>
            </a:r>
          </a:p>
          <a:p>
            <a:pPr defTabSz="942289">
              <a:defRPr/>
            </a:pPr>
            <a:endParaRPr lang="en-US" dirty="0">
              <a:latin typeface="Tw Cen MT" panose="020B0602020104020603" pitchFamily="34" charset="77"/>
              <a:ea typeface="Calibri" panose="020F0502020204030204" pitchFamily="34" charset="0"/>
              <a:cs typeface="Times New Roman" panose="02020603050405020304" pitchFamily="18" charset="0"/>
            </a:endParaRPr>
          </a:p>
          <a:p>
            <a:pPr marL="182880" marR="0" indent="-182880">
              <a:lnSpc>
                <a:spcPct val="120000"/>
              </a:lnSpc>
              <a:spcBef>
                <a:spcPts val="0"/>
              </a:spcBef>
              <a:spcAft>
                <a:spcPts val="800"/>
              </a:spcAft>
              <a:buNone/>
              <a:tabLst>
                <a:tab pos="2390775" algn="l"/>
              </a:tabLst>
            </a:pPr>
            <a:r>
              <a:rPr lang="en-US" sz="1200" dirty="0">
                <a:effectLst/>
                <a:latin typeface="Tw Cen MT" panose="020B0602020104020603" pitchFamily="34" charset="77"/>
                <a:ea typeface="Calibri" panose="020F0502020204030204" pitchFamily="34" charset="0"/>
                <a:cs typeface="Times New Roman" panose="02020603050405020304" pitchFamily="18" charset="0"/>
              </a:rPr>
              <a:t>Moss, C., &amp; Brookhart, S. (2019). </a:t>
            </a:r>
            <a:r>
              <a:rPr lang="en-US" sz="1200" i="0" dirty="0">
                <a:effectLst/>
                <a:latin typeface="Tw Cen MT" panose="020B0602020104020603" pitchFamily="34" charset="77"/>
                <a:ea typeface="Calibri" panose="020F0502020204030204" pitchFamily="34" charset="0"/>
                <a:cs typeface="Times New Roman" panose="02020603050405020304" pitchFamily="18" charset="0"/>
              </a:rPr>
              <a:t>Advancing formative assessment in every classroom: A guide for instructional leaders. </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ASCD</a:t>
            </a:r>
            <a:r>
              <a:rPr lang="en-US" sz="1200" dirty="0">
                <a:effectLst/>
                <a:latin typeface="Tw Cen MT" panose="020B0602020104020603" pitchFamily="34" charset="77"/>
                <a:ea typeface="Calibri" panose="020F0502020204030204" pitchFamily="34" charset="0"/>
                <a:cs typeface="Times New Roman" panose="02020603050405020304" pitchFamily="18" charset="0"/>
              </a:rPr>
              <a:t>.</a:t>
            </a:r>
          </a:p>
          <a:p>
            <a:pPr defTabSz="942289">
              <a:defRPr/>
            </a:pPr>
            <a:endParaRPr lang="en-US" dirty="0">
              <a:latin typeface="Tw Cen MT" panose="020B0602020104020603" pitchFamily="34" charset="77"/>
              <a:ea typeface="Calibri" panose="020F0502020204030204" pitchFamily="34" charset="0"/>
              <a:cs typeface="Times New Roman" panose="02020603050405020304" pitchFamily="18" charset="0"/>
            </a:endParaRPr>
          </a:p>
          <a:p>
            <a:pPr defTabSz="942289">
              <a:defRPr/>
            </a:pPr>
            <a:r>
              <a:rPr lang="en-US" dirty="0" err="1">
                <a:latin typeface="Tw Cen MT" panose="020B0602020104020603" pitchFamily="34" charset="77"/>
                <a:ea typeface="Calibri" panose="020F0502020204030204" pitchFamily="34" charset="0"/>
                <a:cs typeface="Times New Roman" panose="02020603050405020304" pitchFamily="18" charset="0"/>
              </a:rPr>
              <a:t>Wiliam</a:t>
            </a:r>
            <a:r>
              <a:rPr lang="en-US" dirty="0">
                <a:latin typeface="Tw Cen MT" panose="020B0602020104020603" pitchFamily="34" charset="77"/>
                <a:ea typeface="Calibri" panose="020F0502020204030204" pitchFamily="34" charset="0"/>
                <a:cs typeface="Times New Roman" panose="02020603050405020304" pitchFamily="18" charset="0"/>
              </a:rPr>
              <a:t>, D. (2018). </a:t>
            </a:r>
            <a:r>
              <a:rPr lang="en-US" i="1" dirty="0">
                <a:latin typeface="Tw Cen MT" panose="020B0602020104020603" pitchFamily="34" charset="77"/>
                <a:ea typeface="Calibri" panose="020F0502020204030204" pitchFamily="34" charset="0"/>
                <a:cs typeface="Times New Roman" panose="02020603050405020304" pitchFamily="18" charset="0"/>
              </a:rPr>
              <a:t>Embedded formative assessment.</a:t>
            </a:r>
            <a:r>
              <a:rPr lang="en-US" dirty="0">
                <a:latin typeface="Tw Cen MT" panose="020B0602020104020603" pitchFamily="34" charset="77"/>
                <a:ea typeface="Calibri" panose="020F0502020204030204" pitchFamily="34" charset="0"/>
                <a:cs typeface="Times New Roman" panose="02020603050405020304" pitchFamily="18" charset="0"/>
              </a:rPr>
              <a:t> Solution Tree Press.</a:t>
            </a: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7</a:t>
            </a:fld>
            <a:endParaRPr lang="en-US"/>
          </a:p>
        </p:txBody>
      </p:sp>
    </p:spTree>
    <p:extLst>
      <p:ext uri="{BB962C8B-B14F-4D97-AF65-F5344CB8AC3E}">
        <p14:creationId xmlns:p14="http://schemas.microsoft.com/office/powerpoint/2010/main" val="39742774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8014">
              <a:spcBef>
                <a:spcPts val="381"/>
              </a:spcBef>
              <a:defRPr/>
            </a:pPr>
            <a:r>
              <a:rPr lang="en-US" b="1" dirty="0">
                <a:latin typeface="Tw Cen MT" panose="020B0602020104020603" pitchFamily="34" charset="77"/>
              </a:rPr>
              <a:t>Handout #10</a:t>
            </a:r>
          </a:p>
          <a:p>
            <a:pPr defTabSz="968014">
              <a:spcBef>
                <a:spcPts val="381"/>
              </a:spcBef>
              <a:defRPr/>
            </a:pPr>
            <a:endParaRPr lang="en-US" b="1" dirty="0">
              <a:latin typeface="Tw Cen MT" panose="020B0602020104020603" pitchFamily="34" charset="77"/>
            </a:endParaRPr>
          </a:p>
          <a:p>
            <a:pPr defTabSz="968014">
              <a:spcBef>
                <a:spcPts val="381"/>
              </a:spcBef>
              <a:defRPr/>
            </a:pPr>
            <a:r>
              <a:rPr lang="en-US" b="1" dirty="0">
                <a:latin typeface="Tw Cen MT" panose="020B0602020104020603" pitchFamily="34" charset="77"/>
              </a:rPr>
              <a:t>To Know/To Do/ To Say</a:t>
            </a:r>
            <a:endParaRPr lang="en-US" b="1" baseline="0" dirty="0">
              <a:latin typeface="Tw Cen MT" panose="020B0602020104020603" pitchFamily="34" charset="77"/>
            </a:endParaRPr>
          </a:p>
          <a:p>
            <a:pPr defTabSz="968014">
              <a:spcBef>
                <a:spcPts val="381"/>
              </a:spcBef>
              <a:defRPr/>
            </a:pPr>
            <a:r>
              <a:rPr lang="en-US" dirty="0">
                <a:latin typeface="Tw Cen MT" panose="020B0602020104020603" pitchFamily="34" charset="77"/>
              </a:rPr>
              <a:t>Use the next steps action plan to give participants an opportunity to plan for what they will do with this new learning and follow-up coaching. </a:t>
            </a: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71</a:t>
            </a:fld>
            <a:endParaRPr lang="en-US"/>
          </a:p>
        </p:txBody>
      </p:sp>
    </p:spTree>
    <p:extLst>
      <p:ext uri="{BB962C8B-B14F-4D97-AF65-F5344CB8AC3E}">
        <p14:creationId xmlns:p14="http://schemas.microsoft.com/office/powerpoint/2010/main" val="11914942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a:t>
            </a:r>
          </a:p>
          <a:p>
            <a:r>
              <a:rPr lang="en-US" dirty="0">
                <a:latin typeface="Tw Cen MT" panose="020B0602020104020603" pitchFamily="34" charset="77"/>
              </a:rPr>
              <a:t>Trainers may individualize this slide to fit audience.</a:t>
            </a: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72</a:t>
            </a:fld>
            <a:endParaRPr lang="en-US"/>
          </a:p>
        </p:txBody>
      </p:sp>
    </p:spTree>
    <p:extLst>
      <p:ext uri="{BB962C8B-B14F-4D97-AF65-F5344CB8AC3E}">
        <p14:creationId xmlns:p14="http://schemas.microsoft.com/office/powerpoint/2010/main" val="10078613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a:t>
            </a:r>
          </a:p>
          <a:p>
            <a:r>
              <a:rPr lang="en-US" dirty="0"/>
              <a:t>Trainer may want to use or share these resources depending on time and need.</a:t>
            </a:r>
          </a:p>
          <a:p>
            <a:endParaRPr lang="en-US" dirty="0"/>
          </a:p>
          <a:p>
            <a:r>
              <a:rPr lang="en-US" b="1" dirty="0"/>
              <a:t>To Say</a:t>
            </a:r>
          </a:p>
          <a:p>
            <a:r>
              <a:rPr lang="en-US" b="0" dirty="0"/>
              <a:t>The following two slides provide additional resources you may find useful.</a:t>
            </a: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73</a:t>
            </a:fld>
            <a:endParaRPr lang="en-US"/>
          </a:p>
        </p:txBody>
      </p:sp>
    </p:spTree>
    <p:extLst>
      <p:ext uri="{BB962C8B-B14F-4D97-AF65-F5344CB8AC3E}">
        <p14:creationId xmlns:p14="http://schemas.microsoft.com/office/powerpoint/2010/main" val="4050173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dirty="0">
                <a:solidFill>
                  <a:srgbClr val="000000"/>
                </a:solidFill>
                <a:effectLst/>
                <a:latin typeface="Calibri" panose="020F0502020204030204" pitchFamily="34" charset="0"/>
              </a:rPr>
              <a:t>To Know/To Say</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1" i="0" u="none" strike="noStrike" dirty="0">
                <a:solidFill>
                  <a:srgbClr val="000000"/>
                </a:solidFill>
                <a:effectLst/>
                <a:latin typeface="Calibri" panose="020F0502020204030204" pitchFamily="34" charset="0"/>
              </a:rPr>
              <a:t>Performance Level Descriptors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Missouri Department of Elementary and Secondary Education provides Performance Level Descriptors for several content areas and grade levels.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Each descriptor provides an overview of critical learning in a content area across the year, and describes what successful students should know and be able to do.</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Each descriptor provides a summary of below basic, basic, proficient, and advanced student achievement.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PLDs can be located on the DESE website by finding the Educator tab; then the Curriculum tab; then either Grade Level or EOC. Scroll down to find the Performance Level Descriptors. PLDs are not available yet for all content areas or grade levels. They are currently available at dese.mo.gov for English Language Arts, Math, Science, and Social Studies.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Remind participants that DESE content directors maintain up-to-date web pages that provide a wealth of information about assessment, instruction, professional development, and released test items for use by Missouri teachers.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References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sng" strike="noStrike" dirty="0">
                <a:solidFill>
                  <a:srgbClr val="007670"/>
                </a:solidFill>
                <a:effectLst/>
                <a:latin typeface="Calibri" panose="020F0502020204030204" pitchFamily="34" charset="0"/>
                <a:hlinkClick r:id="rId3"/>
              </a:rPr>
              <a:t>https://dese.mo.gov/college-career-readiness/assessment/grade-level</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sng" strike="noStrike" dirty="0">
                <a:solidFill>
                  <a:srgbClr val="007670"/>
                </a:solidFill>
                <a:effectLst/>
                <a:latin typeface="Calibri" panose="020F0502020204030204" pitchFamily="34" charset="0"/>
                <a:hlinkClick r:id="rId4"/>
              </a:rPr>
              <a:t>https://dese.mo.gov/college-career-readiness/assessment/end-course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7009D65-67CA-4CED-8B27-E9A2A258BE61}" type="slidenum">
              <a:rPr lang="en-US" smtClean="0"/>
              <a:t>74</a:t>
            </a:fld>
            <a:endParaRPr lang="en-US"/>
          </a:p>
        </p:txBody>
      </p:sp>
    </p:spTree>
    <p:extLst>
      <p:ext uri="{BB962C8B-B14F-4D97-AF65-F5344CB8AC3E}">
        <p14:creationId xmlns:p14="http://schemas.microsoft.com/office/powerpoint/2010/main" val="12395919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77"/>
              </a:rPr>
              <a:t>To Know</a:t>
            </a:r>
          </a:p>
          <a:p>
            <a:r>
              <a:rPr lang="en-US" dirty="0">
                <a:latin typeface="Tw Cen MT" panose="020B0602020104020603" pitchFamily="34" charset="77"/>
              </a:rPr>
              <a:t>This slide is a hidden slide for presenters and is an excellent resource in the coaching companion that will take participants deeper in the CFA development.</a:t>
            </a: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FEB75FB6-F233-4ADE-B623-8A33046E3AFA}" type="slidenum">
              <a:rPr lang="en-US" smtClean="0"/>
              <a:t>75</a:t>
            </a:fld>
            <a:endParaRPr lang="en-US"/>
          </a:p>
        </p:txBody>
      </p:sp>
    </p:spTree>
    <p:extLst>
      <p:ext uri="{BB962C8B-B14F-4D97-AF65-F5344CB8AC3E}">
        <p14:creationId xmlns:p14="http://schemas.microsoft.com/office/powerpoint/2010/main" val="17654850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80</a:t>
            </a:fld>
            <a:endParaRPr lang="en-US"/>
          </a:p>
        </p:txBody>
      </p:sp>
    </p:spTree>
    <p:extLst>
      <p:ext uri="{BB962C8B-B14F-4D97-AF65-F5344CB8AC3E}">
        <p14:creationId xmlns:p14="http://schemas.microsoft.com/office/powerpoint/2010/main" val="3556517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latin typeface="Tw Cen MT" panose="020B0602020104020603" pitchFamily="34" charset="77"/>
                <a:ea typeface="Calibri" panose="020F0502020204030204" pitchFamily="34" charset="0"/>
                <a:cs typeface="Times New Roman" panose="02020603050405020304" pitchFamily="18" charset="0"/>
              </a:rPr>
              <a:t>To Know</a:t>
            </a:r>
          </a:p>
          <a:p>
            <a:pPr defTabSz="942289">
              <a:defRPr/>
            </a:pPr>
            <a:r>
              <a:rPr lang="en-US" b="0" dirty="0">
                <a:latin typeface="Tw Cen MT" panose="020B0602020104020603" pitchFamily="34" charset="77"/>
                <a:ea typeface="Calibri" panose="020F0502020204030204" pitchFamily="34" charset="0"/>
                <a:cs typeface="Times New Roman" panose="02020603050405020304" pitchFamily="18" charset="0"/>
              </a:rPr>
              <a:t>Definitions are for consultant use and have the key terms for the learning package. Consultants should know these terms before using this module. Consultants may choose to include some of these definitions into their training as appropriate. </a:t>
            </a:r>
          </a:p>
          <a:p>
            <a:pPr defTabSz="942289">
              <a:defRPr/>
            </a:pPr>
            <a:endParaRPr lang="en-US" b="0" dirty="0">
              <a:latin typeface="Tw Cen MT" panose="020B0602020104020603" pitchFamily="34" charset="77"/>
              <a:ea typeface="Calibri" panose="020F0502020204030204" pitchFamily="34" charset="0"/>
              <a:cs typeface="Times New Roman" panose="02020603050405020304" pitchFamily="18" charset="0"/>
            </a:endParaRPr>
          </a:p>
          <a:p>
            <a:pPr defTabSz="942289">
              <a:defRPr/>
            </a:pPr>
            <a:r>
              <a:rPr lang="en-US" b="1" dirty="0">
                <a:latin typeface="Tw Cen MT" panose="020B0602020104020603" pitchFamily="34" charset="77"/>
                <a:ea typeface="Calibri" panose="020F0502020204030204" pitchFamily="34" charset="0"/>
                <a:cs typeface="Times New Roman" panose="02020603050405020304" pitchFamily="18" charset="0"/>
              </a:rPr>
              <a:t>References  </a:t>
            </a:r>
            <a:r>
              <a:rPr lang="en-US" dirty="0">
                <a:latin typeface="Tw Cen MT" panose="020B0602020104020603" pitchFamily="34" charset="77"/>
                <a:ea typeface="Calibri" panose="020F0502020204030204" pitchFamily="34" charset="0"/>
                <a:cs typeface="Times New Roman" panose="02020603050405020304" pitchFamily="18" charset="0"/>
              </a:rPr>
              <a:t>(adapted from)</a:t>
            </a:r>
          </a:p>
          <a:p>
            <a:pPr marL="182880" marR="0" indent="-182880">
              <a:lnSpc>
                <a:spcPct val="110000"/>
              </a:lnSpc>
              <a:spcBef>
                <a:spcPts val="0"/>
              </a:spcBef>
              <a:spcAft>
                <a:spcPts val="800"/>
              </a:spcAft>
              <a:buNone/>
              <a:tabLst>
                <a:tab pos="2390775" algn="l"/>
              </a:tabLst>
            </a:pPr>
            <a:r>
              <a:rPr lang="en-US" sz="1200" dirty="0">
                <a:effectLst/>
                <a:latin typeface="Tw Cen MT" panose="020B0602020104020603" pitchFamily="34" charset="77"/>
                <a:ea typeface="Calibri" panose="020F0502020204030204" pitchFamily="34" charset="0"/>
                <a:cs typeface="Times New Roman" panose="02020603050405020304" pitchFamily="18" charset="0"/>
              </a:rPr>
              <a:t>Hattie, J. (2017). </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How to empower student learning with teacher clarity. </a:t>
            </a:r>
            <a:r>
              <a:rPr lang="en-US" sz="1200" dirty="0">
                <a:effectLst/>
                <a:latin typeface="Tw Cen MT" panose="020B0602020104020603" pitchFamily="34" charset="77"/>
                <a:ea typeface="Calibri" panose="020F0502020204030204" pitchFamily="34" charset="0"/>
                <a:cs typeface="Times New Roman" panose="02020603050405020304" pitchFamily="18" charset="0"/>
              </a:rPr>
              <a:t>https://</a:t>
            </a:r>
            <a:r>
              <a:rPr lang="en-US" sz="1200" dirty="0" err="1">
                <a:effectLst/>
                <a:latin typeface="Tw Cen MT" panose="020B0602020104020603" pitchFamily="34" charset="77"/>
                <a:ea typeface="Calibri" panose="020F0502020204030204" pitchFamily="34" charset="0"/>
                <a:cs typeface="Times New Roman" panose="02020603050405020304" pitchFamily="18" charset="0"/>
              </a:rPr>
              <a:t>us.corwin.com</a:t>
            </a:r>
            <a:r>
              <a:rPr lang="en-US" sz="1200" dirty="0">
                <a:effectLst/>
                <a:latin typeface="Tw Cen MT" panose="020B0602020104020603" pitchFamily="34" charset="77"/>
                <a:ea typeface="Calibri" panose="020F0502020204030204" pitchFamily="34" charset="0"/>
                <a:cs typeface="Times New Roman" panose="02020603050405020304" pitchFamily="18" charset="0"/>
              </a:rPr>
              <a:t>/sites/default/files/corwin_whitepaper_teacherclarity_may2017_final.pdf</a:t>
            </a:r>
          </a:p>
          <a:p>
            <a:pPr defTabSz="942289">
              <a:defRPr/>
            </a:pPr>
            <a:endParaRPr lang="en-US" dirty="0">
              <a:latin typeface="Tw Cen MT" panose="020B0602020104020603" pitchFamily="34" charset="77"/>
              <a:ea typeface="Calibri" panose="020F0502020204030204" pitchFamily="34" charset="0"/>
              <a:cs typeface="Times New Roman" panose="02020603050405020304" pitchFamily="18" charset="0"/>
            </a:endParaRPr>
          </a:p>
          <a:p>
            <a:pPr marL="182880" marR="0" indent="-182880">
              <a:lnSpc>
                <a:spcPct val="120000"/>
              </a:lnSpc>
              <a:spcBef>
                <a:spcPts val="0"/>
              </a:spcBef>
              <a:spcAft>
                <a:spcPts val="800"/>
              </a:spcAft>
              <a:buNone/>
              <a:tabLst>
                <a:tab pos="2390775" algn="l"/>
              </a:tabLst>
            </a:pPr>
            <a:r>
              <a:rPr lang="en-US" sz="1200" dirty="0">
                <a:effectLst/>
                <a:latin typeface="Tw Cen MT" panose="020B0602020104020603" pitchFamily="34" charset="77"/>
                <a:ea typeface="Calibri" panose="020F0502020204030204" pitchFamily="34" charset="0"/>
                <a:cs typeface="Times New Roman" panose="02020603050405020304" pitchFamily="18" charset="0"/>
              </a:rPr>
              <a:t>Moss, C., &amp; Brookhart, S. (2019). </a:t>
            </a:r>
            <a:r>
              <a:rPr lang="en-US" sz="1200" i="0" dirty="0">
                <a:effectLst/>
                <a:latin typeface="Tw Cen MT" panose="020B0602020104020603" pitchFamily="34" charset="77"/>
                <a:ea typeface="Calibri" panose="020F0502020204030204" pitchFamily="34" charset="0"/>
                <a:cs typeface="Times New Roman" panose="02020603050405020304" pitchFamily="18" charset="0"/>
              </a:rPr>
              <a:t>Advancing formative assessment in every classroom: A guide for instructional leaders</a:t>
            </a:r>
            <a:r>
              <a:rPr lang="en-US" sz="1200" i="1" dirty="0">
                <a:effectLst/>
                <a:latin typeface="Tw Cen MT" panose="020B0602020104020603" pitchFamily="34" charset="77"/>
                <a:ea typeface="Calibri" panose="020F0502020204030204" pitchFamily="34" charset="0"/>
                <a:cs typeface="Times New Roman" panose="02020603050405020304" pitchFamily="18" charset="0"/>
              </a:rPr>
              <a:t>. ASCD</a:t>
            </a:r>
            <a:r>
              <a:rPr lang="en-US" sz="1200" dirty="0">
                <a:effectLst/>
                <a:latin typeface="Tw Cen MT" panose="020B0602020104020603" pitchFamily="34" charset="77"/>
                <a:ea typeface="Calibri" panose="020F0502020204030204" pitchFamily="34" charset="0"/>
                <a:cs typeface="Times New Roman" panose="02020603050405020304" pitchFamily="18" charset="0"/>
              </a:rPr>
              <a:t>.</a:t>
            </a:r>
          </a:p>
          <a:p>
            <a:pPr defTabSz="942289">
              <a:defRPr/>
            </a:pPr>
            <a:endParaRPr lang="en-US" dirty="0">
              <a:latin typeface="Tw Cen MT" panose="020B0602020104020603" pitchFamily="34" charset="77"/>
              <a:ea typeface="Calibri" panose="020F0502020204030204" pitchFamily="34" charset="0"/>
              <a:cs typeface="Times New Roman" panose="02020603050405020304" pitchFamily="18" charset="0"/>
            </a:endParaRPr>
          </a:p>
          <a:p>
            <a:pPr defTabSz="942289">
              <a:defRPr/>
            </a:pPr>
            <a:r>
              <a:rPr lang="en-US" dirty="0" err="1">
                <a:latin typeface="Tw Cen MT" panose="020B0602020104020603" pitchFamily="34" charset="77"/>
                <a:ea typeface="Calibri" panose="020F0502020204030204" pitchFamily="34" charset="0"/>
                <a:cs typeface="Times New Roman" panose="02020603050405020304" pitchFamily="18" charset="0"/>
              </a:rPr>
              <a:t>Wiliam</a:t>
            </a:r>
            <a:r>
              <a:rPr lang="en-US" dirty="0">
                <a:latin typeface="Tw Cen MT" panose="020B0602020104020603" pitchFamily="34" charset="77"/>
                <a:ea typeface="Calibri" panose="020F0502020204030204" pitchFamily="34" charset="0"/>
                <a:cs typeface="Times New Roman" panose="02020603050405020304" pitchFamily="18" charset="0"/>
              </a:rPr>
              <a:t>, D. (2018). </a:t>
            </a:r>
            <a:r>
              <a:rPr lang="en-US" i="1" dirty="0">
                <a:latin typeface="Tw Cen MT" panose="020B0602020104020603" pitchFamily="34" charset="77"/>
                <a:ea typeface="Calibri" panose="020F0502020204030204" pitchFamily="34" charset="0"/>
                <a:cs typeface="Times New Roman" panose="02020603050405020304" pitchFamily="18" charset="0"/>
              </a:rPr>
              <a:t>Embedded formative assessment.</a:t>
            </a:r>
            <a:r>
              <a:rPr lang="en-US" dirty="0">
                <a:latin typeface="Tw Cen MT" panose="020B0602020104020603" pitchFamily="34" charset="77"/>
                <a:ea typeface="Calibri" panose="020F0502020204030204" pitchFamily="34" charset="0"/>
                <a:cs typeface="Times New Roman" panose="02020603050405020304" pitchFamily="18" charset="0"/>
              </a:rPr>
              <a:t> Solution Tree Press.</a:t>
            </a: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8</a:t>
            </a:fld>
            <a:endParaRPr lang="en-US"/>
          </a:p>
        </p:txBody>
      </p:sp>
    </p:spTree>
    <p:extLst>
      <p:ext uri="{BB962C8B-B14F-4D97-AF65-F5344CB8AC3E}">
        <p14:creationId xmlns:p14="http://schemas.microsoft.com/office/powerpoint/2010/main" val="3512791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latin typeface="Tw Cen MT" panose="020B0602020104020603" pitchFamily="34" charset="77"/>
                <a:ea typeface="Calibri" panose="020F0502020204030204" pitchFamily="34" charset="0"/>
                <a:cs typeface="Times New Roman" panose="02020603050405020304" pitchFamily="18" charset="0"/>
              </a:rPr>
              <a:t>To Know</a:t>
            </a:r>
          </a:p>
          <a:p>
            <a:pPr defTabSz="942289">
              <a:defRPr/>
            </a:pPr>
            <a:r>
              <a:rPr lang="en-US" b="0" dirty="0">
                <a:latin typeface="Tw Cen MT" panose="020B0602020104020603" pitchFamily="34" charset="77"/>
                <a:ea typeface="Calibri" panose="020F0502020204030204" pitchFamily="34" charset="0"/>
                <a:cs typeface="Times New Roman" panose="02020603050405020304" pitchFamily="18" charset="0"/>
              </a:rPr>
              <a:t>Definitions are for consultant use and have the key terms for the learning package. Consultants should know these terms before using this module. Consultants may choose to include some of these definitions into their training as appropriate. </a:t>
            </a:r>
          </a:p>
          <a:p>
            <a:endParaRPr lang="en-US" dirty="0"/>
          </a:p>
        </p:txBody>
      </p:sp>
      <p:sp>
        <p:nvSpPr>
          <p:cNvPr id="4" name="Slide Number Placeholder 3"/>
          <p:cNvSpPr>
            <a:spLocks noGrp="1"/>
          </p:cNvSpPr>
          <p:nvPr>
            <p:ph type="sldNum" sz="quarter" idx="5"/>
          </p:nvPr>
        </p:nvSpPr>
        <p:spPr/>
        <p:txBody>
          <a:bodyPr/>
          <a:lstStyle/>
          <a:p>
            <a:fld id="{FEB75FB6-F233-4ADE-B623-8A33046E3AFA}" type="slidenum">
              <a:rPr lang="en-US" smtClean="0"/>
              <a:t>9</a:t>
            </a:fld>
            <a:endParaRPr lang="en-US"/>
          </a:p>
        </p:txBody>
      </p:sp>
    </p:spTree>
    <p:extLst>
      <p:ext uri="{BB962C8B-B14F-4D97-AF65-F5344CB8AC3E}">
        <p14:creationId xmlns:p14="http://schemas.microsoft.com/office/powerpoint/2010/main" val="1708266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7"/>
        <p:cNvGrpSpPr/>
        <p:nvPr/>
      </p:nvGrpSpPr>
      <p:grpSpPr>
        <a:xfrm>
          <a:off x="0" y="0"/>
          <a:ext cx="0" cy="0"/>
          <a:chOff x="0" y="0"/>
          <a:chExt cx="0" cy="0"/>
        </a:xfrm>
      </p:grpSpPr>
      <p:sp>
        <p:nvSpPr>
          <p:cNvPr id="2" name="Title 1">
            <a:extLst>
              <a:ext uri="{FF2B5EF4-FFF2-40B4-BE49-F238E27FC236}">
                <a16:creationId xmlns:a16="http://schemas.microsoft.com/office/drawing/2014/main" id="{BB5257DF-8666-4DC6-AC99-2B961D82F695}"/>
              </a:ext>
            </a:extLst>
          </p:cNvPr>
          <p:cNvSpPr>
            <a:spLocks noGrp="1"/>
          </p:cNvSpPr>
          <p:nvPr>
            <p:ph type="title" hasCustomPrompt="1"/>
          </p:nvPr>
        </p:nvSpPr>
        <p:spPr>
          <a:xfrm>
            <a:off x="457200" y="601666"/>
            <a:ext cx="8229600" cy="1096961"/>
          </a:xfrm>
          <a:prstGeom prst="rect">
            <a:avLst/>
          </a:prstGeom>
        </p:spPr>
        <p:txBody>
          <a:bodyPr anchor="ctr"/>
          <a:lstStyle>
            <a:lvl1pPr algn="ctr">
              <a:defRPr sz="4400"/>
            </a:lvl1pPr>
          </a:lstStyle>
          <a:p>
            <a:r>
              <a:rPr lang="en-US" dirty="0"/>
              <a:t>Click To Edit Master Title Style</a:t>
            </a:r>
          </a:p>
        </p:txBody>
      </p:sp>
      <p:sp>
        <p:nvSpPr>
          <p:cNvPr id="20" name="Shape 20"/>
          <p:cNvSpPr txBox="1">
            <a:spLocks noGrp="1"/>
          </p:cNvSpPr>
          <p:nvPr>
            <p:ph type="body" idx="1"/>
          </p:nvPr>
        </p:nvSpPr>
        <p:spPr>
          <a:xfrm>
            <a:off x="457200" y="1828805"/>
            <a:ext cx="8229600" cy="3962396"/>
          </a:xfrm>
          <a:prstGeom prst="rect">
            <a:avLst/>
          </a:prstGeom>
          <a:noFill/>
          <a:ln>
            <a:noFill/>
          </a:ln>
        </p:spPr>
        <p:txBody>
          <a:bodyPr wrap="square" lIns="91425" tIns="91425" rIns="91425" bIns="91425" anchor="t" anchorCtr="0">
            <a:noAutofit/>
          </a:bodyPr>
          <a:lstStyle>
            <a:lvl1pPr marL="342900" marR="0" lvl="0" indent="-274320" algn="l" rtl="0">
              <a:spcBef>
                <a:spcPts val="450"/>
              </a:spcBef>
              <a:spcAft>
                <a:spcPts val="0"/>
              </a:spcAft>
              <a:buClr>
                <a:schemeClr val="accent3"/>
              </a:buClr>
              <a:buSzPct val="100000"/>
              <a:buFont typeface="Wingdings" panose="05000000000000000000" pitchFamily="2" charset="2"/>
              <a:buChar char="§"/>
              <a:defRPr sz="24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417812" marR="0" lvl="1" indent="-274320" algn="l" rtl="0">
              <a:spcBef>
                <a:spcPts val="450"/>
              </a:spcBef>
              <a:spcAft>
                <a:spcPts val="0"/>
              </a:spcAft>
              <a:buClr>
                <a:schemeClr val="accent3"/>
              </a:buClr>
              <a:buSzPct val="100000"/>
              <a:buFont typeface="Arial" panose="020B0604020202020204" pitchFamily="34" charset="0"/>
              <a:buChar char="•"/>
              <a:defRPr sz="1575"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2pPr>
            <a:lvl3pPr marL="642788" marR="0" lvl="2" indent="-49856" algn="l" rtl="0">
              <a:spcBef>
                <a:spcPts val="270"/>
              </a:spcBef>
              <a:spcAft>
                <a:spcPts val="0"/>
              </a:spcAft>
              <a:buClr>
                <a:schemeClr val="accent6"/>
              </a:buClr>
              <a:buSzPct val="100000"/>
              <a:buFont typeface="Wingdings" panose="05000000000000000000" pitchFamily="2" charset="2"/>
              <a:buChar char="§"/>
              <a:defRPr sz="135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3pPr>
            <a:lvl4pPr marL="899902" marR="0" lvl="3" indent="-64083" algn="l" rtl="0">
              <a:spcBef>
                <a:spcPts val="225"/>
              </a:spcBef>
              <a:spcAft>
                <a:spcPts val="0"/>
              </a:spcAft>
              <a:buClr>
                <a:schemeClr val="accent6"/>
              </a:buClr>
              <a:buSzPct val="100000"/>
              <a:buFont typeface="Arial" panose="020B0604020202020204" pitchFamily="34" charset="0"/>
              <a:buChar char="•"/>
              <a:defRPr sz="1125"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4pPr>
            <a:lvl5pPr marL="1285875" marR="0" lvl="4" indent="-192881" algn="l" rtl="0">
              <a:spcBef>
                <a:spcPts val="225"/>
              </a:spcBef>
              <a:spcAft>
                <a:spcPts val="0"/>
              </a:spcAft>
              <a:buClr>
                <a:schemeClr val="accent6"/>
              </a:buClr>
              <a:buSzPct val="100000"/>
              <a:buFont typeface="Wingdings" panose="05000000000000000000" pitchFamily="2" charset="2"/>
              <a:buChar char="§"/>
              <a:defRPr sz="1125"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5pPr>
            <a:lvl6pPr marL="1414132" marR="0" lvl="5" indent="-63963" algn="l" rtl="0">
              <a:spcBef>
                <a:spcPts val="225"/>
              </a:spcBef>
              <a:buClr>
                <a:schemeClr val="dk1"/>
              </a:buClr>
              <a:buSzPct val="100000"/>
              <a:buFont typeface="Arial"/>
              <a:buChar char="•"/>
              <a:defRPr sz="1125" b="0" i="0" u="none" strike="noStrike" cap="none">
                <a:solidFill>
                  <a:schemeClr val="dk1"/>
                </a:solidFill>
                <a:latin typeface="Calibri"/>
                <a:ea typeface="Calibri"/>
                <a:cs typeface="Calibri"/>
                <a:sym typeface="Calibri"/>
              </a:defRPr>
            </a:lvl6pPr>
            <a:lvl7pPr marL="1671248" marR="0" lvl="6" indent="-63904" algn="l" rtl="0">
              <a:spcBef>
                <a:spcPts val="225"/>
              </a:spcBef>
              <a:buClr>
                <a:schemeClr val="dk1"/>
              </a:buClr>
              <a:buSzPct val="100000"/>
              <a:buFont typeface="Arial"/>
              <a:buChar char="•"/>
              <a:defRPr sz="1125" b="0" i="0" u="none" strike="noStrike" cap="none">
                <a:solidFill>
                  <a:schemeClr val="dk1"/>
                </a:solidFill>
                <a:latin typeface="Calibri"/>
                <a:ea typeface="Calibri"/>
                <a:cs typeface="Calibri"/>
                <a:sym typeface="Calibri"/>
              </a:defRPr>
            </a:lvl7pPr>
            <a:lvl8pPr marL="1928362" marR="0" lvl="7" indent="-63843" algn="l" rtl="0">
              <a:spcBef>
                <a:spcPts val="225"/>
              </a:spcBef>
              <a:buClr>
                <a:schemeClr val="dk1"/>
              </a:buClr>
              <a:buSzPct val="100000"/>
              <a:buFont typeface="Arial"/>
              <a:buChar char="•"/>
              <a:defRPr sz="1125" b="0" i="0" u="none" strike="noStrike" cap="none">
                <a:solidFill>
                  <a:schemeClr val="dk1"/>
                </a:solidFill>
                <a:latin typeface="Calibri"/>
                <a:ea typeface="Calibri"/>
                <a:cs typeface="Calibri"/>
                <a:sym typeface="Calibri"/>
              </a:defRPr>
            </a:lvl8pPr>
            <a:lvl9pPr marL="2185477" marR="0" lvl="8" indent="-63782" algn="l" rtl="0">
              <a:spcBef>
                <a:spcPts val="225"/>
              </a:spcBef>
              <a:buClr>
                <a:schemeClr val="dk1"/>
              </a:buClr>
              <a:buSzPct val="100000"/>
              <a:buFont typeface="Arial"/>
              <a:buChar char="•"/>
              <a:defRPr sz="1125"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661889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Quote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66D6C-4204-48E2-AF11-5410113F4E09}"/>
              </a:ext>
            </a:extLst>
          </p:cNvPr>
          <p:cNvSpPr>
            <a:spLocks noGrp="1"/>
          </p:cNvSpPr>
          <p:nvPr>
            <p:ph type="title" hasCustomPrompt="1"/>
          </p:nvPr>
        </p:nvSpPr>
        <p:spPr>
          <a:xfrm>
            <a:off x="628650" y="2725445"/>
            <a:ext cx="7886700" cy="2831976"/>
          </a:xfrm>
          <a:prstGeom prst="rect">
            <a:avLst/>
          </a:prstGeom>
        </p:spPr>
        <p:txBody>
          <a:bodyPr/>
          <a:lstStyle>
            <a:lvl1pPr algn="ctr">
              <a:defRPr sz="4000" i="1">
                <a:solidFill>
                  <a:schemeClr val="accent2"/>
                </a:solidFill>
                <a:latin typeface="Tw Cen MT Condensed" panose="020B0606020104020203" pitchFamily="34" charset="0"/>
              </a:defRPr>
            </a:lvl1pPr>
          </a:lstStyle>
          <a:p>
            <a:r>
              <a:rPr lang="en-US" dirty="0"/>
              <a:t>Click To Edit Master Quote</a:t>
            </a:r>
          </a:p>
        </p:txBody>
      </p:sp>
      <p:sp>
        <p:nvSpPr>
          <p:cNvPr id="7" name="Content Placeholder 6">
            <a:extLst>
              <a:ext uri="{FF2B5EF4-FFF2-40B4-BE49-F238E27FC236}">
                <a16:creationId xmlns:a16="http://schemas.microsoft.com/office/drawing/2014/main" id="{37D7653E-FE69-49BB-ABAA-EA371AA9AB53}"/>
              </a:ext>
            </a:extLst>
          </p:cNvPr>
          <p:cNvSpPr>
            <a:spLocks noGrp="1"/>
          </p:cNvSpPr>
          <p:nvPr>
            <p:ph sz="quarter" idx="10" hasCustomPrompt="1"/>
          </p:nvPr>
        </p:nvSpPr>
        <p:spPr>
          <a:xfrm>
            <a:off x="628650" y="1020763"/>
            <a:ext cx="7886700" cy="1536700"/>
          </a:xfrm>
        </p:spPr>
        <p:txBody>
          <a:bodyPr anchor="ctr"/>
          <a:lstStyle>
            <a:lvl1pPr marL="68580" indent="0" algn="ctr">
              <a:buNone/>
              <a:defRPr sz="4400">
                <a:solidFill>
                  <a:schemeClr val="accent2"/>
                </a:solidFill>
              </a:defRPr>
            </a:lvl1pPr>
          </a:lstStyle>
          <a:p>
            <a:pPr lvl="0"/>
            <a:r>
              <a:rPr lang="en-US" dirty="0"/>
              <a:t>Click To Edit Master Text Styles</a:t>
            </a:r>
          </a:p>
        </p:txBody>
      </p:sp>
    </p:spTree>
    <p:extLst>
      <p:ext uri="{BB962C8B-B14F-4D97-AF65-F5344CB8AC3E}">
        <p14:creationId xmlns:p14="http://schemas.microsoft.com/office/powerpoint/2010/main" val="211340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Shape 22"/>
        <p:cNvGrpSpPr/>
        <p:nvPr/>
      </p:nvGrpSpPr>
      <p:grpSpPr>
        <a:xfrm>
          <a:off x="0" y="0"/>
          <a:ext cx="0" cy="0"/>
          <a:chOff x="0" y="0"/>
          <a:chExt cx="0" cy="0"/>
        </a:xfrm>
      </p:grpSpPr>
      <p:sp>
        <p:nvSpPr>
          <p:cNvPr id="24" name="Shape 24"/>
          <p:cNvSpPr/>
          <p:nvPr/>
        </p:nvSpPr>
        <p:spPr>
          <a:xfrm>
            <a:off x="0" y="5"/>
            <a:ext cx="9144000" cy="6080125"/>
          </a:xfrm>
          <a:prstGeom prst="rect">
            <a:avLst/>
          </a:prstGeom>
          <a:solidFill>
            <a:srgbClr val="025379"/>
          </a:solidFill>
          <a:ln>
            <a:noFill/>
          </a:ln>
        </p:spPr>
        <p:txBody>
          <a:bodyPr wrap="square" lIns="51413" tIns="25706" rIns="51413" bIns="25706" anchor="ctr" anchorCtr="0">
            <a:noAutofit/>
          </a:bodyPr>
          <a:lstStyle/>
          <a:p>
            <a:pPr marL="0" marR="0" lvl="0" indent="0" algn="ctr" rtl="0">
              <a:spcBef>
                <a:spcPts val="0"/>
              </a:spcBef>
              <a:spcAft>
                <a:spcPts val="0"/>
              </a:spcAft>
              <a:buNone/>
            </a:pPr>
            <a:endParaRPr sz="1013">
              <a:solidFill>
                <a:schemeClr val="lt1"/>
              </a:solidFill>
              <a:latin typeface="Tw Cen MT" panose="020B0602020104020603" pitchFamily="34" charset="0"/>
              <a:ea typeface="Arial"/>
              <a:cs typeface="Arial"/>
              <a:sym typeface="Arial"/>
            </a:endParaRPr>
          </a:p>
        </p:txBody>
      </p:sp>
      <p:sp>
        <p:nvSpPr>
          <p:cNvPr id="29" name="Shape 29"/>
          <p:cNvSpPr/>
          <p:nvPr/>
        </p:nvSpPr>
        <p:spPr>
          <a:xfrm>
            <a:off x="1447802" y="473081"/>
            <a:ext cx="7696199" cy="139699"/>
          </a:xfrm>
          <a:prstGeom prst="rect">
            <a:avLst/>
          </a:prstGeom>
          <a:solidFill>
            <a:srgbClr val="69A9CD"/>
          </a:solidFill>
          <a:ln>
            <a:noFill/>
          </a:ln>
        </p:spPr>
        <p:txBody>
          <a:bodyPr wrap="square" lIns="51413" tIns="25706" rIns="51413" bIns="25706"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30" name="Shape 30"/>
          <p:cNvSpPr/>
          <p:nvPr/>
        </p:nvSpPr>
        <p:spPr>
          <a:xfrm>
            <a:off x="0" y="473081"/>
            <a:ext cx="1447800" cy="139699"/>
          </a:xfrm>
          <a:prstGeom prst="rect">
            <a:avLst/>
          </a:prstGeom>
          <a:solidFill>
            <a:srgbClr val="19A89E"/>
          </a:solidFill>
          <a:ln>
            <a:noFill/>
          </a:ln>
        </p:spPr>
        <p:txBody>
          <a:bodyPr wrap="square" lIns="51413" tIns="25706" rIns="51413" bIns="25706"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31" name="Shape 31"/>
          <p:cNvSpPr/>
          <p:nvPr/>
        </p:nvSpPr>
        <p:spPr>
          <a:xfrm>
            <a:off x="7988300" y="152400"/>
            <a:ext cx="914400" cy="914400"/>
          </a:xfrm>
          <a:prstGeom prst="roundRect">
            <a:avLst/>
          </a:prstGeom>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lIns="51413" tIns="25706" rIns="51413" bIns="25706"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32" name="Shape 32"/>
          <p:cNvSpPr txBox="1">
            <a:spLocks noGrp="1"/>
          </p:cNvSpPr>
          <p:nvPr>
            <p:ph type="ctrTitle" hasCustomPrompt="1"/>
          </p:nvPr>
        </p:nvSpPr>
        <p:spPr>
          <a:xfrm>
            <a:off x="685800" y="1420733"/>
            <a:ext cx="7772400" cy="1470024"/>
          </a:xfrm>
          <a:prstGeom prst="rect">
            <a:avLst/>
          </a:prstGeom>
          <a:noFill/>
          <a:ln>
            <a:noFill/>
          </a:ln>
        </p:spPr>
        <p:txBody>
          <a:bodyPr wrap="square" lIns="91425" tIns="91425" rIns="91425" bIns="91425" anchor="ctr" anchorCtr="0">
            <a:noAutofit/>
          </a:bodyPr>
          <a:lstStyle>
            <a:lvl1pPr marL="0" marR="0" lvl="0" indent="0" algn="ctr" rtl="0">
              <a:spcBef>
                <a:spcPts val="0"/>
              </a:spcBef>
              <a:spcAft>
                <a:spcPts val="0"/>
              </a:spcAft>
              <a:buNone/>
              <a:defRPr sz="4400" b="0" i="0" u="none" strike="noStrike" cap="none">
                <a:solidFill>
                  <a:schemeClr val="lt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5pPr>
            <a:lvl6pPr marL="257114" marR="0" lvl="5" indent="-7083" algn="ctr" rtl="0">
              <a:spcBef>
                <a:spcPts val="0"/>
              </a:spcBef>
              <a:spcAft>
                <a:spcPts val="0"/>
              </a:spcAft>
              <a:buNone/>
              <a:defRPr sz="2475" b="0" i="0" u="none" strike="noStrike" cap="none">
                <a:solidFill>
                  <a:schemeClr val="dk2"/>
                </a:solidFill>
                <a:latin typeface="Questrial"/>
                <a:ea typeface="Questrial"/>
                <a:cs typeface="Questrial"/>
                <a:sym typeface="Questrial"/>
              </a:defRPr>
            </a:lvl6pPr>
            <a:lvl7pPr marL="514229" marR="0" lvl="6" indent="-7023" algn="ctr" rtl="0">
              <a:spcBef>
                <a:spcPts val="0"/>
              </a:spcBef>
              <a:spcAft>
                <a:spcPts val="0"/>
              </a:spcAft>
              <a:buNone/>
              <a:defRPr sz="2475" b="0" i="0" u="none" strike="noStrike" cap="none">
                <a:solidFill>
                  <a:schemeClr val="dk2"/>
                </a:solidFill>
                <a:latin typeface="Questrial"/>
                <a:ea typeface="Questrial"/>
                <a:cs typeface="Questrial"/>
                <a:sym typeface="Questrial"/>
              </a:defRPr>
            </a:lvl7pPr>
            <a:lvl8pPr marL="771344" marR="0" lvl="7" indent="-6963" algn="ctr" rtl="0">
              <a:spcBef>
                <a:spcPts val="0"/>
              </a:spcBef>
              <a:spcAft>
                <a:spcPts val="0"/>
              </a:spcAft>
              <a:buNone/>
              <a:defRPr sz="2475" b="0" i="0" u="none" strike="noStrike" cap="none">
                <a:solidFill>
                  <a:schemeClr val="dk2"/>
                </a:solidFill>
                <a:latin typeface="Questrial"/>
                <a:ea typeface="Questrial"/>
                <a:cs typeface="Questrial"/>
                <a:sym typeface="Questrial"/>
              </a:defRPr>
            </a:lvl8pPr>
            <a:lvl9pPr marL="1028460" marR="0" lvl="8" indent="-6904" algn="ctr" rtl="0">
              <a:spcBef>
                <a:spcPts val="0"/>
              </a:spcBef>
              <a:spcAft>
                <a:spcPts val="0"/>
              </a:spcAft>
              <a:buNone/>
              <a:defRPr sz="2475" b="0" i="0" u="none" strike="noStrike" cap="none">
                <a:solidFill>
                  <a:schemeClr val="dk2"/>
                </a:solidFill>
                <a:latin typeface="Questrial"/>
                <a:ea typeface="Questrial"/>
                <a:cs typeface="Questrial"/>
                <a:sym typeface="Questrial"/>
              </a:defRPr>
            </a:lvl9pPr>
          </a:lstStyle>
          <a:p>
            <a:r>
              <a:rPr lang="en-US" dirty="0"/>
              <a:t>Click To Edit Master Title Style</a:t>
            </a:r>
          </a:p>
        </p:txBody>
      </p:sp>
      <p:sp>
        <p:nvSpPr>
          <p:cNvPr id="33" name="Shape 33"/>
          <p:cNvSpPr txBox="1">
            <a:spLocks noGrp="1"/>
          </p:cNvSpPr>
          <p:nvPr>
            <p:ph type="subTitle" idx="1" hasCustomPrompt="1"/>
          </p:nvPr>
        </p:nvSpPr>
        <p:spPr>
          <a:xfrm>
            <a:off x="1371602" y="3217448"/>
            <a:ext cx="6400799" cy="1752600"/>
          </a:xfrm>
          <a:prstGeom prst="rect">
            <a:avLst/>
          </a:prstGeom>
          <a:noFill/>
          <a:ln>
            <a:noFill/>
          </a:ln>
        </p:spPr>
        <p:txBody>
          <a:bodyPr wrap="square" lIns="91425" tIns="91425" rIns="91425" bIns="91425" anchor="t" anchorCtr="0">
            <a:noAutofit/>
          </a:bodyPr>
          <a:lstStyle>
            <a:lvl1pPr marL="0" marR="0" lvl="0" indent="0" algn="ctr" rtl="0">
              <a:spcBef>
                <a:spcPts val="360"/>
              </a:spcBef>
              <a:spcAft>
                <a:spcPts val="0"/>
              </a:spcAft>
              <a:buClr>
                <a:schemeClr val="accent2"/>
              </a:buClr>
              <a:buFont typeface="Noto Sans Symbols"/>
              <a:buNone/>
              <a:defRPr sz="3200" b="0" i="0" u="none" strike="noStrike" cap="none">
                <a:solidFill>
                  <a:schemeClr val="lt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257114" marR="0" lvl="1" indent="-7083" algn="ctr" rtl="0">
              <a:spcBef>
                <a:spcPts val="315"/>
              </a:spcBef>
              <a:spcAft>
                <a:spcPts val="0"/>
              </a:spcAft>
              <a:buClr>
                <a:schemeClr val="accent2"/>
              </a:buClr>
              <a:buFont typeface="Noto Sans Symbols"/>
              <a:buNone/>
              <a:defRPr sz="1575" b="0" i="0" u="none" strike="noStrike" cap="none">
                <a:solidFill>
                  <a:srgbClr val="888888"/>
                </a:solidFill>
                <a:latin typeface="Questrial"/>
                <a:ea typeface="Questrial"/>
                <a:cs typeface="Questrial"/>
                <a:sym typeface="Questrial"/>
              </a:defRPr>
            </a:lvl2pPr>
            <a:lvl3pPr marL="514229" marR="0" lvl="2" indent="-7023" algn="ctr" rtl="0">
              <a:spcBef>
                <a:spcPts val="270"/>
              </a:spcBef>
              <a:spcAft>
                <a:spcPts val="0"/>
              </a:spcAft>
              <a:buClr>
                <a:schemeClr val="accent2"/>
              </a:buClr>
              <a:buFont typeface="Noto Sans Symbols"/>
              <a:buNone/>
              <a:defRPr sz="1350" b="0" i="0" u="none" strike="noStrike" cap="none">
                <a:solidFill>
                  <a:srgbClr val="888888"/>
                </a:solidFill>
                <a:latin typeface="Questrial"/>
                <a:ea typeface="Questrial"/>
                <a:cs typeface="Questrial"/>
                <a:sym typeface="Questrial"/>
              </a:defRPr>
            </a:lvl3pPr>
            <a:lvl4pPr marL="771344" marR="0" lvl="3" indent="-6963" algn="ctr" rtl="0">
              <a:spcBef>
                <a:spcPts val="225"/>
              </a:spcBef>
              <a:spcAft>
                <a:spcPts val="0"/>
              </a:spcAft>
              <a:buClr>
                <a:schemeClr val="accent2"/>
              </a:buClr>
              <a:buFont typeface="Noto Sans Symbols"/>
              <a:buNone/>
              <a:defRPr sz="1125" b="0" i="0" u="none" strike="noStrike" cap="none">
                <a:solidFill>
                  <a:srgbClr val="888888"/>
                </a:solidFill>
                <a:latin typeface="Questrial"/>
                <a:ea typeface="Questrial"/>
                <a:cs typeface="Questrial"/>
                <a:sym typeface="Questrial"/>
              </a:defRPr>
            </a:lvl4pPr>
            <a:lvl5pPr marL="1028460" marR="0" lvl="4" indent="-6904" algn="ctr" rtl="0">
              <a:spcBef>
                <a:spcPts val="225"/>
              </a:spcBef>
              <a:spcAft>
                <a:spcPts val="0"/>
              </a:spcAft>
              <a:buClr>
                <a:schemeClr val="accent2"/>
              </a:buClr>
              <a:buFont typeface="Noto Sans Symbols"/>
              <a:buNone/>
              <a:defRPr sz="1125" b="0" i="0" u="none" strike="noStrike" cap="none">
                <a:solidFill>
                  <a:srgbClr val="888888"/>
                </a:solidFill>
                <a:latin typeface="Questrial"/>
                <a:ea typeface="Questrial"/>
                <a:cs typeface="Questrial"/>
                <a:sym typeface="Questrial"/>
              </a:defRPr>
            </a:lvl5pPr>
            <a:lvl6pPr marL="1285575" marR="0" lvl="5" indent="-6843"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2689" marR="0" lvl="6" indent="-6782"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799804" marR="0" lvl="7" indent="-6722"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6918" marR="0" lvl="8" indent="-6662"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p>
        </p:txBody>
      </p:sp>
      <p:pic>
        <p:nvPicPr>
          <p:cNvPr id="19" name="Shape 27" descr="http://dese.mo.gov/comm/images/DESE-color.png">
            <a:extLst>
              <a:ext uri="{FF2B5EF4-FFF2-40B4-BE49-F238E27FC236}">
                <a16:creationId xmlns:a16="http://schemas.microsoft.com/office/drawing/2014/main" id="{D4FCCFFA-E1E2-45AB-A307-8BCC93AF5F2D}"/>
              </a:ext>
            </a:extLst>
          </p:cNvPr>
          <p:cNvPicPr preferRelativeResize="0"/>
          <p:nvPr/>
        </p:nvPicPr>
        <p:blipFill rotWithShape="1">
          <a:blip r:embed="rId2">
            <a:alphaModFix/>
          </a:blip>
          <a:srcRect/>
          <a:stretch/>
        </p:blipFill>
        <p:spPr>
          <a:xfrm>
            <a:off x="155149" y="6137415"/>
            <a:ext cx="1652975" cy="596785"/>
          </a:xfrm>
          <a:prstGeom prst="rect">
            <a:avLst/>
          </a:prstGeom>
          <a:noFill/>
          <a:ln>
            <a:noFill/>
          </a:ln>
        </p:spPr>
      </p:pic>
      <p:pic>
        <p:nvPicPr>
          <p:cNvPr id="20" name="Picture 19">
            <a:extLst>
              <a:ext uri="{FF2B5EF4-FFF2-40B4-BE49-F238E27FC236}">
                <a16:creationId xmlns:a16="http://schemas.microsoft.com/office/drawing/2014/main" id="{68081AE0-655D-474B-A4AD-AA3F6D8D7F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1276" y="6233790"/>
            <a:ext cx="1511160" cy="500408"/>
          </a:xfrm>
          <a:prstGeom prst="rect">
            <a:avLst/>
          </a:prstGeom>
        </p:spPr>
      </p:pic>
      <p:pic>
        <p:nvPicPr>
          <p:cNvPr id="21" name="Picture 20">
            <a:extLst>
              <a:ext uri="{FF2B5EF4-FFF2-40B4-BE49-F238E27FC236}">
                <a16:creationId xmlns:a16="http://schemas.microsoft.com/office/drawing/2014/main" id="{394031AD-F17D-4A65-8763-C2ABD9D2DF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7703" y="6346834"/>
            <a:ext cx="2270591" cy="387364"/>
          </a:xfrm>
          <a:prstGeom prst="rect">
            <a:avLst/>
          </a:prstGeom>
        </p:spPr>
      </p:pic>
      <p:pic>
        <p:nvPicPr>
          <p:cNvPr id="22" name="Picture 21">
            <a:extLst>
              <a:ext uri="{FF2B5EF4-FFF2-40B4-BE49-F238E27FC236}">
                <a16:creationId xmlns:a16="http://schemas.microsoft.com/office/drawing/2014/main" id="{D0362EF2-6A51-4E15-B364-530A06DE718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25589" y="6361731"/>
            <a:ext cx="3108960" cy="354883"/>
          </a:xfrm>
          <a:prstGeom prst="rect">
            <a:avLst/>
          </a:prstGeom>
        </p:spPr>
      </p:pic>
      <p:pic>
        <p:nvPicPr>
          <p:cNvPr id="23" name="Picture 22">
            <a:extLst>
              <a:ext uri="{FF2B5EF4-FFF2-40B4-BE49-F238E27FC236}">
                <a16:creationId xmlns:a16="http://schemas.microsoft.com/office/drawing/2014/main" id="{8134154D-9D6A-474B-8161-010D1C8AAC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50192" y="123802"/>
            <a:ext cx="990616" cy="990616"/>
          </a:xfrm>
          <a:prstGeom prst="rect">
            <a:avLst/>
          </a:prstGeom>
        </p:spPr>
      </p:pic>
      <p:sp>
        <p:nvSpPr>
          <p:cNvPr id="2" name="Shape 25">
            <a:extLst>
              <a:ext uri="{FF2B5EF4-FFF2-40B4-BE49-F238E27FC236}">
                <a16:creationId xmlns:a16="http://schemas.microsoft.com/office/drawing/2014/main" id="{B707A0B0-F821-F928-4CA2-99132838E71C}"/>
              </a:ext>
            </a:extLst>
          </p:cNvPr>
          <p:cNvSpPr txBox="1"/>
          <p:nvPr userDrawn="1"/>
        </p:nvSpPr>
        <p:spPr>
          <a:xfrm>
            <a:off x="92893" y="5632873"/>
            <a:ext cx="8915400" cy="414564"/>
          </a:xfrm>
          <a:prstGeom prst="rect">
            <a:avLst/>
          </a:prstGeom>
          <a:noFill/>
          <a:ln>
            <a:noFill/>
          </a:ln>
        </p:spPr>
        <p:txBody>
          <a:bodyPr wrap="square" lIns="68550" tIns="34275" rIns="68550" bIns="3427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rtl="0">
              <a:spcBef>
                <a:spcPts val="0"/>
              </a:spcBef>
              <a:spcAft>
                <a:spcPts val="0"/>
              </a:spcAft>
              <a:buSzPct val="25000"/>
              <a:buNone/>
            </a:pPr>
            <a:r>
              <a:rPr lang="en-US" sz="950" i="1" dirty="0">
                <a:solidFill>
                  <a:schemeClr val="bg1"/>
                </a:solidFill>
                <a:latin typeface="Tw Cen MT" panose="020B0602020104020603" pitchFamily="34" charset="0"/>
                <a:ea typeface="Questrial"/>
                <a:cs typeface="Questrial"/>
                <a:sym typeface="Questrial"/>
              </a:rPr>
              <a:t>The contents of this presentation were developed under a grant from the US Department of Education to the Missouri Department of Elementary and Secondary Education (#H323A120018). However, these contents do not necessarily represent the policy of the US Department of Education, and you should not assume endorsement by the Federal Government. </a:t>
            </a:r>
          </a:p>
        </p:txBody>
      </p:sp>
    </p:spTree>
    <p:extLst>
      <p:ext uri="{BB962C8B-B14F-4D97-AF65-F5344CB8AC3E}">
        <p14:creationId xmlns:p14="http://schemas.microsoft.com/office/powerpoint/2010/main" val="619278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knowledgement">
    <p:spTree>
      <p:nvGrpSpPr>
        <p:cNvPr id="1" name="Shape 22"/>
        <p:cNvGrpSpPr/>
        <p:nvPr/>
      </p:nvGrpSpPr>
      <p:grpSpPr>
        <a:xfrm>
          <a:off x="0" y="0"/>
          <a:ext cx="0" cy="0"/>
          <a:chOff x="0" y="0"/>
          <a:chExt cx="0" cy="0"/>
        </a:xfrm>
      </p:grpSpPr>
      <p:sp>
        <p:nvSpPr>
          <p:cNvPr id="24" name="Shape 24"/>
          <p:cNvSpPr/>
          <p:nvPr/>
        </p:nvSpPr>
        <p:spPr>
          <a:xfrm>
            <a:off x="0" y="-877113"/>
            <a:ext cx="9144000" cy="6957242"/>
          </a:xfrm>
          <a:prstGeom prst="rect">
            <a:avLst/>
          </a:prstGeom>
          <a:solidFill>
            <a:srgbClr val="025379"/>
          </a:solidFill>
          <a:ln>
            <a:noFill/>
          </a:ln>
        </p:spPr>
        <p:txBody>
          <a:bodyPr wrap="square" lIns="51413" tIns="25706" rIns="51413" bIns="25706" anchor="ctr" anchorCtr="0">
            <a:noAutofit/>
          </a:bodyPr>
          <a:lstStyle/>
          <a:p>
            <a:pPr marL="0" marR="0" lvl="0" indent="0" algn="ctr" rtl="0">
              <a:spcBef>
                <a:spcPts val="0"/>
              </a:spcBef>
              <a:spcAft>
                <a:spcPts val="0"/>
              </a:spcAft>
              <a:buNone/>
            </a:pPr>
            <a:endParaRPr sz="1013" dirty="0">
              <a:solidFill>
                <a:schemeClr val="bg1"/>
              </a:solidFill>
              <a:latin typeface="Tw Cen MT" panose="020B0602020104020603" pitchFamily="34" charset="0"/>
              <a:ea typeface="Arial"/>
              <a:cs typeface="Arial"/>
              <a:sym typeface="Arial"/>
            </a:endParaRPr>
          </a:p>
        </p:txBody>
      </p:sp>
      <p:sp>
        <p:nvSpPr>
          <p:cNvPr id="29" name="Shape 29"/>
          <p:cNvSpPr/>
          <p:nvPr/>
        </p:nvSpPr>
        <p:spPr>
          <a:xfrm>
            <a:off x="1447802" y="473081"/>
            <a:ext cx="7696199" cy="139699"/>
          </a:xfrm>
          <a:prstGeom prst="rect">
            <a:avLst/>
          </a:prstGeom>
          <a:solidFill>
            <a:srgbClr val="69A9CD"/>
          </a:solidFill>
          <a:ln>
            <a:noFill/>
          </a:ln>
        </p:spPr>
        <p:txBody>
          <a:bodyPr wrap="square" lIns="51413" tIns="25706" rIns="51413" bIns="25706"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30" name="Shape 30"/>
          <p:cNvSpPr/>
          <p:nvPr/>
        </p:nvSpPr>
        <p:spPr>
          <a:xfrm>
            <a:off x="0" y="473081"/>
            <a:ext cx="1447800" cy="139699"/>
          </a:xfrm>
          <a:prstGeom prst="rect">
            <a:avLst/>
          </a:prstGeom>
          <a:solidFill>
            <a:srgbClr val="19A89E"/>
          </a:solidFill>
          <a:ln>
            <a:noFill/>
          </a:ln>
        </p:spPr>
        <p:txBody>
          <a:bodyPr wrap="square" lIns="51413" tIns="25706" rIns="51413" bIns="25706"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31" name="Shape 31"/>
          <p:cNvSpPr/>
          <p:nvPr/>
        </p:nvSpPr>
        <p:spPr>
          <a:xfrm>
            <a:off x="7988300" y="152400"/>
            <a:ext cx="914400" cy="914400"/>
          </a:xfrm>
          <a:prstGeom prst="roundRect">
            <a:avLst/>
          </a:prstGeom>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lIns="51413" tIns="25706" rIns="51413" bIns="25706"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32" name="Shape 32"/>
          <p:cNvSpPr txBox="1">
            <a:spLocks noGrp="1"/>
          </p:cNvSpPr>
          <p:nvPr>
            <p:ph type="ctrTitle" hasCustomPrompt="1"/>
          </p:nvPr>
        </p:nvSpPr>
        <p:spPr>
          <a:xfrm>
            <a:off x="723900" y="852484"/>
            <a:ext cx="7772400" cy="1004611"/>
          </a:xfrm>
          <a:prstGeom prst="rect">
            <a:avLst/>
          </a:prstGeom>
          <a:noFill/>
          <a:ln>
            <a:noFill/>
          </a:ln>
        </p:spPr>
        <p:txBody>
          <a:bodyPr wrap="square" lIns="91425" tIns="91425" rIns="91425" bIns="91425" anchor="ctr" anchorCtr="0">
            <a:noAutofit/>
          </a:bodyPr>
          <a:lstStyle>
            <a:lvl1pPr marL="0" marR="0" lvl="0" indent="0" algn="ctr" rtl="0">
              <a:spcBef>
                <a:spcPts val="0"/>
              </a:spcBef>
              <a:spcAft>
                <a:spcPts val="0"/>
              </a:spcAft>
              <a:buNone/>
              <a:defRPr sz="3600" b="0" i="0" u="none" strike="noStrike" cap="none">
                <a:solidFill>
                  <a:schemeClr val="lt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5pPr>
            <a:lvl6pPr marL="257114" marR="0" lvl="5" indent="-7083" algn="ctr" rtl="0">
              <a:spcBef>
                <a:spcPts val="0"/>
              </a:spcBef>
              <a:spcAft>
                <a:spcPts val="0"/>
              </a:spcAft>
              <a:buNone/>
              <a:defRPr sz="2475" b="0" i="0" u="none" strike="noStrike" cap="none">
                <a:solidFill>
                  <a:schemeClr val="dk2"/>
                </a:solidFill>
                <a:latin typeface="Questrial"/>
                <a:ea typeface="Questrial"/>
                <a:cs typeface="Questrial"/>
                <a:sym typeface="Questrial"/>
              </a:defRPr>
            </a:lvl6pPr>
            <a:lvl7pPr marL="514229" marR="0" lvl="6" indent="-7023" algn="ctr" rtl="0">
              <a:spcBef>
                <a:spcPts val="0"/>
              </a:spcBef>
              <a:spcAft>
                <a:spcPts val="0"/>
              </a:spcAft>
              <a:buNone/>
              <a:defRPr sz="2475" b="0" i="0" u="none" strike="noStrike" cap="none">
                <a:solidFill>
                  <a:schemeClr val="dk2"/>
                </a:solidFill>
                <a:latin typeface="Questrial"/>
                <a:ea typeface="Questrial"/>
                <a:cs typeface="Questrial"/>
                <a:sym typeface="Questrial"/>
              </a:defRPr>
            </a:lvl7pPr>
            <a:lvl8pPr marL="771344" marR="0" lvl="7" indent="-6963" algn="ctr" rtl="0">
              <a:spcBef>
                <a:spcPts val="0"/>
              </a:spcBef>
              <a:spcAft>
                <a:spcPts val="0"/>
              </a:spcAft>
              <a:buNone/>
              <a:defRPr sz="2475" b="0" i="0" u="none" strike="noStrike" cap="none">
                <a:solidFill>
                  <a:schemeClr val="dk2"/>
                </a:solidFill>
                <a:latin typeface="Questrial"/>
                <a:ea typeface="Questrial"/>
                <a:cs typeface="Questrial"/>
                <a:sym typeface="Questrial"/>
              </a:defRPr>
            </a:lvl8pPr>
            <a:lvl9pPr marL="1028460" marR="0" lvl="8" indent="-6904" algn="ctr" rtl="0">
              <a:spcBef>
                <a:spcPts val="0"/>
              </a:spcBef>
              <a:spcAft>
                <a:spcPts val="0"/>
              </a:spcAft>
              <a:buNone/>
              <a:defRPr sz="2475" b="0" i="0" u="none" strike="noStrike" cap="none">
                <a:solidFill>
                  <a:schemeClr val="dk2"/>
                </a:solidFill>
                <a:latin typeface="Questrial"/>
                <a:ea typeface="Questrial"/>
                <a:cs typeface="Questrial"/>
                <a:sym typeface="Questrial"/>
              </a:defRPr>
            </a:lvl9pPr>
          </a:lstStyle>
          <a:p>
            <a:r>
              <a:rPr lang="en-US" dirty="0"/>
              <a:t>Click to edit Master title style</a:t>
            </a:r>
            <a:br>
              <a:rPr lang="en-US" dirty="0"/>
            </a:br>
            <a:r>
              <a:rPr lang="en-US" sz="1200" dirty="0"/>
              <a:t>Special</a:t>
            </a:r>
            <a:endParaRPr dirty="0"/>
          </a:p>
        </p:txBody>
      </p:sp>
      <p:sp>
        <p:nvSpPr>
          <p:cNvPr id="33" name="Shape 33"/>
          <p:cNvSpPr txBox="1">
            <a:spLocks noGrp="1"/>
          </p:cNvSpPr>
          <p:nvPr>
            <p:ph type="subTitle" idx="1"/>
          </p:nvPr>
        </p:nvSpPr>
        <p:spPr>
          <a:xfrm>
            <a:off x="1409701" y="1966398"/>
            <a:ext cx="6400799" cy="1107542"/>
          </a:xfrm>
          <a:prstGeom prst="rect">
            <a:avLst/>
          </a:prstGeom>
          <a:noFill/>
          <a:ln>
            <a:noFill/>
          </a:ln>
        </p:spPr>
        <p:txBody>
          <a:bodyPr wrap="square" lIns="91425" tIns="91425" rIns="91425" bIns="91425" anchor="t" anchorCtr="0">
            <a:noAutofit/>
          </a:bodyPr>
          <a:lstStyle>
            <a:lvl1pPr marL="0" marR="0" lvl="0" indent="0" algn="ctr" rtl="0">
              <a:spcBef>
                <a:spcPts val="360"/>
              </a:spcBef>
              <a:spcAft>
                <a:spcPts val="0"/>
              </a:spcAft>
              <a:buClr>
                <a:schemeClr val="accent2"/>
              </a:buClr>
              <a:buFont typeface="Noto Sans Symbols"/>
              <a:buNone/>
              <a:defRPr sz="1200" b="0" i="0" u="none" strike="noStrike" cap="none">
                <a:solidFill>
                  <a:schemeClr val="lt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257114" marR="0" lvl="1" indent="-7083" algn="ctr" rtl="0">
              <a:spcBef>
                <a:spcPts val="315"/>
              </a:spcBef>
              <a:spcAft>
                <a:spcPts val="0"/>
              </a:spcAft>
              <a:buClr>
                <a:schemeClr val="accent2"/>
              </a:buClr>
              <a:buFont typeface="Noto Sans Symbols"/>
              <a:buNone/>
              <a:defRPr sz="1575" b="0" i="0" u="none" strike="noStrike" cap="none">
                <a:solidFill>
                  <a:srgbClr val="888888"/>
                </a:solidFill>
                <a:latin typeface="Questrial"/>
                <a:ea typeface="Questrial"/>
                <a:cs typeface="Questrial"/>
                <a:sym typeface="Questrial"/>
              </a:defRPr>
            </a:lvl2pPr>
            <a:lvl3pPr marL="514229" marR="0" lvl="2" indent="-7023" algn="ctr" rtl="0">
              <a:spcBef>
                <a:spcPts val="270"/>
              </a:spcBef>
              <a:spcAft>
                <a:spcPts val="0"/>
              </a:spcAft>
              <a:buClr>
                <a:schemeClr val="accent2"/>
              </a:buClr>
              <a:buFont typeface="Noto Sans Symbols"/>
              <a:buNone/>
              <a:defRPr sz="1350" b="0" i="0" u="none" strike="noStrike" cap="none">
                <a:solidFill>
                  <a:srgbClr val="888888"/>
                </a:solidFill>
                <a:latin typeface="Questrial"/>
                <a:ea typeface="Questrial"/>
                <a:cs typeface="Questrial"/>
                <a:sym typeface="Questrial"/>
              </a:defRPr>
            </a:lvl3pPr>
            <a:lvl4pPr marL="771344" marR="0" lvl="3" indent="-6963" algn="ctr" rtl="0">
              <a:spcBef>
                <a:spcPts val="225"/>
              </a:spcBef>
              <a:spcAft>
                <a:spcPts val="0"/>
              </a:spcAft>
              <a:buClr>
                <a:schemeClr val="accent2"/>
              </a:buClr>
              <a:buFont typeface="Noto Sans Symbols"/>
              <a:buNone/>
              <a:defRPr sz="1125" b="0" i="0" u="none" strike="noStrike" cap="none">
                <a:solidFill>
                  <a:srgbClr val="888888"/>
                </a:solidFill>
                <a:latin typeface="Questrial"/>
                <a:ea typeface="Questrial"/>
                <a:cs typeface="Questrial"/>
                <a:sym typeface="Questrial"/>
              </a:defRPr>
            </a:lvl4pPr>
            <a:lvl5pPr marL="1028460" marR="0" lvl="4" indent="-6904" algn="ctr" rtl="0">
              <a:spcBef>
                <a:spcPts val="225"/>
              </a:spcBef>
              <a:spcAft>
                <a:spcPts val="0"/>
              </a:spcAft>
              <a:buClr>
                <a:schemeClr val="accent2"/>
              </a:buClr>
              <a:buFont typeface="Noto Sans Symbols"/>
              <a:buNone/>
              <a:defRPr sz="1125" b="0" i="0" u="none" strike="noStrike" cap="none">
                <a:solidFill>
                  <a:srgbClr val="888888"/>
                </a:solidFill>
                <a:latin typeface="Questrial"/>
                <a:ea typeface="Questrial"/>
                <a:cs typeface="Questrial"/>
                <a:sym typeface="Questrial"/>
              </a:defRPr>
            </a:lvl5pPr>
            <a:lvl6pPr marL="1285575" marR="0" lvl="5" indent="-6843"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2689" marR="0" lvl="6" indent="-6782"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799804" marR="0" lvl="7" indent="-6722"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6918" marR="0" lvl="8" indent="-6662"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a:t>Click to edit Master subtitle style</a:t>
            </a:r>
            <a:endParaRPr dirty="0"/>
          </a:p>
        </p:txBody>
      </p:sp>
      <p:pic>
        <p:nvPicPr>
          <p:cNvPr id="19" name="Shape 27" descr="http://dese.mo.gov/comm/images/DESE-color.png">
            <a:extLst>
              <a:ext uri="{FF2B5EF4-FFF2-40B4-BE49-F238E27FC236}">
                <a16:creationId xmlns:a16="http://schemas.microsoft.com/office/drawing/2014/main" id="{D4FCCFFA-E1E2-45AB-A307-8BCC93AF5F2D}"/>
              </a:ext>
            </a:extLst>
          </p:cNvPr>
          <p:cNvPicPr preferRelativeResize="0"/>
          <p:nvPr/>
        </p:nvPicPr>
        <p:blipFill rotWithShape="1">
          <a:blip r:embed="rId2">
            <a:alphaModFix/>
          </a:blip>
          <a:srcRect/>
          <a:stretch/>
        </p:blipFill>
        <p:spPr>
          <a:xfrm>
            <a:off x="155149" y="6137415"/>
            <a:ext cx="1652975" cy="596785"/>
          </a:xfrm>
          <a:prstGeom prst="rect">
            <a:avLst/>
          </a:prstGeom>
          <a:noFill/>
          <a:ln>
            <a:noFill/>
          </a:ln>
        </p:spPr>
      </p:pic>
      <p:pic>
        <p:nvPicPr>
          <p:cNvPr id="20" name="Picture 19">
            <a:extLst>
              <a:ext uri="{FF2B5EF4-FFF2-40B4-BE49-F238E27FC236}">
                <a16:creationId xmlns:a16="http://schemas.microsoft.com/office/drawing/2014/main" id="{68081AE0-655D-474B-A4AD-AA3F6D8D7F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1276" y="6233790"/>
            <a:ext cx="1511160" cy="500408"/>
          </a:xfrm>
          <a:prstGeom prst="rect">
            <a:avLst/>
          </a:prstGeom>
        </p:spPr>
      </p:pic>
      <p:pic>
        <p:nvPicPr>
          <p:cNvPr id="21" name="Picture 20">
            <a:extLst>
              <a:ext uri="{FF2B5EF4-FFF2-40B4-BE49-F238E27FC236}">
                <a16:creationId xmlns:a16="http://schemas.microsoft.com/office/drawing/2014/main" id="{394031AD-F17D-4A65-8763-C2ABD9D2DF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7703" y="6346834"/>
            <a:ext cx="2270591" cy="387364"/>
          </a:xfrm>
          <a:prstGeom prst="rect">
            <a:avLst/>
          </a:prstGeom>
        </p:spPr>
      </p:pic>
      <p:pic>
        <p:nvPicPr>
          <p:cNvPr id="23" name="Picture 22">
            <a:extLst>
              <a:ext uri="{FF2B5EF4-FFF2-40B4-BE49-F238E27FC236}">
                <a16:creationId xmlns:a16="http://schemas.microsoft.com/office/drawing/2014/main" id="{8134154D-9D6A-474B-8161-010D1C8AAC6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50192" y="123802"/>
            <a:ext cx="990616" cy="990616"/>
          </a:xfrm>
          <a:prstGeom prst="rect">
            <a:avLst/>
          </a:prstGeom>
        </p:spPr>
      </p:pic>
      <p:pic>
        <p:nvPicPr>
          <p:cNvPr id="2" name="Picture 1">
            <a:extLst>
              <a:ext uri="{FF2B5EF4-FFF2-40B4-BE49-F238E27FC236}">
                <a16:creationId xmlns:a16="http://schemas.microsoft.com/office/drawing/2014/main" id="{756ECD05-2E1F-CD34-EE96-0B0C81CFFE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525589" y="6361731"/>
            <a:ext cx="3108960" cy="354883"/>
          </a:xfrm>
          <a:prstGeom prst="rect">
            <a:avLst/>
          </a:prstGeom>
        </p:spPr>
      </p:pic>
      <p:sp>
        <p:nvSpPr>
          <p:cNvPr id="3" name="Shape 47">
            <a:extLst>
              <a:ext uri="{FF2B5EF4-FFF2-40B4-BE49-F238E27FC236}">
                <a16:creationId xmlns:a16="http://schemas.microsoft.com/office/drawing/2014/main" id="{4BB87832-FD5C-3A91-54C3-FF654C712C54}"/>
              </a:ext>
            </a:extLst>
          </p:cNvPr>
          <p:cNvSpPr txBox="1">
            <a:spLocks noGrp="1"/>
          </p:cNvSpPr>
          <p:nvPr>
            <p:ph type="body" idx="10"/>
          </p:nvPr>
        </p:nvSpPr>
        <p:spPr>
          <a:xfrm>
            <a:off x="457202" y="3171711"/>
            <a:ext cx="4038599" cy="2619492"/>
          </a:xfrm>
          <a:prstGeom prst="rect">
            <a:avLst/>
          </a:prstGeom>
          <a:noFill/>
          <a:ln>
            <a:noFill/>
          </a:ln>
        </p:spPr>
        <p:txBody>
          <a:bodyPr wrap="square" lIns="91425" tIns="91425" rIns="91425" bIns="91425" anchor="t" anchorCtr="0"/>
          <a:lstStyle>
            <a:lvl1pPr marL="192836" marR="0" lvl="0" indent="-92823" algn="l" rtl="0">
              <a:spcBef>
                <a:spcPts val="315"/>
              </a:spcBef>
              <a:spcAft>
                <a:spcPts val="0"/>
              </a:spcAft>
              <a:buClr>
                <a:schemeClr val="accent2"/>
              </a:buClr>
              <a:buSzPct val="100000"/>
              <a:buFont typeface="Noto Sans Symbols"/>
              <a:buChar char="❑"/>
              <a:defRPr sz="1800" b="0" i="0" u="none" strike="noStrike" cap="none">
                <a:solidFill>
                  <a:schemeClr val="bg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417812" marR="0" lvl="1" indent="-82055" algn="l" rtl="0">
              <a:spcBef>
                <a:spcPts val="270"/>
              </a:spcBef>
              <a:spcAft>
                <a:spcPts val="0"/>
              </a:spcAft>
              <a:buClr>
                <a:schemeClr val="accent2"/>
              </a:buClr>
              <a:buSzPct val="100000"/>
              <a:buFont typeface="Noto Sans Symbols"/>
              <a:buChar char="❑"/>
              <a:defRPr sz="1350" b="0" i="0" u="none" strike="noStrike" cap="none">
                <a:solidFill>
                  <a:schemeClr val="dk1"/>
                </a:solidFill>
                <a:latin typeface="Questrial"/>
                <a:ea typeface="Questrial"/>
                <a:cs typeface="Questrial"/>
                <a:sym typeface="Questrial"/>
              </a:defRPr>
            </a:lvl2pPr>
            <a:lvl3pPr marL="642788" marR="0" lvl="2" indent="-64143" algn="l" rtl="0">
              <a:spcBef>
                <a:spcPts val="225"/>
              </a:spcBef>
              <a:spcAft>
                <a:spcPts val="0"/>
              </a:spcAft>
              <a:buClr>
                <a:schemeClr val="accent2"/>
              </a:buClr>
              <a:buSzPct val="100000"/>
              <a:buFont typeface="Noto Sans Symbols"/>
              <a:buChar char="❑"/>
              <a:defRPr sz="1125" b="0" i="0" u="none" strike="noStrike" cap="none">
                <a:solidFill>
                  <a:schemeClr val="dk1"/>
                </a:solidFill>
                <a:latin typeface="Questrial"/>
                <a:ea typeface="Questrial"/>
                <a:cs typeface="Questrial"/>
                <a:sym typeface="Questrial"/>
              </a:defRPr>
            </a:lvl3pPr>
            <a:lvl4pPr marL="899902" marR="0" lvl="3" indent="-71227" algn="l" rtl="0">
              <a:spcBef>
                <a:spcPts val="203"/>
              </a:spcBef>
              <a:spcAft>
                <a:spcPts val="0"/>
              </a:spcAft>
              <a:buClr>
                <a:schemeClr val="accent2"/>
              </a:buClr>
              <a:buSzPct val="100000"/>
              <a:buFont typeface="Noto Sans Symbols"/>
              <a:buChar char="❑"/>
              <a:defRPr sz="1013" b="0" i="0" u="none" strike="noStrike" cap="none">
                <a:solidFill>
                  <a:schemeClr val="dk1"/>
                </a:solidFill>
                <a:latin typeface="Questrial"/>
                <a:ea typeface="Questrial"/>
                <a:cs typeface="Questrial"/>
                <a:sym typeface="Questrial"/>
              </a:defRPr>
            </a:lvl4pPr>
            <a:lvl5pPr marL="1157017" marR="0" lvl="4" indent="-71167" algn="l" rtl="0">
              <a:spcBef>
                <a:spcPts val="203"/>
              </a:spcBef>
              <a:spcAft>
                <a:spcPts val="0"/>
              </a:spcAft>
              <a:buClr>
                <a:schemeClr val="accent2"/>
              </a:buClr>
              <a:buSzPct val="100000"/>
              <a:buFont typeface="Noto Sans Symbols"/>
              <a:buChar char="❑"/>
              <a:defRPr sz="1013" b="0" i="0" u="none" strike="noStrike" cap="none">
                <a:solidFill>
                  <a:schemeClr val="dk1"/>
                </a:solidFill>
                <a:latin typeface="Questrial"/>
                <a:ea typeface="Questrial"/>
                <a:cs typeface="Questrial"/>
                <a:sym typeface="Questrial"/>
              </a:defRPr>
            </a:lvl5pPr>
            <a:lvl6pPr marL="1414132" marR="0" lvl="5" indent="-71107" algn="l" rtl="0">
              <a:spcBef>
                <a:spcPts val="203"/>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6pPr>
            <a:lvl7pPr marL="1671248" marR="0" lvl="6" indent="-71048" algn="l" rtl="0">
              <a:spcBef>
                <a:spcPts val="203"/>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7pPr>
            <a:lvl8pPr marL="1928362" marR="0" lvl="7" indent="-70987" algn="l" rtl="0">
              <a:spcBef>
                <a:spcPts val="203"/>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8pPr>
            <a:lvl9pPr marL="2185477" marR="0" lvl="8" indent="-70926" algn="l" rtl="0">
              <a:spcBef>
                <a:spcPts val="203"/>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9pPr>
          </a:lstStyle>
          <a:p>
            <a:pPr lvl="0"/>
            <a:r>
              <a:rPr lang="en-US" dirty="0"/>
              <a:t>Click to edit Master text styles</a:t>
            </a:r>
          </a:p>
        </p:txBody>
      </p:sp>
      <p:sp>
        <p:nvSpPr>
          <p:cNvPr id="4" name="Shape 48">
            <a:extLst>
              <a:ext uri="{FF2B5EF4-FFF2-40B4-BE49-F238E27FC236}">
                <a16:creationId xmlns:a16="http://schemas.microsoft.com/office/drawing/2014/main" id="{6029B910-CCCC-15CC-F029-BC8CE2E2B8E4}"/>
              </a:ext>
            </a:extLst>
          </p:cNvPr>
          <p:cNvSpPr txBox="1">
            <a:spLocks noGrp="1"/>
          </p:cNvSpPr>
          <p:nvPr>
            <p:ph type="body" idx="2"/>
          </p:nvPr>
        </p:nvSpPr>
        <p:spPr>
          <a:xfrm>
            <a:off x="4648202" y="3171711"/>
            <a:ext cx="4038599" cy="2619492"/>
          </a:xfrm>
          <a:prstGeom prst="rect">
            <a:avLst/>
          </a:prstGeom>
          <a:noFill/>
          <a:ln>
            <a:noFill/>
          </a:ln>
        </p:spPr>
        <p:txBody>
          <a:bodyPr wrap="square" lIns="91425" tIns="91425" rIns="91425" bIns="91425" anchor="t" anchorCtr="0"/>
          <a:lstStyle>
            <a:lvl1pPr marL="192836" marR="0" lvl="0" indent="-92823" algn="l" rtl="0">
              <a:spcBef>
                <a:spcPts val="315"/>
              </a:spcBef>
              <a:spcAft>
                <a:spcPts val="0"/>
              </a:spcAft>
              <a:buClr>
                <a:schemeClr val="accent2"/>
              </a:buClr>
              <a:buSzPct val="100000"/>
              <a:buFont typeface="Noto Sans Symbols"/>
              <a:buChar char="❑"/>
              <a:defRPr sz="1800" b="0" i="0" u="none" strike="noStrike" cap="none">
                <a:solidFill>
                  <a:schemeClr val="bg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417812" marR="0" lvl="1" indent="-82055" algn="l" rtl="0">
              <a:spcBef>
                <a:spcPts val="270"/>
              </a:spcBef>
              <a:spcAft>
                <a:spcPts val="0"/>
              </a:spcAft>
              <a:buClr>
                <a:schemeClr val="accent2"/>
              </a:buClr>
              <a:buSzPct val="100000"/>
              <a:buFont typeface="Noto Sans Symbols"/>
              <a:buChar char="❑"/>
              <a:defRPr sz="1350" b="0" i="0" u="none" strike="noStrike" cap="none">
                <a:solidFill>
                  <a:schemeClr val="dk1"/>
                </a:solidFill>
                <a:latin typeface="Questrial"/>
                <a:ea typeface="Questrial"/>
                <a:cs typeface="Questrial"/>
                <a:sym typeface="Questrial"/>
              </a:defRPr>
            </a:lvl2pPr>
            <a:lvl3pPr marL="642788" marR="0" lvl="2" indent="-64143" algn="l" rtl="0">
              <a:spcBef>
                <a:spcPts val="225"/>
              </a:spcBef>
              <a:spcAft>
                <a:spcPts val="0"/>
              </a:spcAft>
              <a:buClr>
                <a:schemeClr val="accent2"/>
              </a:buClr>
              <a:buSzPct val="100000"/>
              <a:buFont typeface="Noto Sans Symbols"/>
              <a:buChar char="❑"/>
              <a:defRPr sz="1125" b="0" i="0" u="none" strike="noStrike" cap="none">
                <a:solidFill>
                  <a:schemeClr val="dk1"/>
                </a:solidFill>
                <a:latin typeface="Questrial"/>
                <a:ea typeface="Questrial"/>
                <a:cs typeface="Questrial"/>
                <a:sym typeface="Questrial"/>
              </a:defRPr>
            </a:lvl3pPr>
            <a:lvl4pPr marL="899902" marR="0" lvl="3" indent="-71227" algn="l" rtl="0">
              <a:spcBef>
                <a:spcPts val="203"/>
              </a:spcBef>
              <a:spcAft>
                <a:spcPts val="0"/>
              </a:spcAft>
              <a:buClr>
                <a:schemeClr val="accent2"/>
              </a:buClr>
              <a:buSzPct val="100000"/>
              <a:buFont typeface="Noto Sans Symbols"/>
              <a:buChar char="❑"/>
              <a:defRPr sz="1013" b="0" i="0" u="none" strike="noStrike" cap="none">
                <a:solidFill>
                  <a:schemeClr val="dk1"/>
                </a:solidFill>
                <a:latin typeface="Questrial"/>
                <a:ea typeface="Questrial"/>
                <a:cs typeface="Questrial"/>
                <a:sym typeface="Questrial"/>
              </a:defRPr>
            </a:lvl4pPr>
            <a:lvl5pPr marL="1157017" marR="0" lvl="4" indent="-71167" algn="l" rtl="0">
              <a:spcBef>
                <a:spcPts val="203"/>
              </a:spcBef>
              <a:spcAft>
                <a:spcPts val="0"/>
              </a:spcAft>
              <a:buClr>
                <a:schemeClr val="accent2"/>
              </a:buClr>
              <a:buSzPct val="100000"/>
              <a:buFont typeface="Noto Sans Symbols"/>
              <a:buChar char="❑"/>
              <a:defRPr sz="1013" b="0" i="0" u="none" strike="noStrike" cap="none">
                <a:solidFill>
                  <a:schemeClr val="dk1"/>
                </a:solidFill>
                <a:latin typeface="Questrial"/>
                <a:ea typeface="Questrial"/>
                <a:cs typeface="Questrial"/>
                <a:sym typeface="Questrial"/>
              </a:defRPr>
            </a:lvl5pPr>
            <a:lvl6pPr marL="1414132" marR="0" lvl="5" indent="-71107" algn="l" rtl="0">
              <a:spcBef>
                <a:spcPts val="203"/>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6pPr>
            <a:lvl7pPr marL="1671248" marR="0" lvl="6" indent="-71048" algn="l" rtl="0">
              <a:spcBef>
                <a:spcPts val="203"/>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7pPr>
            <a:lvl8pPr marL="1928362" marR="0" lvl="7" indent="-70987" algn="l" rtl="0">
              <a:spcBef>
                <a:spcPts val="203"/>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8pPr>
            <a:lvl9pPr marL="2185477" marR="0" lvl="8" indent="-70926" algn="l" rtl="0">
              <a:spcBef>
                <a:spcPts val="203"/>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5" name="Shape 25">
            <a:extLst>
              <a:ext uri="{FF2B5EF4-FFF2-40B4-BE49-F238E27FC236}">
                <a16:creationId xmlns:a16="http://schemas.microsoft.com/office/drawing/2014/main" id="{8CBD617F-A37E-35D0-ADC4-06E603E2BA26}"/>
              </a:ext>
            </a:extLst>
          </p:cNvPr>
          <p:cNvSpPr txBox="1"/>
          <p:nvPr userDrawn="1"/>
        </p:nvSpPr>
        <p:spPr>
          <a:xfrm>
            <a:off x="92893" y="5632873"/>
            <a:ext cx="8915400" cy="414564"/>
          </a:xfrm>
          <a:prstGeom prst="rect">
            <a:avLst/>
          </a:prstGeom>
          <a:noFill/>
          <a:ln>
            <a:noFill/>
          </a:ln>
        </p:spPr>
        <p:txBody>
          <a:bodyPr wrap="square" lIns="68550" tIns="34275" rIns="68550" bIns="3427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rtl="0">
              <a:spcBef>
                <a:spcPts val="0"/>
              </a:spcBef>
              <a:spcAft>
                <a:spcPts val="0"/>
              </a:spcAft>
              <a:buSzPct val="25000"/>
              <a:buNone/>
            </a:pPr>
            <a:r>
              <a:rPr lang="en-US" sz="950" i="1" dirty="0">
                <a:solidFill>
                  <a:schemeClr val="bg1"/>
                </a:solidFill>
                <a:latin typeface="Tw Cen MT" panose="020B0602020104020603" pitchFamily="34" charset="0"/>
                <a:ea typeface="Questrial"/>
                <a:cs typeface="Questrial"/>
                <a:sym typeface="Questrial"/>
              </a:rPr>
              <a:t>The contents of this presentation were developed under a grant from the US Department of Education to the Missouri Department of Elementary and Secondary Education (#H323A120018). However, these contents do not necessarily represent the policy of the US Department of Education, and you should not assume endorsement by the Federal Government. </a:t>
            </a:r>
          </a:p>
        </p:txBody>
      </p:sp>
    </p:spTree>
    <p:extLst>
      <p:ext uri="{BB962C8B-B14F-4D97-AF65-F5344CB8AC3E}">
        <p14:creationId xmlns:p14="http://schemas.microsoft.com/office/powerpoint/2010/main" val="2624619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con Glossary">
    <p:spTree>
      <p:nvGrpSpPr>
        <p:cNvPr id="1" name=""/>
        <p:cNvGrpSpPr/>
        <p:nvPr/>
      </p:nvGrpSpPr>
      <p:grpSpPr>
        <a:xfrm>
          <a:off x="0" y="0"/>
          <a:ext cx="0" cy="0"/>
          <a:chOff x="0" y="0"/>
          <a:chExt cx="0" cy="0"/>
        </a:xfrm>
      </p:grpSpPr>
      <p:sp>
        <p:nvSpPr>
          <p:cNvPr id="22" name="Shape 50">
            <a:extLst>
              <a:ext uri="{FF2B5EF4-FFF2-40B4-BE49-F238E27FC236}">
                <a16:creationId xmlns:a16="http://schemas.microsoft.com/office/drawing/2014/main" id="{A1E9B917-BE27-4695-B39F-5591D0E9C58A}"/>
              </a:ext>
            </a:extLst>
          </p:cNvPr>
          <p:cNvSpPr txBox="1">
            <a:spLocks noGrp="1"/>
          </p:cNvSpPr>
          <p:nvPr>
            <p:ph type="title" hasCustomPrompt="1"/>
          </p:nvPr>
        </p:nvSpPr>
        <p:spPr>
          <a:xfrm>
            <a:off x="457200" y="655641"/>
            <a:ext cx="8229600" cy="1096961"/>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33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5pPr>
            <a:lvl6pPr marL="257114" marR="0" lvl="5" indent="-7083" algn="ctr" rtl="0">
              <a:spcBef>
                <a:spcPts val="0"/>
              </a:spcBef>
              <a:spcAft>
                <a:spcPts val="0"/>
              </a:spcAft>
              <a:buNone/>
              <a:defRPr sz="2475" b="0" i="0" u="none" strike="noStrike" cap="none">
                <a:solidFill>
                  <a:schemeClr val="dk2"/>
                </a:solidFill>
                <a:latin typeface="Questrial"/>
                <a:ea typeface="Questrial"/>
                <a:cs typeface="Questrial"/>
                <a:sym typeface="Questrial"/>
              </a:defRPr>
            </a:lvl6pPr>
            <a:lvl7pPr marL="514229" marR="0" lvl="6" indent="-7023" algn="ctr" rtl="0">
              <a:spcBef>
                <a:spcPts val="0"/>
              </a:spcBef>
              <a:spcAft>
                <a:spcPts val="0"/>
              </a:spcAft>
              <a:buNone/>
              <a:defRPr sz="2475" b="0" i="0" u="none" strike="noStrike" cap="none">
                <a:solidFill>
                  <a:schemeClr val="dk2"/>
                </a:solidFill>
                <a:latin typeface="Questrial"/>
                <a:ea typeface="Questrial"/>
                <a:cs typeface="Questrial"/>
                <a:sym typeface="Questrial"/>
              </a:defRPr>
            </a:lvl7pPr>
            <a:lvl8pPr marL="771344" marR="0" lvl="7" indent="-6963" algn="ctr" rtl="0">
              <a:spcBef>
                <a:spcPts val="0"/>
              </a:spcBef>
              <a:spcAft>
                <a:spcPts val="0"/>
              </a:spcAft>
              <a:buNone/>
              <a:defRPr sz="2475" b="0" i="0" u="none" strike="noStrike" cap="none">
                <a:solidFill>
                  <a:schemeClr val="dk2"/>
                </a:solidFill>
                <a:latin typeface="Questrial"/>
                <a:ea typeface="Questrial"/>
                <a:cs typeface="Questrial"/>
                <a:sym typeface="Questrial"/>
              </a:defRPr>
            </a:lvl8pPr>
            <a:lvl9pPr marL="1028460" marR="0" lvl="8" indent="-6904" algn="ctr" rtl="0">
              <a:spcBef>
                <a:spcPts val="0"/>
              </a:spcBef>
              <a:spcAft>
                <a:spcPts val="0"/>
              </a:spcAft>
              <a:buNone/>
              <a:defRPr sz="2475" b="0" i="0" u="none" strike="noStrike" cap="none">
                <a:solidFill>
                  <a:schemeClr val="dk2"/>
                </a:solidFill>
                <a:latin typeface="Questrial"/>
                <a:ea typeface="Questrial"/>
                <a:cs typeface="Questrial"/>
                <a:sym typeface="Questrial"/>
              </a:defRPr>
            </a:lvl9pPr>
          </a:lstStyle>
          <a:p>
            <a:r>
              <a:rPr lang="en-US" dirty="0"/>
              <a:t>Icon Glossary</a:t>
            </a:r>
            <a:endParaRPr dirty="0"/>
          </a:p>
        </p:txBody>
      </p:sp>
      <p:grpSp>
        <p:nvGrpSpPr>
          <p:cNvPr id="19" name="Group 18">
            <a:extLst>
              <a:ext uri="{FF2B5EF4-FFF2-40B4-BE49-F238E27FC236}">
                <a16:creationId xmlns:a16="http://schemas.microsoft.com/office/drawing/2014/main" id="{4CB1243E-6516-405F-A14C-A7EF327F3ABD}"/>
              </a:ext>
            </a:extLst>
          </p:cNvPr>
          <p:cNvGrpSpPr/>
          <p:nvPr/>
        </p:nvGrpSpPr>
        <p:grpSpPr>
          <a:xfrm>
            <a:off x="682095" y="2298649"/>
            <a:ext cx="3644245" cy="753959"/>
            <a:chOff x="682094" y="2298647"/>
            <a:chExt cx="3644245" cy="753959"/>
          </a:xfrm>
        </p:grpSpPr>
        <p:sp>
          <p:nvSpPr>
            <p:cNvPr id="20" name="Text" descr="Common Formative Assessment Icon ">
              <a:extLst>
                <a:ext uri="{FF2B5EF4-FFF2-40B4-BE49-F238E27FC236}">
                  <a16:creationId xmlns:a16="http://schemas.microsoft.com/office/drawing/2014/main" id="{8487E107-C266-4D06-9691-3D9AFA2B73D8}"/>
                </a:ext>
              </a:extLst>
            </p:cNvPr>
            <p:cNvSpPr/>
            <p:nvPr/>
          </p:nvSpPr>
          <p:spPr>
            <a:xfrm>
              <a:off x="1702646" y="2298647"/>
              <a:ext cx="2623693" cy="646331"/>
            </a:xfrm>
            <a:prstGeom prst="rect">
              <a:avLst/>
            </a:prstGeom>
          </p:spPr>
          <p:txBody>
            <a:bodyPr wrap="square">
              <a:spAutoFit/>
            </a:bodyPr>
            <a:lstStyle/>
            <a:p>
              <a:r>
                <a:rPr lang="en-US" sz="1800" dirty="0">
                  <a:latin typeface="Tw Cen MT" panose="020B0602020104020603" pitchFamily="34" charset="0"/>
                </a:rPr>
                <a:t>Common Formative Assessment</a:t>
              </a:r>
            </a:p>
          </p:txBody>
        </p:sp>
        <p:pic>
          <p:nvPicPr>
            <p:cNvPr id="21" name="Picture 20" descr="Icon for CFA Content">
              <a:extLst>
                <a:ext uri="{FF2B5EF4-FFF2-40B4-BE49-F238E27FC236}">
                  <a16:creationId xmlns:a16="http://schemas.microsoft.com/office/drawing/2014/main" id="{B87C4CC5-A9DD-4540-BE6C-B017513569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2094" y="2324133"/>
              <a:ext cx="728473" cy="728473"/>
            </a:xfrm>
            <a:prstGeom prst="rect">
              <a:avLst/>
            </a:prstGeom>
          </p:spPr>
        </p:pic>
      </p:grpSp>
      <p:grpSp>
        <p:nvGrpSpPr>
          <p:cNvPr id="4" name="Group 3">
            <a:extLst>
              <a:ext uri="{FF2B5EF4-FFF2-40B4-BE49-F238E27FC236}">
                <a16:creationId xmlns:a16="http://schemas.microsoft.com/office/drawing/2014/main" id="{DBB0FD48-F101-4AE5-A1E4-E724A605B20E}"/>
              </a:ext>
            </a:extLst>
          </p:cNvPr>
          <p:cNvGrpSpPr/>
          <p:nvPr/>
        </p:nvGrpSpPr>
        <p:grpSpPr>
          <a:xfrm>
            <a:off x="5274207" y="2272873"/>
            <a:ext cx="3514717" cy="779735"/>
            <a:chOff x="5274206" y="2272871"/>
            <a:chExt cx="3514717" cy="779735"/>
          </a:xfrm>
        </p:grpSpPr>
        <p:pic>
          <p:nvPicPr>
            <p:cNvPr id="5" name="Picture 4" descr="This icon indicates more information an be found in the Step-By-Step Guide." title="Step-By-Step Guide">
              <a:extLst>
                <a:ext uri="{FF2B5EF4-FFF2-40B4-BE49-F238E27FC236}">
                  <a16:creationId xmlns:a16="http://schemas.microsoft.com/office/drawing/2014/main" id="{E2AC2AFB-C7CF-42F1-B71E-CE6EF34D95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4206" y="2324133"/>
              <a:ext cx="728473" cy="728473"/>
            </a:xfrm>
            <a:prstGeom prst="rect">
              <a:avLst/>
            </a:prstGeom>
          </p:spPr>
        </p:pic>
        <p:sp>
          <p:nvSpPr>
            <p:cNvPr id="6" name="Rectangle 5" title="Step-By-Step Guide">
              <a:extLst>
                <a:ext uri="{FF2B5EF4-FFF2-40B4-BE49-F238E27FC236}">
                  <a16:creationId xmlns:a16="http://schemas.microsoft.com/office/drawing/2014/main" id="{F96A0CC8-8095-4F0B-83D3-6AB7258C06DB}"/>
                </a:ext>
              </a:extLst>
            </p:cNvPr>
            <p:cNvSpPr/>
            <p:nvPr/>
          </p:nvSpPr>
          <p:spPr>
            <a:xfrm>
              <a:off x="6294758" y="2272871"/>
              <a:ext cx="2494165" cy="369332"/>
            </a:xfrm>
            <a:prstGeom prst="rect">
              <a:avLst/>
            </a:prstGeom>
          </p:spPr>
          <p:txBody>
            <a:bodyPr wrap="square">
              <a:spAutoFit/>
            </a:bodyPr>
            <a:lstStyle/>
            <a:p>
              <a:r>
                <a:rPr lang="en-US" sz="1800" dirty="0">
                  <a:latin typeface="Tw Cen MT" panose="020B0602020104020603" pitchFamily="34" charset="0"/>
                </a:rPr>
                <a:t>Step-by-Step Guide</a:t>
              </a:r>
            </a:p>
          </p:txBody>
        </p:sp>
      </p:grpSp>
      <p:grpSp>
        <p:nvGrpSpPr>
          <p:cNvPr id="7" name="Group 6">
            <a:extLst>
              <a:ext uri="{FF2B5EF4-FFF2-40B4-BE49-F238E27FC236}">
                <a16:creationId xmlns:a16="http://schemas.microsoft.com/office/drawing/2014/main" id="{57D1C5EC-31B8-4F5B-89B7-D4814C3EFC99}"/>
              </a:ext>
            </a:extLst>
          </p:cNvPr>
          <p:cNvGrpSpPr/>
          <p:nvPr/>
        </p:nvGrpSpPr>
        <p:grpSpPr>
          <a:xfrm>
            <a:off x="682094" y="3540765"/>
            <a:ext cx="3804993" cy="731521"/>
            <a:chOff x="682094" y="3564361"/>
            <a:chExt cx="3804993" cy="731521"/>
          </a:xfrm>
        </p:grpSpPr>
        <p:pic>
          <p:nvPicPr>
            <p:cNvPr id="8" name="Picture 7" descr="Reflections/Activities Icon&#10;&#10;This icon indicates the presence of activities or times of reflection.">
              <a:extLst>
                <a:ext uri="{FF2B5EF4-FFF2-40B4-BE49-F238E27FC236}">
                  <a16:creationId xmlns:a16="http://schemas.microsoft.com/office/drawing/2014/main" id="{810EB552-A451-46E6-B399-9CF4FB4026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094" y="3564361"/>
              <a:ext cx="731521" cy="731521"/>
            </a:xfrm>
            <a:prstGeom prst="rect">
              <a:avLst/>
            </a:prstGeom>
          </p:spPr>
        </p:pic>
        <p:sp>
          <p:nvSpPr>
            <p:cNvPr id="9" name="Rectangle 8">
              <a:extLst>
                <a:ext uri="{FF2B5EF4-FFF2-40B4-BE49-F238E27FC236}">
                  <a16:creationId xmlns:a16="http://schemas.microsoft.com/office/drawing/2014/main" id="{B74CBA49-F81E-4F9C-8F6D-3A35069A7F14}"/>
                </a:ext>
              </a:extLst>
            </p:cNvPr>
            <p:cNvSpPr/>
            <p:nvPr/>
          </p:nvSpPr>
          <p:spPr>
            <a:xfrm>
              <a:off x="1715288" y="3699289"/>
              <a:ext cx="2771799" cy="369332"/>
            </a:xfrm>
            <a:prstGeom prst="rect">
              <a:avLst/>
            </a:prstGeom>
          </p:spPr>
          <p:txBody>
            <a:bodyPr wrap="square">
              <a:spAutoFit/>
            </a:bodyPr>
            <a:lstStyle/>
            <a:p>
              <a:r>
                <a:rPr lang="en-US" sz="1800" dirty="0">
                  <a:latin typeface="Tw Cen MT" panose="020B0602020104020603" pitchFamily="34" charset="0"/>
                </a:rPr>
                <a:t>Reflection/Activities</a:t>
              </a:r>
            </a:p>
          </p:txBody>
        </p:sp>
      </p:grpSp>
      <p:grpSp>
        <p:nvGrpSpPr>
          <p:cNvPr id="10" name="Group 9">
            <a:extLst>
              <a:ext uri="{FF2B5EF4-FFF2-40B4-BE49-F238E27FC236}">
                <a16:creationId xmlns:a16="http://schemas.microsoft.com/office/drawing/2014/main" id="{C4275E4B-C6ED-463B-B2D5-E286A14112FB}"/>
              </a:ext>
            </a:extLst>
          </p:cNvPr>
          <p:cNvGrpSpPr/>
          <p:nvPr/>
        </p:nvGrpSpPr>
        <p:grpSpPr>
          <a:xfrm>
            <a:off x="5274207" y="3540765"/>
            <a:ext cx="3289199" cy="731521"/>
            <a:chOff x="5274206" y="3564361"/>
            <a:chExt cx="3289199" cy="731521"/>
          </a:xfrm>
        </p:grpSpPr>
        <p:pic>
          <p:nvPicPr>
            <p:cNvPr id="11" name="Picture 10" descr="This icon indicates there is further information found in the Handout packet." title="Document Icon">
              <a:extLst>
                <a:ext uri="{FF2B5EF4-FFF2-40B4-BE49-F238E27FC236}">
                  <a16:creationId xmlns:a16="http://schemas.microsoft.com/office/drawing/2014/main" id="{D1952661-AE0B-4E7A-BA7B-98BDC62250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4206" y="3564361"/>
              <a:ext cx="728473" cy="731521"/>
            </a:xfrm>
            <a:prstGeom prst="rect">
              <a:avLst/>
            </a:prstGeom>
          </p:spPr>
        </p:pic>
        <p:sp>
          <p:nvSpPr>
            <p:cNvPr id="12" name="Rectangle 11">
              <a:extLst>
                <a:ext uri="{FF2B5EF4-FFF2-40B4-BE49-F238E27FC236}">
                  <a16:creationId xmlns:a16="http://schemas.microsoft.com/office/drawing/2014/main" id="{A91593AD-862B-4849-8A77-3F01962E0A95}"/>
                </a:ext>
              </a:extLst>
            </p:cNvPr>
            <p:cNvSpPr/>
            <p:nvPr/>
          </p:nvSpPr>
          <p:spPr>
            <a:xfrm>
              <a:off x="6294758" y="3699289"/>
              <a:ext cx="2268647" cy="369332"/>
            </a:xfrm>
            <a:prstGeom prst="rect">
              <a:avLst/>
            </a:prstGeom>
          </p:spPr>
          <p:txBody>
            <a:bodyPr wrap="square">
              <a:spAutoFit/>
            </a:bodyPr>
            <a:lstStyle/>
            <a:p>
              <a:r>
                <a:rPr lang="en-US" sz="1800" dirty="0">
                  <a:latin typeface="Tw Cen MT" panose="020B0602020104020603" pitchFamily="34" charset="0"/>
                </a:rPr>
                <a:t>Handout Packet</a:t>
              </a:r>
            </a:p>
          </p:txBody>
        </p:sp>
      </p:grpSp>
      <p:grpSp>
        <p:nvGrpSpPr>
          <p:cNvPr id="13" name="Group 12">
            <a:extLst>
              <a:ext uri="{FF2B5EF4-FFF2-40B4-BE49-F238E27FC236}">
                <a16:creationId xmlns:a16="http://schemas.microsoft.com/office/drawing/2014/main" id="{BD14AC64-A8B6-4E57-9F57-9A0425D394F9}"/>
              </a:ext>
            </a:extLst>
          </p:cNvPr>
          <p:cNvGrpSpPr/>
          <p:nvPr/>
        </p:nvGrpSpPr>
        <p:grpSpPr>
          <a:xfrm>
            <a:off x="682095" y="4707657"/>
            <a:ext cx="3656887" cy="731521"/>
            <a:chOff x="682094" y="4707655"/>
            <a:chExt cx="3656887" cy="731521"/>
          </a:xfrm>
        </p:grpSpPr>
        <p:pic>
          <p:nvPicPr>
            <p:cNvPr id="14" name="Picture 13" descr="This icon indicates Essential Questions&#10;to discuss." title="Essential Questions Icon">
              <a:extLst>
                <a:ext uri="{FF2B5EF4-FFF2-40B4-BE49-F238E27FC236}">
                  <a16:creationId xmlns:a16="http://schemas.microsoft.com/office/drawing/2014/main" id="{E014AE1B-F6E4-4178-9BE8-E50299FD42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094" y="4707655"/>
              <a:ext cx="731521" cy="731521"/>
            </a:xfrm>
            <a:prstGeom prst="rect">
              <a:avLst/>
            </a:prstGeom>
          </p:spPr>
        </p:pic>
        <p:sp>
          <p:nvSpPr>
            <p:cNvPr id="15" name="Rectangle 14">
              <a:extLst>
                <a:ext uri="{FF2B5EF4-FFF2-40B4-BE49-F238E27FC236}">
                  <a16:creationId xmlns:a16="http://schemas.microsoft.com/office/drawing/2014/main" id="{081F747C-0C09-4023-B68C-05ED54424ADA}"/>
                </a:ext>
              </a:extLst>
            </p:cNvPr>
            <p:cNvSpPr/>
            <p:nvPr/>
          </p:nvSpPr>
          <p:spPr>
            <a:xfrm>
              <a:off x="1715288" y="4842583"/>
              <a:ext cx="2623693" cy="369332"/>
            </a:xfrm>
            <a:prstGeom prst="rect">
              <a:avLst/>
            </a:prstGeom>
          </p:spPr>
          <p:txBody>
            <a:bodyPr wrap="square">
              <a:spAutoFit/>
            </a:bodyPr>
            <a:lstStyle/>
            <a:p>
              <a:r>
                <a:rPr lang="en-US" sz="1800" dirty="0">
                  <a:latin typeface="Tw Cen MT" panose="020B0602020104020603" pitchFamily="34" charset="0"/>
                </a:rPr>
                <a:t>Essential Questions</a:t>
              </a:r>
            </a:p>
          </p:txBody>
        </p:sp>
      </p:grpSp>
      <p:grpSp>
        <p:nvGrpSpPr>
          <p:cNvPr id="16" name="Group 15">
            <a:extLst>
              <a:ext uri="{FF2B5EF4-FFF2-40B4-BE49-F238E27FC236}">
                <a16:creationId xmlns:a16="http://schemas.microsoft.com/office/drawing/2014/main" id="{54257A24-92F9-4F4D-97FC-E3F20930BC17}"/>
              </a:ext>
            </a:extLst>
          </p:cNvPr>
          <p:cNvGrpSpPr/>
          <p:nvPr/>
        </p:nvGrpSpPr>
        <p:grpSpPr>
          <a:xfrm>
            <a:off x="5274207" y="4709181"/>
            <a:ext cx="2378251" cy="728473"/>
            <a:chOff x="5274206" y="4709179"/>
            <a:chExt cx="2378251" cy="728473"/>
          </a:xfrm>
        </p:grpSpPr>
        <p:pic>
          <p:nvPicPr>
            <p:cNvPr id="17" name="Picture 16" descr="Blue Print Icon&#10;&#10;This icon indicates more information is available in the Blueprint document.">
              <a:extLst>
                <a:ext uri="{FF2B5EF4-FFF2-40B4-BE49-F238E27FC236}">
                  <a16:creationId xmlns:a16="http://schemas.microsoft.com/office/drawing/2014/main" id="{6F783221-FE43-4175-AB52-F03E00CB8C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4206" y="4709179"/>
              <a:ext cx="728473" cy="728473"/>
            </a:xfrm>
            <a:prstGeom prst="rect">
              <a:avLst/>
            </a:prstGeom>
          </p:spPr>
        </p:pic>
        <p:sp>
          <p:nvSpPr>
            <p:cNvPr id="18" name="Rectangle 17">
              <a:extLst>
                <a:ext uri="{FF2B5EF4-FFF2-40B4-BE49-F238E27FC236}">
                  <a16:creationId xmlns:a16="http://schemas.microsoft.com/office/drawing/2014/main" id="{449BEB7D-794D-476F-BB3C-420FD6187FB8}"/>
                </a:ext>
              </a:extLst>
            </p:cNvPr>
            <p:cNvSpPr/>
            <p:nvPr/>
          </p:nvSpPr>
          <p:spPr>
            <a:xfrm>
              <a:off x="6294758" y="4842583"/>
              <a:ext cx="1357699" cy="369332"/>
            </a:xfrm>
            <a:prstGeom prst="rect">
              <a:avLst/>
            </a:prstGeom>
          </p:spPr>
          <p:txBody>
            <a:bodyPr wrap="square">
              <a:spAutoFit/>
            </a:bodyPr>
            <a:lstStyle/>
            <a:p>
              <a:r>
                <a:rPr lang="en-US" sz="1800" dirty="0">
                  <a:latin typeface="Tw Cen MT" panose="020B0602020104020603" pitchFamily="34" charset="0"/>
                </a:rPr>
                <a:t>Blueprint</a:t>
              </a:r>
            </a:p>
          </p:txBody>
        </p:sp>
      </p:grpSp>
    </p:spTree>
    <p:extLst>
      <p:ext uri="{BB962C8B-B14F-4D97-AF65-F5344CB8AC3E}">
        <p14:creationId xmlns:p14="http://schemas.microsoft.com/office/powerpoint/2010/main" val="4225255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02190"/>
            <a:ext cx="8229600" cy="921810"/>
          </a:xfrm>
        </p:spPr>
        <p:txBody>
          <a:bodyPr/>
          <a:lstStyle>
            <a:lvl1pPr>
              <a:defRPr sz="4400"/>
            </a:lvl1pPr>
          </a:lstStyle>
          <a:p>
            <a:r>
              <a:rPr lang="en-US" dirty="0"/>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3" y="2174877"/>
            <a:ext cx="4040188" cy="3616325"/>
          </a:xfrm>
        </p:spPr>
        <p:txBody>
          <a:bodyPr/>
          <a:lstStyle>
            <a:lvl1pPr>
              <a:defRPr sz="1800"/>
            </a:lvl1pPr>
            <a:lvl2pPr marL="557213" indent="-214313">
              <a:defRPr lang="en-US" sz="1500" kern="1200" dirty="0" smtClean="0">
                <a:solidFill>
                  <a:schemeClr val="tx1"/>
                </a:solidFill>
                <a:latin typeface="Tw Cen MT" pitchFamily="34" charset="0"/>
                <a:ea typeface="+mn-ea"/>
                <a:cs typeface="+mn-cs"/>
              </a:defRPr>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7"/>
            <a:ext cx="4041775" cy="3616325"/>
          </a:xfrm>
        </p:spPr>
        <p:txBody>
          <a:bodyPr/>
          <a:lstStyle>
            <a:lvl1pPr>
              <a:defRPr sz="1800"/>
            </a:lvl1pPr>
            <a:lvl2pPr marL="557213" indent="-214313">
              <a:defRPr lang="en-US" sz="1500" kern="1200" dirty="0" smtClean="0">
                <a:solidFill>
                  <a:schemeClr val="tx1"/>
                </a:solidFill>
                <a:latin typeface="Tw Cen MT" pitchFamily="34" charset="0"/>
                <a:ea typeface="+mn-ea"/>
                <a:cs typeface="+mn-cs"/>
              </a:defRPr>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2352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986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9"/>
        <p:cNvGrpSpPr/>
        <p:nvPr/>
      </p:nvGrpSpPr>
      <p:grpSpPr>
        <a:xfrm>
          <a:off x="0" y="0"/>
          <a:ext cx="0" cy="0"/>
          <a:chOff x="0" y="0"/>
          <a:chExt cx="0" cy="0"/>
        </a:xfrm>
      </p:grpSpPr>
      <p:sp>
        <p:nvSpPr>
          <p:cNvPr id="60" name="Shape 60"/>
          <p:cNvSpPr txBox="1">
            <a:spLocks noGrp="1"/>
          </p:cNvSpPr>
          <p:nvPr>
            <p:ph type="title" hasCustomPrompt="1"/>
          </p:nvPr>
        </p:nvSpPr>
        <p:spPr>
          <a:xfrm>
            <a:off x="457200" y="601666"/>
            <a:ext cx="8229600" cy="1096961"/>
          </a:xfrm>
          <a:prstGeom prst="rect">
            <a:avLst/>
          </a:prstGeom>
          <a:noFill/>
          <a:ln>
            <a:noFill/>
          </a:ln>
        </p:spPr>
        <p:txBody>
          <a:bodyPr wrap="square" lIns="91425" tIns="91425" rIns="91425" bIns="91425" anchor="ctr" anchorCtr="0">
            <a:noAutofit/>
          </a:bodyPr>
          <a:lstStyle>
            <a:lvl1pPr marL="0" marR="0" lvl="0" indent="0" algn="ctr" rtl="0">
              <a:spcBef>
                <a:spcPts val="0"/>
              </a:spcBef>
              <a:spcAft>
                <a:spcPts val="0"/>
              </a:spcAft>
              <a:buNone/>
              <a:defRPr sz="44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5pPr>
            <a:lvl6pPr marL="257114" marR="0" lvl="5" indent="-7083" algn="ctr" rtl="0">
              <a:spcBef>
                <a:spcPts val="0"/>
              </a:spcBef>
              <a:spcAft>
                <a:spcPts val="0"/>
              </a:spcAft>
              <a:buNone/>
              <a:defRPr sz="2475" b="0" i="0" u="none" strike="noStrike" cap="none">
                <a:solidFill>
                  <a:schemeClr val="dk2"/>
                </a:solidFill>
                <a:latin typeface="Questrial"/>
                <a:ea typeface="Questrial"/>
                <a:cs typeface="Questrial"/>
                <a:sym typeface="Questrial"/>
              </a:defRPr>
            </a:lvl6pPr>
            <a:lvl7pPr marL="514229" marR="0" lvl="6" indent="-7023" algn="ctr" rtl="0">
              <a:spcBef>
                <a:spcPts val="0"/>
              </a:spcBef>
              <a:spcAft>
                <a:spcPts val="0"/>
              </a:spcAft>
              <a:buNone/>
              <a:defRPr sz="2475" b="0" i="0" u="none" strike="noStrike" cap="none">
                <a:solidFill>
                  <a:schemeClr val="dk2"/>
                </a:solidFill>
                <a:latin typeface="Questrial"/>
                <a:ea typeface="Questrial"/>
                <a:cs typeface="Questrial"/>
                <a:sym typeface="Questrial"/>
              </a:defRPr>
            </a:lvl7pPr>
            <a:lvl8pPr marL="771344" marR="0" lvl="7" indent="-6963" algn="ctr" rtl="0">
              <a:spcBef>
                <a:spcPts val="0"/>
              </a:spcBef>
              <a:spcAft>
                <a:spcPts val="0"/>
              </a:spcAft>
              <a:buNone/>
              <a:defRPr sz="2475" b="0" i="0" u="none" strike="noStrike" cap="none">
                <a:solidFill>
                  <a:schemeClr val="dk2"/>
                </a:solidFill>
                <a:latin typeface="Questrial"/>
                <a:ea typeface="Questrial"/>
                <a:cs typeface="Questrial"/>
                <a:sym typeface="Questrial"/>
              </a:defRPr>
            </a:lvl8pPr>
            <a:lvl9pPr marL="1028460" marR="0" lvl="8" indent="-6904" algn="ctr" rtl="0">
              <a:spcBef>
                <a:spcPts val="0"/>
              </a:spcBef>
              <a:spcAft>
                <a:spcPts val="0"/>
              </a:spcAft>
              <a:buNone/>
              <a:defRPr sz="2475" b="0" i="0" u="none" strike="noStrike" cap="none">
                <a:solidFill>
                  <a:schemeClr val="dk2"/>
                </a:solidFill>
                <a:latin typeface="Questrial"/>
                <a:ea typeface="Questrial"/>
                <a:cs typeface="Questrial"/>
                <a:sym typeface="Questrial"/>
              </a:defRPr>
            </a:lvl9pPr>
          </a:lstStyle>
          <a:p>
            <a:r>
              <a:rPr lang="en-US" dirty="0"/>
              <a:t>Click To Edit Master Title Style</a:t>
            </a:r>
          </a:p>
        </p:txBody>
      </p:sp>
      <p:sp>
        <p:nvSpPr>
          <p:cNvPr id="61" name="Shape 61"/>
          <p:cNvSpPr txBox="1">
            <a:spLocks noGrp="1"/>
          </p:cNvSpPr>
          <p:nvPr>
            <p:ph type="body" idx="1"/>
          </p:nvPr>
        </p:nvSpPr>
        <p:spPr>
          <a:xfrm>
            <a:off x="457201" y="1855434"/>
            <a:ext cx="8229599" cy="4083729"/>
          </a:xfrm>
          <a:prstGeom prst="rect">
            <a:avLst/>
          </a:prstGeom>
          <a:noFill/>
          <a:ln>
            <a:noFill/>
          </a:ln>
        </p:spPr>
        <p:txBody>
          <a:bodyPr wrap="square" lIns="91425" tIns="91425" rIns="91425" bIns="91425" anchor="t" anchorCtr="0">
            <a:noAutofit/>
          </a:bodyPr>
          <a:lstStyle>
            <a:lvl1pPr marL="192836" marR="0" lvl="0" indent="-78536" algn="l" rtl="0">
              <a:spcBef>
                <a:spcPts val="360"/>
              </a:spcBef>
              <a:spcAft>
                <a:spcPts val="0"/>
              </a:spcAft>
              <a:buClr>
                <a:schemeClr val="accent3"/>
              </a:buClr>
              <a:buSzPct val="100000"/>
              <a:buFont typeface="Wingdings" panose="05000000000000000000" pitchFamily="2" charset="2"/>
              <a:buChar char="§"/>
              <a:defRPr sz="24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417812" marR="0" lvl="1" indent="-67767" algn="l" rtl="0">
              <a:spcBef>
                <a:spcPts val="315"/>
              </a:spcBef>
              <a:spcAft>
                <a:spcPts val="0"/>
              </a:spcAft>
              <a:buClr>
                <a:schemeClr val="accent2"/>
              </a:buClr>
              <a:buSzPct val="100000"/>
              <a:buFont typeface="Noto Sans Symbols"/>
              <a:buChar char="❑"/>
              <a:defRPr sz="1575" b="0" i="0" u="none" strike="noStrike" cap="none">
                <a:solidFill>
                  <a:schemeClr val="dk1"/>
                </a:solidFill>
                <a:latin typeface="Questrial"/>
                <a:ea typeface="Questrial"/>
                <a:cs typeface="Questrial"/>
                <a:sym typeface="Questrial"/>
              </a:defRPr>
            </a:lvl2pPr>
            <a:lvl3pPr marL="642788" marR="0" lvl="2" indent="-49856" algn="l" rtl="0">
              <a:spcBef>
                <a:spcPts val="270"/>
              </a:spcBef>
              <a:spcAft>
                <a:spcPts val="0"/>
              </a:spcAft>
              <a:buClr>
                <a:schemeClr val="accent2"/>
              </a:buClr>
              <a:buSzPct val="100000"/>
              <a:buFont typeface="Noto Sans Symbols"/>
              <a:buChar char="❑"/>
              <a:defRPr sz="1350" b="0" i="0" u="none" strike="noStrike" cap="none">
                <a:solidFill>
                  <a:schemeClr val="dk1"/>
                </a:solidFill>
                <a:latin typeface="Questrial"/>
                <a:ea typeface="Questrial"/>
                <a:cs typeface="Questrial"/>
                <a:sym typeface="Questrial"/>
              </a:defRPr>
            </a:lvl3pPr>
            <a:lvl4pPr marL="899902" marR="0" lvl="3" indent="-64083" algn="l" rtl="0">
              <a:spcBef>
                <a:spcPts val="225"/>
              </a:spcBef>
              <a:spcAft>
                <a:spcPts val="0"/>
              </a:spcAft>
              <a:buClr>
                <a:schemeClr val="accent2"/>
              </a:buClr>
              <a:buSzPct val="100000"/>
              <a:buFont typeface="Noto Sans Symbols"/>
              <a:buChar char="❑"/>
              <a:defRPr sz="1125" b="0" i="0" u="none" strike="noStrike" cap="none">
                <a:solidFill>
                  <a:schemeClr val="dk1"/>
                </a:solidFill>
                <a:latin typeface="Questrial"/>
                <a:ea typeface="Questrial"/>
                <a:cs typeface="Questrial"/>
                <a:sym typeface="Questrial"/>
              </a:defRPr>
            </a:lvl4pPr>
            <a:lvl5pPr marL="1157017" marR="0" lvl="4" indent="-64023" algn="l" rtl="0">
              <a:spcBef>
                <a:spcPts val="225"/>
              </a:spcBef>
              <a:spcAft>
                <a:spcPts val="0"/>
              </a:spcAft>
              <a:buClr>
                <a:schemeClr val="accent2"/>
              </a:buClr>
              <a:buSzPct val="100000"/>
              <a:buFont typeface="Noto Sans Symbols"/>
              <a:buChar char="❑"/>
              <a:defRPr sz="1125" b="0" i="0" u="none" strike="noStrike" cap="none">
                <a:solidFill>
                  <a:schemeClr val="dk1"/>
                </a:solidFill>
                <a:latin typeface="Questrial"/>
                <a:ea typeface="Questrial"/>
                <a:cs typeface="Questrial"/>
                <a:sym typeface="Questrial"/>
              </a:defRPr>
            </a:lvl5pPr>
            <a:lvl6pPr marL="1414132" marR="0" lvl="5" indent="-63963" algn="l" rtl="0">
              <a:spcBef>
                <a:spcPts val="225"/>
              </a:spcBef>
              <a:buClr>
                <a:schemeClr val="dk1"/>
              </a:buClr>
              <a:buSzPct val="100000"/>
              <a:buFont typeface="Arial"/>
              <a:buChar char="•"/>
              <a:defRPr sz="1125" b="0" i="0" u="none" strike="noStrike" cap="none">
                <a:solidFill>
                  <a:schemeClr val="dk1"/>
                </a:solidFill>
                <a:latin typeface="Calibri"/>
                <a:ea typeface="Calibri"/>
                <a:cs typeface="Calibri"/>
                <a:sym typeface="Calibri"/>
              </a:defRPr>
            </a:lvl6pPr>
            <a:lvl7pPr marL="1671248" marR="0" lvl="6" indent="-63904" algn="l" rtl="0">
              <a:spcBef>
                <a:spcPts val="225"/>
              </a:spcBef>
              <a:buClr>
                <a:schemeClr val="dk1"/>
              </a:buClr>
              <a:buSzPct val="100000"/>
              <a:buFont typeface="Arial"/>
              <a:buChar char="•"/>
              <a:defRPr sz="1125" b="0" i="0" u="none" strike="noStrike" cap="none">
                <a:solidFill>
                  <a:schemeClr val="dk1"/>
                </a:solidFill>
                <a:latin typeface="Calibri"/>
                <a:ea typeface="Calibri"/>
                <a:cs typeface="Calibri"/>
                <a:sym typeface="Calibri"/>
              </a:defRPr>
            </a:lvl7pPr>
            <a:lvl8pPr marL="1928362" marR="0" lvl="7" indent="-63843" algn="l" rtl="0">
              <a:spcBef>
                <a:spcPts val="225"/>
              </a:spcBef>
              <a:buClr>
                <a:schemeClr val="dk1"/>
              </a:buClr>
              <a:buSzPct val="100000"/>
              <a:buFont typeface="Arial"/>
              <a:buChar char="•"/>
              <a:defRPr sz="1125" b="0" i="0" u="none" strike="noStrike" cap="none">
                <a:solidFill>
                  <a:schemeClr val="dk1"/>
                </a:solidFill>
                <a:latin typeface="Calibri"/>
                <a:ea typeface="Calibri"/>
                <a:cs typeface="Calibri"/>
                <a:sym typeface="Calibri"/>
              </a:defRPr>
            </a:lvl8pPr>
            <a:lvl9pPr marL="2185477" marR="0" lvl="8" indent="-63782" algn="l" rtl="0">
              <a:spcBef>
                <a:spcPts val="225"/>
              </a:spcBef>
              <a:buClr>
                <a:schemeClr val="dk1"/>
              </a:buClr>
              <a:buSzPct val="100000"/>
              <a:buFont typeface="Arial"/>
              <a:buChar char="•"/>
              <a:defRPr sz="1125" b="0" i="0" u="none" strike="noStrike" cap="none">
                <a:solidFill>
                  <a:schemeClr val="dk1"/>
                </a:solidFill>
                <a:latin typeface="Calibri"/>
                <a:ea typeface="Calibri"/>
                <a:cs typeface="Calibri"/>
                <a:sym typeface="Calibri"/>
              </a:defRPr>
            </a:lvl9pPr>
          </a:lstStyle>
          <a:p>
            <a:pPr lvl="0"/>
            <a:r>
              <a:rPr lang="en-US" dirty="0"/>
              <a:t>Click to edit Master text styles</a:t>
            </a:r>
          </a:p>
        </p:txBody>
      </p:sp>
    </p:spTree>
    <p:extLst>
      <p:ext uri="{BB962C8B-B14F-4D97-AF65-F5344CB8AC3E}">
        <p14:creationId xmlns:p14="http://schemas.microsoft.com/office/powerpoint/2010/main" val="243976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q_Title and Content">
    <p:spTree>
      <p:nvGrpSpPr>
        <p:cNvPr id="1" name="Shape 17"/>
        <p:cNvGrpSpPr/>
        <p:nvPr/>
      </p:nvGrpSpPr>
      <p:grpSpPr>
        <a:xfrm>
          <a:off x="0" y="0"/>
          <a:ext cx="0" cy="0"/>
          <a:chOff x="0" y="0"/>
          <a:chExt cx="0" cy="0"/>
        </a:xfrm>
      </p:grpSpPr>
      <p:sp>
        <p:nvSpPr>
          <p:cNvPr id="19" name="Shape 19"/>
          <p:cNvSpPr txBox="1">
            <a:spLocks noGrp="1"/>
          </p:cNvSpPr>
          <p:nvPr>
            <p:ph type="title" hasCustomPrompt="1"/>
          </p:nvPr>
        </p:nvSpPr>
        <p:spPr>
          <a:xfrm>
            <a:off x="457200" y="601666"/>
            <a:ext cx="8229600" cy="1096961"/>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5pPr>
            <a:lvl6pPr marL="257114" marR="0" lvl="5" indent="-7083" algn="ctr" rtl="0">
              <a:spcBef>
                <a:spcPts val="0"/>
              </a:spcBef>
              <a:spcAft>
                <a:spcPts val="0"/>
              </a:spcAft>
              <a:buNone/>
              <a:defRPr sz="2475" b="0" i="0" u="none" strike="noStrike" cap="none">
                <a:solidFill>
                  <a:schemeClr val="dk2"/>
                </a:solidFill>
                <a:latin typeface="Questrial"/>
                <a:ea typeface="Questrial"/>
                <a:cs typeface="Questrial"/>
                <a:sym typeface="Questrial"/>
              </a:defRPr>
            </a:lvl6pPr>
            <a:lvl7pPr marL="514229" marR="0" lvl="6" indent="-7023" algn="ctr" rtl="0">
              <a:spcBef>
                <a:spcPts val="0"/>
              </a:spcBef>
              <a:spcAft>
                <a:spcPts val="0"/>
              </a:spcAft>
              <a:buNone/>
              <a:defRPr sz="2475" b="0" i="0" u="none" strike="noStrike" cap="none">
                <a:solidFill>
                  <a:schemeClr val="dk2"/>
                </a:solidFill>
                <a:latin typeface="Questrial"/>
                <a:ea typeface="Questrial"/>
                <a:cs typeface="Questrial"/>
                <a:sym typeface="Questrial"/>
              </a:defRPr>
            </a:lvl7pPr>
            <a:lvl8pPr marL="771344" marR="0" lvl="7" indent="-6963" algn="ctr" rtl="0">
              <a:spcBef>
                <a:spcPts val="0"/>
              </a:spcBef>
              <a:spcAft>
                <a:spcPts val="0"/>
              </a:spcAft>
              <a:buNone/>
              <a:defRPr sz="2475" b="0" i="0" u="none" strike="noStrike" cap="none">
                <a:solidFill>
                  <a:schemeClr val="dk2"/>
                </a:solidFill>
                <a:latin typeface="Questrial"/>
                <a:ea typeface="Questrial"/>
                <a:cs typeface="Questrial"/>
                <a:sym typeface="Questrial"/>
              </a:defRPr>
            </a:lvl8pPr>
            <a:lvl9pPr marL="1028460" marR="0" lvl="8" indent="-6904" algn="ctr" rtl="0">
              <a:spcBef>
                <a:spcPts val="0"/>
              </a:spcBef>
              <a:spcAft>
                <a:spcPts val="0"/>
              </a:spcAft>
              <a:buNone/>
              <a:defRPr sz="2475" b="0" i="0" u="none" strike="noStrike" cap="none">
                <a:solidFill>
                  <a:schemeClr val="dk2"/>
                </a:solidFill>
                <a:latin typeface="Questrial"/>
                <a:ea typeface="Questrial"/>
                <a:cs typeface="Questrial"/>
                <a:sym typeface="Questrial"/>
              </a:defRPr>
            </a:lvl9pPr>
          </a:lstStyle>
          <a:p>
            <a:r>
              <a:rPr lang="en-US" dirty="0"/>
              <a:t>Click To Edit Master Title Style</a:t>
            </a:r>
          </a:p>
        </p:txBody>
      </p:sp>
      <p:sp>
        <p:nvSpPr>
          <p:cNvPr id="4" name="Shape 20"/>
          <p:cNvSpPr txBox="1">
            <a:spLocks/>
          </p:cNvSpPr>
          <p:nvPr/>
        </p:nvSpPr>
        <p:spPr>
          <a:xfrm>
            <a:off x="457200" y="1828805"/>
            <a:ext cx="8229600" cy="3962396"/>
          </a:xfrm>
          <a:prstGeom prst="rect">
            <a:avLst/>
          </a:prstGeom>
          <a:noFill/>
          <a:ln>
            <a:noFill/>
          </a:ln>
        </p:spPr>
        <p:txBody>
          <a:bodyPr wrap="square" lIns="51427" tIns="51427" rIns="51427" bIns="51427" anchor="t" anchorCtr="0"/>
          <a:lstStyle>
            <a:defPPr marR="0" lvl="0" algn="l" rtl="0">
              <a:lnSpc>
                <a:spcPct val="100000"/>
              </a:lnSpc>
              <a:spcBef>
                <a:spcPts val="0"/>
              </a:spcBef>
              <a:spcAft>
                <a:spcPts val="0"/>
              </a:spcAft>
            </a:defPPr>
            <a:lvl1pPr marL="342820" marR="0" lvl="0" indent="-139619" algn="l" rtl="0" eaLnBrk="1" hangingPunct="1">
              <a:lnSpc>
                <a:spcPct val="100000"/>
              </a:lnSpc>
              <a:spcBef>
                <a:spcPts val="640"/>
              </a:spcBef>
              <a:spcAft>
                <a:spcPts val="0"/>
              </a:spcAft>
              <a:buClr>
                <a:schemeClr val="accent2"/>
              </a:buClr>
              <a:buSzPct val="100000"/>
              <a:buFont typeface="Noto Sans Symbols"/>
              <a:buChar char="❑"/>
              <a:defRPr sz="32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742776" marR="0" lvl="1" indent="-120475" algn="l" rtl="0" eaLnBrk="1" hangingPunct="1">
              <a:lnSpc>
                <a:spcPct val="100000"/>
              </a:lnSpc>
              <a:spcBef>
                <a:spcPts val="560"/>
              </a:spcBef>
              <a:spcAft>
                <a:spcPts val="0"/>
              </a:spcAft>
              <a:buClr>
                <a:schemeClr val="accent3"/>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2733" marR="0" lvl="2" indent="-88632" algn="l" rtl="0" eaLnBrk="1" hangingPunct="1">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599825" marR="0" lvl="3" indent="-113925" algn="l" rtl="0" eaLnBrk="1" hangingPunct="1">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6919" marR="0" lvl="4" indent="-113819" algn="l" rtl="0" eaLnBrk="1" hangingPunct="1">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012" marR="0" lvl="5" indent="-113712"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106" marR="0" lvl="6" indent="-113606"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198" marR="0" lvl="7" indent="-113498"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5292" marR="0" lvl="8" indent="-113391"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sz="1125" dirty="0">
              <a:latin typeface="Tw Cen MT" panose="020B0602020104020603" pitchFamily="34" charset="0"/>
            </a:endParaRPr>
          </a:p>
        </p:txBody>
      </p:sp>
    </p:spTree>
    <p:extLst>
      <p:ext uri="{BB962C8B-B14F-4D97-AF65-F5344CB8AC3E}">
        <p14:creationId xmlns:p14="http://schemas.microsoft.com/office/powerpoint/2010/main" val="3857998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40"/>
        <p:cNvGrpSpPr/>
        <p:nvPr/>
      </p:nvGrpSpPr>
      <p:grpSpPr>
        <a:xfrm>
          <a:off x="0" y="0"/>
          <a:ext cx="0" cy="0"/>
          <a:chOff x="0" y="0"/>
          <a:chExt cx="0" cy="0"/>
        </a:xfrm>
      </p:grpSpPr>
      <p:sp>
        <p:nvSpPr>
          <p:cNvPr id="43" name="Shape 43"/>
          <p:cNvSpPr txBox="1">
            <a:spLocks noGrp="1"/>
          </p:cNvSpPr>
          <p:nvPr>
            <p:ph type="title" hasCustomPrompt="1"/>
          </p:nvPr>
        </p:nvSpPr>
        <p:spPr>
          <a:xfrm>
            <a:off x="722312" y="2906719"/>
            <a:ext cx="7772400" cy="2862260"/>
          </a:xfrm>
          <a:prstGeom prst="rect">
            <a:avLst/>
          </a:prstGeom>
          <a:noFill/>
          <a:ln>
            <a:noFill/>
          </a:ln>
        </p:spPr>
        <p:txBody>
          <a:bodyPr wrap="square" lIns="91425" tIns="91425" rIns="91425" bIns="91425" anchor="t" anchorCtr="0"/>
          <a:lstStyle>
            <a:lvl1pPr marL="0" marR="0" lvl="0" indent="0" algn="ctr" rtl="0">
              <a:spcBef>
                <a:spcPts val="0"/>
              </a:spcBef>
              <a:spcAft>
                <a:spcPts val="0"/>
              </a:spcAft>
              <a:buNone/>
              <a:defRPr sz="44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5pPr>
            <a:lvl6pPr marL="257114" marR="0" lvl="5" indent="-7083" algn="ctr" rtl="0">
              <a:spcBef>
                <a:spcPts val="0"/>
              </a:spcBef>
              <a:spcAft>
                <a:spcPts val="0"/>
              </a:spcAft>
              <a:buNone/>
              <a:defRPr sz="2475" b="0" i="0" u="none" strike="noStrike" cap="none">
                <a:solidFill>
                  <a:schemeClr val="dk2"/>
                </a:solidFill>
                <a:latin typeface="Questrial"/>
                <a:ea typeface="Questrial"/>
                <a:cs typeface="Questrial"/>
                <a:sym typeface="Questrial"/>
              </a:defRPr>
            </a:lvl6pPr>
            <a:lvl7pPr marL="514229" marR="0" lvl="6" indent="-7023" algn="ctr" rtl="0">
              <a:spcBef>
                <a:spcPts val="0"/>
              </a:spcBef>
              <a:spcAft>
                <a:spcPts val="0"/>
              </a:spcAft>
              <a:buNone/>
              <a:defRPr sz="2475" b="0" i="0" u="none" strike="noStrike" cap="none">
                <a:solidFill>
                  <a:schemeClr val="dk2"/>
                </a:solidFill>
                <a:latin typeface="Questrial"/>
                <a:ea typeface="Questrial"/>
                <a:cs typeface="Questrial"/>
                <a:sym typeface="Questrial"/>
              </a:defRPr>
            </a:lvl7pPr>
            <a:lvl8pPr marL="771344" marR="0" lvl="7" indent="-6963" algn="ctr" rtl="0">
              <a:spcBef>
                <a:spcPts val="0"/>
              </a:spcBef>
              <a:spcAft>
                <a:spcPts val="0"/>
              </a:spcAft>
              <a:buNone/>
              <a:defRPr sz="2475" b="0" i="0" u="none" strike="noStrike" cap="none">
                <a:solidFill>
                  <a:schemeClr val="dk2"/>
                </a:solidFill>
                <a:latin typeface="Questrial"/>
                <a:ea typeface="Questrial"/>
                <a:cs typeface="Questrial"/>
                <a:sym typeface="Questrial"/>
              </a:defRPr>
            </a:lvl8pPr>
            <a:lvl9pPr marL="1028460" marR="0" lvl="8" indent="-6904" algn="ctr" rtl="0">
              <a:spcBef>
                <a:spcPts val="0"/>
              </a:spcBef>
              <a:spcAft>
                <a:spcPts val="0"/>
              </a:spcAft>
              <a:buNone/>
              <a:defRPr sz="2475" b="0" i="0" u="none" strike="noStrike" cap="none">
                <a:solidFill>
                  <a:schemeClr val="dk2"/>
                </a:solidFill>
                <a:latin typeface="Questrial"/>
                <a:ea typeface="Questrial"/>
                <a:cs typeface="Questrial"/>
                <a:sym typeface="Questrial"/>
              </a:defRPr>
            </a:lvl9pPr>
          </a:lstStyle>
          <a:p>
            <a:r>
              <a:rPr lang="en-US" dirty="0"/>
              <a:t>Click To Edit Master Title Style</a:t>
            </a:r>
          </a:p>
        </p:txBody>
      </p:sp>
    </p:spTree>
    <p:extLst>
      <p:ext uri="{BB962C8B-B14F-4D97-AF65-F5344CB8AC3E}">
        <p14:creationId xmlns:p14="http://schemas.microsoft.com/office/powerpoint/2010/main" val="2772645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Shape 40"/>
        <p:cNvGrpSpPr/>
        <p:nvPr/>
      </p:nvGrpSpPr>
      <p:grpSpPr>
        <a:xfrm>
          <a:off x="0" y="0"/>
          <a:ext cx="0" cy="0"/>
          <a:chOff x="0" y="0"/>
          <a:chExt cx="0" cy="0"/>
        </a:xfrm>
      </p:grpSpPr>
      <p:sp>
        <p:nvSpPr>
          <p:cNvPr id="43" name="Shape 43"/>
          <p:cNvSpPr txBox="1">
            <a:spLocks noGrp="1"/>
          </p:cNvSpPr>
          <p:nvPr>
            <p:ph type="title" hasCustomPrompt="1"/>
          </p:nvPr>
        </p:nvSpPr>
        <p:spPr>
          <a:xfrm>
            <a:off x="722312" y="4406905"/>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3200" b="1"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5pPr>
            <a:lvl6pPr marL="257114" marR="0" lvl="5" indent="-7083" algn="ctr" rtl="0">
              <a:spcBef>
                <a:spcPts val="0"/>
              </a:spcBef>
              <a:spcAft>
                <a:spcPts val="0"/>
              </a:spcAft>
              <a:buNone/>
              <a:defRPr sz="2475" b="0" i="0" u="none" strike="noStrike" cap="none">
                <a:solidFill>
                  <a:schemeClr val="dk2"/>
                </a:solidFill>
                <a:latin typeface="Questrial"/>
                <a:ea typeface="Questrial"/>
                <a:cs typeface="Questrial"/>
                <a:sym typeface="Questrial"/>
              </a:defRPr>
            </a:lvl6pPr>
            <a:lvl7pPr marL="514229" marR="0" lvl="6" indent="-7023" algn="ctr" rtl="0">
              <a:spcBef>
                <a:spcPts val="0"/>
              </a:spcBef>
              <a:spcAft>
                <a:spcPts val="0"/>
              </a:spcAft>
              <a:buNone/>
              <a:defRPr sz="2475" b="0" i="0" u="none" strike="noStrike" cap="none">
                <a:solidFill>
                  <a:schemeClr val="dk2"/>
                </a:solidFill>
                <a:latin typeface="Questrial"/>
                <a:ea typeface="Questrial"/>
                <a:cs typeface="Questrial"/>
                <a:sym typeface="Questrial"/>
              </a:defRPr>
            </a:lvl7pPr>
            <a:lvl8pPr marL="771344" marR="0" lvl="7" indent="-6963" algn="ctr" rtl="0">
              <a:spcBef>
                <a:spcPts val="0"/>
              </a:spcBef>
              <a:spcAft>
                <a:spcPts val="0"/>
              </a:spcAft>
              <a:buNone/>
              <a:defRPr sz="2475" b="0" i="0" u="none" strike="noStrike" cap="none">
                <a:solidFill>
                  <a:schemeClr val="dk2"/>
                </a:solidFill>
                <a:latin typeface="Questrial"/>
                <a:ea typeface="Questrial"/>
                <a:cs typeface="Questrial"/>
                <a:sym typeface="Questrial"/>
              </a:defRPr>
            </a:lvl8pPr>
            <a:lvl9pPr marL="1028460" marR="0" lvl="8" indent="-6904" algn="ctr" rtl="0">
              <a:spcBef>
                <a:spcPts val="0"/>
              </a:spcBef>
              <a:spcAft>
                <a:spcPts val="0"/>
              </a:spcAft>
              <a:buNone/>
              <a:defRPr sz="2475" b="0" i="0" u="none" strike="noStrike" cap="none">
                <a:solidFill>
                  <a:schemeClr val="dk2"/>
                </a:solidFill>
                <a:latin typeface="Questrial"/>
                <a:ea typeface="Questrial"/>
                <a:cs typeface="Questrial"/>
                <a:sym typeface="Questrial"/>
              </a:defRPr>
            </a:lvl9pPr>
          </a:lstStyle>
          <a:p>
            <a:r>
              <a:rPr lang="en-US" dirty="0"/>
              <a:t>Click To Edit Master Title Style</a:t>
            </a:r>
          </a:p>
        </p:txBody>
      </p:sp>
      <p:sp>
        <p:nvSpPr>
          <p:cNvPr id="44" name="Shape 44"/>
          <p:cNvSpPr txBox="1">
            <a:spLocks noGrp="1"/>
          </p:cNvSpPr>
          <p:nvPr>
            <p:ph type="body" idx="1"/>
          </p:nvPr>
        </p:nvSpPr>
        <p:spPr>
          <a:xfrm>
            <a:off x="722312" y="2906720"/>
            <a:ext cx="7772400" cy="1500187"/>
          </a:xfrm>
          <a:prstGeom prst="rect">
            <a:avLst/>
          </a:prstGeom>
          <a:noFill/>
          <a:ln>
            <a:noFill/>
          </a:ln>
        </p:spPr>
        <p:txBody>
          <a:bodyPr wrap="square" lIns="91425" tIns="91425" rIns="91425" bIns="91425" anchor="b" anchorCtr="0">
            <a:noAutofit/>
          </a:bodyPr>
          <a:lstStyle>
            <a:lvl1pPr marL="0" marR="0" lvl="0" indent="0" algn="l" rtl="0">
              <a:spcBef>
                <a:spcPts val="225"/>
              </a:spcBef>
              <a:spcAft>
                <a:spcPts val="0"/>
              </a:spcAft>
              <a:buClr>
                <a:schemeClr val="accent2"/>
              </a:buClr>
              <a:buFont typeface="Noto Sans Symbols"/>
              <a:buNone/>
              <a:defRPr sz="2000" b="0" i="0" u="none" strike="noStrike" cap="none">
                <a:solidFill>
                  <a:srgbClr val="888888"/>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257114" marR="0" lvl="1" indent="-7083" algn="l" rtl="0">
              <a:spcBef>
                <a:spcPts val="203"/>
              </a:spcBef>
              <a:spcAft>
                <a:spcPts val="0"/>
              </a:spcAft>
              <a:buClr>
                <a:schemeClr val="accent2"/>
              </a:buClr>
              <a:buFont typeface="Noto Sans Symbols"/>
              <a:buNone/>
              <a:defRPr sz="1013" b="0" i="0" u="none" strike="noStrike" cap="none">
                <a:solidFill>
                  <a:srgbClr val="888888"/>
                </a:solidFill>
                <a:latin typeface="Questrial"/>
                <a:ea typeface="Questrial"/>
                <a:cs typeface="Questrial"/>
                <a:sym typeface="Questrial"/>
              </a:defRPr>
            </a:lvl2pPr>
            <a:lvl3pPr marL="514229" marR="0" lvl="2" indent="-7023" algn="l" rtl="0">
              <a:spcBef>
                <a:spcPts val="180"/>
              </a:spcBef>
              <a:spcAft>
                <a:spcPts val="0"/>
              </a:spcAft>
              <a:buClr>
                <a:schemeClr val="accent2"/>
              </a:buClr>
              <a:buFont typeface="Noto Sans Symbols"/>
              <a:buNone/>
              <a:defRPr sz="900" b="0" i="0" u="none" strike="noStrike" cap="none">
                <a:solidFill>
                  <a:srgbClr val="888888"/>
                </a:solidFill>
                <a:latin typeface="Questrial"/>
                <a:ea typeface="Questrial"/>
                <a:cs typeface="Questrial"/>
                <a:sym typeface="Questrial"/>
              </a:defRPr>
            </a:lvl3pPr>
            <a:lvl4pPr marL="771344" marR="0" lvl="3" indent="-6963" algn="l" rtl="0">
              <a:spcBef>
                <a:spcPts val="158"/>
              </a:spcBef>
              <a:spcAft>
                <a:spcPts val="0"/>
              </a:spcAft>
              <a:buClr>
                <a:schemeClr val="accent2"/>
              </a:buClr>
              <a:buFont typeface="Noto Sans Symbols"/>
              <a:buNone/>
              <a:defRPr sz="788" b="0" i="0" u="none" strike="noStrike" cap="none">
                <a:solidFill>
                  <a:srgbClr val="888888"/>
                </a:solidFill>
                <a:latin typeface="Questrial"/>
                <a:ea typeface="Questrial"/>
                <a:cs typeface="Questrial"/>
                <a:sym typeface="Questrial"/>
              </a:defRPr>
            </a:lvl4pPr>
            <a:lvl5pPr marL="1028460" marR="0" lvl="4" indent="-6904" algn="l" rtl="0">
              <a:spcBef>
                <a:spcPts val="158"/>
              </a:spcBef>
              <a:spcAft>
                <a:spcPts val="0"/>
              </a:spcAft>
              <a:buClr>
                <a:schemeClr val="accent2"/>
              </a:buClr>
              <a:buFont typeface="Noto Sans Symbols"/>
              <a:buNone/>
              <a:defRPr sz="788" b="0" i="0" u="none" strike="noStrike" cap="none">
                <a:solidFill>
                  <a:srgbClr val="888888"/>
                </a:solidFill>
                <a:latin typeface="Questrial"/>
                <a:ea typeface="Questrial"/>
                <a:cs typeface="Questrial"/>
                <a:sym typeface="Questrial"/>
              </a:defRPr>
            </a:lvl5pPr>
            <a:lvl6pPr marL="1285575" marR="0" lvl="5" indent="-6843" algn="l" rtl="0">
              <a:spcBef>
                <a:spcPts val="158"/>
              </a:spcBef>
              <a:buClr>
                <a:srgbClr val="888888"/>
              </a:buClr>
              <a:buFont typeface="Arial"/>
              <a:buNone/>
              <a:defRPr sz="788" b="0" i="0" u="none" strike="noStrike" cap="none">
                <a:solidFill>
                  <a:srgbClr val="888888"/>
                </a:solidFill>
                <a:latin typeface="Calibri"/>
                <a:ea typeface="Calibri"/>
                <a:cs typeface="Calibri"/>
                <a:sym typeface="Calibri"/>
              </a:defRPr>
            </a:lvl6pPr>
            <a:lvl7pPr marL="1542689" marR="0" lvl="6" indent="-6782" algn="l" rtl="0">
              <a:spcBef>
                <a:spcPts val="158"/>
              </a:spcBef>
              <a:buClr>
                <a:srgbClr val="888888"/>
              </a:buClr>
              <a:buFont typeface="Arial"/>
              <a:buNone/>
              <a:defRPr sz="788" b="0" i="0" u="none" strike="noStrike" cap="none">
                <a:solidFill>
                  <a:srgbClr val="888888"/>
                </a:solidFill>
                <a:latin typeface="Calibri"/>
                <a:ea typeface="Calibri"/>
                <a:cs typeface="Calibri"/>
                <a:sym typeface="Calibri"/>
              </a:defRPr>
            </a:lvl7pPr>
            <a:lvl8pPr marL="1799804" marR="0" lvl="7" indent="-6722" algn="l" rtl="0">
              <a:spcBef>
                <a:spcPts val="158"/>
              </a:spcBef>
              <a:buClr>
                <a:srgbClr val="888888"/>
              </a:buClr>
              <a:buFont typeface="Arial"/>
              <a:buNone/>
              <a:defRPr sz="788" b="0" i="0" u="none" strike="noStrike" cap="none">
                <a:solidFill>
                  <a:srgbClr val="888888"/>
                </a:solidFill>
                <a:latin typeface="Calibri"/>
                <a:ea typeface="Calibri"/>
                <a:cs typeface="Calibri"/>
                <a:sym typeface="Calibri"/>
              </a:defRPr>
            </a:lvl8pPr>
            <a:lvl9pPr marL="2056918" marR="0" lvl="8" indent="-6662" algn="l" rtl="0">
              <a:spcBef>
                <a:spcPts val="158"/>
              </a:spcBef>
              <a:buClr>
                <a:srgbClr val="888888"/>
              </a:buClr>
              <a:buFont typeface="Arial"/>
              <a:buNone/>
              <a:defRPr sz="788" b="0" i="0" u="none" strike="noStrike" cap="none">
                <a:solidFill>
                  <a:srgbClr val="888888"/>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3925567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601666"/>
            <a:ext cx="8229600" cy="1096961"/>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5pPr>
            <a:lvl6pPr marL="257114" marR="0" lvl="5" indent="-7083" algn="ctr" rtl="0">
              <a:spcBef>
                <a:spcPts val="0"/>
              </a:spcBef>
              <a:spcAft>
                <a:spcPts val="0"/>
              </a:spcAft>
              <a:buNone/>
              <a:defRPr sz="2475" b="0" i="0" u="none" strike="noStrike" cap="none">
                <a:solidFill>
                  <a:schemeClr val="dk2"/>
                </a:solidFill>
                <a:latin typeface="Questrial"/>
                <a:ea typeface="Questrial"/>
                <a:cs typeface="Questrial"/>
                <a:sym typeface="Questrial"/>
              </a:defRPr>
            </a:lvl6pPr>
            <a:lvl7pPr marL="514229" marR="0" lvl="6" indent="-7023" algn="ctr" rtl="0">
              <a:spcBef>
                <a:spcPts val="0"/>
              </a:spcBef>
              <a:spcAft>
                <a:spcPts val="0"/>
              </a:spcAft>
              <a:buNone/>
              <a:defRPr sz="2475" b="0" i="0" u="none" strike="noStrike" cap="none">
                <a:solidFill>
                  <a:schemeClr val="dk2"/>
                </a:solidFill>
                <a:latin typeface="Questrial"/>
                <a:ea typeface="Questrial"/>
                <a:cs typeface="Questrial"/>
                <a:sym typeface="Questrial"/>
              </a:defRPr>
            </a:lvl7pPr>
            <a:lvl8pPr marL="771344" marR="0" lvl="7" indent="-6963" algn="ctr" rtl="0">
              <a:spcBef>
                <a:spcPts val="0"/>
              </a:spcBef>
              <a:spcAft>
                <a:spcPts val="0"/>
              </a:spcAft>
              <a:buNone/>
              <a:defRPr sz="2475" b="0" i="0" u="none" strike="noStrike" cap="none">
                <a:solidFill>
                  <a:schemeClr val="dk2"/>
                </a:solidFill>
                <a:latin typeface="Questrial"/>
                <a:ea typeface="Questrial"/>
                <a:cs typeface="Questrial"/>
                <a:sym typeface="Questrial"/>
              </a:defRPr>
            </a:lvl8pPr>
            <a:lvl9pPr marL="1028460" marR="0" lvl="8" indent="-6904" algn="ctr" rtl="0">
              <a:spcBef>
                <a:spcPts val="0"/>
              </a:spcBef>
              <a:spcAft>
                <a:spcPts val="0"/>
              </a:spcAft>
              <a:buNone/>
              <a:defRPr sz="2475"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47" name="Shape 47"/>
          <p:cNvSpPr txBox="1">
            <a:spLocks noGrp="1"/>
          </p:cNvSpPr>
          <p:nvPr>
            <p:ph type="body" idx="1"/>
          </p:nvPr>
        </p:nvSpPr>
        <p:spPr>
          <a:xfrm>
            <a:off x="457202" y="1600208"/>
            <a:ext cx="4038599" cy="4190997"/>
          </a:xfrm>
          <a:prstGeom prst="rect">
            <a:avLst/>
          </a:prstGeom>
          <a:noFill/>
          <a:ln>
            <a:noFill/>
          </a:ln>
        </p:spPr>
        <p:txBody>
          <a:bodyPr wrap="square" lIns="91425" tIns="91425" rIns="91425" bIns="91425" anchor="t" anchorCtr="0"/>
          <a:lstStyle>
            <a:lvl1pPr marL="192836" marR="0" lvl="0" indent="-92823" algn="l" rtl="0">
              <a:spcBef>
                <a:spcPts val="315"/>
              </a:spcBef>
              <a:spcAft>
                <a:spcPts val="0"/>
              </a:spcAft>
              <a:buClr>
                <a:schemeClr val="accent2"/>
              </a:buClr>
              <a:buSzPct val="100000"/>
              <a:buFont typeface="Noto Sans Symbols"/>
              <a:buChar char="❑"/>
              <a:defRPr sz="20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417812" marR="0" lvl="1" indent="-82055" algn="l" rtl="0">
              <a:spcBef>
                <a:spcPts val="270"/>
              </a:spcBef>
              <a:spcAft>
                <a:spcPts val="0"/>
              </a:spcAft>
              <a:buClr>
                <a:schemeClr val="accent2"/>
              </a:buClr>
              <a:buSzPct val="100000"/>
              <a:buFont typeface="Noto Sans Symbols"/>
              <a:buChar char="❑"/>
              <a:defRPr sz="1350" b="0" i="0" u="none" strike="noStrike" cap="none">
                <a:solidFill>
                  <a:schemeClr val="dk1"/>
                </a:solidFill>
                <a:latin typeface="Questrial"/>
                <a:ea typeface="Questrial"/>
                <a:cs typeface="Questrial"/>
                <a:sym typeface="Questrial"/>
              </a:defRPr>
            </a:lvl2pPr>
            <a:lvl3pPr marL="642788" marR="0" lvl="2" indent="-64143" algn="l" rtl="0">
              <a:spcBef>
                <a:spcPts val="225"/>
              </a:spcBef>
              <a:spcAft>
                <a:spcPts val="0"/>
              </a:spcAft>
              <a:buClr>
                <a:schemeClr val="accent2"/>
              </a:buClr>
              <a:buSzPct val="100000"/>
              <a:buFont typeface="Noto Sans Symbols"/>
              <a:buChar char="❑"/>
              <a:defRPr sz="1125" b="0" i="0" u="none" strike="noStrike" cap="none">
                <a:solidFill>
                  <a:schemeClr val="dk1"/>
                </a:solidFill>
                <a:latin typeface="Questrial"/>
                <a:ea typeface="Questrial"/>
                <a:cs typeface="Questrial"/>
                <a:sym typeface="Questrial"/>
              </a:defRPr>
            </a:lvl3pPr>
            <a:lvl4pPr marL="899902" marR="0" lvl="3" indent="-71227" algn="l" rtl="0">
              <a:spcBef>
                <a:spcPts val="203"/>
              </a:spcBef>
              <a:spcAft>
                <a:spcPts val="0"/>
              </a:spcAft>
              <a:buClr>
                <a:schemeClr val="accent2"/>
              </a:buClr>
              <a:buSzPct val="100000"/>
              <a:buFont typeface="Noto Sans Symbols"/>
              <a:buChar char="❑"/>
              <a:defRPr sz="1013" b="0" i="0" u="none" strike="noStrike" cap="none">
                <a:solidFill>
                  <a:schemeClr val="dk1"/>
                </a:solidFill>
                <a:latin typeface="Questrial"/>
                <a:ea typeface="Questrial"/>
                <a:cs typeface="Questrial"/>
                <a:sym typeface="Questrial"/>
              </a:defRPr>
            </a:lvl4pPr>
            <a:lvl5pPr marL="1157017" marR="0" lvl="4" indent="-71167" algn="l" rtl="0">
              <a:spcBef>
                <a:spcPts val="203"/>
              </a:spcBef>
              <a:spcAft>
                <a:spcPts val="0"/>
              </a:spcAft>
              <a:buClr>
                <a:schemeClr val="accent2"/>
              </a:buClr>
              <a:buSzPct val="100000"/>
              <a:buFont typeface="Noto Sans Symbols"/>
              <a:buChar char="❑"/>
              <a:defRPr sz="1013" b="0" i="0" u="none" strike="noStrike" cap="none">
                <a:solidFill>
                  <a:schemeClr val="dk1"/>
                </a:solidFill>
                <a:latin typeface="Questrial"/>
                <a:ea typeface="Questrial"/>
                <a:cs typeface="Questrial"/>
                <a:sym typeface="Questrial"/>
              </a:defRPr>
            </a:lvl5pPr>
            <a:lvl6pPr marL="1414132" marR="0" lvl="5" indent="-71107" algn="l" rtl="0">
              <a:spcBef>
                <a:spcPts val="203"/>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6pPr>
            <a:lvl7pPr marL="1671248" marR="0" lvl="6" indent="-71048" algn="l" rtl="0">
              <a:spcBef>
                <a:spcPts val="203"/>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7pPr>
            <a:lvl8pPr marL="1928362" marR="0" lvl="7" indent="-70987" algn="l" rtl="0">
              <a:spcBef>
                <a:spcPts val="203"/>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8pPr>
            <a:lvl9pPr marL="2185477" marR="0" lvl="8" indent="-70926" algn="l" rtl="0">
              <a:spcBef>
                <a:spcPts val="203"/>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48" name="Shape 48"/>
          <p:cNvSpPr txBox="1">
            <a:spLocks noGrp="1"/>
          </p:cNvSpPr>
          <p:nvPr>
            <p:ph type="body" idx="2"/>
          </p:nvPr>
        </p:nvSpPr>
        <p:spPr>
          <a:xfrm>
            <a:off x="4648202" y="1600208"/>
            <a:ext cx="4038599" cy="4190997"/>
          </a:xfrm>
          <a:prstGeom prst="rect">
            <a:avLst/>
          </a:prstGeom>
          <a:noFill/>
          <a:ln>
            <a:noFill/>
          </a:ln>
        </p:spPr>
        <p:txBody>
          <a:bodyPr wrap="square" lIns="91425" tIns="91425" rIns="91425" bIns="91425" anchor="t" anchorCtr="0"/>
          <a:lstStyle>
            <a:lvl1pPr marL="192836" marR="0" lvl="0" indent="-92823" algn="l" rtl="0">
              <a:spcBef>
                <a:spcPts val="315"/>
              </a:spcBef>
              <a:spcAft>
                <a:spcPts val="0"/>
              </a:spcAft>
              <a:buClr>
                <a:schemeClr val="accent2"/>
              </a:buClr>
              <a:buSzPct val="100000"/>
              <a:buFont typeface="Noto Sans Symbols"/>
              <a:buChar char="❑"/>
              <a:defRPr sz="20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417812" marR="0" lvl="1" indent="-82055" algn="l" rtl="0">
              <a:spcBef>
                <a:spcPts val="270"/>
              </a:spcBef>
              <a:spcAft>
                <a:spcPts val="0"/>
              </a:spcAft>
              <a:buClr>
                <a:schemeClr val="accent2"/>
              </a:buClr>
              <a:buSzPct val="100000"/>
              <a:buFont typeface="Noto Sans Symbols"/>
              <a:buChar char="❑"/>
              <a:defRPr sz="1350" b="0" i="0" u="none" strike="noStrike" cap="none">
                <a:solidFill>
                  <a:schemeClr val="dk1"/>
                </a:solidFill>
                <a:latin typeface="Questrial"/>
                <a:ea typeface="Questrial"/>
                <a:cs typeface="Questrial"/>
                <a:sym typeface="Questrial"/>
              </a:defRPr>
            </a:lvl2pPr>
            <a:lvl3pPr marL="642788" marR="0" lvl="2" indent="-64143" algn="l" rtl="0">
              <a:spcBef>
                <a:spcPts val="225"/>
              </a:spcBef>
              <a:spcAft>
                <a:spcPts val="0"/>
              </a:spcAft>
              <a:buClr>
                <a:schemeClr val="accent2"/>
              </a:buClr>
              <a:buSzPct val="100000"/>
              <a:buFont typeface="Noto Sans Symbols"/>
              <a:buChar char="❑"/>
              <a:defRPr sz="1125" b="0" i="0" u="none" strike="noStrike" cap="none">
                <a:solidFill>
                  <a:schemeClr val="dk1"/>
                </a:solidFill>
                <a:latin typeface="Questrial"/>
                <a:ea typeface="Questrial"/>
                <a:cs typeface="Questrial"/>
                <a:sym typeface="Questrial"/>
              </a:defRPr>
            </a:lvl3pPr>
            <a:lvl4pPr marL="899902" marR="0" lvl="3" indent="-71227" algn="l" rtl="0">
              <a:spcBef>
                <a:spcPts val="203"/>
              </a:spcBef>
              <a:spcAft>
                <a:spcPts val="0"/>
              </a:spcAft>
              <a:buClr>
                <a:schemeClr val="accent2"/>
              </a:buClr>
              <a:buSzPct val="100000"/>
              <a:buFont typeface="Noto Sans Symbols"/>
              <a:buChar char="❑"/>
              <a:defRPr sz="1013" b="0" i="0" u="none" strike="noStrike" cap="none">
                <a:solidFill>
                  <a:schemeClr val="dk1"/>
                </a:solidFill>
                <a:latin typeface="Questrial"/>
                <a:ea typeface="Questrial"/>
                <a:cs typeface="Questrial"/>
                <a:sym typeface="Questrial"/>
              </a:defRPr>
            </a:lvl4pPr>
            <a:lvl5pPr marL="1157017" marR="0" lvl="4" indent="-71167" algn="l" rtl="0">
              <a:spcBef>
                <a:spcPts val="203"/>
              </a:spcBef>
              <a:spcAft>
                <a:spcPts val="0"/>
              </a:spcAft>
              <a:buClr>
                <a:schemeClr val="accent2"/>
              </a:buClr>
              <a:buSzPct val="100000"/>
              <a:buFont typeface="Noto Sans Symbols"/>
              <a:buChar char="❑"/>
              <a:defRPr sz="1013" b="0" i="0" u="none" strike="noStrike" cap="none">
                <a:solidFill>
                  <a:schemeClr val="dk1"/>
                </a:solidFill>
                <a:latin typeface="Questrial"/>
                <a:ea typeface="Questrial"/>
                <a:cs typeface="Questrial"/>
                <a:sym typeface="Questrial"/>
              </a:defRPr>
            </a:lvl5pPr>
            <a:lvl6pPr marL="1414132" marR="0" lvl="5" indent="-71107" algn="l" rtl="0">
              <a:spcBef>
                <a:spcPts val="203"/>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6pPr>
            <a:lvl7pPr marL="1671248" marR="0" lvl="6" indent="-71048" algn="l" rtl="0">
              <a:spcBef>
                <a:spcPts val="203"/>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7pPr>
            <a:lvl8pPr marL="1928362" marR="0" lvl="7" indent="-70987" algn="l" rtl="0">
              <a:spcBef>
                <a:spcPts val="203"/>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8pPr>
            <a:lvl9pPr marL="2185477" marR="0" lvl="8" indent="-70926" algn="l" rtl="0">
              <a:spcBef>
                <a:spcPts val="203"/>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4159960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Shape 45"/>
        <p:cNvGrpSpPr/>
        <p:nvPr/>
      </p:nvGrpSpPr>
      <p:grpSpPr>
        <a:xfrm>
          <a:off x="0" y="0"/>
          <a:ext cx="0" cy="0"/>
          <a:chOff x="0" y="0"/>
          <a:chExt cx="0" cy="0"/>
        </a:xfrm>
      </p:grpSpPr>
      <p:sp>
        <p:nvSpPr>
          <p:cNvPr id="2" name="Title 1">
            <a:extLst>
              <a:ext uri="{FF2B5EF4-FFF2-40B4-BE49-F238E27FC236}">
                <a16:creationId xmlns:a16="http://schemas.microsoft.com/office/drawing/2014/main" id="{7EE3EB47-4FC2-D0FE-4329-F729F809DFAF}"/>
              </a:ext>
            </a:extLst>
          </p:cNvPr>
          <p:cNvSpPr>
            <a:spLocks noGrp="1"/>
          </p:cNvSpPr>
          <p:nvPr>
            <p:ph type="title" hasCustomPrompt="1"/>
          </p:nvPr>
        </p:nvSpPr>
        <p:spPr>
          <a:xfrm>
            <a:off x="457200" y="602190"/>
            <a:ext cx="8229600" cy="921810"/>
          </a:xfrm>
        </p:spPr>
        <p:txBody>
          <a:bodyPr/>
          <a:lstStyle>
            <a:lvl1pPr algn="ct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261A4BAD-5D7C-9D52-9CFF-D0A48B59181A}"/>
              </a:ext>
            </a:extLst>
          </p:cNvPr>
          <p:cNvSpPr>
            <a:spLocks noGrp="1"/>
          </p:cNvSpPr>
          <p:nvPr>
            <p:ph type="body" idx="1"/>
          </p:nvPr>
        </p:nvSpPr>
        <p:spPr>
          <a:xfrm>
            <a:off x="282106" y="1535113"/>
            <a:ext cx="279552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0F2B252-67B7-7B0E-D882-C147D8755C53}"/>
              </a:ext>
            </a:extLst>
          </p:cNvPr>
          <p:cNvSpPr>
            <a:spLocks noGrp="1"/>
          </p:cNvSpPr>
          <p:nvPr>
            <p:ph sz="half" idx="2"/>
          </p:nvPr>
        </p:nvSpPr>
        <p:spPr>
          <a:xfrm>
            <a:off x="282106" y="2174877"/>
            <a:ext cx="2795527" cy="3616325"/>
          </a:xfrm>
        </p:spPr>
        <p:txBody>
          <a:bodyPr/>
          <a:lstStyle>
            <a:lvl1pPr>
              <a:defRPr sz="1800"/>
            </a:lvl1pPr>
            <a:lvl2pPr marL="557213" indent="-214313">
              <a:defRPr lang="en-US" sz="1500" kern="1200" dirty="0" smtClean="0">
                <a:solidFill>
                  <a:schemeClr val="tx1"/>
                </a:solidFill>
                <a:latin typeface="Tw Cen MT" pitchFamily="34" charset="0"/>
                <a:ea typeface="+mn-ea"/>
                <a:cs typeface="+mn-cs"/>
              </a:defRPr>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C314F9C-4D6E-3949-AE88-D59EFAB34C3D}"/>
              </a:ext>
            </a:extLst>
          </p:cNvPr>
          <p:cNvSpPr>
            <a:spLocks noGrp="1"/>
          </p:cNvSpPr>
          <p:nvPr>
            <p:ph type="body" sz="quarter" idx="3"/>
          </p:nvPr>
        </p:nvSpPr>
        <p:spPr>
          <a:xfrm>
            <a:off x="3166443" y="1535113"/>
            <a:ext cx="279662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870F399-1FB8-52B7-07BD-CA10CE145B1C}"/>
              </a:ext>
            </a:extLst>
          </p:cNvPr>
          <p:cNvSpPr>
            <a:spLocks noGrp="1"/>
          </p:cNvSpPr>
          <p:nvPr>
            <p:ph sz="quarter" idx="4"/>
          </p:nvPr>
        </p:nvSpPr>
        <p:spPr>
          <a:xfrm>
            <a:off x="3166443" y="2174877"/>
            <a:ext cx="2796625" cy="3616325"/>
          </a:xfrm>
        </p:spPr>
        <p:txBody>
          <a:bodyPr/>
          <a:lstStyle>
            <a:lvl1pPr>
              <a:defRPr sz="1800"/>
            </a:lvl1pPr>
            <a:lvl2pPr marL="557213" indent="-214313">
              <a:defRPr lang="en-US" sz="1500" kern="1200" dirty="0" smtClean="0">
                <a:solidFill>
                  <a:schemeClr val="tx1"/>
                </a:solidFill>
                <a:latin typeface="Tw Cen MT" pitchFamily="34" charset="0"/>
                <a:ea typeface="+mn-ea"/>
                <a:cs typeface="+mn-cs"/>
              </a:defRPr>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a:extLst>
              <a:ext uri="{FF2B5EF4-FFF2-40B4-BE49-F238E27FC236}">
                <a16:creationId xmlns:a16="http://schemas.microsoft.com/office/drawing/2014/main" id="{9EB2C907-2E64-AED3-A45A-3410496608F9}"/>
              </a:ext>
            </a:extLst>
          </p:cNvPr>
          <p:cNvSpPr>
            <a:spLocks noGrp="1"/>
          </p:cNvSpPr>
          <p:nvPr>
            <p:ph type="body" sz="quarter" idx="10"/>
          </p:nvPr>
        </p:nvSpPr>
        <p:spPr>
          <a:xfrm>
            <a:off x="6071757" y="1535113"/>
            <a:ext cx="279662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Content Placeholder 5">
            <a:extLst>
              <a:ext uri="{FF2B5EF4-FFF2-40B4-BE49-F238E27FC236}">
                <a16:creationId xmlns:a16="http://schemas.microsoft.com/office/drawing/2014/main" id="{63FEFBF6-0F7D-F73B-5D70-B0A5A74643A8}"/>
              </a:ext>
            </a:extLst>
          </p:cNvPr>
          <p:cNvSpPr>
            <a:spLocks noGrp="1"/>
          </p:cNvSpPr>
          <p:nvPr>
            <p:ph sz="quarter" idx="11"/>
          </p:nvPr>
        </p:nvSpPr>
        <p:spPr>
          <a:xfrm>
            <a:off x="6071757" y="2174877"/>
            <a:ext cx="2796625" cy="3616325"/>
          </a:xfrm>
        </p:spPr>
        <p:txBody>
          <a:bodyPr/>
          <a:lstStyle>
            <a:lvl1pPr>
              <a:defRPr sz="1800"/>
            </a:lvl1pPr>
            <a:lvl2pPr marL="557213" indent="-214313">
              <a:defRPr lang="en-US" sz="1500" kern="1200" dirty="0" smtClean="0">
                <a:solidFill>
                  <a:schemeClr val="tx1"/>
                </a:solidFill>
                <a:latin typeface="Tw Cen MT" pitchFamily="34" charset="0"/>
                <a:ea typeface="+mn-ea"/>
                <a:cs typeface="+mn-cs"/>
              </a:defRPr>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6200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5" y="685804"/>
            <a:ext cx="3008313" cy="749299"/>
          </a:xfrm>
          <a:prstGeom prst="rect">
            <a:avLst/>
          </a:prstGeom>
          <a:noFill/>
          <a:ln>
            <a:noFill/>
          </a:ln>
        </p:spPr>
        <p:txBody>
          <a:bodyPr wrap="square" lIns="91425" tIns="91425" rIns="91425" bIns="91425" anchor="b" anchorCtr="0">
            <a:noAutofit/>
          </a:bodyPr>
          <a:lstStyle>
            <a:lvl1pPr marL="0" marR="0" lvl="0" indent="0" algn="l" rtl="0">
              <a:spcBef>
                <a:spcPts val="0"/>
              </a:spcBef>
              <a:spcAft>
                <a:spcPts val="0"/>
              </a:spcAft>
              <a:buNone/>
              <a:defRPr sz="2400" b="1"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5pPr>
            <a:lvl6pPr marL="257114" marR="0" lvl="5" indent="-7083" algn="ctr" rtl="0">
              <a:spcBef>
                <a:spcPts val="0"/>
              </a:spcBef>
              <a:spcAft>
                <a:spcPts val="0"/>
              </a:spcAft>
              <a:buNone/>
              <a:defRPr sz="2475" b="0" i="0" u="none" strike="noStrike" cap="none">
                <a:solidFill>
                  <a:schemeClr val="dk2"/>
                </a:solidFill>
                <a:latin typeface="Questrial"/>
                <a:ea typeface="Questrial"/>
                <a:cs typeface="Questrial"/>
                <a:sym typeface="Questrial"/>
              </a:defRPr>
            </a:lvl6pPr>
            <a:lvl7pPr marL="514229" marR="0" lvl="6" indent="-7023" algn="ctr" rtl="0">
              <a:spcBef>
                <a:spcPts val="0"/>
              </a:spcBef>
              <a:spcAft>
                <a:spcPts val="0"/>
              </a:spcAft>
              <a:buNone/>
              <a:defRPr sz="2475" b="0" i="0" u="none" strike="noStrike" cap="none">
                <a:solidFill>
                  <a:schemeClr val="dk2"/>
                </a:solidFill>
                <a:latin typeface="Questrial"/>
                <a:ea typeface="Questrial"/>
                <a:cs typeface="Questrial"/>
                <a:sym typeface="Questrial"/>
              </a:defRPr>
            </a:lvl7pPr>
            <a:lvl8pPr marL="771344" marR="0" lvl="7" indent="-6963" algn="ctr" rtl="0">
              <a:spcBef>
                <a:spcPts val="0"/>
              </a:spcBef>
              <a:spcAft>
                <a:spcPts val="0"/>
              </a:spcAft>
              <a:buNone/>
              <a:defRPr sz="2475" b="0" i="0" u="none" strike="noStrike" cap="none">
                <a:solidFill>
                  <a:schemeClr val="dk2"/>
                </a:solidFill>
                <a:latin typeface="Questrial"/>
                <a:ea typeface="Questrial"/>
                <a:cs typeface="Questrial"/>
                <a:sym typeface="Questrial"/>
              </a:defRPr>
            </a:lvl8pPr>
            <a:lvl9pPr marL="1028460" marR="0" lvl="8" indent="-6904" algn="ctr" rtl="0">
              <a:spcBef>
                <a:spcPts val="0"/>
              </a:spcBef>
              <a:spcAft>
                <a:spcPts val="0"/>
              </a:spcAft>
              <a:buNone/>
              <a:defRPr sz="2475"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54" name="Shape 54"/>
          <p:cNvSpPr txBox="1">
            <a:spLocks noGrp="1"/>
          </p:cNvSpPr>
          <p:nvPr>
            <p:ph type="body" idx="2"/>
          </p:nvPr>
        </p:nvSpPr>
        <p:spPr>
          <a:xfrm>
            <a:off x="457205" y="1435103"/>
            <a:ext cx="3008313" cy="4356098"/>
          </a:xfrm>
          <a:prstGeom prst="rect">
            <a:avLst/>
          </a:prstGeom>
          <a:noFill/>
          <a:ln>
            <a:noFill/>
          </a:ln>
        </p:spPr>
        <p:txBody>
          <a:bodyPr wrap="square" lIns="91425" tIns="91425" rIns="91425" bIns="91425" anchor="t" anchorCtr="0">
            <a:noAutofit/>
          </a:bodyPr>
          <a:lstStyle>
            <a:lvl1pPr marL="0" marR="0" lvl="0" indent="0" algn="l" rtl="0">
              <a:spcBef>
                <a:spcPts val="158"/>
              </a:spcBef>
              <a:spcAft>
                <a:spcPts val="0"/>
              </a:spcAft>
              <a:buClr>
                <a:schemeClr val="accent2"/>
              </a:buClr>
              <a:buFont typeface="Noto Sans Symbols"/>
              <a:buNone/>
              <a:defRPr sz="18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257114" marR="0" lvl="1" indent="-7083" algn="l" rtl="0">
              <a:spcBef>
                <a:spcPts val="135"/>
              </a:spcBef>
              <a:spcAft>
                <a:spcPts val="0"/>
              </a:spcAft>
              <a:buClr>
                <a:schemeClr val="accent2"/>
              </a:buClr>
              <a:buFont typeface="Noto Sans Symbols"/>
              <a:buNone/>
              <a:defRPr sz="675" b="0" i="0" u="none" strike="noStrike" cap="none">
                <a:solidFill>
                  <a:schemeClr val="dk1"/>
                </a:solidFill>
                <a:latin typeface="Questrial"/>
                <a:ea typeface="Questrial"/>
                <a:cs typeface="Questrial"/>
                <a:sym typeface="Questrial"/>
              </a:defRPr>
            </a:lvl2pPr>
            <a:lvl3pPr marL="514229" marR="0" lvl="2" indent="-7023" algn="l" rtl="0">
              <a:spcBef>
                <a:spcPts val="113"/>
              </a:spcBef>
              <a:spcAft>
                <a:spcPts val="0"/>
              </a:spcAft>
              <a:buClr>
                <a:schemeClr val="accent2"/>
              </a:buClr>
              <a:buFont typeface="Noto Sans Symbols"/>
              <a:buNone/>
              <a:defRPr sz="563" b="0" i="0" u="none" strike="noStrike" cap="none">
                <a:solidFill>
                  <a:schemeClr val="dk1"/>
                </a:solidFill>
                <a:latin typeface="Questrial"/>
                <a:ea typeface="Questrial"/>
                <a:cs typeface="Questrial"/>
                <a:sym typeface="Questrial"/>
              </a:defRPr>
            </a:lvl3pPr>
            <a:lvl4pPr marL="771344" marR="0" lvl="3" indent="-6963" algn="l" rtl="0">
              <a:spcBef>
                <a:spcPts val="101"/>
              </a:spcBef>
              <a:spcAft>
                <a:spcPts val="0"/>
              </a:spcAft>
              <a:buClr>
                <a:schemeClr val="accent2"/>
              </a:buClr>
              <a:buFont typeface="Noto Sans Symbols"/>
              <a:buNone/>
              <a:defRPr sz="506" b="0" i="0" u="none" strike="noStrike" cap="none">
                <a:solidFill>
                  <a:schemeClr val="dk1"/>
                </a:solidFill>
                <a:latin typeface="Questrial"/>
                <a:ea typeface="Questrial"/>
                <a:cs typeface="Questrial"/>
                <a:sym typeface="Questrial"/>
              </a:defRPr>
            </a:lvl4pPr>
            <a:lvl5pPr marL="1028460" marR="0" lvl="4" indent="-6904" algn="l" rtl="0">
              <a:spcBef>
                <a:spcPts val="101"/>
              </a:spcBef>
              <a:spcAft>
                <a:spcPts val="0"/>
              </a:spcAft>
              <a:buClr>
                <a:schemeClr val="accent2"/>
              </a:buClr>
              <a:buFont typeface="Noto Sans Symbols"/>
              <a:buNone/>
              <a:defRPr sz="506" b="0" i="0" u="none" strike="noStrike" cap="none">
                <a:solidFill>
                  <a:schemeClr val="dk1"/>
                </a:solidFill>
                <a:latin typeface="Questrial"/>
                <a:ea typeface="Questrial"/>
                <a:cs typeface="Questrial"/>
                <a:sym typeface="Questrial"/>
              </a:defRPr>
            </a:lvl5pPr>
            <a:lvl6pPr marL="1285575" marR="0" lvl="5" indent="-6843" algn="l" rtl="0">
              <a:spcBef>
                <a:spcPts val="101"/>
              </a:spcBef>
              <a:buClr>
                <a:schemeClr val="dk1"/>
              </a:buClr>
              <a:buFont typeface="Arial"/>
              <a:buNone/>
              <a:defRPr sz="506" b="0" i="0" u="none" strike="noStrike" cap="none">
                <a:solidFill>
                  <a:schemeClr val="dk1"/>
                </a:solidFill>
                <a:latin typeface="Calibri"/>
                <a:ea typeface="Calibri"/>
                <a:cs typeface="Calibri"/>
                <a:sym typeface="Calibri"/>
              </a:defRPr>
            </a:lvl6pPr>
            <a:lvl7pPr marL="1542689" marR="0" lvl="6" indent="-6782" algn="l" rtl="0">
              <a:spcBef>
                <a:spcPts val="101"/>
              </a:spcBef>
              <a:buClr>
                <a:schemeClr val="dk1"/>
              </a:buClr>
              <a:buFont typeface="Arial"/>
              <a:buNone/>
              <a:defRPr sz="506" b="0" i="0" u="none" strike="noStrike" cap="none">
                <a:solidFill>
                  <a:schemeClr val="dk1"/>
                </a:solidFill>
                <a:latin typeface="Calibri"/>
                <a:ea typeface="Calibri"/>
                <a:cs typeface="Calibri"/>
                <a:sym typeface="Calibri"/>
              </a:defRPr>
            </a:lvl7pPr>
            <a:lvl8pPr marL="1799804" marR="0" lvl="7" indent="-6722" algn="l" rtl="0">
              <a:spcBef>
                <a:spcPts val="101"/>
              </a:spcBef>
              <a:buClr>
                <a:schemeClr val="dk1"/>
              </a:buClr>
              <a:buFont typeface="Arial"/>
              <a:buNone/>
              <a:defRPr sz="506" b="0" i="0" u="none" strike="noStrike" cap="none">
                <a:solidFill>
                  <a:schemeClr val="dk1"/>
                </a:solidFill>
                <a:latin typeface="Calibri"/>
                <a:ea typeface="Calibri"/>
                <a:cs typeface="Calibri"/>
                <a:sym typeface="Calibri"/>
              </a:defRPr>
            </a:lvl8pPr>
            <a:lvl9pPr marL="2056918" marR="0" lvl="8" indent="-6662" algn="l" rtl="0">
              <a:spcBef>
                <a:spcPts val="101"/>
              </a:spcBef>
              <a:buClr>
                <a:schemeClr val="dk1"/>
              </a:buClr>
              <a:buFont typeface="Arial"/>
              <a:buNone/>
              <a:defRPr sz="50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53" name="Shape 53"/>
          <p:cNvSpPr txBox="1">
            <a:spLocks noGrp="1"/>
          </p:cNvSpPr>
          <p:nvPr>
            <p:ph type="body" idx="1"/>
          </p:nvPr>
        </p:nvSpPr>
        <p:spPr>
          <a:xfrm>
            <a:off x="3575054" y="685804"/>
            <a:ext cx="5111751" cy="5105401"/>
          </a:xfrm>
          <a:prstGeom prst="rect">
            <a:avLst/>
          </a:prstGeom>
          <a:noFill/>
          <a:ln>
            <a:noFill/>
          </a:ln>
        </p:spPr>
        <p:txBody>
          <a:bodyPr wrap="square" lIns="91425" tIns="91425" rIns="91425" bIns="91425" anchor="t" anchorCtr="0">
            <a:noAutofit/>
          </a:bodyPr>
          <a:lstStyle>
            <a:lvl1pPr marL="192836" marR="0" lvl="0" indent="-78536" algn="l" rtl="0">
              <a:spcBef>
                <a:spcPts val="360"/>
              </a:spcBef>
              <a:spcAft>
                <a:spcPts val="0"/>
              </a:spcAft>
              <a:buClr>
                <a:schemeClr val="accent2"/>
              </a:buClr>
              <a:buSzPct val="100000"/>
              <a:buFont typeface="Noto Sans Symbols"/>
              <a:buChar char="❑"/>
              <a:defRPr sz="20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417812" marR="0" lvl="1" indent="-67767" algn="l" rtl="0">
              <a:spcBef>
                <a:spcPts val="315"/>
              </a:spcBef>
              <a:spcAft>
                <a:spcPts val="0"/>
              </a:spcAft>
              <a:buClr>
                <a:schemeClr val="accent2"/>
              </a:buClr>
              <a:buSzPct val="100000"/>
              <a:buFont typeface="Noto Sans Symbols"/>
              <a:buChar char="❑"/>
              <a:defRPr sz="1575" b="0" i="0" u="none" strike="noStrike" cap="none">
                <a:solidFill>
                  <a:schemeClr val="dk1"/>
                </a:solidFill>
                <a:latin typeface="Questrial"/>
                <a:ea typeface="Questrial"/>
                <a:cs typeface="Questrial"/>
                <a:sym typeface="Questrial"/>
              </a:defRPr>
            </a:lvl2pPr>
            <a:lvl3pPr marL="642788" marR="0" lvl="2" indent="-49856" algn="l" rtl="0">
              <a:spcBef>
                <a:spcPts val="270"/>
              </a:spcBef>
              <a:spcAft>
                <a:spcPts val="0"/>
              </a:spcAft>
              <a:buClr>
                <a:schemeClr val="accent2"/>
              </a:buClr>
              <a:buSzPct val="100000"/>
              <a:buFont typeface="Noto Sans Symbols"/>
              <a:buChar char="❑"/>
              <a:defRPr sz="1350" b="0" i="0" u="none" strike="noStrike" cap="none">
                <a:solidFill>
                  <a:schemeClr val="dk1"/>
                </a:solidFill>
                <a:latin typeface="Questrial"/>
                <a:ea typeface="Questrial"/>
                <a:cs typeface="Questrial"/>
                <a:sym typeface="Questrial"/>
              </a:defRPr>
            </a:lvl3pPr>
            <a:lvl4pPr marL="899902" marR="0" lvl="3" indent="-64083" algn="l" rtl="0">
              <a:spcBef>
                <a:spcPts val="225"/>
              </a:spcBef>
              <a:spcAft>
                <a:spcPts val="0"/>
              </a:spcAft>
              <a:buClr>
                <a:schemeClr val="accent2"/>
              </a:buClr>
              <a:buSzPct val="100000"/>
              <a:buFont typeface="Noto Sans Symbols"/>
              <a:buChar char="❑"/>
              <a:defRPr sz="1125" b="0" i="0" u="none" strike="noStrike" cap="none">
                <a:solidFill>
                  <a:schemeClr val="dk1"/>
                </a:solidFill>
                <a:latin typeface="Questrial"/>
                <a:ea typeface="Questrial"/>
                <a:cs typeface="Questrial"/>
                <a:sym typeface="Questrial"/>
              </a:defRPr>
            </a:lvl4pPr>
            <a:lvl5pPr marL="1157017" marR="0" lvl="4" indent="-64023" algn="l" rtl="0">
              <a:spcBef>
                <a:spcPts val="225"/>
              </a:spcBef>
              <a:spcAft>
                <a:spcPts val="0"/>
              </a:spcAft>
              <a:buClr>
                <a:schemeClr val="accent2"/>
              </a:buClr>
              <a:buSzPct val="100000"/>
              <a:buFont typeface="Noto Sans Symbols"/>
              <a:buChar char="❑"/>
              <a:defRPr sz="1125" b="0" i="0" u="none" strike="noStrike" cap="none">
                <a:solidFill>
                  <a:schemeClr val="dk1"/>
                </a:solidFill>
                <a:latin typeface="Questrial"/>
                <a:ea typeface="Questrial"/>
                <a:cs typeface="Questrial"/>
                <a:sym typeface="Questrial"/>
              </a:defRPr>
            </a:lvl5pPr>
            <a:lvl6pPr marL="1414132" marR="0" lvl="5" indent="-63963" algn="l" rtl="0">
              <a:spcBef>
                <a:spcPts val="225"/>
              </a:spcBef>
              <a:buClr>
                <a:schemeClr val="dk1"/>
              </a:buClr>
              <a:buSzPct val="100000"/>
              <a:buFont typeface="Arial"/>
              <a:buChar char="•"/>
              <a:defRPr sz="1125" b="0" i="0" u="none" strike="noStrike" cap="none">
                <a:solidFill>
                  <a:schemeClr val="dk1"/>
                </a:solidFill>
                <a:latin typeface="Calibri"/>
                <a:ea typeface="Calibri"/>
                <a:cs typeface="Calibri"/>
                <a:sym typeface="Calibri"/>
              </a:defRPr>
            </a:lvl6pPr>
            <a:lvl7pPr marL="1671248" marR="0" lvl="6" indent="-63904" algn="l" rtl="0">
              <a:spcBef>
                <a:spcPts val="225"/>
              </a:spcBef>
              <a:buClr>
                <a:schemeClr val="dk1"/>
              </a:buClr>
              <a:buSzPct val="100000"/>
              <a:buFont typeface="Arial"/>
              <a:buChar char="•"/>
              <a:defRPr sz="1125" b="0" i="0" u="none" strike="noStrike" cap="none">
                <a:solidFill>
                  <a:schemeClr val="dk1"/>
                </a:solidFill>
                <a:latin typeface="Calibri"/>
                <a:ea typeface="Calibri"/>
                <a:cs typeface="Calibri"/>
                <a:sym typeface="Calibri"/>
              </a:defRPr>
            </a:lvl7pPr>
            <a:lvl8pPr marL="1928362" marR="0" lvl="7" indent="-63843" algn="l" rtl="0">
              <a:spcBef>
                <a:spcPts val="225"/>
              </a:spcBef>
              <a:buClr>
                <a:schemeClr val="dk1"/>
              </a:buClr>
              <a:buSzPct val="100000"/>
              <a:buFont typeface="Arial"/>
              <a:buChar char="•"/>
              <a:defRPr sz="1125" b="0" i="0" u="none" strike="noStrike" cap="none">
                <a:solidFill>
                  <a:schemeClr val="dk1"/>
                </a:solidFill>
                <a:latin typeface="Calibri"/>
                <a:ea typeface="Calibri"/>
                <a:cs typeface="Calibri"/>
                <a:sym typeface="Calibri"/>
              </a:defRPr>
            </a:lvl8pPr>
            <a:lvl9pPr marL="2185477" marR="0" lvl="8" indent="-63782" algn="l" rtl="0">
              <a:spcBef>
                <a:spcPts val="225"/>
              </a:spcBef>
              <a:buClr>
                <a:schemeClr val="dk1"/>
              </a:buClr>
              <a:buSzPct val="100000"/>
              <a:buFont typeface="Arial"/>
              <a:buChar char="•"/>
              <a:defRPr sz="1125"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336636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1792290" y="4800605"/>
            <a:ext cx="5486399" cy="566737"/>
          </a:xfrm>
          <a:prstGeom prst="rect">
            <a:avLst/>
          </a:prstGeom>
          <a:noFill/>
          <a:ln>
            <a:noFill/>
          </a:ln>
        </p:spPr>
        <p:txBody>
          <a:bodyPr wrap="square" lIns="91425" tIns="91425" rIns="91425" bIns="91425" anchor="b" anchorCtr="0">
            <a:noAutofit/>
          </a:bodyPr>
          <a:lstStyle>
            <a:lvl1pPr marL="0" marR="0" lvl="0" indent="0" algn="l" rtl="0">
              <a:spcBef>
                <a:spcPts val="0"/>
              </a:spcBef>
              <a:spcAft>
                <a:spcPts val="0"/>
              </a:spcAft>
              <a:buNone/>
              <a:defRPr sz="1125" b="1"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2475" b="0" i="0" u="none" strike="noStrike" cap="none">
                <a:solidFill>
                  <a:schemeClr val="accent2"/>
                </a:solidFill>
                <a:latin typeface="Questrial"/>
                <a:ea typeface="Questrial"/>
                <a:cs typeface="Questrial"/>
                <a:sym typeface="Questrial"/>
              </a:defRPr>
            </a:lvl5pPr>
            <a:lvl6pPr marL="257114" marR="0" lvl="5" indent="-7083" algn="ctr" rtl="0">
              <a:spcBef>
                <a:spcPts val="0"/>
              </a:spcBef>
              <a:spcAft>
                <a:spcPts val="0"/>
              </a:spcAft>
              <a:buNone/>
              <a:defRPr sz="2475" b="0" i="0" u="none" strike="noStrike" cap="none">
                <a:solidFill>
                  <a:schemeClr val="dk2"/>
                </a:solidFill>
                <a:latin typeface="Questrial"/>
                <a:ea typeface="Questrial"/>
                <a:cs typeface="Questrial"/>
                <a:sym typeface="Questrial"/>
              </a:defRPr>
            </a:lvl6pPr>
            <a:lvl7pPr marL="514229" marR="0" lvl="6" indent="-7023" algn="ctr" rtl="0">
              <a:spcBef>
                <a:spcPts val="0"/>
              </a:spcBef>
              <a:spcAft>
                <a:spcPts val="0"/>
              </a:spcAft>
              <a:buNone/>
              <a:defRPr sz="2475" b="0" i="0" u="none" strike="noStrike" cap="none">
                <a:solidFill>
                  <a:schemeClr val="dk2"/>
                </a:solidFill>
                <a:latin typeface="Questrial"/>
                <a:ea typeface="Questrial"/>
                <a:cs typeface="Questrial"/>
                <a:sym typeface="Questrial"/>
              </a:defRPr>
            </a:lvl7pPr>
            <a:lvl8pPr marL="771344" marR="0" lvl="7" indent="-6963" algn="ctr" rtl="0">
              <a:spcBef>
                <a:spcPts val="0"/>
              </a:spcBef>
              <a:spcAft>
                <a:spcPts val="0"/>
              </a:spcAft>
              <a:buNone/>
              <a:defRPr sz="2475" b="0" i="0" u="none" strike="noStrike" cap="none">
                <a:solidFill>
                  <a:schemeClr val="dk2"/>
                </a:solidFill>
                <a:latin typeface="Questrial"/>
                <a:ea typeface="Questrial"/>
                <a:cs typeface="Questrial"/>
                <a:sym typeface="Questrial"/>
              </a:defRPr>
            </a:lvl8pPr>
            <a:lvl9pPr marL="1028460" marR="0" lvl="8" indent="-6904" algn="ctr" rtl="0">
              <a:spcBef>
                <a:spcPts val="0"/>
              </a:spcBef>
              <a:spcAft>
                <a:spcPts val="0"/>
              </a:spcAft>
              <a:buNone/>
              <a:defRPr sz="2475"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58" name="Shape 58"/>
          <p:cNvSpPr txBox="1">
            <a:spLocks noGrp="1"/>
          </p:cNvSpPr>
          <p:nvPr>
            <p:ph type="body" idx="1"/>
          </p:nvPr>
        </p:nvSpPr>
        <p:spPr>
          <a:xfrm>
            <a:off x="1792290" y="5367341"/>
            <a:ext cx="5486399" cy="500060"/>
          </a:xfrm>
          <a:prstGeom prst="rect">
            <a:avLst/>
          </a:prstGeom>
          <a:noFill/>
          <a:ln>
            <a:noFill/>
          </a:ln>
        </p:spPr>
        <p:txBody>
          <a:bodyPr wrap="square" lIns="91425" tIns="91425" rIns="91425" bIns="91425" anchor="t" anchorCtr="0">
            <a:noAutofit/>
          </a:bodyPr>
          <a:lstStyle>
            <a:lvl1pPr marL="0" marR="0" lvl="0" indent="0" algn="l" rtl="0">
              <a:spcBef>
                <a:spcPts val="158"/>
              </a:spcBef>
              <a:spcAft>
                <a:spcPts val="0"/>
              </a:spcAft>
              <a:buClr>
                <a:schemeClr val="accent2"/>
              </a:buClr>
              <a:buFont typeface="Noto Sans Symbols"/>
              <a:buNone/>
              <a:defRPr sz="9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257114" marR="0" lvl="1" indent="-7083" algn="l" rtl="0">
              <a:spcBef>
                <a:spcPts val="135"/>
              </a:spcBef>
              <a:spcAft>
                <a:spcPts val="0"/>
              </a:spcAft>
              <a:buClr>
                <a:schemeClr val="accent2"/>
              </a:buClr>
              <a:buFont typeface="Noto Sans Symbols"/>
              <a:buNone/>
              <a:defRPr sz="675" b="0" i="0" u="none" strike="noStrike" cap="none">
                <a:solidFill>
                  <a:schemeClr val="dk1"/>
                </a:solidFill>
                <a:latin typeface="Questrial"/>
                <a:ea typeface="Questrial"/>
                <a:cs typeface="Questrial"/>
                <a:sym typeface="Questrial"/>
              </a:defRPr>
            </a:lvl2pPr>
            <a:lvl3pPr marL="514229" marR="0" lvl="2" indent="-7023" algn="l" rtl="0">
              <a:spcBef>
                <a:spcPts val="113"/>
              </a:spcBef>
              <a:spcAft>
                <a:spcPts val="0"/>
              </a:spcAft>
              <a:buClr>
                <a:schemeClr val="accent2"/>
              </a:buClr>
              <a:buFont typeface="Noto Sans Symbols"/>
              <a:buNone/>
              <a:defRPr sz="563" b="0" i="0" u="none" strike="noStrike" cap="none">
                <a:solidFill>
                  <a:schemeClr val="dk1"/>
                </a:solidFill>
                <a:latin typeface="Questrial"/>
                <a:ea typeface="Questrial"/>
                <a:cs typeface="Questrial"/>
                <a:sym typeface="Questrial"/>
              </a:defRPr>
            </a:lvl3pPr>
            <a:lvl4pPr marL="771344" marR="0" lvl="3" indent="-6963" algn="l" rtl="0">
              <a:spcBef>
                <a:spcPts val="101"/>
              </a:spcBef>
              <a:spcAft>
                <a:spcPts val="0"/>
              </a:spcAft>
              <a:buClr>
                <a:schemeClr val="accent2"/>
              </a:buClr>
              <a:buFont typeface="Noto Sans Symbols"/>
              <a:buNone/>
              <a:defRPr sz="506" b="0" i="0" u="none" strike="noStrike" cap="none">
                <a:solidFill>
                  <a:schemeClr val="dk1"/>
                </a:solidFill>
                <a:latin typeface="Questrial"/>
                <a:ea typeface="Questrial"/>
                <a:cs typeface="Questrial"/>
                <a:sym typeface="Questrial"/>
              </a:defRPr>
            </a:lvl4pPr>
            <a:lvl5pPr marL="1028460" marR="0" lvl="4" indent="-6904" algn="l" rtl="0">
              <a:spcBef>
                <a:spcPts val="101"/>
              </a:spcBef>
              <a:spcAft>
                <a:spcPts val="0"/>
              </a:spcAft>
              <a:buClr>
                <a:schemeClr val="accent2"/>
              </a:buClr>
              <a:buFont typeface="Noto Sans Symbols"/>
              <a:buNone/>
              <a:defRPr sz="506" b="0" i="0" u="none" strike="noStrike" cap="none">
                <a:solidFill>
                  <a:schemeClr val="dk1"/>
                </a:solidFill>
                <a:latin typeface="Questrial"/>
                <a:ea typeface="Questrial"/>
                <a:cs typeface="Questrial"/>
                <a:sym typeface="Questrial"/>
              </a:defRPr>
            </a:lvl5pPr>
            <a:lvl6pPr marL="1285575" marR="0" lvl="5" indent="-6843" algn="l" rtl="0">
              <a:spcBef>
                <a:spcPts val="101"/>
              </a:spcBef>
              <a:buClr>
                <a:schemeClr val="dk1"/>
              </a:buClr>
              <a:buFont typeface="Arial"/>
              <a:buNone/>
              <a:defRPr sz="506" b="0" i="0" u="none" strike="noStrike" cap="none">
                <a:solidFill>
                  <a:schemeClr val="dk1"/>
                </a:solidFill>
                <a:latin typeface="Calibri"/>
                <a:ea typeface="Calibri"/>
                <a:cs typeface="Calibri"/>
                <a:sym typeface="Calibri"/>
              </a:defRPr>
            </a:lvl6pPr>
            <a:lvl7pPr marL="1542689" marR="0" lvl="6" indent="-6782" algn="l" rtl="0">
              <a:spcBef>
                <a:spcPts val="101"/>
              </a:spcBef>
              <a:buClr>
                <a:schemeClr val="dk1"/>
              </a:buClr>
              <a:buFont typeface="Arial"/>
              <a:buNone/>
              <a:defRPr sz="506" b="0" i="0" u="none" strike="noStrike" cap="none">
                <a:solidFill>
                  <a:schemeClr val="dk1"/>
                </a:solidFill>
                <a:latin typeface="Calibri"/>
                <a:ea typeface="Calibri"/>
                <a:cs typeface="Calibri"/>
                <a:sym typeface="Calibri"/>
              </a:defRPr>
            </a:lvl7pPr>
            <a:lvl8pPr marL="1799804" marR="0" lvl="7" indent="-6722" algn="l" rtl="0">
              <a:spcBef>
                <a:spcPts val="101"/>
              </a:spcBef>
              <a:buClr>
                <a:schemeClr val="dk1"/>
              </a:buClr>
              <a:buFont typeface="Arial"/>
              <a:buNone/>
              <a:defRPr sz="506" b="0" i="0" u="none" strike="noStrike" cap="none">
                <a:solidFill>
                  <a:schemeClr val="dk1"/>
                </a:solidFill>
                <a:latin typeface="Calibri"/>
                <a:ea typeface="Calibri"/>
                <a:cs typeface="Calibri"/>
                <a:sym typeface="Calibri"/>
              </a:defRPr>
            </a:lvl8pPr>
            <a:lvl9pPr marL="2056918" marR="0" lvl="8" indent="-6662" algn="l" rtl="0">
              <a:spcBef>
                <a:spcPts val="101"/>
              </a:spcBef>
              <a:buClr>
                <a:schemeClr val="dk1"/>
              </a:buClr>
              <a:buFont typeface="Arial"/>
              <a:buNone/>
              <a:defRPr sz="50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57" name="Shape 57"/>
          <p:cNvSpPr>
            <a:spLocks noGrp="1"/>
          </p:cNvSpPr>
          <p:nvPr>
            <p:ph type="pic" idx="2"/>
          </p:nvPr>
        </p:nvSpPr>
        <p:spPr>
          <a:xfrm>
            <a:off x="1792290" y="685800"/>
            <a:ext cx="5486399" cy="4041774"/>
          </a:xfrm>
          <a:prstGeom prst="rect">
            <a:avLst/>
          </a:prstGeom>
          <a:noFill/>
          <a:ln>
            <a:noFill/>
          </a:ln>
        </p:spPr>
        <p:txBody>
          <a:bodyPr wrap="square" lIns="91425" tIns="91425" rIns="91425" bIns="91425" anchor="t" anchorCtr="0">
            <a:noAutofit/>
          </a:bodyPr>
          <a:lstStyle>
            <a:lvl1pPr marL="0" marR="0" lvl="0" indent="0" algn="l" rtl="0">
              <a:spcBef>
                <a:spcPts val="360"/>
              </a:spcBef>
              <a:spcAft>
                <a:spcPts val="0"/>
              </a:spcAft>
              <a:buClr>
                <a:schemeClr val="accent2"/>
              </a:buClr>
              <a:buFont typeface="Noto Sans Symbols"/>
              <a:buNone/>
              <a:defRPr sz="18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257114" marR="0" lvl="1" indent="-7083" algn="l" rtl="0">
              <a:spcBef>
                <a:spcPts val="315"/>
              </a:spcBef>
              <a:spcAft>
                <a:spcPts val="0"/>
              </a:spcAft>
              <a:buClr>
                <a:schemeClr val="accent2"/>
              </a:buClr>
              <a:buFont typeface="Noto Sans Symbols"/>
              <a:buNone/>
              <a:defRPr sz="1575" b="0" i="0" u="none" strike="noStrike" cap="none">
                <a:solidFill>
                  <a:schemeClr val="dk1"/>
                </a:solidFill>
                <a:latin typeface="Questrial"/>
                <a:ea typeface="Questrial"/>
                <a:cs typeface="Questrial"/>
                <a:sym typeface="Questrial"/>
              </a:defRPr>
            </a:lvl2pPr>
            <a:lvl3pPr marL="514229" marR="0" lvl="2" indent="-7023" algn="l" rtl="0">
              <a:spcBef>
                <a:spcPts val="270"/>
              </a:spcBef>
              <a:spcAft>
                <a:spcPts val="0"/>
              </a:spcAft>
              <a:buClr>
                <a:schemeClr val="accent2"/>
              </a:buClr>
              <a:buFont typeface="Noto Sans Symbols"/>
              <a:buNone/>
              <a:defRPr sz="1350" b="0" i="0" u="none" strike="noStrike" cap="none">
                <a:solidFill>
                  <a:schemeClr val="dk1"/>
                </a:solidFill>
                <a:latin typeface="Questrial"/>
                <a:ea typeface="Questrial"/>
                <a:cs typeface="Questrial"/>
                <a:sym typeface="Questrial"/>
              </a:defRPr>
            </a:lvl3pPr>
            <a:lvl4pPr marL="771344" marR="0" lvl="3" indent="-6963" algn="l" rtl="0">
              <a:spcBef>
                <a:spcPts val="225"/>
              </a:spcBef>
              <a:spcAft>
                <a:spcPts val="0"/>
              </a:spcAft>
              <a:buClr>
                <a:schemeClr val="accent2"/>
              </a:buClr>
              <a:buFont typeface="Noto Sans Symbols"/>
              <a:buNone/>
              <a:defRPr sz="1125" b="0" i="0" u="none" strike="noStrike" cap="none">
                <a:solidFill>
                  <a:schemeClr val="dk1"/>
                </a:solidFill>
                <a:latin typeface="Questrial"/>
                <a:ea typeface="Questrial"/>
                <a:cs typeface="Questrial"/>
                <a:sym typeface="Questrial"/>
              </a:defRPr>
            </a:lvl4pPr>
            <a:lvl5pPr marL="1028460" marR="0" lvl="4" indent="-6904" algn="l" rtl="0">
              <a:spcBef>
                <a:spcPts val="225"/>
              </a:spcBef>
              <a:spcAft>
                <a:spcPts val="0"/>
              </a:spcAft>
              <a:buClr>
                <a:schemeClr val="accent2"/>
              </a:buClr>
              <a:buFont typeface="Noto Sans Symbols"/>
              <a:buNone/>
              <a:defRPr sz="1125" b="0" i="0" u="none" strike="noStrike" cap="none">
                <a:solidFill>
                  <a:schemeClr val="dk1"/>
                </a:solidFill>
                <a:latin typeface="Questrial"/>
                <a:ea typeface="Questrial"/>
                <a:cs typeface="Questrial"/>
                <a:sym typeface="Questrial"/>
              </a:defRPr>
            </a:lvl5pPr>
            <a:lvl6pPr marL="1285575" marR="0" lvl="5" indent="-6843" algn="l" rtl="0">
              <a:spcBef>
                <a:spcPts val="225"/>
              </a:spcBef>
              <a:buClr>
                <a:schemeClr val="dk1"/>
              </a:buClr>
              <a:buFont typeface="Arial"/>
              <a:buNone/>
              <a:defRPr sz="1125" b="0" i="0" u="none" strike="noStrike" cap="none">
                <a:solidFill>
                  <a:schemeClr val="dk1"/>
                </a:solidFill>
                <a:latin typeface="Calibri"/>
                <a:ea typeface="Calibri"/>
                <a:cs typeface="Calibri"/>
                <a:sym typeface="Calibri"/>
              </a:defRPr>
            </a:lvl6pPr>
            <a:lvl7pPr marL="1542689" marR="0" lvl="6" indent="-6782" algn="l" rtl="0">
              <a:spcBef>
                <a:spcPts val="225"/>
              </a:spcBef>
              <a:buClr>
                <a:schemeClr val="dk1"/>
              </a:buClr>
              <a:buFont typeface="Arial"/>
              <a:buNone/>
              <a:defRPr sz="1125" b="0" i="0" u="none" strike="noStrike" cap="none">
                <a:solidFill>
                  <a:schemeClr val="dk1"/>
                </a:solidFill>
                <a:latin typeface="Calibri"/>
                <a:ea typeface="Calibri"/>
                <a:cs typeface="Calibri"/>
                <a:sym typeface="Calibri"/>
              </a:defRPr>
            </a:lvl7pPr>
            <a:lvl8pPr marL="1799804" marR="0" lvl="7" indent="-6722" algn="l" rtl="0">
              <a:spcBef>
                <a:spcPts val="225"/>
              </a:spcBef>
              <a:buClr>
                <a:schemeClr val="dk1"/>
              </a:buClr>
              <a:buFont typeface="Arial"/>
              <a:buNone/>
              <a:defRPr sz="1125" b="0" i="0" u="none" strike="noStrike" cap="none">
                <a:solidFill>
                  <a:schemeClr val="dk1"/>
                </a:solidFill>
                <a:latin typeface="Calibri"/>
                <a:ea typeface="Calibri"/>
                <a:cs typeface="Calibri"/>
                <a:sym typeface="Calibri"/>
              </a:defRPr>
            </a:lvl8pPr>
            <a:lvl9pPr marL="2056918" marR="0" lvl="8" indent="-6662" algn="l" rtl="0">
              <a:spcBef>
                <a:spcPts val="225"/>
              </a:spcBef>
              <a:buClr>
                <a:schemeClr val="dk1"/>
              </a:buClr>
              <a:buFont typeface="Arial"/>
              <a:buNone/>
              <a:defRPr sz="1125" b="0" i="0" u="none" strike="noStrike" cap="none">
                <a:solidFill>
                  <a:schemeClr val="dk1"/>
                </a:solidFill>
                <a:latin typeface="Calibri"/>
                <a:ea typeface="Calibri"/>
                <a:cs typeface="Calibri"/>
                <a:sym typeface="Calibri"/>
              </a:defRPr>
            </a:lvl9pPr>
          </a:lstStyle>
          <a:p>
            <a:r>
              <a:rPr lang="en-US"/>
              <a:t>Click icon to add picture</a:t>
            </a:r>
            <a:endParaRPr dirty="0"/>
          </a:p>
        </p:txBody>
      </p:sp>
    </p:spTree>
    <p:extLst>
      <p:ext uri="{BB962C8B-B14F-4D97-AF65-F5344CB8AC3E}">
        <p14:creationId xmlns:p14="http://schemas.microsoft.com/office/powerpoint/2010/main" val="671494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66D6C-4204-48E2-AF11-5410113F4E09}"/>
              </a:ext>
            </a:extLst>
          </p:cNvPr>
          <p:cNvSpPr>
            <a:spLocks noGrp="1"/>
          </p:cNvSpPr>
          <p:nvPr>
            <p:ph type="title" hasCustomPrompt="1"/>
          </p:nvPr>
        </p:nvSpPr>
        <p:spPr>
          <a:xfrm>
            <a:off x="628650" y="1481669"/>
            <a:ext cx="7886700" cy="2743199"/>
          </a:xfrm>
          <a:prstGeom prst="rect">
            <a:avLst/>
          </a:prstGeom>
        </p:spPr>
        <p:txBody>
          <a:bodyPr/>
          <a:lstStyle>
            <a:lvl1pPr>
              <a:defRPr sz="3600" i="1"/>
            </a:lvl1pPr>
          </a:lstStyle>
          <a:p>
            <a:r>
              <a:rPr lang="en-US" dirty="0"/>
              <a:t>Click To Edit Master Quote</a:t>
            </a:r>
          </a:p>
        </p:txBody>
      </p:sp>
    </p:spTree>
    <p:extLst>
      <p:ext uri="{BB962C8B-B14F-4D97-AF65-F5344CB8AC3E}">
        <p14:creationId xmlns:p14="http://schemas.microsoft.com/office/powerpoint/2010/main" val="1455337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2" name="Shape 12"/>
          <p:cNvSpPr txBox="1"/>
          <p:nvPr/>
        </p:nvSpPr>
        <p:spPr>
          <a:xfrm>
            <a:off x="0" y="119349"/>
            <a:ext cx="9144000" cy="369310"/>
          </a:xfrm>
          <a:prstGeom prst="rect">
            <a:avLst/>
          </a:prstGeom>
          <a:noFill/>
          <a:ln>
            <a:noFill/>
          </a:ln>
        </p:spPr>
        <p:txBody>
          <a:bodyPr wrap="square" lIns="51413" tIns="25706" rIns="51413" bIns="25706" anchor="t" anchorCtr="0">
            <a:noAutofit/>
          </a:bodyPr>
          <a:lstStyle/>
          <a:p>
            <a:pPr marL="0" marR="0" lvl="0" indent="0" algn="ctr" rtl="0">
              <a:spcBef>
                <a:spcPts val="0"/>
              </a:spcBef>
              <a:spcAft>
                <a:spcPts val="0"/>
              </a:spcAft>
              <a:buSzPct val="25000"/>
              <a:buNone/>
            </a:pPr>
            <a:r>
              <a:rPr lang="en-US" sz="900" b="1" i="0" u="none" strike="noStrike" cap="all" spc="0" baseline="0" dirty="0">
                <a:solidFill>
                  <a:srgbClr val="19A89E">
                    <a:alpha val="60000"/>
                  </a:srgbClr>
                </a:solidFill>
                <a:latin typeface="Arial Narrow"/>
                <a:ea typeface="Arial Narrow"/>
                <a:cs typeface="Arial Narrow"/>
                <a:sym typeface="Arial Narrow"/>
              </a:rPr>
              <a:t>Professional Development to Practice</a:t>
            </a:r>
          </a:p>
        </p:txBody>
      </p:sp>
      <p:sp>
        <p:nvSpPr>
          <p:cNvPr id="13" name="Shape 13"/>
          <p:cNvSpPr/>
          <p:nvPr/>
        </p:nvSpPr>
        <p:spPr>
          <a:xfrm>
            <a:off x="0" y="473081"/>
            <a:ext cx="1447800" cy="139699"/>
          </a:xfrm>
          <a:prstGeom prst="rect">
            <a:avLst/>
          </a:prstGeom>
          <a:solidFill>
            <a:srgbClr val="69A9CD"/>
          </a:solidFill>
          <a:ln>
            <a:noFill/>
          </a:ln>
        </p:spPr>
        <p:txBody>
          <a:bodyPr wrap="square" lIns="51413" tIns="25706" rIns="51413" bIns="25706"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14" name="Shape 14"/>
          <p:cNvSpPr/>
          <p:nvPr/>
        </p:nvSpPr>
        <p:spPr>
          <a:xfrm>
            <a:off x="1447802" y="473081"/>
            <a:ext cx="7696199" cy="139699"/>
          </a:xfrm>
          <a:prstGeom prst="rect">
            <a:avLst/>
          </a:prstGeom>
          <a:solidFill>
            <a:srgbClr val="19A89E"/>
          </a:solidFill>
          <a:ln>
            <a:noFill/>
          </a:ln>
        </p:spPr>
        <p:txBody>
          <a:bodyPr wrap="square" lIns="51413" tIns="25706" rIns="51413" bIns="25706" anchor="ctr" anchorCtr="0">
            <a:noAutofit/>
          </a:bodyPr>
          <a:lstStyle/>
          <a:p>
            <a:pPr marL="0" marR="0" lvl="0" indent="0" algn="ctr" rtl="0">
              <a:spcBef>
                <a:spcPts val="0"/>
              </a:spcBef>
              <a:spcAft>
                <a:spcPts val="0"/>
              </a:spcAft>
              <a:buNone/>
            </a:pPr>
            <a:endParaRPr sz="1013" b="0" i="0" u="none" strike="noStrike" cap="none">
              <a:solidFill>
                <a:schemeClr val="lt1"/>
              </a:solidFill>
              <a:latin typeface="Tw Cen MT" panose="020B0602020104020603" pitchFamily="34" charset="0"/>
              <a:ea typeface="Arial"/>
              <a:cs typeface="Arial"/>
              <a:sym typeface="Arial"/>
            </a:endParaRPr>
          </a:p>
        </p:txBody>
      </p:sp>
      <p:cxnSp>
        <p:nvCxnSpPr>
          <p:cNvPr id="16" name="Shape 16"/>
          <p:cNvCxnSpPr/>
          <p:nvPr/>
        </p:nvCxnSpPr>
        <p:spPr>
          <a:xfrm>
            <a:off x="0" y="6449454"/>
            <a:ext cx="9144000" cy="0"/>
          </a:xfrm>
          <a:prstGeom prst="straightConnector1">
            <a:avLst/>
          </a:prstGeom>
          <a:noFill/>
          <a:ln w="38100" cap="flat" cmpd="sng">
            <a:solidFill>
              <a:schemeClr val="accent3"/>
            </a:solidFill>
            <a:prstDash val="solid"/>
            <a:round/>
            <a:headEnd type="none" w="med" len="med"/>
            <a:tailEnd type="none" w="med" len="med"/>
          </a:ln>
        </p:spPr>
      </p:cxnSp>
      <p:pic>
        <p:nvPicPr>
          <p:cNvPr id="2" name="Picture 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02920" y="-11749"/>
            <a:ext cx="1511160" cy="500408"/>
          </a:xfrm>
          <a:prstGeom prst="rect">
            <a:avLst/>
          </a:prstGeom>
        </p:spPr>
      </p:pic>
      <p:sp>
        <p:nvSpPr>
          <p:cNvPr id="3" name="Text Placeholder 2">
            <a:extLst>
              <a:ext uri="{FF2B5EF4-FFF2-40B4-BE49-F238E27FC236}">
                <a16:creationId xmlns:a16="http://schemas.microsoft.com/office/drawing/2014/main" id="{478D393F-7C5D-4904-AF08-F22F0B774952}"/>
              </a:ext>
            </a:extLst>
          </p:cNvPr>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Edit Master text styles</a:t>
            </a:r>
          </a:p>
          <a:p>
            <a:pPr lvl="4"/>
            <a:endParaRPr lang="en-US" dirty="0"/>
          </a:p>
        </p:txBody>
      </p:sp>
      <p:pic>
        <p:nvPicPr>
          <p:cNvPr id="5" name="Picture 4" descr="Logo&#10;&#10;Description automatically generated">
            <a:extLst>
              <a:ext uri="{FF2B5EF4-FFF2-40B4-BE49-F238E27FC236}">
                <a16:creationId xmlns:a16="http://schemas.microsoft.com/office/drawing/2014/main" id="{4D568382-AB64-4DB3-BEDC-A1E14E80624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12932" y="56185"/>
            <a:ext cx="971145" cy="402902"/>
          </a:xfrm>
          <a:prstGeom prst="rect">
            <a:avLst/>
          </a:prstGeom>
        </p:spPr>
      </p:pic>
    </p:spTree>
    <p:extLst>
      <p:ext uri="{BB962C8B-B14F-4D97-AF65-F5344CB8AC3E}">
        <p14:creationId xmlns:p14="http://schemas.microsoft.com/office/powerpoint/2010/main" val="247175463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788" b="0" i="0" u="none" strike="noStrike" cap="none">
          <a:solidFill>
            <a:schemeClr val="accent2"/>
          </a:solidFill>
          <a:latin typeface="Tw Cen MT" panose="020B0602020104020603" pitchFamily="34" charset="0"/>
          <a:ea typeface="Tw Cen MT" panose="020B0602020104020603" pitchFamily="34" charset="0"/>
          <a:cs typeface="Arial"/>
          <a:sym typeface="Arial"/>
        </a:defRPr>
      </a:lvl1pPr>
    </p:titleStyle>
    <p:bodyStyle>
      <a:defPPr marR="0" lvl="0" algn="l" rtl="0">
        <a:lnSpc>
          <a:spcPct val="100000"/>
        </a:lnSpc>
        <a:spcBef>
          <a:spcPts val="0"/>
        </a:spcBef>
        <a:spcAft>
          <a:spcPts val="0"/>
        </a:spcAft>
      </a:defPPr>
      <a:lvl1pPr marL="342900" marR="0" lvl="0" indent="-274320" algn="l" rtl="0" eaLnBrk="1" hangingPunct="1">
        <a:lnSpc>
          <a:spcPct val="100000"/>
        </a:lnSpc>
        <a:spcBef>
          <a:spcPts val="450"/>
        </a:spcBef>
        <a:spcAft>
          <a:spcPts val="0"/>
        </a:spcAft>
        <a:buClr>
          <a:schemeClr val="accent2"/>
        </a:buClr>
        <a:buFont typeface="Wingdings" panose="05000000000000000000" pitchFamily="2" charset="2"/>
        <a:buChar char="§"/>
        <a:defRPr sz="2400" b="0" i="0" u="none" strike="noStrike" cap="none">
          <a:solidFill>
            <a:srgbClr val="000000"/>
          </a:solidFill>
          <a:latin typeface="Tw Cen MT" panose="020B0602020104020603" pitchFamily="34" charset="0"/>
          <a:ea typeface="Tw Cen MT" panose="020B0602020104020603" pitchFamily="34" charset="0"/>
          <a:cs typeface="Arial"/>
          <a:sym typeface="Arial"/>
        </a:defRPr>
      </a:lvl1pPr>
      <a:lvl2pPr marR="0" lvl="1" algn="l" rtl="0" eaLnBrk="1" hangingPunct="1">
        <a:lnSpc>
          <a:spcPct val="100000"/>
        </a:lnSpc>
        <a:spcBef>
          <a:spcPts val="0"/>
        </a:spcBef>
        <a:spcAft>
          <a:spcPts val="0"/>
        </a:spcAft>
        <a:buNone/>
        <a:defRPr sz="1575" b="0" i="0" u="none" strike="noStrike" cap="none">
          <a:solidFill>
            <a:srgbClr val="000000"/>
          </a:solidFill>
          <a:latin typeface="Tw Cen MT" panose="020B0602020104020603" pitchFamily="34" charset="0"/>
          <a:ea typeface="Tw Cen MT" panose="020B0602020104020603" pitchFamily="34" charset="0"/>
          <a:cs typeface="Arial"/>
          <a:sym typeface="Arial"/>
        </a:defRPr>
      </a:lvl2pPr>
      <a:lvl3pPr marR="0" lvl="2"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9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edutopia.org/article/7-smart-fast-ways-do-formative-assessment"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www.powerschool.com/resources/blog/new-teachers-heres-build-common-formative-assessment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5.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1WQCWF7ENfI"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hyperlink" Target="https://www.nwea.org/blog/2019/75-digital-tools-%20%20apps-teachers-use-to-support-classroom-formative-assessment/"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21.tmp"/></Relationships>
</file>

<file path=ppt/slides/_rels/slide45.xml.rels><?xml version="1.0" encoding="UTF-8" standalone="yes"?>
<Relationships xmlns="http://schemas.openxmlformats.org/package/2006/relationships"><Relationship Id="rId3" Type="http://schemas.openxmlformats.org/officeDocument/2006/relationships/hyperlink" Target="https://www.edutopia.org/article/7-smart-fast-ways-do-formative-assessment"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2.tmp"/></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24.jpeg"/><Relationship Id="rId2" Type="http://schemas.openxmlformats.org/officeDocument/2006/relationships/slideLayout" Target="../slideLayouts/slideLayout1.xml"/><Relationship Id="rId1" Type="http://schemas.openxmlformats.org/officeDocument/2006/relationships/video" Target="https://www.youtube.com/embed/Va66oMkWP_o?feature=oembed" TargetMode="External"/><Relationship Id="rId6" Type="http://schemas.openxmlformats.org/officeDocument/2006/relationships/image" Target="../media/image6.png"/><Relationship Id="rId5" Type="http://schemas.openxmlformats.org/officeDocument/2006/relationships/image" Target="../media/image23.tmp"/><Relationship Id="rId4" Type="http://schemas.openxmlformats.org/officeDocument/2006/relationships/hyperlink" Target="https://www.youtube.com/watch?v=Va66oMkWP_o"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iwonderstand.files.wordpress.com/2015/12/activating-students-as-instructional-resources-for-one-another.pdf"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5.tmp"/></Relationships>
</file>

<file path=ppt/slides/_rels/slide53.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9.png"/><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video" Target="https://www.youtube.com/embed/amipgHiAjh0?feature=oembed" TargetMode="External"/><Relationship Id="rId5" Type="http://schemas.openxmlformats.org/officeDocument/2006/relationships/image" Target="../media/image30.jpeg"/><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pn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8.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36.tm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s://www.nwea.org/blog/2019/75-digital-tools-apps-teachers-use-to-support-classroom-formative-assessment/" TargetMode="External"/><Relationship Id="rId2" Type="http://schemas.openxmlformats.org/officeDocument/2006/relationships/hyperlink" Target="https://www.youtube.com/watch?v=9FZR3-l8Y5Y&amp;app=desktop" TargetMode="External"/><Relationship Id="rId1" Type="http://schemas.openxmlformats.org/officeDocument/2006/relationships/slideLayout" Target="../slideLayouts/slideLayout1.xml"/><Relationship Id="rId6" Type="http://schemas.openxmlformats.org/officeDocument/2006/relationships/hyperlink" Target="https://www.youtube.com/watch?v=ABnYWMnAk7Y" TargetMode="External"/><Relationship Id="rId5" Type="http://schemas.openxmlformats.org/officeDocument/2006/relationships/hyperlink" Target="https://www.youtube.com/watch?v=1WQCWF7ENfI" TargetMode="External"/><Relationship Id="rId4" Type="http://schemas.openxmlformats.org/officeDocument/2006/relationships/hyperlink" Target="https://www.assessmentforlearning.edu.au/professional_learning/modules/strategic_questioning/strategic_research_background.html#2"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www.ascd.org/publications/books/111017/chapters/Questioning-to-Check-for-Understanding.aspx" TargetMode="External"/><Relationship Id="rId7" Type="http://schemas.openxmlformats.org/officeDocument/2006/relationships/hyperlink" Target="https://dese.mo.gov/media/pdf/oeq-ed-teacherstandards" TargetMode="External"/><Relationship Id="rId2" Type="http://schemas.openxmlformats.org/officeDocument/2006/relationships/hyperlink" Target="https://plconnect.ciesc.org/design-classroom-assessments-using-difficulty-complexity-matrix/" TargetMode="External"/><Relationship Id="rId1" Type="http://schemas.openxmlformats.org/officeDocument/2006/relationships/slideLayout" Target="../slideLayouts/slideLayout1.xml"/><Relationship Id="rId6" Type="http://schemas.openxmlformats.org/officeDocument/2006/relationships/hyperlink" Target="https://dese.mo.gov/media/pdf/oeq-ed-leaderstandards" TargetMode="External"/><Relationship Id="rId5" Type="http://schemas.openxmlformats.org/officeDocument/2006/relationships/hyperlink" Target="http://www.moedu-sail.org/courses/data-based-decision-making-2/" TargetMode="External"/><Relationship Id="rId4" Type="http://schemas.openxmlformats.org/officeDocument/2006/relationships/hyperlink" Target="https://visible-learning.org/backup-hattie-ranking-256-effects-2017/"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pz.harvard.edu/sites/default/files/Ladder%20of%20Feedback%202019.pdf" TargetMode="External"/><Relationship Id="rId3" Type="http://schemas.openxmlformats.org/officeDocument/2006/relationships/hyperlink" Target="https://www.nctm.org/uploadedFiles/Standards_and_Positions/Position_Statements/Formative%20Assessment1.pdf" TargetMode="External"/><Relationship Id="rId7" Type="http://schemas.openxmlformats.org/officeDocument/2006/relationships/hyperlink" Target="https://www.youtube.com/watch?v=4av28CeQC1I" TargetMode="External"/><Relationship Id="rId2" Type="http://schemas.openxmlformats.org/officeDocument/2006/relationships/hyperlink" Target="https://cdn.ncte.org/nctefiles/resources/positions/formative-assessment_single.pdf" TargetMode="External"/><Relationship Id="rId1" Type="http://schemas.openxmlformats.org/officeDocument/2006/relationships/slideLayout" Target="../slideLayouts/slideLayout1.xml"/><Relationship Id="rId6" Type="http://schemas.openxmlformats.org/officeDocument/2006/relationships/hyperlink" Target="https://www.youtube.com/watch?v=DqWCJZH8ziQ" TargetMode="External"/><Relationship Id="rId5" Type="http://schemas.openxmlformats.org/officeDocument/2006/relationships/hyperlink" Target="https://www.nwea.org/content/uploads/2016/04/4-Formative-Assessment-Practices-that-Make-a-Difference-in-Classrooms.pdf" TargetMode="External"/><Relationship Id="rId4" Type="http://schemas.openxmlformats.org/officeDocument/2006/relationships/hyperlink" Target="https://www.youtube.com/watch?v=Va66oMkWP_o"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J4UQvt1Rn9w" TargetMode="External"/><Relationship Id="rId2" Type="http://schemas.openxmlformats.org/officeDocument/2006/relationships/hyperlink" Target="https://edorigami.edublogs.org/files/2012/10/Ladder-of-feedback-template-1k898ll.pdf" TargetMode="External"/><Relationship Id="rId1" Type="http://schemas.openxmlformats.org/officeDocument/2006/relationships/slideLayout" Target="../slideLayouts/slideLayout1.xml"/><Relationship Id="rId6" Type="http://schemas.openxmlformats.org/officeDocument/2006/relationships/hyperlink" Target="https://www.edutopia.org/article/7-smart-fast-ways-do-formative-assessment" TargetMode="External"/><Relationship Id="rId5" Type="http://schemas.openxmlformats.org/officeDocument/2006/relationships/hyperlink" Target="https://www.youtube.com/watch?v=8WxvVgXC_NY" TargetMode="External"/><Relationship Id="rId4" Type="http://schemas.openxmlformats.org/officeDocument/2006/relationships/hyperlink" Target="http://www.ascd.org/ASCD/pdf/siteASCD/publications/books/On-Formative-Assessment-sample-chapters.pd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s://iwonderstand.files.wordpress.com/2015/12/activating-students-as-owners-of-their-own-learning.pdf" TargetMode="External"/><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hyperlink" Target="https://pt.slideshare.net/TheresaSheen/dylan-wiliam-30820157?smtNoRedir=1"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3978A-2C2F-6246-C3AE-109C2B767FE1}"/>
              </a:ext>
            </a:extLst>
          </p:cNvPr>
          <p:cNvSpPr>
            <a:spLocks noGrp="1"/>
          </p:cNvSpPr>
          <p:nvPr>
            <p:ph type="ctrTitle"/>
          </p:nvPr>
        </p:nvSpPr>
        <p:spPr/>
        <p:txBody>
          <a:bodyPr/>
          <a:lstStyle/>
          <a:p>
            <a:r>
              <a:rPr lang="en-US" dirty="0"/>
              <a:t>Common Formative Assessment</a:t>
            </a:r>
            <a:endParaRPr lang="en-US" sz="5400" dirty="0"/>
          </a:p>
        </p:txBody>
      </p:sp>
      <p:sp>
        <p:nvSpPr>
          <p:cNvPr id="3" name="Subtitle 2">
            <a:extLst>
              <a:ext uri="{FF2B5EF4-FFF2-40B4-BE49-F238E27FC236}">
                <a16:creationId xmlns:a16="http://schemas.microsoft.com/office/drawing/2014/main" id="{677DC0A6-CD10-4394-88A6-498AA4316A9D}"/>
              </a:ext>
            </a:extLst>
          </p:cNvPr>
          <p:cNvSpPr>
            <a:spLocks noGrp="1"/>
          </p:cNvSpPr>
          <p:nvPr>
            <p:ph type="subTitle" idx="1"/>
          </p:nvPr>
        </p:nvSpPr>
        <p:spPr/>
        <p:txBody>
          <a:bodyPr/>
          <a:lstStyle/>
          <a:p>
            <a:pPr algn="ctr"/>
            <a:r>
              <a:rPr lang="en-US" sz="2800" b="1" dirty="0"/>
              <a:t>Part 2  Eliciting Evidence of Learning </a:t>
            </a:r>
          </a:p>
          <a:p>
            <a:pPr algn="ctr"/>
            <a:r>
              <a:rPr lang="en-US" sz="2800" dirty="0"/>
              <a:t>Essential Functions 3 &amp; 4</a:t>
            </a:r>
          </a:p>
          <a:p>
            <a:endParaRPr lang="en-US" dirty="0"/>
          </a:p>
        </p:txBody>
      </p:sp>
    </p:spTree>
    <p:extLst>
      <p:ext uri="{BB962C8B-B14F-4D97-AF65-F5344CB8AC3E}">
        <p14:creationId xmlns:p14="http://schemas.microsoft.com/office/powerpoint/2010/main" val="2216815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5C69-9C0A-52F3-CCD6-694AF163CAD4}"/>
              </a:ext>
            </a:extLst>
          </p:cNvPr>
          <p:cNvSpPr>
            <a:spLocks noGrp="1"/>
          </p:cNvSpPr>
          <p:nvPr>
            <p:ph type="title"/>
          </p:nvPr>
        </p:nvSpPr>
        <p:spPr/>
        <p:txBody>
          <a:bodyPr/>
          <a:lstStyle/>
          <a:p>
            <a:r>
              <a:rPr lang="en-US" dirty="0"/>
              <a:t>Hidden Slide #9</a:t>
            </a:r>
          </a:p>
        </p:txBody>
      </p:sp>
      <p:sp>
        <p:nvSpPr>
          <p:cNvPr id="3" name="Text Placeholder 2">
            <a:extLst>
              <a:ext uri="{FF2B5EF4-FFF2-40B4-BE49-F238E27FC236}">
                <a16:creationId xmlns:a16="http://schemas.microsoft.com/office/drawing/2014/main" id="{B40167E3-7999-2DD6-125C-6CE64EE68DF6}"/>
              </a:ext>
            </a:extLst>
          </p:cNvPr>
          <p:cNvSpPr>
            <a:spLocks noGrp="1"/>
          </p:cNvSpPr>
          <p:nvPr>
            <p:ph type="body" idx="1"/>
          </p:nvPr>
        </p:nvSpPr>
        <p:spPr>
          <a:xfrm>
            <a:off x="457200" y="1633496"/>
            <a:ext cx="8229600" cy="3962396"/>
          </a:xfrm>
        </p:spPr>
        <p:txBody>
          <a:bodyPr/>
          <a:lstStyle/>
          <a:p>
            <a:pPr marL="0" indent="0">
              <a:lnSpc>
                <a:spcPct val="107000"/>
              </a:lnSpc>
              <a:spcBef>
                <a:spcPts val="0"/>
              </a:spcBef>
              <a:spcAft>
                <a:spcPts val="800"/>
              </a:spcAft>
              <a:buFont typeface="Arial" panose="020B0604020202020204" pitchFamily="34" charset="0"/>
              <a:buNone/>
            </a:pPr>
            <a:r>
              <a:rPr lang="en-US" sz="1800" b="1" dirty="0">
                <a:latin typeface="Calibri" panose="020F0502020204030204" pitchFamily="34" charset="0"/>
                <a:ea typeface="Calibri" panose="020F0502020204030204" pitchFamily="34" charset="0"/>
                <a:cs typeface="Times New Roman" panose="02020603050405020304" pitchFamily="18" charset="0"/>
              </a:rPr>
              <a:t>Key Terms</a:t>
            </a:r>
          </a:p>
          <a:p>
            <a:pPr marL="0" indent="0">
              <a:lnSpc>
                <a:spcPct val="107000"/>
              </a:lnSpc>
              <a:spcBef>
                <a:spcPts val="0"/>
              </a:spcBef>
              <a:spcAft>
                <a:spcPts val="800"/>
              </a:spcAft>
              <a:buFont typeface="Arial" panose="020B0604020202020204" pitchFamily="34" charset="0"/>
              <a:buNone/>
            </a:pPr>
            <a:r>
              <a:rPr lang="en-US" sz="1800" b="1" dirty="0">
                <a:latin typeface="Calibri" panose="020F0502020204030204" pitchFamily="34" charset="0"/>
                <a:ea typeface="Calibri" panose="020F0502020204030204" pitchFamily="34" charset="0"/>
                <a:cs typeface="Times New Roman" panose="02020603050405020304" pitchFamily="18" charset="0"/>
              </a:rPr>
              <a:t>Rubric - </a:t>
            </a:r>
            <a:r>
              <a:rPr lang="en-US" sz="1800" dirty="0">
                <a:latin typeface="Calibri" panose="020F0502020204030204" pitchFamily="34" charset="0"/>
                <a:ea typeface="Calibri" panose="020F0502020204030204" pitchFamily="34" charset="0"/>
                <a:cs typeface="Times New Roman" panose="02020603050405020304" pitchFamily="18" charset="0"/>
              </a:rPr>
              <a:t>a coherent set of criteria for students' work that includes descriptions of levels of performance quality on the criteria.</a:t>
            </a:r>
          </a:p>
          <a:p>
            <a:pPr marL="0" indent="0">
              <a:lnSpc>
                <a:spcPct val="107000"/>
              </a:lnSpc>
              <a:spcBef>
                <a:spcPts val="0"/>
              </a:spcBef>
              <a:spcAft>
                <a:spcPts val="800"/>
              </a:spcAft>
              <a:buFont typeface="Arial" panose="020B0604020202020204" pitchFamily="34" charset="0"/>
              <a:buNone/>
            </a:pPr>
            <a:r>
              <a:rPr lang="en-US" sz="1800" b="1" dirty="0">
                <a:latin typeface="Calibri" panose="020F0502020204030204" pitchFamily="34" charset="0"/>
                <a:ea typeface="Calibri" panose="020F0502020204030204" pitchFamily="34" charset="0"/>
                <a:cs typeface="Times New Roman" panose="02020603050405020304" pitchFamily="18" charset="0"/>
              </a:rPr>
              <a:t>Strategic Questioning - </a:t>
            </a:r>
            <a:r>
              <a:rPr lang="en-US" sz="1800" dirty="0">
                <a:latin typeface="Calibri" panose="020F0502020204030204" pitchFamily="34" charset="0"/>
                <a:ea typeface="Calibri" panose="020F0502020204030204" pitchFamily="34" charset="0"/>
                <a:cs typeface="Times New Roman" panose="02020603050405020304" pitchFamily="18" charset="0"/>
              </a:rPr>
              <a:t>intentionally designed questions that help teachers uncover more about what students know and don’t know.</a:t>
            </a:r>
          </a:p>
          <a:p>
            <a:pPr marL="0" indent="0">
              <a:lnSpc>
                <a:spcPct val="107000"/>
              </a:lnSpc>
              <a:spcBef>
                <a:spcPts val="0"/>
              </a:spcBef>
              <a:spcAft>
                <a:spcPts val="800"/>
              </a:spcAft>
              <a:buFont typeface="Arial" panose="020B0604020202020204" pitchFamily="34" charset="0"/>
              <a:buNone/>
            </a:pPr>
            <a:r>
              <a:rPr lang="en-US" sz="1800" b="1" dirty="0">
                <a:latin typeface="Calibri" panose="020F0502020204030204" pitchFamily="34" charset="0"/>
                <a:ea typeface="Calibri" panose="020F0502020204030204" pitchFamily="34" charset="0"/>
                <a:cs typeface="Times New Roman" panose="02020603050405020304" pitchFamily="18" charset="0"/>
              </a:rPr>
              <a:t>Student Self-Assessment - </a:t>
            </a:r>
            <a:r>
              <a:rPr lang="en-US" sz="1800" dirty="0">
                <a:latin typeface="Calibri" panose="020F0502020204030204" pitchFamily="34" charset="0"/>
                <a:ea typeface="Calibri" panose="020F0502020204030204" pitchFamily="34" charset="0"/>
                <a:cs typeface="Times New Roman" panose="02020603050405020304" pitchFamily="18" charset="0"/>
              </a:rPr>
              <a:t>the process of students reflecting on and evaluating their own work for the purpose of improving it.</a:t>
            </a:r>
          </a:p>
          <a:p>
            <a:pPr marL="0" indent="0">
              <a:lnSpc>
                <a:spcPct val="107000"/>
              </a:lnSpc>
              <a:spcBef>
                <a:spcPts val="0"/>
              </a:spcBef>
              <a:spcAft>
                <a:spcPts val="800"/>
              </a:spcAft>
              <a:buFont typeface="Arial" panose="020B0604020202020204" pitchFamily="34" charset="0"/>
              <a:buNone/>
            </a:pPr>
            <a:r>
              <a:rPr lang="en-US" sz="1800" b="1" dirty="0">
                <a:latin typeface="Calibri" panose="020F0502020204030204" pitchFamily="34" charset="0"/>
                <a:ea typeface="Calibri" panose="020F0502020204030204" pitchFamily="34" charset="0"/>
                <a:cs typeface="Times New Roman" panose="02020603050405020304" pitchFamily="18" charset="0"/>
              </a:rPr>
              <a:t>Success Criteria - </a:t>
            </a:r>
            <a:r>
              <a:rPr lang="en-US" sz="1800" dirty="0">
                <a:latin typeface="Calibri" panose="020F0502020204030204" pitchFamily="34" charset="0"/>
                <a:ea typeface="Calibri" panose="020F0502020204030204" pitchFamily="34" charset="0"/>
                <a:cs typeface="Times New Roman" panose="02020603050405020304" pitchFamily="18" charset="0"/>
              </a:rPr>
              <a:t>closely linked to learning intentions, success criteria are observable descriptions of what students would do to meet the learning target. They provide a means for students and teachers to evaluate work and gauge progress toward learning goals.</a:t>
            </a:r>
          </a:p>
          <a:p>
            <a:pPr marL="0" indent="0">
              <a:lnSpc>
                <a:spcPct val="107000"/>
              </a:lnSpc>
              <a:spcBef>
                <a:spcPts val="0"/>
              </a:spcBef>
              <a:spcAft>
                <a:spcPts val="800"/>
              </a:spcAft>
              <a:buFont typeface="Arial" panose="020B0604020202020204" pitchFamily="34" charset="0"/>
              <a:buNone/>
            </a:pPr>
            <a:r>
              <a:rPr lang="en-US" sz="1800" b="1" dirty="0">
                <a:latin typeface="Calibri" panose="020F0502020204030204" pitchFamily="34" charset="0"/>
                <a:ea typeface="Calibri" panose="020F0502020204030204" pitchFamily="34" charset="0"/>
                <a:cs typeface="Times New Roman" panose="02020603050405020304" pitchFamily="18" charset="0"/>
              </a:rPr>
              <a:t>Summative Assessment - </a:t>
            </a:r>
            <a:r>
              <a:rPr lang="en-US" sz="1800" dirty="0">
                <a:latin typeface="Calibri" panose="020F0502020204030204" pitchFamily="34" charset="0"/>
                <a:ea typeface="Calibri" panose="020F0502020204030204" pitchFamily="34" charset="0"/>
                <a:cs typeface="Times New Roman" panose="02020603050405020304" pitchFamily="18" charset="0"/>
              </a:rPr>
              <a:t>a comparison of the performance of a student or group of students against a set of uniform standards administered after the instructional cycle.</a:t>
            </a:r>
          </a:p>
          <a:p>
            <a:endParaRPr lang="en-US" dirty="0"/>
          </a:p>
        </p:txBody>
      </p:sp>
    </p:spTree>
    <p:extLst>
      <p:ext uri="{BB962C8B-B14F-4D97-AF65-F5344CB8AC3E}">
        <p14:creationId xmlns:p14="http://schemas.microsoft.com/office/powerpoint/2010/main" val="2223453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937B9-F742-0624-0387-A892B11C3F90}"/>
              </a:ext>
            </a:extLst>
          </p:cNvPr>
          <p:cNvSpPr>
            <a:spLocks noGrp="1"/>
          </p:cNvSpPr>
          <p:nvPr>
            <p:ph type="title"/>
          </p:nvPr>
        </p:nvSpPr>
        <p:spPr/>
        <p:txBody>
          <a:bodyPr/>
          <a:lstStyle/>
          <a:p>
            <a:r>
              <a:rPr lang="en-US" dirty="0"/>
              <a:t>Hidden Slide #10</a:t>
            </a:r>
          </a:p>
        </p:txBody>
      </p:sp>
      <p:sp>
        <p:nvSpPr>
          <p:cNvPr id="3" name="Text Placeholder 2">
            <a:extLst>
              <a:ext uri="{FF2B5EF4-FFF2-40B4-BE49-F238E27FC236}">
                <a16:creationId xmlns:a16="http://schemas.microsoft.com/office/drawing/2014/main" id="{6BB088F2-4068-4209-80A1-88CB28CDBBC2}"/>
              </a:ext>
            </a:extLst>
          </p:cNvPr>
          <p:cNvSpPr>
            <a:spLocks noGrp="1"/>
          </p:cNvSpPr>
          <p:nvPr>
            <p:ph type="body" idx="1"/>
          </p:nvPr>
        </p:nvSpPr>
        <p:spPr/>
        <p:txBody>
          <a:bodyPr/>
          <a:lstStyle/>
          <a:p>
            <a:pPr marL="0" indent="0">
              <a:lnSpc>
                <a:spcPct val="107000"/>
              </a:lnSpc>
              <a:spcBef>
                <a:spcPts val="0"/>
              </a:spcBef>
              <a:spcAft>
                <a:spcPts val="800"/>
              </a:spcAft>
              <a:buFont typeface="Arial" panose="020B0604020202020204" pitchFamily="34" charset="0"/>
              <a:buNone/>
            </a:pPr>
            <a:r>
              <a:rPr lang="en-US" sz="1800" b="1" dirty="0">
                <a:latin typeface="Tw Cen MT" panose="020B0602020104020603" pitchFamily="34" charset="77"/>
                <a:ea typeface="Calibri" panose="020F0502020204030204" pitchFamily="34" charset="0"/>
                <a:cs typeface="Times New Roman" panose="02020603050405020304" pitchFamily="18" charset="0"/>
              </a:rPr>
              <a:t>Key Terms</a:t>
            </a:r>
          </a:p>
          <a:p>
            <a:pPr marL="0" indent="0">
              <a:lnSpc>
                <a:spcPct val="107000"/>
              </a:lnSpc>
              <a:spcBef>
                <a:spcPts val="0"/>
              </a:spcBef>
              <a:spcAft>
                <a:spcPts val="800"/>
              </a:spcAft>
              <a:buFont typeface="Arial" panose="020B0604020202020204" pitchFamily="34" charset="0"/>
              <a:buNone/>
            </a:pPr>
            <a:r>
              <a:rPr lang="en-US" sz="1800" b="1" dirty="0">
                <a:latin typeface="Tw Cen MT" panose="020B0602020104020603" pitchFamily="34" charset="77"/>
                <a:ea typeface="Calibri" panose="020F0502020204030204" pitchFamily="34" charset="0"/>
                <a:cs typeface="Times New Roman" panose="02020603050405020304" pitchFamily="18" charset="0"/>
              </a:rPr>
              <a:t>Unwrapped Standard - </a:t>
            </a:r>
            <a:r>
              <a:rPr lang="en-US" sz="1800" dirty="0">
                <a:latin typeface="Tw Cen MT" panose="020B0602020104020603" pitchFamily="34" charset="77"/>
                <a:ea typeface="Calibri" panose="020F0502020204030204" pitchFamily="34" charset="0"/>
                <a:cs typeface="Times New Roman" panose="02020603050405020304" pitchFamily="18" charset="0"/>
              </a:rPr>
              <a:t>a decomposed priority standard that lists concepts, skills, and big ideas that can be used to more clearly define learning targets to guide instruction and assessment.</a:t>
            </a:r>
          </a:p>
          <a:p>
            <a:pPr marL="0" indent="0">
              <a:lnSpc>
                <a:spcPct val="107000"/>
              </a:lnSpc>
              <a:spcBef>
                <a:spcPts val="0"/>
              </a:spcBef>
              <a:spcAft>
                <a:spcPts val="800"/>
              </a:spcAft>
              <a:buFont typeface="Arial" panose="020B0604020202020204" pitchFamily="34" charset="0"/>
              <a:buNone/>
            </a:pPr>
            <a:r>
              <a:rPr lang="en-US" sz="1800" b="1" dirty="0">
                <a:latin typeface="Tw Cen MT" panose="020B0602020104020603" pitchFamily="34" charset="77"/>
                <a:ea typeface="Calibri" panose="020F0502020204030204" pitchFamily="34" charset="0"/>
                <a:cs typeface="Times New Roman" panose="02020603050405020304" pitchFamily="18" charset="0"/>
              </a:rPr>
              <a:t>Learning Target - </a:t>
            </a:r>
            <a:r>
              <a:rPr lang="en-US" sz="1800" dirty="0">
                <a:latin typeface="Tw Cen MT" panose="020B0602020104020603" pitchFamily="34" charset="77"/>
                <a:ea typeface="Calibri" panose="020F0502020204030204" pitchFamily="34" charset="0"/>
                <a:cs typeface="Times New Roman" panose="02020603050405020304" pitchFamily="18" charset="0"/>
              </a:rPr>
              <a:t>a comprehensive description of the goal for learning that includes the learning target statement, success criteria, lesson-sized chunk of concepts/skills, and a performance of understanding.</a:t>
            </a:r>
          </a:p>
          <a:p>
            <a:endParaRPr lang="en-US" dirty="0"/>
          </a:p>
        </p:txBody>
      </p:sp>
    </p:spTree>
    <p:extLst>
      <p:ext uri="{BB962C8B-B14F-4D97-AF65-F5344CB8AC3E}">
        <p14:creationId xmlns:p14="http://schemas.microsoft.com/office/powerpoint/2010/main" val="2776019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28291-60D0-A215-58BB-2B25F2E377A6}"/>
              </a:ext>
            </a:extLst>
          </p:cNvPr>
          <p:cNvSpPr>
            <a:spLocks noGrp="1"/>
          </p:cNvSpPr>
          <p:nvPr>
            <p:ph type="title"/>
          </p:nvPr>
        </p:nvSpPr>
        <p:spPr/>
        <p:txBody>
          <a:bodyPr/>
          <a:lstStyle/>
          <a:p>
            <a:r>
              <a:rPr lang="en-US" dirty="0"/>
              <a:t>Hidden Slide #11</a:t>
            </a:r>
          </a:p>
        </p:txBody>
      </p:sp>
      <p:sp>
        <p:nvSpPr>
          <p:cNvPr id="3" name="Text Placeholder 2">
            <a:extLst>
              <a:ext uri="{FF2B5EF4-FFF2-40B4-BE49-F238E27FC236}">
                <a16:creationId xmlns:a16="http://schemas.microsoft.com/office/drawing/2014/main" id="{07C951FD-6A6D-A1A2-902D-4F8CE074899F}"/>
              </a:ext>
            </a:extLst>
          </p:cNvPr>
          <p:cNvSpPr>
            <a:spLocks noGrp="1"/>
          </p:cNvSpPr>
          <p:nvPr>
            <p:ph type="body" idx="1"/>
          </p:nvPr>
        </p:nvSpPr>
        <p:spPr/>
        <p:txBody>
          <a:bodyPr/>
          <a:lstStyle/>
          <a:p>
            <a:pPr marL="76200" indent="0" algn="ctr">
              <a:buNone/>
            </a:pPr>
            <a:r>
              <a:rPr lang="en-US" sz="1800" b="1" dirty="0"/>
              <a:t>Pre-Training Preparation</a:t>
            </a:r>
          </a:p>
          <a:p>
            <a:pPr marL="76200" indent="0" algn="ctr">
              <a:buNone/>
            </a:pPr>
            <a:r>
              <a:rPr lang="en-US" sz="1800" dirty="0"/>
              <a:t>Pre-read articles</a:t>
            </a:r>
          </a:p>
          <a:p>
            <a:pPr marL="76200" indent="0" algn="ctr">
              <a:buNone/>
            </a:pPr>
            <a:endParaRPr lang="en-US" sz="1800" dirty="0"/>
          </a:p>
          <a:p>
            <a:pPr marL="0" indent="0" algn="ctr">
              <a:buNone/>
            </a:pPr>
            <a:r>
              <a:rPr lang="en-US" sz="1800" b="1" i="1" dirty="0"/>
              <a:t>7 Fast, Smart Ways to Do Formative Assessment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 </a:t>
            </a:r>
            <a:r>
              <a:rPr lang="en-US" sz="1800" dirty="0">
                <a:hlinkClick r:id="rId3"/>
              </a:rPr>
              <a:t>https://www.edutopia.org/article/7-smart-fast-ways-do-formative-assessment</a:t>
            </a:r>
            <a:endParaRPr lang="en-US" sz="1800" dirty="0"/>
          </a:p>
          <a:p>
            <a:pPr marL="0" marR="0" lvl="0" indent="0" algn="ctr" rtl="0">
              <a:lnSpc>
                <a:spcPct val="100000"/>
              </a:lnSpc>
              <a:spcBef>
                <a:spcPts val="0"/>
              </a:spcBef>
              <a:spcAft>
                <a:spcPts val="0"/>
              </a:spcAft>
              <a:buClr>
                <a:srgbClr val="000000"/>
              </a:buClr>
              <a:buSzPts val="1400"/>
              <a:buFont typeface="Arial"/>
              <a:buNone/>
            </a:pPr>
            <a:endParaRPr lang="en-US" sz="2800" dirty="0"/>
          </a:p>
          <a:p>
            <a:pPr marL="0" marR="0" lvl="0" indent="0" algn="ctr" defTabSz="914400" rtl="0" eaLnBrk="1" fontAlgn="auto" latinLnBrk="0" hangingPunct="1">
              <a:lnSpc>
                <a:spcPct val="115000"/>
              </a:lnSpc>
              <a:spcBef>
                <a:spcPts val="1600"/>
              </a:spcBef>
              <a:spcAft>
                <a:spcPts val="0"/>
              </a:spcAft>
              <a:buClrTx/>
              <a:buSzTx/>
              <a:buFontTx/>
              <a:buNone/>
              <a:tabLst/>
              <a:defRPr/>
            </a:pPr>
            <a:r>
              <a:rPr lang="en" sz="1800" b="1" dirty="0"/>
              <a:t>Here’s How to Build Common Formative Assessments.</a:t>
            </a:r>
            <a:endParaRPr lang="en-US" sz="1800" b="1" dirty="0"/>
          </a:p>
          <a:p>
            <a:pPr marL="0" marR="0" lvl="0" indent="0" algn="ctr" defTabSz="914400" rtl="0" eaLnBrk="1" fontAlgn="auto" latinLnBrk="0" hangingPunct="1">
              <a:lnSpc>
                <a:spcPct val="115000"/>
              </a:lnSpc>
              <a:spcBef>
                <a:spcPts val="1600"/>
              </a:spcBef>
              <a:spcAft>
                <a:spcPts val="0"/>
              </a:spcAft>
              <a:buClrTx/>
              <a:buSzTx/>
              <a:buFontTx/>
              <a:buNone/>
              <a:tabLst/>
              <a:defRPr/>
            </a:pPr>
            <a:r>
              <a:rPr lang="en-US" sz="1800" u="sng" dirty="0">
                <a:solidFill>
                  <a:schemeClr val="hlink"/>
                </a:solidFill>
                <a:hlinkClick r:id="rId4"/>
              </a:rPr>
              <a:t>https://www.powerschool.com/resources/blog/new-teachers-heres-build-common-formative-assessments/</a:t>
            </a:r>
            <a:endParaRPr lang="en-US" sz="1800" dirty="0"/>
          </a:p>
          <a:p>
            <a:pPr marL="76200" indent="0" algn="ctr">
              <a:buNone/>
            </a:pPr>
            <a:endParaRPr lang="en-US" dirty="0"/>
          </a:p>
          <a:p>
            <a:pPr marL="68580" indent="0">
              <a:buNone/>
            </a:pPr>
            <a:endParaRPr lang="en-US" dirty="0"/>
          </a:p>
        </p:txBody>
      </p:sp>
    </p:spTree>
    <p:extLst>
      <p:ext uri="{BB962C8B-B14F-4D97-AF65-F5344CB8AC3E}">
        <p14:creationId xmlns:p14="http://schemas.microsoft.com/office/powerpoint/2010/main" val="641952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0A88-B59B-C55A-412F-C0ED9552C2A2}"/>
              </a:ext>
            </a:extLst>
          </p:cNvPr>
          <p:cNvSpPr>
            <a:spLocks noGrp="1"/>
          </p:cNvSpPr>
          <p:nvPr>
            <p:ph type="ctrTitle"/>
          </p:nvPr>
        </p:nvSpPr>
        <p:spPr/>
        <p:txBody>
          <a:bodyPr/>
          <a:lstStyle/>
          <a:p>
            <a:r>
              <a:rPr lang="en-US" dirty="0"/>
              <a:t>Eliciting Evidence of Learning</a:t>
            </a:r>
          </a:p>
        </p:txBody>
      </p:sp>
      <p:sp>
        <p:nvSpPr>
          <p:cNvPr id="3" name="Subtitle 2">
            <a:extLst>
              <a:ext uri="{FF2B5EF4-FFF2-40B4-BE49-F238E27FC236}">
                <a16:creationId xmlns:a16="http://schemas.microsoft.com/office/drawing/2014/main" id="{690213BA-6309-34DB-9150-3EC3EBF9AFBF}"/>
              </a:ext>
            </a:extLst>
          </p:cNvPr>
          <p:cNvSpPr>
            <a:spLocks noGrp="1"/>
          </p:cNvSpPr>
          <p:nvPr>
            <p:ph type="subTitle" idx="1"/>
          </p:nvPr>
        </p:nvSpPr>
        <p:spPr/>
        <p:txBody>
          <a:bodyPr/>
          <a:lstStyle/>
          <a:p>
            <a:r>
              <a:rPr lang="en-US" dirty="0"/>
              <a:t>CFA Module 2</a:t>
            </a:r>
          </a:p>
          <a:p>
            <a:endParaRPr lang="en-US" sz="3600" dirty="0"/>
          </a:p>
        </p:txBody>
      </p:sp>
    </p:spTree>
    <p:extLst>
      <p:ext uri="{BB962C8B-B14F-4D97-AF65-F5344CB8AC3E}">
        <p14:creationId xmlns:p14="http://schemas.microsoft.com/office/powerpoint/2010/main" val="3398513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A0FFA-7F1E-7E2E-3BF7-41559F5D10BD}"/>
              </a:ext>
            </a:extLst>
          </p:cNvPr>
          <p:cNvSpPr>
            <a:spLocks noGrp="1"/>
          </p:cNvSpPr>
          <p:nvPr>
            <p:ph type="ctrTitle"/>
          </p:nvPr>
        </p:nvSpPr>
        <p:spPr/>
        <p:txBody>
          <a:bodyPr/>
          <a:lstStyle/>
          <a:p>
            <a:r>
              <a:rPr lang="en-US" sz="4400" dirty="0"/>
              <a:t>Acknowledgements</a:t>
            </a:r>
            <a:endParaRPr lang="en-US" sz="4800" dirty="0"/>
          </a:p>
        </p:txBody>
      </p:sp>
      <p:sp>
        <p:nvSpPr>
          <p:cNvPr id="3" name="Subtitle 2">
            <a:extLst>
              <a:ext uri="{FF2B5EF4-FFF2-40B4-BE49-F238E27FC236}">
                <a16:creationId xmlns:a16="http://schemas.microsoft.com/office/drawing/2014/main" id="{B82BEF3E-CEC7-9E69-E5DC-0FDB825FBC1A}"/>
              </a:ext>
            </a:extLst>
          </p:cNvPr>
          <p:cNvSpPr>
            <a:spLocks noGrp="1"/>
          </p:cNvSpPr>
          <p:nvPr>
            <p:ph type="subTitle" idx="1"/>
          </p:nvPr>
        </p:nvSpPr>
        <p:spPr/>
        <p:txBody>
          <a:bodyPr/>
          <a:lstStyle/>
          <a:p>
            <a:r>
              <a:rPr lang="en-US" sz="1200" dirty="0"/>
              <a:t>Special thanks to all contributors</a:t>
            </a:r>
            <a:br>
              <a:rPr lang="en-US" sz="1200" dirty="0"/>
            </a:br>
            <a:r>
              <a:rPr lang="en-US" sz="1200" dirty="0"/>
              <a:t> to the development of this Professional Learning Module.</a:t>
            </a:r>
            <a:br>
              <a:rPr lang="en-US" sz="1200" dirty="0"/>
            </a:br>
            <a:r>
              <a:rPr lang="en-US" sz="1200" dirty="0"/>
              <a:t>The original collection of Professional Learning Modules was rolled-out for use by Regional Professional Development Center (RPDC) Consultants in July 2013 after being developed by a team of content experts through efforts funded by the Missouri State Personnel Development Grant (SPDG).</a:t>
            </a:r>
            <a:endParaRPr lang="en-US" dirty="0"/>
          </a:p>
        </p:txBody>
      </p:sp>
      <p:sp>
        <p:nvSpPr>
          <p:cNvPr id="4" name="Text Placeholder 3">
            <a:extLst>
              <a:ext uri="{FF2B5EF4-FFF2-40B4-BE49-F238E27FC236}">
                <a16:creationId xmlns:a16="http://schemas.microsoft.com/office/drawing/2014/main" id="{C98CEB73-CD7B-3980-3116-EA9E2E259738}"/>
              </a:ext>
            </a:extLst>
          </p:cNvPr>
          <p:cNvSpPr>
            <a:spLocks noGrp="1"/>
          </p:cNvSpPr>
          <p:nvPr>
            <p:ph type="body" idx="10"/>
          </p:nvPr>
        </p:nvSpPr>
        <p:spPr>
          <a:xfrm>
            <a:off x="1285415" y="3171711"/>
            <a:ext cx="3324685" cy="2619492"/>
          </a:xfrm>
        </p:spPr>
        <p:txBody>
          <a:bodyPr/>
          <a:lstStyle/>
          <a:p>
            <a:pPr>
              <a:buSzPts val="463"/>
            </a:pPr>
            <a:r>
              <a:rPr lang="en-US" sz="1500" b="1" dirty="0">
                <a:solidFill>
                  <a:schemeClr val="bg1"/>
                </a:solidFill>
              </a:rPr>
              <a:t>Content Development Team</a:t>
            </a:r>
          </a:p>
          <a:p>
            <a:pPr lvl="1">
              <a:buSzPts val="463"/>
            </a:pPr>
            <a:r>
              <a:rPr lang="en-US" sz="1500" dirty="0">
                <a:solidFill>
                  <a:schemeClr val="bg1"/>
                </a:solidFill>
                <a:latin typeface="Tw Cen MT" panose="020B0602020104020603" pitchFamily="34" charset="77"/>
              </a:rPr>
              <a:t>Cathy Battles</a:t>
            </a:r>
          </a:p>
          <a:p>
            <a:pPr lvl="1">
              <a:buSzPts val="463"/>
            </a:pPr>
            <a:r>
              <a:rPr lang="en-US" sz="1500" dirty="0">
                <a:solidFill>
                  <a:schemeClr val="bg1"/>
                </a:solidFill>
                <a:latin typeface="Tw Cen MT" panose="020B0602020104020603" pitchFamily="34" charset="77"/>
              </a:rPr>
              <a:t>Bev Boyd</a:t>
            </a:r>
          </a:p>
          <a:p>
            <a:pPr lvl="1">
              <a:buSzPts val="463"/>
            </a:pPr>
            <a:r>
              <a:rPr lang="en-US" sz="1500" dirty="0">
                <a:solidFill>
                  <a:schemeClr val="bg1"/>
                </a:solidFill>
                <a:latin typeface="Tw Cen MT" panose="020B0602020104020603" pitchFamily="34" charset="77"/>
              </a:rPr>
              <a:t>Myra Collins</a:t>
            </a:r>
          </a:p>
          <a:p>
            <a:pPr lvl="1">
              <a:buSzPts val="463"/>
            </a:pPr>
            <a:r>
              <a:rPr lang="en-US" sz="1500" dirty="0">
                <a:solidFill>
                  <a:schemeClr val="bg1"/>
                </a:solidFill>
                <a:latin typeface="Tw Cen MT" panose="020B0602020104020603" pitchFamily="34" charset="77"/>
              </a:rPr>
              <a:t>Liz </a:t>
            </a:r>
            <a:r>
              <a:rPr lang="en-US" sz="1500" dirty="0" err="1">
                <a:solidFill>
                  <a:schemeClr val="bg1"/>
                </a:solidFill>
                <a:latin typeface="Tw Cen MT" panose="020B0602020104020603" pitchFamily="34" charset="77"/>
              </a:rPr>
              <a:t>Condray</a:t>
            </a:r>
            <a:endParaRPr lang="en-US" sz="1500" dirty="0">
              <a:solidFill>
                <a:schemeClr val="bg1"/>
              </a:solidFill>
              <a:latin typeface="Tw Cen MT" panose="020B0602020104020603" pitchFamily="34" charset="77"/>
            </a:endParaRPr>
          </a:p>
          <a:p>
            <a:pPr lvl="1">
              <a:buSzPts val="463"/>
            </a:pPr>
            <a:r>
              <a:rPr lang="en-US" sz="1500" dirty="0">
                <a:solidFill>
                  <a:schemeClr val="bg1"/>
                </a:solidFill>
                <a:latin typeface="Tw Cen MT" panose="020B0602020104020603" pitchFamily="34" charset="77"/>
              </a:rPr>
              <a:t>Susan </a:t>
            </a:r>
            <a:r>
              <a:rPr lang="en-US" sz="1500" dirty="0" err="1">
                <a:solidFill>
                  <a:schemeClr val="bg1"/>
                </a:solidFill>
                <a:latin typeface="Tw Cen MT" panose="020B0602020104020603" pitchFamily="34" charset="77"/>
              </a:rPr>
              <a:t>Hekmat</a:t>
            </a:r>
            <a:endParaRPr lang="en-US" sz="1500" dirty="0">
              <a:solidFill>
                <a:schemeClr val="bg1"/>
              </a:solidFill>
              <a:latin typeface="Tw Cen MT" panose="020B0602020104020603" pitchFamily="34" charset="77"/>
            </a:endParaRPr>
          </a:p>
          <a:p>
            <a:pPr lvl="1">
              <a:buSzPts val="463"/>
            </a:pPr>
            <a:r>
              <a:rPr lang="en-US" sz="1500" dirty="0">
                <a:solidFill>
                  <a:schemeClr val="bg1"/>
                </a:solidFill>
                <a:latin typeface="Tw Cen MT" panose="020B0602020104020603" pitchFamily="34" charset="77"/>
              </a:rPr>
              <a:t>Brooke Prickett</a:t>
            </a:r>
          </a:p>
        </p:txBody>
      </p:sp>
      <p:sp>
        <p:nvSpPr>
          <p:cNvPr id="5" name="Text Placeholder 4">
            <a:extLst>
              <a:ext uri="{FF2B5EF4-FFF2-40B4-BE49-F238E27FC236}">
                <a16:creationId xmlns:a16="http://schemas.microsoft.com/office/drawing/2014/main" id="{46A1684B-E6CE-4F34-BE89-11375B65746F}"/>
              </a:ext>
            </a:extLst>
          </p:cNvPr>
          <p:cNvSpPr>
            <a:spLocks noGrp="1"/>
          </p:cNvSpPr>
          <p:nvPr>
            <p:ph type="body" idx="2"/>
          </p:nvPr>
        </p:nvSpPr>
        <p:spPr>
          <a:xfrm>
            <a:off x="4976675" y="3171711"/>
            <a:ext cx="4038599" cy="2619492"/>
          </a:xfrm>
        </p:spPr>
        <p:txBody>
          <a:bodyPr/>
          <a:lstStyle/>
          <a:p>
            <a:pPr>
              <a:buSzPts val="463"/>
            </a:pPr>
            <a:r>
              <a:rPr lang="en-US" sz="1500" b="1" dirty="0">
                <a:solidFill>
                  <a:schemeClr val="bg1"/>
                </a:solidFill>
                <a:latin typeface="Tw Cen MT" panose="020B0602020104020603" pitchFamily="34" charset="77"/>
              </a:rPr>
              <a:t>Training Material Adaptation </a:t>
            </a:r>
          </a:p>
          <a:p>
            <a:pPr lvl="1">
              <a:buSzPts val="463"/>
            </a:pPr>
            <a:r>
              <a:rPr lang="en-US" sz="1500" dirty="0">
                <a:solidFill>
                  <a:schemeClr val="bg1"/>
                </a:solidFill>
                <a:latin typeface="Tw Cen MT" panose="020B0602020104020603" pitchFamily="34" charset="77"/>
              </a:rPr>
              <a:t>Beverly Kohzadi</a:t>
            </a:r>
          </a:p>
          <a:p>
            <a:pPr marL="257114" lvl="1" indent="-7082">
              <a:spcBef>
                <a:spcPts val="158"/>
              </a:spcBef>
              <a:buSzPts val="486"/>
            </a:pPr>
            <a:r>
              <a:rPr lang="en-US" sz="1500" dirty="0">
                <a:solidFill>
                  <a:schemeClr val="bg1"/>
                </a:solidFill>
                <a:latin typeface="Tw Cen MT" panose="020B0602020104020603" pitchFamily="34" charset="77"/>
                <a:ea typeface="Twentieth Century"/>
                <a:cs typeface="Twentieth Century"/>
                <a:sym typeface="Twentieth Century"/>
              </a:rPr>
              <a:t>		</a:t>
            </a:r>
            <a:endParaRPr lang="en-US" sz="1500" dirty="0">
              <a:solidFill>
                <a:schemeClr val="bg1"/>
              </a:solidFill>
              <a:latin typeface="Tw Cen MT" panose="020B0602020104020603" pitchFamily="34" charset="77"/>
            </a:endParaRPr>
          </a:p>
          <a:p>
            <a:pPr>
              <a:spcBef>
                <a:spcPts val="203"/>
              </a:spcBef>
              <a:buSzPts val="463"/>
            </a:pPr>
            <a:r>
              <a:rPr lang="en-US" sz="1500" b="1" dirty="0">
                <a:solidFill>
                  <a:schemeClr val="bg1"/>
                </a:solidFill>
                <a:latin typeface="Tw Cen MT" panose="020B0602020104020603" pitchFamily="34" charset="77"/>
              </a:rPr>
              <a:t>Institute for Human Development</a:t>
            </a:r>
          </a:p>
          <a:p>
            <a:pPr defTabSz="338138">
              <a:spcBef>
                <a:spcPts val="203"/>
              </a:spcBef>
              <a:buSzPts val="463"/>
            </a:pPr>
            <a:r>
              <a:rPr lang="en-US" sz="1500" dirty="0">
                <a:solidFill>
                  <a:schemeClr val="bg1"/>
                </a:solidFill>
                <a:latin typeface="Tw Cen MT" panose="020B0602020104020603" pitchFamily="34" charset="77"/>
              </a:rPr>
              <a:t>	Ronda Jenson </a:t>
            </a:r>
          </a:p>
          <a:p>
            <a:pPr defTabSz="338138">
              <a:spcBef>
                <a:spcPts val="203"/>
              </a:spcBef>
              <a:buSzPts val="463"/>
            </a:pPr>
            <a:r>
              <a:rPr lang="en-US" sz="1500" dirty="0">
                <a:solidFill>
                  <a:schemeClr val="bg1"/>
                </a:solidFill>
                <a:latin typeface="Tw Cen MT" panose="020B0602020104020603" pitchFamily="34" charset="77"/>
              </a:rPr>
              <a:t>	Jodi Arnold</a:t>
            </a:r>
          </a:p>
          <a:p>
            <a:pPr defTabSz="338138">
              <a:spcBef>
                <a:spcPts val="203"/>
              </a:spcBef>
              <a:buSzPts val="463"/>
            </a:pPr>
            <a:r>
              <a:rPr lang="en-US" sz="1500" dirty="0">
                <a:solidFill>
                  <a:schemeClr val="bg1"/>
                </a:solidFill>
                <a:latin typeface="Tw Cen MT" panose="020B0602020104020603" pitchFamily="34" charset="77"/>
              </a:rPr>
              <a:t>	Cynthia Beckmann</a:t>
            </a:r>
          </a:p>
          <a:p>
            <a:pPr defTabSz="338138">
              <a:spcBef>
                <a:spcPts val="203"/>
              </a:spcBef>
              <a:buSzPts val="463"/>
            </a:pPr>
            <a:r>
              <a:rPr lang="en-US" sz="1500" dirty="0">
                <a:solidFill>
                  <a:schemeClr val="bg1"/>
                </a:solidFill>
                <a:latin typeface="Tw Cen MT" panose="020B0602020104020603" pitchFamily="34" charset="77"/>
              </a:rPr>
              <a:t>	</a:t>
            </a:r>
            <a:r>
              <a:rPr lang="en-US" sz="1500" dirty="0" err="1">
                <a:solidFill>
                  <a:schemeClr val="bg1"/>
                </a:solidFill>
                <a:latin typeface="Tw Cen MT" panose="020B0602020104020603" pitchFamily="34" charset="77"/>
              </a:rPr>
              <a:t>Chelie</a:t>
            </a:r>
            <a:r>
              <a:rPr lang="en-US" sz="1500" dirty="0">
                <a:solidFill>
                  <a:schemeClr val="bg1"/>
                </a:solidFill>
                <a:latin typeface="Tw Cen MT" panose="020B0602020104020603" pitchFamily="34" charset="77"/>
              </a:rPr>
              <a:t> Nelson</a:t>
            </a:r>
          </a:p>
          <a:p>
            <a:pPr defTabSz="338138">
              <a:spcBef>
                <a:spcPts val="203"/>
              </a:spcBef>
              <a:buSzPts val="463"/>
            </a:pPr>
            <a:r>
              <a:rPr lang="en-US" sz="1500" dirty="0">
                <a:solidFill>
                  <a:schemeClr val="bg1"/>
                </a:solidFill>
                <a:latin typeface="Tw Cen MT" panose="020B0602020104020603" pitchFamily="34" charset="77"/>
              </a:rPr>
              <a:t>	Cheryl Wrinkle</a:t>
            </a:r>
          </a:p>
          <a:p>
            <a:endParaRPr lang="en-US" dirty="0"/>
          </a:p>
        </p:txBody>
      </p:sp>
    </p:spTree>
    <p:extLst>
      <p:ext uri="{BB962C8B-B14F-4D97-AF65-F5344CB8AC3E}">
        <p14:creationId xmlns:p14="http://schemas.microsoft.com/office/powerpoint/2010/main" val="3137792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BBEF6-B093-215E-37F8-CCD7C318D73E}"/>
              </a:ext>
            </a:extLst>
          </p:cNvPr>
          <p:cNvSpPr>
            <a:spLocks noGrp="1"/>
          </p:cNvSpPr>
          <p:nvPr>
            <p:ph type="title"/>
          </p:nvPr>
        </p:nvSpPr>
        <p:spPr/>
        <p:txBody>
          <a:bodyPr/>
          <a:lstStyle/>
          <a:p>
            <a:r>
              <a:rPr lang="en-US" dirty="0"/>
              <a:t>Welcome and Introductions</a:t>
            </a:r>
            <a:endParaRPr lang="en-US" sz="5400" dirty="0"/>
          </a:p>
        </p:txBody>
      </p:sp>
      <p:sp>
        <p:nvSpPr>
          <p:cNvPr id="3" name="Text Placeholder 2">
            <a:extLst>
              <a:ext uri="{FF2B5EF4-FFF2-40B4-BE49-F238E27FC236}">
                <a16:creationId xmlns:a16="http://schemas.microsoft.com/office/drawing/2014/main" id="{6EECB218-03CE-143F-529B-37208C31293E}"/>
              </a:ext>
            </a:extLst>
          </p:cNvPr>
          <p:cNvSpPr>
            <a:spLocks noGrp="1"/>
          </p:cNvSpPr>
          <p:nvPr>
            <p:ph type="body" idx="1"/>
          </p:nvPr>
        </p:nvSpPr>
        <p:spPr/>
        <p:txBody>
          <a:bodyPr/>
          <a:lstStyle/>
          <a:p>
            <a:pPr marL="68580" indent="0" algn="ctr">
              <a:buNone/>
            </a:pPr>
            <a:r>
              <a:rPr lang="en-US" dirty="0"/>
              <a:t>Our trainers for the day</a:t>
            </a:r>
          </a:p>
        </p:txBody>
      </p:sp>
    </p:spTree>
    <p:extLst>
      <p:ext uri="{BB962C8B-B14F-4D97-AF65-F5344CB8AC3E}">
        <p14:creationId xmlns:p14="http://schemas.microsoft.com/office/powerpoint/2010/main" val="2111347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6E156-A2DA-D0A0-51F8-95A6DCE794D1}"/>
              </a:ext>
            </a:extLst>
          </p:cNvPr>
          <p:cNvSpPr>
            <a:spLocks noGrp="1"/>
          </p:cNvSpPr>
          <p:nvPr>
            <p:ph type="title"/>
          </p:nvPr>
        </p:nvSpPr>
        <p:spPr/>
        <p:txBody>
          <a:bodyPr/>
          <a:lstStyle/>
          <a:p>
            <a:r>
              <a:rPr lang="en-US" dirty="0">
                <a:solidFill>
                  <a:srgbClr val="005479"/>
                </a:solidFill>
              </a:rPr>
              <a:t>Norms</a:t>
            </a:r>
            <a:endParaRPr lang="en-US" sz="5400" dirty="0"/>
          </a:p>
        </p:txBody>
      </p:sp>
      <p:sp>
        <p:nvSpPr>
          <p:cNvPr id="3" name="Text Placeholder 2">
            <a:extLst>
              <a:ext uri="{FF2B5EF4-FFF2-40B4-BE49-F238E27FC236}">
                <a16:creationId xmlns:a16="http://schemas.microsoft.com/office/drawing/2014/main" id="{1C2E55A9-D54B-1541-0343-900DBC40B4B9}"/>
              </a:ext>
            </a:extLst>
          </p:cNvPr>
          <p:cNvSpPr>
            <a:spLocks noGrp="1"/>
          </p:cNvSpPr>
          <p:nvPr>
            <p:ph type="body" idx="1"/>
          </p:nvPr>
        </p:nvSpPr>
        <p:spPr/>
        <p:txBody>
          <a:bodyPr/>
          <a:lstStyle/>
          <a:p>
            <a:pPr marL="457200" indent="-365760">
              <a:spcBef>
                <a:spcPts val="600"/>
              </a:spcBef>
            </a:pPr>
            <a:r>
              <a:rPr lang="en-US" dirty="0"/>
              <a:t>Begin and end on time</a:t>
            </a:r>
          </a:p>
          <a:p>
            <a:pPr marL="457200" indent="-365760">
              <a:spcBef>
                <a:spcPts val="600"/>
              </a:spcBef>
            </a:pPr>
            <a:r>
              <a:rPr lang="en-US" dirty="0"/>
              <a:t>Be an engaged participant</a:t>
            </a:r>
          </a:p>
          <a:p>
            <a:pPr marL="457200" indent="-365760">
              <a:spcBef>
                <a:spcPts val="600"/>
              </a:spcBef>
            </a:pPr>
            <a:r>
              <a:rPr lang="en-US" dirty="0"/>
              <a:t>Be an active listener - open to new ideas</a:t>
            </a:r>
          </a:p>
          <a:p>
            <a:pPr marL="457200" indent="-365760">
              <a:spcBef>
                <a:spcPts val="600"/>
              </a:spcBef>
            </a:pPr>
            <a:r>
              <a:rPr lang="en-US" dirty="0"/>
              <a:t>Use notes for side bar conversations</a:t>
            </a:r>
          </a:p>
          <a:p>
            <a:pPr marL="457200" indent="-365760">
              <a:spcBef>
                <a:spcPts val="600"/>
              </a:spcBef>
            </a:pPr>
            <a:r>
              <a:rPr lang="en-US" dirty="0"/>
              <a:t>Use electronics respectfully</a:t>
            </a:r>
          </a:p>
          <a:p>
            <a:pPr marL="68580" indent="0">
              <a:buNone/>
            </a:pPr>
            <a:endParaRPr lang="en-US" sz="3200" dirty="0"/>
          </a:p>
        </p:txBody>
      </p:sp>
    </p:spTree>
    <p:extLst>
      <p:ext uri="{BB962C8B-B14F-4D97-AF65-F5344CB8AC3E}">
        <p14:creationId xmlns:p14="http://schemas.microsoft.com/office/powerpoint/2010/main" val="2158280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24D2-0759-55D7-851D-FA409860719A}"/>
              </a:ext>
            </a:extLst>
          </p:cNvPr>
          <p:cNvSpPr>
            <a:spLocks noGrp="1"/>
          </p:cNvSpPr>
          <p:nvPr>
            <p:ph type="title"/>
          </p:nvPr>
        </p:nvSpPr>
        <p:spPr/>
        <p:txBody>
          <a:bodyPr/>
          <a:lstStyle/>
          <a:p>
            <a:endParaRPr lang="en-US" sz="4400" dirty="0"/>
          </a:p>
        </p:txBody>
      </p:sp>
    </p:spTree>
    <p:extLst>
      <p:ext uri="{BB962C8B-B14F-4D97-AF65-F5344CB8AC3E}">
        <p14:creationId xmlns:p14="http://schemas.microsoft.com/office/powerpoint/2010/main" val="2328123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7B066-016D-E3DD-FA24-E9D16B619302}"/>
              </a:ext>
            </a:extLst>
          </p:cNvPr>
          <p:cNvSpPr>
            <a:spLocks noGrp="1"/>
          </p:cNvSpPr>
          <p:nvPr>
            <p:ph type="title"/>
          </p:nvPr>
        </p:nvSpPr>
        <p:spPr/>
        <p:txBody>
          <a:bodyPr/>
          <a:lstStyle/>
          <a:p>
            <a:r>
              <a:rPr lang="en-US" sz="3200" dirty="0"/>
              <a:t>District Continuous Improvement Framework (DCI)</a:t>
            </a:r>
            <a:endParaRPr lang="en-US" dirty="0"/>
          </a:p>
        </p:txBody>
      </p:sp>
      <p:sp>
        <p:nvSpPr>
          <p:cNvPr id="3" name="Text Placeholder 2">
            <a:extLst>
              <a:ext uri="{FF2B5EF4-FFF2-40B4-BE49-F238E27FC236}">
                <a16:creationId xmlns:a16="http://schemas.microsoft.com/office/drawing/2014/main" id="{5205428B-2BE1-BC61-000B-F19AB4549072}"/>
              </a:ext>
            </a:extLst>
          </p:cNvPr>
          <p:cNvSpPr>
            <a:spLocks noGrp="1"/>
          </p:cNvSpPr>
          <p:nvPr>
            <p:ph type="body" idx="1"/>
          </p:nvPr>
        </p:nvSpPr>
        <p:spPr/>
        <p:txBody>
          <a:bodyPr/>
          <a:lstStyle/>
          <a:p>
            <a:pPr marL="68580" indent="0">
              <a:buNone/>
            </a:pPr>
            <a:endParaRPr lang="en-US" dirty="0"/>
          </a:p>
          <a:p>
            <a:pPr marL="68580" indent="0">
              <a:buNone/>
            </a:pPr>
            <a:endParaRPr lang="en-US" dirty="0"/>
          </a:p>
        </p:txBody>
      </p:sp>
      <p:pic>
        <p:nvPicPr>
          <p:cNvPr id="7" name="Picture 6" descr="Focus on effective instruction leading to exceptional outcomes for ALL Missouri students&#10;&#10;New section, Foundations. Collaborative teams, data-based decision making, common formative assesment.&#10;&#10;New section, Effective teaching and learning practices. &#10;&#10;Developing assessment capable learners (arrow) feedback, metacognition&#10;&#10;New section, Supportive content. School-based implementation coaching, collective teacher efficacy, systems leadership, instructional leadership">
            <a:extLst>
              <a:ext uri="{FF2B5EF4-FFF2-40B4-BE49-F238E27FC236}">
                <a16:creationId xmlns:a16="http://schemas.microsoft.com/office/drawing/2014/main" id="{3B85DBDA-D67A-FA51-1243-7554C45D5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0943" y="1495546"/>
            <a:ext cx="4222114" cy="4860470"/>
          </a:xfrm>
          <a:prstGeom prst="rect">
            <a:avLst/>
          </a:prstGeom>
        </p:spPr>
      </p:pic>
      <p:pic>
        <p:nvPicPr>
          <p:cNvPr id="9" name="Picture 8" descr="Blue Print Icon&#10;&#10;This icon indicates more information is available in the Blueprint document.">
            <a:extLst>
              <a:ext uri="{FF2B5EF4-FFF2-40B4-BE49-F238E27FC236}">
                <a16:creationId xmlns:a16="http://schemas.microsoft.com/office/drawing/2014/main" id="{CDE78B90-FE52-9190-CAE3-C394D84B8D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7887" y="5609105"/>
            <a:ext cx="728473" cy="728473"/>
          </a:xfrm>
          <a:prstGeom prst="rect">
            <a:avLst/>
          </a:prstGeom>
        </p:spPr>
      </p:pic>
    </p:spTree>
    <p:extLst>
      <p:ext uri="{BB962C8B-B14F-4D97-AF65-F5344CB8AC3E}">
        <p14:creationId xmlns:p14="http://schemas.microsoft.com/office/powerpoint/2010/main" val="3107026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3252C5F-D0E5-41B4-D373-BA90FD598867}"/>
              </a:ext>
            </a:extLst>
          </p:cNvPr>
          <p:cNvSpPr>
            <a:spLocks noGrp="1"/>
          </p:cNvSpPr>
          <p:nvPr>
            <p:ph type="title"/>
          </p:nvPr>
        </p:nvSpPr>
        <p:spPr>
          <a:xfrm>
            <a:off x="457200" y="601664"/>
            <a:ext cx="8229600" cy="676151"/>
          </a:xfrm>
        </p:spPr>
        <p:txBody>
          <a:bodyPr/>
          <a:lstStyle/>
          <a:p>
            <a:r>
              <a:rPr lang="en-US" sz="3200" dirty="0"/>
              <a:t>Common Formative Assessment (CFA) Infographic</a:t>
            </a:r>
          </a:p>
        </p:txBody>
      </p:sp>
      <p:pic>
        <p:nvPicPr>
          <p:cNvPr id="14" name="Picture 13">
            <a:extLst>
              <a:ext uri="{FF2B5EF4-FFF2-40B4-BE49-F238E27FC236}">
                <a16:creationId xmlns:a16="http://schemas.microsoft.com/office/drawing/2014/main" id="{C4717696-F606-9874-E978-252FD40D09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1506" y="1256774"/>
            <a:ext cx="4262851" cy="5431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Indicates Handouts&#10;" title="Folder Icon ">
            <a:extLst>
              <a:ext uri="{FF2B5EF4-FFF2-40B4-BE49-F238E27FC236}">
                <a16:creationId xmlns:a16="http://schemas.microsoft.com/office/drawing/2014/main" id="{2F992F0B-5B0D-51C1-9EE8-5F8A2438DD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7888" y="5614416"/>
            <a:ext cx="728473" cy="731521"/>
          </a:xfrm>
          <a:prstGeom prst="rect">
            <a:avLst/>
          </a:prstGeom>
        </p:spPr>
      </p:pic>
    </p:spTree>
    <p:extLst>
      <p:ext uri="{BB962C8B-B14F-4D97-AF65-F5344CB8AC3E}">
        <p14:creationId xmlns:p14="http://schemas.microsoft.com/office/powerpoint/2010/main" val="245747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80555-9936-0A78-69D1-E3BCC0A88297}"/>
              </a:ext>
            </a:extLst>
          </p:cNvPr>
          <p:cNvSpPr>
            <a:spLocks noGrp="1"/>
          </p:cNvSpPr>
          <p:nvPr>
            <p:ph type="title"/>
          </p:nvPr>
        </p:nvSpPr>
        <p:spPr/>
        <p:txBody>
          <a:bodyPr/>
          <a:lstStyle/>
          <a:p>
            <a:r>
              <a:rPr lang="en-US" dirty="0"/>
              <a:t>Hidden Slide #1</a:t>
            </a:r>
          </a:p>
        </p:txBody>
      </p:sp>
      <p:sp>
        <p:nvSpPr>
          <p:cNvPr id="3" name="Text Placeholder 2">
            <a:extLst>
              <a:ext uri="{FF2B5EF4-FFF2-40B4-BE49-F238E27FC236}">
                <a16:creationId xmlns:a16="http://schemas.microsoft.com/office/drawing/2014/main" id="{7FB34B55-5F11-C6F3-E4E6-5F43C75935D5}"/>
              </a:ext>
            </a:extLst>
          </p:cNvPr>
          <p:cNvSpPr>
            <a:spLocks noGrp="1"/>
          </p:cNvSpPr>
          <p:nvPr>
            <p:ph type="body" idx="1"/>
          </p:nvPr>
        </p:nvSpPr>
        <p:spPr>
          <a:xfrm>
            <a:off x="457200" y="1816105"/>
            <a:ext cx="8229600" cy="3962396"/>
          </a:xfrm>
        </p:spPr>
        <p:txBody>
          <a:bodyPr/>
          <a:lstStyle/>
          <a:p>
            <a:pPr marL="0" indent="0">
              <a:buFont typeface="Arial" panose="020B0604020202020204" pitchFamily="34" charset="0"/>
              <a:buNone/>
            </a:pPr>
            <a:r>
              <a:rPr lang="en-US" sz="1800" i="1" dirty="0"/>
              <a:t>The Common Formative Assessment </a:t>
            </a:r>
            <a:r>
              <a:rPr lang="en-US" sz="1800" dirty="0"/>
              <a:t>Module was designed to be used in the following manner.</a:t>
            </a:r>
          </a:p>
          <a:p>
            <a:pPr marL="548640" indent="-457200">
              <a:spcBef>
                <a:spcPts val="600"/>
              </a:spcBef>
              <a:buFont typeface="+mj-lt"/>
              <a:buAutoNum type="arabicPeriod"/>
            </a:pPr>
            <a:r>
              <a:rPr lang="en-US" sz="1800" dirty="0"/>
              <a:t>The audience for this module is educators, including Building Leaders, Instructional Coaches, and teachers of all contents and levels. This module can be used for whole staff presentations.</a:t>
            </a:r>
          </a:p>
          <a:p>
            <a:pPr marL="548640" indent="-457200">
              <a:spcBef>
                <a:spcPts val="600"/>
              </a:spcBef>
              <a:buFont typeface="+mj-lt"/>
              <a:buAutoNum type="arabicPeriod"/>
            </a:pPr>
            <a:r>
              <a:rPr lang="en-US" sz="1800" dirty="0"/>
              <a:t>Time should be allotted after training for participants to reflect and have conversations regarding current and needed changes. Participants should reflect on the following questions:</a:t>
            </a:r>
          </a:p>
          <a:p>
            <a:pPr marL="91440" indent="0">
              <a:spcBef>
                <a:spcPts val="600"/>
              </a:spcBef>
              <a:buFont typeface="Arial" panose="020B0604020202020204" pitchFamily="34" charset="0"/>
              <a:buNone/>
            </a:pPr>
            <a:r>
              <a:rPr lang="en-US" sz="1800" dirty="0"/>
              <a:t>	Where are we now?  Where are we going?  How can we get there?</a:t>
            </a:r>
          </a:p>
          <a:p>
            <a:pPr marL="548640" indent="-457200">
              <a:spcBef>
                <a:spcPts val="600"/>
              </a:spcBef>
              <a:buFont typeface="+mj-lt"/>
              <a:buAutoNum type="arabicPeriod" startAt="4"/>
            </a:pPr>
            <a:r>
              <a:rPr lang="en-US" sz="1800" dirty="0"/>
              <a:t>Participants should complete the SAPP for Common Formative Assessment.</a:t>
            </a:r>
          </a:p>
          <a:p>
            <a:pPr marL="548640" indent="-457200">
              <a:spcBef>
                <a:spcPts val="600"/>
              </a:spcBef>
              <a:buFont typeface="+mj-lt"/>
              <a:buAutoNum type="arabicPeriod" startAt="5"/>
            </a:pPr>
            <a:r>
              <a:rPr lang="en-US" sz="1800" dirty="0"/>
              <a:t>Following the training participants should complete a Next Steps Document.</a:t>
            </a:r>
          </a:p>
          <a:p>
            <a:pPr marL="68580" indent="0">
              <a:buNone/>
            </a:pPr>
            <a:endParaRPr lang="en-US" dirty="0"/>
          </a:p>
        </p:txBody>
      </p:sp>
    </p:spTree>
    <p:extLst>
      <p:ext uri="{BB962C8B-B14F-4D97-AF65-F5344CB8AC3E}">
        <p14:creationId xmlns:p14="http://schemas.microsoft.com/office/powerpoint/2010/main" val="816092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5D745-87FF-FAA0-7C78-41C3FD7FB9F6}"/>
              </a:ext>
            </a:extLst>
          </p:cNvPr>
          <p:cNvSpPr>
            <a:spLocks noGrp="1"/>
          </p:cNvSpPr>
          <p:nvPr>
            <p:ph type="title"/>
          </p:nvPr>
        </p:nvSpPr>
        <p:spPr/>
        <p:txBody>
          <a:bodyPr/>
          <a:lstStyle/>
          <a:p>
            <a:r>
              <a:rPr lang="en-US" dirty="0"/>
              <a:t>Common Formative Assessment Module </a:t>
            </a:r>
          </a:p>
        </p:txBody>
      </p:sp>
      <p:sp>
        <p:nvSpPr>
          <p:cNvPr id="3" name="Text Placeholder 2">
            <a:extLst>
              <a:ext uri="{FF2B5EF4-FFF2-40B4-BE49-F238E27FC236}">
                <a16:creationId xmlns:a16="http://schemas.microsoft.com/office/drawing/2014/main" id="{96E5314C-3A76-FDDC-6F50-C573B555C982}"/>
              </a:ext>
            </a:extLst>
          </p:cNvPr>
          <p:cNvSpPr>
            <a:spLocks noGrp="1"/>
          </p:cNvSpPr>
          <p:nvPr>
            <p:ph type="body" idx="1"/>
          </p:nvPr>
        </p:nvSpPr>
        <p:spPr/>
        <p:txBody>
          <a:bodyPr/>
          <a:lstStyle/>
          <a:p>
            <a:pPr marL="0" indent="0">
              <a:buNone/>
            </a:pPr>
            <a:r>
              <a:rPr lang="en-US" u="sng" dirty="0"/>
              <a:t>Part 1: Essential Functions 1 &amp; 2</a:t>
            </a:r>
          </a:p>
          <a:p>
            <a:pPr lvl="1">
              <a:buFont typeface="Wingdings" pitchFamily="2" charset="2"/>
              <a:buChar char="§"/>
            </a:pPr>
            <a:r>
              <a:rPr lang="en-US" sz="2400" dirty="0"/>
              <a:t>Introduction</a:t>
            </a:r>
          </a:p>
          <a:p>
            <a:pPr lvl="1">
              <a:buFont typeface="Wingdings" pitchFamily="2" charset="2"/>
              <a:buChar char="§"/>
            </a:pPr>
            <a:r>
              <a:rPr lang="en-US" sz="2400" dirty="0"/>
              <a:t>Clarifying Learning: Identifying priority standards, unwrapping standards, learning targets, and success criteria</a:t>
            </a:r>
          </a:p>
          <a:p>
            <a:pPr marL="0" indent="0">
              <a:buNone/>
            </a:pPr>
            <a:r>
              <a:rPr lang="en-US" u="sng" dirty="0"/>
              <a:t>Part 2: Essential Functions 3 &amp; 4</a:t>
            </a:r>
          </a:p>
          <a:p>
            <a:pPr lvl="1">
              <a:buFont typeface="Wingdings" pitchFamily="2" charset="2"/>
              <a:buChar char="§"/>
            </a:pPr>
            <a:r>
              <a:rPr lang="en-US" sz="2400" dirty="0"/>
              <a:t>Daily Formative Assessment</a:t>
            </a:r>
          </a:p>
          <a:p>
            <a:pPr lvl="1">
              <a:buFont typeface="Wingdings" pitchFamily="2" charset="2"/>
              <a:buChar char="§"/>
            </a:pPr>
            <a:r>
              <a:rPr lang="en-US" sz="2400" dirty="0"/>
              <a:t>Common Formative Assessment</a:t>
            </a:r>
          </a:p>
          <a:p>
            <a:pPr marL="0" indent="0">
              <a:buNone/>
            </a:pPr>
            <a:r>
              <a:rPr lang="en-US" u="sng" dirty="0"/>
              <a:t>Part 3: Essential Function 5</a:t>
            </a:r>
          </a:p>
          <a:p>
            <a:pPr lvl="1">
              <a:buFont typeface="Wingdings" pitchFamily="2" charset="2"/>
              <a:buChar char="§"/>
            </a:pPr>
            <a:r>
              <a:rPr lang="en-US" sz="2400" dirty="0"/>
              <a:t>Acting on evidence of learning</a:t>
            </a:r>
          </a:p>
          <a:p>
            <a:pPr lvl="1">
              <a:buFont typeface="Wingdings" pitchFamily="2" charset="2"/>
              <a:buChar char="§"/>
            </a:pPr>
            <a:r>
              <a:rPr lang="en-US" sz="2400" dirty="0"/>
              <a:t>Using feedback</a:t>
            </a:r>
          </a:p>
          <a:p>
            <a:pPr marL="68580" indent="0">
              <a:buNone/>
            </a:pPr>
            <a:endParaRPr lang="en-US" dirty="0"/>
          </a:p>
        </p:txBody>
      </p:sp>
    </p:spTree>
    <p:extLst>
      <p:ext uri="{BB962C8B-B14F-4D97-AF65-F5344CB8AC3E}">
        <p14:creationId xmlns:p14="http://schemas.microsoft.com/office/powerpoint/2010/main" val="4222533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41C75-A247-C01A-B5D4-787B62469FE6}"/>
              </a:ext>
            </a:extLst>
          </p:cNvPr>
          <p:cNvSpPr>
            <a:spLocks noGrp="1"/>
          </p:cNvSpPr>
          <p:nvPr>
            <p:ph type="title"/>
          </p:nvPr>
        </p:nvSpPr>
        <p:spPr/>
        <p:txBody>
          <a:bodyPr/>
          <a:lstStyle/>
          <a:p>
            <a:r>
              <a:rPr lang="en-US" dirty="0"/>
              <a:t>CFA Module Objectives</a:t>
            </a:r>
            <a:endParaRPr lang="en-US" sz="5400" dirty="0"/>
          </a:p>
        </p:txBody>
      </p:sp>
      <p:sp>
        <p:nvSpPr>
          <p:cNvPr id="3" name="Text Placeholder 2">
            <a:extLst>
              <a:ext uri="{FF2B5EF4-FFF2-40B4-BE49-F238E27FC236}">
                <a16:creationId xmlns:a16="http://schemas.microsoft.com/office/drawing/2014/main" id="{49713B66-5C70-0756-C99A-EDC1B325C2B2}"/>
              </a:ext>
            </a:extLst>
          </p:cNvPr>
          <p:cNvSpPr>
            <a:spLocks noGrp="1"/>
          </p:cNvSpPr>
          <p:nvPr>
            <p:ph type="body" idx="1"/>
          </p:nvPr>
        </p:nvSpPr>
        <p:spPr>
          <a:xfrm>
            <a:off x="457200" y="1602557"/>
            <a:ext cx="8229600" cy="4188644"/>
          </a:xfrm>
        </p:spPr>
        <p:txBody>
          <a:bodyPr/>
          <a:lstStyle/>
          <a:p>
            <a:pPr marL="625475" indent="-625475"/>
            <a:r>
              <a:rPr lang="en-US" dirty="0"/>
              <a:t>Understand the formative assessment process, its role, and impact</a:t>
            </a:r>
          </a:p>
          <a:p>
            <a:pPr marL="625475" indent="-625475"/>
            <a:r>
              <a:rPr lang="en-US" dirty="0"/>
              <a:t>Know how to clarify learning goals through learning targets and success criteria</a:t>
            </a:r>
          </a:p>
          <a:p>
            <a:pPr marL="625475" indent="-625475"/>
            <a:r>
              <a:rPr lang="en-US" dirty="0"/>
              <a:t>Compare daily formative assessment and common formative assessment and explain how both benefit teachers and students</a:t>
            </a:r>
          </a:p>
          <a:p>
            <a:pPr marL="625475" indent="-625475"/>
            <a:r>
              <a:rPr lang="en-US" dirty="0"/>
              <a:t>Develop effective daily and common formative assessments to elicit evidence of learning</a:t>
            </a:r>
          </a:p>
          <a:p>
            <a:pPr marL="625475" indent="-625475"/>
            <a:r>
              <a:rPr lang="en-US" dirty="0"/>
              <a:t>Interpret and act on formative assessment evidence to provide feedback and make data-based decisions to improve teaching and learning</a:t>
            </a:r>
          </a:p>
          <a:p>
            <a:pPr marL="68580" indent="0">
              <a:buNone/>
            </a:pPr>
            <a:endParaRPr lang="en-US" sz="3200" dirty="0"/>
          </a:p>
        </p:txBody>
      </p:sp>
    </p:spTree>
    <p:extLst>
      <p:ext uri="{BB962C8B-B14F-4D97-AF65-F5344CB8AC3E}">
        <p14:creationId xmlns:p14="http://schemas.microsoft.com/office/powerpoint/2010/main" val="428160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348BB-49EA-E8D4-6D72-62A15A63F8B9}"/>
              </a:ext>
            </a:extLst>
          </p:cNvPr>
          <p:cNvSpPr>
            <a:spLocks noGrp="1"/>
          </p:cNvSpPr>
          <p:nvPr>
            <p:ph type="title"/>
          </p:nvPr>
        </p:nvSpPr>
        <p:spPr/>
        <p:txBody>
          <a:bodyPr/>
          <a:lstStyle/>
          <a:p>
            <a:r>
              <a:rPr lang="en-US" dirty="0"/>
              <a:t>CFA Module Essential Questions</a:t>
            </a:r>
            <a:endParaRPr lang="en-US" sz="5400" dirty="0"/>
          </a:p>
        </p:txBody>
      </p:sp>
      <p:sp>
        <p:nvSpPr>
          <p:cNvPr id="3" name="Text Placeholder 2">
            <a:extLst>
              <a:ext uri="{FF2B5EF4-FFF2-40B4-BE49-F238E27FC236}">
                <a16:creationId xmlns:a16="http://schemas.microsoft.com/office/drawing/2014/main" id="{A2827268-89CD-CBE1-5C71-7B95709886B5}"/>
              </a:ext>
            </a:extLst>
          </p:cNvPr>
          <p:cNvSpPr>
            <a:spLocks noGrp="1"/>
          </p:cNvSpPr>
          <p:nvPr>
            <p:ph type="body" idx="1"/>
          </p:nvPr>
        </p:nvSpPr>
        <p:spPr>
          <a:xfrm>
            <a:off x="457200" y="1583703"/>
            <a:ext cx="8229600" cy="4207498"/>
          </a:xfrm>
        </p:spPr>
        <p:txBody>
          <a:bodyPr/>
          <a:lstStyle/>
          <a:p>
            <a:pPr marL="463550" indent="-463550">
              <a:buSzPct val="100000"/>
            </a:pPr>
            <a:r>
              <a:rPr lang="en-US" dirty="0"/>
              <a:t>How do I create learning targets to guide instruction and clarify learning?</a:t>
            </a:r>
          </a:p>
          <a:p>
            <a:pPr marL="463550" indent="-463550">
              <a:buSzPct val="100000"/>
            </a:pPr>
            <a:r>
              <a:rPr lang="en-US" dirty="0"/>
              <a:t>How do I establish measurable student success criteria to clarify learning?</a:t>
            </a:r>
          </a:p>
          <a:p>
            <a:pPr marL="463550" indent="-463550">
              <a:buSzPct val="100000"/>
            </a:pPr>
            <a:r>
              <a:rPr lang="en-US" dirty="0"/>
              <a:t>How do I elicit evidence of learning through daily formative assessments to monitor student understanding to improve instruction?</a:t>
            </a:r>
          </a:p>
          <a:p>
            <a:pPr marL="463550" indent="-463550">
              <a:buSzPct val="100000"/>
            </a:pPr>
            <a:r>
              <a:rPr lang="en-US" dirty="0"/>
              <a:t>How do I elicit evidence of learning through common formative assessments to improve student understanding and improve instruction?</a:t>
            </a:r>
          </a:p>
          <a:p>
            <a:pPr marL="463550" indent="-463550">
              <a:buSzPct val="100000"/>
            </a:pPr>
            <a:r>
              <a:rPr lang="en-US" dirty="0"/>
              <a:t>How do I interpret and act on formative assessment data </a:t>
            </a:r>
            <a:br>
              <a:rPr lang="en-US" dirty="0"/>
            </a:br>
            <a:r>
              <a:rPr lang="en-US" dirty="0"/>
              <a:t>to provide feedback and improve student learning?</a:t>
            </a:r>
          </a:p>
          <a:p>
            <a:pPr marL="68580" indent="0">
              <a:buNone/>
            </a:pPr>
            <a:endParaRPr lang="en-US" sz="3200" dirty="0"/>
          </a:p>
        </p:txBody>
      </p:sp>
      <p:pic>
        <p:nvPicPr>
          <p:cNvPr id="5" name="Picture 4" descr="This icon indicates Essential Questions&#10;to discuss." title="Essential Questions Icon">
            <a:extLst>
              <a:ext uri="{FF2B5EF4-FFF2-40B4-BE49-F238E27FC236}">
                <a16:creationId xmlns:a16="http://schemas.microsoft.com/office/drawing/2014/main" id="{F520CAC8-53C1-652C-DD5B-A47C8DB316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7887" y="5606057"/>
            <a:ext cx="724377" cy="724377"/>
          </a:xfrm>
          <a:prstGeom prst="rect">
            <a:avLst/>
          </a:prstGeom>
        </p:spPr>
      </p:pic>
    </p:spTree>
    <p:extLst>
      <p:ext uri="{BB962C8B-B14F-4D97-AF65-F5344CB8AC3E}">
        <p14:creationId xmlns:p14="http://schemas.microsoft.com/office/powerpoint/2010/main" val="2661574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F53E58C-94E0-9BDB-3CED-6A1B4BB0E504}"/>
              </a:ext>
            </a:extLst>
          </p:cNvPr>
          <p:cNvSpPr>
            <a:spLocks noGrp="1"/>
          </p:cNvSpPr>
          <p:nvPr>
            <p:ph type="title"/>
          </p:nvPr>
        </p:nvSpPr>
        <p:spPr>
          <a:xfrm>
            <a:off x="457200" y="601664"/>
            <a:ext cx="8229600" cy="1096961"/>
          </a:xfrm>
        </p:spPr>
        <p:txBody>
          <a:bodyPr/>
          <a:lstStyle/>
          <a:p>
            <a:r>
              <a:rPr lang="en-US" dirty="0"/>
              <a:t>Common Formative Assessment Practice Profile</a:t>
            </a:r>
          </a:p>
        </p:txBody>
      </p:sp>
      <p:graphicFrame>
        <p:nvGraphicFramePr>
          <p:cNvPr id="10" name="Object 9">
            <a:extLst>
              <a:ext uri="{FF2B5EF4-FFF2-40B4-BE49-F238E27FC236}">
                <a16:creationId xmlns:a16="http://schemas.microsoft.com/office/drawing/2014/main" id="{FEDF6165-0314-698B-C823-19619F6694E2}"/>
              </a:ext>
            </a:extLst>
          </p:cNvPr>
          <p:cNvGraphicFramePr>
            <a:graphicFrameLocks noChangeAspect="1"/>
          </p:cNvGraphicFramePr>
          <p:nvPr>
            <p:extLst>
              <p:ext uri="{D42A27DB-BD31-4B8C-83A1-F6EECF244321}">
                <p14:modId xmlns:p14="http://schemas.microsoft.com/office/powerpoint/2010/main" val="1175945634"/>
              </p:ext>
            </p:extLst>
          </p:nvPr>
        </p:nvGraphicFramePr>
        <p:xfrm>
          <a:off x="751864" y="1863725"/>
          <a:ext cx="8128092" cy="4342793"/>
        </p:xfrm>
        <a:graphic>
          <a:graphicData uri="http://schemas.openxmlformats.org/presentationml/2006/ole">
            <mc:AlternateContent xmlns:mc="http://schemas.openxmlformats.org/markup-compatibility/2006">
              <mc:Choice xmlns:v="urn:schemas-microsoft-com:vml" Requires="v">
                <p:oleObj name="Document" r:id="rId3" imgW="9141751" imgH="4884604" progId="Word.Document.12">
                  <p:embed/>
                </p:oleObj>
              </mc:Choice>
              <mc:Fallback>
                <p:oleObj name="Document" r:id="rId3" imgW="9141751" imgH="4884604" progId="Word.Document.12">
                  <p:embed/>
                  <p:pic>
                    <p:nvPicPr>
                      <p:cNvPr id="4" name="Object 3">
                        <a:extLst>
                          <a:ext uri="{FF2B5EF4-FFF2-40B4-BE49-F238E27FC236}">
                            <a16:creationId xmlns:a16="http://schemas.microsoft.com/office/drawing/2014/main" id="{89C134E2-7F4B-1F04-49F2-BB30AA0708AD}"/>
                          </a:ext>
                        </a:extLst>
                      </p:cNvPr>
                      <p:cNvPicPr/>
                      <p:nvPr/>
                    </p:nvPicPr>
                    <p:blipFill>
                      <a:blip r:embed="rId4"/>
                      <a:stretch>
                        <a:fillRect/>
                      </a:stretch>
                    </p:blipFill>
                    <p:spPr>
                      <a:xfrm>
                        <a:off x="751864" y="1863725"/>
                        <a:ext cx="8128092" cy="4342793"/>
                      </a:xfrm>
                      <a:prstGeom prst="rect">
                        <a:avLst/>
                      </a:prstGeom>
                    </p:spPr>
                  </p:pic>
                </p:oleObj>
              </mc:Fallback>
            </mc:AlternateContent>
          </a:graphicData>
        </a:graphic>
      </p:graphicFrame>
      <p:pic>
        <p:nvPicPr>
          <p:cNvPr id="11" name="Picture 10" descr="Indicates Handouts&#10;" title="Folder Icon ">
            <a:extLst>
              <a:ext uri="{FF2B5EF4-FFF2-40B4-BE49-F238E27FC236}">
                <a16:creationId xmlns:a16="http://schemas.microsoft.com/office/drawing/2014/main" id="{6737C15E-5FFD-34E2-5088-2ABE3B584D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7888" y="5614416"/>
            <a:ext cx="728473" cy="731521"/>
          </a:xfrm>
          <a:prstGeom prst="rect">
            <a:avLst/>
          </a:prstGeom>
        </p:spPr>
      </p:pic>
    </p:spTree>
    <p:extLst>
      <p:ext uri="{BB962C8B-B14F-4D97-AF65-F5344CB8AC3E}">
        <p14:creationId xmlns:p14="http://schemas.microsoft.com/office/powerpoint/2010/main" val="1436011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F7E8F-6E38-FBF5-A641-090512470E4E}"/>
              </a:ext>
            </a:extLst>
          </p:cNvPr>
          <p:cNvSpPr>
            <a:spLocks noGrp="1"/>
          </p:cNvSpPr>
          <p:nvPr>
            <p:ph type="title"/>
          </p:nvPr>
        </p:nvSpPr>
        <p:spPr/>
        <p:txBody>
          <a:bodyPr/>
          <a:lstStyle/>
          <a:p>
            <a:r>
              <a:rPr lang="en-US" dirty="0">
                <a:sym typeface="Questrial"/>
              </a:rPr>
              <a:t>CFA Alignment with MO Leader Standards</a:t>
            </a:r>
            <a:endParaRPr lang="en-US" sz="6000" dirty="0"/>
          </a:p>
        </p:txBody>
      </p:sp>
      <p:sp>
        <p:nvSpPr>
          <p:cNvPr id="3" name="Text Placeholder 2">
            <a:extLst>
              <a:ext uri="{FF2B5EF4-FFF2-40B4-BE49-F238E27FC236}">
                <a16:creationId xmlns:a16="http://schemas.microsoft.com/office/drawing/2014/main" id="{3D997891-BEC5-DB87-F36F-FA88D117D05C}"/>
              </a:ext>
            </a:extLst>
          </p:cNvPr>
          <p:cNvSpPr>
            <a:spLocks noGrp="1"/>
          </p:cNvSpPr>
          <p:nvPr>
            <p:ph type="body" idx="1"/>
          </p:nvPr>
        </p:nvSpPr>
        <p:spPr/>
        <p:txBody>
          <a:bodyPr/>
          <a:lstStyle/>
          <a:p>
            <a:pPr marL="0" indent="0">
              <a:buNone/>
            </a:pPr>
            <a:r>
              <a:rPr lang="en-US" b="1" dirty="0"/>
              <a:t>Standard #2</a:t>
            </a:r>
            <a:r>
              <a:rPr lang="en-US" dirty="0"/>
              <a:t> Teaching and Learning</a:t>
            </a:r>
          </a:p>
          <a:p>
            <a:pPr marL="457200" lvl="1" indent="0">
              <a:buNone/>
            </a:pPr>
            <a:r>
              <a:rPr lang="en-US" sz="2400" b="1" dirty="0"/>
              <a:t>Quality Indicators  2</a:t>
            </a:r>
            <a:r>
              <a:rPr lang="en-US" sz="2400" dirty="0"/>
              <a:t>: Provide an Effective Instructional Program</a:t>
            </a:r>
          </a:p>
          <a:p>
            <a:pPr marL="457200" lvl="1" indent="0">
              <a:buNone/>
            </a:pPr>
            <a:r>
              <a:rPr lang="en-US" sz="2400" b="1" dirty="0"/>
              <a:t>Quality Indicator 3</a:t>
            </a:r>
            <a:r>
              <a:rPr lang="en-US" sz="2400" dirty="0"/>
              <a:t>: Ensure Continuous Professional Learning</a:t>
            </a:r>
          </a:p>
          <a:p>
            <a:pPr marL="0" indent="0">
              <a:buNone/>
            </a:pPr>
            <a:endParaRPr lang="en-US" b="1" dirty="0"/>
          </a:p>
          <a:p>
            <a:pPr marL="0" indent="0">
              <a:buNone/>
            </a:pPr>
            <a:r>
              <a:rPr lang="en-US" b="1" dirty="0"/>
              <a:t>Standard #6 </a:t>
            </a:r>
            <a:r>
              <a:rPr lang="en-US" dirty="0"/>
              <a:t>Professional Development </a:t>
            </a:r>
          </a:p>
          <a:p>
            <a:pPr marL="457200" lvl="1" indent="0">
              <a:buNone/>
            </a:pPr>
            <a:r>
              <a:rPr lang="en-US" sz="2400" b="1" dirty="0"/>
              <a:t>Quality Indicator 1</a:t>
            </a:r>
            <a:r>
              <a:rPr lang="en-US" sz="2400" dirty="0"/>
              <a:t>: Increase knowledge and skills based on best practices</a:t>
            </a:r>
            <a:endParaRPr lang="en-US" sz="2400" b="1" dirty="0"/>
          </a:p>
          <a:p>
            <a:pPr marL="68580" indent="0">
              <a:buNone/>
            </a:pPr>
            <a:endParaRPr lang="en-US" dirty="0"/>
          </a:p>
        </p:txBody>
      </p:sp>
    </p:spTree>
    <p:extLst>
      <p:ext uri="{BB962C8B-B14F-4D97-AF65-F5344CB8AC3E}">
        <p14:creationId xmlns:p14="http://schemas.microsoft.com/office/powerpoint/2010/main" val="1305171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EE07B-40B7-5882-1745-6511C43DDC3E}"/>
              </a:ext>
            </a:extLst>
          </p:cNvPr>
          <p:cNvSpPr>
            <a:spLocks noGrp="1"/>
          </p:cNvSpPr>
          <p:nvPr>
            <p:ph type="title"/>
          </p:nvPr>
        </p:nvSpPr>
        <p:spPr/>
        <p:txBody>
          <a:bodyPr/>
          <a:lstStyle/>
          <a:p>
            <a:r>
              <a:rPr lang="en-US" dirty="0">
                <a:sym typeface="Questrial"/>
              </a:rPr>
              <a:t>CFA Alignment with MO Teacher Standards</a:t>
            </a:r>
            <a:endParaRPr lang="en-US" sz="6000" dirty="0"/>
          </a:p>
        </p:txBody>
      </p:sp>
      <p:sp>
        <p:nvSpPr>
          <p:cNvPr id="3" name="Text Placeholder 2">
            <a:extLst>
              <a:ext uri="{FF2B5EF4-FFF2-40B4-BE49-F238E27FC236}">
                <a16:creationId xmlns:a16="http://schemas.microsoft.com/office/drawing/2014/main" id="{FE463DAB-6A21-03F2-07C9-07F1AD787C4D}"/>
              </a:ext>
            </a:extLst>
          </p:cNvPr>
          <p:cNvSpPr>
            <a:spLocks noGrp="1"/>
          </p:cNvSpPr>
          <p:nvPr>
            <p:ph type="body" idx="1"/>
          </p:nvPr>
        </p:nvSpPr>
        <p:spPr/>
        <p:txBody>
          <a:bodyPr/>
          <a:lstStyle/>
          <a:p>
            <a:pPr marL="0" indent="0">
              <a:buNone/>
            </a:pPr>
            <a:r>
              <a:rPr lang="en-US" b="1" dirty="0"/>
              <a:t>Standard #2 </a:t>
            </a:r>
            <a:r>
              <a:rPr lang="en-US" dirty="0"/>
              <a:t>Student Learning, Growth and Development </a:t>
            </a:r>
          </a:p>
          <a:p>
            <a:pPr marL="457200" lvl="1" indent="0">
              <a:buNone/>
            </a:pPr>
            <a:r>
              <a:rPr lang="en-US" sz="2400" b="1" dirty="0"/>
              <a:t>Quality Indicator 2</a:t>
            </a:r>
            <a:r>
              <a:rPr lang="en-US" sz="2400" dirty="0"/>
              <a:t>: Student goals</a:t>
            </a:r>
          </a:p>
          <a:p>
            <a:pPr marL="0" indent="0">
              <a:buNone/>
            </a:pPr>
            <a:r>
              <a:rPr lang="en-US" b="1" dirty="0"/>
              <a:t>Standard #7</a:t>
            </a:r>
            <a:r>
              <a:rPr lang="en-US" dirty="0"/>
              <a:t> Student Assessment and Data Analysis </a:t>
            </a:r>
          </a:p>
          <a:p>
            <a:pPr marL="457200" lvl="1" indent="0">
              <a:buNone/>
            </a:pPr>
            <a:r>
              <a:rPr lang="en-US" sz="2400" b="1" dirty="0"/>
              <a:t>Quality Indicators 1: </a:t>
            </a:r>
            <a:r>
              <a:rPr lang="en-US" sz="2400" dirty="0"/>
              <a:t>Effective use of assessments </a:t>
            </a:r>
          </a:p>
          <a:p>
            <a:pPr marL="457200" lvl="1" indent="0">
              <a:buNone/>
            </a:pPr>
            <a:r>
              <a:rPr lang="en-US" sz="2400" b="1" dirty="0"/>
              <a:t>Quality Indicator 2:</a:t>
            </a:r>
            <a:r>
              <a:rPr lang="en-US" sz="2400" dirty="0"/>
              <a:t> Assessment data to improve learning </a:t>
            </a:r>
          </a:p>
          <a:p>
            <a:pPr marL="457200" lvl="1" indent="0">
              <a:buNone/>
            </a:pPr>
            <a:r>
              <a:rPr lang="en-US" sz="2400" b="1" dirty="0"/>
              <a:t>Quality Indicator 3</a:t>
            </a:r>
            <a:r>
              <a:rPr lang="en-US" sz="2400" dirty="0"/>
              <a:t>: Student-led assessment strategies </a:t>
            </a:r>
          </a:p>
          <a:p>
            <a:pPr marL="457200" lvl="1" indent="0">
              <a:buNone/>
            </a:pPr>
            <a:r>
              <a:rPr lang="en-US" sz="2400" b="1" dirty="0"/>
              <a:t>Quality Indicator 4</a:t>
            </a:r>
            <a:r>
              <a:rPr lang="en-US" sz="2400" dirty="0"/>
              <a:t>: Effect of instruction on individual/class learning </a:t>
            </a:r>
          </a:p>
          <a:p>
            <a:pPr marL="457200" lvl="1" indent="0">
              <a:buNone/>
            </a:pPr>
            <a:r>
              <a:rPr lang="en-US" sz="2400" b="1" dirty="0"/>
              <a:t>Quality Indicator 5</a:t>
            </a:r>
            <a:r>
              <a:rPr lang="en-US" sz="2400" dirty="0"/>
              <a:t>: Communication of student progress and maintaining records </a:t>
            </a:r>
          </a:p>
          <a:p>
            <a:pPr marL="457200" lvl="1" indent="0">
              <a:buNone/>
            </a:pPr>
            <a:r>
              <a:rPr lang="en-US" sz="2400" b="1" dirty="0"/>
              <a:t>Quality Indicator 6</a:t>
            </a:r>
            <a:r>
              <a:rPr lang="en-US" sz="2400" dirty="0"/>
              <a:t>: Collaborative data analysis</a:t>
            </a:r>
          </a:p>
          <a:p>
            <a:pPr marL="68580" indent="0">
              <a:buNone/>
            </a:pPr>
            <a:endParaRPr lang="en-US" dirty="0"/>
          </a:p>
        </p:txBody>
      </p:sp>
    </p:spTree>
    <p:extLst>
      <p:ext uri="{BB962C8B-B14F-4D97-AF65-F5344CB8AC3E}">
        <p14:creationId xmlns:p14="http://schemas.microsoft.com/office/powerpoint/2010/main" val="665160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D196D-2988-4B4A-809D-0C54CD465542}"/>
              </a:ext>
            </a:extLst>
          </p:cNvPr>
          <p:cNvSpPr>
            <a:spLocks noGrp="1"/>
          </p:cNvSpPr>
          <p:nvPr>
            <p:ph type="ctrTitle"/>
          </p:nvPr>
        </p:nvSpPr>
        <p:spPr/>
        <p:txBody>
          <a:bodyPr/>
          <a:lstStyle/>
          <a:p>
            <a:r>
              <a:rPr lang="en-US" dirty="0"/>
              <a:t>Eliciting Evidence of Learning</a:t>
            </a:r>
          </a:p>
        </p:txBody>
      </p:sp>
      <p:sp>
        <p:nvSpPr>
          <p:cNvPr id="3" name="Subtitle 2">
            <a:extLst>
              <a:ext uri="{FF2B5EF4-FFF2-40B4-BE49-F238E27FC236}">
                <a16:creationId xmlns:a16="http://schemas.microsoft.com/office/drawing/2014/main" id="{71F02BF1-6146-C862-F667-A0DB8C135477}"/>
              </a:ext>
            </a:extLst>
          </p:cNvPr>
          <p:cNvSpPr>
            <a:spLocks noGrp="1"/>
          </p:cNvSpPr>
          <p:nvPr>
            <p:ph type="subTitle" idx="1"/>
          </p:nvPr>
        </p:nvSpPr>
        <p:spPr/>
        <p:txBody>
          <a:bodyPr/>
          <a:lstStyle/>
          <a:p>
            <a:r>
              <a:rPr lang="en-US" sz="2800" dirty="0"/>
              <a:t>Part 2 </a:t>
            </a:r>
          </a:p>
          <a:p>
            <a:r>
              <a:rPr lang="en-US" sz="2800" dirty="0"/>
              <a:t>Essential Functions 3 &amp; 4 </a:t>
            </a:r>
          </a:p>
          <a:p>
            <a:endParaRPr lang="en-US" dirty="0"/>
          </a:p>
        </p:txBody>
      </p:sp>
    </p:spTree>
    <p:extLst>
      <p:ext uri="{BB962C8B-B14F-4D97-AF65-F5344CB8AC3E}">
        <p14:creationId xmlns:p14="http://schemas.microsoft.com/office/powerpoint/2010/main" val="2957853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FF326-1CCB-BEEA-A27B-16335B61EE32}"/>
              </a:ext>
            </a:extLst>
          </p:cNvPr>
          <p:cNvSpPr>
            <a:spLocks noGrp="1"/>
          </p:cNvSpPr>
          <p:nvPr>
            <p:ph type="title"/>
          </p:nvPr>
        </p:nvSpPr>
        <p:spPr/>
        <p:txBody>
          <a:bodyPr/>
          <a:lstStyle/>
          <a:p>
            <a:r>
              <a:rPr lang="en-US" dirty="0"/>
              <a:t>3-2-1 Bridge</a:t>
            </a:r>
            <a:endParaRPr lang="en-US" sz="5400" dirty="0"/>
          </a:p>
        </p:txBody>
      </p:sp>
      <p:sp>
        <p:nvSpPr>
          <p:cNvPr id="3" name="Text Placeholder 2">
            <a:extLst>
              <a:ext uri="{FF2B5EF4-FFF2-40B4-BE49-F238E27FC236}">
                <a16:creationId xmlns:a16="http://schemas.microsoft.com/office/drawing/2014/main" id="{B20239A9-CB98-9421-C619-0673A8FB9F26}"/>
              </a:ext>
            </a:extLst>
          </p:cNvPr>
          <p:cNvSpPr>
            <a:spLocks noGrp="1"/>
          </p:cNvSpPr>
          <p:nvPr>
            <p:ph type="body" idx="1"/>
          </p:nvPr>
        </p:nvSpPr>
        <p:spPr/>
        <p:txBody>
          <a:bodyPr/>
          <a:lstStyle/>
          <a:p>
            <a:pPr marL="101598" indent="0">
              <a:buNone/>
            </a:pPr>
            <a:r>
              <a:rPr lang="en-US" sz="2400" dirty="0"/>
              <a:t>Jot down your thoughts to the following questions.</a:t>
            </a:r>
          </a:p>
          <a:p>
            <a:pPr marL="558798" indent="-457200">
              <a:buFont typeface="Wingdings" pitchFamily="2" charset="2"/>
              <a:buChar char="§"/>
            </a:pPr>
            <a:r>
              <a:rPr lang="en-US" sz="2400" dirty="0"/>
              <a:t>3 words related to common formative assessment (CFA)</a:t>
            </a:r>
          </a:p>
          <a:p>
            <a:pPr marL="558798" indent="-457200">
              <a:buFont typeface="Wingdings" pitchFamily="2" charset="2"/>
              <a:buChar char="§"/>
            </a:pPr>
            <a:r>
              <a:rPr lang="en-US" sz="2400" dirty="0"/>
              <a:t>2 questions you have on the topic of CFA</a:t>
            </a:r>
          </a:p>
          <a:p>
            <a:pPr marL="558798" indent="-457200">
              <a:buFont typeface="Wingdings" pitchFamily="2" charset="2"/>
              <a:buChar char="§"/>
            </a:pPr>
            <a:r>
              <a:rPr lang="en-US" sz="2400" dirty="0"/>
              <a:t>1 example, analogy, simile, or metaphor on the topic of CFA</a:t>
            </a:r>
          </a:p>
          <a:p>
            <a:endParaRPr lang="en-US" sz="2400" dirty="0"/>
          </a:p>
          <a:p>
            <a:pPr marL="100013" indent="0">
              <a:buNone/>
            </a:pPr>
            <a:endParaRPr lang="en-US" sz="2400" dirty="0"/>
          </a:p>
        </p:txBody>
      </p:sp>
      <p:sp>
        <p:nvSpPr>
          <p:cNvPr id="4" name="Text Placeholder 3">
            <a:extLst>
              <a:ext uri="{FF2B5EF4-FFF2-40B4-BE49-F238E27FC236}">
                <a16:creationId xmlns:a16="http://schemas.microsoft.com/office/drawing/2014/main" id="{81CA158B-3E9E-C862-C9EE-33D483984A8C}"/>
              </a:ext>
            </a:extLst>
          </p:cNvPr>
          <p:cNvSpPr>
            <a:spLocks noGrp="1"/>
          </p:cNvSpPr>
          <p:nvPr>
            <p:ph type="body" idx="2"/>
          </p:nvPr>
        </p:nvSpPr>
        <p:spPr/>
        <p:txBody>
          <a:bodyPr/>
          <a:lstStyle/>
          <a:p>
            <a:pPr marL="100013" indent="0">
              <a:buNone/>
            </a:pPr>
            <a:endParaRPr lang="en-US" dirty="0"/>
          </a:p>
          <a:p>
            <a:pPr marL="100013" indent="0">
              <a:buNone/>
            </a:pPr>
            <a:endParaRPr lang="en-US" dirty="0"/>
          </a:p>
        </p:txBody>
      </p:sp>
      <p:pic>
        <p:nvPicPr>
          <p:cNvPr id="5" name="Picture 4" descr="An old railway bridge in black and white">
            <a:extLst>
              <a:ext uri="{FF2B5EF4-FFF2-40B4-BE49-F238E27FC236}">
                <a16:creationId xmlns:a16="http://schemas.microsoft.com/office/drawing/2014/main" id="{9171CC9F-6BAD-B8D0-89E7-56C0903EE8ED}"/>
              </a:ext>
            </a:extLst>
          </p:cNvPr>
          <p:cNvPicPr>
            <a:picLocks noChangeAspect="1"/>
          </p:cNvPicPr>
          <p:nvPr/>
        </p:nvPicPr>
        <p:blipFill>
          <a:blip r:embed="rId3"/>
          <a:stretch>
            <a:fillRect/>
          </a:stretch>
        </p:blipFill>
        <p:spPr>
          <a:xfrm>
            <a:off x="4648201" y="1855432"/>
            <a:ext cx="3969086" cy="2649483"/>
          </a:xfrm>
          <a:prstGeom prst="rect">
            <a:avLst/>
          </a:prstGeom>
        </p:spPr>
      </p:pic>
      <p:pic>
        <p:nvPicPr>
          <p:cNvPr id="8" name="Picture 7" descr="Reflections/Activities Icon&#10;&#10;This icon indicates the presence of activities or times of reflection.">
            <a:extLst>
              <a:ext uri="{FF2B5EF4-FFF2-40B4-BE49-F238E27FC236}">
                <a16:creationId xmlns:a16="http://schemas.microsoft.com/office/drawing/2014/main" id="{468FADA6-E44C-A469-5212-1A998DC771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7887" y="5606057"/>
            <a:ext cx="731521" cy="731521"/>
          </a:xfrm>
          <a:prstGeom prst="rect">
            <a:avLst/>
          </a:prstGeom>
        </p:spPr>
      </p:pic>
    </p:spTree>
    <p:extLst>
      <p:ext uri="{BB962C8B-B14F-4D97-AF65-F5344CB8AC3E}">
        <p14:creationId xmlns:p14="http://schemas.microsoft.com/office/powerpoint/2010/main" val="3953520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D33BE-6B20-1B1F-E3ED-D4C484709B84}"/>
              </a:ext>
            </a:extLst>
          </p:cNvPr>
          <p:cNvSpPr>
            <a:spLocks noGrp="1"/>
          </p:cNvSpPr>
          <p:nvPr>
            <p:ph type="title"/>
          </p:nvPr>
        </p:nvSpPr>
        <p:spPr/>
        <p:txBody>
          <a:bodyPr/>
          <a:lstStyle/>
          <a:p>
            <a:r>
              <a:rPr lang="en-US" dirty="0">
                <a:sym typeface="Questrial"/>
              </a:rPr>
              <a:t>CFA Part 2: Session-at-a-Glance</a:t>
            </a:r>
          </a:p>
        </p:txBody>
      </p:sp>
      <p:sp>
        <p:nvSpPr>
          <p:cNvPr id="3" name="Text Placeholder 2">
            <a:extLst>
              <a:ext uri="{FF2B5EF4-FFF2-40B4-BE49-F238E27FC236}">
                <a16:creationId xmlns:a16="http://schemas.microsoft.com/office/drawing/2014/main" id="{C9049740-5DA6-26C1-16F9-458E5053DDBD}"/>
              </a:ext>
            </a:extLst>
          </p:cNvPr>
          <p:cNvSpPr>
            <a:spLocks noGrp="1"/>
          </p:cNvSpPr>
          <p:nvPr>
            <p:ph type="body" idx="1"/>
          </p:nvPr>
        </p:nvSpPr>
        <p:spPr/>
        <p:txBody>
          <a:bodyPr/>
          <a:lstStyle/>
          <a:p>
            <a:pPr marL="463550" indent="-463550"/>
            <a:r>
              <a:rPr lang="en-US" dirty="0"/>
              <a:t>Purpose, benefits, and use of Daily Formative Assessment</a:t>
            </a:r>
          </a:p>
          <a:p>
            <a:pPr marL="463550" indent="-463550"/>
            <a:r>
              <a:rPr lang="en-US" dirty="0"/>
              <a:t>Activating students in the formative assessment process</a:t>
            </a:r>
          </a:p>
          <a:p>
            <a:pPr marL="463550" indent="-463550"/>
            <a:r>
              <a:rPr lang="en-US" dirty="0"/>
              <a:t>Action planning for Daily Formative Assessment</a:t>
            </a:r>
          </a:p>
          <a:p>
            <a:pPr marL="463550" indent="-463550"/>
            <a:r>
              <a:rPr lang="en-US" dirty="0"/>
              <a:t>Developing and using Common Formative Assessment</a:t>
            </a:r>
          </a:p>
          <a:p>
            <a:pPr marL="463550" indent="-463550"/>
            <a:r>
              <a:rPr lang="en-US" dirty="0"/>
              <a:t>Action planning for Common Formative Assessment</a:t>
            </a:r>
          </a:p>
          <a:p>
            <a:pPr marL="68580" indent="0">
              <a:buNone/>
            </a:pPr>
            <a:endParaRPr lang="en-US" sz="3200" dirty="0"/>
          </a:p>
        </p:txBody>
      </p:sp>
    </p:spTree>
    <p:extLst>
      <p:ext uri="{BB962C8B-B14F-4D97-AF65-F5344CB8AC3E}">
        <p14:creationId xmlns:p14="http://schemas.microsoft.com/office/powerpoint/2010/main" val="3993626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9D9D2-1B5F-9982-C3F3-F9F9B00A06F2}"/>
              </a:ext>
            </a:extLst>
          </p:cNvPr>
          <p:cNvSpPr>
            <a:spLocks noGrp="1"/>
          </p:cNvSpPr>
          <p:nvPr>
            <p:ph type="title"/>
          </p:nvPr>
        </p:nvSpPr>
        <p:spPr>
          <a:xfrm>
            <a:off x="457200" y="601667"/>
            <a:ext cx="8229600" cy="960804"/>
          </a:xfrm>
        </p:spPr>
        <p:txBody>
          <a:bodyPr/>
          <a:lstStyle/>
          <a:p>
            <a:r>
              <a:rPr lang="en-US" dirty="0">
                <a:latin typeface="Tw Cen MT" panose="020B0602020104020603" pitchFamily="34" charset="77"/>
              </a:rPr>
              <a:t>CFA Part 2: Objectives</a:t>
            </a:r>
          </a:p>
        </p:txBody>
      </p:sp>
      <p:sp>
        <p:nvSpPr>
          <p:cNvPr id="3" name="Text Placeholder 2">
            <a:extLst>
              <a:ext uri="{FF2B5EF4-FFF2-40B4-BE49-F238E27FC236}">
                <a16:creationId xmlns:a16="http://schemas.microsoft.com/office/drawing/2014/main" id="{DD8374E7-3153-82BA-BC4C-F6CCB5BDCDC7}"/>
              </a:ext>
            </a:extLst>
          </p:cNvPr>
          <p:cNvSpPr>
            <a:spLocks noGrp="1"/>
          </p:cNvSpPr>
          <p:nvPr>
            <p:ph type="body" idx="1"/>
          </p:nvPr>
        </p:nvSpPr>
        <p:spPr/>
        <p:txBody>
          <a:bodyPr/>
          <a:lstStyle/>
          <a:p>
            <a:pPr marL="520700" indent="-520700">
              <a:lnSpc>
                <a:spcPct val="110000"/>
              </a:lnSpc>
            </a:pPr>
            <a:r>
              <a:rPr lang="en-US" sz="2000" dirty="0"/>
              <a:t>Collect evidence of learning by engineering effective discussions, observations, and tasks through Daily Formative Assessment</a:t>
            </a:r>
          </a:p>
          <a:p>
            <a:pPr marL="520700" indent="-520700">
              <a:lnSpc>
                <a:spcPct val="110000"/>
              </a:lnSpc>
            </a:pPr>
            <a:r>
              <a:rPr lang="en-US" sz="2000" dirty="0"/>
              <a:t>Collaboratively d</a:t>
            </a:r>
            <a:r>
              <a:rPr lang="en-US" sz="2000" dirty="0">
                <a:effectLst/>
              </a:rPr>
              <a:t>evelop Common </a:t>
            </a:r>
            <a:r>
              <a:rPr lang="en-US" sz="2000" dirty="0"/>
              <a:t>F</a:t>
            </a:r>
            <a:r>
              <a:rPr lang="en-US" sz="2000" dirty="0">
                <a:effectLst/>
              </a:rPr>
              <a:t>ormative Assessments that align with learning targets/success criteria and reflect learning progression</a:t>
            </a:r>
          </a:p>
          <a:p>
            <a:pPr marL="520700" indent="-520700">
              <a:lnSpc>
                <a:spcPct val="110000"/>
              </a:lnSpc>
            </a:pPr>
            <a:r>
              <a:rPr lang="en-US" sz="2000" dirty="0"/>
              <a:t>Use formative assessment evidence to make instructional and learner adjustments to improve student outcomes</a:t>
            </a:r>
            <a:endParaRPr lang="en-US" sz="2000" dirty="0">
              <a:effectLst/>
            </a:endParaRPr>
          </a:p>
          <a:p>
            <a:pPr marL="520700" indent="-520700">
              <a:lnSpc>
                <a:spcPct val="110000"/>
              </a:lnSpc>
            </a:pPr>
            <a:r>
              <a:rPr lang="en-US" sz="2000" dirty="0"/>
              <a:t>Engage learners in the formative assessment process to develop and enhance self-assessment skills</a:t>
            </a:r>
            <a:endParaRPr lang="en-US" sz="2000" dirty="0">
              <a:effectLst/>
            </a:endParaRPr>
          </a:p>
          <a:p>
            <a:pPr marL="68580" indent="0">
              <a:buNone/>
            </a:pPr>
            <a:endParaRPr lang="en-US" sz="2800" dirty="0"/>
          </a:p>
        </p:txBody>
      </p:sp>
    </p:spTree>
    <p:extLst>
      <p:ext uri="{BB962C8B-B14F-4D97-AF65-F5344CB8AC3E}">
        <p14:creationId xmlns:p14="http://schemas.microsoft.com/office/powerpoint/2010/main" val="3295375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FD124-FC7C-D76D-A4A9-08F2A1BE0375}"/>
              </a:ext>
            </a:extLst>
          </p:cNvPr>
          <p:cNvSpPr>
            <a:spLocks noGrp="1"/>
          </p:cNvSpPr>
          <p:nvPr>
            <p:ph type="title"/>
          </p:nvPr>
        </p:nvSpPr>
        <p:spPr/>
        <p:txBody>
          <a:bodyPr/>
          <a:lstStyle/>
          <a:p>
            <a:r>
              <a:rPr lang="en-US" sz="3200" dirty="0"/>
              <a:t>Hidden Slide #2</a:t>
            </a:r>
            <a:endParaRPr lang="en-US" dirty="0"/>
          </a:p>
        </p:txBody>
      </p:sp>
      <p:sp>
        <p:nvSpPr>
          <p:cNvPr id="3" name="Text Placeholder 2">
            <a:extLst>
              <a:ext uri="{FF2B5EF4-FFF2-40B4-BE49-F238E27FC236}">
                <a16:creationId xmlns:a16="http://schemas.microsoft.com/office/drawing/2014/main" id="{F4861194-6EF8-9DF4-91B4-1C0376D31939}"/>
              </a:ext>
            </a:extLst>
          </p:cNvPr>
          <p:cNvSpPr>
            <a:spLocks noGrp="1"/>
          </p:cNvSpPr>
          <p:nvPr>
            <p:ph type="body" idx="1"/>
          </p:nvPr>
        </p:nvSpPr>
        <p:spPr>
          <a:xfrm>
            <a:off x="302050" y="2279121"/>
            <a:ext cx="2795527" cy="639762"/>
          </a:xfrm>
        </p:spPr>
        <p:txBody>
          <a:bodyPr/>
          <a:lstStyle/>
          <a:p>
            <a:pPr algn="ctr"/>
            <a:r>
              <a:rPr lang="en-US" dirty="0">
                <a:solidFill>
                  <a:srgbClr val="0072C7"/>
                </a:solidFill>
              </a:rPr>
              <a:t>Part 1</a:t>
            </a:r>
          </a:p>
          <a:p>
            <a:pPr algn="ctr"/>
            <a:r>
              <a:rPr lang="en-US" b="1" dirty="0"/>
              <a:t> </a:t>
            </a:r>
            <a:r>
              <a:rPr lang="en-US" sz="1800" b="1" dirty="0"/>
              <a:t>EF 1 &amp; 2</a:t>
            </a:r>
            <a:endParaRPr lang="en-US" sz="1800" dirty="0">
              <a:solidFill>
                <a:srgbClr val="0072C7"/>
              </a:solidFill>
            </a:endParaRPr>
          </a:p>
        </p:txBody>
      </p:sp>
      <p:sp>
        <p:nvSpPr>
          <p:cNvPr id="4" name="Content Placeholder 3">
            <a:extLst>
              <a:ext uri="{FF2B5EF4-FFF2-40B4-BE49-F238E27FC236}">
                <a16:creationId xmlns:a16="http://schemas.microsoft.com/office/drawing/2014/main" id="{641C67AF-5AFE-51D0-8D2C-509A83FBC9DD}"/>
              </a:ext>
            </a:extLst>
          </p:cNvPr>
          <p:cNvSpPr>
            <a:spLocks noGrp="1"/>
          </p:cNvSpPr>
          <p:nvPr>
            <p:ph sz="half" idx="2"/>
          </p:nvPr>
        </p:nvSpPr>
        <p:spPr>
          <a:xfrm>
            <a:off x="302050" y="2918885"/>
            <a:ext cx="2795527" cy="3616325"/>
          </a:xfrm>
        </p:spPr>
        <p:txBody>
          <a:bodyPr/>
          <a:lstStyle/>
          <a:p>
            <a:pPr marL="0" indent="0">
              <a:buNone/>
            </a:pPr>
            <a:r>
              <a:rPr lang="en-US" sz="1800" b="1" dirty="0"/>
              <a:t>Introduction </a:t>
            </a:r>
            <a:r>
              <a:rPr lang="en-US" sz="1800" dirty="0"/>
              <a:t>To Common Formative Assessment</a:t>
            </a:r>
          </a:p>
          <a:p>
            <a:pPr marL="0" indent="0">
              <a:buNone/>
            </a:pPr>
            <a:r>
              <a:rPr lang="en-US" sz="1800" b="1" dirty="0"/>
              <a:t>Clarifying Learning</a:t>
            </a:r>
          </a:p>
          <a:p>
            <a:r>
              <a:rPr lang="en-US" sz="1800" dirty="0"/>
              <a:t>Identifying priority standards</a:t>
            </a:r>
          </a:p>
          <a:p>
            <a:r>
              <a:rPr lang="en-US" sz="1800" dirty="0"/>
              <a:t> Unwrapping standards</a:t>
            </a:r>
          </a:p>
          <a:p>
            <a:r>
              <a:rPr lang="en-US" sz="1800" dirty="0"/>
              <a:t> Learning targets</a:t>
            </a:r>
          </a:p>
          <a:p>
            <a:r>
              <a:rPr lang="en-US" sz="1800" dirty="0"/>
              <a:t> Success criteria</a:t>
            </a:r>
          </a:p>
          <a:p>
            <a:pPr marL="68580" indent="0">
              <a:buNone/>
            </a:pPr>
            <a:endParaRPr lang="en-US" dirty="0"/>
          </a:p>
        </p:txBody>
      </p:sp>
      <p:sp>
        <p:nvSpPr>
          <p:cNvPr id="5" name="Text Placeholder 4">
            <a:extLst>
              <a:ext uri="{FF2B5EF4-FFF2-40B4-BE49-F238E27FC236}">
                <a16:creationId xmlns:a16="http://schemas.microsoft.com/office/drawing/2014/main" id="{C0D61A0F-FB29-408E-E6EB-EFFB846D19EE}"/>
              </a:ext>
            </a:extLst>
          </p:cNvPr>
          <p:cNvSpPr>
            <a:spLocks noGrp="1"/>
          </p:cNvSpPr>
          <p:nvPr>
            <p:ph type="body" sz="quarter" idx="3"/>
          </p:nvPr>
        </p:nvSpPr>
        <p:spPr>
          <a:xfrm>
            <a:off x="3186387" y="2279121"/>
            <a:ext cx="2796625" cy="639762"/>
          </a:xfrm>
        </p:spPr>
        <p:txBody>
          <a:bodyPr/>
          <a:lstStyle/>
          <a:p>
            <a:pPr algn="ctr"/>
            <a:r>
              <a:rPr lang="en-US" sz="1800" dirty="0">
                <a:solidFill>
                  <a:srgbClr val="0072C7"/>
                </a:solidFill>
              </a:rPr>
              <a:t>Part 2 </a:t>
            </a:r>
          </a:p>
          <a:p>
            <a:pPr algn="ctr"/>
            <a:r>
              <a:rPr lang="en-US" sz="1800" dirty="0">
                <a:solidFill>
                  <a:schemeClr val="tx1"/>
                </a:solidFill>
              </a:rPr>
              <a:t>EF 3 &amp; 4</a:t>
            </a:r>
          </a:p>
        </p:txBody>
      </p:sp>
      <p:sp>
        <p:nvSpPr>
          <p:cNvPr id="6" name="Content Placeholder 5">
            <a:extLst>
              <a:ext uri="{FF2B5EF4-FFF2-40B4-BE49-F238E27FC236}">
                <a16:creationId xmlns:a16="http://schemas.microsoft.com/office/drawing/2014/main" id="{B59771C4-8C00-55BC-329C-4397C3DBD59C}"/>
              </a:ext>
            </a:extLst>
          </p:cNvPr>
          <p:cNvSpPr>
            <a:spLocks noGrp="1"/>
          </p:cNvSpPr>
          <p:nvPr>
            <p:ph sz="quarter" idx="4"/>
          </p:nvPr>
        </p:nvSpPr>
        <p:spPr>
          <a:xfrm>
            <a:off x="3186387" y="2918885"/>
            <a:ext cx="2796625" cy="3616325"/>
          </a:xfrm>
        </p:spPr>
        <p:txBody>
          <a:bodyPr/>
          <a:lstStyle/>
          <a:p>
            <a:pPr marL="0" indent="0">
              <a:buNone/>
            </a:pPr>
            <a:r>
              <a:rPr lang="en-US" sz="1800" b="1" dirty="0"/>
              <a:t>Eliciting Evidence Of Learning</a:t>
            </a:r>
          </a:p>
          <a:p>
            <a:pPr>
              <a:lnSpc>
                <a:spcPct val="100000"/>
              </a:lnSpc>
            </a:pPr>
            <a:r>
              <a:rPr lang="en-US" sz="1800" dirty="0"/>
              <a:t>Daily Formative Assessment</a:t>
            </a:r>
          </a:p>
          <a:p>
            <a:pPr>
              <a:lnSpc>
                <a:spcPct val="100000"/>
              </a:lnSpc>
            </a:pPr>
            <a:r>
              <a:rPr lang="en-US" sz="1800" dirty="0"/>
              <a:t>Common Formative Assessment</a:t>
            </a:r>
          </a:p>
          <a:p>
            <a:pPr marL="68580" indent="0">
              <a:buNone/>
            </a:pPr>
            <a:endParaRPr lang="en-US" dirty="0"/>
          </a:p>
        </p:txBody>
      </p:sp>
      <p:sp>
        <p:nvSpPr>
          <p:cNvPr id="7" name="Text Placeholder 6">
            <a:extLst>
              <a:ext uri="{FF2B5EF4-FFF2-40B4-BE49-F238E27FC236}">
                <a16:creationId xmlns:a16="http://schemas.microsoft.com/office/drawing/2014/main" id="{F3341925-8ED5-9E78-F686-09C580B64F68}"/>
              </a:ext>
            </a:extLst>
          </p:cNvPr>
          <p:cNvSpPr>
            <a:spLocks noGrp="1"/>
          </p:cNvSpPr>
          <p:nvPr>
            <p:ph type="body" sz="quarter" idx="10"/>
          </p:nvPr>
        </p:nvSpPr>
        <p:spPr>
          <a:xfrm>
            <a:off x="6091701" y="2279121"/>
            <a:ext cx="2796625" cy="639762"/>
          </a:xfrm>
        </p:spPr>
        <p:txBody>
          <a:bodyPr/>
          <a:lstStyle/>
          <a:p>
            <a:pPr algn="ctr"/>
            <a:r>
              <a:rPr lang="en-US" sz="2000" b="1" dirty="0">
                <a:solidFill>
                  <a:srgbClr val="0072C7"/>
                </a:solidFill>
              </a:rPr>
              <a:t> </a:t>
            </a:r>
            <a:r>
              <a:rPr lang="en-US" b="1" dirty="0">
                <a:solidFill>
                  <a:srgbClr val="0072C7"/>
                </a:solidFill>
              </a:rPr>
              <a:t>Part 3</a:t>
            </a:r>
          </a:p>
          <a:p>
            <a:pPr algn="ctr"/>
            <a:r>
              <a:rPr lang="en-US" b="1" dirty="0"/>
              <a:t>EF 5</a:t>
            </a:r>
            <a:endParaRPr lang="en-US" dirty="0"/>
          </a:p>
        </p:txBody>
      </p:sp>
      <p:sp>
        <p:nvSpPr>
          <p:cNvPr id="8" name="Content Placeholder 7">
            <a:extLst>
              <a:ext uri="{FF2B5EF4-FFF2-40B4-BE49-F238E27FC236}">
                <a16:creationId xmlns:a16="http://schemas.microsoft.com/office/drawing/2014/main" id="{F8FA74AE-6993-2D70-0B09-38018494CBBE}"/>
              </a:ext>
            </a:extLst>
          </p:cNvPr>
          <p:cNvSpPr>
            <a:spLocks noGrp="1"/>
          </p:cNvSpPr>
          <p:nvPr>
            <p:ph sz="quarter" idx="11"/>
          </p:nvPr>
        </p:nvSpPr>
        <p:spPr>
          <a:xfrm>
            <a:off x="6091701" y="2918885"/>
            <a:ext cx="2796625" cy="3616325"/>
          </a:xfrm>
        </p:spPr>
        <p:txBody>
          <a:bodyPr/>
          <a:lstStyle/>
          <a:p>
            <a:pPr marL="68580" indent="0">
              <a:buNone/>
            </a:pPr>
            <a:r>
              <a:rPr lang="en-US" b="1" dirty="0"/>
              <a:t>Feedback</a:t>
            </a:r>
          </a:p>
          <a:p>
            <a:pPr marL="285750" indent="-285750"/>
            <a:r>
              <a:rPr lang="en-US" dirty="0"/>
              <a:t>Acting on evidence of learning</a:t>
            </a:r>
          </a:p>
          <a:p>
            <a:pPr marL="285750" indent="-285750"/>
            <a:r>
              <a:rPr lang="en-US" dirty="0"/>
              <a:t>Using feedback</a:t>
            </a:r>
          </a:p>
          <a:p>
            <a:endParaRPr lang="en-US" dirty="0"/>
          </a:p>
        </p:txBody>
      </p:sp>
      <p:sp>
        <p:nvSpPr>
          <p:cNvPr id="9" name="Title 1">
            <a:extLst>
              <a:ext uri="{FF2B5EF4-FFF2-40B4-BE49-F238E27FC236}">
                <a16:creationId xmlns:a16="http://schemas.microsoft.com/office/drawing/2014/main" id="{5732CAD8-1560-B8E8-55E7-077589374FEC}"/>
              </a:ext>
            </a:extLst>
          </p:cNvPr>
          <p:cNvSpPr txBox="1">
            <a:spLocks/>
          </p:cNvSpPr>
          <p:nvPr/>
        </p:nvSpPr>
        <p:spPr>
          <a:xfrm>
            <a:off x="565889" y="1063095"/>
            <a:ext cx="8229600" cy="921810"/>
          </a:xfr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3300" b="0" i="0" u="none" strike="noStrike" cap="none">
                <a:solidFill>
                  <a:schemeClr val="accent2"/>
                </a:solidFill>
                <a:latin typeface="Tw Cen MT" panose="020B0602020104020603" pitchFamily="34" charset="0"/>
                <a:ea typeface="Tw Cen MT" panose="020B0602020104020603" pitchFamily="34" charset="0"/>
                <a:cs typeface="Arial"/>
                <a:sym typeface="Arial"/>
              </a:defRPr>
            </a:lvl1pPr>
          </a:lstStyle>
          <a:p>
            <a:pPr algn="ctr" fontAlgn="auto"/>
            <a:r>
              <a:rPr lang="en-US" kern="0" dirty="0"/>
              <a:t>Common Formative Assessment </a:t>
            </a:r>
          </a:p>
          <a:p>
            <a:pPr algn="ctr" fontAlgn="auto"/>
            <a:r>
              <a:rPr lang="en-US" kern="0" dirty="0"/>
              <a:t>Module Organization</a:t>
            </a:r>
          </a:p>
        </p:txBody>
      </p:sp>
    </p:spTree>
    <p:extLst>
      <p:ext uri="{BB962C8B-B14F-4D97-AF65-F5344CB8AC3E}">
        <p14:creationId xmlns:p14="http://schemas.microsoft.com/office/powerpoint/2010/main" val="2299379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DEDB3-119A-E47C-7917-70E2121AF6FC}"/>
              </a:ext>
            </a:extLst>
          </p:cNvPr>
          <p:cNvSpPr>
            <a:spLocks noGrp="1"/>
          </p:cNvSpPr>
          <p:nvPr>
            <p:ph type="title"/>
          </p:nvPr>
        </p:nvSpPr>
        <p:spPr/>
        <p:txBody>
          <a:bodyPr/>
          <a:lstStyle/>
          <a:p>
            <a:r>
              <a:rPr lang="en-US" dirty="0">
                <a:latin typeface="Tw Cen MT" panose="020B0602020104020603" pitchFamily="34" charset="77"/>
              </a:rPr>
              <a:t>CFA Part 2: Essential Questions</a:t>
            </a:r>
          </a:p>
        </p:txBody>
      </p:sp>
      <p:sp>
        <p:nvSpPr>
          <p:cNvPr id="3" name="Text Placeholder 2">
            <a:extLst>
              <a:ext uri="{FF2B5EF4-FFF2-40B4-BE49-F238E27FC236}">
                <a16:creationId xmlns:a16="http://schemas.microsoft.com/office/drawing/2014/main" id="{FCBEC43A-B5F4-359A-90F1-614A6CC1A3BD}"/>
              </a:ext>
            </a:extLst>
          </p:cNvPr>
          <p:cNvSpPr>
            <a:spLocks noGrp="1"/>
          </p:cNvSpPr>
          <p:nvPr>
            <p:ph type="body" idx="1"/>
          </p:nvPr>
        </p:nvSpPr>
        <p:spPr/>
        <p:txBody>
          <a:bodyPr/>
          <a:lstStyle/>
          <a:p>
            <a:pPr marL="463550" indent="-463550">
              <a:lnSpc>
                <a:spcPct val="100000"/>
              </a:lnSpc>
            </a:pPr>
            <a:r>
              <a:rPr lang="en-US" dirty="0"/>
              <a:t>How do I collect evidence through Daily Formative Assessment?</a:t>
            </a:r>
          </a:p>
          <a:p>
            <a:pPr marL="463550" indent="-463550">
              <a:lnSpc>
                <a:spcPct val="100000"/>
              </a:lnSpc>
            </a:pPr>
            <a:r>
              <a:rPr lang="en-US" dirty="0"/>
              <a:t>How do I collaboratively develop Common Formative Assessments that algin to learning target/success criteria and reflect learning progression?</a:t>
            </a:r>
          </a:p>
          <a:p>
            <a:pPr marL="463550" indent="-463550">
              <a:lnSpc>
                <a:spcPct val="100000"/>
              </a:lnSpc>
            </a:pPr>
            <a:r>
              <a:rPr lang="en-US" dirty="0"/>
              <a:t>How do I use evidence from formative assessment to assist in making instructional  decisions to improve student outcomes?</a:t>
            </a:r>
          </a:p>
          <a:p>
            <a:pPr marL="463550" indent="-463550">
              <a:lnSpc>
                <a:spcPct val="100000"/>
              </a:lnSpc>
            </a:pPr>
            <a:r>
              <a:rPr lang="en-US" dirty="0"/>
              <a:t>How do I use learner engagement in the formative process to develop and enhance self-assessment skills?</a:t>
            </a:r>
          </a:p>
          <a:p>
            <a:pPr marL="68580" indent="0">
              <a:buNone/>
            </a:pPr>
            <a:endParaRPr lang="en-US" sz="3200" dirty="0"/>
          </a:p>
        </p:txBody>
      </p:sp>
      <p:pic>
        <p:nvPicPr>
          <p:cNvPr id="5" name="Picture 4" descr="This icon indicates Essential Questions&#10;to discuss." title="Essential Questions Icon">
            <a:extLst>
              <a:ext uri="{FF2B5EF4-FFF2-40B4-BE49-F238E27FC236}">
                <a16:creationId xmlns:a16="http://schemas.microsoft.com/office/drawing/2014/main" id="{73634C94-6F51-7B6E-D679-93711D6315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7887" y="5606057"/>
            <a:ext cx="724377" cy="724377"/>
          </a:xfrm>
          <a:prstGeom prst="rect">
            <a:avLst/>
          </a:prstGeom>
        </p:spPr>
      </p:pic>
    </p:spTree>
    <p:extLst>
      <p:ext uri="{BB962C8B-B14F-4D97-AF65-F5344CB8AC3E}">
        <p14:creationId xmlns:p14="http://schemas.microsoft.com/office/powerpoint/2010/main" val="477587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iagram&#10;&#10;A triangle with divided angles labeled Formative Assessment Process. The top angle says clarify learning, priority standards, learning targets, and success criteria, The note above it says Where is the learning going? In the center of the triangle is a circle with student outcomes, The lower left angle says Provide Feedback, Interpret and Act. Out side this angle How does the learner get there? The third angle says Elicit Evidence of Learning, Daily and common Formative Assessment, outside this angle says Where is the learning now? ">
            <a:extLst>
              <a:ext uri="{FF2B5EF4-FFF2-40B4-BE49-F238E27FC236}">
                <a16:creationId xmlns:a16="http://schemas.microsoft.com/office/drawing/2014/main" id="{201E9240-E2FF-AE72-FE09-AA06C1AB0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132" y="1329600"/>
            <a:ext cx="5863213" cy="4997768"/>
          </a:xfrm>
          <a:prstGeom prst="rect">
            <a:avLst/>
          </a:prstGeom>
        </p:spPr>
      </p:pic>
      <p:sp>
        <p:nvSpPr>
          <p:cNvPr id="16" name="Title 1">
            <a:extLst>
              <a:ext uri="{FF2B5EF4-FFF2-40B4-BE49-F238E27FC236}">
                <a16:creationId xmlns:a16="http://schemas.microsoft.com/office/drawing/2014/main" id="{D4A96FAA-ECCD-709F-F7B6-5ED810CE72ED}"/>
              </a:ext>
            </a:extLst>
          </p:cNvPr>
          <p:cNvSpPr>
            <a:spLocks noGrp="1"/>
          </p:cNvSpPr>
          <p:nvPr>
            <p:ph type="title"/>
          </p:nvPr>
        </p:nvSpPr>
        <p:spPr>
          <a:xfrm>
            <a:off x="457200" y="602190"/>
            <a:ext cx="8229600" cy="921810"/>
          </a:xfrm>
        </p:spPr>
        <p:txBody>
          <a:bodyPr/>
          <a:lstStyle/>
          <a:p>
            <a:r>
              <a:rPr lang="en-US" sz="4400" dirty="0"/>
              <a:t>The Formative Assessment Process</a:t>
            </a:r>
          </a:p>
        </p:txBody>
      </p:sp>
      <p:sp>
        <p:nvSpPr>
          <p:cNvPr id="17" name="Content Placeholder 7">
            <a:extLst>
              <a:ext uri="{FF2B5EF4-FFF2-40B4-BE49-F238E27FC236}">
                <a16:creationId xmlns:a16="http://schemas.microsoft.com/office/drawing/2014/main" id="{4529945A-7C2B-A4BE-B9F4-4D83916ADC4A}"/>
              </a:ext>
            </a:extLst>
          </p:cNvPr>
          <p:cNvSpPr txBox="1">
            <a:spLocks/>
          </p:cNvSpPr>
          <p:nvPr/>
        </p:nvSpPr>
        <p:spPr>
          <a:xfrm>
            <a:off x="457202" y="1541811"/>
            <a:ext cx="3652574" cy="4249390"/>
          </a:xfrm>
          <a:prstGeom prst="rect">
            <a:avLst/>
          </a:prstGeom>
          <a:noFill/>
          <a:ln>
            <a:noFill/>
          </a:ln>
        </p:spPr>
        <p:txBody>
          <a:bodyPr vert="horz" wrap="square" lIns="91425" tIns="91425" rIns="91425" bIns="91425" rtlCol="0" anchor="t" anchorCtr="0">
            <a:noAutofit/>
          </a:bodyPr>
          <a:lstStyle>
            <a:defPPr marR="0" lvl="0" algn="l" rtl="0">
              <a:lnSpc>
                <a:spcPct val="100000"/>
              </a:lnSpc>
              <a:spcBef>
                <a:spcPts val="0"/>
              </a:spcBef>
              <a:spcAft>
                <a:spcPts val="0"/>
              </a:spcAft>
            </a:defPPr>
            <a:lvl1pPr marL="192836" marR="0" lvl="0" indent="-92823" algn="l" rtl="0" eaLnBrk="1" hangingPunct="1">
              <a:lnSpc>
                <a:spcPct val="100000"/>
              </a:lnSpc>
              <a:spcBef>
                <a:spcPts val="315"/>
              </a:spcBef>
              <a:spcAft>
                <a:spcPts val="0"/>
              </a:spcAft>
              <a:buClr>
                <a:schemeClr val="accent2"/>
              </a:buClr>
              <a:buSzPct val="100000"/>
              <a:buFont typeface="Noto Sans Symbols"/>
              <a:buChar char="❑"/>
              <a:defRPr sz="20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417812" marR="0" lvl="1" indent="-82055" algn="l" rtl="0" eaLnBrk="1" hangingPunct="1">
              <a:lnSpc>
                <a:spcPct val="100000"/>
              </a:lnSpc>
              <a:spcBef>
                <a:spcPts val="270"/>
              </a:spcBef>
              <a:spcAft>
                <a:spcPts val="0"/>
              </a:spcAft>
              <a:buClr>
                <a:schemeClr val="accent2"/>
              </a:buClr>
              <a:buSzPct val="100000"/>
              <a:buFont typeface="Noto Sans Symbols"/>
              <a:buChar char="❑"/>
              <a:defRPr sz="1350" b="0" i="0" u="none" strike="noStrike" cap="none">
                <a:solidFill>
                  <a:schemeClr val="dk1"/>
                </a:solidFill>
                <a:latin typeface="Questrial"/>
                <a:ea typeface="Questrial"/>
                <a:cs typeface="Questrial"/>
                <a:sym typeface="Questrial"/>
              </a:defRPr>
            </a:lvl2pPr>
            <a:lvl3pPr marL="642788" marR="0" lvl="2" indent="-64143" algn="l" rtl="0" eaLnBrk="1" hangingPunct="1">
              <a:lnSpc>
                <a:spcPct val="100000"/>
              </a:lnSpc>
              <a:spcBef>
                <a:spcPts val="225"/>
              </a:spcBef>
              <a:spcAft>
                <a:spcPts val="0"/>
              </a:spcAft>
              <a:buClr>
                <a:schemeClr val="accent2"/>
              </a:buClr>
              <a:buSzPct val="100000"/>
              <a:buFont typeface="Noto Sans Symbols"/>
              <a:buChar char="❑"/>
              <a:defRPr sz="1125" b="0" i="0" u="none" strike="noStrike" cap="none">
                <a:solidFill>
                  <a:schemeClr val="dk1"/>
                </a:solidFill>
                <a:latin typeface="Questrial"/>
                <a:ea typeface="Questrial"/>
                <a:cs typeface="Questrial"/>
                <a:sym typeface="Questrial"/>
              </a:defRPr>
            </a:lvl3pPr>
            <a:lvl4pPr marL="899902" marR="0" lvl="3" indent="-71227" algn="l" rtl="0" eaLnBrk="1" hangingPunct="1">
              <a:lnSpc>
                <a:spcPct val="100000"/>
              </a:lnSpc>
              <a:spcBef>
                <a:spcPts val="203"/>
              </a:spcBef>
              <a:spcAft>
                <a:spcPts val="0"/>
              </a:spcAft>
              <a:buClr>
                <a:schemeClr val="accent2"/>
              </a:buClr>
              <a:buSzPct val="100000"/>
              <a:buFont typeface="Noto Sans Symbols"/>
              <a:buChar char="❑"/>
              <a:defRPr sz="1013" b="0" i="0" u="none" strike="noStrike" cap="none">
                <a:solidFill>
                  <a:schemeClr val="dk1"/>
                </a:solidFill>
                <a:latin typeface="Questrial"/>
                <a:ea typeface="Questrial"/>
                <a:cs typeface="Questrial"/>
                <a:sym typeface="Questrial"/>
              </a:defRPr>
            </a:lvl4pPr>
            <a:lvl5pPr marL="1157017" marR="0" lvl="4" indent="-71167" algn="l" rtl="0" eaLnBrk="1" hangingPunct="1">
              <a:lnSpc>
                <a:spcPct val="100000"/>
              </a:lnSpc>
              <a:spcBef>
                <a:spcPts val="203"/>
              </a:spcBef>
              <a:spcAft>
                <a:spcPts val="0"/>
              </a:spcAft>
              <a:buClr>
                <a:schemeClr val="accent2"/>
              </a:buClr>
              <a:buSzPct val="100000"/>
              <a:buFont typeface="Noto Sans Symbols"/>
              <a:buChar char="❑"/>
              <a:defRPr sz="1013" b="0" i="0" u="none" strike="noStrike" cap="none">
                <a:solidFill>
                  <a:schemeClr val="dk1"/>
                </a:solidFill>
                <a:latin typeface="Questrial"/>
                <a:ea typeface="Questrial"/>
                <a:cs typeface="Questrial"/>
                <a:sym typeface="Questrial"/>
              </a:defRPr>
            </a:lvl5pPr>
            <a:lvl6pPr marL="1414132" marR="0" lvl="5" indent="-71107" algn="l" rtl="0" eaLnBrk="1" hangingPunct="1">
              <a:lnSpc>
                <a:spcPct val="100000"/>
              </a:lnSpc>
              <a:spcBef>
                <a:spcPts val="203"/>
              </a:spcBef>
              <a:spcAft>
                <a:spcPts val="0"/>
              </a:spcAft>
              <a:buClr>
                <a:schemeClr val="dk1"/>
              </a:buClr>
              <a:buSzPct val="100000"/>
              <a:buFont typeface="Arial"/>
              <a:buChar char="•"/>
              <a:defRPr sz="1013" b="0" i="0" u="none" strike="noStrike" cap="none">
                <a:solidFill>
                  <a:schemeClr val="dk1"/>
                </a:solidFill>
                <a:latin typeface="Calibri"/>
                <a:ea typeface="Calibri"/>
                <a:cs typeface="Calibri"/>
                <a:sym typeface="Calibri"/>
              </a:defRPr>
            </a:lvl6pPr>
            <a:lvl7pPr marL="1671248" marR="0" lvl="6" indent="-71048" algn="l" rtl="0" eaLnBrk="1" hangingPunct="1">
              <a:lnSpc>
                <a:spcPct val="100000"/>
              </a:lnSpc>
              <a:spcBef>
                <a:spcPts val="203"/>
              </a:spcBef>
              <a:spcAft>
                <a:spcPts val="0"/>
              </a:spcAft>
              <a:buClr>
                <a:schemeClr val="dk1"/>
              </a:buClr>
              <a:buSzPct val="100000"/>
              <a:buFont typeface="Arial"/>
              <a:buChar char="•"/>
              <a:defRPr sz="1013" b="0" i="0" u="none" strike="noStrike" cap="none">
                <a:solidFill>
                  <a:schemeClr val="dk1"/>
                </a:solidFill>
                <a:latin typeface="Calibri"/>
                <a:ea typeface="Calibri"/>
                <a:cs typeface="Calibri"/>
                <a:sym typeface="Calibri"/>
              </a:defRPr>
            </a:lvl7pPr>
            <a:lvl8pPr marL="1928362" marR="0" lvl="7" indent="-70987" algn="l" rtl="0" eaLnBrk="1" hangingPunct="1">
              <a:lnSpc>
                <a:spcPct val="100000"/>
              </a:lnSpc>
              <a:spcBef>
                <a:spcPts val="203"/>
              </a:spcBef>
              <a:spcAft>
                <a:spcPts val="0"/>
              </a:spcAft>
              <a:buClr>
                <a:schemeClr val="dk1"/>
              </a:buClr>
              <a:buSzPct val="100000"/>
              <a:buFont typeface="Arial"/>
              <a:buChar char="•"/>
              <a:defRPr sz="1013" b="0" i="0" u="none" strike="noStrike" cap="none">
                <a:solidFill>
                  <a:schemeClr val="dk1"/>
                </a:solidFill>
                <a:latin typeface="Calibri"/>
                <a:ea typeface="Calibri"/>
                <a:cs typeface="Calibri"/>
                <a:sym typeface="Calibri"/>
              </a:defRPr>
            </a:lvl8pPr>
            <a:lvl9pPr marL="2185477" marR="0" lvl="8" indent="-70926" algn="l" rtl="0" eaLnBrk="1" hangingPunct="1">
              <a:lnSpc>
                <a:spcPct val="100000"/>
              </a:lnSpc>
              <a:spcBef>
                <a:spcPts val="203"/>
              </a:spcBef>
              <a:spcAft>
                <a:spcPts val="0"/>
              </a:spcAft>
              <a:buClr>
                <a:schemeClr val="dk1"/>
              </a:buClr>
              <a:buSzPct val="100000"/>
              <a:buFont typeface="Arial"/>
              <a:buChar char="•"/>
              <a:defRPr sz="1013" b="0" i="0" u="none" strike="noStrike" cap="none">
                <a:solidFill>
                  <a:schemeClr val="dk1"/>
                </a:solidFill>
                <a:latin typeface="Calibri"/>
                <a:ea typeface="Calibri"/>
                <a:cs typeface="Calibri"/>
                <a:sym typeface="Calibri"/>
              </a:defRPr>
            </a:lvl9pPr>
          </a:lstStyle>
          <a:p>
            <a:pPr marL="508000" indent="-508000" fontAlgn="auto"/>
            <a:r>
              <a:rPr lang="en-US" sz="2400" kern="0" dirty="0"/>
              <a:t>Identify the learning destination by </a:t>
            </a:r>
            <a:r>
              <a:rPr lang="en-US" sz="2400" b="1" kern="0" dirty="0"/>
              <a:t>clarifying learning targets</a:t>
            </a:r>
            <a:endParaRPr lang="en-US" sz="2400" kern="0" dirty="0"/>
          </a:p>
          <a:p>
            <a:pPr marL="508000" indent="-508000" fontAlgn="auto"/>
            <a:r>
              <a:rPr lang="en-US" sz="2400" kern="0" dirty="0"/>
              <a:t>Establish where students are by </a:t>
            </a:r>
            <a:r>
              <a:rPr lang="en-US" sz="2400" b="1" kern="0" dirty="0"/>
              <a:t>eliciting evidence of learning</a:t>
            </a:r>
            <a:endParaRPr lang="en-US" sz="2400" kern="0" dirty="0"/>
          </a:p>
          <a:p>
            <a:pPr marL="508000" indent="-508000" fontAlgn="auto"/>
            <a:r>
              <a:rPr lang="en-US" sz="2400" kern="0" dirty="0"/>
              <a:t>Interpret and act on </a:t>
            </a:r>
            <a:r>
              <a:rPr lang="en-US" sz="2400" b="1" kern="0" dirty="0"/>
              <a:t>feedback </a:t>
            </a:r>
            <a:r>
              <a:rPr lang="en-US" sz="2400" kern="0" dirty="0"/>
              <a:t>to move learners forward</a:t>
            </a:r>
          </a:p>
          <a:p>
            <a:pPr fontAlgn="auto"/>
            <a:endParaRPr lang="en-US" sz="2400" kern="0" dirty="0"/>
          </a:p>
        </p:txBody>
      </p:sp>
      <p:sp>
        <p:nvSpPr>
          <p:cNvPr id="18" name="TextBox 17">
            <a:extLst>
              <a:ext uri="{FF2B5EF4-FFF2-40B4-BE49-F238E27FC236}">
                <a16:creationId xmlns:a16="http://schemas.microsoft.com/office/drawing/2014/main" id="{26DEDCDD-64CF-64EB-04D3-BB80B0398658}"/>
              </a:ext>
            </a:extLst>
          </p:cNvPr>
          <p:cNvSpPr txBox="1"/>
          <p:nvPr/>
        </p:nvSpPr>
        <p:spPr>
          <a:xfrm>
            <a:off x="2846196" y="6448474"/>
            <a:ext cx="5569153" cy="338554"/>
          </a:xfrm>
          <a:prstGeom prst="rect">
            <a:avLst/>
          </a:prstGeom>
          <a:noFill/>
        </p:spPr>
        <p:txBody>
          <a:bodyPr wrap="square" rtlCol="0">
            <a:spAutoFit/>
          </a:bodyPr>
          <a:lstStyle>
            <a:defPPr>
              <a:defRPr lang="en-US"/>
            </a:defPPr>
            <a:lvl1pPr>
              <a:defRPr sz="1600"/>
            </a:lvl1pPr>
          </a:lstStyle>
          <a:p>
            <a:r>
              <a:rPr lang="en-US" dirty="0"/>
              <a:t>(Adapted from </a:t>
            </a:r>
            <a:r>
              <a:rPr lang="en-US" dirty="0" err="1"/>
              <a:t>Wiliam</a:t>
            </a:r>
            <a:r>
              <a:rPr lang="en-US" dirty="0"/>
              <a:t>, 2018; NWEA, 2016; &amp; NCTM, 2013)</a:t>
            </a:r>
          </a:p>
        </p:txBody>
      </p:sp>
      <p:pic>
        <p:nvPicPr>
          <p:cNvPr id="21" name="Picture 20" descr="Icon for Module Specific info for CFA&#10;">
            <a:extLst>
              <a:ext uri="{FF2B5EF4-FFF2-40B4-BE49-F238E27FC236}">
                <a16:creationId xmlns:a16="http://schemas.microsoft.com/office/drawing/2014/main" id="{0DA796D1-DC78-E6A2-4272-315038179F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61872" y="3415517"/>
            <a:ext cx="728473" cy="728473"/>
          </a:xfrm>
          <a:prstGeom prst="rect">
            <a:avLst/>
          </a:prstGeom>
        </p:spPr>
      </p:pic>
      <p:pic>
        <p:nvPicPr>
          <p:cNvPr id="22" name="Picture 21" descr="Indicates Handouts&#10;" title="Folder Icon ">
            <a:extLst>
              <a:ext uri="{FF2B5EF4-FFF2-40B4-BE49-F238E27FC236}">
                <a16:creationId xmlns:a16="http://schemas.microsoft.com/office/drawing/2014/main" id="{F9CC6416-170D-7132-D905-D8DF943651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7887" y="2558243"/>
            <a:ext cx="728473" cy="731521"/>
          </a:xfrm>
          <a:prstGeom prst="rect">
            <a:avLst/>
          </a:prstGeom>
        </p:spPr>
      </p:pic>
    </p:spTree>
    <p:extLst>
      <p:ext uri="{BB962C8B-B14F-4D97-AF65-F5344CB8AC3E}">
        <p14:creationId xmlns:p14="http://schemas.microsoft.com/office/powerpoint/2010/main" val="1819200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9E3C92-893A-D9A1-1CAE-624C4C3554DE}"/>
              </a:ext>
            </a:extLst>
          </p:cNvPr>
          <p:cNvSpPr>
            <a:spLocks noGrp="1"/>
          </p:cNvSpPr>
          <p:nvPr>
            <p:ph type="title"/>
          </p:nvPr>
        </p:nvSpPr>
        <p:spPr>
          <a:xfrm>
            <a:off x="457200" y="601664"/>
            <a:ext cx="8229600" cy="1096961"/>
          </a:xfrm>
        </p:spPr>
        <p:txBody>
          <a:bodyPr/>
          <a:lstStyle/>
          <a:p>
            <a:r>
              <a:rPr lang="en-US" dirty="0"/>
              <a:t>Forms of Assessment</a:t>
            </a:r>
          </a:p>
        </p:txBody>
      </p:sp>
      <p:graphicFrame>
        <p:nvGraphicFramePr>
          <p:cNvPr id="6" name="Table 5">
            <a:extLst>
              <a:ext uri="{FF2B5EF4-FFF2-40B4-BE49-F238E27FC236}">
                <a16:creationId xmlns:a16="http://schemas.microsoft.com/office/drawing/2014/main" id="{4EAD3AFB-E6EB-DF82-EB6C-572BA8A8F23F}"/>
              </a:ext>
            </a:extLst>
          </p:cNvPr>
          <p:cNvGraphicFramePr>
            <a:graphicFrameLocks noGrp="1"/>
          </p:cNvGraphicFramePr>
          <p:nvPr>
            <p:extLst>
              <p:ext uri="{D42A27DB-BD31-4B8C-83A1-F6EECF244321}">
                <p14:modId xmlns:p14="http://schemas.microsoft.com/office/powerpoint/2010/main" val="3248182051"/>
              </p:ext>
            </p:extLst>
          </p:nvPr>
        </p:nvGraphicFramePr>
        <p:xfrm>
          <a:off x="457201" y="1662039"/>
          <a:ext cx="8060036" cy="3015756"/>
        </p:xfrm>
        <a:graphic>
          <a:graphicData uri="http://schemas.openxmlformats.org/drawingml/2006/table">
            <a:tbl>
              <a:tblPr firstRow="1" bandRow="1">
                <a:tableStyleId>{2D5ABB26-0587-4C30-8999-92F81FD0307C}</a:tableStyleId>
              </a:tblPr>
              <a:tblGrid>
                <a:gridCol w="1461965">
                  <a:extLst>
                    <a:ext uri="{9D8B030D-6E8A-4147-A177-3AD203B41FA5}">
                      <a16:colId xmlns:a16="http://schemas.microsoft.com/office/drawing/2014/main" val="20000"/>
                    </a:ext>
                  </a:extLst>
                </a:gridCol>
                <a:gridCol w="615563">
                  <a:extLst>
                    <a:ext uri="{9D8B030D-6E8A-4147-A177-3AD203B41FA5}">
                      <a16:colId xmlns:a16="http://schemas.microsoft.com/office/drawing/2014/main" val="20001"/>
                    </a:ext>
                  </a:extLst>
                </a:gridCol>
                <a:gridCol w="1692800">
                  <a:extLst>
                    <a:ext uri="{9D8B030D-6E8A-4147-A177-3AD203B41FA5}">
                      <a16:colId xmlns:a16="http://schemas.microsoft.com/office/drawing/2014/main" val="20002"/>
                    </a:ext>
                  </a:extLst>
                </a:gridCol>
                <a:gridCol w="692509">
                  <a:extLst>
                    <a:ext uri="{9D8B030D-6E8A-4147-A177-3AD203B41FA5}">
                      <a16:colId xmlns:a16="http://schemas.microsoft.com/office/drawing/2014/main" val="20003"/>
                    </a:ext>
                  </a:extLst>
                </a:gridCol>
                <a:gridCol w="1846691">
                  <a:extLst>
                    <a:ext uri="{9D8B030D-6E8A-4147-A177-3AD203B41FA5}">
                      <a16:colId xmlns:a16="http://schemas.microsoft.com/office/drawing/2014/main" val="20004"/>
                    </a:ext>
                  </a:extLst>
                </a:gridCol>
                <a:gridCol w="1750508">
                  <a:extLst>
                    <a:ext uri="{9D8B030D-6E8A-4147-A177-3AD203B41FA5}">
                      <a16:colId xmlns:a16="http://schemas.microsoft.com/office/drawing/2014/main" val="20005"/>
                    </a:ext>
                  </a:extLst>
                </a:gridCol>
              </a:tblGrid>
              <a:tr h="854779">
                <a:tc>
                  <a:txBody>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700" b="1" i="0" u="none" strike="noStrike" kern="1200" cap="none" spc="0" normalizeH="0" baseline="0" noProof="0" dirty="0">
                          <a:ln>
                            <a:noFill/>
                          </a:ln>
                          <a:solidFill>
                            <a:schemeClr val="accent4"/>
                          </a:solidFill>
                          <a:effectLst/>
                          <a:uLnTx/>
                          <a:uFillTx/>
                          <a:latin typeface="+mn-lt"/>
                          <a:ea typeface="+mn-ea"/>
                          <a:cs typeface="+mn-cs"/>
                        </a:rPr>
                        <a:t>Daily</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700" b="1" i="0" u="none" strike="noStrike" kern="1200" cap="none" spc="0" normalizeH="0" baseline="0" noProof="0" dirty="0">
                          <a:ln>
                            <a:noFill/>
                          </a:ln>
                          <a:solidFill>
                            <a:schemeClr val="accent4"/>
                          </a:solidFill>
                          <a:effectLst/>
                          <a:uLnTx/>
                          <a:uFillTx/>
                          <a:latin typeface="+mn-lt"/>
                          <a:ea typeface="+mn-ea"/>
                          <a:cs typeface="+mn-cs"/>
                        </a:rPr>
                        <a:t>Assessment</a:t>
                      </a:r>
                    </a:p>
                  </a:txBody>
                  <a:tcPr marL="85478" marR="85478" marT="42739" marB="42739"/>
                </a:tc>
                <a:tc gridSpan="3">
                  <a:txBody>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mn-lt"/>
                          <a:ea typeface="+mn-ea"/>
                          <a:cs typeface="+mn-cs"/>
                        </a:rPr>
                        <a:t> </a:t>
                      </a:r>
                      <a:r>
                        <a:rPr kumimoji="0" lang="en-US" sz="1700" b="1" i="0" u="none" strike="noStrike" kern="1200" cap="none" spc="0" normalizeH="0" baseline="0" noProof="0" dirty="0">
                          <a:ln>
                            <a:noFill/>
                          </a:ln>
                          <a:solidFill>
                            <a:schemeClr val="accent4"/>
                          </a:solidFill>
                          <a:effectLst/>
                          <a:uLnTx/>
                          <a:uFillTx/>
                          <a:latin typeface="+mn-lt"/>
                          <a:ea typeface="+mn-ea"/>
                          <a:cs typeface="+mn-cs"/>
                        </a:rPr>
                        <a:t>   Common Assessments</a:t>
                      </a:r>
                      <a:r>
                        <a:rPr kumimoji="0" lang="en-US" sz="1700" b="0" i="0" u="none" strike="noStrike" kern="1200" cap="none" spc="0" normalizeH="0" baseline="0" noProof="0" dirty="0">
                          <a:ln>
                            <a:noFill/>
                          </a:ln>
                          <a:solidFill>
                            <a:schemeClr val="accent4"/>
                          </a:solidFill>
                          <a:effectLst/>
                          <a:uLnTx/>
                          <a:uFillTx/>
                          <a:latin typeface="+mn-lt"/>
                          <a:ea typeface="+mn-ea"/>
                          <a:cs typeface="+mn-cs"/>
                        </a:rPr>
                        <a:t> </a:t>
                      </a:r>
                      <a:r>
                        <a:rPr kumimoji="0" lang="en-US" sz="1700" b="1" i="0" u="none" strike="noStrike" kern="1200" cap="none" spc="0" normalizeH="0" baseline="0" noProof="0" dirty="0">
                          <a:ln>
                            <a:noFill/>
                          </a:ln>
                          <a:solidFill>
                            <a:schemeClr val="accent4"/>
                          </a:solidFill>
                          <a:effectLst/>
                          <a:uLnTx/>
                          <a:uFillTx/>
                          <a:latin typeface="+mn-lt"/>
                          <a:ea typeface="+mn-ea"/>
                          <a:cs typeface="+mn-cs"/>
                        </a:rPr>
                        <a:t>Formative           </a:t>
                      </a:r>
                      <a:r>
                        <a:rPr kumimoji="0" lang="en-US" sz="1700" b="1" i="0" u="none" strike="noStrike" kern="1200" cap="none" spc="0" normalizeH="0" baseline="0" noProof="0" dirty="0">
                          <a:ln>
                            <a:noFill/>
                          </a:ln>
                          <a:solidFill>
                            <a:prstClr val="black"/>
                          </a:solidFill>
                          <a:effectLst/>
                          <a:uLnTx/>
                          <a:uFillTx/>
                          <a:latin typeface="+mn-lt"/>
                          <a:ea typeface="+mn-ea"/>
                          <a:cs typeface="+mn-cs"/>
                        </a:rPr>
                        <a:t>Summative</a:t>
                      </a:r>
                    </a:p>
                  </a:txBody>
                  <a:tcPr marL="85478" marR="85478" marT="42739" marB="42739"/>
                </a:tc>
                <a:tc hMerge="1">
                  <a:txBody>
                    <a:bodyPr/>
                    <a:lstStyle/>
                    <a:p>
                      <a:pPr marL="0" marR="0" lvl="0" indent="0" algn="ctr" defTabSz="914400" rtl="0" eaLnBrk="1" fontAlgn="base" latinLnBrk="0" hangingPunct="1">
                        <a:lnSpc>
                          <a:spcPct val="100000"/>
                        </a:lnSpc>
                        <a:spcBef>
                          <a:spcPct val="0"/>
                        </a:spcBef>
                        <a:spcAft>
                          <a:spcPts val="10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mn-cs"/>
                      </a:endParaRPr>
                    </a:p>
                  </a:txBody>
                  <a:tcPr/>
                </a:tc>
                <a:tc hMerge="1">
                  <a:txBody>
                    <a:bodyPr/>
                    <a:lstStyle/>
                    <a:p>
                      <a:endParaRPr lang="en-US" dirty="0"/>
                    </a:p>
                  </a:txBody>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mn-lt"/>
                          <a:ea typeface="+mn-ea"/>
                          <a:cs typeface="+mn-cs"/>
                        </a:rPr>
                        <a:t>District-Level Assessment</a:t>
                      </a:r>
                    </a:p>
                  </a:txBody>
                  <a:tcPr marL="85478" marR="85478" marT="42739" marB="42739"/>
                </a:tc>
                <a:tc>
                  <a:txBody>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mn-lt"/>
                          <a:ea typeface="+mn-ea"/>
                          <a:cs typeface="+mn-cs"/>
                        </a:rPr>
                        <a:t>External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mn-lt"/>
                          <a:ea typeface="+mn-ea"/>
                          <a:cs typeface="+mn-cs"/>
                        </a:rPr>
                        <a:t>Assessment</a:t>
                      </a:r>
                    </a:p>
                  </a:txBody>
                  <a:tcPr marL="85478" marR="85478" marT="42739" marB="42739"/>
                </a:tc>
                <a:extLst>
                  <a:ext uri="{0D108BD9-81ED-4DB2-BD59-A6C34878D82A}">
                    <a16:rowId xmlns:a16="http://schemas.microsoft.com/office/drawing/2014/main" val="10000"/>
                  </a:ext>
                </a:extLst>
              </a:tr>
              <a:tr h="2117952">
                <a:tc>
                  <a:txBody>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sz="1700" b="0" i="1" u="none" strike="noStrike" kern="1200" cap="none" spc="0" normalizeH="0" baseline="0" noProof="0" dirty="0">
                          <a:ln>
                            <a:noFill/>
                          </a:ln>
                          <a:solidFill>
                            <a:prstClr val="black"/>
                          </a:solidFill>
                          <a:effectLst/>
                          <a:uLnTx/>
                          <a:uFillTx/>
                          <a:latin typeface="+mn-lt"/>
                          <a:ea typeface="+mn-ea"/>
                          <a:cs typeface="+mn-cs"/>
                        </a:rPr>
                        <a:t>High-quality instruction</a:t>
                      </a:r>
                    </a:p>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sz="1700" b="0" i="1" u="none" strike="noStrike" kern="1200" cap="none" spc="0" normalizeH="0" baseline="0" noProof="0" dirty="0">
                          <a:ln>
                            <a:noFill/>
                          </a:ln>
                          <a:solidFill>
                            <a:prstClr val="black"/>
                          </a:solidFill>
                          <a:effectLst/>
                          <a:uLnTx/>
                          <a:uFillTx/>
                          <a:latin typeface="+mn-lt"/>
                          <a:ea typeface="+mn-ea"/>
                          <a:cs typeface="+mn-cs"/>
                        </a:rPr>
                        <a:t>Ongoing Student/ Teacher interaction</a:t>
                      </a:r>
                      <a:endParaRPr kumimoji="0" lang="en-US" sz="1700" b="0" i="0" u="none" strike="noStrike" kern="1200" cap="none" spc="0" normalizeH="0" baseline="0" noProof="0" dirty="0">
                        <a:ln>
                          <a:noFill/>
                        </a:ln>
                        <a:solidFill>
                          <a:prstClr val="black"/>
                        </a:solidFill>
                        <a:effectLst/>
                        <a:uLnTx/>
                        <a:uFillTx/>
                        <a:latin typeface="+mn-lt"/>
                        <a:ea typeface="+mn-ea"/>
                        <a:cs typeface="+mn-cs"/>
                      </a:endParaRPr>
                    </a:p>
                    <a:p>
                      <a:endParaRPr lang="en-US" sz="1700" dirty="0">
                        <a:latin typeface="+mn-lt"/>
                      </a:endParaRPr>
                    </a:p>
                  </a:txBody>
                  <a:tcPr marL="85478" marR="85478" marT="42739" marB="42739"/>
                </a:tc>
                <a:tc>
                  <a:txBody>
                    <a:bodyPr/>
                    <a:lstStyle/>
                    <a:p>
                      <a:endParaRPr lang="en-US" sz="1000" dirty="0">
                        <a:latin typeface="+mn-lt"/>
                      </a:endParaRPr>
                    </a:p>
                  </a:txBody>
                  <a:tcPr marL="85478" marR="85478" marT="42739" marB="42739"/>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sz="1700" b="0" i="1" u="none" strike="noStrike" kern="1200" cap="none" spc="0" normalizeH="0" baseline="0" noProof="0" dirty="0">
                          <a:ln>
                            <a:noFill/>
                          </a:ln>
                          <a:solidFill>
                            <a:prstClr val="black"/>
                          </a:solidFill>
                          <a:effectLst/>
                          <a:uLnTx/>
                          <a:uFillTx/>
                          <a:latin typeface="+mn-lt"/>
                          <a:ea typeface="+mn-ea"/>
                          <a:cs typeface="+mn-cs"/>
                        </a:rPr>
                        <a:t>Collaboratively Developed; Collectively Scored and Analyzed</a:t>
                      </a:r>
                      <a:endParaRPr kumimoji="0" lang="en-US" sz="1700" b="0" i="0" u="none" strike="noStrike" kern="1200" cap="none" spc="0" normalizeH="0" baseline="0" noProof="0" dirty="0">
                        <a:ln>
                          <a:noFill/>
                        </a:ln>
                        <a:solidFill>
                          <a:prstClr val="black"/>
                        </a:solidFill>
                        <a:effectLst/>
                        <a:uLnTx/>
                        <a:uFillTx/>
                        <a:latin typeface="+mn-lt"/>
                        <a:ea typeface="+mn-ea"/>
                        <a:cs typeface="+mn-cs"/>
                      </a:endParaRPr>
                    </a:p>
                    <a:p>
                      <a:endParaRPr lang="en-US" sz="1700" dirty="0">
                        <a:latin typeface="+mn-lt"/>
                      </a:endParaRPr>
                    </a:p>
                  </a:txBody>
                  <a:tcPr marL="85478" marR="85478" marT="42739" marB="42739"/>
                </a:tc>
                <a:tc>
                  <a:txBody>
                    <a:bodyPr/>
                    <a:lstStyle/>
                    <a:p>
                      <a:endParaRPr lang="en-US" sz="1000" dirty="0">
                        <a:latin typeface="+mn-lt"/>
                      </a:endParaRPr>
                    </a:p>
                  </a:txBody>
                  <a:tcPr marL="85478" marR="85478" marT="42739" marB="42739"/>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sz="1700" b="0" i="1" u="none" strike="noStrike" kern="1200" cap="none" spc="0" normalizeH="0" baseline="0" noProof="0" dirty="0">
                          <a:ln>
                            <a:noFill/>
                          </a:ln>
                          <a:solidFill>
                            <a:prstClr val="black"/>
                          </a:solidFill>
                          <a:effectLst/>
                          <a:uLnTx/>
                          <a:uFillTx/>
                          <a:latin typeface="+mn-lt"/>
                          <a:ea typeface="+mn-ea"/>
                          <a:cs typeface="+mn-cs"/>
                        </a:rPr>
                        <a:t>Benchmark(s) of Proficiency and Mastery</a:t>
                      </a:r>
                      <a:endParaRPr kumimoji="0" lang="en-US" sz="1700" b="0" i="0" u="none" strike="noStrike" kern="1200" cap="none" spc="0" normalizeH="0" baseline="0" noProof="0" dirty="0">
                        <a:ln>
                          <a:noFill/>
                        </a:ln>
                        <a:solidFill>
                          <a:prstClr val="black"/>
                        </a:solidFill>
                        <a:effectLst/>
                        <a:uLnTx/>
                        <a:uFillTx/>
                        <a:latin typeface="+mn-lt"/>
                        <a:ea typeface="+mn-ea"/>
                        <a:cs typeface="+mn-cs"/>
                      </a:endParaRPr>
                    </a:p>
                    <a:p>
                      <a:endParaRPr lang="en-US" sz="1700" dirty="0">
                        <a:latin typeface="+mn-lt"/>
                      </a:endParaRPr>
                    </a:p>
                  </a:txBody>
                  <a:tcPr marL="85478" marR="85478" marT="42739" marB="42739"/>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sz="1700" b="0" i="1" u="none" strike="noStrike" kern="1200" cap="none" spc="0" normalizeH="0" baseline="0" noProof="0" dirty="0">
                          <a:ln>
                            <a:noFill/>
                          </a:ln>
                          <a:solidFill>
                            <a:prstClr val="black"/>
                          </a:solidFill>
                          <a:effectLst/>
                          <a:uLnTx/>
                          <a:uFillTx/>
                          <a:latin typeface="+mn-lt"/>
                          <a:ea typeface="+mn-ea"/>
                          <a:cs typeface="+mn-cs"/>
                        </a:rPr>
                        <a:t>Ranks &amp; Sorts</a:t>
                      </a:r>
                    </a:p>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sz="1700" b="0" i="1" u="none" strike="noStrike" kern="1200" cap="none" spc="0" normalizeH="0" baseline="0" noProof="0" dirty="0">
                          <a:ln>
                            <a:noFill/>
                          </a:ln>
                          <a:solidFill>
                            <a:prstClr val="black"/>
                          </a:solidFill>
                          <a:effectLst/>
                          <a:uLnTx/>
                          <a:uFillTx/>
                          <a:latin typeface="+mn-lt"/>
                          <a:ea typeface="+mn-ea"/>
                          <a:cs typeface="+mn-cs"/>
                        </a:rPr>
                        <a:t>State/Federal Accountability</a:t>
                      </a:r>
                      <a:endParaRPr kumimoji="0" lang="en-US" sz="1700" b="0" i="0" u="none" strike="noStrike" kern="1200" cap="none" spc="0" normalizeH="0" baseline="0" noProof="0" dirty="0">
                        <a:ln>
                          <a:noFill/>
                        </a:ln>
                        <a:solidFill>
                          <a:prstClr val="black"/>
                        </a:solidFill>
                        <a:effectLst/>
                        <a:uLnTx/>
                        <a:uFillTx/>
                        <a:latin typeface="+mn-lt"/>
                        <a:ea typeface="+mn-ea"/>
                        <a:cs typeface="+mn-cs"/>
                      </a:endParaRPr>
                    </a:p>
                    <a:p>
                      <a:endParaRPr lang="en-US" sz="1700" dirty="0">
                        <a:latin typeface="+mn-lt"/>
                      </a:endParaRPr>
                    </a:p>
                  </a:txBody>
                  <a:tcPr marL="85478" marR="85478" marT="42739" marB="42739"/>
                </a:tc>
                <a:extLst>
                  <a:ext uri="{0D108BD9-81ED-4DB2-BD59-A6C34878D82A}">
                    <a16:rowId xmlns:a16="http://schemas.microsoft.com/office/drawing/2014/main" val="10001"/>
                  </a:ext>
                </a:extLst>
              </a:tr>
            </a:tbl>
          </a:graphicData>
        </a:graphic>
      </p:graphicFrame>
      <p:sp>
        <p:nvSpPr>
          <p:cNvPr id="7" name="Text Box 7">
            <a:extLst>
              <a:ext uri="{FF2B5EF4-FFF2-40B4-BE49-F238E27FC236}">
                <a16:creationId xmlns:a16="http://schemas.microsoft.com/office/drawing/2014/main" id="{5BC72A75-4F78-33D8-976A-80B7AA8CD843}"/>
              </a:ext>
            </a:extLst>
          </p:cNvPr>
          <p:cNvSpPr txBox="1">
            <a:spLocks noChangeArrowheads="1"/>
          </p:cNvSpPr>
          <p:nvPr/>
        </p:nvSpPr>
        <p:spPr bwMode="auto">
          <a:xfrm>
            <a:off x="626761" y="4530729"/>
            <a:ext cx="7328679" cy="36479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ctr">
              <a:spcAft>
                <a:spcPts val="1000"/>
              </a:spcAft>
            </a:pPr>
            <a:r>
              <a:rPr lang="en-US" b="1" dirty="0">
                <a:solidFill>
                  <a:prstClr val="black"/>
                </a:solidFill>
                <a:latin typeface="Tw Cen MT" pitchFamily="34" charset="0"/>
              </a:rPr>
              <a:t>DURING THE LEARNING</a:t>
            </a:r>
            <a:r>
              <a:rPr lang="en-US" sz="1600" b="1" dirty="0">
                <a:solidFill>
                  <a:prstClr val="black"/>
                </a:solidFill>
                <a:latin typeface="Tw Cen MT" pitchFamily="34" charset="0"/>
              </a:rPr>
              <a:t>	   	     	</a:t>
            </a:r>
            <a:r>
              <a:rPr lang="en-US" b="1" dirty="0">
                <a:solidFill>
                  <a:prstClr val="black"/>
                </a:solidFill>
                <a:latin typeface="Tw Cen MT" pitchFamily="34" charset="0"/>
              </a:rPr>
              <a:t>AFTER THE LEARNING</a:t>
            </a:r>
            <a:endParaRPr lang="en-US" dirty="0">
              <a:solidFill>
                <a:prstClr val="black"/>
              </a:solidFill>
              <a:latin typeface="Tw Cen MT" pitchFamily="34" charset="0"/>
            </a:endParaRPr>
          </a:p>
        </p:txBody>
      </p:sp>
      <p:pic>
        <p:nvPicPr>
          <p:cNvPr id="8" name="Picture 7">
            <a:extLst>
              <a:ext uri="{FF2B5EF4-FFF2-40B4-BE49-F238E27FC236}">
                <a16:creationId xmlns:a16="http://schemas.microsoft.com/office/drawing/2014/main" id="{EECA079E-EDF5-94E0-0E9B-14A8DA60FD3C}"/>
              </a:ext>
            </a:extLst>
          </p:cNvPr>
          <p:cNvPicPr>
            <a:picLocks noChangeAspect="1"/>
          </p:cNvPicPr>
          <p:nvPr/>
        </p:nvPicPr>
        <p:blipFill>
          <a:blip r:embed="rId3"/>
          <a:stretch>
            <a:fillRect/>
          </a:stretch>
        </p:blipFill>
        <p:spPr>
          <a:xfrm>
            <a:off x="0" y="4152799"/>
            <a:ext cx="9144000" cy="2294894"/>
          </a:xfrm>
          <a:prstGeom prst="rect">
            <a:avLst/>
          </a:prstGeom>
        </p:spPr>
      </p:pic>
      <p:sp>
        <p:nvSpPr>
          <p:cNvPr id="9" name="TextBox 8">
            <a:extLst>
              <a:ext uri="{FF2B5EF4-FFF2-40B4-BE49-F238E27FC236}">
                <a16:creationId xmlns:a16="http://schemas.microsoft.com/office/drawing/2014/main" id="{1D7FDF3C-1344-1B04-8A3E-3B2638F20F83}"/>
              </a:ext>
            </a:extLst>
          </p:cNvPr>
          <p:cNvSpPr txBox="1"/>
          <p:nvPr/>
        </p:nvSpPr>
        <p:spPr>
          <a:xfrm>
            <a:off x="3526137" y="6449245"/>
            <a:ext cx="4991100" cy="338554"/>
          </a:xfrm>
          <a:prstGeom prst="rect">
            <a:avLst/>
          </a:prstGeom>
          <a:noFill/>
        </p:spPr>
        <p:txBody>
          <a:bodyPr wrap="square" rtlCol="0">
            <a:spAutoFit/>
          </a:bodyPr>
          <a:lstStyle>
            <a:defPPr>
              <a:defRPr lang="en-US"/>
            </a:defPPr>
            <a:lvl1pPr>
              <a:defRPr sz="1600"/>
            </a:lvl1pPr>
          </a:lstStyle>
          <a:p>
            <a:r>
              <a:rPr lang="en-US" dirty="0"/>
              <a:t>(DuFour et al., 2010; Heritage, 2010; Reeves, 2003)</a:t>
            </a:r>
          </a:p>
        </p:txBody>
      </p:sp>
      <p:pic>
        <p:nvPicPr>
          <p:cNvPr id="10" name="Picture 9" descr="Icon for Module Specific info for CFA&#10;">
            <a:extLst>
              <a:ext uri="{FF2B5EF4-FFF2-40B4-BE49-F238E27FC236}">
                <a16:creationId xmlns:a16="http://schemas.microsoft.com/office/drawing/2014/main" id="{C740E96C-68B9-9310-757D-EC6CDECC6A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61872" y="785907"/>
            <a:ext cx="728473" cy="728473"/>
          </a:xfrm>
          <a:prstGeom prst="rect">
            <a:avLst/>
          </a:prstGeom>
        </p:spPr>
      </p:pic>
    </p:spTree>
    <p:extLst>
      <p:ext uri="{BB962C8B-B14F-4D97-AF65-F5344CB8AC3E}">
        <p14:creationId xmlns:p14="http://schemas.microsoft.com/office/powerpoint/2010/main" val="648311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161E-F406-56CF-9CB1-89D830BE161C}"/>
              </a:ext>
            </a:extLst>
          </p:cNvPr>
          <p:cNvSpPr>
            <a:spLocks noGrp="1"/>
          </p:cNvSpPr>
          <p:nvPr>
            <p:ph type="title"/>
          </p:nvPr>
        </p:nvSpPr>
        <p:spPr/>
        <p:txBody>
          <a:bodyPr/>
          <a:lstStyle/>
          <a:p>
            <a:r>
              <a:rPr lang="en-US" dirty="0"/>
              <a:t>Eliciting Evidence of Learning </a:t>
            </a:r>
            <a:br>
              <a:rPr lang="en-US" dirty="0"/>
            </a:br>
            <a:r>
              <a:rPr lang="en-US" dirty="0"/>
              <a:t>Daily Formative Assessment</a:t>
            </a:r>
          </a:p>
        </p:txBody>
      </p:sp>
      <p:pic>
        <p:nvPicPr>
          <p:cNvPr id="7" name="Picture 6" descr="Indicates Handouts&#10;" title="Folder Icon ">
            <a:extLst>
              <a:ext uri="{FF2B5EF4-FFF2-40B4-BE49-F238E27FC236}">
                <a16:creationId xmlns:a16="http://schemas.microsoft.com/office/drawing/2014/main" id="{7612FF67-6D28-4DE5-116D-FF71338C0C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7888" y="5614416"/>
            <a:ext cx="728473" cy="731521"/>
          </a:xfrm>
          <a:prstGeom prst="rect">
            <a:avLst/>
          </a:prstGeom>
        </p:spPr>
      </p:pic>
      <p:pic>
        <p:nvPicPr>
          <p:cNvPr id="8" name="Picture 7" descr="Diagram&#10;&#10;A triangle with divided angles labeled Formative Assessment Process. The top angle says clarify learning, priority standards, learning targets, and success criteria, The note above it says Where is the learning going? In the center of the triangle is a circle with student outcomes, The lower left angle says Provide Feedback, Interpret and Act. Out side this angle How does the learner get there? The third angle says Elicit Evidence of Learning, Daily and common Formative Assessment, outside this angle says Where is the learning now? ">
            <a:extLst>
              <a:ext uri="{FF2B5EF4-FFF2-40B4-BE49-F238E27FC236}">
                <a16:creationId xmlns:a16="http://schemas.microsoft.com/office/drawing/2014/main" id="{2B4600A0-D766-FD9D-86D9-BB2254A9E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285" y="1836057"/>
            <a:ext cx="5401430" cy="4604147"/>
          </a:xfrm>
          <a:prstGeom prst="rect">
            <a:avLst/>
          </a:prstGeom>
        </p:spPr>
      </p:pic>
    </p:spTree>
    <p:extLst>
      <p:ext uri="{BB962C8B-B14F-4D97-AF65-F5344CB8AC3E}">
        <p14:creationId xmlns:p14="http://schemas.microsoft.com/office/powerpoint/2010/main" val="2768047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19455-8AC1-0AFA-3315-00AB5DCB155C}"/>
              </a:ext>
            </a:extLst>
          </p:cNvPr>
          <p:cNvSpPr>
            <a:spLocks noGrp="1"/>
          </p:cNvSpPr>
          <p:nvPr>
            <p:ph type="title"/>
          </p:nvPr>
        </p:nvSpPr>
        <p:spPr/>
        <p:txBody>
          <a:bodyPr/>
          <a:lstStyle/>
          <a:p>
            <a:r>
              <a:rPr lang="en-US" dirty="0">
                <a:latin typeface="Tw Cen MT" panose="020B0602020104020603" pitchFamily="34" charset="77"/>
              </a:rPr>
              <a:t>Daily Formative Assessment is …</a:t>
            </a:r>
            <a:endParaRPr lang="en-US" sz="5400" dirty="0">
              <a:latin typeface="Tw Cen MT" panose="020B0602020104020603" pitchFamily="34" charset="77"/>
            </a:endParaRPr>
          </a:p>
        </p:txBody>
      </p:sp>
      <p:sp>
        <p:nvSpPr>
          <p:cNvPr id="3" name="Text Placeholder 2">
            <a:extLst>
              <a:ext uri="{FF2B5EF4-FFF2-40B4-BE49-F238E27FC236}">
                <a16:creationId xmlns:a16="http://schemas.microsoft.com/office/drawing/2014/main" id="{BAD96E71-2373-26B5-D50E-AFD9F9E929A3}"/>
              </a:ext>
            </a:extLst>
          </p:cNvPr>
          <p:cNvSpPr>
            <a:spLocks noGrp="1"/>
          </p:cNvSpPr>
          <p:nvPr>
            <p:ph type="body" idx="1"/>
          </p:nvPr>
        </p:nvSpPr>
        <p:spPr/>
        <p:txBody>
          <a:bodyPr/>
          <a:lstStyle/>
          <a:p>
            <a:pPr marL="68580" indent="0">
              <a:buNone/>
            </a:pPr>
            <a:r>
              <a:rPr lang="en-US" dirty="0"/>
              <a:t>A process of collecting “real time” evidence of student learning for the purpose of adjusting instruction throughout the teaching process and providing learners with clear, specific, and actionable feedback. Includes a wide variety of methods (e.g., strategic questioning, observation, student response systems, self-assessment, and peer assessment) and of all formative assessment has the </a:t>
            </a:r>
            <a:r>
              <a:rPr lang="en-US" b="1" dirty="0"/>
              <a:t>greatest</a:t>
            </a:r>
            <a:r>
              <a:rPr lang="en-US" dirty="0"/>
              <a:t> impact on student achievement.</a:t>
            </a:r>
          </a:p>
          <a:p>
            <a:pPr marL="68580" indent="0">
              <a:buNone/>
            </a:pPr>
            <a:endParaRPr lang="en-US" sz="3200" dirty="0"/>
          </a:p>
        </p:txBody>
      </p:sp>
      <p:sp>
        <p:nvSpPr>
          <p:cNvPr id="4" name="TextBox 3">
            <a:extLst>
              <a:ext uri="{FF2B5EF4-FFF2-40B4-BE49-F238E27FC236}">
                <a16:creationId xmlns:a16="http://schemas.microsoft.com/office/drawing/2014/main" id="{BEECEC19-1BB7-DEFB-18F5-579FF4708F9C}"/>
              </a:ext>
            </a:extLst>
          </p:cNvPr>
          <p:cNvSpPr txBox="1"/>
          <p:nvPr/>
        </p:nvSpPr>
        <p:spPr>
          <a:xfrm>
            <a:off x="5130454" y="6443723"/>
            <a:ext cx="4604084" cy="307777"/>
          </a:xfrm>
          <a:prstGeom prst="rect">
            <a:avLst/>
          </a:prstGeom>
          <a:noFill/>
        </p:spPr>
        <p:txBody>
          <a:bodyPr wrap="square" rtlCol="0">
            <a:spAutoFit/>
          </a:bodyPr>
          <a:lstStyle/>
          <a:p>
            <a:r>
              <a:rPr lang="en-US" sz="1400" dirty="0">
                <a:latin typeface="Tw Cen MT" panose="020B0602020104020603" pitchFamily="34" charset="77"/>
              </a:rPr>
              <a:t>(Moss &amp; Brookhart, 2019; </a:t>
            </a:r>
            <a:r>
              <a:rPr lang="en-US" sz="1400" dirty="0" err="1">
                <a:latin typeface="Tw Cen MT" panose="020B0602020104020603" pitchFamily="34" charset="77"/>
              </a:rPr>
              <a:t>Wiliam</a:t>
            </a:r>
            <a:r>
              <a:rPr lang="en-US" sz="1400" dirty="0">
                <a:latin typeface="Tw Cen MT" panose="020B0602020104020603" pitchFamily="34" charset="77"/>
              </a:rPr>
              <a:t>, 2018)</a:t>
            </a:r>
          </a:p>
        </p:txBody>
      </p:sp>
      <p:pic>
        <p:nvPicPr>
          <p:cNvPr id="8" name="Picture 7" descr="Icon for Module Specific info for CFA">
            <a:extLst>
              <a:ext uri="{FF2B5EF4-FFF2-40B4-BE49-F238E27FC236}">
                <a16:creationId xmlns:a16="http://schemas.microsoft.com/office/drawing/2014/main" id="{998F843D-51B0-5321-19F4-5B8DAB1269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spTree>
    <p:extLst>
      <p:ext uri="{BB962C8B-B14F-4D97-AF65-F5344CB8AC3E}">
        <p14:creationId xmlns:p14="http://schemas.microsoft.com/office/powerpoint/2010/main" val="1791449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EE0D-0ADE-DCB1-A885-228356289D74}"/>
              </a:ext>
            </a:extLst>
          </p:cNvPr>
          <p:cNvSpPr>
            <a:spLocks noGrp="1"/>
          </p:cNvSpPr>
          <p:nvPr>
            <p:ph type="title"/>
          </p:nvPr>
        </p:nvSpPr>
        <p:spPr/>
        <p:txBody>
          <a:bodyPr/>
          <a:lstStyle/>
          <a:p>
            <a:r>
              <a:rPr lang="en-US" dirty="0">
                <a:latin typeface="Tw Cen MT" panose="020B0602020104020603" pitchFamily="34" charset="77"/>
              </a:rPr>
              <a:t>Benefits of Daily Formative Assessment</a:t>
            </a:r>
          </a:p>
        </p:txBody>
      </p:sp>
      <p:sp>
        <p:nvSpPr>
          <p:cNvPr id="3" name="Text Placeholder 2">
            <a:extLst>
              <a:ext uri="{FF2B5EF4-FFF2-40B4-BE49-F238E27FC236}">
                <a16:creationId xmlns:a16="http://schemas.microsoft.com/office/drawing/2014/main" id="{6CDC475E-2E80-BBBA-8958-12B04382D8D5}"/>
              </a:ext>
            </a:extLst>
          </p:cNvPr>
          <p:cNvSpPr>
            <a:spLocks noGrp="1"/>
          </p:cNvSpPr>
          <p:nvPr>
            <p:ph type="body" idx="1"/>
          </p:nvPr>
        </p:nvSpPr>
        <p:spPr/>
        <p:txBody>
          <a:bodyPr/>
          <a:lstStyle/>
          <a:p>
            <a:pPr marL="520700" indent="-520700">
              <a:lnSpc>
                <a:spcPct val="120000"/>
              </a:lnSpc>
            </a:pPr>
            <a:r>
              <a:rPr lang="en-US" dirty="0"/>
              <a:t>Helps teachers and students identify concepts that students are struggling to understand, skills they are having difficulty acquiring, and/or learning standards they have not yet achieved</a:t>
            </a:r>
          </a:p>
          <a:p>
            <a:pPr marL="520700" indent="-520700">
              <a:lnSpc>
                <a:spcPct val="120000"/>
              </a:lnSpc>
            </a:pPr>
            <a:r>
              <a:rPr lang="en-US" dirty="0"/>
              <a:t>Provides detailed information about student learning</a:t>
            </a:r>
          </a:p>
          <a:p>
            <a:pPr marL="520700" indent="-520700">
              <a:lnSpc>
                <a:spcPct val="120000"/>
              </a:lnSpc>
            </a:pPr>
            <a:r>
              <a:rPr lang="en-US" dirty="0"/>
              <a:t>Teachers can make instructional adjustments and provide effective feedback</a:t>
            </a:r>
          </a:p>
          <a:p>
            <a:pPr marL="520700" indent="-520700">
              <a:lnSpc>
                <a:spcPct val="120000"/>
              </a:lnSpc>
            </a:pPr>
            <a:r>
              <a:rPr lang="en-US" dirty="0"/>
              <a:t>Enables students to use feedback to adjust their performance</a:t>
            </a:r>
            <a:endParaRPr lang="en-US" sz="3200" dirty="0"/>
          </a:p>
        </p:txBody>
      </p:sp>
      <p:sp>
        <p:nvSpPr>
          <p:cNvPr id="8" name="TextBox 7">
            <a:extLst>
              <a:ext uri="{FF2B5EF4-FFF2-40B4-BE49-F238E27FC236}">
                <a16:creationId xmlns:a16="http://schemas.microsoft.com/office/drawing/2014/main" id="{B56BCEC3-EC78-D76D-4CE3-FBBC6C5AB71B}"/>
              </a:ext>
            </a:extLst>
          </p:cNvPr>
          <p:cNvSpPr txBox="1"/>
          <p:nvPr/>
        </p:nvSpPr>
        <p:spPr>
          <a:xfrm>
            <a:off x="5653520" y="6429712"/>
            <a:ext cx="2716567" cy="307777"/>
          </a:xfrm>
          <a:prstGeom prst="rect">
            <a:avLst/>
          </a:prstGeom>
          <a:noFill/>
        </p:spPr>
        <p:txBody>
          <a:bodyPr wrap="square">
            <a:spAutoFit/>
          </a:bodyPr>
          <a:lstStyle/>
          <a:p>
            <a:r>
              <a:rPr lang="en-US" sz="1400" dirty="0">
                <a:latin typeface="Tw Cen MT" panose="020B0602020104020603" pitchFamily="34" charset="77"/>
              </a:rPr>
              <a:t>(Great Schools Partnerships, 2016)</a:t>
            </a:r>
          </a:p>
        </p:txBody>
      </p:sp>
      <p:pic>
        <p:nvPicPr>
          <p:cNvPr id="7" name="Picture 6" descr="Icon for Module Specific info for CFA">
            <a:extLst>
              <a:ext uri="{FF2B5EF4-FFF2-40B4-BE49-F238E27FC236}">
                <a16:creationId xmlns:a16="http://schemas.microsoft.com/office/drawing/2014/main" id="{EA4996B2-AC94-2587-C0E2-97C65BFB43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spTree>
    <p:extLst>
      <p:ext uri="{BB962C8B-B14F-4D97-AF65-F5344CB8AC3E}">
        <p14:creationId xmlns:p14="http://schemas.microsoft.com/office/powerpoint/2010/main" val="788282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AF20-83D0-6A45-26BA-3F021A1542D7}"/>
              </a:ext>
            </a:extLst>
          </p:cNvPr>
          <p:cNvSpPr>
            <a:spLocks noGrp="1"/>
          </p:cNvSpPr>
          <p:nvPr>
            <p:ph type="title"/>
          </p:nvPr>
        </p:nvSpPr>
        <p:spPr/>
        <p:txBody>
          <a:bodyPr/>
          <a:lstStyle/>
          <a:p>
            <a:r>
              <a:rPr lang="en-US" dirty="0">
                <a:latin typeface="Tw Cen MT" panose="020B0602020104020603" pitchFamily="34" charset="77"/>
              </a:rPr>
              <a:t>Use  Daily Formative Assessments</a:t>
            </a:r>
            <a:br>
              <a:rPr lang="en-US" dirty="0">
                <a:latin typeface="Tw Cen MT" panose="020B0602020104020603" pitchFamily="34" charset="77"/>
              </a:rPr>
            </a:br>
            <a:r>
              <a:rPr lang="en-US" dirty="0">
                <a:latin typeface="Tw Cen MT" panose="020B0602020104020603" pitchFamily="34" charset="77"/>
              </a:rPr>
              <a:t> to Identify…</a:t>
            </a:r>
          </a:p>
        </p:txBody>
      </p:sp>
      <p:sp>
        <p:nvSpPr>
          <p:cNvPr id="3" name="Text Placeholder 2">
            <a:extLst>
              <a:ext uri="{FF2B5EF4-FFF2-40B4-BE49-F238E27FC236}">
                <a16:creationId xmlns:a16="http://schemas.microsoft.com/office/drawing/2014/main" id="{A1678630-9238-E74B-BCF3-92A76C5CAE9A}"/>
              </a:ext>
            </a:extLst>
          </p:cNvPr>
          <p:cNvSpPr>
            <a:spLocks noGrp="1"/>
          </p:cNvSpPr>
          <p:nvPr>
            <p:ph type="body" idx="1"/>
          </p:nvPr>
        </p:nvSpPr>
        <p:spPr/>
        <p:txBody>
          <a:bodyPr/>
          <a:lstStyle/>
          <a:p>
            <a:pPr marL="463550" indent="-463550"/>
            <a:r>
              <a:rPr lang="en-US" dirty="0"/>
              <a:t>Common student mistakes</a:t>
            </a:r>
          </a:p>
          <a:p>
            <a:pPr marL="463550" indent="-463550"/>
            <a:r>
              <a:rPr lang="en-US" dirty="0"/>
              <a:t>Individual student needs</a:t>
            </a:r>
          </a:p>
          <a:p>
            <a:pPr marL="463550" indent="-463550"/>
            <a:r>
              <a:rPr lang="en-US" dirty="0"/>
              <a:t>Small group needs</a:t>
            </a:r>
          </a:p>
          <a:p>
            <a:pPr marL="463550" indent="-463550"/>
            <a:r>
              <a:rPr lang="en-US" dirty="0"/>
              <a:t>Whole class needs</a:t>
            </a:r>
          </a:p>
          <a:p>
            <a:pPr marL="463550" indent="-463550"/>
            <a:r>
              <a:rPr lang="en-US" dirty="0"/>
              <a:t>Individual, group, and whole class strengths</a:t>
            </a:r>
          </a:p>
          <a:p>
            <a:pPr marL="463550" indent="-463550"/>
            <a:r>
              <a:rPr lang="en-US" dirty="0"/>
              <a:t>Next phase of instruction</a:t>
            </a:r>
          </a:p>
          <a:p>
            <a:pPr marL="68580" indent="0">
              <a:buNone/>
            </a:pPr>
            <a:endParaRPr lang="en-US" sz="3200" dirty="0"/>
          </a:p>
        </p:txBody>
      </p:sp>
      <p:sp>
        <p:nvSpPr>
          <p:cNvPr id="5" name="TextBox 4">
            <a:extLst>
              <a:ext uri="{FF2B5EF4-FFF2-40B4-BE49-F238E27FC236}">
                <a16:creationId xmlns:a16="http://schemas.microsoft.com/office/drawing/2014/main" id="{DE3E5504-521B-0D52-DDCF-B803D5E55D01}"/>
              </a:ext>
            </a:extLst>
          </p:cNvPr>
          <p:cNvSpPr txBox="1"/>
          <p:nvPr/>
        </p:nvSpPr>
        <p:spPr>
          <a:xfrm>
            <a:off x="6344547" y="6477560"/>
            <a:ext cx="2281561" cy="307777"/>
          </a:xfrm>
          <a:prstGeom prst="rect">
            <a:avLst/>
          </a:prstGeom>
          <a:noFill/>
        </p:spPr>
        <p:txBody>
          <a:bodyPr wrap="square">
            <a:spAutoFit/>
          </a:bodyPr>
          <a:lstStyle/>
          <a:p>
            <a:r>
              <a:rPr lang="en-US" sz="1400" dirty="0">
                <a:latin typeface="Tw Cen MT" panose="020B0602020104020603" pitchFamily="34" charset="77"/>
              </a:rPr>
              <a:t>(Sherer, 2016)</a:t>
            </a:r>
          </a:p>
        </p:txBody>
      </p:sp>
      <p:pic>
        <p:nvPicPr>
          <p:cNvPr id="4" name="Picture 3" descr="Icon for Module Specific info for CFA">
            <a:extLst>
              <a:ext uri="{FF2B5EF4-FFF2-40B4-BE49-F238E27FC236}">
                <a16:creationId xmlns:a16="http://schemas.microsoft.com/office/drawing/2014/main" id="{9015A5A9-F181-44FA-8487-CA7893A577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spTree>
    <p:extLst>
      <p:ext uri="{BB962C8B-B14F-4D97-AF65-F5344CB8AC3E}">
        <p14:creationId xmlns:p14="http://schemas.microsoft.com/office/powerpoint/2010/main" val="1184854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5F8-3522-647D-FDA7-6F72A0971C94}"/>
              </a:ext>
            </a:extLst>
          </p:cNvPr>
          <p:cNvSpPr>
            <a:spLocks noGrp="1"/>
          </p:cNvSpPr>
          <p:nvPr>
            <p:ph type="title"/>
          </p:nvPr>
        </p:nvSpPr>
        <p:spPr/>
        <p:txBody>
          <a:bodyPr/>
          <a:lstStyle/>
          <a:p>
            <a:r>
              <a:rPr lang="en-US" dirty="0">
                <a:latin typeface="Tw Cen MT" panose="020B0602020104020603" pitchFamily="34" charset="77"/>
              </a:rPr>
              <a:t>Strategies to Elicit </a:t>
            </a:r>
            <a:br>
              <a:rPr lang="en-US" dirty="0">
                <a:latin typeface="Tw Cen MT" panose="020B0602020104020603" pitchFamily="34" charset="77"/>
              </a:rPr>
            </a:br>
            <a:r>
              <a:rPr lang="en-US" dirty="0">
                <a:latin typeface="Tw Cen MT" panose="020B0602020104020603" pitchFamily="34" charset="77"/>
              </a:rPr>
              <a:t>Daily Formative Assessment</a:t>
            </a:r>
          </a:p>
        </p:txBody>
      </p:sp>
      <p:sp>
        <p:nvSpPr>
          <p:cNvPr id="3" name="Text Placeholder 2">
            <a:extLst>
              <a:ext uri="{FF2B5EF4-FFF2-40B4-BE49-F238E27FC236}">
                <a16:creationId xmlns:a16="http://schemas.microsoft.com/office/drawing/2014/main" id="{AF756B9D-C21A-3B63-208C-2A756B311B74}"/>
              </a:ext>
            </a:extLst>
          </p:cNvPr>
          <p:cNvSpPr>
            <a:spLocks noGrp="1"/>
          </p:cNvSpPr>
          <p:nvPr>
            <p:ph type="body" idx="1"/>
          </p:nvPr>
        </p:nvSpPr>
        <p:spPr>
          <a:xfrm>
            <a:off x="457200" y="2030026"/>
            <a:ext cx="8229600" cy="3962396"/>
          </a:xfrm>
        </p:spPr>
        <p:txBody>
          <a:bodyPr/>
          <a:lstStyle/>
          <a:p>
            <a:pPr marL="463550" indent="-463550"/>
            <a:r>
              <a:rPr lang="en-US" dirty="0"/>
              <a:t>Conversations</a:t>
            </a:r>
          </a:p>
          <a:p>
            <a:pPr marL="463550" indent="-463550"/>
            <a:r>
              <a:rPr lang="en-US" dirty="0"/>
              <a:t>Observations</a:t>
            </a:r>
          </a:p>
          <a:p>
            <a:pPr marL="463550" indent="-463550"/>
            <a:r>
              <a:rPr lang="en-US" dirty="0"/>
              <a:t>Student Self-Evaluations</a:t>
            </a:r>
          </a:p>
          <a:p>
            <a:pPr marL="68580" indent="0">
              <a:buNone/>
            </a:pPr>
            <a:endParaRPr lang="en-US" sz="3200" dirty="0"/>
          </a:p>
        </p:txBody>
      </p:sp>
      <p:pic>
        <p:nvPicPr>
          <p:cNvPr id="4" name="Picture 3" descr="aerial view of painting and paint brushes on table">
            <a:extLst>
              <a:ext uri="{FF2B5EF4-FFF2-40B4-BE49-F238E27FC236}">
                <a16:creationId xmlns:a16="http://schemas.microsoft.com/office/drawing/2014/main" id="{D807048A-2CA4-A7FF-E0D3-1209DF8C0D35}"/>
              </a:ext>
            </a:extLst>
          </p:cNvPr>
          <p:cNvPicPr>
            <a:picLocks noChangeAspect="1"/>
          </p:cNvPicPr>
          <p:nvPr/>
        </p:nvPicPr>
        <p:blipFill>
          <a:blip r:embed="rId3"/>
          <a:stretch>
            <a:fillRect/>
          </a:stretch>
        </p:blipFill>
        <p:spPr>
          <a:xfrm>
            <a:off x="4508466" y="2030026"/>
            <a:ext cx="4178334" cy="2960173"/>
          </a:xfrm>
          <a:prstGeom prst="rect">
            <a:avLst/>
          </a:prstGeom>
        </p:spPr>
      </p:pic>
      <p:sp>
        <p:nvSpPr>
          <p:cNvPr id="9" name="TextBox 8">
            <a:extLst>
              <a:ext uri="{FF2B5EF4-FFF2-40B4-BE49-F238E27FC236}">
                <a16:creationId xmlns:a16="http://schemas.microsoft.com/office/drawing/2014/main" id="{185E46A2-C118-6E65-7469-8DD5EA907A9F}"/>
              </a:ext>
            </a:extLst>
          </p:cNvPr>
          <p:cNvSpPr txBox="1"/>
          <p:nvPr/>
        </p:nvSpPr>
        <p:spPr>
          <a:xfrm>
            <a:off x="7088820" y="6454391"/>
            <a:ext cx="1597980" cy="307777"/>
          </a:xfrm>
          <a:prstGeom prst="rect">
            <a:avLst/>
          </a:prstGeom>
          <a:noFill/>
        </p:spPr>
        <p:txBody>
          <a:bodyPr wrap="square">
            <a:spAutoFit/>
          </a:bodyPr>
          <a:lstStyle/>
          <a:p>
            <a:r>
              <a:rPr lang="en-US" sz="1400" dirty="0">
                <a:latin typeface="Tw Cen MT" panose="020B0602020104020603" pitchFamily="34" charset="77"/>
              </a:rPr>
              <a:t>(NCTE, 2013)</a:t>
            </a:r>
          </a:p>
        </p:txBody>
      </p:sp>
      <p:pic>
        <p:nvPicPr>
          <p:cNvPr id="8" name="Picture 7" descr="Icon for Module Specific info for CFA">
            <a:extLst>
              <a:ext uri="{FF2B5EF4-FFF2-40B4-BE49-F238E27FC236}">
                <a16:creationId xmlns:a16="http://schemas.microsoft.com/office/drawing/2014/main" id="{3805CEB1-D701-ED26-1763-4961ED18A5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spTree>
    <p:extLst>
      <p:ext uri="{BB962C8B-B14F-4D97-AF65-F5344CB8AC3E}">
        <p14:creationId xmlns:p14="http://schemas.microsoft.com/office/powerpoint/2010/main" val="2601204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AB87A-1474-817C-D799-25750C3F3054}"/>
              </a:ext>
            </a:extLst>
          </p:cNvPr>
          <p:cNvSpPr>
            <a:spLocks noGrp="1"/>
          </p:cNvSpPr>
          <p:nvPr>
            <p:ph type="title"/>
          </p:nvPr>
        </p:nvSpPr>
        <p:spPr/>
        <p:txBody>
          <a:bodyPr/>
          <a:lstStyle/>
          <a:p>
            <a:r>
              <a:rPr lang="en-US" dirty="0">
                <a:latin typeface="Tw Cen MT" panose="020B0602020104020603" pitchFamily="34" charset="77"/>
              </a:rPr>
              <a:t>Daily Formative Assessment </a:t>
            </a:r>
            <a:br>
              <a:rPr lang="en-US" dirty="0">
                <a:latin typeface="Tw Cen MT" panose="020B0602020104020603" pitchFamily="34" charset="77"/>
              </a:rPr>
            </a:br>
            <a:r>
              <a:rPr lang="en-US" dirty="0">
                <a:latin typeface="Tw Cen MT" panose="020B0602020104020603" pitchFamily="34" charset="77"/>
              </a:rPr>
              <a:t>Through Conversations</a:t>
            </a:r>
            <a:endParaRPr lang="en-US" sz="6000" dirty="0">
              <a:latin typeface="Tw Cen MT" panose="020B0602020104020603" pitchFamily="34" charset="77"/>
            </a:endParaRPr>
          </a:p>
        </p:txBody>
      </p:sp>
      <p:pic>
        <p:nvPicPr>
          <p:cNvPr id="4" name="Picture 3" descr="A child sitting at a desk linked to video https://www.youtube.com/watch?v=1WQCWF7ENfI &#10;">
            <a:hlinkClick r:id="rId3"/>
            <a:extLst>
              <a:ext uri="{FF2B5EF4-FFF2-40B4-BE49-F238E27FC236}">
                <a16:creationId xmlns:a16="http://schemas.microsoft.com/office/drawing/2014/main" id="{1984D7DC-BB58-709E-9974-38484F8C71EF}"/>
              </a:ext>
            </a:extLst>
          </p:cNvPr>
          <p:cNvPicPr>
            <a:picLocks noChangeAspect="1"/>
          </p:cNvPicPr>
          <p:nvPr/>
        </p:nvPicPr>
        <p:blipFill>
          <a:blip r:embed="rId4"/>
          <a:stretch>
            <a:fillRect/>
          </a:stretch>
        </p:blipFill>
        <p:spPr>
          <a:xfrm>
            <a:off x="961027" y="1814095"/>
            <a:ext cx="7575115" cy="3818860"/>
          </a:xfrm>
          <a:prstGeom prst="rect">
            <a:avLst/>
          </a:prstGeom>
        </p:spPr>
      </p:pic>
      <p:sp>
        <p:nvSpPr>
          <p:cNvPr id="9" name="TextBox 8">
            <a:extLst>
              <a:ext uri="{FF2B5EF4-FFF2-40B4-BE49-F238E27FC236}">
                <a16:creationId xmlns:a16="http://schemas.microsoft.com/office/drawing/2014/main" id="{8A09559E-F512-C1A3-09F0-83122A7B01CD}"/>
              </a:ext>
            </a:extLst>
          </p:cNvPr>
          <p:cNvSpPr txBox="1"/>
          <p:nvPr/>
        </p:nvSpPr>
        <p:spPr>
          <a:xfrm>
            <a:off x="6506690" y="6476458"/>
            <a:ext cx="1553593" cy="307777"/>
          </a:xfrm>
          <a:prstGeom prst="rect">
            <a:avLst/>
          </a:prstGeom>
          <a:noFill/>
        </p:spPr>
        <p:txBody>
          <a:bodyPr wrap="square">
            <a:spAutoFit/>
          </a:bodyPr>
          <a:lstStyle/>
          <a:p>
            <a:r>
              <a:rPr lang="en-US" sz="1400" dirty="0">
                <a:latin typeface="Tw Cen MT" panose="020B0602020104020603" pitchFamily="34" charset="77"/>
              </a:rPr>
              <a:t>(Engage NY, 2016)</a:t>
            </a:r>
          </a:p>
        </p:txBody>
      </p:sp>
      <p:sp>
        <p:nvSpPr>
          <p:cNvPr id="8" name="Action Button: Go Forward or Next 7">
            <a:hlinkClick r:id="rId3" highlightClick="1"/>
            <a:extLst>
              <a:ext uri="{FF2B5EF4-FFF2-40B4-BE49-F238E27FC236}">
                <a16:creationId xmlns:a16="http://schemas.microsoft.com/office/drawing/2014/main" id="{7E250200-D57C-38F8-669D-ACA66CAB9882}"/>
              </a:ext>
            </a:extLst>
          </p:cNvPr>
          <p:cNvSpPr/>
          <p:nvPr/>
        </p:nvSpPr>
        <p:spPr>
          <a:xfrm>
            <a:off x="4532396" y="3883843"/>
            <a:ext cx="716437" cy="678730"/>
          </a:xfrm>
          <a:prstGeom prst="actionButtonForwardNex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 name="Picture 9" descr="Icon for Module Specific info for CFA">
            <a:extLst>
              <a:ext uri="{FF2B5EF4-FFF2-40B4-BE49-F238E27FC236}">
                <a16:creationId xmlns:a16="http://schemas.microsoft.com/office/drawing/2014/main" id="{C7996DD1-6AFE-0EE5-EC95-30D1F22483C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spTree>
    <p:extLst>
      <p:ext uri="{BB962C8B-B14F-4D97-AF65-F5344CB8AC3E}">
        <p14:creationId xmlns:p14="http://schemas.microsoft.com/office/powerpoint/2010/main" val="2150908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8FFC3-D426-96A4-09C3-3234659AEFE5}"/>
              </a:ext>
            </a:extLst>
          </p:cNvPr>
          <p:cNvSpPr>
            <a:spLocks noGrp="1"/>
          </p:cNvSpPr>
          <p:nvPr>
            <p:ph type="title"/>
          </p:nvPr>
        </p:nvSpPr>
        <p:spPr>
          <a:xfrm>
            <a:off x="457200" y="667182"/>
            <a:ext cx="8229600" cy="1094945"/>
          </a:xfrm>
        </p:spPr>
        <p:txBody>
          <a:bodyPr/>
          <a:lstStyle/>
          <a:p>
            <a:r>
              <a:rPr lang="en-US" sz="4000" dirty="0">
                <a:latin typeface="Tw Cen MT" panose="020B0602020104020603" pitchFamily="34" charset="77"/>
              </a:rPr>
              <a:t>Eliciting  Daily Evidence of Learning </a:t>
            </a:r>
            <a:br>
              <a:rPr lang="en-US" sz="4000" dirty="0">
                <a:latin typeface="Tw Cen MT" panose="020B0602020104020603" pitchFamily="34" charset="77"/>
              </a:rPr>
            </a:br>
            <a:r>
              <a:rPr lang="en-US" sz="4000" dirty="0">
                <a:latin typeface="Tw Cen MT" panose="020B0602020104020603" pitchFamily="34" charset="77"/>
              </a:rPr>
              <a:t>Through Conversations-Video Reflection</a:t>
            </a:r>
          </a:p>
        </p:txBody>
      </p:sp>
      <p:sp>
        <p:nvSpPr>
          <p:cNvPr id="3" name="Text Placeholder 2">
            <a:extLst>
              <a:ext uri="{FF2B5EF4-FFF2-40B4-BE49-F238E27FC236}">
                <a16:creationId xmlns:a16="http://schemas.microsoft.com/office/drawing/2014/main" id="{F6967768-986C-63AE-D4D2-9ADB05ABAC72}"/>
              </a:ext>
            </a:extLst>
          </p:cNvPr>
          <p:cNvSpPr>
            <a:spLocks noGrp="1"/>
          </p:cNvSpPr>
          <p:nvPr>
            <p:ph type="body" idx="1"/>
          </p:nvPr>
        </p:nvSpPr>
        <p:spPr>
          <a:xfrm>
            <a:off x="457200" y="1892305"/>
            <a:ext cx="8229600" cy="3962396"/>
          </a:xfrm>
        </p:spPr>
        <p:txBody>
          <a:bodyPr/>
          <a:lstStyle/>
          <a:p>
            <a:pPr marL="520700" indent="-520700"/>
            <a:r>
              <a:rPr lang="en-US" dirty="0">
                <a:effectLst/>
                <a:latin typeface="Calibri" panose="020F0502020204030204" pitchFamily="34" charset="0"/>
                <a:ea typeface="Calibri" panose="020F0502020204030204" pitchFamily="34" charset="0"/>
                <a:cs typeface="Times New Roman" panose="02020603050405020304" pitchFamily="18" charset="0"/>
              </a:rPr>
              <a:t>How does the teacher’s strategic questioning elicit evidence of learning? </a:t>
            </a:r>
          </a:p>
          <a:p>
            <a:pPr marL="520700" indent="-520700"/>
            <a:r>
              <a:rPr lang="en-US" dirty="0">
                <a:effectLst/>
                <a:latin typeface="Calibri" panose="020F0502020204030204" pitchFamily="34" charset="0"/>
                <a:ea typeface="Calibri" panose="020F0502020204030204" pitchFamily="34" charset="0"/>
                <a:cs typeface="Times New Roman" panose="02020603050405020304" pitchFamily="18" charset="0"/>
              </a:rPr>
              <a:t>What structures enable the teacher and class to hear multiple responses to each question?</a:t>
            </a:r>
          </a:p>
          <a:p>
            <a:pPr marL="520700" indent="-520700"/>
            <a:r>
              <a:rPr lang="en-US" dirty="0">
                <a:latin typeface="Calibri" panose="020F0502020204030204" pitchFamily="34" charset="0"/>
                <a:cs typeface="Times New Roman" panose="02020603050405020304" pitchFamily="18" charset="0"/>
              </a:rPr>
              <a:t>How might this questioning session be enhanced to uncover even more evidence regarding students’ learning?</a:t>
            </a:r>
          </a:p>
          <a:p>
            <a:pPr marL="68580" indent="0">
              <a:buNone/>
            </a:pPr>
            <a:endParaRPr lang="en-US" sz="3200" dirty="0"/>
          </a:p>
        </p:txBody>
      </p:sp>
      <p:pic>
        <p:nvPicPr>
          <p:cNvPr id="6" name="Picture 5" descr="Reflections/Activities Icon&#10;&#10;This icon indicates the presence of activities or times of reflection.">
            <a:extLst>
              <a:ext uri="{FF2B5EF4-FFF2-40B4-BE49-F238E27FC236}">
                <a16:creationId xmlns:a16="http://schemas.microsoft.com/office/drawing/2014/main" id="{89C09CCA-2F58-5468-2572-9DCEBF1EEE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7887" y="5606057"/>
            <a:ext cx="731521" cy="731521"/>
          </a:xfrm>
          <a:prstGeom prst="rect">
            <a:avLst/>
          </a:prstGeom>
        </p:spPr>
      </p:pic>
    </p:spTree>
    <p:extLst>
      <p:ext uri="{BB962C8B-B14F-4D97-AF65-F5344CB8AC3E}">
        <p14:creationId xmlns:p14="http://schemas.microsoft.com/office/powerpoint/2010/main" val="266904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D61E3-6099-49B4-DCAB-C7C320A9A5CE}"/>
              </a:ext>
            </a:extLst>
          </p:cNvPr>
          <p:cNvSpPr>
            <a:spLocks noGrp="1"/>
          </p:cNvSpPr>
          <p:nvPr>
            <p:ph type="title"/>
          </p:nvPr>
        </p:nvSpPr>
        <p:spPr>
          <a:xfrm>
            <a:off x="457200" y="1122366"/>
            <a:ext cx="8229600" cy="1096961"/>
          </a:xfrm>
        </p:spPr>
        <p:txBody>
          <a:bodyPr/>
          <a:lstStyle/>
          <a:p>
            <a:pPr marL="66736" indent="0">
              <a:lnSpc>
                <a:spcPct val="120000"/>
              </a:lnSpc>
              <a:spcBef>
                <a:spcPts val="0"/>
              </a:spcBef>
              <a:buSzPct val="75000"/>
              <a:buNone/>
            </a:pPr>
            <a:r>
              <a:rPr lang="en-US" dirty="0"/>
              <a:t>Hidden Slide #3</a:t>
            </a:r>
            <a:br>
              <a:rPr lang="en-US" dirty="0"/>
            </a:br>
            <a:r>
              <a:rPr lang="en-US" sz="1800" dirty="0"/>
              <a:t>Part 2 of the Common Formative Assessment module is designed to be completed in </a:t>
            </a:r>
            <a:br>
              <a:rPr lang="en-US" sz="1800" dirty="0"/>
            </a:br>
            <a:r>
              <a:rPr lang="en-US" sz="1800" dirty="0"/>
              <a:t>4 hours. The Daily Formative Assessment section should take 2 hours and the Common Formative Assessment section should also take 2 hours.</a:t>
            </a:r>
            <a:br>
              <a:rPr lang="en-US" sz="1800" dirty="0"/>
            </a:br>
            <a:endParaRPr lang="en-US" sz="1800" dirty="0"/>
          </a:p>
        </p:txBody>
      </p:sp>
      <p:sp>
        <p:nvSpPr>
          <p:cNvPr id="3" name="Text Placeholder 2">
            <a:extLst>
              <a:ext uri="{FF2B5EF4-FFF2-40B4-BE49-F238E27FC236}">
                <a16:creationId xmlns:a16="http://schemas.microsoft.com/office/drawing/2014/main" id="{ED0CBFBD-A38C-EC89-C978-372AE39B4464}"/>
              </a:ext>
            </a:extLst>
          </p:cNvPr>
          <p:cNvSpPr>
            <a:spLocks noGrp="1"/>
          </p:cNvSpPr>
          <p:nvPr>
            <p:ph type="body" idx="1"/>
          </p:nvPr>
        </p:nvSpPr>
        <p:spPr>
          <a:xfrm>
            <a:off x="457200" y="2066927"/>
            <a:ext cx="8229600" cy="3962396"/>
          </a:xfrm>
        </p:spPr>
        <p:txBody>
          <a:bodyPr/>
          <a:lstStyle/>
          <a:p>
            <a:pPr marL="352486" indent="-285750">
              <a:spcBef>
                <a:spcPts val="600"/>
              </a:spcBef>
            </a:pPr>
            <a:endParaRPr lang="en-US" dirty="0"/>
          </a:p>
          <a:p>
            <a:pPr marL="66736" indent="0">
              <a:spcBef>
                <a:spcPts val="600"/>
              </a:spcBef>
              <a:buNone/>
            </a:pPr>
            <a:r>
              <a:rPr lang="en-US" b="1" dirty="0"/>
              <a:t>Supplies needed</a:t>
            </a:r>
          </a:p>
          <a:p>
            <a:pPr marL="457200" indent="-365760">
              <a:spcBef>
                <a:spcPts val="600"/>
              </a:spcBef>
            </a:pPr>
            <a:r>
              <a:rPr lang="en-US" sz="2000" dirty="0" err="1"/>
              <a:t>WiFi</a:t>
            </a:r>
            <a:r>
              <a:rPr lang="en-US" sz="2000" dirty="0"/>
              <a:t> access for presenter and participants</a:t>
            </a:r>
          </a:p>
          <a:p>
            <a:pPr marL="457200" indent="-365760">
              <a:spcBef>
                <a:spcPts val="600"/>
              </a:spcBef>
            </a:pPr>
            <a:r>
              <a:rPr lang="en-US" sz="2000" dirty="0"/>
              <a:t>Access to videos (through </a:t>
            </a:r>
            <a:r>
              <a:rPr lang="en-US" sz="2000" dirty="0" err="1"/>
              <a:t>WiFi</a:t>
            </a:r>
            <a:r>
              <a:rPr lang="en-US" sz="2000" dirty="0"/>
              <a:t> if available, but download to flash drive as a back-up)</a:t>
            </a:r>
          </a:p>
          <a:p>
            <a:pPr marL="457200" indent="-365760">
              <a:spcBef>
                <a:spcPts val="600"/>
              </a:spcBef>
            </a:pPr>
            <a:r>
              <a:rPr lang="en-US" sz="2000" dirty="0"/>
              <a:t>Chart paper</a:t>
            </a:r>
          </a:p>
          <a:p>
            <a:pPr marL="457200" indent="-365760">
              <a:spcBef>
                <a:spcPts val="600"/>
              </a:spcBef>
            </a:pPr>
            <a:r>
              <a:rPr lang="en-US" sz="2000" dirty="0"/>
              <a:t>Plain paper</a:t>
            </a:r>
          </a:p>
          <a:p>
            <a:pPr marL="457200" indent="-365760">
              <a:spcBef>
                <a:spcPts val="600"/>
              </a:spcBef>
            </a:pPr>
            <a:r>
              <a:rPr lang="en-US" sz="2000" dirty="0"/>
              <a:t>Markers &amp; highlighters</a:t>
            </a:r>
          </a:p>
          <a:p>
            <a:pPr marL="457200" indent="-365760">
              <a:spcBef>
                <a:spcPts val="600"/>
              </a:spcBef>
            </a:pPr>
            <a:r>
              <a:rPr lang="en-US" sz="2000" dirty="0"/>
              <a:t>Post-it-Notes</a:t>
            </a:r>
          </a:p>
          <a:p>
            <a:pPr marL="457200" indent="-365760">
              <a:spcBef>
                <a:spcPts val="600"/>
              </a:spcBef>
            </a:pPr>
            <a:r>
              <a:rPr lang="en-US" sz="2000" b="0" dirty="0"/>
              <a:t>You may consider requesting that participants bring a device with a QR reader to scan codes for easy access to documents.</a:t>
            </a:r>
            <a:endParaRPr lang="en-US" sz="2000" dirty="0"/>
          </a:p>
          <a:p>
            <a:endParaRPr lang="en-US" dirty="0"/>
          </a:p>
        </p:txBody>
      </p:sp>
    </p:spTree>
    <p:extLst>
      <p:ext uri="{BB962C8B-B14F-4D97-AF65-F5344CB8AC3E}">
        <p14:creationId xmlns:p14="http://schemas.microsoft.com/office/powerpoint/2010/main" val="3897494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C6466-A094-68F3-8373-A64E5D9779B9}"/>
              </a:ext>
            </a:extLst>
          </p:cNvPr>
          <p:cNvSpPr>
            <a:spLocks noGrp="1"/>
          </p:cNvSpPr>
          <p:nvPr>
            <p:ph type="title"/>
          </p:nvPr>
        </p:nvSpPr>
        <p:spPr>
          <a:xfrm>
            <a:off x="457200" y="665166"/>
            <a:ext cx="8229600" cy="1096961"/>
          </a:xfrm>
        </p:spPr>
        <p:txBody>
          <a:bodyPr/>
          <a:lstStyle/>
          <a:p>
            <a:r>
              <a:rPr lang="en-US" dirty="0">
                <a:latin typeface="Tw Cen MT" panose="020B0602020104020603" pitchFamily="34" charset="77"/>
              </a:rPr>
              <a:t>Productive Assessment Questions:</a:t>
            </a:r>
            <a:br>
              <a:rPr lang="en-US" dirty="0">
                <a:latin typeface="Tw Cen MT" panose="020B0602020104020603" pitchFamily="34" charset="77"/>
              </a:rPr>
            </a:br>
            <a:r>
              <a:rPr lang="en-US" dirty="0">
                <a:latin typeface="Tw Cen MT" panose="020B0602020104020603" pitchFamily="34" charset="77"/>
              </a:rPr>
              <a:t>Conversation Examples</a:t>
            </a:r>
          </a:p>
        </p:txBody>
      </p:sp>
      <p:sp>
        <p:nvSpPr>
          <p:cNvPr id="3" name="Text Placeholder 2">
            <a:extLst>
              <a:ext uri="{FF2B5EF4-FFF2-40B4-BE49-F238E27FC236}">
                <a16:creationId xmlns:a16="http://schemas.microsoft.com/office/drawing/2014/main" id="{97B24BE5-D64A-FF9D-5CD4-7BE0C19CC034}"/>
              </a:ext>
            </a:extLst>
          </p:cNvPr>
          <p:cNvSpPr>
            <a:spLocks noGrp="1"/>
          </p:cNvSpPr>
          <p:nvPr>
            <p:ph type="body" idx="1"/>
          </p:nvPr>
        </p:nvSpPr>
        <p:spPr>
          <a:xfrm>
            <a:off x="457200" y="1892305"/>
            <a:ext cx="8229600" cy="3962396"/>
          </a:xfrm>
        </p:spPr>
        <p:txBody>
          <a:bodyPr/>
          <a:lstStyle/>
          <a:p>
            <a:pPr marL="520700" indent="-520700">
              <a:lnSpc>
                <a:spcPct val="100000"/>
              </a:lnSpc>
            </a:pPr>
            <a:r>
              <a:rPr lang="en-US" b="1" dirty="0"/>
              <a:t>Elicitation</a:t>
            </a:r>
            <a:r>
              <a:rPr lang="en-US" dirty="0"/>
              <a:t> - What do you already know about _____?</a:t>
            </a:r>
          </a:p>
          <a:p>
            <a:pPr marL="520700" indent="-520700">
              <a:lnSpc>
                <a:spcPct val="100000"/>
              </a:lnSpc>
            </a:pPr>
            <a:r>
              <a:rPr lang="en-US" b="1" dirty="0"/>
              <a:t>Elaboration</a:t>
            </a:r>
            <a:r>
              <a:rPr lang="en-US" dirty="0"/>
              <a:t> - Tell me more about _____?</a:t>
            </a:r>
          </a:p>
          <a:p>
            <a:pPr marL="520700" indent="-520700">
              <a:lnSpc>
                <a:spcPct val="100000"/>
              </a:lnSpc>
            </a:pPr>
            <a:r>
              <a:rPr lang="en-US" b="1" dirty="0"/>
              <a:t>Clarification</a:t>
            </a:r>
            <a:r>
              <a:rPr lang="en-US" dirty="0"/>
              <a:t> - I’m not sure what you mean by _____, can you  explain it in a different way?</a:t>
            </a:r>
          </a:p>
          <a:p>
            <a:pPr marL="520700" indent="-520700">
              <a:lnSpc>
                <a:spcPct val="100000"/>
              </a:lnSpc>
            </a:pPr>
            <a:r>
              <a:rPr lang="en-US" b="1" dirty="0"/>
              <a:t>Divergent</a:t>
            </a:r>
            <a:r>
              <a:rPr lang="en-US" dirty="0"/>
              <a:t> - What do you know about _____ that helps you understand _____? </a:t>
            </a:r>
          </a:p>
          <a:p>
            <a:pPr marL="520700" indent="-520700">
              <a:lnSpc>
                <a:spcPct val="100000"/>
              </a:lnSpc>
            </a:pPr>
            <a:r>
              <a:rPr lang="en-US" b="1" dirty="0"/>
              <a:t>Heuristic</a:t>
            </a:r>
            <a:r>
              <a:rPr lang="en-US" dirty="0"/>
              <a:t> - What is another way it could be done?</a:t>
            </a:r>
          </a:p>
          <a:p>
            <a:pPr marL="520700" indent="-520700">
              <a:lnSpc>
                <a:spcPct val="100000"/>
              </a:lnSpc>
            </a:pPr>
            <a:r>
              <a:rPr lang="en-US" b="1" dirty="0"/>
              <a:t>Inventive/Reflective</a:t>
            </a:r>
            <a:r>
              <a:rPr lang="en-US" dirty="0"/>
              <a:t> - What advice would you give _____?</a:t>
            </a:r>
          </a:p>
          <a:p>
            <a:pPr marL="68580" indent="0">
              <a:buNone/>
            </a:pPr>
            <a:endParaRPr lang="en-US" sz="3200" dirty="0"/>
          </a:p>
        </p:txBody>
      </p:sp>
      <p:sp>
        <p:nvSpPr>
          <p:cNvPr id="7" name="TextBox 6">
            <a:extLst>
              <a:ext uri="{FF2B5EF4-FFF2-40B4-BE49-F238E27FC236}">
                <a16:creationId xmlns:a16="http://schemas.microsoft.com/office/drawing/2014/main" id="{C9513B84-D348-DD3A-F3AE-46CFBA935D60}"/>
              </a:ext>
            </a:extLst>
          </p:cNvPr>
          <p:cNvSpPr txBox="1"/>
          <p:nvPr/>
        </p:nvSpPr>
        <p:spPr>
          <a:xfrm>
            <a:off x="6572627" y="6410732"/>
            <a:ext cx="1689245" cy="307777"/>
          </a:xfrm>
          <a:prstGeom prst="rect">
            <a:avLst/>
          </a:prstGeom>
          <a:noFill/>
        </p:spPr>
        <p:txBody>
          <a:bodyPr wrap="none" rtlCol="0">
            <a:spAutoFit/>
          </a:bodyPr>
          <a:lstStyle/>
          <a:p>
            <a:r>
              <a:rPr lang="en-US" sz="1400" dirty="0">
                <a:latin typeface="Tw Cen MT" panose="020B0602020104020603" pitchFamily="34" charset="77"/>
              </a:rPr>
              <a:t>(Frey &amp; Fisher, 2011)</a:t>
            </a:r>
          </a:p>
        </p:txBody>
      </p:sp>
      <p:pic>
        <p:nvPicPr>
          <p:cNvPr id="8" name="Picture 7" descr="Icon for Module Specific info for CFA">
            <a:extLst>
              <a:ext uri="{FF2B5EF4-FFF2-40B4-BE49-F238E27FC236}">
                <a16:creationId xmlns:a16="http://schemas.microsoft.com/office/drawing/2014/main" id="{2EA9CE78-6D57-2085-C564-507702E44B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spTree>
    <p:extLst>
      <p:ext uri="{BB962C8B-B14F-4D97-AF65-F5344CB8AC3E}">
        <p14:creationId xmlns:p14="http://schemas.microsoft.com/office/powerpoint/2010/main" val="3313414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64CA-7CFE-4447-78F8-A812733D4F00}"/>
              </a:ext>
            </a:extLst>
          </p:cNvPr>
          <p:cNvSpPr>
            <a:spLocks noGrp="1"/>
          </p:cNvSpPr>
          <p:nvPr>
            <p:ph type="title"/>
          </p:nvPr>
        </p:nvSpPr>
        <p:spPr/>
        <p:txBody>
          <a:bodyPr/>
          <a:lstStyle/>
          <a:p>
            <a:r>
              <a:rPr lang="en-US" dirty="0">
                <a:latin typeface="Tw Cen MT" panose="020B0602020104020603" pitchFamily="34" charset="77"/>
              </a:rPr>
              <a:t>Tips for Strategic Questioning </a:t>
            </a:r>
          </a:p>
        </p:txBody>
      </p:sp>
      <p:sp>
        <p:nvSpPr>
          <p:cNvPr id="3" name="Text Placeholder 2">
            <a:extLst>
              <a:ext uri="{FF2B5EF4-FFF2-40B4-BE49-F238E27FC236}">
                <a16:creationId xmlns:a16="http://schemas.microsoft.com/office/drawing/2014/main" id="{FF2F727C-CE3D-8A38-42DC-33891926098C}"/>
              </a:ext>
            </a:extLst>
          </p:cNvPr>
          <p:cNvSpPr>
            <a:spLocks noGrp="1"/>
          </p:cNvSpPr>
          <p:nvPr>
            <p:ph type="body" idx="1"/>
          </p:nvPr>
        </p:nvSpPr>
        <p:spPr>
          <a:xfrm>
            <a:off x="457200" y="1517715"/>
            <a:ext cx="7942082" cy="4273486"/>
          </a:xfrm>
        </p:spPr>
        <p:txBody>
          <a:bodyPr/>
          <a:lstStyle/>
          <a:p>
            <a:pPr marL="463550" indent="-463550">
              <a:lnSpc>
                <a:spcPct val="120000"/>
              </a:lnSpc>
            </a:pPr>
            <a:r>
              <a:rPr lang="en-US" dirty="0"/>
              <a:t>Plan questions prior to the lesson</a:t>
            </a:r>
          </a:p>
          <a:p>
            <a:pPr marL="463550" indent="-463550">
              <a:lnSpc>
                <a:spcPct val="120000"/>
              </a:lnSpc>
            </a:pPr>
            <a:r>
              <a:rPr lang="en-US" dirty="0"/>
              <a:t>Pose one question at a time</a:t>
            </a:r>
          </a:p>
          <a:p>
            <a:pPr marL="463550" indent="-463550">
              <a:lnSpc>
                <a:spcPct val="120000"/>
              </a:lnSpc>
            </a:pPr>
            <a:r>
              <a:rPr lang="en-US" dirty="0"/>
              <a:t>Use both discussion and diagnostic questions</a:t>
            </a:r>
          </a:p>
          <a:p>
            <a:pPr marL="463550" indent="-463550">
              <a:lnSpc>
                <a:spcPct val="120000"/>
              </a:lnSpc>
            </a:pPr>
            <a:r>
              <a:rPr lang="en-US" dirty="0"/>
              <a:t>Use robust questions – those that help you find out more about what students know, how they use information, and where confusions may lie</a:t>
            </a:r>
          </a:p>
          <a:p>
            <a:pPr marL="463550" indent="-463550">
              <a:lnSpc>
                <a:spcPct val="120000"/>
              </a:lnSpc>
            </a:pPr>
            <a:r>
              <a:rPr lang="en-US" dirty="0"/>
              <a:t>Use wait time</a:t>
            </a:r>
          </a:p>
          <a:p>
            <a:pPr marL="463550" indent="-463550">
              <a:lnSpc>
                <a:spcPct val="120000"/>
              </a:lnSpc>
            </a:pPr>
            <a:r>
              <a:rPr lang="en-US" dirty="0"/>
              <a:t>Listen receptively</a:t>
            </a:r>
          </a:p>
          <a:p>
            <a:pPr marL="463550" indent="-463550">
              <a:lnSpc>
                <a:spcPct val="120000"/>
              </a:lnSpc>
            </a:pPr>
            <a:r>
              <a:rPr lang="en-US" dirty="0"/>
              <a:t>Provide structures that enable students to also pose questions</a:t>
            </a:r>
          </a:p>
          <a:p>
            <a:pPr marL="68580" indent="0">
              <a:buNone/>
            </a:pPr>
            <a:endParaRPr lang="en-US" dirty="0"/>
          </a:p>
        </p:txBody>
      </p:sp>
      <p:sp>
        <p:nvSpPr>
          <p:cNvPr id="4" name="TextBox 3">
            <a:extLst>
              <a:ext uri="{FF2B5EF4-FFF2-40B4-BE49-F238E27FC236}">
                <a16:creationId xmlns:a16="http://schemas.microsoft.com/office/drawing/2014/main" id="{4DBE03C0-0A64-C74F-DE0A-79F50F3B1E4F}"/>
              </a:ext>
            </a:extLst>
          </p:cNvPr>
          <p:cNvSpPr txBox="1"/>
          <p:nvPr/>
        </p:nvSpPr>
        <p:spPr>
          <a:xfrm>
            <a:off x="6093416" y="6399473"/>
            <a:ext cx="1689245" cy="307777"/>
          </a:xfrm>
          <a:prstGeom prst="rect">
            <a:avLst/>
          </a:prstGeom>
          <a:noFill/>
        </p:spPr>
        <p:txBody>
          <a:bodyPr wrap="none" rtlCol="0">
            <a:spAutoFit/>
          </a:bodyPr>
          <a:lstStyle/>
          <a:p>
            <a:r>
              <a:rPr lang="en-US" sz="1400" dirty="0">
                <a:latin typeface="Tw Cen MT" panose="020B0602020104020603" pitchFamily="34" charset="77"/>
              </a:rPr>
              <a:t>(Frey &amp; Fisher, 2011)</a:t>
            </a:r>
          </a:p>
        </p:txBody>
      </p:sp>
      <p:pic>
        <p:nvPicPr>
          <p:cNvPr id="8" name="Picture 7" descr="Icon for Module Specific info for CFA">
            <a:extLst>
              <a:ext uri="{FF2B5EF4-FFF2-40B4-BE49-F238E27FC236}">
                <a16:creationId xmlns:a16="http://schemas.microsoft.com/office/drawing/2014/main" id="{1B439EA3-C25D-CACE-F2E7-DD4D5590CF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spTree>
    <p:extLst>
      <p:ext uri="{BB962C8B-B14F-4D97-AF65-F5344CB8AC3E}">
        <p14:creationId xmlns:p14="http://schemas.microsoft.com/office/powerpoint/2010/main" val="2342562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2C043-2B23-970D-83FC-4461D1F5F8A8}"/>
              </a:ext>
            </a:extLst>
          </p:cNvPr>
          <p:cNvSpPr>
            <a:spLocks noGrp="1"/>
          </p:cNvSpPr>
          <p:nvPr>
            <p:ph type="title"/>
          </p:nvPr>
        </p:nvSpPr>
        <p:spPr/>
        <p:txBody>
          <a:bodyPr/>
          <a:lstStyle/>
          <a:p>
            <a:r>
              <a:rPr lang="en-US" dirty="0">
                <a:latin typeface="Tw Cen MT" panose="020B0602020104020603" pitchFamily="34" charset="77"/>
              </a:rPr>
              <a:t>Designing Robust Assessment Questions to Elicit Conversation</a:t>
            </a:r>
          </a:p>
        </p:txBody>
      </p:sp>
      <p:sp>
        <p:nvSpPr>
          <p:cNvPr id="3" name="Text Placeholder 2">
            <a:extLst>
              <a:ext uri="{FF2B5EF4-FFF2-40B4-BE49-F238E27FC236}">
                <a16:creationId xmlns:a16="http://schemas.microsoft.com/office/drawing/2014/main" id="{29AB2999-9704-30AD-BE58-39E0DBB4F04E}"/>
              </a:ext>
            </a:extLst>
          </p:cNvPr>
          <p:cNvSpPr>
            <a:spLocks noGrp="1"/>
          </p:cNvSpPr>
          <p:nvPr>
            <p:ph type="body" idx="1"/>
          </p:nvPr>
        </p:nvSpPr>
        <p:spPr/>
        <p:txBody>
          <a:bodyPr/>
          <a:lstStyle/>
          <a:p>
            <a:pPr marL="463550" indent="-463550"/>
            <a:r>
              <a:rPr lang="en-US" dirty="0"/>
              <a:t>Work with a partner or small group that teaches a similar grade level or content area</a:t>
            </a:r>
          </a:p>
          <a:p>
            <a:pPr marL="463550" indent="-463550"/>
            <a:r>
              <a:rPr lang="en-US" dirty="0"/>
              <a:t>Design 3 robust questions for a lesson you will be teaching that will help you check for student understanding</a:t>
            </a:r>
          </a:p>
          <a:p>
            <a:pPr marL="463550" indent="-463550"/>
            <a:r>
              <a:rPr lang="en-US" dirty="0"/>
              <a:t>Use information on the previous slides and the question stem handout to help guide you</a:t>
            </a:r>
          </a:p>
          <a:p>
            <a:pPr marL="463550" indent="-463550"/>
            <a:r>
              <a:rPr lang="en-US" dirty="0"/>
              <a:t>Record your questions on chart paper and post to share</a:t>
            </a:r>
          </a:p>
          <a:p>
            <a:pPr marL="68580" indent="0">
              <a:buNone/>
            </a:pPr>
            <a:endParaRPr lang="en-US" sz="3200" dirty="0"/>
          </a:p>
        </p:txBody>
      </p:sp>
      <p:pic>
        <p:nvPicPr>
          <p:cNvPr id="9" name="Picture 8" descr="Indicates Handouts&#10;" title="Folder Icon ">
            <a:extLst>
              <a:ext uri="{FF2B5EF4-FFF2-40B4-BE49-F238E27FC236}">
                <a16:creationId xmlns:a16="http://schemas.microsoft.com/office/drawing/2014/main" id="{C4C84B19-A082-E07C-1FFC-60207A8D22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7887" y="4748783"/>
            <a:ext cx="728473" cy="731521"/>
          </a:xfrm>
          <a:prstGeom prst="rect">
            <a:avLst/>
          </a:prstGeom>
        </p:spPr>
      </p:pic>
      <p:pic>
        <p:nvPicPr>
          <p:cNvPr id="10" name="Picture 9" descr="Reflections/Activities Icon&#10;&#10;This icon indicates the presence of activities or times of reflection.">
            <a:extLst>
              <a:ext uri="{FF2B5EF4-FFF2-40B4-BE49-F238E27FC236}">
                <a16:creationId xmlns:a16="http://schemas.microsoft.com/office/drawing/2014/main" id="{C843ADF2-4AB5-1815-0503-B6719FD96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7887" y="5606057"/>
            <a:ext cx="731521" cy="731521"/>
          </a:xfrm>
          <a:prstGeom prst="rect">
            <a:avLst/>
          </a:prstGeom>
        </p:spPr>
      </p:pic>
    </p:spTree>
    <p:extLst>
      <p:ext uri="{BB962C8B-B14F-4D97-AF65-F5344CB8AC3E}">
        <p14:creationId xmlns:p14="http://schemas.microsoft.com/office/powerpoint/2010/main" val="2636879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AC8CB-1403-A842-F2E7-51F35F2CCC0F}"/>
              </a:ext>
            </a:extLst>
          </p:cNvPr>
          <p:cNvSpPr>
            <a:spLocks noGrp="1"/>
          </p:cNvSpPr>
          <p:nvPr>
            <p:ph type="title"/>
          </p:nvPr>
        </p:nvSpPr>
        <p:spPr>
          <a:xfrm>
            <a:off x="457200" y="665166"/>
            <a:ext cx="8229600" cy="1096961"/>
          </a:xfrm>
        </p:spPr>
        <p:txBody>
          <a:bodyPr/>
          <a:lstStyle/>
          <a:p>
            <a:r>
              <a:rPr lang="en-US" dirty="0"/>
              <a:t>Daily Formative Assessment </a:t>
            </a:r>
            <a:br>
              <a:rPr lang="en-US" dirty="0"/>
            </a:br>
            <a:r>
              <a:rPr lang="en-US" dirty="0"/>
              <a:t>Through Observation Examples</a:t>
            </a:r>
          </a:p>
        </p:txBody>
      </p:sp>
      <p:sp>
        <p:nvSpPr>
          <p:cNvPr id="3" name="Text Placeholder 2">
            <a:extLst>
              <a:ext uri="{FF2B5EF4-FFF2-40B4-BE49-F238E27FC236}">
                <a16:creationId xmlns:a16="http://schemas.microsoft.com/office/drawing/2014/main" id="{3D2EBACC-3952-907D-7AB1-A214EE4D113B}"/>
              </a:ext>
            </a:extLst>
          </p:cNvPr>
          <p:cNvSpPr>
            <a:spLocks noGrp="1"/>
          </p:cNvSpPr>
          <p:nvPr>
            <p:ph type="body" idx="1"/>
          </p:nvPr>
        </p:nvSpPr>
        <p:spPr>
          <a:xfrm>
            <a:off x="457199" y="2166932"/>
            <a:ext cx="4038599" cy="4190997"/>
          </a:xfrm>
        </p:spPr>
        <p:txBody>
          <a:bodyPr/>
          <a:lstStyle/>
          <a:p>
            <a:pPr marL="463550" indent="-463550">
              <a:buFont typeface="Wingdings" pitchFamily="2" charset="2"/>
              <a:buChar char="§"/>
            </a:pPr>
            <a:r>
              <a:rPr lang="en-US" sz="2400" dirty="0"/>
              <a:t>Journal entries</a:t>
            </a:r>
          </a:p>
          <a:p>
            <a:pPr marL="463550" indent="-463550">
              <a:buFont typeface="Wingdings" pitchFamily="2" charset="2"/>
              <a:buChar char="§"/>
            </a:pPr>
            <a:r>
              <a:rPr lang="en-US" sz="2400" dirty="0"/>
              <a:t>Writing from prompts</a:t>
            </a:r>
          </a:p>
          <a:p>
            <a:pPr marL="463550" indent="-463550">
              <a:buFont typeface="Wingdings" pitchFamily="2" charset="2"/>
              <a:buChar char="§"/>
            </a:pPr>
            <a:r>
              <a:rPr lang="en-US" sz="2400" dirty="0"/>
              <a:t>Work samples</a:t>
            </a:r>
          </a:p>
          <a:p>
            <a:pPr marL="463550" indent="-463550">
              <a:buFont typeface="Wingdings" pitchFamily="2" charset="2"/>
              <a:buChar char="§"/>
            </a:pPr>
            <a:r>
              <a:rPr lang="en-US" sz="2400" dirty="0"/>
              <a:t>Quizzes</a:t>
            </a:r>
          </a:p>
          <a:p>
            <a:pPr>
              <a:buFont typeface="Wingdings" pitchFamily="2" charset="2"/>
              <a:buChar char="§"/>
            </a:pPr>
            <a:endParaRPr lang="en-US" sz="2800" dirty="0"/>
          </a:p>
        </p:txBody>
      </p:sp>
      <p:sp>
        <p:nvSpPr>
          <p:cNvPr id="4" name="Text Placeholder 3">
            <a:extLst>
              <a:ext uri="{FF2B5EF4-FFF2-40B4-BE49-F238E27FC236}">
                <a16:creationId xmlns:a16="http://schemas.microsoft.com/office/drawing/2014/main" id="{21B32698-C9BF-1CDE-3D0E-77FF278830AA}"/>
              </a:ext>
            </a:extLst>
          </p:cNvPr>
          <p:cNvSpPr>
            <a:spLocks noGrp="1"/>
          </p:cNvSpPr>
          <p:nvPr>
            <p:ph type="body" idx="2"/>
          </p:nvPr>
        </p:nvSpPr>
        <p:spPr>
          <a:xfrm>
            <a:off x="4648201" y="2166932"/>
            <a:ext cx="4038599" cy="4190997"/>
          </a:xfrm>
        </p:spPr>
        <p:txBody>
          <a:bodyPr/>
          <a:lstStyle/>
          <a:p>
            <a:pPr marL="463550" indent="-463550">
              <a:buFont typeface="Wingdings" pitchFamily="2" charset="2"/>
              <a:buChar char="§"/>
            </a:pPr>
            <a:r>
              <a:rPr lang="en-US" sz="2400" dirty="0"/>
              <a:t>Projects</a:t>
            </a:r>
          </a:p>
          <a:p>
            <a:pPr marL="463550" indent="-463550">
              <a:buFont typeface="Wingdings" pitchFamily="2" charset="2"/>
              <a:buChar char="§"/>
            </a:pPr>
            <a:r>
              <a:rPr lang="en-US" sz="2400" dirty="0"/>
              <a:t>Performances</a:t>
            </a:r>
          </a:p>
          <a:p>
            <a:pPr marL="463550" indent="-463550">
              <a:buFont typeface="Wingdings" pitchFamily="2" charset="2"/>
              <a:buChar char="§"/>
            </a:pPr>
            <a:r>
              <a:rPr lang="en-US" sz="2400" dirty="0"/>
              <a:t>Presentations</a:t>
            </a:r>
          </a:p>
          <a:p>
            <a:pPr marL="100013" indent="0">
              <a:buNone/>
            </a:pPr>
            <a:endParaRPr lang="en-US" sz="2800" dirty="0"/>
          </a:p>
        </p:txBody>
      </p:sp>
      <p:pic>
        <p:nvPicPr>
          <p:cNvPr id="8" name="Picture 7" descr="Icon for Module Specific info for CFA">
            <a:extLst>
              <a:ext uri="{FF2B5EF4-FFF2-40B4-BE49-F238E27FC236}">
                <a16:creationId xmlns:a16="http://schemas.microsoft.com/office/drawing/2014/main" id="{5F588F1E-5313-45B2-4C46-C8258737C8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spTree>
    <p:extLst>
      <p:ext uri="{BB962C8B-B14F-4D97-AF65-F5344CB8AC3E}">
        <p14:creationId xmlns:p14="http://schemas.microsoft.com/office/powerpoint/2010/main" val="1690454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B842-5FCF-E16F-802D-31A89294EF6D}"/>
              </a:ext>
            </a:extLst>
          </p:cNvPr>
          <p:cNvSpPr>
            <a:spLocks noGrp="1"/>
          </p:cNvSpPr>
          <p:nvPr>
            <p:ph type="title"/>
          </p:nvPr>
        </p:nvSpPr>
        <p:spPr>
          <a:xfrm>
            <a:off x="457200" y="665166"/>
            <a:ext cx="8229600" cy="1096961"/>
          </a:xfrm>
        </p:spPr>
        <p:txBody>
          <a:bodyPr/>
          <a:lstStyle/>
          <a:p>
            <a:r>
              <a:rPr lang="en-US" dirty="0"/>
              <a:t>All Student Response Systems </a:t>
            </a:r>
            <a:br>
              <a:rPr lang="en-US" dirty="0"/>
            </a:br>
            <a:r>
              <a:rPr lang="en-US" dirty="0"/>
              <a:t>Observation Examples</a:t>
            </a:r>
          </a:p>
        </p:txBody>
      </p:sp>
      <p:sp>
        <p:nvSpPr>
          <p:cNvPr id="3" name="Text Placeholder 2">
            <a:extLst>
              <a:ext uri="{FF2B5EF4-FFF2-40B4-BE49-F238E27FC236}">
                <a16:creationId xmlns:a16="http://schemas.microsoft.com/office/drawing/2014/main" id="{1E977349-70B8-3271-5FFA-8E7D21697584}"/>
              </a:ext>
            </a:extLst>
          </p:cNvPr>
          <p:cNvSpPr>
            <a:spLocks noGrp="1"/>
          </p:cNvSpPr>
          <p:nvPr>
            <p:ph type="body" idx="1"/>
          </p:nvPr>
        </p:nvSpPr>
        <p:spPr>
          <a:xfrm>
            <a:off x="457200" y="2319893"/>
            <a:ext cx="4038599" cy="3644336"/>
          </a:xfrm>
        </p:spPr>
        <p:txBody>
          <a:bodyPr/>
          <a:lstStyle/>
          <a:p>
            <a:pPr marL="463550" indent="-463550">
              <a:lnSpc>
                <a:spcPct val="100000"/>
              </a:lnSpc>
              <a:buFont typeface="Wingdings" pitchFamily="2" charset="2"/>
              <a:buChar char="§"/>
            </a:pPr>
            <a:r>
              <a:rPr lang="en-US" sz="2400" dirty="0"/>
              <a:t>Mini whiteboards</a:t>
            </a:r>
          </a:p>
          <a:p>
            <a:pPr marL="463550" indent="-463550">
              <a:lnSpc>
                <a:spcPct val="100000"/>
              </a:lnSpc>
              <a:buFont typeface="Wingdings" pitchFamily="2" charset="2"/>
              <a:buChar char="§"/>
            </a:pPr>
            <a:r>
              <a:rPr lang="en-US" sz="2400" dirty="0"/>
              <a:t>Sticky notes</a:t>
            </a:r>
          </a:p>
          <a:p>
            <a:pPr marL="463550" indent="-463550">
              <a:lnSpc>
                <a:spcPct val="100000"/>
              </a:lnSpc>
              <a:buFont typeface="Wingdings" pitchFamily="2" charset="2"/>
              <a:buChar char="§"/>
            </a:pPr>
            <a:r>
              <a:rPr lang="en-US" sz="2400" dirty="0"/>
              <a:t>Entry and exit slips</a:t>
            </a:r>
          </a:p>
          <a:p>
            <a:pPr marL="463550" indent="-463550">
              <a:lnSpc>
                <a:spcPct val="100000"/>
              </a:lnSpc>
              <a:buFont typeface="Wingdings" pitchFamily="2" charset="2"/>
              <a:buChar char="§"/>
            </a:pPr>
            <a:r>
              <a:rPr lang="en-US" sz="2400" dirty="0"/>
              <a:t>Response cards</a:t>
            </a:r>
          </a:p>
          <a:p>
            <a:pPr marL="100013" indent="0">
              <a:buNone/>
            </a:pPr>
            <a:endParaRPr lang="en-US" sz="2800" dirty="0"/>
          </a:p>
        </p:txBody>
      </p:sp>
      <p:sp>
        <p:nvSpPr>
          <p:cNvPr id="4" name="Text Placeholder 3">
            <a:extLst>
              <a:ext uri="{FF2B5EF4-FFF2-40B4-BE49-F238E27FC236}">
                <a16:creationId xmlns:a16="http://schemas.microsoft.com/office/drawing/2014/main" id="{BF9B80E7-1AED-8ED0-14AA-0603CC61E4FF}"/>
              </a:ext>
            </a:extLst>
          </p:cNvPr>
          <p:cNvSpPr>
            <a:spLocks noGrp="1"/>
          </p:cNvSpPr>
          <p:nvPr>
            <p:ph type="body" idx="2"/>
          </p:nvPr>
        </p:nvSpPr>
        <p:spPr>
          <a:xfrm>
            <a:off x="4648202" y="2319893"/>
            <a:ext cx="4038599" cy="3644336"/>
          </a:xfrm>
        </p:spPr>
        <p:txBody>
          <a:bodyPr/>
          <a:lstStyle/>
          <a:p>
            <a:pPr marL="100013" indent="0">
              <a:buNone/>
            </a:pPr>
            <a:r>
              <a:rPr lang="en-US" sz="2400" dirty="0"/>
              <a:t>Online tools and apps  </a:t>
            </a:r>
          </a:p>
          <a:p>
            <a:endParaRPr lang="en-US" sz="2800" dirty="0"/>
          </a:p>
        </p:txBody>
      </p:sp>
      <p:pic>
        <p:nvPicPr>
          <p:cNvPr id="5" name="Picture 4" descr="Qr code to https://www.nwea.org/blog/2019/75-digital-tools-apps-teachers-use-to-support-classroom-formative-assessment/&#10;">
            <a:hlinkClick r:id="rId3"/>
            <a:extLst>
              <a:ext uri="{FF2B5EF4-FFF2-40B4-BE49-F238E27FC236}">
                <a16:creationId xmlns:a16="http://schemas.microsoft.com/office/drawing/2014/main" id="{3ADD2C92-7263-FBDE-0E99-7E0D2ED47426}"/>
              </a:ext>
            </a:extLst>
          </p:cNvPr>
          <p:cNvPicPr>
            <a:picLocks noChangeAspect="1"/>
          </p:cNvPicPr>
          <p:nvPr/>
        </p:nvPicPr>
        <p:blipFill>
          <a:blip r:embed="rId4"/>
          <a:stretch>
            <a:fillRect/>
          </a:stretch>
        </p:blipFill>
        <p:spPr>
          <a:xfrm>
            <a:off x="5551166" y="2788707"/>
            <a:ext cx="1416221" cy="1407586"/>
          </a:xfrm>
          <a:prstGeom prst="rect">
            <a:avLst/>
          </a:prstGeom>
        </p:spPr>
      </p:pic>
      <p:sp>
        <p:nvSpPr>
          <p:cNvPr id="9" name="TextBox 8">
            <a:extLst>
              <a:ext uri="{FF2B5EF4-FFF2-40B4-BE49-F238E27FC236}">
                <a16:creationId xmlns:a16="http://schemas.microsoft.com/office/drawing/2014/main" id="{50F716F5-C31B-360E-8E64-21E4ADED166D}"/>
              </a:ext>
            </a:extLst>
          </p:cNvPr>
          <p:cNvSpPr txBox="1"/>
          <p:nvPr/>
        </p:nvSpPr>
        <p:spPr>
          <a:xfrm>
            <a:off x="6028547" y="6447390"/>
            <a:ext cx="2254928" cy="307777"/>
          </a:xfrm>
          <a:prstGeom prst="rect">
            <a:avLst/>
          </a:prstGeom>
          <a:noFill/>
        </p:spPr>
        <p:txBody>
          <a:bodyPr wrap="square">
            <a:spAutoFit/>
          </a:bodyPr>
          <a:lstStyle/>
          <a:p>
            <a:r>
              <a:rPr lang="en-US" sz="1400" dirty="0">
                <a:latin typeface="Tw Cen MT" panose="020B0602020104020603" pitchFamily="34" charset="77"/>
              </a:rPr>
              <a:t>(</a:t>
            </a:r>
            <a:r>
              <a:rPr lang="en-US" sz="1400" dirty="0" err="1">
                <a:latin typeface="Tw Cen MT" panose="020B0602020104020603" pitchFamily="34" charset="77"/>
              </a:rPr>
              <a:t>Wiliam</a:t>
            </a:r>
            <a:r>
              <a:rPr lang="en-US" sz="1400" dirty="0">
                <a:latin typeface="Tw Cen MT" panose="020B0602020104020603" pitchFamily="34" charset="77"/>
              </a:rPr>
              <a:t>, 2018; Dyer, 2019)</a:t>
            </a:r>
          </a:p>
        </p:txBody>
      </p:sp>
      <p:pic>
        <p:nvPicPr>
          <p:cNvPr id="6" name="Picture 5" descr="Icon for Module Specific info for CFA">
            <a:extLst>
              <a:ext uri="{FF2B5EF4-FFF2-40B4-BE49-F238E27FC236}">
                <a16:creationId xmlns:a16="http://schemas.microsoft.com/office/drawing/2014/main" id="{BB873164-8795-0326-CFE0-91555A4FE38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spTree>
    <p:extLst>
      <p:ext uri="{BB962C8B-B14F-4D97-AF65-F5344CB8AC3E}">
        <p14:creationId xmlns:p14="http://schemas.microsoft.com/office/powerpoint/2010/main" val="1194000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5C560-7C86-B792-322D-9B6F8EFE1B20}"/>
              </a:ext>
            </a:extLst>
          </p:cNvPr>
          <p:cNvSpPr>
            <a:spLocks noGrp="1"/>
          </p:cNvSpPr>
          <p:nvPr>
            <p:ph type="title"/>
          </p:nvPr>
        </p:nvSpPr>
        <p:spPr>
          <a:xfrm>
            <a:off x="457200" y="665166"/>
            <a:ext cx="8229600" cy="1096961"/>
          </a:xfrm>
        </p:spPr>
        <p:txBody>
          <a:bodyPr/>
          <a:lstStyle/>
          <a:p>
            <a:r>
              <a:rPr lang="en-US" dirty="0"/>
              <a:t>Read and Reflect: Observational Assessment</a:t>
            </a:r>
            <a:endParaRPr lang="en-US" sz="6000" dirty="0"/>
          </a:p>
        </p:txBody>
      </p:sp>
      <p:sp>
        <p:nvSpPr>
          <p:cNvPr id="3" name="Text Placeholder 2">
            <a:extLst>
              <a:ext uri="{FF2B5EF4-FFF2-40B4-BE49-F238E27FC236}">
                <a16:creationId xmlns:a16="http://schemas.microsoft.com/office/drawing/2014/main" id="{81EE3DB7-16D5-B801-240B-FF9500E0A0FF}"/>
              </a:ext>
            </a:extLst>
          </p:cNvPr>
          <p:cNvSpPr>
            <a:spLocks noGrp="1"/>
          </p:cNvSpPr>
          <p:nvPr>
            <p:ph type="body" idx="1"/>
          </p:nvPr>
        </p:nvSpPr>
        <p:spPr>
          <a:xfrm>
            <a:off x="368423" y="1878129"/>
            <a:ext cx="6447156" cy="3962396"/>
          </a:xfrm>
        </p:spPr>
        <p:txBody>
          <a:bodyPr/>
          <a:lstStyle/>
          <a:p>
            <a:pPr marL="514350" indent="-514350">
              <a:buFont typeface="+mj-lt"/>
              <a:buAutoNum type="arabicPeriod"/>
            </a:pPr>
            <a:r>
              <a:rPr lang="en-US" dirty="0"/>
              <a:t>Review the pre-read article “</a:t>
            </a:r>
            <a:r>
              <a:rPr lang="en-US" i="1" dirty="0"/>
              <a:t>7 Smart Fast Ways to Do Formative Assessment.”</a:t>
            </a:r>
            <a:endParaRPr lang="en-US" dirty="0"/>
          </a:p>
          <a:p>
            <a:pPr marL="514350" indent="-514350">
              <a:buFont typeface="+mj-lt"/>
              <a:buAutoNum type="arabicPeriod"/>
            </a:pPr>
            <a:r>
              <a:rPr lang="en-US" dirty="0"/>
              <a:t>Meet with your small group.</a:t>
            </a:r>
          </a:p>
          <a:p>
            <a:pPr marL="514350" indent="-514350">
              <a:buFont typeface="+mj-lt"/>
              <a:buAutoNum type="arabicPeriod"/>
            </a:pPr>
            <a:r>
              <a:rPr lang="en-US" dirty="0"/>
              <a:t>Each group member takes a turn sharing a way to gather evidence of learning as described in the article.</a:t>
            </a:r>
          </a:p>
          <a:p>
            <a:pPr marL="514350" indent="-514350">
              <a:buFont typeface="+mj-lt"/>
              <a:buAutoNum type="arabicPeriod"/>
            </a:pPr>
            <a:r>
              <a:rPr lang="en-US" dirty="0"/>
              <a:t>Explain how you would or have used the strategy in your classroom.</a:t>
            </a:r>
          </a:p>
          <a:p>
            <a:pPr marL="514350" indent="-514350">
              <a:buFont typeface="+mj-lt"/>
              <a:buAutoNum type="arabicPeriod"/>
            </a:pPr>
            <a:r>
              <a:rPr lang="en-US" dirty="0"/>
              <a:t>Discuss ways the method might be enhanced.</a:t>
            </a:r>
            <a:endParaRPr lang="en-US" dirty="0">
              <a:hlinkClick r:id="rId3"/>
            </a:endParaRPr>
          </a:p>
          <a:p>
            <a:pPr marL="68580" indent="0">
              <a:buNone/>
            </a:pPr>
            <a:endParaRPr lang="en-US" dirty="0"/>
          </a:p>
        </p:txBody>
      </p:sp>
      <p:pic>
        <p:nvPicPr>
          <p:cNvPr id="4" name="Picture 3" descr="Qr code to https://www.edutopia.org/article/7-smart-fast-ways-do-formative-assessment">
            <a:hlinkClick r:id="rId3"/>
            <a:extLst>
              <a:ext uri="{FF2B5EF4-FFF2-40B4-BE49-F238E27FC236}">
                <a16:creationId xmlns:a16="http://schemas.microsoft.com/office/drawing/2014/main" id="{CA207BAB-8876-8495-8728-201DE2F06C18}"/>
              </a:ext>
            </a:extLst>
          </p:cNvPr>
          <p:cNvPicPr>
            <a:picLocks noChangeAspect="1"/>
          </p:cNvPicPr>
          <p:nvPr/>
        </p:nvPicPr>
        <p:blipFill>
          <a:blip r:embed="rId4"/>
          <a:stretch>
            <a:fillRect/>
          </a:stretch>
        </p:blipFill>
        <p:spPr>
          <a:xfrm>
            <a:off x="7380006" y="2032223"/>
            <a:ext cx="1218016" cy="1210497"/>
          </a:xfrm>
          <a:prstGeom prst="rect">
            <a:avLst/>
          </a:prstGeom>
        </p:spPr>
      </p:pic>
      <p:pic>
        <p:nvPicPr>
          <p:cNvPr id="7" name="Picture 6" descr="Indicates Handouts&#10;" title="Folder Icon ">
            <a:extLst>
              <a:ext uri="{FF2B5EF4-FFF2-40B4-BE49-F238E27FC236}">
                <a16:creationId xmlns:a16="http://schemas.microsoft.com/office/drawing/2014/main" id="{35678AC0-F62B-D0F3-018C-BDB4C8DE1C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7887" y="4748783"/>
            <a:ext cx="728473" cy="731521"/>
          </a:xfrm>
          <a:prstGeom prst="rect">
            <a:avLst/>
          </a:prstGeom>
        </p:spPr>
      </p:pic>
      <p:pic>
        <p:nvPicPr>
          <p:cNvPr id="8" name="Picture 7" descr="Reflections/Activities Icon&#10;&#10;This icon indicates the presence of activities or times of reflection.">
            <a:extLst>
              <a:ext uri="{FF2B5EF4-FFF2-40B4-BE49-F238E27FC236}">
                <a16:creationId xmlns:a16="http://schemas.microsoft.com/office/drawing/2014/main" id="{3BC05D0D-C4B6-90FF-B34A-7D51311343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7887" y="5606057"/>
            <a:ext cx="731521" cy="731521"/>
          </a:xfrm>
          <a:prstGeom prst="rect">
            <a:avLst/>
          </a:prstGeom>
        </p:spPr>
      </p:pic>
    </p:spTree>
    <p:extLst>
      <p:ext uri="{BB962C8B-B14F-4D97-AF65-F5344CB8AC3E}">
        <p14:creationId xmlns:p14="http://schemas.microsoft.com/office/powerpoint/2010/main" val="222740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0A528-D2BC-96FA-8C41-941D4BA1C91A}"/>
              </a:ext>
            </a:extLst>
          </p:cNvPr>
          <p:cNvSpPr>
            <a:spLocks noGrp="1"/>
          </p:cNvSpPr>
          <p:nvPr>
            <p:ph type="title"/>
          </p:nvPr>
        </p:nvSpPr>
        <p:spPr>
          <a:xfrm>
            <a:off x="457200" y="665166"/>
            <a:ext cx="8229600" cy="1096961"/>
          </a:xfrm>
        </p:spPr>
        <p:txBody>
          <a:bodyPr/>
          <a:lstStyle/>
          <a:p>
            <a:r>
              <a:rPr lang="en-US" dirty="0">
                <a:latin typeface="Tw Cen MT" panose="020B0602020104020603" pitchFamily="34" charset="77"/>
              </a:rPr>
              <a:t>Daily Formative Assessment </a:t>
            </a:r>
            <a:br>
              <a:rPr lang="en-US" dirty="0">
                <a:latin typeface="Tw Cen MT" panose="020B0602020104020603" pitchFamily="34" charset="77"/>
              </a:rPr>
            </a:br>
            <a:r>
              <a:rPr lang="en-US" dirty="0">
                <a:latin typeface="Tw Cen MT" panose="020B0602020104020603" pitchFamily="34" charset="77"/>
              </a:rPr>
              <a:t>Through Self-Evaluation</a:t>
            </a:r>
          </a:p>
        </p:txBody>
      </p:sp>
      <p:pic>
        <p:nvPicPr>
          <p:cNvPr id="4" name="Content Placeholder 8" descr="Graphical user interface&#10;&#10;Description automatically generated">
            <a:hlinkClick r:id="rId4"/>
            <a:extLst>
              <a:ext uri="{FF2B5EF4-FFF2-40B4-BE49-F238E27FC236}">
                <a16:creationId xmlns:a16="http://schemas.microsoft.com/office/drawing/2014/main" id="{6EB82E2A-98DF-5095-9EB0-2179FC97F027}"/>
              </a:ext>
            </a:extLst>
          </p:cNvPr>
          <p:cNvPicPr>
            <a:picLocks noGrp="1" noChangeAspect="1"/>
          </p:cNvPicPr>
          <p:nvPr>
            <p:ph sz="half" idx="2"/>
          </p:nvPr>
        </p:nvPicPr>
        <p:blipFill>
          <a:blip r:embed="rId5"/>
          <a:stretch>
            <a:fillRect/>
          </a:stretch>
        </p:blipFill>
        <p:spPr>
          <a:xfrm>
            <a:off x="962517" y="1819932"/>
            <a:ext cx="7218966" cy="4385291"/>
          </a:xfrm>
        </p:spPr>
      </p:pic>
      <p:sp>
        <p:nvSpPr>
          <p:cNvPr id="6" name="TextBox 5">
            <a:extLst>
              <a:ext uri="{FF2B5EF4-FFF2-40B4-BE49-F238E27FC236}">
                <a16:creationId xmlns:a16="http://schemas.microsoft.com/office/drawing/2014/main" id="{574A4ED5-AF39-FAF2-06EF-DEF659D8B4D3}"/>
              </a:ext>
            </a:extLst>
          </p:cNvPr>
          <p:cNvSpPr txBox="1"/>
          <p:nvPr/>
        </p:nvSpPr>
        <p:spPr>
          <a:xfrm>
            <a:off x="5672831" y="6172639"/>
            <a:ext cx="2396971" cy="307777"/>
          </a:xfrm>
          <a:prstGeom prst="rect">
            <a:avLst/>
          </a:prstGeom>
          <a:noFill/>
        </p:spPr>
        <p:txBody>
          <a:bodyPr wrap="square">
            <a:spAutoFit/>
          </a:bodyPr>
          <a:lstStyle/>
          <a:p>
            <a:r>
              <a:rPr lang="en-US" sz="1400" dirty="0">
                <a:latin typeface="Tw Cen MT" panose="020B0602020104020603" pitchFamily="34" charset="77"/>
              </a:rPr>
              <a:t>(NM School of the Arts, 2016)</a:t>
            </a:r>
          </a:p>
        </p:txBody>
      </p:sp>
      <p:pic>
        <p:nvPicPr>
          <p:cNvPr id="3" name="Picture 2" descr="Icon for Module Specific info for CFA">
            <a:extLst>
              <a:ext uri="{FF2B5EF4-FFF2-40B4-BE49-F238E27FC236}">
                <a16:creationId xmlns:a16="http://schemas.microsoft.com/office/drawing/2014/main" id="{3F612FDF-8C89-5E96-F099-84ACBDA7DDC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pic>
        <p:nvPicPr>
          <p:cNvPr id="5" name="Online Media 4" descr="Mastering Self-Assessment: Deepening Independent Learning Through the Arts https://www.youtube.com/watch?v=Va66oMkWP_o">
            <a:hlinkClick r:id="" action="ppaction://media"/>
            <a:extLst>
              <a:ext uri="{FF2B5EF4-FFF2-40B4-BE49-F238E27FC236}">
                <a16:creationId xmlns:a16="http://schemas.microsoft.com/office/drawing/2014/main" id="{60A36B83-8265-F8A4-DFC1-7F37D080CB7D}"/>
              </a:ext>
            </a:extLst>
          </p:cNvPr>
          <p:cNvPicPr>
            <a:picLocks noRot="1" noChangeAspect="1"/>
          </p:cNvPicPr>
          <p:nvPr>
            <a:videoFile r:link="rId1"/>
          </p:nvPr>
        </p:nvPicPr>
        <p:blipFill>
          <a:blip r:embed="rId7"/>
          <a:stretch>
            <a:fillRect/>
          </a:stretch>
        </p:blipFill>
        <p:spPr>
          <a:xfrm>
            <a:off x="1566351" y="2061173"/>
            <a:ext cx="6274131" cy="3544884"/>
          </a:xfrm>
          <a:prstGeom prst="rect">
            <a:avLst/>
          </a:prstGeom>
        </p:spPr>
      </p:pic>
    </p:spTree>
    <p:extLst>
      <p:ext uri="{BB962C8B-B14F-4D97-AF65-F5344CB8AC3E}">
        <p14:creationId xmlns:p14="http://schemas.microsoft.com/office/powerpoint/2010/main" val="115120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A3A9-1F23-742D-0B02-24F53FB12ABD}"/>
              </a:ext>
            </a:extLst>
          </p:cNvPr>
          <p:cNvSpPr>
            <a:spLocks noGrp="1"/>
          </p:cNvSpPr>
          <p:nvPr>
            <p:ph type="title"/>
          </p:nvPr>
        </p:nvSpPr>
        <p:spPr/>
        <p:txBody>
          <a:bodyPr/>
          <a:lstStyle/>
          <a:p>
            <a:r>
              <a:rPr lang="en-US" dirty="0">
                <a:latin typeface="Tw Cen MT" panose="020B0602020104020603" pitchFamily="34" charset="77"/>
              </a:rPr>
              <a:t>Video Reflection</a:t>
            </a:r>
          </a:p>
        </p:txBody>
      </p:sp>
      <p:sp>
        <p:nvSpPr>
          <p:cNvPr id="3" name="Text Placeholder 2">
            <a:extLst>
              <a:ext uri="{FF2B5EF4-FFF2-40B4-BE49-F238E27FC236}">
                <a16:creationId xmlns:a16="http://schemas.microsoft.com/office/drawing/2014/main" id="{40913A2E-B8B4-E832-6DA1-F988FF234B23}"/>
              </a:ext>
            </a:extLst>
          </p:cNvPr>
          <p:cNvSpPr>
            <a:spLocks noGrp="1"/>
          </p:cNvSpPr>
          <p:nvPr>
            <p:ph type="body" idx="1"/>
          </p:nvPr>
        </p:nvSpPr>
        <p:spPr/>
        <p:txBody>
          <a:bodyPr/>
          <a:lstStyle/>
          <a:p>
            <a:pPr marL="68580" indent="0">
              <a:buNone/>
            </a:pPr>
            <a:r>
              <a:rPr lang="en-US" dirty="0"/>
              <a:t>“The most important assessments that take place in any school building are seen by no one. They take place inside the heads of students, all day long. Students assess what they do, say, and produce, then decide what is good enough. These internal assessments govern how much they care, how hard they work, and how much they learn.”</a:t>
            </a:r>
          </a:p>
          <a:p>
            <a:pPr marL="68580" indent="0">
              <a:buNone/>
            </a:pPr>
            <a:endParaRPr lang="en-US" sz="3200" dirty="0"/>
          </a:p>
        </p:txBody>
      </p:sp>
      <p:sp>
        <p:nvSpPr>
          <p:cNvPr id="4" name="TextBox 3">
            <a:extLst>
              <a:ext uri="{FF2B5EF4-FFF2-40B4-BE49-F238E27FC236}">
                <a16:creationId xmlns:a16="http://schemas.microsoft.com/office/drawing/2014/main" id="{B8E02F12-B8DA-EDB7-684B-0CA9E81B4405}"/>
              </a:ext>
            </a:extLst>
          </p:cNvPr>
          <p:cNvSpPr txBox="1"/>
          <p:nvPr/>
        </p:nvSpPr>
        <p:spPr>
          <a:xfrm>
            <a:off x="6944453" y="6337578"/>
            <a:ext cx="1303434" cy="369332"/>
          </a:xfrm>
          <a:prstGeom prst="rect">
            <a:avLst/>
          </a:prstGeom>
          <a:noFill/>
        </p:spPr>
        <p:txBody>
          <a:bodyPr wrap="none" rtlCol="0">
            <a:spAutoFit/>
          </a:bodyPr>
          <a:lstStyle/>
          <a:p>
            <a:r>
              <a:rPr lang="en-US" dirty="0"/>
              <a:t> </a:t>
            </a:r>
            <a:r>
              <a:rPr lang="en-US" sz="1400" dirty="0">
                <a:latin typeface="Tw Cen MT" panose="020B0602020104020603" pitchFamily="34" charset="77"/>
              </a:rPr>
              <a:t>(Berger, 2014)</a:t>
            </a:r>
            <a:endParaRPr lang="en-US" dirty="0">
              <a:latin typeface="Tw Cen MT" panose="020B0602020104020603" pitchFamily="34" charset="77"/>
            </a:endParaRPr>
          </a:p>
        </p:txBody>
      </p:sp>
      <p:pic>
        <p:nvPicPr>
          <p:cNvPr id="7" name="Picture 6" descr="Reflections/Activities Icon&#10;&#10;This icon indicates the presence of activities or times of reflection.">
            <a:extLst>
              <a:ext uri="{FF2B5EF4-FFF2-40B4-BE49-F238E27FC236}">
                <a16:creationId xmlns:a16="http://schemas.microsoft.com/office/drawing/2014/main" id="{CE03517C-C75F-4C01-51D3-5E92AA0A0D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7887" y="5606057"/>
            <a:ext cx="731521" cy="731521"/>
          </a:xfrm>
          <a:prstGeom prst="rect">
            <a:avLst/>
          </a:prstGeom>
        </p:spPr>
      </p:pic>
    </p:spTree>
    <p:extLst>
      <p:ext uri="{BB962C8B-B14F-4D97-AF65-F5344CB8AC3E}">
        <p14:creationId xmlns:p14="http://schemas.microsoft.com/office/powerpoint/2010/main" val="2622548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C14C6-772C-798B-0D61-7B0FCF3E30BC}"/>
              </a:ext>
            </a:extLst>
          </p:cNvPr>
          <p:cNvSpPr>
            <a:spLocks noGrp="1"/>
          </p:cNvSpPr>
          <p:nvPr>
            <p:ph type="title"/>
          </p:nvPr>
        </p:nvSpPr>
        <p:spPr/>
        <p:txBody>
          <a:bodyPr/>
          <a:lstStyle/>
          <a:p>
            <a:r>
              <a:rPr lang="en-US" dirty="0">
                <a:latin typeface="Tw Cen MT" panose="020B0602020104020603" pitchFamily="34" charset="77"/>
              </a:rPr>
              <a:t>Daily Formative Assessment </a:t>
            </a:r>
            <a:br>
              <a:rPr lang="en-US" dirty="0">
                <a:latin typeface="Tw Cen MT" panose="020B0602020104020603" pitchFamily="34" charset="77"/>
              </a:rPr>
            </a:br>
            <a:r>
              <a:rPr lang="en-US" dirty="0">
                <a:latin typeface="Tw Cen MT" panose="020B0602020104020603" pitchFamily="34" charset="77"/>
              </a:rPr>
              <a:t>Self-Evaluation Examples</a:t>
            </a:r>
          </a:p>
        </p:txBody>
      </p:sp>
      <p:sp>
        <p:nvSpPr>
          <p:cNvPr id="3" name="Text Placeholder 2">
            <a:extLst>
              <a:ext uri="{FF2B5EF4-FFF2-40B4-BE49-F238E27FC236}">
                <a16:creationId xmlns:a16="http://schemas.microsoft.com/office/drawing/2014/main" id="{1C178103-C017-7B8C-3605-4856E5258E56}"/>
              </a:ext>
            </a:extLst>
          </p:cNvPr>
          <p:cNvSpPr>
            <a:spLocks noGrp="1"/>
          </p:cNvSpPr>
          <p:nvPr>
            <p:ph type="body" idx="1"/>
          </p:nvPr>
        </p:nvSpPr>
        <p:spPr>
          <a:xfrm>
            <a:off x="457200" y="2281286"/>
            <a:ext cx="8229600" cy="3643079"/>
          </a:xfrm>
        </p:spPr>
        <p:txBody>
          <a:bodyPr/>
          <a:lstStyle/>
          <a:p>
            <a:pPr marL="0" indent="0">
              <a:buNone/>
            </a:pPr>
            <a:r>
              <a:rPr lang="en-US" b="1" dirty="0"/>
              <a:t>Examples of Strong and Weak Work</a:t>
            </a:r>
          </a:p>
          <a:p>
            <a:pPr lvl="1">
              <a:buFont typeface="Wingdings" panose="05000000000000000000" pitchFamily="2" charset="2"/>
              <a:buChar char="§"/>
            </a:pPr>
            <a:r>
              <a:rPr lang="en-US" sz="2400" dirty="0"/>
              <a:t>  Sort into quality levels and match with own work</a:t>
            </a:r>
          </a:p>
          <a:p>
            <a:pPr lvl="1">
              <a:buFont typeface="Wingdings" panose="05000000000000000000" pitchFamily="2" charset="2"/>
              <a:buChar char="§"/>
            </a:pPr>
            <a:r>
              <a:rPr lang="en-US" sz="2400" dirty="0"/>
              <a:t>  Examine and list best traits</a:t>
            </a:r>
          </a:p>
          <a:p>
            <a:pPr marL="0" indent="0">
              <a:buNone/>
            </a:pPr>
            <a:r>
              <a:rPr lang="en-US" b="1" dirty="0"/>
              <a:t>Rubrics</a:t>
            </a:r>
            <a:r>
              <a:rPr lang="en-US" dirty="0"/>
              <a:t> </a:t>
            </a:r>
            <a:r>
              <a:rPr lang="en-US" dirty="0">
                <a:solidFill>
                  <a:srgbClr val="0070C0"/>
                </a:solidFill>
              </a:rPr>
              <a:t>  </a:t>
            </a:r>
          </a:p>
          <a:p>
            <a:pPr lvl="1">
              <a:buFont typeface="Wingdings" panose="05000000000000000000" pitchFamily="2" charset="2"/>
              <a:buChar char="§"/>
            </a:pPr>
            <a:r>
              <a:rPr lang="en-US" sz="2400" dirty="0"/>
              <a:t>   Assess work examples for quality indicators with peers</a:t>
            </a:r>
          </a:p>
          <a:p>
            <a:pPr lvl="1">
              <a:buFont typeface="Wingdings" panose="05000000000000000000" pitchFamily="2" charset="2"/>
              <a:buChar char="§"/>
            </a:pPr>
            <a:r>
              <a:rPr lang="en-US" sz="2400" dirty="0"/>
              <a:t>   Assess student’s own work and revise</a:t>
            </a:r>
          </a:p>
          <a:p>
            <a:pPr marL="68580" indent="0">
              <a:buNone/>
            </a:pPr>
            <a:endParaRPr lang="en-US" dirty="0"/>
          </a:p>
        </p:txBody>
      </p:sp>
      <p:sp>
        <p:nvSpPr>
          <p:cNvPr id="7" name="TextBox 6">
            <a:extLst>
              <a:ext uri="{FF2B5EF4-FFF2-40B4-BE49-F238E27FC236}">
                <a16:creationId xmlns:a16="http://schemas.microsoft.com/office/drawing/2014/main" id="{51429FAA-9389-5571-32CF-413B637D11BA}"/>
              </a:ext>
            </a:extLst>
          </p:cNvPr>
          <p:cNvSpPr txBox="1"/>
          <p:nvPr/>
        </p:nvSpPr>
        <p:spPr>
          <a:xfrm>
            <a:off x="6078261" y="6395423"/>
            <a:ext cx="2183611" cy="307777"/>
          </a:xfrm>
          <a:prstGeom prst="rect">
            <a:avLst/>
          </a:prstGeom>
          <a:noFill/>
        </p:spPr>
        <p:txBody>
          <a:bodyPr wrap="none" rtlCol="0">
            <a:spAutoFit/>
          </a:bodyPr>
          <a:lstStyle/>
          <a:p>
            <a:r>
              <a:rPr lang="en-US" sz="1400" dirty="0">
                <a:latin typeface="Tw Cen MT" panose="020B0602020104020603" pitchFamily="34" charset="77"/>
              </a:rPr>
              <a:t>(Moss and Brookhart, 2019)</a:t>
            </a:r>
          </a:p>
        </p:txBody>
      </p:sp>
      <p:pic>
        <p:nvPicPr>
          <p:cNvPr id="8" name="Picture 7" descr="Icon for Module Specific info for CFA">
            <a:extLst>
              <a:ext uri="{FF2B5EF4-FFF2-40B4-BE49-F238E27FC236}">
                <a16:creationId xmlns:a16="http://schemas.microsoft.com/office/drawing/2014/main" id="{54EE7B18-A9C0-C302-04B7-A534DFF153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spTree>
    <p:extLst>
      <p:ext uri="{BB962C8B-B14F-4D97-AF65-F5344CB8AC3E}">
        <p14:creationId xmlns:p14="http://schemas.microsoft.com/office/powerpoint/2010/main" val="9886627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C39CD-3893-027E-DF87-CCBED3EE002A}"/>
              </a:ext>
            </a:extLst>
          </p:cNvPr>
          <p:cNvSpPr>
            <a:spLocks noGrp="1"/>
          </p:cNvSpPr>
          <p:nvPr>
            <p:ph type="title"/>
          </p:nvPr>
        </p:nvSpPr>
        <p:spPr>
          <a:xfrm>
            <a:off x="457200" y="665166"/>
            <a:ext cx="8229600" cy="1096961"/>
          </a:xfrm>
        </p:spPr>
        <p:txBody>
          <a:bodyPr/>
          <a:lstStyle/>
          <a:p>
            <a:r>
              <a:rPr lang="en-US" sz="3200" dirty="0">
                <a:latin typeface="+mn-lt"/>
              </a:rPr>
              <a:t> </a:t>
            </a:r>
            <a:r>
              <a:rPr lang="en-US" dirty="0">
                <a:latin typeface="Tw Cen MT" panose="020B0602020104020603" pitchFamily="34" charset="77"/>
              </a:rPr>
              <a:t>Daily Formative Assessment </a:t>
            </a:r>
            <a:br>
              <a:rPr lang="en-US" dirty="0">
                <a:latin typeface="Tw Cen MT" panose="020B0602020104020603" pitchFamily="34" charset="77"/>
              </a:rPr>
            </a:br>
            <a:r>
              <a:rPr lang="en-US" dirty="0">
                <a:latin typeface="Tw Cen MT" panose="020B0602020104020603" pitchFamily="34" charset="77"/>
              </a:rPr>
              <a:t>Self-Evaluation Examples</a:t>
            </a:r>
          </a:p>
        </p:txBody>
      </p:sp>
      <p:sp>
        <p:nvSpPr>
          <p:cNvPr id="3" name="Text Placeholder 2">
            <a:extLst>
              <a:ext uri="{FF2B5EF4-FFF2-40B4-BE49-F238E27FC236}">
                <a16:creationId xmlns:a16="http://schemas.microsoft.com/office/drawing/2014/main" id="{538BCDD6-44C4-BA33-95B3-37A7C974F5D0}"/>
              </a:ext>
            </a:extLst>
          </p:cNvPr>
          <p:cNvSpPr>
            <a:spLocks noGrp="1"/>
          </p:cNvSpPr>
          <p:nvPr>
            <p:ph type="body" idx="1"/>
          </p:nvPr>
        </p:nvSpPr>
        <p:spPr>
          <a:xfrm>
            <a:off x="457200" y="1892305"/>
            <a:ext cx="8229600" cy="3962396"/>
          </a:xfrm>
        </p:spPr>
        <p:txBody>
          <a:bodyPr/>
          <a:lstStyle/>
          <a:p>
            <a:pPr marL="0" indent="0">
              <a:buNone/>
            </a:pPr>
            <a:r>
              <a:rPr lang="en-US" b="1" dirty="0"/>
              <a:t>Questioning and Conversations </a:t>
            </a:r>
            <a:endParaRPr lang="en-US" dirty="0"/>
          </a:p>
          <a:p>
            <a:pPr lvl="1">
              <a:buFont typeface="Wingdings" panose="05000000000000000000" pitchFamily="2" charset="2"/>
              <a:buChar char="§"/>
            </a:pPr>
            <a:r>
              <a:rPr lang="en-US" sz="2400" dirty="0"/>
              <a:t>Rephrase success criteria in student’s own words</a:t>
            </a:r>
          </a:p>
          <a:p>
            <a:pPr lvl="1">
              <a:buFont typeface="Wingdings" panose="05000000000000000000" pitchFamily="2" charset="2"/>
              <a:buChar char="§"/>
            </a:pPr>
            <a:r>
              <a:rPr lang="en-US" sz="2400" dirty="0"/>
              <a:t>Encourage students to ask clarifying questions</a:t>
            </a:r>
          </a:p>
          <a:p>
            <a:pPr lvl="1">
              <a:buFont typeface="Wingdings" panose="05000000000000000000" pitchFamily="2" charset="2"/>
              <a:buChar char="§"/>
            </a:pPr>
            <a:r>
              <a:rPr lang="en-US" sz="2400" dirty="0"/>
              <a:t>Use the criteria for peer- and self-assessment</a:t>
            </a:r>
          </a:p>
          <a:p>
            <a:pPr marL="0" indent="0">
              <a:buNone/>
            </a:pPr>
            <a:r>
              <a:rPr lang="en-US" b="1" dirty="0"/>
              <a:t>Planning and Envisioning</a:t>
            </a:r>
          </a:p>
          <a:p>
            <a:pPr lvl="1">
              <a:buFont typeface="Wingdings" panose="05000000000000000000" pitchFamily="2" charset="2"/>
              <a:buChar char="§"/>
            </a:pPr>
            <a:r>
              <a:rPr lang="en-US" sz="2400" dirty="0"/>
              <a:t>Design checklists and</a:t>
            </a:r>
            <a:r>
              <a:rPr lang="en-US" sz="2400" b="1" dirty="0"/>
              <a:t> </a:t>
            </a:r>
            <a:r>
              <a:rPr lang="en-US" sz="2400" dirty="0"/>
              <a:t>planning charts for individual and group work</a:t>
            </a:r>
          </a:p>
          <a:p>
            <a:endParaRPr lang="en-US" dirty="0"/>
          </a:p>
        </p:txBody>
      </p:sp>
      <p:sp>
        <p:nvSpPr>
          <p:cNvPr id="8" name="TextBox 7">
            <a:extLst>
              <a:ext uri="{FF2B5EF4-FFF2-40B4-BE49-F238E27FC236}">
                <a16:creationId xmlns:a16="http://schemas.microsoft.com/office/drawing/2014/main" id="{EC632892-81B5-28D8-159D-4C6F13E7D7A6}"/>
              </a:ext>
            </a:extLst>
          </p:cNvPr>
          <p:cNvSpPr txBox="1"/>
          <p:nvPr/>
        </p:nvSpPr>
        <p:spPr>
          <a:xfrm>
            <a:off x="6190087" y="6446055"/>
            <a:ext cx="2654423" cy="307777"/>
          </a:xfrm>
          <a:prstGeom prst="rect">
            <a:avLst/>
          </a:prstGeom>
          <a:noFill/>
        </p:spPr>
        <p:txBody>
          <a:bodyPr wrap="square">
            <a:spAutoFit/>
          </a:bodyPr>
          <a:lstStyle/>
          <a:p>
            <a:r>
              <a:rPr lang="en-US" sz="1400" dirty="0">
                <a:latin typeface="Tw Cen MT" panose="020B0602020104020603" pitchFamily="34" charset="77"/>
              </a:rPr>
              <a:t>(Moss and Brookhart, 2019)</a:t>
            </a:r>
          </a:p>
        </p:txBody>
      </p:sp>
      <p:pic>
        <p:nvPicPr>
          <p:cNvPr id="7" name="Picture 6" descr="Icon for Module Specific info for CFA">
            <a:extLst>
              <a:ext uri="{FF2B5EF4-FFF2-40B4-BE49-F238E27FC236}">
                <a16:creationId xmlns:a16="http://schemas.microsoft.com/office/drawing/2014/main" id="{4B1ABE5D-8EEE-84BB-7E14-4FD27AF0A5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spTree>
    <p:extLst>
      <p:ext uri="{BB962C8B-B14F-4D97-AF65-F5344CB8AC3E}">
        <p14:creationId xmlns:p14="http://schemas.microsoft.com/office/powerpoint/2010/main" val="2871401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51C26-3A09-9CA3-E7EE-3A74E6242E57}"/>
              </a:ext>
            </a:extLst>
          </p:cNvPr>
          <p:cNvSpPr>
            <a:spLocks noGrp="1"/>
          </p:cNvSpPr>
          <p:nvPr>
            <p:ph type="title"/>
          </p:nvPr>
        </p:nvSpPr>
        <p:spPr/>
        <p:txBody>
          <a:bodyPr/>
          <a:lstStyle/>
          <a:p>
            <a:r>
              <a:rPr lang="en-US" dirty="0"/>
              <a:t>Hidden Slide #4</a:t>
            </a:r>
          </a:p>
        </p:txBody>
      </p:sp>
      <p:sp>
        <p:nvSpPr>
          <p:cNvPr id="3" name="Text Placeholder 2">
            <a:extLst>
              <a:ext uri="{FF2B5EF4-FFF2-40B4-BE49-F238E27FC236}">
                <a16:creationId xmlns:a16="http://schemas.microsoft.com/office/drawing/2014/main" id="{DF762FBE-6849-B818-2A58-986F8B9888EA}"/>
              </a:ext>
            </a:extLst>
          </p:cNvPr>
          <p:cNvSpPr>
            <a:spLocks noGrp="1"/>
          </p:cNvSpPr>
          <p:nvPr>
            <p:ph type="body" idx="1"/>
          </p:nvPr>
        </p:nvSpPr>
        <p:spPr>
          <a:xfrm>
            <a:off x="457200" y="1319753"/>
            <a:ext cx="8229600" cy="4471448"/>
          </a:xfrm>
        </p:spPr>
        <p:txBody>
          <a:bodyPr/>
          <a:lstStyle/>
          <a:p>
            <a:pPr marL="0" indent="0">
              <a:spcBef>
                <a:spcPts val="0"/>
              </a:spcBef>
              <a:spcAft>
                <a:spcPts val="800"/>
              </a:spcAft>
              <a:buNone/>
            </a:pPr>
            <a:r>
              <a:rPr lang="en-US" dirty="0">
                <a:effectLst/>
                <a:latin typeface="Tw Cen MT" panose="020B0602020104020603" pitchFamily="34" charset="77"/>
                <a:ea typeface="Calibri" panose="020F0502020204030204" pitchFamily="34" charset="0"/>
                <a:cs typeface="Times New Roman" panose="02020603050405020304" pitchFamily="18" charset="0"/>
              </a:rPr>
              <a:t>Handouts</a:t>
            </a:r>
          </a:p>
          <a:p>
            <a:pPr marL="514350" indent="-514350">
              <a:spcBef>
                <a:spcPts val="0"/>
              </a:spcBef>
              <a:spcAft>
                <a:spcPts val="800"/>
              </a:spcAft>
              <a:buAutoNum type="arabicPeriod"/>
            </a:pPr>
            <a:r>
              <a:rPr lang="en-US" dirty="0">
                <a:latin typeface="Tw Cen MT" panose="020B0602020104020603" pitchFamily="34" charset="77"/>
                <a:ea typeface="Calibri" panose="020F0502020204030204" pitchFamily="34" charset="0"/>
                <a:cs typeface="Times New Roman" panose="02020603050405020304" pitchFamily="18" charset="0"/>
              </a:rPr>
              <a:t>CFA Infographic</a:t>
            </a:r>
          </a:p>
          <a:p>
            <a:pPr marL="514350" indent="-514350">
              <a:spcBef>
                <a:spcPts val="0"/>
              </a:spcBef>
              <a:spcAft>
                <a:spcPts val="800"/>
              </a:spcAft>
              <a:buAutoNum type="arabicPeriod"/>
            </a:pPr>
            <a:r>
              <a:rPr lang="en-US" dirty="0">
                <a:effectLst/>
                <a:latin typeface="Tw Cen MT" panose="020B0602020104020603" pitchFamily="34" charset="77"/>
                <a:ea typeface="Calibri" panose="020F0502020204030204" pitchFamily="34" charset="0"/>
                <a:cs typeface="Times New Roman" panose="02020603050405020304" pitchFamily="18" charset="0"/>
              </a:rPr>
              <a:t>CFA Practice Profile</a:t>
            </a:r>
          </a:p>
          <a:p>
            <a:pPr marL="514350" indent="-514350">
              <a:spcBef>
                <a:spcPts val="0"/>
              </a:spcBef>
              <a:spcAft>
                <a:spcPts val="800"/>
              </a:spcAft>
              <a:buAutoNum type="arabicPeriod"/>
            </a:pPr>
            <a:r>
              <a:rPr lang="en-US" dirty="0">
                <a:effectLst/>
                <a:latin typeface="Tw Cen MT" panose="020B0602020104020603" pitchFamily="34" charset="77"/>
                <a:ea typeface="Calibri" panose="020F0502020204030204" pitchFamily="34" charset="0"/>
                <a:cs typeface="Times New Roman" panose="02020603050405020304" pitchFamily="18" charset="0"/>
              </a:rPr>
              <a:t>Formative Assessment Process</a:t>
            </a:r>
          </a:p>
          <a:p>
            <a:pPr marL="514350" indent="-514350">
              <a:spcBef>
                <a:spcPts val="0"/>
              </a:spcBef>
              <a:spcAft>
                <a:spcPts val="800"/>
              </a:spcAft>
              <a:buAutoNum type="arabicPeriod"/>
            </a:pPr>
            <a:r>
              <a:rPr lang="en-US" dirty="0">
                <a:effectLst/>
                <a:latin typeface="Tw Cen MT" panose="020B0602020104020603" pitchFamily="34" charset="77"/>
                <a:ea typeface="Calibri" panose="020F0502020204030204" pitchFamily="34" charset="0"/>
                <a:cs typeface="Times New Roman" panose="02020603050405020304" pitchFamily="18" charset="0"/>
              </a:rPr>
              <a:t>Question Stems</a:t>
            </a:r>
          </a:p>
          <a:p>
            <a:pPr marL="514350" indent="-514350">
              <a:spcBef>
                <a:spcPts val="0"/>
              </a:spcBef>
              <a:spcAft>
                <a:spcPts val="800"/>
              </a:spcAft>
              <a:buAutoNum type="arabicPeriod"/>
            </a:pPr>
            <a:r>
              <a:rPr lang="en-US" dirty="0">
                <a:latin typeface="Tw Cen MT" panose="020B0602020104020603" pitchFamily="34" charset="77"/>
                <a:ea typeface="Calibri" panose="020F0502020204030204" pitchFamily="34" charset="0"/>
                <a:cs typeface="Times New Roman" panose="02020603050405020304" pitchFamily="18" charset="0"/>
              </a:rPr>
              <a:t>Find Someone Who</a:t>
            </a:r>
          </a:p>
          <a:p>
            <a:pPr marL="514350" indent="-514350">
              <a:spcBef>
                <a:spcPts val="0"/>
              </a:spcBef>
              <a:spcAft>
                <a:spcPts val="800"/>
              </a:spcAft>
              <a:buAutoNum type="arabicPeriod"/>
            </a:pPr>
            <a:r>
              <a:rPr lang="en-US" dirty="0">
                <a:effectLst/>
                <a:latin typeface="Tw Cen MT" panose="020B0602020104020603" pitchFamily="34" charset="77"/>
                <a:ea typeface="Calibri" panose="020F0502020204030204" pitchFamily="34" charset="0"/>
                <a:cs typeface="Times New Roman" panose="02020603050405020304" pitchFamily="18" charset="0"/>
              </a:rPr>
              <a:t>Formative Assessment T-</a:t>
            </a:r>
            <a:r>
              <a:rPr lang="en-US" dirty="0">
                <a:latin typeface="Tw Cen MT" panose="020B0602020104020603" pitchFamily="34" charset="77"/>
                <a:ea typeface="Calibri" panose="020F0502020204030204" pitchFamily="34" charset="0"/>
                <a:cs typeface="Times New Roman" panose="02020603050405020304" pitchFamily="18" charset="0"/>
              </a:rPr>
              <a:t>Chart</a:t>
            </a:r>
          </a:p>
          <a:p>
            <a:pPr marL="514350" indent="-514350">
              <a:spcBef>
                <a:spcPts val="0"/>
              </a:spcBef>
              <a:spcAft>
                <a:spcPts val="800"/>
              </a:spcAft>
              <a:buAutoNum type="arabicPeriod"/>
            </a:pPr>
            <a:r>
              <a:rPr lang="en-US" dirty="0">
                <a:effectLst/>
                <a:latin typeface="Tw Cen MT" panose="020B0602020104020603" pitchFamily="34" charset="77"/>
                <a:ea typeface="Calibri" panose="020F0502020204030204" pitchFamily="34" charset="0"/>
                <a:cs typeface="Times New Roman" panose="02020603050405020304" pitchFamily="18" charset="0"/>
              </a:rPr>
              <a:t>Learning Target </a:t>
            </a:r>
            <a:r>
              <a:rPr lang="en-US" dirty="0">
                <a:latin typeface="Tw Cen MT" panose="020B0602020104020603" pitchFamily="34" charset="77"/>
                <a:ea typeface="Calibri" panose="020F0502020204030204" pitchFamily="34" charset="0"/>
                <a:cs typeface="Times New Roman" panose="02020603050405020304" pitchFamily="18" charset="0"/>
              </a:rPr>
              <a:t>Planning Template</a:t>
            </a:r>
          </a:p>
          <a:p>
            <a:pPr marL="514350" indent="-514350">
              <a:spcBef>
                <a:spcPts val="0"/>
              </a:spcBef>
              <a:spcAft>
                <a:spcPts val="800"/>
              </a:spcAft>
              <a:buAutoNum type="arabicPeriod"/>
            </a:pPr>
            <a:r>
              <a:rPr lang="en-US" dirty="0">
                <a:effectLst/>
                <a:latin typeface="Tw Cen MT" panose="020B0602020104020603" pitchFamily="34" charset="77"/>
                <a:ea typeface="Calibri" panose="020F0502020204030204" pitchFamily="34" charset="0"/>
                <a:cs typeface="Times New Roman" panose="02020603050405020304" pitchFamily="18" charset="0"/>
              </a:rPr>
              <a:t>Target Type</a:t>
            </a:r>
          </a:p>
          <a:p>
            <a:pPr marL="514350" indent="-514350">
              <a:spcBef>
                <a:spcPts val="0"/>
              </a:spcBef>
              <a:spcAft>
                <a:spcPts val="800"/>
              </a:spcAft>
              <a:buAutoNum type="arabicPeriod"/>
            </a:pPr>
            <a:r>
              <a:rPr lang="en-US" dirty="0">
                <a:effectLst/>
                <a:latin typeface="Tw Cen MT" panose="020B0602020104020603" pitchFamily="34" charset="77"/>
                <a:ea typeface="Calibri" panose="020F0502020204030204" pitchFamily="34" charset="0"/>
                <a:cs typeface="Times New Roman" panose="02020603050405020304" pitchFamily="18" charset="0"/>
              </a:rPr>
              <a:t>CFA Planning Template</a:t>
            </a:r>
          </a:p>
          <a:p>
            <a:pPr marL="514350" indent="-514350">
              <a:spcBef>
                <a:spcPts val="0"/>
              </a:spcBef>
              <a:spcAft>
                <a:spcPts val="800"/>
              </a:spcAft>
              <a:buAutoNum type="arabicPeriod"/>
            </a:pPr>
            <a:r>
              <a:rPr lang="en-US" dirty="0">
                <a:effectLst/>
                <a:latin typeface="Tw Cen MT" panose="020B0602020104020603" pitchFamily="34" charset="77"/>
                <a:ea typeface="Calibri" panose="020F0502020204030204" pitchFamily="34" charset="0"/>
                <a:cs typeface="Times New Roman" panose="02020603050405020304" pitchFamily="18" charset="0"/>
              </a:rPr>
              <a:t>Next Steps-Action-CFA</a:t>
            </a:r>
          </a:p>
          <a:p>
            <a:endParaRPr lang="en-US" dirty="0"/>
          </a:p>
        </p:txBody>
      </p:sp>
    </p:spTree>
    <p:extLst>
      <p:ext uri="{BB962C8B-B14F-4D97-AF65-F5344CB8AC3E}">
        <p14:creationId xmlns:p14="http://schemas.microsoft.com/office/powerpoint/2010/main" val="2714368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C1C4-2C58-5559-E1C0-4A1F9E5F59E5}"/>
              </a:ext>
            </a:extLst>
          </p:cNvPr>
          <p:cNvSpPr>
            <a:spLocks noGrp="1"/>
          </p:cNvSpPr>
          <p:nvPr>
            <p:ph type="title"/>
          </p:nvPr>
        </p:nvSpPr>
        <p:spPr>
          <a:xfrm>
            <a:off x="457200" y="665166"/>
            <a:ext cx="8229600" cy="1096961"/>
          </a:xfrm>
        </p:spPr>
        <p:txBody>
          <a:bodyPr/>
          <a:lstStyle/>
          <a:p>
            <a:r>
              <a:rPr lang="en-US" dirty="0"/>
              <a:t>Teachers Role in </a:t>
            </a:r>
            <a:br>
              <a:rPr lang="en-US" dirty="0"/>
            </a:br>
            <a:r>
              <a:rPr lang="en-US" dirty="0"/>
              <a:t>Student Self-Assessment</a:t>
            </a:r>
          </a:p>
        </p:txBody>
      </p:sp>
      <p:sp>
        <p:nvSpPr>
          <p:cNvPr id="3" name="Text Placeholder 2">
            <a:extLst>
              <a:ext uri="{FF2B5EF4-FFF2-40B4-BE49-F238E27FC236}">
                <a16:creationId xmlns:a16="http://schemas.microsoft.com/office/drawing/2014/main" id="{A60221BB-9A6A-798C-629F-4B285F261E06}"/>
              </a:ext>
            </a:extLst>
          </p:cNvPr>
          <p:cNvSpPr>
            <a:spLocks noGrp="1"/>
          </p:cNvSpPr>
          <p:nvPr>
            <p:ph type="body" idx="1"/>
          </p:nvPr>
        </p:nvSpPr>
        <p:spPr>
          <a:xfrm>
            <a:off x="457200" y="1892305"/>
            <a:ext cx="8229600" cy="3962396"/>
          </a:xfrm>
        </p:spPr>
        <p:txBody>
          <a:bodyPr/>
          <a:lstStyle/>
          <a:p>
            <a:r>
              <a:rPr lang="en-US" dirty="0"/>
              <a:t>Share clear learning goals</a:t>
            </a:r>
          </a:p>
          <a:p>
            <a:r>
              <a:rPr lang="en-US" dirty="0"/>
              <a:t>Promote belief that ability is incremental, not fixed</a:t>
            </a:r>
          </a:p>
          <a:p>
            <a:r>
              <a:rPr lang="en-US" dirty="0"/>
              <a:t>Avoid comparing achievements of one student with another</a:t>
            </a:r>
          </a:p>
          <a:p>
            <a:r>
              <a:rPr lang="en-US" dirty="0"/>
              <a:t>Provide feedback focused on future action</a:t>
            </a:r>
          </a:p>
          <a:p>
            <a:r>
              <a:rPr lang="en-US" dirty="0"/>
              <a:t>Design opportunities to transfer control of learning to students</a:t>
            </a:r>
          </a:p>
          <a:p>
            <a:pPr marL="68580" indent="0">
              <a:buNone/>
            </a:pPr>
            <a:endParaRPr lang="en-US" dirty="0"/>
          </a:p>
        </p:txBody>
      </p:sp>
      <p:sp>
        <p:nvSpPr>
          <p:cNvPr id="5" name="TextBox 4">
            <a:extLst>
              <a:ext uri="{FF2B5EF4-FFF2-40B4-BE49-F238E27FC236}">
                <a16:creationId xmlns:a16="http://schemas.microsoft.com/office/drawing/2014/main" id="{39157AD7-06F8-CD08-EB42-4FA1C2F68776}"/>
              </a:ext>
            </a:extLst>
          </p:cNvPr>
          <p:cNvSpPr txBox="1"/>
          <p:nvPr/>
        </p:nvSpPr>
        <p:spPr>
          <a:xfrm>
            <a:off x="6635653" y="5939134"/>
            <a:ext cx="1724891" cy="307777"/>
          </a:xfrm>
          <a:prstGeom prst="rect">
            <a:avLst/>
          </a:prstGeom>
          <a:noFill/>
        </p:spPr>
        <p:txBody>
          <a:bodyPr wrap="square" rtlCol="0">
            <a:spAutoFit/>
          </a:bodyPr>
          <a:lstStyle/>
          <a:p>
            <a:r>
              <a:rPr lang="en-US" sz="1400" dirty="0">
                <a:latin typeface="Tw Cen MT" panose="020B0602020104020603" pitchFamily="34" charset="77"/>
              </a:rPr>
              <a:t>(</a:t>
            </a:r>
            <a:r>
              <a:rPr lang="en-US" sz="1400" dirty="0" err="1">
                <a:latin typeface="Tw Cen MT" panose="020B0602020104020603" pitchFamily="34" charset="77"/>
              </a:rPr>
              <a:t>Wiliam</a:t>
            </a:r>
            <a:r>
              <a:rPr lang="en-US" sz="1400" dirty="0">
                <a:latin typeface="Tw Cen MT" panose="020B0602020104020603" pitchFamily="34" charset="77"/>
              </a:rPr>
              <a:t>, 2018) </a:t>
            </a:r>
          </a:p>
        </p:txBody>
      </p:sp>
    </p:spTree>
    <p:extLst>
      <p:ext uri="{BB962C8B-B14F-4D97-AF65-F5344CB8AC3E}">
        <p14:creationId xmlns:p14="http://schemas.microsoft.com/office/powerpoint/2010/main" val="7019339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B5CBA-CD27-1385-417A-982142469C91}"/>
              </a:ext>
            </a:extLst>
          </p:cNvPr>
          <p:cNvSpPr>
            <a:spLocks noGrp="1"/>
          </p:cNvSpPr>
          <p:nvPr>
            <p:ph type="title"/>
          </p:nvPr>
        </p:nvSpPr>
        <p:spPr>
          <a:xfrm>
            <a:off x="457200" y="665166"/>
            <a:ext cx="8229600" cy="1096961"/>
          </a:xfrm>
        </p:spPr>
        <p:txBody>
          <a:bodyPr/>
          <a:lstStyle/>
          <a:p>
            <a:r>
              <a:rPr lang="en-US" dirty="0">
                <a:latin typeface="Tw Cen MT" panose="020B0602020104020603" pitchFamily="34" charset="77"/>
              </a:rPr>
              <a:t>Keys for Students Who Are </a:t>
            </a:r>
            <a:br>
              <a:rPr lang="en-US" dirty="0">
                <a:latin typeface="Tw Cen MT" panose="020B0602020104020603" pitchFamily="34" charset="77"/>
              </a:rPr>
            </a:br>
            <a:r>
              <a:rPr lang="en-US" dirty="0">
                <a:latin typeface="Tw Cen MT" panose="020B0602020104020603" pitchFamily="34" charset="77"/>
              </a:rPr>
              <a:t>Assessment Capable</a:t>
            </a:r>
          </a:p>
        </p:txBody>
      </p:sp>
      <p:sp>
        <p:nvSpPr>
          <p:cNvPr id="3" name="Text Placeholder 2">
            <a:extLst>
              <a:ext uri="{FF2B5EF4-FFF2-40B4-BE49-F238E27FC236}">
                <a16:creationId xmlns:a16="http://schemas.microsoft.com/office/drawing/2014/main" id="{609138F4-C57C-A089-336C-B275BBC91FE7}"/>
              </a:ext>
            </a:extLst>
          </p:cNvPr>
          <p:cNvSpPr>
            <a:spLocks noGrp="1"/>
          </p:cNvSpPr>
          <p:nvPr>
            <p:ph type="body" idx="1"/>
          </p:nvPr>
        </p:nvSpPr>
        <p:spPr>
          <a:xfrm>
            <a:off x="457200" y="1892305"/>
            <a:ext cx="8229600" cy="3962396"/>
          </a:xfrm>
        </p:spPr>
        <p:txBody>
          <a:bodyPr/>
          <a:lstStyle/>
          <a:p>
            <a:r>
              <a:rPr lang="en-US" dirty="0"/>
              <a:t>Insight - learning must be assessed in order to improve it</a:t>
            </a:r>
          </a:p>
          <a:p>
            <a:r>
              <a:rPr lang="en-US" dirty="0"/>
              <a:t>Cognition - knowledge, skills, and strategies are needed to reach goals</a:t>
            </a:r>
          </a:p>
          <a:p>
            <a:r>
              <a:rPr lang="en-US" dirty="0"/>
              <a:t>Metacognition - know abilities and what can be done</a:t>
            </a:r>
          </a:p>
          <a:p>
            <a:r>
              <a:rPr lang="en-US" dirty="0"/>
              <a:t>Motivation - match challenge with capability</a:t>
            </a:r>
          </a:p>
          <a:p>
            <a:pPr marL="68580" indent="0">
              <a:buNone/>
            </a:pPr>
            <a:endParaRPr lang="en-US" dirty="0"/>
          </a:p>
        </p:txBody>
      </p:sp>
      <p:sp>
        <p:nvSpPr>
          <p:cNvPr id="7" name="TextBox 6">
            <a:extLst>
              <a:ext uri="{FF2B5EF4-FFF2-40B4-BE49-F238E27FC236}">
                <a16:creationId xmlns:a16="http://schemas.microsoft.com/office/drawing/2014/main" id="{2C93E869-4A81-2044-3CC8-CDCB32AECE39}"/>
              </a:ext>
            </a:extLst>
          </p:cNvPr>
          <p:cNvSpPr txBox="1"/>
          <p:nvPr/>
        </p:nvSpPr>
        <p:spPr>
          <a:xfrm>
            <a:off x="6626776" y="5868198"/>
            <a:ext cx="1724891" cy="307777"/>
          </a:xfrm>
          <a:prstGeom prst="rect">
            <a:avLst/>
          </a:prstGeom>
          <a:noFill/>
        </p:spPr>
        <p:txBody>
          <a:bodyPr wrap="square" rtlCol="0">
            <a:spAutoFit/>
          </a:bodyPr>
          <a:lstStyle/>
          <a:p>
            <a:r>
              <a:rPr lang="en-US" sz="1400" dirty="0">
                <a:latin typeface="Tw Cen MT" panose="020B0602020104020603" pitchFamily="34" charset="77"/>
              </a:rPr>
              <a:t>(</a:t>
            </a:r>
            <a:r>
              <a:rPr lang="en-US" sz="1400" dirty="0" err="1">
                <a:latin typeface="Tw Cen MT" panose="020B0602020104020603" pitchFamily="34" charset="77"/>
              </a:rPr>
              <a:t>Wiliam</a:t>
            </a:r>
            <a:r>
              <a:rPr lang="en-US" sz="1400" dirty="0">
                <a:latin typeface="Tw Cen MT" panose="020B0602020104020603" pitchFamily="34" charset="77"/>
              </a:rPr>
              <a:t>, 2018) </a:t>
            </a:r>
          </a:p>
        </p:txBody>
      </p:sp>
      <p:pic>
        <p:nvPicPr>
          <p:cNvPr id="8" name="Picture 7" descr="Icon for Module Specific info for CFA">
            <a:extLst>
              <a:ext uri="{FF2B5EF4-FFF2-40B4-BE49-F238E27FC236}">
                <a16:creationId xmlns:a16="http://schemas.microsoft.com/office/drawing/2014/main" id="{D64B899E-0FD7-6615-A0D3-0322C45204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spTree>
    <p:extLst>
      <p:ext uri="{BB962C8B-B14F-4D97-AF65-F5344CB8AC3E}">
        <p14:creationId xmlns:p14="http://schemas.microsoft.com/office/powerpoint/2010/main" val="2636191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BC8B-6709-BFE6-21BF-FB2024BDD0E1}"/>
              </a:ext>
            </a:extLst>
          </p:cNvPr>
          <p:cNvSpPr>
            <a:spLocks noGrp="1"/>
          </p:cNvSpPr>
          <p:nvPr>
            <p:ph type="title"/>
          </p:nvPr>
        </p:nvSpPr>
        <p:spPr>
          <a:xfrm>
            <a:off x="457200" y="665166"/>
            <a:ext cx="8229600" cy="1096961"/>
          </a:xfrm>
        </p:spPr>
        <p:txBody>
          <a:bodyPr/>
          <a:lstStyle/>
          <a:p>
            <a:r>
              <a:rPr lang="en-US" dirty="0">
                <a:latin typeface="Tw Cen MT" panose="020B0602020104020603" pitchFamily="34" charset="77"/>
              </a:rPr>
              <a:t>Activating Students as Instructional Resources for One Another</a:t>
            </a:r>
          </a:p>
        </p:txBody>
      </p:sp>
      <p:sp>
        <p:nvSpPr>
          <p:cNvPr id="3" name="Text Placeholder 2">
            <a:extLst>
              <a:ext uri="{FF2B5EF4-FFF2-40B4-BE49-F238E27FC236}">
                <a16:creationId xmlns:a16="http://schemas.microsoft.com/office/drawing/2014/main" id="{648A3521-7147-92DB-7FDD-89198D39FC03}"/>
              </a:ext>
            </a:extLst>
          </p:cNvPr>
          <p:cNvSpPr>
            <a:spLocks noGrp="1"/>
          </p:cNvSpPr>
          <p:nvPr>
            <p:ph type="body" idx="1"/>
          </p:nvPr>
        </p:nvSpPr>
        <p:spPr>
          <a:xfrm>
            <a:off x="457200" y="1892305"/>
            <a:ext cx="6946777" cy="3962396"/>
          </a:xfrm>
        </p:spPr>
        <p:txBody>
          <a:bodyPr/>
          <a:lstStyle/>
          <a:p>
            <a:pPr marL="0" indent="0">
              <a:buNone/>
            </a:pPr>
            <a:r>
              <a:rPr lang="en-US" b="0" i="0" dirty="0">
                <a:solidFill>
                  <a:srgbClr val="414142"/>
                </a:solidFill>
                <a:effectLst/>
                <a:latin typeface="Tw Cen MT" panose="020B0602020104020603" pitchFamily="34" charset="77"/>
              </a:rPr>
              <a:t>Activity: </a:t>
            </a:r>
            <a:r>
              <a:rPr lang="en-US" b="1" i="0" dirty="0">
                <a:solidFill>
                  <a:srgbClr val="414142"/>
                </a:solidFill>
                <a:effectLst/>
                <a:latin typeface="Tw Cen MT" panose="020B0602020104020603" pitchFamily="34" charset="77"/>
              </a:rPr>
              <a:t>Choose a Question 1, 2, 3</a:t>
            </a:r>
          </a:p>
          <a:p>
            <a:pPr marL="514350" indent="-514350">
              <a:lnSpc>
                <a:spcPct val="120000"/>
              </a:lnSpc>
              <a:buFont typeface="+mj-lt"/>
              <a:buAutoNum type="arabicPeriod"/>
            </a:pPr>
            <a:r>
              <a:rPr lang="en-US" i="0" dirty="0">
                <a:solidFill>
                  <a:srgbClr val="414142"/>
                </a:solidFill>
                <a:effectLst/>
                <a:latin typeface="Tw Cen MT" panose="020B0602020104020603" pitchFamily="34" charset="77"/>
              </a:rPr>
              <a:t>Why are most students motivated to help their peers assess work?</a:t>
            </a:r>
          </a:p>
          <a:p>
            <a:pPr marL="514350" indent="-514350">
              <a:lnSpc>
                <a:spcPct val="120000"/>
              </a:lnSpc>
              <a:buFont typeface="+mj-lt"/>
              <a:buAutoNum type="arabicPeriod"/>
            </a:pPr>
            <a:r>
              <a:rPr lang="en-US" i="0" dirty="0">
                <a:solidFill>
                  <a:srgbClr val="414142"/>
                </a:solidFill>
                <a:effectLst/>
                <a:latin typeface="Tw Cen MT" panose="020B0602020104020603" pitchFamily="34" charset="77"/>
              </a:rPr>
              <a:t>What are the benefits of peer assessment?</a:t>
            </a:r>
          </a:p>
          <a:p>
            <a:pPr marL="514350" indent="-514350">
              <a:lnSpc>
                <a:spcPct val="120000"/>
              </a:lnSpc>
              <a:buFont typeface="+mj-lt"/>
              <a:buAutoNum type="arabicPeriod"/>
            </a:pPr>
            <a:r>
              <a:rPr lang="en-US" dirty="0">
                <a:solidFill>
                  <a:srgbClr val="414142"/>
                </a:solidFill>
                <a:latin typeface="Tw Cen MT" panose="020B0602020104020603" pitchFamily="34" charset="77"/>
              </a:rPr>
              <a:t>What strategies promote peer assessment?</a:t>
            </a:r>
            <a:endParaRPr lang="en-US" i="0" dirty="0">
              <a:solidFill>
                <a:srgbClr val="414142"/>
              </a:solidFill>
              <a:effectLst/>
              <a:latin typeface="Tw Cen MT" panose="020B0602020104020603" pitchFamily="34" charset="77"/>
            </a:endParaRPr>
          </a:p>
          <a:p>
            <a:pPr marL="68580" indent="0">
              <a:buNone/>
            </a:pPr>
            <a:endParaRPr lang="en-US" dirty="0"/>
          </a:p>
        </p:txBody>
      </p:sp>
      <p:pic>
        <p:nvPicPr>
          <p:cNvPr id="5" name="Picture 4" descr="QR code for Https://iwonderstand.files.wordpress.com/2015/12/activating-students-as-instructional-resources-for-one-another.pdf&#10;&#10;">
            <a:hlinkClick r:id="rId3"/>
            <a:extLst>
              <a:ext uri="{FF2B5EF4-FFF2-40B4-BE49-F238E27FC236}">
                <a16:creationId xmlns:a16="http://schemas.microsoft.com/office/drawing/2014/main" id="{B9CF6986-FF79-3139-1D95-A21D920349D9}"/>
              </a:ext>
            </a:extLst>
          </p:cNvPr>
          <p:cNvPicPr>
            <a:picLocks noChangeAspect="1"/>
          </p:cNvPicPr>
          <p:nvPr/>
        </p:nvPicPr>
        <p:blipFill>
          <a:blip r:embed="rId4"/>
          <a:stretch>
            <a:fillRect/>
          </a:stretch>
        </p:blipFill>
        <p:spPr>
          <a:xfrm>
            <a:off x="7328344" y="2096855"/>
            <a:ext cx="1526222" cy="1526222"/>
          </a:xfrm>
          <a:prstGeom prst="rect">
            <a:avLst/>
          </a:prstGeom>
        </p:spPr>
      </p:pic>
      <p:sp>
        <p:nvSpPr>
          <p:cNvPr id="7" name="TextBox 6">
            <a:extLst>
              <a:ext uri="{FF2B5EF4-FFF2-40B4-BE49-F238E27FC236}">
                <a16:creationId xmlns:a16="http://schemas.microsoft.com/office/drawing/2014/main" id="{DF632916-C7ED-1B56-AE41-A74B2675B58C}"/>
              </a:ext>
            </a:extLst>
          </p:cNvPr>
          <p:cNvSpPr txBox="1"/>
          <p:nvPr/>
        </p:nvSpPr>
        <p:spPr>
          <a:xfrm>
            <a:off x="6541531" y="6445347"/>
            <a:ext cx="1724891" cy="307777"/>
          </a:xfrm>
          <a:prstGeom prst="rect">
            <a:avLst/>
          </a:prstGeom>
          <a:noFill/>
        </p:spPr>
        <p:txBody>
          <a:bodyPr wrap="square" rtlCol="0">
            <a:spAutoFit/>
          </a:bodyPr>
          <a:lstStyle/>
          <a:p>
            <a:r>
              <a:rPr lang="en-US" sz="1400" dirty="0">
                <a:latin typeface="Tw Cen MT" panose="020B0602020104020603" pitchFamily="34" charset="77"/>
              </a:rPr>
              <a:t>(</a:t>
            </a:r>
            <a:r>
              <a:rPr lang="en-US" sz="1400" dirty="0" err="1">
                <a:latin typeface="Tw Cen MT" panose="020B0602020104020603" pitchFamily="34" charset="77"/>
              </a:rPr>
              <a:t>Wiliam</a:t>
            </a:r>
            <a:r>
              <a:rPr lang="en-US" sz="1400" dirty="0">
                <a:latin typeface="Tw Cen MT" panose="020B0602020104020603" pitchFamily="34" charset="77"/>
              </a:rPr>
              <a:t>, 2011) </a:t>
            </a:r>
          </a:p>
        </p:txBody>
      </p:sp>
      <p:pic>
        <p:nvPicPr>
          <p:cNvPr id="8" name="Picture 7" descr="Reflections/Activities Icon&#10;&#10;This icon indicates the presence of activities or times of reflection.">
            <a:extLst>
              <a:ext uri="{FF2B5EF4-FFF2-40B4-BE49-F238E27FC236}">
                <a16:creationId xmlns:a16="http://schemas.microsoft.com/office/drawing/2014/main" id="{F2C533C9-F13A-6642-3447-666C4FF949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7887" y="5606057"/>
            <a:ext cx="731521" cy="731521"/>
          </a:xfrm>
          <a:prstGeom prst="rect">
            <a:avLst/>
          </a:prstGeom>
        </p:spPr>
      </p:pic>
    </p:spTree>
    <p:extLst>
      <p:ext uri="{BB962C8B-B14F-4D97-AF65-F5344CB8AC3E}">
        <p14:creationId xmlns:p14="http://schemas.microsoft.com/office/powerpoint/2010/main" val="13847952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0692-E2B6-94AA-CD58-61FFFFEF91E1}"/>
              </a:ext>
            </a:extLst>
          </p:cNvPr>
          <p:cNvSpPr>
            <a:spLocks noGrp="1"/>
          </p:cNvSpPr>
          <p:nvPr>
            <p:ph type="title"/>
          </p:nvPr>
        </p:nvSpPr>
        <p:spPr>
          <a:xfrm>
            <a:off x="457200" y="665166"/>
            <a:ext cx="8229600" cy="1096961"/>
          </a:xfrm>
        </p:spPr>
        <p:txBody>
          <a:bodyPr/>
          <a:lstStyle/>
          <a:p>
            <a:r>
              <a:rPr lang="en-US" dirty="0"/>
              <a:t>Find Someone Who…</a:t>
            </a:r>
            <a:br>
              <a:rPr lang="en-US" dirty="0"/>
            </a:br>
            <a:r>
              <a:rPr lang="en-US" dirty="0"/>
              <a:t>Uses Daily Formative Assessment</a:t>
            </a:r>
          </a:p>
        </p:txBody>
      </p:sp>
      <p:pic>
        <p:nvPicPr>
          <p:cNvPr id="6" name="Content Placeholder 5" descr="Table can be found in handouts&#10;12 squares&#10;Strategic Questioning, Mini whiteboards, Entry/Exit Cards, Indicators for Level of Understanding, Peer Assessment, Online Tools/ Apps, Student Self-Assessment, Student projects/performances, Sticky Notes, Writing Prompts, Other, Other.">
            <a:extLst>
              <a:ext uri="{FF2B5EF4-FFF2-40B4-BE49-F238E27FC236}">
                <a16:creationId xmlns:a16="http://schemas.microsoft.com/office/drawing/2014/main" id="{BD4CBFA1-2132-ADD7-8940-DF1B544BC4DC}"/>
              </a:ext>
            </a:extLst>
          </p:cNvPr>
          <p:cNvPicPr>
            <a:picLocks noChangeAspect="1"/>
          </p:cNvPicPr>
          <p:nvPr/>
        </p:nvPicPr>
        <p:blipFill>
          <a:blip r:embed="rId3"/>
          <a:stretch>
            <a:fillRect/>
          </a:stretch>
        </p:blipFill>
        <p:spPr>
          <a:xfrm>
            <a:off x="819454" y="1878453"/>
            <a:ext cx="7505092" cy="4614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ndicates Handouts&#10;" title="Folder Icon ">
            <a:extLst>
              <a:ext uri="{FF2B5EF4-FFF2-40B4-BE49-F238E27FC236}">
                <a16:creationId xmlns:a16="http://schemas.microsoft.com/office/drawing/2014/main" id="{A9161FBD-18D9-0A09-C993-28B0EFB9CB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7887" y="4748783"/>
            <a:ext cx="728473" cy="731521"/>
          </a:xfrm>
          <a:prstGeom prst="rect">
            <a:avLst/>
          </a:prstGeom>
        </p:spPr>
      </p:pic>
      <p:pic>
        <p:nvPicPr>
          <p:cNvPr id="8" name="Picture 7" descr="Reflections/Activities Icon&#10;&#10;This icon indicates the presence of activities or times of reflection.">
            <a:extLst>
              <a:ext uri="{FF2B5EF4-FFF2-40B4-BE49-F238E27FC236}">
                <a16:creationId xmlns:a16="http://schemas.microsoft.com/office/drawing/2014/main" id="{3270EA1C-2DD9-0F3C-AE15-8EFD18D64E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7887" y="5606057"/>
            <a:ext cx="731521" cy="731521"/>
          </a:xfrm>
          <a:prstGeom prst="rect">
            <a:avLst/>
          </a:prstGeom>
        </p:spPr>
      </p:pic>
    </p:spTree>
    <p:extLst>
      <p:ext uri="{BB962C8B-B14F-4D97-AF65-F5344CB8AC3E}">
        <p14:creationId xmlns:p14="http://schemas.microsoft.com/office/powerpoint/2010/main" val="24590874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C2C68-ED24-4A78-FA34-86E084582B11}"/>
              </a:ext>
            </a:extLst>
          </p:cNvPr>
          <p:cNvSpPr>
            <a:spLocks noGrp="1"/>
          </p:cNvSpPr>
          <p:nvPr>
            <p:ph type="title"/>
          </p:nvPr>
        </p:nvSpPr>
        <p:spPr>
          <a:xfrm>
            <a:off x="457200" y="665166"/>
            <a:ext cx="8229600" cy="1096961"/>
          </a:xfrm>
        </p:spPr>
        <p:txBody>
          <a:bodyPr/>
          <a:lstStyle/>
          <a:p>
            <a:r>
              <a:rPr lang="en-US" dirty="0">
                <a:latin typeface="Tw Cen MT" panose="020B0602020104020603" pitchFamily="34" charset="77"/>
              </a:rPr>
              <a:t>Using Daily </a:t>
            </a:r>
            <a:br>
              <a:rPr lang="en-US" dirty="0">
                <a:latin typeface="Tw Cen MT" panose="020B0602020104020603" pitchFamily="34" charset="77"/>
              </a:rPr>
            </a:br>
            <a:r>
              <a:rPr lang="en-US" dirty="0">
                <a:latin typeface="Tw Cen MT" panose="020B0602020104020603" pitchFamily="34" charset="77"/>
              </a:rPr>
              <a:t>Formative Assessment Data</a:t>
            </a:r>
          </a:p>
        </p:txBody>
      </p:sp>
      <p:sp>
        <p:nvSpPr>
          <p:cNvPr id="3" name="Text Placeholder 2">
            <a:extLst>
              <a:ext uri="{FF2B5EF4-FFF2-40B4-BE49-F238E27FC236}">
                <a16:creationId xmlns:a16="http://schemas.microsoft.com/office/drawing/2014/main" id="{7BB41E5C-95B9-019F-9224-53F37F143959}"/>
              </a:ext>
            </a:extLst>
          </p:cNvPr>
          <p:cNvSpPr>
            <a:spLocks noGrp="1"/>
          </p:cNvSpPr>
          <p:nvPr>
            <p:ph type="body" idx="1"/>
          </p:nvPr>
        </p:nvSpPr>
        <p:spPr>
          <a:xfrm>
            <a:off x="457200" y="1892305"/>
            <a:ext cx="8229600" cy="3962396"/>
          </a:xfrm>
        </p:spPr>
        <p:txBody>
          <a:bodyPr/>
          <a:lstStyle/>
          <a:p>
            <a:pPr marL="463550" indent="-463550"/>
            <a:r>
              <a:rPr lang="en-US" dirty="0"/>
              <a:t>Note strengths and challenges</a:t>
            </a:r>
          </a:p>
          <a:p>
            <a:pPr marL="463550" indent="-463550"/>
            <a:r>
              <a:rPr lang="en-US" dirty="0"/>
              <a:t>Identify learning gaps and determine how instruction can be adjusted to address learning gaps</a:t>
            </a:r>
          </a:p>
          <a:p>
            <a:pPr marL="463550" indent="-463550"/>
            <a:r>
              <a:rPr lang="en-US" dirty="0"/>
              <a:t>Identify any instructional gaps</a:t>
            </a:r>
          </a:p>
          <a:p>
            <a:pPr marL="463550" indent="-463550"/>
            <a:r>
              <a:rPr lang="en-US" dirty="0"/>
              <a:t>Plan instruction for students with more pronounced challenges</a:t>
            </a:r>
          </a:p>
          <a:p>
            <a:pPr marL="463550" indent="-463550"/>
            <a:r>
              <a:rPr lang="en-US" dirty="0"/>
              <a:t>Plan activities for those students needing enrichment </a:t>
            </a:r>
          </a:p>
          <a:p>
            <a:pPr marL="68580" indent="0">
              <a:buNone/>
            </a:pPr>
            <a:endParaRPr lang="en-US" sz="3200" dirty="0"/>
          </a:p>
        </p:txBody>
      </p:sp>
      <p:sp>
        <p:nvSpPr>
          <p:cNvPr id="4" name="TextBox 3">
            <a:extLst>
              <a:ext uri="{FF2B5EF4-FFF2-40B4-BE49-F238E27FC236}">
                <a16:creationId xmlns:a16="http://schemas.microsoft.com/office/drawing/2014/main" id="{053889CB-8B76-CE2F-B560-0C13111E9114}"/>
              </a:ext>
            </a:extLst>
          </p:cNvPr>
          <p:cNvSpPr txBox="1"/>
          <p:nvPr/>
        </p:nvSpPr>
        <p:spPr>
          <a:xfrm>
            <a:off x="6363730" y="6460283"/>
            <a:ext cx="2697678" cy="307777"/>
          </a:xfrm>
          <a:prstGeom prst="rect">
            <a:avLst/>
          </a:prstGeom>
          <a:noFill/>
        </p:spPr>
        <p:txBody>
          <a:bodyPr wrap="square" rtlCol="0">
            <a:spAutoFit/>
          </a:bodyPr>
          <a:lstStyle/>
          <a:p>
            <a:r>
              <a:rPr lang="en-US" sz="1400" dirty="0">
                <a:latin typeface="Tw Cen MT" panose="020B0602020104020603" pitchFamily="34" charset="77"/>
              </a:rPr>
              <a:t>(Teaching Matters, 2020)</a:t>
            </a:r>
          </a:p>
        </p:txBody>
      </p:sp>
      <p:pic>
        <p:nvPicPr>
          <p:cNvPr id="5" name="Picture 4" descr="Icon for Module Specific info for CFA">
            <a:extLst>
              <a:ext uri="{FF2B5EF4-FFF2-40B4-BE49-F238E27FC236}">
                <a16:creationId xmlns:a16="http://schemas.microsoft.com/office/drawing/2014/main" id="{A477BFBE-F8B3-BCCB-1CEC-4732563C99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pic>
        <p:nvPicPr>
          <p:cNvPr id="10" name="Picture 9" descr="Indicates Handouts&#10;" title="Folder Icon ">
            <a:extLst>
              <a:ext uri="{FF2B5EF4-FFF2-40B4-BE49-F238E27FC236}">
                <a16:creationId xmlns:a16="http://schemas.microsoft.com/office/drawing/2014/main" id="{FC88A805-5915-D64D-BA66-FEDFAEC6FC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7887" y="4748783"/>
            <a:ext cx="728473" cy="731521"/>
          </a:xfrm>
          <a:prstGeom prst="rect">
            <a:avLst/>
          </a:prstGeom>
        </p:spPr>
      </p:pic>
    </p:spTree>
    <p:extLst>
      <p:ext uri="{BB962C8B-B14F-4D97-AF65-F5344CB8AC3E}">
        <p14:creationId xmlns:p14="http://schemas.microsoft.com/office/powerpoint/2010/main" val="11109456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C41D-A844-2B70-D02B-18F936C7A3FC}"/>
              </a:ext>
            </a:extLst>
          </p:cNvPr>
          <p:cNvSpPr>
            <a:spLocks noGrp="1"/>
          </p:cNvSpPr>
          <p:nvPr>
            <p:ph type="title"/>
          </p:nvPr>
        </p:nvSpPr>
        <p:spPr/>
        <p:txBody>
          <a:bodyPr/>
          <a:lstStyle/>
          <a:p>
            <a:r>
              <a:rPr lang="en-US" dirty="0"/>
              <a:t>Daily Formative Assessment</a:t>
            </a:r>
          </a:p>
        </p:txBody>
      </p:sp>
      <p:sp>
        <p:nvSpPr>
          <p:cNvPr id="3" name="Text Placeholder 2">
            <a:extLst>
              <a:ext uri="{FF2B5EF4-FFF2-40B4-BE49-F238E27FC236}">
                <a16:creationId xmlns:a16="http://schemas.microsoft.com/office/drawing/2014/main" id="{523B3535-BD24-DAEB-A7D0-7B9F47988DD5}"/>
              </a:ext>
            </a:extLst>
          </p:cNvPr>
          <p:cNvSpPr>
            <a:spLocks noGrp="1"/>
          </p:cNvSpPr>
          <p:nvPr>
            <p:ph type="body" idx="1"/>
          </p:nvPr>
        </p:nvSpPr>
        <p:spPr/>
        <p:txBody>
          <a:bodyPr/>
          <a:lstStyle/>
          <a:p>
            <a:pPr marL="463550" indent="-463550">
              <a:buFont typeface="Wingdings" pitchFamily="2" charset="2"/>
              <a:buChar char="§"/>
            </a:pPr>
            <a:r>
              <a:rPr lang="en-US" sz="2400" dirty="0"/>
              <a:t>Reflect on a learning target and success criteria you have identified</a:t>
            </a:r>
          </a:p>
          <a:p>
            <a:pPr marL="463550" indent="-463550">
              <a:buFont typeface="Wingdings" pitchFamily="2" charset="2"/>
              <a:buChar char="§"/>
            </a:pPr>
            <a:r>
              <a:rPr lang="en-US" sz="2400" dirty="0"/>
              <a:t>Develop a plan for daily formative assessment to be used within and/or between lessons</a:t>
            </a:r>
          </a:p>
          <a:p>
            <a:pPr marL="463550" indent="-463550">
              <a:buFont typeface="Wingdings" pitchFamily="2" charset="2"/>
              <a:buChar char="§"/>
            </a:pPr>
            <a:r>
              <a:rPr lang="en-US" sz="2400" dirty="0"/>
              <a:t>Use strategies that involve and elicit evidence of learning from all students</a:t>
            </a:r>
          </a:p>
          <a:p>
            <a:pPr marL="100013" indent="0">
              <a:buNone/>
            </a:pPr>
            <a:endParaRPr lang="en-US" sz="2800" dirty="0"/>
          </a:p>
        </p:txBody>
      </p:sp>
      <p:pic>
        <p:nvPicPr>
          <p:cNvPr id="5" name="Picture 4" descr="Table&#10;&#10;Planning template thumbnail. Find full document in the handouts&#10;">
            <a:extLst>
              <a:ext uri="{FF2B5EF4-FFF2-40B4-BE49-F238E27FC236}">
                <a16:creationId xmlns:a16="http://schemas.microsoft.com/office/drawing/2014/main" id="{B838C3EA-FF45-A925-C641-381F60D002DA}"/>
              </a:ext>
            </a:extLst>
          </p:cNvPr>
          <p:cNvPicPr>
            <a:picLocks noChangeAspect="1"/>
          </p:cNvPicPr>
          <p:nvPr/>
        </p:nvPicPr>
        <p:blipFill>
          <a:blip r:embed="rId3"/>
          <a:stretch>
            <a:fillRect/>
          </a:stretch>
        </p:blipFill>
        <p:spPr>
          <a:xfrm>
            <a:off x="4532048" y="1698627"/>
            <a:ext cx="4391069" cy="3810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Reflections/Activities Icon&#10;&#10;This icon indicates the presence of activities or times of reflection.">
            <a:extLst>
              <a:ext uri="{FF2B5EF4-FFF2-40B4-BE49-F238E27FC236}">
                <a16:creationId xmlns:a16="http://schemas.microsoft.com/office/drawing/2014/main" id="{6825142B-8984-B5C9-3F61-C0DFD02A14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7887" y="5606057"/>
            <a:ext cx="731521" cy="731521"/>
          </a:xfrm>
          <a:prstGeom prst="rect">
            <a:avLst/>
          </a:prstGeom>
        </p:spPr>
      </p:pic>
      <p:pic>
        <p:nvPicPr>
          <p:cNvPr id="10" name="Picture 9" descr="Indicates Handouts&#10;" title="Folder Icon ">
            <a:extLst>
              <a:ext uri="{FF2B5EF4-FFF2-40B4-BE49-F238E27FC236}">
                <a16:creationId xmlns:a16="http://schemas.microsoft.com/office/drawing/2014/main" id="{2DA0CE0F-06E7-A592-92B0-7F7A5D6638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7887" y="4748783"/>
            <a:ext cx="728473" cy="731521"/>
          </a:xfrm>
          <a:prstGeom prst="rect">
            <a:avLst/>
          </a:prstGeom>
        </p:spPr>
      </p:pic>
      <p:pic>
        <p:nvPicPr>
          <p:cNvPr id="11" name="Picture 10" descr="A medallion stating &quot;It's your turn&quot;">
            <a:extLst>
              <a:ext uri="{FF2B5EF4-FFF2-40B4-BE49-F238E27FC236}">
                <a16:creationId xmlns:a16="http://schemas.microsoft.com/office/drawing/2014/main" id="{E27F2D7B-5F48-B887-AC6D-41D61425C2FD}"/>
              </a:ext>
            </a:extLst>
          </p:cNvPr>
          <p:cNvPicPr>
            <a:picLocks noChangeAspect="1"/>
          </p:cNvPicPr>
          <p:nvPr/>
        </p:nvPicPr>
        <p:blipFill>
          <a:blip r:embed="rId6">
            <a:duotone>
              <a:schemeClr val="accent4">
                <a:shade val="45000"/>
                <a:satMod val="135000"/>
              </a:schemeClr>
              <a:prstClr val="white"/>
            </a:duotone>
          </a:blip>
          <a:stretch>
            <a:fillRect/>
          </a:stretch>
        </p:blipFill>
        <p:spPr>
          <a:xfrm>
            <a:off x="7620441" y="672106"/>
            <a:ext cx="1523559" cy="1353279"/>
          </a:xfrm>
          <a:prstGeom prst="rect">
            <a:avLst/>
          </a:prstGeom>
        </p:spPr>
      </p:pic>
    </p:spTree>
    <p:extLst>
      <p:ext uri="{BB962C8B-B14F-4D97-AF65-F5344CB8AC3E}">
        <p14:creationId xmlns:p14="http://schemas.microsoft.com/office/powerpoint/2010/main" val="11768923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3C6F-F569-8F14-0399-7BBDE8E61C67}"/>
              </a:ext>
            </a:extLst>
          </p:cNvPr>
          <p:cNvSpPr>
            <a:spLocks noGrp="1"/>
          </p:cNvSpPr>
          <p:nvPr>
            <p:ph type="title"/>
          </p:nvPr>
        </p:nvSpPr>
        <p:spPr>
          <a:xfrm>
            <a:off x="457200" y="665166"/>
            <a:ext cx="8229600" cy="1096961"/>
          </a:xfrm>
        </p:spPr>
        <p:txBody>
          <a:bodyPr/>
          <a:lstStyle/>
          <a:p>
            <a:r>
              <a:rPr lang="en-US" dirty="0"/>
              <a:t> Eliciting Evidence of Learning</a:t>
            </a:r>
            <a:br>
              <a:rPr lang="en-US" dirty="0"/>
            </a:br>
            <a:r>
              <a:rPr lang="en-US" dirty="0"/>
              <a:t>Common Formative Assessment</a:t>
            </a:r>
          </a:p>
        </p:txBody>
      </p:sp>
      <p:pic>
        <p:nvPicPr>
          <p:cNvPr id="8" name="Picture 7" descr="Indicates Handouts&#10;" title="Folder Icon ">
            <a:extLst>
              <a:ext uri="{FF2B5EF4-FFF2-40B4-BE49-F238E27FC236}">
                <a16:creationId xmlns:a16="http://schemas.microsoft.com/office/drawing/2014/main" id="{53D12693-F99B-E354-2E6A-048B1F8325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7888" y="5614416"/>
            <a:ext cx="728473" cy="731521"/>
          </a:xfrm>
          <a:prstGeom prst="rect">
            <a:avLst/>
          </a:prstGeom>
        </p:spPr>
      </p:pic>
      <p:pic>
        <p:nvPicPr>
          <p:cNvPr id="10" name="Picture 9" descr="Diagram&#10;&#10;A triangle with divided angles labeled Formative Assessment Process. The top angle says clarify learning, priority standards, learning targets, and success criteria, The note above it says Where is the learning going? In the center of the triangle is a circle with student outcomes, The lower left angle says Provide Feedback, Interpret and Act. Out side this angle How does the learner get there? The third angle says Elicit Evidence of Learning, Daily and common Formative Assessment, outside this angle says Where is the learning now? ">
            <a:extLst>
              <a:ext uri="{FF2B5EF4-FFF2-40B4-BE49-F238E27FC236}">
                <a16:creationId xmlns:a16="http://schemas.microsoft.com/office/drawing/2014/main" id="{5961F5AE-CE91-CD69-1391-516F40004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285" y="1836057"/>
            <a:ext cx="5401430" cy="4604147"/>
          </a:xfrm>
          <a:prstGeom prst="rect">
            <a:avLst/>
          </a:prstGeom>
        </p:spPr>
      </p:pic>
    </p:spTree>
    <p:extLst>
      <p:ext uri="{BB962C8B-B14F-4D97-AF65-F5344CB8AC3E}">
        <p14:creationId xmlns:p14="http://schemas.microsoft.com/office/powerpoint/2010/main" val="19235549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B71DA-998E-15B3-D83E-6CE4B679E6D2}"/>
              </a:ext>
            </a:extLst>
          </p:cNvPr>
          <p:cNvSpPr>
            <a:spLocks noGrp="1"/>
          </p:cNvSpPr>
          <p:nvPr>
            <p:ph type="title"/>
          </p:nvPr>
        </p:nvSpPr>
        <p:spPr>
          <a:xfrm>
            <a:off x="457200" y="665166"/>
            <a:ext cx="8229600" cy="1096961"/>
          </a:xfrm>
        </p:spPr>
        <p:txBody>
          <a:bodyPr/>
          <a:lstStyle/>
          <a:p>
            <a:r>
              <a:rPr lang="en-US" dirty="0"/>
              <a:t>Common Formative Assessments are…</a:t>
            </a:r>
          </a:p>
        </p:txBody>
      </p:sp>
      <p:sp>
        <p:nvSpPr>
          <p:cNvPr id="3" name="Text Placeholder 2">
            <a:extLst>
              <a:ext uri="{FF2B5EF4-FFF2-40B4-BE49-F238E27FC236}">
                <a16:creationId xmlns:a16="http://schemas.microsoft.com/office/drawing/2014/main" id="{A56B2EA3-0632-A772-7A23-C898197BD14F}"/>
              </a:ext>
            </a:extLst>
          </p:cNvPr>
          <p:cNvSpPr>
            <a:spLocks noGrp="1"/>
          </p:cNvSpPr>
          <p:nvPr>
            <p:ph type="body" idx="1"/>
          </p:nvPr>
        </p:nvSpPr>
        <p:spPr/>
        <p:txBody>
          <a:bodyPr/>
          <a:lstStyle/>
          <a:p>
            <a:pPr marL="463550" indent="-463550"/>
            <a:r>
              <a:rPr lang="en-US" dirty="0"/>
              <a:t>Collaboratively designed by a grade-level or course-level team</a:t>
            </a:r>
          </a:p>
          <a:p>
            <a:pPr marL="463550" indent="-463550"/>
            <a:r>
              <a:rPr lang="en-US" dirty="0"/>
              <a:t>Administered to students by each participating teacher in the school</a:t>
            </a:r>
          </a:p>
          <a:p>
            <a:pPr marL="463550" indent="-463550"/>
            <a:r>
              <a:rPr lang="en-US" dirty="0"/>
              <a:t>Assess a student’s understanding of unit learning intentions (derived from selected standards)</a:t>
            </a:r>
          </a:p>
          <a:p>
            <a:pPr marL="463550" indent="-463550"/>
            <a:r>
              <a:rPr lang="en-US" dirty="0"/>
              <a:t>Provide feedback for students to show what they currently know and still need to learn</a:t>
            </a:r>
          </a:p>
          <a:p>
            <a:pPr marL="463550" indent="-463550"/>
            <a:r>
              <a:rPr lang="en-US" dirty="0"/>
              <a:t>Provide a clear lens through which teachers see their instructional impact on student learning</a:t>
            </a:r>
          </a:p>
          <a:p>
            <a:pPr marL="68580" indent="0">
              <a:buNone/>
            </a:pPr>
            <a:endParaRPr lang="en-US" sz="3200" dirty="0"/>
          </a:p>
        </p:txBody>
      </p:sp>
      <p:sp>
        <p:nvSpPr>
          <p:cNvPr id="6" name="TextBox 5">
            <a:extLst>
              <a:ext uri="{FF2B5EF4-FFF2-40B4-BE49-F238E27FC236}">
                <a16:creationId xmlns:a16="http://schemas.microsoft.com/office/drawing/2014/main" id="{385B4245-DCD7-D128-07BB-EEC9F490F334}"/>
              </a:ext>
            </a:extLst>
          </p:cNvPr>
          <p:cNvSpPr txBox="1"/>
          <p:nvPr/>
        </p:nvSpPr>
        <p:spPr>
          <a:xfrm>
            <a:off x="6682630" y="6449898"/>
            <a:ext cx="1449308" cy="307777"/>
          </a:xfrm>
          <a:prstGeom prst="rect">
            <a:avLst/>
          </a:prstGeom>
          <a:noFill/>
        </p:spPr>
        <p:txBody>
          <a:bodyPr wrap="none" rtlCol="0">
            <a:spAutoFit/>
          </a:bodyPr>
          <a:lstStyle/>
          <a:p>
            <a:r>
              <a:rPr lang="en-US" sz="1400" dirty="0">
                <a:latin typeface="Tw Cen MT" panose="020B0602020104020603" pitchFamily="34" charset="77"/>
              </a:rPr>
              <a:t>(Ainsworth, 2015)</a:t>
            </a:r>
          </a:p>
        </p:txBody>
      </p:sp>
      <p:pic>
        <p:nvPicPr>
          <p:cNvPr id="4" name="Picture 3" descr="Icon for Module Specific info for CFA">
            <a:extLst>
              <a:ext uri="{FF2B5EF4-FFF2-40B4-BE49-F238E27FC236}">
                <a16:creationId xmlns:a16="http://schemas.microsoft.com/office/drawing/2014/main" id="{7A08F547-FD9E-3131-346B-D4A6003837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spTree>
    <p:extLst>
      <p:ext uri="{BB962C8B-B14F-4D97-AF65-F5344CB8AC3E}">
        <p14:creationId xmlns:p14="http://schemas.microsoft.com/office/powerpoint/2010/main" val="1305670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53D6-42DB-7539-B531-1384A846002E}"/>
              </a:ext>
            </a:extLst>
          </p:cNvPr>
          <p:cNvSpPr>
            <a:spLocks noGrp="1"/>
          </p:cNvSpPr>
          <p:nvPr>
            <p:ph type="title"/>
          </p:nvPr>
        </p:nvSpPr>
        <p:spPr>
          <a:xfrm>
            <a:off x="457200" y="665166"/>
            <a:ext cx="8229600" cy="1096961"/>
          </a:xfrm>
        </p:spPr>
        <p:txBody>
          <a:bodyPr/>
          <a:lstStyle/>
          <a:p>
            <a:r>
              <a:rPr lang="en-US" dirty="0"/>
              <a:t>Benefits of </a:t>
            </a:r>
            <a:br>
              <a:rPr lang="en-US" dirty="0"/>
            </a:br>
            <a:r>
              <a:rPr lang="en-US" dirty="0"/>
              <a:t>Common Formative Assessments</a:t>
            </a:r>
          </a:p>
        </p:txBody>
      </p:sp>
      <p:sp>
        <p:nvSpPr>
          <p:cNvPr id="3" name="Text Placeholder 2">
            <a:extLst>
              <a:ext uri="{FF2B5EF4-FFF2-40B4-BE49-F238E27FC236}">
                <a16:creationId xmlns:a16="http://schemas.microsoft.com/office/drawing/2014/main" id="{7828D84E-30A9-7B74-7B4B-C2B7B65EF0CB}"/>
              </a:ext>
            </a:extLst>
          </p:cNvPr>
          <p:cNvSpPr>
            <a:spLocks noGrp="1"/>
          </p:cNvSpPr>
          <p:nvPr>
            <p:ph type="body" idx="1"/>
          </p:nvPr>
        </p:nvSpPr>
        <p:spPr>
          <a:xfrm>
            <a:off x="457199" y="1892305"/>
            <a:ext cx="8140046" cy="3962396"/>
          </a:xfrm>
        </p:spPr>
        <p:txBody>
          <a:bodyPr/>
          <a:lstStyle/>
          <a:p>
            <a:pPr marL="463550" indent="-463550">
              <a:lnSpc>
                <a:spcPct val="110000"/>
              </a:lnSpc>
            </a:pPr>
            <a:r>
              <a:rPr lang="en-US" dirty="0"/>
              <a:t>Help teachers determine WHY students are not yet proficient</a:t>
            </a:r>
          </a:p>
          <a:p>
            <a:pPr marL="463550" indent="-463550">
              <a:lnSpc>
                <a:spcPct val="110000"/>
              </a:lnSpc>
            </a:pPr>
            <a:r>
              <a:rPr lang="en-US" dirty="0"/>
              <a:t>Provide a strategy for determining whether students are making progress in the curriculum</a:t>
            </a:r>
          </a:p>
          <a:p>
            <a:pPr marL="463550" indent="-463550">
              <a:lnSpc>
                <a:spcPct val="110000"/>
              </a:lnSpc>
            </a:pPr>
            <a:r>
              <a:rPr lang="en-US" dirty="0"/>
              <a:t>Inform students and teachers of next steps in learning/instruction</a:t>
            </a:r>
          </a:p>
          <a:p>
            <a:pPr marL="463550" indent="-463550">
              <a:lnSpc>
                <a:spcPct val="110000"/>
              </a:lnSpc>
            </a:pPr>
            <a:r>
              <a:rPr lang="en-US" dirty="0"/>
              <a:t>All for individualization of learning for all students</a:t>
            </a:r>
          </a:p>
          <a:p>
            <a:pPr marL="463550" indent="-463550">
              <a:lnSpc>
                <a:spcPct val="110000"/>
              </a:lnSpc>
            </a:pPr>
            <a:r>
              <a:rPr lang="en-US" dirty="0"/>
              <a:t>Encourage collaborative reflection to improve instructional practices and monitor student progress</a:t>
            </a:r>
          </a:p>
          <a:p>
            <a:pPr marL="463550" indent="-463550">
              <a:lnSpc>
                <a:spcPct val="110000"/>
              </a:lnSpc>
            </a:pPr>
            <a:r>
              <a:rPr lang="en-US" dirty="0"/>
              <a:t>Build the capacity of teachers and teams to achieve at </a:t>
            </a:r>
            <a:br>
              <a:rPr lang="en-US" dirty="0"/>
            </a:br>
            <a:r>
              <a:rPr lang="en-US" dirty="0"/>
              <a:t>higher levels</a:t>
            </a:r>
          </a:p>
          <a:p>
            <a:pPr marL="68580" indent="0">
              <a:buNone/>
            </a:pPr>
            <a:endParaRPr lang="en-US" sz="3200" dirty="0"/>
          </a:p>
        </p:txBody>
      </p:sp>
      <p:pic>
        <p:nvPicPr>
          <p:cNvPr id="8" name="Picture 7" descr="Icon for Module Specific info for CFA">
            <a:extLst>
              <a:ext uri="{FF2B5EF4-FFF2-40B4-BE49-F238E27FC236}">
                <a16:creationId xmlns:a16="http://schemas.microsoft.com/office/drawing/2014/main" id="{B9686A5B-B050-B138-CC29-204C92703F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sp>
        <p:nvSpPr>
          <p:cNvPr id="9" name="TextBox 8">
            <a:extLst>
              <a:ext uri="{FF2B5EF4-FFF2-40B4-BE49-F238E27FC236}">
                <a16:creationId xmlns:a16="http://schemas.microsoft.com/office/drawing/2014/main" id="{5B943CEE-C66C-B57A-A089-6295E057B821}"/>
              </a:ext>
            </a:extLst>
          </p:cNvPr>
          <p:cNvSpPr txBox="1"/>
          <p:nvPr/>
        </p:nvSpPr>
        <p:spPr>
          <a:xfrm>
            <a:off x="6682630" y="6449898"/>
            <a:ext cx="1449308" cy="307777"/>
          </a:xfrm>
          <a:prstGeom prst="rect">
            <a:avLst/>
          </a:prstGeom>
          <a:noFill/>
        </p:spPr>
        <p:txBody>
          <a:bodyPr wrap="none" rtlCol="0">
            <a:spAutoFit/>
          </a:bodyPr>
          <a:lstStyle/>
          <a:p>
            <a:r>
              <a:rPr lang="en-US" sz="1400" dirty="0">
                <a:latin typeface="Tw Cen MT" panose="020B0602020104020603" pitchFamily="34" charset="77"/>
              </a:rPr>
              <a:t>(Ainsworth, 2015)</a:t>
            </a:r>
          </a:p>
        </p:txBody>
      </p:sp>
    </p:spTree>
    <p:extLst>
      <p:ext uri="{BB962C8B-B14F-4D97-AF65-F5344CB8AC3E}">
        <p14:creationId xmlns:p14="http://schemas.microsoft.com/office/powerpoint/2010/main" val="40321280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466EC-3789-AA6C-DB9D-E7DE108212FE}"/>
              </a:ext>
            </a:extLst>
          </p:cNvPr>
          <p:cNvSpPr>
            <a:spLocks noGrp="1"/>
          </p:cNvSpPr>
          <p:nvPr>
            <p:ph type="title"/>
          </p:nvPr>
        </p:nvSpPr>
        <p:spPr>
          <a:xfrm>
            <a:off x="457200" y="665166"/>
            <a:ext cx="8229600" cy="1096961"/>
          </a:xfrm>
        </p:spPr>
        <p:txBody>
          <a:bodyPr/>
          <a:lstStyle/>
          <a:p>
            <a:r>
              <a:rPr lang="en-US" dirty="0"/>
              <a:t>How to Build </a:t>
            </a:r>
            <a:br>
              <a:rPr lang="en-US" dirty="0"/>
            </a:br>
            <a:r>
              <a:rPr lang="en-US" dirty="0"/>
              <a:t>Common Formative Assessments</a:t>
            </a:r>
          </a:p>
        </p:txBody>
      </p:sp>
      <p:sp>
        <p:nvSpPr>
          <p:cNvPr id="3" name="Text Placeholder 2">
            <a:extLst>
              <a:ext uri="{FF2B5EF4-FFF2-40B4-BE49-F238E27FC236}">
                <a16:creationId xmlns:a16="http://schemas.microsoft.com/office/drawing/2014/main" id="{F330F894-FAAC-F6B6-66A9-5C08702C38E6}"/>
              </a:ext>
            </a:extLst>
          </p:cNvPr>
          <p:cNvSpPr>
            <a:spLocks noGrp="1"/>
          </p:cNvSpPr>
          <p:nvPr>
            <p:ph type="body" idx="1"/>
          </p:nvPr>
        </p:nvSpPr>
        <p:spPr>
          <a:xfrm>
            <a:off x="457200" y="1892305"/>
            <a:ext cx="6876854" cy="3962396"/>
          </a:xfrm>
        </p:spPr>
        <p:txBody>
          <a:bodyPr/>
          <a:lstStyle/>
          <a:p>
            <a:pPr marL="68580" indent="0">
              <a:buNone/>
            </a:pPr>
            <a:r>
              <a:rPr lang="en-US" dirty="0"/>
              <a:t>Use the QR code to locate the pre-read article and reflect on these questions as you peruse the article:</a:t>
            </a:r>
          </a:p>
          <a:p>
            <a:pPr marL="463550" indent="-463550"/>
            <a:r>
              <a:rPr lang="en-US" dirty="0"/>
              <a:t>What are the benefits of Common Formative Assessments?</a:t>
            </a:r>
          </a:p>
          <a:p>
            <a:pPr marL="463550" indent="-463550"/>
            <a:r>
              <a:rPr lang="en-US" dirty="0"/>
              <a:t>What information resonates with you most about building CFAs?</a:t>
            </a:r>
          </a:p>
        </p:txBody>
      </p:sp>
      <p:pic>
        <p:nvPicPr>
          <p:cNvPr id="8" name="Picture 7" descr="Reflections/Activities Icon&#10;&#10;This icon indicates the presence of activities or times of reflection.">
            <a:extLst>
              <a:ext uri="{FF2B5EF4-FFF2-40B4-BE49-F238E27FC236}">
                <a16:creationId xmlns:a16="http://schemas.microsoft.com/office/drawing/2014/main" id="{2508366D-1986-34D4-1177-563863E32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7887" y="5606057"/>
            <a:ext cx="731521" cy="731521"/>
          </a:xfrm>
          <a:prstGeom prst="rect">
            <a:avLst/>
          </a:prstGeom>
        </p:spPr>
      </p:pic>
      <p:pic>
        <p:nvPicPr>
          <p:cNvPr id="12" name="Picture 11" descr="QR code to https://www.powerschool.com/blog/new-teachers-heres-how-to-build-common-formative-assessments/ &#10;&#10;">
            <a:extLst>
              <a:ext uri="{FF2B5EF4-FFF2-40B4-BE49-F238E27FC236}">
                <a16:creationId xmlns:a16="http://schemas.microsoft.com/office/drawing/2014/main" id="{75034884-F362-DE07-7EF1-E999D3B0E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054" y="2392220"/>
            <a:ext cx="1042418" cy="1042418"/>
          </a:xfrm>
          <a:prstGeom prst="rect">
            <a:avLst/>
          </a:prstGeom>
        </p:spPr>
      </p:pic>
    </p:spTree>
    <p:extLst>
      <p:ext uri="{BB962C8B-B14F-4D97-AF65-F5344CB8AC3E}">
        <p14:creationId xmlns:p14="http://schemas.microsoft.com/office/powerpoint/2010/main" val="2687286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DAE59-EFE8-AC1F-B8F9-47018C8258D4}"/>
              </a:ext>
            </a:extLst>
          </p:cNvPr>
          <p:cNvSpPr>
            <a:spLocks noGrp="1"/>
          </p:cNvSpPr>
          <p:nvPr>
            <p:ph type="title"/>
          </p:nvPr>
        </p:nvSpPr>
        <p:spPr/>
        <p:txBody>
          <a:bodyPr/>
          <a:lstStyle/>
          <a:p>
            <a:r>
              <a:rPr lang="en-US" dirty="0"/>
              <a:t>Hidden Slide #5</a:t>
            </a:r>
          </a:p>
        </p:txBody>
      </p:sp>
      <p:sp>
        <p:nvSpPr>
          <p:cNvPr id="3" name="Text Placeholder 2">
            <a:extLst>
              <a:ext uri="{FF2B5EF4-FFF2-40B4-BE49-F238E27FC236}">
                <a16:creationId xmlns:a16="http://schemas.microsoft.com/office/drawing/2014/main" id="{4E22DF63-4A00-565B-814F-A486C60E4E23}"/>
              </a:ext>
            </a:extLst>
          </p:cNvPr>
          <p:cNvSpPr>
            <a:spLocks noGrp="1"/>
          </p:cNvSpPr>
          <p:nvPr>
            <p:ph type="body" idx="1"/>
          </p:nvPr>
        </p:nvSpPr>
        <p:spPr>
          <a:xfrm>
            <a:off x="457200" y="1698627"/>
            <a:ext cx="8229600" cy="3962396"/>
          </a:xfrm>
        </p:spPr>
        <p:txBody>
          <a:bodyPr/>
          <a:lstStyle/>
          <a:p>
            <a:pPr marL="68580" indent="0">
              <a:buNone/>
            </a:pPr>
            <a:r>
              <a:rPr lang="en-US" sz="1800" b="1" dirty="0"/>
              <a:t>General Guidance for Virtual Presentations</a:t>
            </a:r>
          </a:p>
          <a:p>
            <a:r>
              <a:rPr lang="en-US" sz="1800" dirty="0"/>
              <a:t>Notify and request prior permission from participants if session is to be videotaped.</a:t>
            </a:r>
          </a:p>
          <a:p>
            <a:r>
              <a:rPr lang="en-US" sz="1800" dirty="0"/>
              <a:t>Test your tech set-up prior to the session (download and save videos on flash drive if needed)</a:t>
            </a:r>
          </a:p>
          <a:p>
            <a:r>
              <a:rPr lang="en-US" sz="1800" dirty="0"/>
              <a:t>Keep sessions short (1 – 1.5 hours maximum)</a:t>
            </a:r>
          </a:p>
          <a:p>
            <a:r>
              <a:rPr lang="en-US" sz="1800" dirty="0"/>
              <a:t>Provide norms for participation &amp; discussion (video on, ask questions in chat, stay engaged)</a:t>
            </a:r>
          </a:p>
          <a:p>
            <a:r>
              <a:rPr lang="en-US" sz="1800" dirty="0"/>
              <a:t>Minimize distractions (request participants to mute when not participating)</a:t>
            </a:r>
          </a:p>
          <a:p>
            <a:r>
              <a:rPr lang="en-US" sz="1800" dirty="0"/>
              <a:t>Identify roles prior to presentation (facilitator, timekeeper, notetaker, etc.)</a:t>
            </a:r>
          </a:p>
          <a:p>
            <a:r>
              <a:rPr lang="en-US" sz="1800" dirty="0"/>
              <a:t>Use 2 consultants – 1 to present, 1 to manage chat, etc.</a:t>
            </a:r>
          </a:p>
          <a:p>
            <a:r>
              <a:rPr lang="en-US" sz="1800" dirty="0"/>
              <a:t>Create opportunities for participant engagement and interaction  </a:t>
            </a:r>
          </a:p>
          <a:p>
            <a:r>
              <a:rPr lang="en-US" sz="1800" dirty="0"/>
              <a:t>Each breakout room should choose a discussion leader and notetaker  </a:t>
            </a:r>
          </a:p>
          <a:p>
            <a:r>
              <a:rPr lang="en-US" sz="1800" dirty="0"/>
              <a:t>End the session with an effective wrap up</a:t>
            </a:r>
          </a:p>
          <a:p>
            <a:pPr marL="68580" indent="0">
              <a:buNone/>
            </a:pPr>
            <a:endParaRPr lang="en-US" dirty="0"/>
          </a:p>
        </p:txBody>
      </p:sp>
    </p:spTree>
    <p:extLst>
      <p:ext uri="{BB962C8B-B14F-4D97-AF65-F5344CB8AC3E}">
        <p14:creationId xmlns:p14="http://schemas.microsoft.com/office/powerpoint/2010/main" val="22293106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07A0-483D-24AF-7AFD-325D0F1CF25F}"/>
              </a:ext>
            </a:extLst>
          </p:cNvPr>
          <p:cNvSpPr>
            <a:spLocks noGrp="1"/>
          </p:cNvSpPr>
          <p:nvPr>
            <p:ph type="title"/>
          </p:nvPr>
        </p:nvSpPr>
        <p:spPr>
          <a:xfrm>
            <a:off x="457200" y="665166"/>
            <a:ext cx="8229600" cy="1096961"/>
          </a:xfrm>
        </p:spPr>
        <p:txBody>
          <a:bodyPr/>
          <a:lstStyle/>
          <a:p>
            <a:r>
              <a:rPr lang="en-US" dirty="0">
                <a:latin typeface="Tw Cen MT" panose="020B0602020104020603" pitchFamily="34" charset="77"/>
              </a:rPr>
              <a:t>Creating Common Formative Assessments</a:t>
            </a:r>
          </a:p>
        </p:txBody>
      </p:sp>
      <p:sp>
        <p:nvSpPr>
          <p:cNvPr id="5" name="TextBox 4">
            <a:extLst>
              <a:ext uri="{FF2B5EF4-FFF2-40B4-BE49-F238E27FC236}">
                <a16:creationId xmlns:a16="http://schemas.microsoft.com/office/drawing/2014/main" id="{1AB9BD0C-9DF7-D44B-95D2-52C5D8DB8822}"/>
              </a:ext>
            </a:extLst>
          </p:cNvPr>
          <p:cNvSpPr txBox="1"/>
          <p:nvPr/>
        </p:nvSpPr>
        <p:spPr>
          <a:xfrm>
            <a:off x="5776896" y="6445040"/>
            <a:ext cx="3016211" cy="307777"/>
          </a:xfrm>
          <a:prstGeom prst="rect">
            <a:avLst/>
          </a:prstGeom>
          <a:noFill/>
        </p:spPr>
        <p:txBody>
          <a:bodyPr wrap="square" rtlCol="0">
            <a:spAutoFit/>
          </a:bodyPr>
          <a:lstStyle/>
          <a:p>
            <a:r>
              <a:rPr lang="en-US" sz="1400" dirty="0">
                <a:latin typeface="Tw Cen MT" panose="020B0602020104020603" pitchFamily="34" charset="77"/>
              </a:rPr>
              <a:t>(Fairfax Public Schools, 2013)</a:t>
            </a:r>
          </a:p>
        </p:txBody>
      </p:sp>
      <p:pic>
        <p:nvPicPr>
          <p:cNvPr id="3" name="Picture 2" descr="Icon for Module Specific info for CFA">
            <a:extLst>
              <a:ext uri="{FF2B5EF4-FFF2-40B4-BE49-F238E27FC236}">
                <a16:creationId xmlns:a16="http://schemas.microsoft.com/office/drawing/2014/main" id="{FEFE16F0-2018-67EC-E7D3-6CCE3220E8A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pic>
        <p:nvPicPr>
          <p:cNvPr id="6" name="Online Media 5" descr="Best Practices:  Creating a Common Assessment Video https://www.youtube.com/watch?v=amipgHiAjh0&#10;">
            <a:hlinkClick r:id="" action="ppaction://media"/>
            <a:extLst>
              <a:ext uri="{FF2B5EF4-FFF2-40B4-BE49-F238E27FC236}">
                <a16:creationId xmlns:a16="http://schemas.microsoft.com/office/drawing/2014/main" id="{4C468ACC-23F1-F22B-4B8D-CCB71F632807}"/>
              </a:ext>
            </a:extLst>
          </p:cNvPr>
          <p:cNvPicPr>
            <a:picLocks noRot="1" noChangeAspect="1"/>
          </p:cNvPicPr>
          <p:nvPr>
            <a:videoFile r:link="rId1"/>
          </p:nvPr>
        </p:nvPicPr>
        <p:blipFill>
          <a:blip r:embed="rId5"/>
          <a:stretch>
            <a:fillRect/>
          </a:stretch>
        </p:blipFill>
        <p:spPr>
          <a:xfrm>
            <a:off x="2092064" y="1983281"/>
            <a:ext cx="4959872" cy="3719904"/>
          </a:xfrm>
          <a:prstGeom prst="rect">
            <a:avLst/>
          </a:prstGeom>
        </p:spPr>
      </p:pic>
    </p:spTree>
    <p:extLst>
      <p:ext uri="{BB962C8B-B14F-4D97-AF65-F5344CB8AC3E}">
        <p14:creationId xmlns:p14="http://schemas.microsoft.com/office/powerpoint/2010/main" val="365811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2C15C-11AD-6403-18FF-E4A03E7F6906}"/>
              </a:ext>
            </a:extLst>
          </p:cNvPr>
          <p:cNvSpPr>
            <a:spLocks noGrp="1"/>
          </p:cNvSpPr>
          <p:nvPr>
            <p:ph type="title"/>
          </p:nvPr>
        </p:nvSpPr>
        <p:spPr/>
        <p:txBody>
          <a:bodyPr/>
          <a:lstStyle/>
          <a:p>
            <a:r>
              <a:rPr lang="en-US" dirty="0">
                <a:latin typeface="Tw Cen MT" panose="020B0602020104020603" pitchFamily="34" charset="77"/>
              </a:rPr>
              <a:t>Reflection</a:t>
            </a:r>
          </a:p>
        </p:txBody>
      </p:sp>
      <p:sp>
        <p:nvSpPr>
          <p:cNvPr id="3" name="Text Placeholder 2">
            <a:extLst>
              <a:ext uri="{FF2B5EF4-FFF2-40B4-BE49-F238E27FC236}">
                <a16:creationId xmlns:a16="http://schemas.microsoft.com/office/drawing/2014/main" id="{5A6E6A28-280B-4920-326D-B7C2C37E8C2F}"/>
              </a:ext>
            </a:extLst>
          </p:cNvPr>
          <p:cNvSpPr>
            <a:spLocks noGrp="1"/>
          </p:cNvSpPr>
          <p:nvPr>
            <p:ph type="body" idx="1"/>
          </p:nvPr>
        </p:nvSpPr>
        <p:spPr>
          <a:xfrm>
            <a:off x="457202" y="1600209"/>
            <a:ext cx="2685493" cy="3406798"/>
          </a:xfrm>
        </p:spPr>
        <p:txBody>
          <a:bodyPr/>
          <a:lstStyle/>
          <a:p>
            <a:pPr marL="0" indent="0" defTabSz="942289">
              <a:buNone/>
              <a:defRPr/>
            </a:pPr>
            <a:r>
              <a:rPr lang="en-US" sz="2400" dirty="0">
                <a:solidFill>
                  <a:schemeClr val="dk1"/>
                </a:solidFill>
                <a:highlight>
                  <a:schemeClr val="lt1"/>
                </a:highlight>
                <a:latin typeface="Tw Cen MT" panose="020B0602020104020603" pitchFamily="34" charset="77"/>
                <a:ea typeface="Twentieth Century"/>
                <a:cs typeface="Twentieth Century"/>
                <a:sym typeface="Twentieth Century"/>
              </a:rPr>
              <a:t>In groups, discuss the key take-aways from the video  you just watched. </a:t>
            </a:r>
          </a:p>
          <a:p>
            <a:pPr marL="0" indent="0" defTabSz="942289">
              <a:buNone/>
              <a:defRPr/>
            </a:pPr>
            <a:endParaRPr lang="en-US" sz="24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indent="0" defTabSz="942289">
              <a:buNone/>
              <a:defRPr/>
            </a:pPr>
            <a:r>
              <a:rPr lang="en-US" sz="2400" dirty="0">
                <a:solidFill>
                  <a:schemeClr val="dk1"/>
                </a:solidFill>
                <a:highlight>
                  <a:schemeClr val="lt1"/>
                </a:highlight>
                <a:latin typeface="Tw Cen MT" panose="020B0602020104020603" pitchFamily="34" charset="77"/>
                <a:ea typeface="Twentieth Century"/>
                <a:cs typeface="Twentieth Century"/>
                <a:sym typeface="Twentieth Century"/>
              </a:rPr>
              <a:t>What were the top 3 take aways your group found? </a:t>
            </a:r>
          </a:p>
          <a:p>
            <a:pPr marL="100013" indent="0">
              <a:buNone/>
            </a:pPr>
            <a:endParaRPr lang="en-US" sz="2800" dirty="0"/>
          </a:p>
        </p:txBody>
      </p:sp>
      <p:pic>
        <p:nvPicPr>
          <p:cNvPr id="5" name="Picture 4" descr="Overhead of team office desk">
            <a:extLst>
              <a:ext uri="{FF2B5EF4-FFF2-40B4-BE49-F238E27FC236}">
                <a16:creationId xmlns:a16="http://schemas.microsoft.com/office/drawing/2014/main" id="{36B09B16-DCDC-4E8F-E7B7-694E7201E952}"/>
              </a:ext>
            </a:extLst>
          </p:cNvPr>
          <p:cNvPicPr>
            <a:picLocks noChangeAspect="1"/>
          </p:cNvPicPr>
          <p:nvPr/>
        </p:nvPicPr>
        <p:blipFill>
          <a:blip r:embed="rId3"/>
          <a:stretch>
            <a:fillRect/>
          </a:stretch>
        </p:blipFill>
        <p:spPr>
          <a:xfrm>
            <a:off x="3572982" y="1678754"/>
            <a:ext cx="5113816" cy="3409210"/>
          </a:xfrm>
          <a:prstGeom prst="rect">
            <a:avLst/>
          </a:prstGeom>
        </p:spPr>
      </p:pic>
      <p:pic>
        <p:nvPicPr>
          <p:cNvPr id="7" name="Picture 6" descr="Reflections/Activities Icon&#10;&#10;This icon indicates the presence of activities or times of reflection.">
            <a:extLst>
              <a:ext uri="{FF2B5EF4-FFF2-40B4-BE49-F238E27FC236}">
                <a16:creationId xmlns:a16="http://schemas.microsoft.com/office/drawing/2014/main" id="{8E4661EF-3F80-AA52-057C-CE91449484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7887" y="5606057"/>
            <a:ext cx="731521" cy="731521"/>
          </a:xfrm>
          <a:prstGeom prst="rect">
            <a:avLst/>
          </a:prstGeom>
        </p:spPr>
      </p:pic>
    </p:spTree>
    <p:extLst>
      <p:ext uri="{BB962C8B-B14F-4D97-AF65-F5344CB8AC3E}">
        <p14:creationId xmlns:p14="http://schemas.microsoft.com/office/powerpoint/2010/main" val="1736956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4458A-F5A8-F0BA-7533-5956C1A5CA0E}"/>
              </a:ext>
            </a:extLst>
          </p:cNvPr>
          <p:cNvSpPr>
            <a:spLocks noGrp="1"/>
          </p:cNvSpPr>
          <p:nvPr>
            <p:ph type="title"/>
          </p:nvPr>
        </p:nvSpPr>
        <p:spPr>
          <a:xfrm>
            <a:off x="457200" y="665166"/>
            <a:ext cx="8229600" cy="1096961"/>
          </a:xfrm>
        </p:spPr>
        <p:txBody>
          <a:bodyPr/>
          <a:lstStyle/>
          <a:p>
            <a:r>
              <a:rPr lang="en" dirty="0">
                <a:latin typeface="Tw Cen MT" panose="020B0602020104020603" pitchFamily="34" charset="77"/>
                <a:ea typeface="Twentieth Century"/>
                <a:cs typeface="Twentieth Century"/>
                <a:sym typeface="Twentieth Century"/>
              </a:rPr>
              <a:t>Considerations for </a:t>
            </a:r>
            <a:br>
              <a:rPr lang="en" dirty="0">
                <a:latin typeface="Tw Cen MT" panose="020B0602020104020603" pitchFamily="34" charset="77"/>
                <a:ea typeface="Twentieth Century"/>
                <a:cs typeface="Twentieth Century"/>
                <a:sym typeface="Twentieth Century"/>
              </a:rPr>
            </a:br>
            <a:r>
              <a:rPr lang="en" dirty="0">
                <a:latin typeface="Tw Cen MT" panose="020B0602020104020603" pitchFamily="34" charset="77"/>
                <a:ea typeface="Twentieth Century"/>
                <a:cs typeface="Twentieth Century"/>
                <a:sym typeface="Twentieth Century"/>
              </a:rPr>
              <a:t>Developing a CFA </a:t>
            </a:r>
            <a:endParaRPr lang="en-US" dirty="0">
              <a:latin typeface="Tw Cen MT" panose="020B0602020104020603" pitchFamily="34" charset="77"/>
            </a:endParaRPr>
          </a:p>
        </p:txBody>
      </p:sp>
      <p:sp>
        <p:nvSpPr>
          <p:cNvPr id="3" name="Text Placeholder 2">
            <a:extLst>
              <a:ext uri="{FF2B5EF4-FFF2-40B4-BE49-F238E27FC236}">
                <a16:creationId xmlns:a16="http://schemas.microsoft.com/office/drawing/2014/main" id="{5D5D46A0-FD2F-8E1C-EDCB-FA72006329D2}"/>
              </a:ext>
            </a:extLst>
          </p:cNvPr>
          <p:cNvSpPr>
            <a:spLocks noGrp="1"/>
          </p:cNvSpPr>
          <p:nvPr>
            <p:ph type="body" idx="1"/>
          </p:nvPr>
        </p:nvSpPr>
        <p:spPr>
          <a:xfrm>
            <a:off x="457200" y="1892305"/>
            <a:ext cx="8229600" cy="3962396"/>
          </a:xfrm>
        </p:spPr>
        <p:txBody>
          <a:bodyPr/>
          <a:lstStyle/>
          <a:p>
            <a:pPr marL="457200" indent="-457200">
              <a:lnSpc>
                <a:spcPct val="100000"/>
              </a:lnSpc>
              <a:spcBef>
                <a:spcPts val="0"/>
              </a:spcBef>
              <a:buSzPts val="2300"/>
            </a:pPr>
            <a:r>
              <a:rPr lang="en-US" dirty="0"/>
              <a:t>Develop the assessment around one or two essential standards</a:t>
            </a:r>
          </a:p>
          <a:p>
            <a:pPr marL="457200" indent="-457200">
              <a:lnSpc>
                <a:spcPct val="100000"/>
              </a:lnSpc>
              <a:spcBef>
                <a:spcPts val="0"/>
              </a:spcBef>
              <a:buSzPts val="2300"/>
            </a:pPr>
            <a:r>
              <a:rPr lang="en-US" dirty="0"/>
              <a:t>Be concise</a:t>
            </a:r>
          </a:p>
          <a:p>
            <a:pPr marL="457200" indent="-457200">
              <a:lnSpc>
                <a:spcPct val="100000"/>
              </a:lnSpc>
              <a:spcBef>
                <a:spcPts val="0"/>
              </a:spcBef>
              <a:buSzPts val="2300"/>
            </a:pPr>
            <a:r>
              <a:rPr lang="en-US" dirty="0"/>
              <a:t>Develop a scaffolded assessment (representing the progression of learning and including all learning targets for the standard)</a:t>
            </a:r>
          </a:p>
          <a:p>
            <a:pPr marL="457200" indent="-457200">
              <a:lnSpc>
                <a:spcPct val="100000"/>
              </a:lnSpc>
              <a:spcBef>
                <a:spcPts val="0"/>
              </a:spcBef>
              <a:buSzPts val="2300"/>
            </a:pPr>
            <a:r>
              <a:rPr lang="en-US" dirty="0"/>
              <a:t>Include one question that puts all the targets back together</a:t>
            </a:r>
          </a:p>
          <a:p>
            <a:pPr marL="457200" indent="-457200">
              <a:lnSpc>
                <a:spcPct val="100000"/>
              </a:lnSpc>
              <a:spcBef>
                <a:spcPts val="0"/>
              </a:spcBef>
              <a:buSzPts val="2300"/>
            </a:pPr>
            <a:r>
              <a:rPr lang="en-US" dirty="0"/>
              <a:t>Use a variety of question types</a:t>
            </a:r>
          </a:p>
          <a:p>
            <a:pPr marL="457200" indent="-457200">
              <a:lnSpc>
                <a:spcPct val="100000"/>
              </a:lnSpc>
              <a:spcBef>
                <a:spcPts val="0"/>
              </a:spcBef>
              <a:buSzPts val="2300"/>
            </a:pPr>
            <a:r>
              <a:rPr lang="en-US" dirty="0">
                <a:solidFill>
                  <a:schemeClr val="dk1"/>
                </a:solidFill>
              </a:rPr>
              <a:t>Align questions to the rigor of the standard</a:t>
            </a:r>
          </a:p>
          <a:p>
            <a:pPr marL="457200" indent="-457200">
              <a:lnSpc>
                <a:spcPct val="100000"/>
              </a:lnSpc>
              <a:spcBef>
                <a:spcPts val="0"/>
              </a:spcBef>
              <a:buSzPts val="2300"/>
            </a:pPr>
            <a:r>
              <a:rPr lang="en-US" dirty="0"/>
              <a:t>Write assessment and scoring guide/rubrics at the same time</a:t>
            </a:r>
          </a:p>
          <a:p>
            <a:pPr marL="285750" indent="-285750">
              <a:lnSpc>
                <a:spcPct val="100000"/>
              </a:lnSpc>
              <a:spcBef>
                <a:spcPts val="0"/>
              </a:spcBef>
              <a:buSzPts val="2300"/>
            </a:pPr>
            <a:endParaRPr lang="en-US" dirty="0"/>
          </a:p>
          <a:p>
            <a:pPr marL="68580" indent="0">
              <a:buNone/>
            </a:pPr>
            <a:endParaRPr lang="en-US" sz="3200" dirty="0"/>
          </a:p>
        </p:txBody>
      </p:sp>
      <p:sp>
        <p:nvSpPr>
          <p:cNvPr id="9" name="TextBox 8">
            <a:extLst>
              <a:ext uri="{FF2B5EF4-FFF2-40B4-BE49-F238E27FC236}">
                <a16:creationId xmlns:a16="http://schemas.microsoft.com/office/drawing/2014/main" id="{7042EB21-7B3D-9AE2-CEDF-0B93AF5E5D9D}"/>
              </a:ext>
            </a:extLst>
          </p:cNvPr>
          <p:cNvSpPr txBox="1"/>
          <p:nvPr/>
        </p:nvSpPr>
        <p:spPr>
          <a:xfrm>
            <a:off x="6316462" y="6435827"/>
            <a:ext cx="2370338" cy="307777"/>
          </a:xfrm>
          <a:prstGeom prst="rect">
            <a:avLst/>
          </a:prstGeom>
          <a:noFill/>
        </p:spPr>
        <p:txBody>
          <a:bodyPr wrap="square">
            <a:spAutoFit/>
          </a:bodyPr>
          <a:lstStyle/>
          <a:p>
            <a:r>
              <a:rPr lang="en-US" sz="1400" dirty="0">
                <a:latin typeface="Tw Cen MT" panose="020B0602020104020603" pitchFamily="34" charset="77"/>
              </a:rPr>
              <a:t> (PowerSchool, 2016)</a:t>
            </a:r>
          </a:p>
        </p:txBody>
      </p:sp>
      <p:pic>
        <p:nvPicPr>
          <p:cNvPr id="4" name="Picture 3" descr="Icon for Module Specific info for CFA">
            <a:extLst>
              <a:ext uri="{FF2B5EF4-FFF2-40B4-BE49-F238E27FC236}">
                <a16:creationId xmlns:a16="http://schemas.microsoft.com/office/drawing/2014/main" id="{712782D3-2A18-F642-F91B-0C0EB7C06F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spTree>
    <p:extLst>
      <p:ext uri="{BB962C8B-B14F-4D97-AF65-F5344CB8AC3E}">
        <p14:creationId xmlns:p14="http://schemas.microsoft.com/office/powerpoint/2010/main" val="30443612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95C6-8677-5686-01B9-4F656D4B6311}"/>
              </a:ext>
            </a:extLst>
          </p:cNvPr>
          <p:cNvSpPr>
            <a:spLocks noGrp="1"/>
          </p:cNvSpPr>
          <p:nvPr>
            <p:ph type="title"/>
          </p:nvPr>
        </p:nvSpPr>
        <p:spPr>
          <a:xfrm>
            <a:off x="457200" y="458604"/>
            <a:ext cx="7000043" cy="1096961"/>
          </a:xfrm>
        </p:spPr>
        <p:txBody>
          <a:bodyPr/>
          <a:lstStyle/>
          <a:p>
            <a:r>
              <a:rPr lang="en" dirty="0">
                <a:solidFill>
                  <a:srgbClr val="000000"/>
                </a:solidFill>
                <a:latin typeface="Tw Cen MT" panose="020B0602020104020603" pitchFamily="34" charset="77"/>
                <a:ea typeface="Twentieth Century"/>
                <a:cs typeface="Twentieth Century"/>
                <a:sym typeface="Twentieth Century"/>
              </a:rPr>
              <a:t>Multiple Target Types</a:t>
            </a:r>
            <a:endParaRPr lang="en-US" dirty="0">
              <a:latin typeface="Tw Cen MT" panose="020B0602020104020603" pitchFamily="34" charset="77"/>
            </a:endParaRPr>
          </a:p>
        </p:txBody>
      </p:sp>
      <p:pic>
        <p:nvPicPr>
          <p:cNvPr id="5" name="Google Shape;164;p30" descr="Multiple Target Types&#10;4 nesting dolls the smallest labeled knowledge with a K inside&#10;Next size is Reasoning with K+R&#10;Third largest doll says skill with K+R+S inside and the largest doll says product with K+R+*S+P, the *means not always. ">
            <a:extLst>
              <a:ext uri="{FF2B5EF4-FFF2-40B4-BE49-F238E27FC236}">
                <a16:creationId xmlns:a16="http://schemas.microsoft.com/office/drawing/2014/main" id="{781B0FBF-E13C-B3BB-84CF-9EDE05C2F6B8}"/>
              </a:ext>
            </a:extLst>
          </p:cNvPr>
          <p:cNvPicPr preferRelativeResize="0"/>
          <p:nvPr/>
        </p:nvPicPr>
        <p:blipFill>
          <a:blip r:embed="rId3">
            <a:alphaModFix/>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Lst>
          </a:blip>
          <a:stretch>
            <a:fillRect/>
          </a:stretch>
        </p:blipFill>
        <p:spPr>
          <a:xfrm flipH="1">
            <a:off x="617159" y="2386329"/>
            <a:ext cx="7479276" cy="3786641"/>
          </a:xfrm>
          <a:prstGeom prst="rect">
            <a:avLst/>
          </a:prstGeom>
          <a:noFill/>
          <a:ln>
            <a:noFill/>
          </a:ln>
        </p:spPr>
      </p:pic>
      <p:sp>
        <p:nvSpPr>
          <p:cNvPr id="7" name="Google Shape;169;p30">
            <a:extLst>
              <a:ext uri="{FF2B5EF4-FFF2-40B4-BE49-F238E27FC236}">
                <a16:creationId xmlns:a16="http://schemas.microsoft.com/office/drawing/2014/main" id="{D0D3CC62-F774-64A8-5BC2-8B8D9314FE46}"/>
              </a:ext>
            </a:extLst>
          </p:cNvPr>
          <p:cNvSpPr txBox="1"/>
          <p:nvPr/>
        </p:nvSpPr>
        <p:spPr>
          <a:xfrm>
            <a:off x="947957" y="4526911"/>
            <a:ext cx="670800" cy="655200"/>
          </a:xfrm>
          <a:prstGeom prst="rect">
            <a:avLst/>
          </a:prstGeom>
          <a:noFill/>
          <a:ln>
            <a:noFill/>
          </a:ln>
        </p:spPr>
        <p:txBody>
          <a:bodyPr spcFirstLastPara="1" wrap="square" lIns="121900" tIns="121900" rIns="121900" bIns="121900" anchor="t" anchorCtr="0">
            <a:noAutofit/>
          </a:bodyPr>
          <a:lstStyle/>
          <a:p>
            <a:r>
              <a:rPr lang="en" sz="2400" dirty="0">
                <a:latin typeface="Tw Cen MT" panose="020B0602020104020603" pitchFamily="34" charset="77"/>
                <a:ea typeface="Calibri"/>
                <a:cs typeface="Calibri"/>
                <a:sym typeface="Calibri"/>
              </a:rPr>
              <a:t> </a:t>
            </a:r>
            <a:r>
              <a:rPr lang="en" sz="2400" dirty="0">
                <a:latin typeface="Tw Cen MT" panose="020B0602020104020603" pitchFamily="34" charset="77"/>
                <a:ea typeface="Twentieth Century"/>
                <a:cs typeface="Twentieth Century"/>
                <a:sym typeface="Twentieth Century"/>
              </a:rPr>
              <a:t>K</a:t>
            </a:r>
            <a:endParaRPr sz="2400" dirty="0">
              <a:latin typeface="Tw Cen MT" panose="020B0602020104020603" pitchFamily="34" charset="77"/>
              <a:ea typeface="Twentieth Century"/>
              <a:cs typeface="Twentieth Century"/>
              <a:sym typeface="Twentieth Century"/>
            </a:endParaRPr>
          </a:p>
        </p:txBody>
      </p:sp>
      <p:sp>
        <p:nvSpPr>
          <p:cNvPr id="8" name="Google Shape;169;p30">
            <a:extLst>
              <a:ext uri="{FF2B5EF4-FFF2-40B4-BE49-F238E27FC236}">
                <a16:creationId xmlns:a16="http://schemas.microsoft.com/office/drawing/2014/main" id="{D215E32A-E0B1-91D4-3904-820CB78F6AB8}"/>
              </a:ext>
            </a:extLst>
          </p:cNvPr>
          <p:cNvSpPr txBox="1"/>
          <p:nvPr/>
        </p:nvSpPr>
        <p:spPr>
          <a:xfrm>
            <a:off x="2565172" y="4438172"/>
            <a:ext cx="1252225" cy="655200"/>
          </a:xfrm>
          <a:prstGeom prst="rect">
            <a:avLst/>
          </a:prstGeom>
          <a:noFill/>
          <a:ln>
            <a:noFill/>
          </a:ln>
        </p:spPr>
        <p:txBody>
          <a:bodyPr spcFirstLastPara="1" wrap="square" lIns="121900" tIns="121900" rIns="121900" bIns="121900" anchor="t" anchorCtr="0">
            <a:noAutofit/>
          </a:bodyPr>
          <a:lstStyle/>
          <a:p>
            <a:r>
              <a:rPr lang="en" sz="2400" dirty="0">
                <a:latin typeface="Tw Cen MT" panose="020B0602020104020603" pitchFamily="34" charset="77"/>
                <a:ea typeface="Calibri"/>
                <a:cs typeface="Calibri"/>
                <a:sym typeface="Calibri"/>
              </a:rPr>
              <a:t> </a:t>
            </a:r>
            <a:r>
              <a:rPr lang="en" sz="2400" dirty="0">
                <a:latin typeface="Tw Cen MT" panose="020B0602020104020603" pitchFamily="34" charset="77"/>
                <a:ea typeface="Twentieth Century"/>
                <a:cs typeface="Twentieth Century"/>
                <a:sym typeface="Twentieth Century"/>
              </a:rPr>
              <a:t>K+R</a:t>
            </a:r>
            <a:endParaRPr sz="2400" dirty="0">
              <a:latin typeface="Tw Cen MT" panose="020B0602020104020603" pitchFamily="34" charset="77"/>
              <a:ea typeface="Twentieth Century"/>
              <a:cs typeface="Twentieth Century"/>
              <a:sym typeface="Twentieth Century"/>
            </a:endParaRPr>
          </a:p>
        </p:txBody>
      </p:sp>
      <p:sp>
        <p:nvSpPr>
          <p:cNvPr id="9" name="Google Shape;169;p30">
            <a:extLst>
              <a:ext uri="{FF2B5EF4-FFF2-40B4-BE49-F238E27FC236}">
                <a16:creationId xmlns:a16="http://schemas.microsoft.com/office/drawing/2014/main" id="{862AA226-957E-8A2B-BFFB-E89EDB5C0B9A}"/>
              </a:ext>
            </a:extLst>
          </p:cNvPr>
          <p:cNvSpPr txBox="1"/>
          <p:nvPr/>
        </p:nvSpPr>
        <p:spPr>
          <a:xfrm>
            <a:off x="4356797" y="4388006"/>
            <a:ext cx="1252225" cy="655200"/>
          </a:xfrm>
          <a:prstGeom prst="rect">
            <a:avLst/>
          </a:prstGeom>
          <a:noFill/>
          <a:ln>
            <a:noFill/>
          </a:ln>
        </p:spPr>
        <p:txBody>
          <a:bodyPr spcFirstLastPara="1" wrap="square" lIns="121900" tIns="121900" rIns="121900" bIns="121900" anchor="t" anchorCtr="0">
            <a:noAutofit/>
          </a:bodyPr>
          <a:lstStyle/>
          <a:p>
            <a:r>
              <a:rPr lang="en" sz="2400" dirty="0">
                <a:latin typeface="Tw Cen MT" panose="020B0602020104020603" pitchFamily="34" charset="77"/>
                <a:ea typeface="Calibri"/>
                <a:cs typeface="Calibri"/>
                <a:sym typeface="Calibri"/>
              </a:rPr>
              <a:t> </a:t>
            </a:r>
            <a:r>
              <a:rPr lang="en" sz="2400" dirty="0">
                <a:latin typeface="Tw Cen MT" panose="020B0602020104020603" pitchFamily="34" charset="77"/>
                <a:ea typeface="Twentieth Century"/>
                <a:cs typeface="Twentieth Century"/>
                <a:sym typeface="Twentieth Century"/>
              </a:rPr>
              <a:t>K+R+S</a:t>
            </a:r>
            <a:endParaRPr sz="2400" dirty="0">
              <a:latin typeface="Tw Cen MT" panose="020B0602020104020603" pitchFamily="34" charset="77"/>
              <a:ea typeface="Twentieth Century"/>
              <a:cs typeface="Twentieth Century"/>
              <a:sym typeface="Twentieth Century"/>
            </a:endParaRPr>
          </a:p>
        </p:txBody>
      </p:sp>
      <p:sp>
        <p:nvSpPr>
          <p:cNvPr id="10" name="Google Shape;169;p30">
            <a:extLst>
              <a:ext uri="{FF2B5EF4-FFF2-40B4-BE49-F238E27FC236}">
                <a16:creationId xmlns:a16="http://schemas.microsoft.com/office/drawing/2014/main" id="{E5917BC7-A9CB-326C-B7C9-3C1DCAEC322D}"/>
              </a:ext>
            </a:extLst>
          </p:cNvPr>
          <p:cNvSpPr txBox="1"/>
          <p:nvPr/>
        </p:nvSpPr>
        <p:spPr>
          <a:xfrm>
            <a:off x="6152327" y="4324506"/>
            <a:ext cx="1832603" cy="655200"/>
          </a:xfrm>
          <a:prstGeom prst="rect">
            <a:avLst/>
          </a:prstGeom>
          <a:noFill/>
          <a:ln>
            <a:noFill/>
          </a:ln>
        </p:spPr>
        <p:txBody>
          <a:bodyPr spcFirstLastPara="1" wrap="square" lIns="121900" tIns="121900" rIns="121900" bIns="121900" anchor="t" anchorCtr="0">
            <a:noAutofit/>
          </a:bodyPr>
          <a:lstStyle/>
          <a:p>
            <a:r>
              <a:rPr lang="en" sz="2400" dirty="0">
                <a:latin typeface="Tw Cen MT" panose="020B0602020104020603" pitchFamily="34" charset="77"/>
                <a:ea typeface="Calibri"/>
                <a:cs typeface="Calibri"/>
                <a:sym typeface="Calibri"/>
              </a:rPr>
              <a:t> </a:t>
            </a:r>
            <a:r>
              <a:rPr lang="en" sz="2400" dirty="0">
                <a:latin typeface="Tw Cen MT" panose="020B0602020104020603" pitchFamily="34" charset="77"/>
                <a:ea typeface="Twentieth Century"/>
                <a:cs typeface="Twentieth Century"/>
                <a:sym typeface="Twentieth Century"/>
              </a:rPr>
              <a:t>K+R+*S+P</a:t>
            </a:r>
            <a:endParaRPr sz="2400" dirty="0">
              <a:latin typeface="Tw Cen MT" panose="020B0602020104020603" pitchFamily="34" charset="77"/>
              <a:ea typeface="Twentieth Century"/>
              <a:cs typeface="Twentieth Century"/>
              <a:sym typeface="Twentieth Century"/>
            </a:endParaRPr>
          </a:p>
        </p:txBody>
      </p:sp>
      <p:sp>
        <p:nvSpPr>
          <p:cNvPr id="11" name="TextBox 10">
            <a:extLst>
              <a:ext uri="{FF2B5EF4-FFF2-40B4-BE49-F238E27FC236}">
                <a16:creationId xmlns:a16="http://schemas.microsoft.com/office/drawing/2014/main" id="{09B9627A-1408-D303-7251-D70D303E75CC}"/>
              </a:ext>
            </a:extLst>
          </p:cNvPr>
          <p:cNvSpPr txBox="1"/>
          <p:nvPr/>
        </p:nvSpPr>
        <p:spPr>
          <a:xfrm>
            <a:off x="8136223" y="4192386"/>
            <a:ext cx="781235" cy="523220"/>
          </a:xfrm>
          <a:prstGeom prst="rect">
            <a:avLst/>
          </a:prstGeom>
          <a:noFill/>
        </p:spPr>
        <p:txBody>
          <a:bodyPr wrap="square" rtlCol="0">
            <a:spAutoFit/>
          </a:bodyPr>
          <a:lstStyle/>
          <a:p>
            <a:r>
              <a:rPr lang="en-US" sz="1400" dirty="0">
                <a:latin typeface="Tw Cen MT" panose="020B0602020104020603" pitchFamily="34" charset="77"/>
              </a:rPr>
              <a:t>*not always</a:t>
            </a:r>
          </a:p>
        </p:txBody>
      </p:sp>
      <p:sp>
        <p:nvSpPr>
          <p:cNvPr id="12" name="Google Shape;165;p30">
            <a:extLst>
              <a:ext uri="{FF2B5EF4-FFF2-40B4-BE49-F238E27FC236}">
                <a16:creationId xmlns:a16="http://schemas.microsoft.com/office/drawing/2014/main" id="{12C76E87-A4DC-A274-2F6F-C07E9DEA74CC}"/>
              </a:ext>
            </a:extLst>
          </p:cNvPr>
          <p:cNvSpPr txBox="1"/>
          <p:nvPr/>
        </p:nvSpPr>
        <p:spPr>
          <a:xfrm>
            <a:off x="112596" y="1571330"/>
            <a:ext cx="2261822" cy="1447492"/>
          </a:xfrm>
          <a:prstGeom prst="rect">
            <a:avLst/>
          </a:prstGeom>
          <a:noFill/>
          <a:ln>
            <a:noFill/>
          </a:ln>
        </p:spPr>
        <p:txBody>
          <a:bodyPr spcFirstLastPara="1" wrap="square" lIns="121900" tIns="121900" rIns="121900" bIns="121900" anchor="t" anchorCtr="0">
            <a:noAutofit/>
          </a:bodyPr>
          <a:lstStyle/>
          <a:p>
            <a:pPr algn="ctr"/>
            <a:r>
              <a:rPr lang="en" sz="1600" b="1" dirty="0">
                <a:latin typeface="Twentieth Century"/>
                <a:ea typeface="Twentieth Century"/>
                <a:cs typeface="Twentieth Century"/>
                <a:sym typeface="Twentieth Century"/>
              </a:rPr>
              <a:t>Knowledge</a:t>
            </a:r>
          </a:p>
          <a:p>
            <a:pPr algn="ctr"/>
            <a:r>
              <a:rPr lang="en-US" sz="1200" i="1" dirty="0">
                <a:latin typeface="Tw Cen MT" panose="020B0602020104020603" pitchFamily="34" charset="77"/>
              </a:rPr>
              <a:t>Explain, understand, </a:t>
            </a:r>
          </a:p>
          <a:p>
            <a:pPr algn="ctr"/>
            <a:r>
              <a:rPr lang="en-US" sz="1200" i="1" dirty="0">
                <a:latin typeface="Tw Cen MT" panose="020B0602020104020603" pitchFamily="34" charset="77"/>
              </a:rPr>
              <a:t>describe, identify, </a:t>
            </a:r>
          </a:p>
          <a:p>
            <a:pPr algn="ctr"/>
            <a:r>
              <a:rPr lang="en-US" sz="1200" i="1" dirty="0">
                <a:latin typeface="Tw Cen MT" panose="020B0602020104020603" pitchFamily="34" charset="77"/>
              </a:rPr>
              <a:t>recognize</a:t>
            </a:r>
          </a:p>
          <a:p>
            <a:endParaRPr sz="3200" dirty="0">
              <a:latin typeface="Twentieth Century"/>
              <a:ea typeface="Twentieth Century"/>
              <a:cs typeface="Twentieth Century"/>
              <a:sym typeface="Twentieth Century"/>
            </a:endParaRPr>
          </a:p>
        </p:txBody>
      </p:sp>
      <p:sp>
        <p:nvSpPr>
          <p:cNvPr id="13" name="Google Shape;166;p30">
            <a:extLst>
              <a:ext uri="{FF2B5EF4-FFF2-40B4-BE49-F238E27FC236}">
                <a16:creationId xmlns:a16="http://schemas.microsoft.com/office/drawing/2014/main" id="{F5989AA1-2731-3CF4-8054-96E0C951F186}"/>
              </a:ext>
            </a:extLst>
          </p:cNvPr>
          <p:cNvSpPr txBox="1"/>
          <p:nvPr/>
        </p:nvSpPr>
        <p:spPr>
          <a:xfrm>
            <a:off x="1752303" y="1544469"/>
            <a:ext cx="2574757" cy="1058780"/>
          </a:xfrm>
          <a:prstGeom prst="rect">
            <a:avLst/>
          </a:prstGeom>
          <a:noFill/>
          <a:ln>
            <a:noFill/>
          </a:ln>
        </p:spPr>
        <p:txBody>
          <a:bodyPr spcFirstLastPara="1" wrap="square" lIns="121900" tIns="121900" rIns="121900" bIns="121900" anchor="t" anchorCtr="0">
            <a:noAutofit/>
          </a:bodyPr>
          <a:lstStyle/>
          <a:p>
            <a:pPr algn="ctr"/>
            <a:r>
              <a:rPr lang="en" b="1" dirty="0">
                <a:latin typeface="Tw Cen MT" panose="020B0602020104020603" pitchFamily="34" charset="77"/>
                <a:ea typeface="Twentieth Century"/>
                <a:cs typeface="Twentieth Century"/>
                <a:sym typeface="Twentieth Century"/>
              </a:rPr>
              <a:t>Reasoning</a:t>
            </a:r>
          </a:p>
          <a:p>
            <a:pPr algn="ctr"/>
            <a:r>
              <a:rPr lang="en-US" sz="1200" i="1" dirty="0">
                <a:latin typeface="Tw Cen MT" panose="020B0602020104020603" pitchFamily="34" charset="77"/>
              </a:rPr>
              <a:t>Analyze, compare/contrast, </a:t>
            </a:r>
          </a:p>
          <a:p>
            <a:pPr algn="ctr"/>
            <a:r>
              <a:rPr lang="en-US" sz="1200" i="1" dirty="0">
                <a:latin typeface="Tw Cen MT" panose="020B0602020104020603" pitchFamily="34" charset="77"/>
              </a:rPr>
              <a:t>synthesize, classify, evaluate</a:t>
            </a:r>
          </a:p>
          <a:p>
            <a:endParaRPr sz="3200" dirty="0">
              <a:latin typeface="Twentieth Century"/>
              <a:ea typeface="Twentieth Century"/>
              <a:cs typeface="Twentieth Century"/>
              <a:sym typeface="Twentieth Century"/>
            </a:endParaRPr>
          </a:p>
        </p:txBody>
      </p:sp>
      <p:sp>
        <p:nvSpPr>
          <p:cNvPr id="14" name="Google Shape;167;p30">
            <a:extLst>
              <a:ext uri="{FF2B5EF4-FFF2-40B4-BE49-F238E27FC236}">
                <a16:creationId xmlns:a16="http://schemas.microsoft.com/office/drawing/2014/main" id="{56E0CB93-E97A-0AC3-9902-8D75DCEEF4BA}"/>
              </a:ext>
            </a:extLst>
          </p:cNvPr>
          <p:cNvSpPr txBox="1"/>
          <p:nvPr/>
        </p:nvSpPr>
        <p:spPr>
          <a:xfrm>
            <a:off x="3594727" y="1498079"/>
            <a:ext cx="2776364" cy="1006640"/>
          </a:xfrm>
          <a:prstGeom prst="rect">
            <a:avLst/>
          </a:prstGeom>
          <a:noFill/>
          <a:ln>
            <a:noFill/>
          </a:ln>
        </p:spPr>
        <p:txBody>
          <a:bodyPr spcFirstLastPara="1" wrap="square" lIns="121900" tIns="121900" rIns="121900" bIns="121900" anchor="t" anchorCtr="0">
            <a:noAutofit/>
          </a:bodyPr>
          <a:lstStyle/>
          <a:p>
            <a:pPr algn="ctr"/>
            <a:r>
              <a:rPr lang="en" b="1" dirty="0">
                <a:latin typeface="Tw Cen MT" panose="020B0602020104020603" pitchFamily="34" charset="77"/>
                <a:ea typeface="Twentieth Century"/>
                <a:cs typeface="Twentieth Century"/>
                <a:sym typeface="Twentieth Century"/>
              </a:rPr>
              <a:t>Skill</a:t>
            </a:r>
          </a:p>
          <a:p>
            <a:pPr marL="0" lvl="0" indent="0" algn="ctr" rtl="0">
              <a:spcBef>
                <a:spcPts val="0"/>
              </a:spcBef>
              <a:spcAft>
                <a:spcPts val="0"/>
              </a:spcAft>
              <a:buNone/>
            </a:pPr>
            <a:r>
              <a:rPr lang="en-US" sz="1200" i="1" dirty="0">
                <a:latin typeface="Tw Cen MT" panose="020B0602020104020603" pitchFamily="34" charset="77"/>
              </a:rPr>
              <a:t>Observe, focus attention,</a:t>
            </a:r>
          </a:p>
          <a:p>
            <a:pPr marL="0" lvl="0" indent="0" algn="ctr" rtl="0">
              <a:spcBef>
                <a:spcPts val="0"/>
              </a:spcBef>
              <a:spcAft>
                <a:spcPts val="0"/>
              </a:spcAft>
              <a:buNone/>
            </a:pPr>
            <a:r>
              <a:rPr lang="en-US" sz="1200" i="1" dirty="0">
                <a:latin typeface="Tw Cen MT" panose="020B0602020104020603" pitchFamily="34" charset="77"/>
              </a:rPr>
              <a:t>listen, perform, do, question,</a:t>
            </a:r>
          </a:p>
          <a:p>
            <a:pPr marL="0" lvl="0" indent="0" algn="ctr" rtl="0">
              <a:spcBef>
                <a:spcPts val="0"/>
              </a:spcBef>
              <a:spcAft>
                <a:spcPts val="0"/>
              </a:spcAft>
              <a:buNone/>
            </a:pPr>
            <a:r>
              <a:rPr lang="en-US" sz="1200" i="1" dirty="0">
                <a:latin typeface="Tw Cen MT" panose="020B0602020104020603" pitchFamily="34" charset="77"/>
              </a:rPr>
              <a:t>conduct, work</a:t>
            </a:r>
          </a:p>
          <a:p>
            <a:pPr algn="ctr"/>
            <a:endParaRPr lang="en-US" sz="1600" dirty="0">
              <a:latin typeface="Work Sans"/>
              <a:ea typeface="Work Sans"/>
              <a:cs typeface="Work Sans"/>
              <a:sym typeface="Work Sans"/>
            </a:endParaRPr>
          </a:p>
          <a:p>
            <a:endParaRPr sz="3200" dirty="0">
              <a:latin typeface="Work Sans"/>
              <a:ea typeface="Work Sans"/>
              <a:cs typeface="Work Sans"/>
              <a:sym typeface="Work Sans"/>
            </a:endParaRPr>
          </a:p>
        </p:txBody>
      </p:sp>
      <p:sp>
        <p:nvSpPr>
          <p:cNvPr id="15" name="Google Shape;168;p30">
            <a:extLst>
              <a:ext uri="{FF2B5EF4-FFF2-40B4-BE49-F238E27FC236}">
                <a16:creationId xmlns:a16="http://schemas.microsoft.com/office/drawing/2014/main" id="{26A3859A-EE92-4F85-98D6-A569B4A84154}"/>
              </a:ext>
            </a:extLst>
          </p:cNvPr>
          <p:cNvSpPr txBox="1"/>
          <p:nvPr/>
        </p:nvSpPr>
        <p:spPr>
          <a:xfrm>
            <a:off x="5953479" y="1468451"/>
            <a:ext cx="2230297" cy="1222523"/>
          </a:xfrm>
          <a:prstGeom prst="rect">
            <a:avLst/>
          </a:prstGeom>
          <a:noFill/>
          <a:ln>
            <a:noFill/>
          </a:ln>
        </p:spPr>
        <p:txBody>
          <a:bodyPr spcFirstLastPara="1" wrap="square" lIns="121900" tIns="121900" rIns="121900" bIns="121900" anchor="t" anchorCtr="0">
            <a:noAutofit/>
          </a:bodyPr>
          <a:lstStyle/>
          <a:p>
            <a:pPr algn="ctr"/>
            <a:r>
              <a:rPr lang="en" b="1" dirty="0">
                <a:latin typeface="Tw Cen MT" panose="020B0602020104020603" pitchFamily="34" charset="77"/>
                <a:ea typeface="Twentieth Century"/>
                <a:cs typeface="Twentieth Century"/>
                <a:sym typeface="Twentieth Century"/>
              </a:rPr>
              <a:t>Product</a:t>
            </a:r>
          </a:p>
          <a:p>
            <a:pPr algn="ctr"/>
            <a:r>
              <a:rPr lang="en-US" sz="1200" i="1" dirty="0">
                <a:latin typeface="Tw Cen MT" panose="020B0602020104020603" pitchFamily="34" charset="77"/>
              </a:rPr>
              <a:t>Design, produce, </a:t>
            </a:r>
          </a:p>
          <a:p>
            <a:pPr algn="ctr"/>
            <a:r>
              <a:rPr lang="en-US" sz="1200" i="1" dirty="0">
                <a:latin typeface="Tw Cen MT" panose="020B0602020104020603" pitchFamily="34" charset="77"/>
              </a:rPr>
              <a:t>create, develop</a:t>
            </a:r>
          </a:p>
          <a:p>
            <a:endParaRPr sz="3200" dirty="0">
              <a:latin typeface="Twentieth Century"/>
              <a:ea typeface="Twentieth Century"/>
              <a:cs typeface="Twentieth Century"/>
              <a:sym typeface="Twentieth Century"/>
            </a:endParaRPr>
          </a:p>
        </p:txBody>
      </p:sp>
      <p:sp>
        <p:nvSpPr>
          <p:cNvPr id="20" name="TextBox 19">
            <a:extLst>
              <a:ext uri="{FF2B5EF4-FFF2-40B4-BE49-F238E27FC236}">
                <a16:creationId xmlns:a16="http://schemas.microsoft.com/office/drawing/2014/main" id="{27A3E788-4821-61F4-0027-4AEA579D052C}"/>
              </a:ext>
            </a:extLst>
          </p:cNvPr>
          <p:cNvSpPr txBox="1"/>
          <p:nvPr/>
        </p:nvSpPr>
        <p:spPr>
          <a:xfrm>
            <a:off x="5726143" y="6437698"/>
            <a:ext cx="2753068" cy="307777"/>
          </a:xfrm>
          <a:prstGeom prst="rect">
            <a:avLst/>
          </a:prstGeom>
          <a:noFill/>
        </p:spPr>
        <p:txBody>
          <a:bodyPr wrap="square" rtlCol="0">
            <a:spAutoFit/>
          </a:bodyPr>
          <a:lstStyle/>
          <a:p>
            <a:r>
              <a:rPr lang="en-US" sz="1400" dirty="0">
                <a:latin typeface="Tw Cen MT" panose="020B0602020104020603" pitchFamily="34" charset="77"/>
              </a:rPr>
              <a:t>(Adapted from Chappuis,2014)</a:t>
            </a:r>
          </a:p>
        </p:txBody>
      </p:sp>
      <p:pic>
        <p:nvPicPr>
          <p:cNvPr id="3" name="Picture 2" descr="Icon for Module Specific info for CFA">
            <a:extLst>
              <a:ext uri="{FF2B5EF4-FFF2-40B4-BE49-F238E27FC236}">
                <a16:creationId xmlns:a16="http://schemas.microsoft.com/office/drawing/2014/main" id="{277CAE66-4EE1-8C73-D40B-06678F20D8E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pic>
        <p:nvPicPr>
          <p:cNvPr id="6" name="Picture 5" descr="Indicates Handouts&#10;" title="Folder Icon ">
            <a:extLst>
              <a:ext uri="{FF2B5EF4-FFF2-40B4-BE49-F238E27FC236}">
                <a16:creationId xmlns:a16="http://schemas.microsoft.com/office/drawing/2014/main" id="{78428181-B229-CD55-20D4-D46F9698F9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7887" y="4748783"/>
            <a:ext cx="728473" cy="731521"/>
          </a:xfrm>
          <a:prstGeom prst="rect">
            <a:avLst/>
          </a:prstGeom>
        </p:spPr>
      </p:pic>
      <p:pic>
        <p:nvPicPr>
          <p:cNvPr id="22" name="Picture 21" descr="Icon&#10;&#10;of an arrow dead center in a target">
            <a:extLst>
              <a:ext uri="{FF2B5EF4-FFF2-40B4-BE49-F238E27FC236}">
                <a16:creationId xmlns:a16="http://schemas.microsoft.com/office/drawing/2014/main" id="{1949F3F9-FC94-C2F8-573A-ACB449E2D54B}"/>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7663" y="615204"/>
            <a:ext cx="1252225" cy="1252225"/>
          </a:xfrm>
          <a:prstGeom prst="rect">
            <a:avLst/>
          </a:prstGeom>
        </p:spPr>
      </p:pic>
    </p:spTree>
    <p:extLst>
      <p:ext uri="{BB962C8B-B14F-4D97-AF65-F5344CB8AC3E}">
        <p14:creationId xmlns:p14="http://schemas.microsoft.com/office/powerpoint/2010/main" val="38910804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F7804-2946-93F3-46E5-D8F99A806AFC}"/>
              </a:ext>
            </a:extLst>
          </p:cNvPr>
          <p:cNvSpPr>
            <a:spLocks noGrp="1"/>
          </p:cNvSpPr>
          <p:nvPr>
            <p:ph type="title"/>
          </p:nvPr>
        </p:nvSpPr>
        <p:spPr>
          <a:xfrm>
            <a:off x="457200" y="736847"/>
            <a:ext cx="8229600" cy="961780"/>
          </a:xfrm>
        </p:spPr>
        <p:txBody>
          <a:bodyPr/>
          <a:lstStyle/>
          <a:p>
            <a:r>
              <a:rPr lang="en" dirty="0">
                <a:sym typeface="Twentieth Century"/>
              </a:rPr>
              <a:t>Question Types</a:t>
            </a:r>
            <a:endParaRPr lang="en-US" dirty="0"/>
          </a:p>
        </p:txBody>
      </p:sp>
      <p:graphicFrame>
        <p:nvGraphicFramePr>
          <p:cNvPr id="4" name="Google Shape;150;p28" descr="Table, headers (4) is % of questions, # of questions (appox), Level, DOK. &#10;First row is 10% of questions, 1 question, foundational skills (level) and DOK (1)&#10;Second row is 20% of questions, 2 questions, close to proficient (level), DOK of 2.&#10;Third row 60% of questions, 6 questions, proficient level, DOK 3&#10;Final row, 10% of questions, 1 question, above proficient, DOK 3-4.&#10;&#10;">
            <a:extLst>
              <a:ext uri="{FF2B5EF4-FFF2-40B4-BE49-F238E27FC236}">
                <a16:creationId xmlns:a16="http://schemas.microsoft.com/office/drawing/2014/main" id="{27AD5859-9FCD-8506-0B97-DF977DEE2374}"/>
              </a:ext>
            </a:extLst>
          </p:cNvPr>
          <p:cNvGraphicFramePr/>
          <p:nvPr>
            <p:extLst>
              <p:ext uri="{D42A27DB-BD31-4B8C-83A1-F6EECF244321}">
                <p14:modId xmlns:p14="http://schemas.microsoft.com/office/powerpoint/2010/main" val="638768712"/>
              </p:ext>
            </p:extLst>
          </p:nvPr>
        </p:nvGraphicFramePr>
        <p:xfrm>
          <a:off x="457200" y="1698627"/>
          <a:ext cx="7941076" cy="4017145"/>
        </p:xfrm>
        <a:graphic>
          <a:graphicData uri="http://schemas.openxmlformats.org/drawingml/2006/table">
            <a:tbl>
              <a:tblPr>
                <a:noFill/>
              </a:tblPr>
              <a:tblGrid>
                <a:gridCol w="1985269">
                  <a:extLst>
                    <a:ext uri="{9D8B030D-6E8A-4147-A177-3AD203B41FA5}">
                      <a16:colId xmlns:a16="http://schemas.microsoft.com/office/drawing/2014/main" val="20000"/>
                    </a:ext>
                  </a:extLst>
                </a:gridCol>
                <a:gridCol w="1925898">
                  <a:extLst>
                    <a:ext uri="{9D8B030D-6E8A-4147-A177-3AD203B41FA5}">
                      <a16:colId xmlns:a16="http://schemas.microsoft.com/office/drawing/2014/main" val="20001"/>
                    </a:ext>
                  </a:extLst>
                </a:gridCol>
                <a:gridCol w="2044640">
                  <a:extLst>
                    <a:ext uri="{9D8B030D-6E8A-4147-A177-3AD203B41FA5}">
                      <a16:colId xmlns:a16="http://schemas.microsoft.com/office/drawing/2014/main" val="20002"/>
                    </a:ext>
                  </a:extLst>
                </a:gridCol>
                <a:gridCol w="1985269">
                  <a:extLst>
                    <a:ext uri="{9D8B030D-6E8A-4147-A177-3AD203B41FA5}">
                      <a16:colId xmlns:a16="http://schemas.microsoft.com/office/drawing/2014/main" val="20003"/>
                    </a:ext>
                  </a:extLst>
                </a:gridCol>
              </a:tblGrid>
              <a:tr h="970453">
                <a:tc>
                  <a:txBody>
                    <a:bodyPr/>
                    <a:lstStyle/>
                    <a:p>
                      <a:pPr marL="0" lvl="0" indent="0" algn="ctr" rtl="0">
                        <a:spcBef>
                          <a:spcPts val="0"/>
                        </a:spcBef>
                        <a:spcAft>
                          <a:spcPts val="0"/>
                        </a:spcAft>
                        <a:buNone/>
                      </a:pPr>
                      <a:r>
                        <a:rPr lang="en" sz="1800" dirty="0">
                          <a:latin typeface="Tw Cen MT" panose="020B0602020104020603" pitchFamily="34" charset="77"/>
                          <a:ea typeface="Twentieth Century"/>
                          <a:cs typeface="Twentieth Century"/>
                          <a:sym typeface="Twentieth Century"/>
                        </a:rPr>
                        <a:t>% of questions (approximate)</a:t>
                      </a:r>
                      <a:endParaRPr sz="1800" dirty="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800" dirty="0">
                          <a:latin typeface="Tw Cen MT" panose="020B0602020104020603" pitchFamily="34" charset="77"/>
                          <a:ea typeface="Twentieth Century"/>
                          <a:cs typeface="Twentieth Century"/>
                          <a:sym typeface="Twentieth Century"/>
                        </a:rPr>
                        <a:t> # of questions</a:t>
                      </a:r>
                      <a:endParaRPr sz="1800" dirty="0">
                        <a:latin typeface="Tw Cen MT" panose="020B0602020104020603" pitchFamily="34" charset="77"/>
                        <a:ea typeface="Twentieth Century"/>
                        <a:cs typeface="Twentieth Century"/>
                        <a:sym typeface="Twentieth Century"/>
                      </a:endParaRPr>
                    </a:p>
                    <a:p>
                      <a:pPr marL="0" lvl="0" indent="0" algn="ctr" rtl="0">
                        <a:spcBef>
                          <a:spcPts val="0"/>
                        </a:spcBef>
                        <a:spcAft>
                          <a:spcPts val="0"/>
                        </a:spcAft>
                        <a:buNone/>
                      </a:pPr>
                      <a:r>
                        <a:rPr lang="en" sz="1800" dirty="0">
                          <a:latin typeface="Tw Cen MT" panose="020B0602020104020603" pitchFamily="34" charset="77"/>
                          <a:ea typeface="Twentieth Century"/>
                          <a:cs typeface="Twentieth Century"/>
                          <a:sym typeface="Twentieth Century"/>
                        </a:rPr>
                        <a:t>(approximate)</a:t>
                      </a:r>
                      <a:endParaRPr sz="1800" dirty="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800" dirty="0">
                          <a:latin typeface="Tw Cen MT" panose="020B0602020104020603" pitchFamily="34" charset="77"/>
                          <a:ea typeface="Twentieth Century"/>
                          <a:cs typeface="Twentieth Century"/>
                          <a:sym typeface="Twentieth Century"/>
                        </a:rPr>
                        <a:t>Level </a:t>
                      </a:r>
                      <a:endParaRPr sz="1800" dirty="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800" dirty="0">
                          <a:latin typeface="Tw Cen MT" panose="020B0602020104020603" pitchFamily="34" charset="77"/>
                          <a:ea typeface="Twentieth Century"/>
                          <a:cs typeface="Twentieth Century"/>
                          <a:sym typeface="Twentieth Century"/>
                        </a:rPr>
                        <a:t>DOK</a:t>
                      </a:r>
                      <a:endParaRPr sz="1800" dirty="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90734">
                <a:tc>
                  <a:txBody>
                    <a:bodyPr/>
                    <a:lstStyle/>
                    <a:p>
                      <a:pPr marL="0" lvl="0" indent="0" algn="ctr" rtl="0">
                        <a:spcBef>
                          <a:spcPts val="0"/>
                        </a:spcBef>
                        <a:spcAft>
                          <a:spcPts val="0"/>
                        </a:spcAft>
                        <a:buNone/>
                      </a:pPr>
                      <a:r>
                        <a:rPr lang="en" sz="1800" dirty="0">
                          <a:latin typeface="Tw Cen MT" panose="020B0602020104020603" pitchFamily="34" charset="77"/>
                          <a:ea typeface="Twentieth Century"/>
                          <a:cs typeface="Twentieth Century"/>
                          <a:sym typeface="Twentieth Century"/>
                        </a:rPr>
                        <a:t>10%</a:t>
                      </a:r>
                      <a:endParaRPr sz="1800" dirty="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800" dirty="0">
                          <a:latin typeface="Tw Cen MT" panose="020B0602020104020603" pitchFamily="34" charset="77"/>
                          <a:ea typeface="Twentieth Century"/>
                          <a:cs typeface="Twentieth Century"/>
                          <a:sym typeface="Twentieth Century"/>
                        </a:rPr>
                        <a:t>1</a:t>
                      </a:r>
                      <a:endParaRPr sz="1800" dirty="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800" dirty="0">
                          <a:latin typeface="Tw Cen MT" panose="020B0602020104020603" pitchFamily="34" charset="77"/>
                          <a:ea typeface="Twentieth Century"/>
                          <a:cs typeface="Twentieth Century"/>
                          <a:sym typeface="Twentieth Century"/>
                        </a:rPr>
                        <a:t>Foundational Skills</a:t>
                      </a:r>
                      <a:endParaRPr sz="1800" dirty="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800">
                          <a:latin typeface="Tw Cen MT" panose="020B0602020104020603" pitchFamily="34" charset="77"/>
                          <a:ea typeface="Twentieth Century"/>
                          <a:cs typeface="Twentieth Century"/>
                          <a:sym typeface="Twentieth Century"/>
                        </a:rPr>
                        <a:t>1</a:t>
                      </a:r>
                      <a:endParaRPr sz="180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90734">
                <a:tc>
                  <a:txBody>
                    <a:bodyPr/>
                    <a:lstStyle/>
                    <a:p>
                      <a:pPr marL="0" lvl="0" indent="0" algn="ctr" rtl="0">
                        <a:spcBef>
                          <a:spcPts val="0"/>
                        </a:spcBef>
                        <a:spcAft>
                          <a:spcPts val="0"/>
                        </a:spcAft>
                        <a:buNone/>
                      </a:pPr>
                      <a:r>
                        <a:rPr lang="en" sz="1800">
                          <a:latin typeface="Tw Cen MT" panose="020B0602020104020603" pitchFamily="34" charset="77"/>
                          <a:ea typeface="Twentieth Century"/>
                          <a:cs typeface="Twentieth Century"/>
                          <a:sym typeface="Twentieth Century"/>
                        </a:rPr>
                        <a:t>20%</a:t>
                      </a:r>
                      <a:endParaRPr sz="180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800">
                          <a:latin typeface="Tw Cen MT" panose="020B0602020104020603" pitchFamily="34" charset="77"/>
                          <a:ea typeface="Twentieth Century"/>
                          <a:cs typeface="Twentieth Century"/>
                          <a:sym typeface="Twentieth Century"/>
                        </a:rPr>
                        <a:t>2</a:t>
                      </a:r>
                      <a:endParaRPr sz="180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800" dirty="0">
                          <a:latin typeface="Tw Cen MT" panose="020B0602020104020603" pitchFamily="34" charset="77"/>
                          <a:ea typeface="Twentieth Century"/>
                          <a:cs typeface="Twentieth Century"/>
                          <a:sym typeface="Twentieth Century"/>
                        </a:rPr>
                        <a:t>Close to Proficient</a:t>
                      </a:r>
                      <a:endParaRPr sz="1800" dirty="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800" dirty="0">
                          <a:latin typeface="Tw Cen MT" panose="020B0602020104020603" pitchFamily="34" charset="77"/>
                          <a:ea typeface="Twentieth Century"/>
                          <a:cs typeface="Twentieth Century"/>
                          <a:sym typeface="Twentieth Century"/>
                        </a:rPr>
                        <a:t>2</a:t>
                      </a:r>
                      <a:endParaRPr sz="1800" dirty="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2612">
                <a:tc>
                  <a:txBody>
                    <a:bodyPr/>
                    <a:lstStyle/>
                    <a:p>
                      <a:pPr marL="0" lvl="0" indent="0" algn="ctr" rtl="0">
                        <a:spcBef>
                          <a:spcPts val="0"/>
                        </a:spcBef>
                        <a:spcAft>
                          <a:spcPts val="0"/>
                        </a:spcAft>
                        <a:buNone/>
                      </a:pPr>
                      <a:r>
                        <a:rPr lang="en" sz="1800">
                          <a:latin typeface="Tw Cen MT" panose="020B0602020104020603" pitchFamily="34" charset="77"/>
                          <a:ea typeface="Twentieth Century"/>
                          <a:cs typeface="Twentieth Century"/>
                          <a:sym typeface="Twentieth Century"/>
                        </a:rPr>
                        <a:t>60%</a:t>
                      </a:r>
                      <a:endParaRPr sz="180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800">
                          <a:latin typeface="Tw Cen MT" panose="020B0602020104020603" pitchFamily="34" charset="77"/>
                          <a:ea typeface="Twentieth Century"/>
                          <a:cs typeface="Twentieth Century"/>
                          <a:sym typeface="Twentieth Century"/>
                        </a:rPr>
                        <a:t>6</a:t>
                      </a:r>
                      <a:endParaRPr sz="180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800" dirty="0">
                          <a:latin typeface="Tw Cen MT" panose="020B0602020104020603" pitchFamily="34" charset="77"/>
                          <a:ea typeface="Twentieth Century"/>
                          <a:cs typeface="Twentieth Century"/>
                          <a:sym typeface="Twentieth Century"/>
                        </a:rPr>
                        <a:t>Proficient</a:t>
                      </a:r>
                      <a:endParaRPr sz="1800" dirty="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800" dirty="0">
                          <a:latin typeface="Tw Cen MT" panose="020B0602020104020603" pitchFamily="34" charset="77"/>
                          <a:ea typeface="Twentieth Century"/>
                          <a:cs typeface="Twentieth Century"/>
                          <a:sym typeface="Twentieth Century"/>
                        </a:rPr>
                        <a:t>3</a:t>
                      </a:r>
                      <a:endParaRPr sz="1800" dirty="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2612">
                <a:tc>
                  <a:txBody>
                    <a:bodyPr/>
                    <a:lstStyle/>
                    <a:p>
                      <a:pPr marL="0" lvl="0" indent="0" algn="ctr" rtl="0">
                        <a:spcBef>
                          <a:spcPts val="0"/>
                        </a:spcBef>
                        <a:spcAft>
                          <a:spcPts val="0"/>
                        </a:spcAft>
                        <a:buNone/>
                      </a:pPr>
                      <a:r>
                        <a:rPr lang="en" sz="1800">
                          <a:latin typeface="Tw Cen MT" panose="020B0602020104020603" pitchFamily="34" charset="77"/>
                          <a:ea typeface="Twentieth Century"/>
                          <a:cs typeface="Twentieth Century"/>
                          <a:sym typeface="Twentieth Century"/>
                        </a:rPr>
                        <a:t>10%</a:t>
                      </a:r>
                      <a:endParaRPr sz="180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800">
                          <a:latin typeface="Tw Cen MT" panose="020B0602020104020603" pitchFamily="34" charset="77"/>
                          <a:ea typeface="Twentieth Century"/>
                          <a:cs typeface="Twentieth Century"/>
                          <a:sym typeface="Twentieth Century"/>
                        </a:rPr>
                        <a:t>1</a:t>
                      </a:r>
                      <a:endParaRPr sz="180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800" dirty="0">
                          <a:latin typeface="Tw Cen MT" panose="020B0602020104020603" pitchFamily="34" charset="77"/>
                          <a:ea typeface="Twentieth Century"/>
                          <a:cs typeface="Twentieth Century"/>
                          <a:sym typeface="Twentieth Century"/>
                        </a:rPr>
                        <a:t>Above Proficient</a:t>
                      </a:r>
                      <a:endParaRPr sz="1800" dirty="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800" dirty="0">
                          <a:latin typeface="Tw Cen MT" panose="020B0602020104020603" pitchFamily="34" charset="77"/>
                          <a:ea typeface="Twentieth Century"/>
                          <a:cs typeface="Twentieth Century"/>
                          <a:sym typeface="Twentieth Century"/>
                        </a:rPr>
                        <a:t>3-4</a:t>
                      </a:r>
                      <a:endParaRPr sz="1800" dirty="0">
                        <a:latin typeface="Tw Cen MT" panose="020B0602020104020603" pitchFamily="34" charset="77"/>
                        <a:ea typeface="Twentieth Century"/>
                        <a:cs typeface="Twentieth Century"/>
                        <a:sym typeface="Twentieth Century"/>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3" name="Picture 2" descr="Icon for Module Specific info for CFA">
            <a:extLst>
              <a:ext uri="{FF2B5EF4-FFF2-40B4-BE49-F238E27FC236}">
                <a16:creationId xmlns:a16="http://schemas.microsoft.com/office/drawing/2014/main" id="{F7266AF2-FB0C-2288-686D-B394DE8D5D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spTree>
    <p:extLst>
      <p:ext uri="{BB962C8B-B14F-4D97-AF65-F5344CB8AC3E}">
        <p14:creationId xmlns:p14="http://schemas.microsoft.com/office/powerpoint/2010/main" val="462108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0CD88-0B82-250B-E319-37D899439755}"/>
              </a:ext>
            </a:extLst>
          </p:cNvPr>
          <p:cNvSpPr>
            <a:spLocks noGrp="1"/>
          </p:cNvSpPr>
          <p:nvPr>
            <p:ph type="title"/>
          </p:nvPr>
        </p:nvSpPr>
        <p:spPr/>
        <p:txBody>
          <a:bodyPr/>
          <a:lstStyle/>
          <a:p>
            <a:r>
              <a:rPr lang="en-US" dirty="0">
                <a:latin typeface="Tw Cen MT" panose="020B0602020104020603" pitchFamily="34" charset="77"/>
              </a:rPr>
              <a:t>Difficulty vs. Complexity</a:t>
            </a:r>
          </a:p>
        </p:txBody>
      </p:sp>
      <p:sp>
        <p:nvSpPr>
          <p:cNvPr id="3" name="Text Placeholder 2">
            <a:extLst>
              <a:ext uri="{FF2B5EF4-FFF2-40B4-BE49-F238E27FC236}">
                <a16:creationId xmlns:a16="http://schemas.microsoft.com/office/drawing/2014/main" id="{7E9A5583-DF27-475B-4DFE-6163E29EDF78}"/>
              </a:ext>
            </a:extLst>
          </p:cNvPr>
          <p:cNvSpPr>
            <a:spLocks noGrp="1"/>
          </p:cNvSpPr>
          <p:nvPr>
            <p:ph type="body" idx="1"/>
          </p:nvPr>
        </p:nvSpPr>
        <p:spPr/>
        <p:txBody>
          <a:bodyPr/>
          <a:lstStyle/>
          <a:p>
            <a:pPr marL="100013" indent="0" algn="ctr">
              <a:buClr>
                <a:srgbClr val="12AAA3"/>
              </a:buClr>
              <a:buNone/>
            </a:pPr>
            <a:r>
              <a:rPr lang="en-US" sz="2400" dirty="0">
                <a:solidFill>
                  <a:schemeClr val="tx1"/>
                </a:solidFill>
              </a:rPr>
              <a:t>Difficulty</a:t>
            </a:r>
          </a:p>
          <a:p>
            <a:pPr marL="100013" indent="0" algn="ctr">
              <a:buClr>
                <a:srgbClr val="12AAA3"/>
              </a:buClr>
              <a:buNone/>
            </a:pPr>
            <a:endParaRPr lang="en-US" sz="1200" dirty="0">
              <a:solidFill>
                <a:schemeClr val="tx1"/>
              </a:solidFill>
            </a:endParaRPr>
          </a:p>
          <a:p>
            <a:pPr marL="457189" indent="-380990">
              <a:spcBef>
                <a:spcPts val="0"/>
              </a:spcBef>
              <a:buClr>
                <a:srgbClr val="12AAA3"/>
              </a:buClr>
              <a:buFont typeface="Wingdings" pitchFamily="2" charset="2"/>
              <a:buChar char="§"/>
            </a:pPr>
            <a:r>
              <a:rPr lang="en-US" dirty="0"/>
              <a:t>A measure of </a:t>
            </a:r>
            <a:r>
              <a:rPr lang="en-US" b="1" dirty="0"/>
              <a:t>effort</a:t>
            </a:r>
            <a:r>
              <a:rPr lang="en-US" dirty="0"/>
              <a:t> required to complete a task</a:t>
            </a:r>
          </a:p>
          <a:p>
            <a:pPr marL="457189" indent="-380990">
              <a:spcBef>
                <a:spcPts val="853"/>
              </a:spcBef>
              <a:buClr>
                <a:srgbClr val="12AAA3"/>
              </a:buClr>
              <a:buFont typeface="Wingdings" pitchFamily="2" charset="2"/>
              <a:buChar char="§"/>
            </a:pPr>
            <a:r>
              <a:rPr lang="en-US" dirty="0"/>
              <a:t>In assessment, a function of how many people can complete the task correctly</a:t>
            </a:r>
          </a:p>
          <a:p>
            <a:pPr marL="100013" indent="0">
              <a:buNone/>
            </a:pPr>
            <a:r>
              <a:rPr lang="en-US" dirty="0">
                <a:solidFill>
                  <a:schemeClr val="tx1"/>
                </a:solidFill>
              </a:rPr>
              <a:t>	</a:t>
            </a:r>
          </a:p>
          <a:p>
            <a:endParaRPr lang="en-US" dirty="0"/>
          </a:p>
        </p:txBody>
      </p:sp>
      <p:sp>
        <p:nvSpPr>
          <p:cNvPr id="4" name="Text Placeholder 3">
            <a:extLst>
              <a:ext uri="{FF2B5EF4-FFF2-40B4-BE49-F238E27FC236}">
                <a16:creationId xmlns:a16="http://schemas.microsoft.com/office/drawing/2014/main" id="{4177F128-0E08-64B5-352C-FBB35EA2B392}"/>
              </a:ext>
            </a:extLst>
          </p:cNvPr>
          <p:cNvSpPr>
            <a:spLocks noGrp="1"/>
          </p:cNvSpPr>
          <p:nvPr>
            <p:ph type="body" idx="2"/>
          </p:nvPr>
        </p:nvSpPr>
        <p:spPr/>
        <p:txBody>
          <a:bodyPr/>
          <a:lstStyle/>
          <a:p>
            <a:pPr marL="59266" indent="0" algn="ctr">
              <a:lnSpc>
                <a:spcPct val="110000"/>
              </a:lnSpc>
              <a:spcBef>
                <a:spcPts val="0"/>
              </a:spcBef>
              <a:buClr>
                <a:schemeClr val="dk1"/>
              </a:buClr>
              <a:buSzPts val="2300"/>
              <a:buNone/>
            </a:pPr>
            <a:r>
              <a:rPr lang="en-US" sz="2400" dirty="0"/>
              <a:t>Complexity</a:t>
            </a:r>
            <a:endParaRPr lang="en-US" dirty="0"/>
          </a:p>
          <a:p>
            <a:pPr marL="59266" indent="0" algn="ctr">
              <a:lnSpc>
                <a:spcPct val="110000"/>
              </a:lnSpc>
              <a:spcBef>
                <a:spcPts val="0"/>
              </a:spcBef>
              <a:buClr>
                <a:schemeClr val="dk1"/>
              </a:buClr>
              <a:buSzPts val="2300"/>
              <a:buNone/>
            </a:pPr>
            <a:endParaRPr lang="en-US" sz="1200" dirty="0"/>
          </a:p>
          <a:p>
            <a:pPr marL="457189" indent="-397923">
              <a:lnSpc>
                <a:spcPct val="110000"/>
              </a:lnSpc>
              <a:spcBef>
                <a:spcPts val="0"/>
              </a:spcBef>
              <a:buClr>
                <a:srgbClr val="12AAA3"/>
              </a:buClr>
              <a:buFont typeface="Wingdings" pitchFamily="2" charset="2"/>
              <a:buChar char="§"/>
            </a:pPr>
            <a:r>
              <a:rPr lang="en-US" dirty="0">
                <a:solidFill>
                  <a:schemeClr val="dk1"/>
                </a:solidFill>
              </a:rPr>
              <a:t>A measure of the </a:t>
            </a:r>
            <a:r>
              <a:rPr lang="en-US" b="1" dirty="0">
                <a:solidFill>
                  <a:schemeClr val="dk1"/>
                </a:solidFill>
              </a:rPr>
              <a:t>thinking, action, or knowledge </a:t>
            </a:r>
            <a:r>
              <a:rPr lang="en-US" dirty="0">
                <a:solidFill>
                  <a:schemeClr val="dk1"/>
                </a:solidFill>
              </a:rPr>
              <a:t>that is needed to complete the task</a:t>
            </a:r>
            <a:endParaRPr lang="en-US" dirty="0"/>
          </a:p>
          <a:p>
            <a:pPr marL="457189" indent="-397923">
              <a:lnSpc>
                <a:spcPct val="110000"/>
              </a:lnSpc>
              <a:spcBef>
                <a:spcPts val="800"/>
              </a:spcBef>
              <a:buClr>
                <a:srgbClr val="12AAA3"/>
              </a:buClr>
              <a:buFont typeface="Wingdings" pitchFamily="2" charset="2"/>
              <a:buChar char="§"/>
            </a:pPr>
            <a:r>
              <a:rPr lang="en-US" dirty="0">
                <a:solidFill>
                  <a:schemeClr val="dk1"/>
                </a:solidFill>
              </a:rPr>
              <a:t>In assessment, how many different ways can the task be accomplished</a:t>
            </a:r>
          </a:p>
          <a:p>
            <a:endParaRPr lang="en-US" dirty="0"/>
          </a:p>
        </p:txBody>
      </p:sp>
      <p:sp>
        <p:nvSpPr>
          <p:cNvPr id="5" name="TextBox 4">
            <a:extLst>
              <a:ext uri="{FF2B5EF4-FFF2-40B4-BE49-F238E27FC236}">
                <a16:creationId xmlns:a16="http://schemas.microsoft.com/office/drawing/2014/main" id="{E79164BC-703F-4349-06C1-5239BE623A15}"/>
              </a:ext>
            </a:extLst>
          </p:cNvPr>
          <p:cNvSpPr txBox="1"/>
          <p:nvPr/>
        </p:nvSpPr>
        <p:spPr>
          <a:xfrm>
            <a:off x="6376951" y="6481970"/>
            <a:ext cx="2995806" cy="307777"/>
          </a:xfrm>
          <a:prstGeom prst="rect">
            <a:avLst/>
          </a:prstGeom>
          <a:noFill/>
        </p:spPr>
        <p:txBody>
          <a:bodyPr wrap="square">
            <a:spAutoFit/>
          </a:bodyPr>
          <a:lstStyle/>
          <a:p>
            <a:r>
              <a:rPr lang="en-US" sz="1400" dirty="0">
                <a:latin typeface="Tw Cen MT" panose="020B0602020104020603" pitchFamily="34" charset="77"/>
              </a:rPr>
              <a:t>(Ferry, 2019)</a:t>
            </a:r>
          </a:p>
        </p:txBody>
      </p:sp>
      <p:pic>
        <p:nvPicPr>
          <p:cNvPr id="9" name="Picture 8" descr="Icon for Module Specific info for CFA">
            <a:extLst>
              <a:ext uri="{FF2B5EF4-FFF2-40B4-BE49-F238E27FC236}">
                <a16:creationId xmlns:a16="http://schemas.microsoft.com/office/drawing/2014/main" id="{8DA35D82-0A54-2744-B2C2-A82C99CDFE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spTree>
    <p:extLst>
      <p:ext uri="{BB962C8B-B14F-4D97-AF65-F5344CB8AC3E}">
        <p14:creationId xmlns:p14="http://schemas.microsoft.com/office/powerpoint/2010/main" val="33836100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64F43-65D7-0F5A-CE46-6D32044B7890}"/>
              </a:ext>
            </a:extLst>
          </p:cNvPr>
          <p:cNvSpPr>
            <a:spLocks noGrp="1"/>
          </p:cNvSpPr>
          <p:nvPr>
            <p:ph type="title"/>
          </p:nvPr>
        </p:nvSpPr>
        <p:spPr>
          <a:xfrm>
            <a:off x="457200" y="736847"/>
            <a:ext cx="8229600" cy="961780"/>
          </a:xfrm>
        </p:spPr>
        <p:txBody>
          <a:bodyPr/>
          <a:lstStyle/>
          <a:p>
            <a:r>
              <a:rPr lang="en" dirty="0">
                <a:ea typeface="Twentieth Century"/>
                <a:cs typeface="Twentieth Century"/>
                <a:sym typeface="Twentieth Century"/>
              </a:rPr>
              <a:t>For Effective CFA Items, Avoid</a:t>
            </a:r>
            <a:endParaRPr lang="en-US" dirty="0"/>
          </a:p>
        </p:txBody>
      </p:sp>
      <p:sp>
        <p:nvSpPr>
          <p:cNvPr id="3" name="Text Placeholder 2">
            <a:extLst>
              <a:ext uri="{FF2B5EF4-FFF2-40B4-BE49-F238E27FC236}">
                <a16:creationId xmlns:a16="http://schemas.microsoft.com/office/drawing/2014/main" id="{0460D0CB-9329-4511-D20C-B3AD3AD976A5}"/>
              </a:ext>
            </a:extLst>
          </p:cNvPr>
          <p:cNvSpPr>
            <a:spLocks noGrp="1"/>
          </p:cNvSpPr>
          <p:nvPr>
            <p:ph type="body" idx="1"/>
          </p:nvPr>
        </p:nvSpPr>
        <p:spPr/>
        <p:txBody>
          <a:bodyPr/>
          <a:lstStyle/>
          <a:p>
            <a:pPr marL="800100" indent="-571500">
              <a:lnSpc>
                <a:spcPct val="100000"/>
              </a:lnSpc>
              <a:buSzPct val="100000"/>
            </a:pPr>
            <a:r>
              <a:rPr lang="en-US" dirty="0"/>
              <a:t>Unclear directions</a:t>
            </a:r>
          </a:p>
          <a:p>
            <a:pPr marL="800100" indent="-571500">
              <a:lnSpc>
                <a:spcPct val="100000"/>
              </a:lnSpc>
              <a:buSzPct val="100000"/>
            </a:pPr>
            <a:r>
              <a:rPr lang="en-US" dirty="0"/>
              <a:t>Ambiguous statements </a:t>
            </a:r>
          </a:p>
          <a:p>
            <a:pPr marL="800100" indent="-571500">
              <a:lnSpc>
                <a:spcPct val="100000"/>
              </a:lnSpc>
              <a:buSzPct val="100000"/>
            </a:pPr>
            <a:r>
              <a:rPr lang="en-US" dirty="0"/>
              <a:t>Unintentional clues</a:t>
            </a:r>
          </a:p>
          <a:p>
            <a:pPr marL="800100" indent="-571500">
              <a:lnSpc>
                <a:spcPct val="100000"/>
              </a:lnSpc>
              <a:buSzPct val="100000"/>
            </a:pPr>
            <a:r>
              <a:rPr lang="en-US" dirty="0"/>
              <a:t>Complex phrasing</a:t>
            </a:r>
          </a:p>
          <a:p>
            <a:pPr marL="800100" indent="-571500">
              <a:lnSpc>
                <a:spcPct val="100000"/>
              </a:lnSpc>
              <a:buSzPct val="100000"/>
            </a:pPr>
            <a:r>
              <a:rPr lang="en-US" dirty="0"/>
              <a:t>Difficult vocabulary</a:t>
            </a:r>
            <a:endParaRPr lang="en" dirty="0"/>
          </a:p>
          <a:p>
            <a:pPr marL="68580" indent="0">
              <a:buNone/>
            </a:pPr>
            <a:endParaRPr lang="en-US" sz="3200" dirty="0"/>
          </a:p>
        </p:txBody>
      </p:sp>
      <p:sp>
        <p:nvSpPr>
          <p:cNvPr id="5" name="TextBox 4">
            <a:extLst>
              <a:ext uri="{FF2B5EF4-FFF2-40B4-BE49-F238E27FC236}">
                <a16:creationId xmlns:a16="http://schemas.microsoft.com/office/drawing/2014/main" id="{68DC1BAC-4E09-6F92-8B7D-67305A16B0D8}"/>
              </a:ext>
            </a:extLst>
          </p:cNvPr>
          <p:cNvSpPr txBox="1"/>
          <p:nvPr/>
        </p:nvSpPr>
        <p:spPr>
          <a:xfrm>
            <a:off x="6932776" y="6419751"/>
            <a:ext cx="1693332" cy="307777"/>
          </a:xfrm>
          <a:prstGeom prst="rect">
            <a:avLst/>
          </a:prstGeom>
          <a:noFill/>
        </p:spPr>
        <p:txBody>
          <a:bodyPr wrap="square" rtlCol="0">
            <a:spAutoFit/>
          </a:bodyPr>
          <a:lstStyle/>
          <a:p>
            <a:r>
              <a:rPr lang="en-US" sz="1400" dirty="0">
                <a:latin typeface="Tw Cen MT" panose="020B0602020104020603" pitchFamily="34" charset="77"/>
              </a:rPr>
              <a:t>(Popham, 2003)</a:t>
            </a:r>
          </a:p>
        </p:txBody>
      </p:sp>
      <p:pic>
        <p:nvPicPr>
          <p:cNvPr id="9" name="Picture 8" descr="Icon for Module Specific info for CFA">
            <a:extLst>
              <a:ext uri="{FF2B5EF4-FFF2-40B4-BE49-F238E27FC236}">
                <a16:creationId xmlns:a16="http://schemas.microsoft.com/office/drawing/2014/main" id="{5F5386F6-A378-4C05-CF61-E91CC675CE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pic>
        <p:nvPicPr>
          <p:cNvPr id="11" name="Picture 10" descr="Construction barrier with light">
            <a:extLst>
              <a:ext uri="{FF2B5EF4-FFF2-40B4-BE49-F238E27FC236}">
                <a16:creationId xmlns:a16="http://schemas.microsoft.com/office/drawing/2014/main" id="{900A1411-78BD-FDE1-5A3E-F84B04131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837025" y="1783848"/>
            <a:ext cx="4191502" cy="3048365"/>
          </a:xfrm>
          <a:prstGeom prst="rect">
            <a:avLst/>
          </a:prstGeom>
        </p:spPr>
      </p:pic>
    </p:spTree>
    <p:extLst>
      <p:ext uri="{BB962C8B-B14F-4D97-AF65-F5344CB8AC3E}">
        <p14:creationId xmlns:p14="http://schemas.microsoft.com/office/powerpoint/2010/main" val="7580058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96A61-E4D4-E67E-B963-6520B693FD56}"/>
              </a:ext>
            </a:extLst>
          </p:cNvPr>
          <p:cNvSpPr>
            <a:spLocks noGrp="1"/>
          </p:cNvSpPr>
          <p:nvPr>
            <p:ph type="title"/>
          </p:nvPr>
        </p:nvSpPr>
        <p:spPr/>
        <p:txBody>
          <a:bodyPr/>
          <a:lstStyle/>
          <a:p>
            <a:r>
              <a:rPr lang="en-US" dirty="0">
                <a:latin typeface="Tw Cen MT" panose="020B0602020104020603" pitchFamily="34" charset="77"/>
              </a:rPr>
              <a:t>Steps for Building a CFA</a:t>
            </a:r>
            <a:endParaRPr lang="en-US" sz="5400" dirty="0">
              <a:latin typeface="Tw Cen MT" panose="020B0602020104020603" pitchFamily="34" charset="77"/>
            </a:endParaRPr>
          </a:p>
        </p:txBody>
      </p:sp>
      <p:sp>
        <p:nvSpPr>
          <p:cNvPr id="3" name="Text Placeholder 2">
            <a:extLst>
              <a:ext uri="{FF2B5EF4-FFF2-40B4-BE49-F238E27FC236}">
                <a16:creationId xmlns:a16="http://schemas.microsoft.com/office/drawing/2014/main" id="{CA144594-83A6-866A-F1D5-F1E52F5BC82B}"/>
              </a:ext>
            </a:extLst>
          </p:cNvPr>
          <p:cNvSpPr>
            <a:spLocks noGrp="1"/>
          </p:cNvSpPr>
          <p:nvPr>
            <p:ph type="body" idx="1"/>
          </p:nvPr>
        </p:nvSpPr>
        <p:spPr/>
        <p:txBody>
          <a:bodyPr/>
          <a:lstStyle/>
          <a:p>
            <a:pPr marL="633413" indent="-633413">
              <a:buFont typeface="+mj-lt"/>
              <a:buAutoNum type="arabicPeriod"/>
            </a:pPr>
            <a:r>
              <a:rPr lang="en-US" dirty="0"/>
              <a:t>Determine the purpose of testing</a:t>
            </a:r>
          </a:p>
          <a:p>
            <a:pPr marL="633413" indent="-633413">
              <a:buFont typeface="+mj-lt"/>
              <a:buAutoNum type="arabicPeriod"/>
            </a:pPr>
            <a:r>
              <a:rPr lang="en-US" dirty="0"/>
              <a:t>Clarify essential learning targets</a:t>
            </a:r>
          </a:p>
          <a:p>
            <a:pPr marL="633413" indent="-633413">
              <a:buFont typeface="+mj-lt"/>
              <a:buAutoNum type="arabicPeriod"/>
            </a:pPr>
            <a:r>
              <a:rPr lang="en-US" dirty="0"/>
              <a:t>Create an assessment plan based on the targets</a:t>
            </a:r>
          </a:p>
          <a:p>
            <a:pPr marL="633413" indent="-633413">
              <a:buFont typeface="+mj-lt"/>
              <a:buAutoNum type="arabicPeriod"/>
            </a:pPr>
            <a:r>
              <a:rPr lang="en-US" dirty="0"/>
              <a:t>Select item format and number</a:t>
            </a:r>
          </a:p>
          <a:p>
            <a:pPr marL="633413" indent="-633413">
              <a:buFont typeface="+mj-lt"/>
              <a:buAutoNum type="arabicPeriod"/>
            </a:pPr>
            <a:r>
              <a:rPr lang="en-US" dirty="0"/>
              <a:t>Assemble the assessment</a:t>
            </a:r>
          </a:p>
          <a:p>
            <a:pPr marL="633413" indent="-633413">
              <a:buFont typeface="+mj-lt"/>
              <a:buAutoNum type="arabicPeriod"/>
            </a:pPr>
            <a:r>
              <a:rPr lang="en-US" dirty="0"/>
              <a:t>Give the assessment and collect data</a:t>
            </a:r>
            <a:endParaRPr lang="en-US" dirty="0">
              <a:solidFill>
                <a:srgbClr val="0072C7"/>
              </a:solidFill>
            </a:endParaRPr>
          </a:p>
          <a:p>
            <a:pPr marL="633413" indent="-633413">
              <a:buFont typeface="+mj-lt"/>
              <a:buAutoNum type="arabicPeriod"/>
            </a:pPr>
            <a:r>
              <a:rPr lang="en-US" dirty="0"/>
              <a:t>Revise as needed</a:t>
            </a:r>
          </a:p>
          <a:p>
            <a:pPr marL="68580" indent="0">
              <a:buNone/>
            </a:pPr>
            <a:endParaRPr lang="en-US" sz="3200" dirty="0"/>
          </a:p>
        </p:txBody>
      </p:sp>
      <p:sp>
        <p:nvSpPr>
          <p:cNvPr id="4" name="TextBox 3">
            <a:extLst>
              <a:ext uri="{FF2B5EF4-FFF2-40B4-BE49-F238E27FC236}">
                <a16:creationId xmlns:a16="http://schemas.microsoft.com/office/drawing/2014/main" id="{FE2D2636-E8B5-FFA2-A89D-6DC742A1482D}"/>
              </a:ext>
            </a:extLst>
          </p:cNvPr>
          <p:cNvSpPr txBox="1"/>
          <p:nvPr/>
        </p:nvSpPr>
        <p:spPr>
          <a:xfrm>
            <a:off x="6548690" y="6454727"/>
            <a:ext cx="1616725" cy="307777"/>
          </a:xfrm>
          <a:prstGeom prst="rect">
            <a:avLst/>
          </a:prstGeom>
          <a:noFill/>
        </p:spPr>
        <p:txBody>
          <a:bodyPr wrap="none" rtlCol="0">
            <a:spAutoFit/>
          </a:bodyPr>
          <a:lstStyle/>
          <a:p>
            <a:r>
              <a:rPr lang="en-US" sz="1400" dirty="0">
                <a:latin typeface="Tw Cen MT" panose="020B0602020104020603" pitchFamily="34" charset="77"/>
              </a:rPr>
              <a:t>Power School, 2016</a:t>
            </a:r>
          </a:p>
        </p:txBody>
      </p:sp>
      <p:pic>
        <p:nvPicPr>
          <p:cNvPr id="8" name="Picture 7" descr="Icon for Module Specific info for CFA">
            <a:extLst>
              <a:ext uri="{FF2B5EF4-FFF2-40B4-BE49-F238E27FC236}">
                <a16:creationId xmlns:a16="http://schemas.microsoft.com/office/drawing/2014/main" id="{440AB98C-3AA0-24DB-47E1-D0E313CA00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spTree>
    <p:extLst>
      <p:ext uri="{BB962C8B-B14F-4D97-AF65-F5344CB8AC3E}">
        <p14:creationId xmlns:p14="http://schemas.microsoft.com/office/powerpoint/2010/main" val="8407003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1DDBD-4C26-2446-A245-4E49ED561F26}"/>
              </a:ext>
            </a:extLst>
          </p:cNvPr>
          <p:cNvSpPr>
            <a:spLocks noGrp="1"/>
          </p:cNvSpPr>
          <p:nvPr>
            <p:ph type="title"/>
          </p:nvPr>
        </p:nvSpPr>
        <p:spPr/>
        <p:txBody>
          <a:bodyPr/>
          <a:lstStyle/>
          <a:p>
            <a:r>
              <a:rPr lang="en-US" dirty="0"/>
              <a:t>Analyze and Interpret CFA Data</a:t>
            </a:r>
            <a:endParaRPr lang="en-US" sz="6000" dirty="0"/>
          </a:p>
        </p:txBody>
      </p:sp>
      <p:pic>
        <p:nvPicPr>
          <p:cNvPr id="3" name="Picture 2" descr="Icon for Module Specific info for CFA">
            <a:extLst>
              <a:ext uri="{FF2B5EF4-FFF2-40B4-BE49-F238E27FC236}">
                <a16:creationId xmlns:a16="http://schemas.microsoft.com/office/drawing/2014/main" id="{F86D6E3B-270E-9585-B053-31395B5697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1872" y="5606057"/>
            <a:ext cx="728473" cy="728473"/>
          </a:xfrm>
          <a:prstGeom prst="rect">
            <a:avLst/>
          </a:prstGeom>
        </p:spPr>
      </p:pic>
      <p:pic>
        <p:nvPicPr>
          <p:cNvPr id="9" name="Picture 8" descr="DBDM Cycle, GAINS in the middle, G=Gather, Educators collaborate to decide what data to collect. A=Analyze, Educators develop a process for examining and interpreting data. I=Intenionally Act &amp; Analyze Again, Edcators ">
            <a:extLst>
              <a:ext uri="{FF2B5EF4-FFF2-40B4-BE49-F238E27FC236}">
                <a16:creationId xmlns:a16="http://schemas.microsoft.com/office/drawing/2014/main" id="{2404BEB7-35FA-080E-0A9C-4F2AC2DCD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8980" y="1677271"/>
            <a:ext cx="4039713" cy="4555000"/>
          </a:xfrm>
          <a:prstGeom prst="rect">
            <a:avLst/>
          </a:prstGeom>
        </p:spPr>
      </p:pic>
    </p:spTree>
    <p:extLst>
      <p:ext uri="{BB962C8B-B14F-4D97-AF65-F5344CB8AC3E}">
        <p14:creationId xmlns:p14="http://schemas.microsoft.com/office/powerpoint/2010/main" val="17880711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edallion stating &quot;It's your turn&quot;">
            <a:extLst>
              <a:ext uri="{FF2B5EF4-FFF2-40B4-BE49-F238E27FC236}">
                <a16:creationId xmlns:a16="http://schemas.microsoft.com/office/drawing/2014/main" id="{EA488355-1563-1054-82D9-8F07C8435466}"/>
              </a:ext>
            </a:extLst>
          </p:cNvPr>
          <p:cNvPicPr>
            <a:picLocks noChangeAspect="1"/>
          </p:cNvPicPr>
          <p:nvPr/>
        </p:nvPicPr>
        <p:blipFill>
          <a:blip r:embed="rId3">
            <a:duotone>
              <a:schemeClr val="accent4">
                <a:shade val="45000"/>
                <a:satMod val="135000"/>
              </a:schemeClr>
              <a:prstClr val="white"/>
            </a:duotone>
          </a:blip>
          <a:stretch>
            <a:fillRect/>
          </a:stretch>
        </p:blipFill>
        <p:spPr>
          <a:xfrm>
            <a:off x="886342" y="601666"/>
            <a:ext cx="1523559" cy="1353279"/>
          </a:xfrm>
          <a:prstGeom prst="rect">
            <a:avLst/>
          </a:prstGeom>
        </p:spPr>
      </p:pic>
      <p:sp>
        <p:nvSpPr>
          <p:cNvPr id="2" name="Title 1">
            <a:extLst>
              <a:ext uri="{FF2B5EF4-FFF2-40B4-BE49-F238E27FC236}">
                <a16:creationId xmlns:a16="http://schemas.microsoft.com/office/drawing/2014/main" id="{6C9D506D-73EA-E0BD-52D6-2FD8CEAA4AFF}"/>
              </a:ext>
            </a:extLst>
          </p:cNvPr>
          <p:cNvSpPr>
            <a:spLocks noGrp="1"/>
          </p:cNvSpPr>
          <p:nvPr>
            <p:ph type="title"/>
          </p:nvPr>
        </p:nvSpPr>
        <p:spPr/>
        <p:txBody>
          <a:bodyPr/>
          <a:lstStyle/>
          <a:p>
            <a:r>
              <a:rPr lang="en-US" dirty="0">
                <a:latin typeface="Tw Cen MT" panose="020B0602020104020603" pitchFamily="34" charset="77"/>
              </a:rPr>
              <a:t>Building a CFA</a:t>
            </a:r>
          </a:p>
        </p:txBody>
      </p:sp>
      <p:sp>
        <p:nvSpPr>
          <p:cNvPr id="3" name="Text Placeholder 2">
            <a:extLst>
              <a:ext uri="{FF2B5EF4-FFF2-40B4-BE49-F238E27FC236}">
                <a16:creationId xmlns:a16="http://schemas.microsoft.com/office/drawing/2014/main" id="{4467441D-9267-4A89-401A-F3FA4C9F91F2}"/>
              </a:ext>
            </a:extLst>
          </p:cNvPr>
          <p:cNvSpPr>
            <a:spLocks noGrp="1"/>
          </p:cNvSpPr>
          <p:nvPr>
            <p:ph type="body" idx="1"/>
          </p:nvPr>
        </p:nvSpPr>
        <p:spPr>
          <a:xfrm>
            <a:off x="457203" y="1600208"/>
            <a:ext cx="2721003" cy="4190997"/>
          </a:xfrm>
        </p:spPr>
        <p:txBody>
          <a:bodyPr/>
          <a:lstStyle/>
          <a:p>
            <a:pPr marL="285750" indent="-285750">
              <a:buClr>
                <a:srgbClr val="3CA7A9"/>
              </a:buClr>
              <a:buFont typeface="Wingdings" pitchFamily="2" charset="2"/>
              <a:buChar char="§"/>
            </a:pPr>
            <a:endParaRPr lang="en-US" sz="2400" dirty="0"/>
          </a:p>
          <a:p>
            <a:pPr marL="463550" indent="-463550">
              <a:buClr>
                <a:srgbClr val="3CA7A9"/>
              </a:buClr>
              <a:buFont typeface="Wingdings" pitchFamily="2" charset="2"/>
              <a:buChar char="§"/>
            </a:pPr>
            <a:r>
              <a:rPr lang="en-US" sz="2400" dirty="0"/>
              <a:t>Collaboratively build a CFA with your team.</a:t>
            </a:r>
          </a:p>
          <a:p>
            <a:pPr marL="285750" indent="-285750">
              <a:buClr>
                <a:srgbClr val="3CA7A9"/>
              </a:buClr>
              <a:buFont typeface="Wingdings" pitchFamily="2" charset="2"/>
              <a:buChar char="§"/>
            </a:pPr>
            <a:endParaRPr lang="en-US" sz="2400" dirty="0"/>
          </a:p>
          <a:p>
            <a:pPr marL="463550" indent="-463550">
              <a:buClr>
                <a:srgbClr val="3CA7A9"/>
              </a:buClr>
              <a:buFont typeface="Wingdings" pitchFamily="2" charset="2"/>
              <a:buChar char="§"/>
            </a:pPr>
            <a:r>
              <a:rPr lang="en-US" sz="2400" dirty="0"/>
              <a:t>Use the CFA Planning Template to help guide you.</a:t>
            </a:r>
          </a:p>
          <a:p>
            <a:endParaRPr lang="en-US" sz="2400" dirty="0"/>
          </a:p>
        </p:txBody>
      </p:sp>
      <p:pic>
        <p:nvPicPr>
          <p:cNvPr id="5" name="Picture 4" descr="Thumbnail of CFA Planning Template. Full version found in handouts&#10;">
            <a:extLst>
              <a:ext uri="{FF2B5EF4-FFF2-40B4-BE49-F238E27FC236}">
                <a16:creationId xmlns:a16="http://schemas.microsoft.com/office/drawing/2014/main" id="{32C19484-2B8C-52DB-8A0B-D0EDC54705B9}"/>
              </a:ext>
            </a:extLst>
          </p:cNvPr>
          <p:cNvPicPr>
            <a:picLocks noChangeAspect="1"/>
          </p:cNvPicPr>
          <p:nvPr/>
        </p:nvPicPr>
        <p:blipFill>
          <a:blip r:embed="rId4"/>
          <a:stretch>
            <a:fillRect/>
          </a:stretch>
        </p:blipFill>
        <p:spPr>
          <a:xfrm>
            <a:off x="3477617" y="1996937"/>
            <a:ext cx="5209180" cy="3495957"/>
          </a:xfrm>
          <a:prstGeom prst="rect">
            <a:avLst/>
          </a:prstGeom>
          <a:ln>
            <a:solidFill>
              <a:schemeClr val="tx1"/>
            </a:solidFill>
          </a:ln>
        </p:spPr>
      </p:pic>
      <p:pic>
        <p:nvPicPr>
          <p:cNvPr id="4" name="Picture 3" descr="Indicates Handouts&#10;" title="Folder Icon ">
            <a:extLst>
              <a:ext uri="{FF2B5EF4-FFF2-40B4-BE49-F238E27FC236}">
                <a16:creationId xmlns:a16="http://schemas.microsoft.com/office/drawing/2014/main" id="{62552C1A-B400-5CE9-9D14-580FACC3F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7888" y="5614416"/>
            <a:ext cx="728473" cy="731521"/>
          </a:xfrm>
          <a:prstGeom prst="rect">
            <a:avLst/>
          </a:prstGeom>
        </p:spPr>
      </p:pic>
    </p:spTree>
    <p:extLst>
      <p:ext uri="{BB962C8B-B14F-4D97-AF65-F5344CB8AC3E}">
        <p14:creationId xmlns:p14="http://schemas.microsoft.com/office/powerpoint/2010/main" val="4271792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EFCE4-1A4F-0718-0BA7-806A2CD6368F}"/>
              </a:ext>
            </a:extLst>
          </p:cNvPr>
          <p:cNvSpPr>
            <a:spLocks noGrp="1"/>
          </p:cNvSpPr>
          <p:nvPr>
            <p:ph type="title"/>
          </p:nvPr>
        </p:nvSpPr>
        <p:spPr/>
        <p:txBody>
          <a:bodyPr/>
          <a:lstStyle/>
          <a:p>
            <a:r>
              <a:rPr lang="en-US" dirty="0"/>
              <a:t>Hidden Slide #6</a:t>
            </a:r>
          </a:p>
        </p:txBody>
      </p:sp>
      <p:sp>
        <p:nvSpPr>
          <p:cNvPr id="3" name="Text Placeholder 2">
            <a:extLst>
              <a:ext uri="{FF2B5EF4-FFF2-40B4-BE49-F238E27FC236}">
                <a16:creationId xmlns:a16="http://schemas.microsoft.com/office/drawing/2014/main" id="{60F99E26-7B4F-C117-F5E8-3EFBBD4EABFE}"/>
              </a:ext>
            </a:extLst>
          </p:cNvPr>
          <p:cNvSpPr>
            <a:spLocks noGrp="1"/>
          </p:cNvSpPr>
          <p:nvPr>
            <p:ph type="body" idx="1"/>
          </p:nvPr>
        </p:nvSpPr>
        <p:spPr>
          <a:xfrm>
            <a:off x="457200" y="1447802"/>
            <a:ext cx="8229600" cy="4808532"/>
          </a:xfrm>
        </p:spPr>
        <p:txBody>
          <a:bodyPr/>
          <a:lstStyle/>
          <a:p>
            <a:pPr marL="0" indent="0">
              <a:spcBef>
                <a:spcPts val="0"/>
              </a:spcBef>
              <a:buSzPts val="2400"/>
              <a:buNone/>
            </a:pPr>
            <a:r>
              <a:rPr lang="en-US" sz="1800" b="1" dirty="0">
                <a:latin typeface="Tw Cen MT" panose="020B0602020104020603" pitchFamily="34" charset="77"/>
                <a:cs typeface="Calibri" panose="020F0502020204030204" pitchFamily="34" charset="0"/>
              </a:rPr>
              <a:t>Key Terms – Common Formative Assessment Module</a:t>
            </a:r>
          </a:p>
          <a:p>
            <a:pPr marL="0" indent="0">
              <a:spcBef>
                <a:spcPts val="0"/>
              </a:spcBef>
              <a:buSzPts val="2400"/>
              <a:buNone/>
            </a:pPr>
            <a:endParaRPr lang="en-US" sz="1800" b="1" dirty="0">
              <a:latin typeface="Tw Cen MT" panose="020B0602020104020603" pitchFamily="34" charset="77"/>
              <a:cs typeface="Calibri" panose="020F0502020204030204" pitchFamily="34" charset="0"/>
            </a:endParaRPr>
          </a:p>
          <a:p>
            <a:pPr marL="0" marR="0" indent="0">
              <a:spcBef>
                <a:spcPts val="0"/>
              </a:spcBef>
              <a:buNone/>
            </a:pPr>
            <a:r>
              <a:rPr lang="en-US" sz="1800" b="1" dirty="0">
                <a:effectLst/>
                <a:latin typeface="Tw Cen MT" panose="020B0602020104020603" pitchFamily="34" charset="77"/>
                <a:ea typeface="Calibri" panose="020F0502020204030204" pitchFamily="34" charset="0"/>
                <a:cs typeface="Calibri" panose="020F0502020204030204" pitchFamily="34" charset="0"/>
              </a:rPr>
              <a:t>Academic Rigor </a:t>
            </a:r>
            <a:r>
              <a:rPr lang="en-US" sz="1800" dirty="0">
                <a:effectLst/>
                <a:latin typeface="Tw Cen MT" panose="020B0602020104020603" pitchFamily="34" charset="77"/>
                <a:ea typeface="Calibri" panose="020F0502020204030204" pitchFamily="34" charset="0"/>
                <a:cs typeface="Calibri" panose="020F0502020204030204" pitchFamily="34" charset="0"/>
              </a:rPr>
              <a:t>- learning and educational experiences that are academically, intellectually, and personally challenging. </a:t>
            </a:r>
          </a:p>
          <a:p>
            <a:pPr marL="0" marR="0" indent="0">
              <a:spcBef>
                <a:spcPts val="0"/>
              </a:spcBef>
              <a:buNone/>
            </a:pPr>
            <a:r>
              <a:rPr lang="en-US" sz="1800" b="1" dirty="0">
                <a:effectLst/>
                <a:latin typeface="Tw Cen MT" panose="020B0602020104020603" pitchFamily="34" charset="77"/>
                <a:ea typeface="Calibri" panose="020F0502020204030204" pitchFamily="34" charset="0"/>
                <a:cs typeface="Calibri" panose="020F0502020204030204" pitchFamily="34" charset="0"/>
              </a:rPr>
              <a:t>Actionable Feedback </a:t>
            </a:r>
            <a:r>
              <a:rPr lang="en-US" sz="1800" b="1" dirty="0">
                <a:latin typeface="Tw Cen MT" panose="020B0602020104020603" pitchFamily="34" charset="77"/>
                <a:ea typeface="Calibri" panose="020F0502020204030204" pitchFamily="34" charset="0"/>
                <a:cs typeface="Calibri" panose="020F0502020204030204" pitchFamily="34" charset="0"/>
              </a:rPr>
              <a:t>-</a:t>
            </a:r>
            <a:r>
              <a:rPr lang="en-US" sz="1800" b="1" dirty="0">
                <a:effectLst/>
                <a:latin typeface="Tw Cen MT" panose="020B0602020104020603" pitchFamily="34" charset="77"/>
                <a:ea typeface="Calibri" panose="020F0502020204030204" pitchFamily="34" charset="0"/>
                <a:cs typeface="Calibri" panose="020F0502020204030204" pitchFamily="34" charset="0"/>
              </a:rPr>
              <a:t> </a:t>
            </a:r>
            <a:r>
              <a:rPr lang="en-US" sz="1800" dirty="0">
                <a:effectLst/>
                <a:latin typeface="Tw Cen MT" panose="020B0602020104020603" pitchFamily="34" charset="77"/>
                <a:ea typeface="Calibri" panose="020F0502020204030204" pitchFamily="34" charset="0"/>
                <a:cs typeface="Calibri" panose="020F0502020204030204" pitchFamily="34" charset="0"/>
              </a:rPr>
              <a:t>feedback that is concrete, specific, and useful; it provides actionable information that learners can use to develop a path to improvement. </a:t>
            </a:r>
          </a:p>
          <a:p>
            <a:pPr marL="0" marR="0" indent="0">
              <a:spcBef>
                <a:spcPts val="0"/>
              </a:spcBef>
              <a:buNone/>
            </a:pPr>
            <a:r>
              <a:rPr lang="en-US" sz="1800" b="1" dirty="0">
                <a:effectLst/>
                <a:latin typeface="Tw Cen MT" panose="020B0602020104020603" pitchFamily="34" charset="77"/>
                <a:ea typeface="Calibri" panose="020F0502020204030204" pitchFamily="34" charset="0"/>
                <a:cs typeface="Calibri" panose="020F0502020204030204" pitchFamily="34" charset="0"/>
              </a:rPr>
              <a:t>All Student Response Systems - </a:t>
            </a:r>
            <a:r>
              <a:rPr lang="en-US" sz="1800" dirty="0">
                <a:effectLst/>
                <a:latin typeface="Tw Cen MT" panose="020B0602020104020603" pitchFamily="34" charset="77"/>
                <a:ea typeface="Calibri" panose="020F0502020204030204" pitchFamily="34" charset="0"/>
                <a:cs typeface="Calibri" panose="020F0502020204030204" pitchFamily="34" charset="0"/>
              </a:rPr>
              <a:t>methods that enable teachers to get responses from every student in real time.</a:t>
            </a:r>
          </a:p>
          <a:p>
            <a:pPr marL="0" marR="0" indent="0">
              <a:spcBef>
                <a:spcPts val="0"/>
              </a:spcBef>
              <a:buNone/>
            </a:pPr>
            <a:r>
              <a:rPr lang="en-US" sz="1800" b="1" dirty="0">
                <a:effectLst/>
                <a:latin typeface="Tw Cen MT" panose="020B0602020104020603" pitchFamily="34" charset="77"/>
                <a:ea typeface="Calibri" panose="020F0502020204030204" pitchFamily="34" charset="0"/>
                <a:cs typeface="Calibri" panose="020F0502020204030204" pitchFamily="34" charset="0"/>
              </a:rPr>
              <a:t>Benchmark/Interim Assessment - </a:t>
            </a:r>
            <a:r>
              <a:rPr lang="en-US" sz="1800" dirty="0">
                <a:effectLst/>
                <a:latin typeface="Tw Cen MT" panose="020B0602020104020603" pitchFamily="34" charset="77"/>
                <a:ea typeface="Calibri" panose="020F0502020204030204" pitchFamily="34" charset="0"/>
                <a:cs typeface="Calibri" panose="020F0502020204030204" pitchFamily="34" charset="0"/>
              </a:rPr>
              <a:t>a comparison of student understanding or performance against a set of uniform standards within the same school year.</a:t>
            </a:r>
          </a:p>
          <a:p>
            <a:pPr marL="0" marR="0" indent="0">
              <a:spcBef>
                <a:spcPts val="0"/>
              </a:spcBef>
              <a:buNone/>
            </a:pPr>
            <a:r>
              <a:rPr lang="en-US" sz="1800" b="1" dirty="0">
                <a:effectLst/>
                <a:latin typeface="Tw Cen MT" panose="020B0602020104020603" pitchFamily="34" charset="77"/>
                <a:ea typeface="Calibri" panose="020F0502020204030204" pitchFamily="34" charset="0"/>
                <a:cs typeface="Calibri" panose="020F0502020204030204" pitchFamily="34" charset="0"/>
              </a:rPr>
              <a:t>Calibration - </a:t>
            </a:r>
            <a:r>
              <a:rPr lang="en-US" sz="1800" dirty="0">
                <a:latin typeface="Tw Cen MT" panose="020B0602020104020603" pitchFamily="34" charset="77"/>
                <a:ea typeface="Calibri" panose="020F0502020204030204" pitchFamily="34" charset="0"/>
                <a:cs typeface="Calibri" panose="020F0502020204030204" pitchFamily="34" charset="0"/>
              </a:rPr>
              <a:t>the </a:t>
            </a:r>
            <a:r>
              <a:rPr lang="en-US" sz="1800" dirty="0">
                <a:effectLst/>
                <a:latin typeface="Tw Cen MT" panose="020B0602020104020603" pitchFamily="34" charset="77"/>
                <a:ea typeface="Calibri" panose="020F0502020204030204" pitchFamily="34" charset="0"/>
                <a:cs typeface="Calibri" panose="020F0502020204030204" pitchFamily="34" charset="0"/>
              </a:rPr>
              <a:t>process of checking the use of a measuring instrument to see if it is accurate.</a:t>
            </a:r>
          </a:p>
          <a:p>
            <a:pPr marL="0" marR="0" indent="0">
              <a:spcBef>
                <a:spcPts val="0"/>
              </a:spcBef>
              <a:buNone/>
            </a:pPr>
            <a:r>
              <a:rPr lang="en-US" sz="1800" b="1" dirty="0">
                <a:effectLst/>
                <a:latin typeface="Tw Cen MT" panose="020B0602020104020603" pitchFamily="34" charset="77"/>
                <a:ea typeface="Calibri" panose="020F0502020204030204" pitchFamily="34" charset="0"/>
                <a:cs typeface="Calibri" panose="020F0502020204030204" pitchFamily="34" charset="0"/>
              </a:rPr>
              <a:t>Common Formative Assessment -</a:t>
            </a:r>
            <a:r>
              <a:rPr lang="en-US" sz="1800" dirty="0">
                <a:effectLst/>
                <a:latin typeface="Tw Cen MT" panose="020B0602020104020603" pitchFamily="34" charset="77"/>
                <a:ea typeface="Calibri" panose="020F0502020204030204" pitchFamily="34" charset="0"/>
                <a:cs typeface="Calibri" panose="020F0502020204030204" pitchFamily="34" charset="0"/>
              </a:rPr>
              <a:t> an intentionally and collaboratively designed measure used and analyzed for the purpose of monitoring students' attainment of essential learning targets or skills through the instructional process. </a:t>
            </a:r>
          </a:p>
          <a:p>
            <a:pPr marL="0" marR="0" indent="0">
              <a:spcBef>
                <a:spcPts val="0"/>
              </a:spcBef>
              <a:buNone/>
            </a:pPr>
            <a:r>
              <a:rPr lang="en-US" sz="1800" b="1" dirty="0">
                <a:effectLst/>
                <a:latin typeface="Tw Cen MT" panose="020B0602020104020603" pitchFamily="34" charset="77"/>
                <a:ea typeface="Calibri" panose="020F0502020204030204" pitchFamily="34" charset="0"/>
                <a:cs typeface="Calibri" panose="020F0502020204030204" pitchFamily="34" charset="0"/>
              </a:rPr>
              <a:t>Complexity - </a:t>
            </a:r>
            <a:r>
              <a:rPr lang="en-US" sz="1800" dirty="0">
                <a:effectLst/>
                <a:latin typeface="Tw Cen MT" panose="020B0602020104020603" pitchFamily="34" charset="77"/>
                <a:ea typeface="Calibri" panose="020F0502020204030204" pitchFamily="34" charset="0"/>
                <a:cs typeface="Calibri" panose="020F0502020204030204" pitchFamily="34" charset="0"/>
              </a:rPr>
              <a:t>the degree of difficulty in determining the standards and performance evaluation of a task.</a:t>
            </a:r>
            <a:endParaRPr lang="en-US" sz="1800" dirty="0">
              <a:latin typeface="Tw Cen MT" panose="020B0602020104020603" pitchFamily="34" charset="77"/>
            </a:endParaRPr>
          </a:p>
        </p:txBody>
      </p:sp>
    </p:spTree>
    <p:extLst>
      <p:ext uri="{BB962C8B-B14F-4D97-AF65-F5344CB8AC3E}">
        <p14:creationId xmlns:p14="http://schemas.microsoft.com/office/powerpoint/2010/main" val="808796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4797A-2772-B626-F8F3-5D87EE253AEF}"/>
              </a:ext>
            </a:extLst>
          </p:cNvPr>
          <p:cNvSpPr>
            <a:spLocks noGrp="1"/>
          </p:cNvSpPr>
          <p:nvPr>
            <p:ph type="title"/>
          </p:nvPr>
        </p:nvSpPr>
        <p:spPr/>
        <p:txBody>
          <a:bodyPr/>
          <a:lstStyle/>
          <a:p>
            <a:r>
              <a:rPr lang="en-US" dirty="0">
                <a:latin typeface="Tw Cen MT" panose="020B0602020104020603" pitchFamily="34" charset="77"/>
              </a:rPr>
              <a:t>CFA Part 2 – Essential Questions</a:t>
            </a:r>
          </a:p>
        </p:txBody>
      </p:sp>
      <p:sp>
        <p:nvSpPr>
          <p:cNvPr id="3" name="Text Placeholder 2">
            <a:extLst>
              <a:ext uri="{FF2B5EF4-FFF2-40B4-BE49-F238E27FC236}">
                <a16:creationId xmlns:a16="http://schemas.microsoft.com/office/drawing/2014/main" id="{167A0897-95EA-06CC-F8D4-1FA57F08561A}"/>
              </a:ext>
            </a:extLst>
          </p:cNvPr>
          <p:cNvSpPr>
            <a:spLocks noGrp="1"/>
          </p:cNvSpPr>
          <p:nvPr>
            <p:ph type="body" idx="1"/>
          </p:nvPr>
        </p:nvSpPr>
        <p:spPr/>
        <p:txBody>
          <a:bodyPr/>
          <a:lstStyle/>
          <a:p>
            <a:pPr marL="463550" indent="-463550">
              <a:lnSpc>
                <a:spcPct val="100000"/>
              </a:lnSpc>
            </a:pPr>
            <a:r>
              <a:rPr lang="en-US" dirty="0"/>
              <a:t>How do I collect real time evidence through daily formative assessment?</a:t>
            </a:r>
          </a:p>
          <a:p>
            <a:pPr marL="463550" indent="-463550">
              <a:lnSpc>
                <a:spcPct val="100000"/>
              </a:lnSpc>
            </a:pPr>
            <a:r>
              <a:rPr lang="en-US" dirty="0"/>
              <a:t>How do I collaboratively develop common formative assessments that align to learning target/success criteria and reflect learning progression?</a:t>
            </a:r>
          </a:p>
          <a:p>
            <a:pPr marL="463550" indent="-463550">
              <a:lnSpc>
                <a:spcPct val="100000"/>
              </a:lnSpc>
            </a:pPr>
            <a:r>
              <a:rPr lang="en-US" dirty="0"/>
              <a:t>How do I use evidence from formative assessment to assist in making instructional decisions to improve student outcomes?</a:t>
            </a:r>
          </a:p>
          <a:p>
            <a:pPr marL="463550" indent="-463550">
              <a:lnSpc>
                <a:spcPct val="100000"/>
              </a:lnSpc>
            </a:pPr>
            <a:r>
              <a:rPr lang="en-US" dirty="0"/>
              <a:t>How do I use learner engagement in the formative process to develop and enhance self-assessment skills?</a:t>
            </a:r>
          </a:p>
          <a:p>
            <a:pPr marL="68580" indent="0">
              <a:buNone/>
            </a:pPr>
            <a:endParaRPr lang="en-US" dirty="0"/>
          </a:p>
        </p:txBody>
      </p:sp>
      <p:pic>
        <p:nvPicPr>
          <p:cNvPr id="5" name="Picture 4" descr="This icon indicates Essential Questions&#10;to discuss." title="Essential Questions Icon">
            <a:extLst>
              <a:ext uri="{FF2B5EF4-FFF2-40B4-BE49-F238E27FC236}">
                <a16:creationId xmlns:a16="http://schemas.microsoft.com/office/drawing/2014/main" id="{534C6315-B02A-9B5E-B136-3EA30B0A10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7887" y="5606057"/>
            <a:ext cx="724377" cy="724377"/>
          </a:xfrm>
          <a:prstGeom prst="rect">
            <a:avLst/>
          </a:prstGeom>
        </p:spPr>
      </p:pic>
    </p:spTree>
    <p:extLst>
      <p:ext uri="{BB962C8B-B14F-4D97-AF65-F5344CB8AC3E}">
        <p14:creationId xmlns:p14="http://schemas.microsoft.com/office/powerpoint/2010/main" val="14691278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0A93F-D9B3-AF7E-16E3-FCA37085810D}"/>
              </a:ext>
            </a:extLst>
          </p:cNvPr>
          <p:cNvSpPr>
            <a:spLocks noGrp="1"/>
          </p:cNvSpPr>
          <p:nvPr>
            <p:ph type="title"/>
          </p:nvPr>
        </p:nvSpPr>
        <p:spPr/>
        <p:txBody>
          <a:bodyPr/>
          <a:lstStyle/>
          <a:p>
            <a:r>
              <a:rPr lang="en-US" dirty="0"/>
              <a:t>Next Steps:  Actions = Results</a:t>
            </a:r>
          </a:p>
        </p:txBody>
      </p:sp>
      <p:sp>
        <p:nvSpPr>
          <p:cNvPr id="4" name="Content Placeholder 3">
            <a:extLst>
              <a:ext uri="{FF2B5EF4-FFF2-40B4-BE49-F238E27FC236}">
                <a16:creationId xmlns:a16="http://schemas.microsoft.com/office/drawing/2014/main" id="{AF728668-14D3-C57E-EC28-08C81CC5C209}"/>
              </a:ext>
            </a:extLst>
          </p:cNvPr>
          <p:cNvSpPr txBox="1">
            <a:spLocks/>
          </p:cNvSpPr>
          <p:nvPr/>
        </p:nvSpPr>
        <p:spPr>
          <a:xfrm>
            <a:off x="533845" y="1698627"/>
            <a:ext cx="7695756" cy="3947571"/>
          </a:xfrm>
          <a:prstGeom prst="rect">
            <a:avLst/>
          </a:prstGeom>
        </p:spPr>
        <p:txBody>
          <a:bodyPr/>
          <a:lstStyle>
            <a:defPPr marR="0" lvl="0" algn="l" rtl="0">
              <a:lnSpc>
                <a:spcPct val="100000"/>
              </a:lnSpc>
              <a:spcBef>
                <a:spcPts val="0"/>
              </a:spcBef>
              <a:spcAft>
                <a:spcPts val="0"/>
              </a:spcAft>
            </a:defPPr>
            <a:lvl1pPr marL="342900" marR="0" lvl="0" indent="-274320" algn="l" rtl="0" eaLnBrk="1" hangingPunct="1">
              <a:lnSpc>
                <a:spcPct val="100000"/>
              </a:lnSpc>
              <a:spcBef>
                <a:spcPts val="450"/>
              </a:spcBef>
              <a:spcAft>
                <a:spcPts val="0"/>
              </a:spcAft>
              <a:buClr>
                <a:schemeClr val="accent2"/>
              </a:buClr>
              <a:buFont typeface="Wingdings" panose="05000000000000000000" pitchFamily="2" charset="2"/>
              <a:buChar char="§"/>
              <a:defRPr sz="1800" b="0" i="0" u="none" strike="noStrike" cap="none">
                <a:solidFill>
                  <a:srgbClr val="000000"/>
                </a:solidFill>
                <a:latin typeface="Tw Cen MT" panose="020B0602020104020603" pitchFamily="34" charset="0"/>
                <a:ea typeface="Tw Cen MT" panose="020B0602020104020603" pitchFamily="34" charset="0"/>
                <a:cs typeface="Arial"/>
                <a:sym typeface="Arial"/>
              </a:defRPr>
            </a:lvl1pPr>
            <a:lvl2pPr marR="0" lvl="1" algn="l" rtl="0" eaLnBrk="1" hangingPunct="1">
              <a:lnSpc>
                <a:spcPct val="100000"/>
              </a:lnSpc>
              <a:spcBef>
                <a:spcPts val="0"/>
              </a:spcBef>
              <a:spcAft>
                <a:spcPts val="0"/>
              </a:spcAft>
              <a:buNone/>
              <a:defRPr sz="1575" b="0" i="0" u="none" strike="noStrike" cap="none">
                <a:solidFill>
                  <a:srgbClr val="000000"/>
                </a:solidFill>
                <a:latin typeface="Tw Cen MT" panose="020B0602020104020603" pitchFamily="34" charset="0"/>
                <a:ea typeface="Tw Cen MT" panose="020B0602020104020603" pitchFamily="34" charset="0"/>
                <a:cs typeface="Arial"/>
                <a:sym typeface="Arial"/>
              </a:defRPr>
            </a:lvl2pPr>
            <a:lvl3pPr marR="0" lvl="2"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9pPr>
          </a:lstStyle>
          <a:p>
            <a:pPr marL="112710" indent="0" fontAlgn="auto">
              <a:buFont typeface="Wingdings" panose="05000000000000000000" pitchFamily="2" charset="2"/>
              <a:buNone/>
            </a:pPr>
            <a:r>
              <a:rPr lang="en-US" sz="2400" b="1" i="1" kern="0" dirty="0"/>
              <a:t>What gets PLANNED is what gets DONE! </a:t>
            </a:r>
            <a:r>
              <a:rPr lang="en-US" sz="2400" kern="0" dirty="0"/>
              <a:t>What are actionable steps you can take to Elicit Evidence of Learning?</a:t>
            </a:r>
          </a:p>
          <a:p>
            <a:pPr fontAlgn="auto"/>
            <a:endParaRPr lang="en-US" sz="2400" kern="0" dirty="0"/>
          </a:p>
        </p:txBody>
      </p:sp>
      <p:pic>
        <p:nvPicPr>
          <p:cNvPr id="5" name="Picture 4" descr="Thumbnail of Next Steps chart found in handouts. ">
            <a:extLst>
              <a:ext uri="{FF2B5EF4-FFF2-40B4-BE49-F238E27FC236}">
                <a16:creationId xmlns:a16="http://schemas.microsoft.com/office/drawing/2014/main" id="{B6443C29-5409-FFD6-0CB7-1B073B6766BA}"/>
              </a:ext>
            </a:extLst>
          </p:cNvPr>
          <p:cNvPicPr>
            <a:picLocks noChangeAspect="1"/>
          </p:cNvPicPr>
          <p:nvPr/>
        </p:nvPicPr>
        <p:blipFill>
          <a:blip r:embed="rId3"/>
          <a:stretch>
            <a:fillRect/>
          </a:stretch>
        </p:blipFill>
        <p:spPr>
          <a:xfrm>
            <a:off x="1447479" y="2795588"/>
            <a:ext cx="6249042" cy="3795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ndicates Handouts&#10;" title="Folder Icon ">
            <a:extLst>
              <a:ext uri="{FF2B5EF4-FFF2-40B4-BE49-F238E27FC236}">
                <a16:creationId xmlns:a16="http://schemas.microsoft.com/office/drawing/2014/main" id="{001C1421-BFFD-E776-88AD-58360E4554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7888" y="5614416"/>
            <a:ext cx="728473" cy="731521"/>
          </a:xfrm>
          <a:prstGeom prst="rect">
            <a:avLst/>
          </a:prstGeom>
        </p:spPr>
      </p:pic>
    </p:spTree>
    <p:extLst>
      <p:ext uri="{BB962C8B-B14F-4D97-AF65-F5344CB8AC3E}">
        <p14:creationId xmlns:p14="http://schemas.microsoft.com/office/powerpoint/2010/main" val="20544574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A01F9-9F0F-3FF1-60B0-B0C114F42702}"/>
              </a:ext>
            </a:extLst>
          </p:cNvPr>
          <p:cNvSpPr>
            <a:spLocks noGrp="1"/>
          </p:cNvSpPr>
          <p:nvPr>
            <p:ph type="title"/>
          </p:nvPr>
        </p:nvSpPr>
        <p:spPr/>
        <p:txBody>
          <a:bodyPr/>
          <a:lstStyle/>
          <a:p>
            <a:r>
              <a:rPr lang="en-US" dirty="0"/>
              <a:t>Closing</a:t>
            </a:r>
          </a:p>
        </p:txBody>
      </p:sp>
      <p:sp>
        <p:nvSpPr>
          <p:cNvPr id="3" name="Text Placeholder 2">
            <a:extLst>
              <a:ext uri="{FF2B5EF4-FFF2-40B4-BE49-F238E27FC236}">
                <a16:creationId xmlns:a16="http://schemas.microsoft.com/office/drawing/2014/main" id="{E3BBCF0A-07D0-4C4A-FB5A-20FA657AD8C1}"/>
              </a:ext>
            </a:extLst>
          </p:cNvPr>
          <p:cNvSpPr>
            <a:spLocks noGrp="1"/>
          </p:cNvSpPr>
          <p:nvPr>
            <p:ph type="body" idx="1"/>
          </p:nvPr>
        </p:nvSpPr>
        <p:spPr/>
        <p:txBody>
          <a:bodyPr/>
          <a:lstStyle/>
          <a:p>
            <a:pPr marL="463550" indent="-463550"/>
            <a:r>
              <a:rPr lang="en-US" dirty="0"/>
              <a:t>Thank you for your participation</a:t>
            </a:r>
          </a:p>
          <a:p>
            <a:pPr marL="463550" indent="-463550"/>
            <a:r>
              <a:rPr lang="en-US" dirty="0"/>
              <a:t>For further training and coaching, contact:</a:t>
            </a:r>
          </a:p>
          <a:p>
            <a:pPr marL="68580" indent="0">
              <a:buNone/>
            </a:pPr>
            <a:endParaRPr lang="en-US" dirty="0"/>
          </a:p>
        </p:txBody>
      </p:sp>
    </p:spTree>
    <p:extLst>
      <p:ext uri="{BB962C8B-B14F-4D97-AF65-F5344CB8AC3E}">
        <p14:creationId xmlns:p14="http://schemas.microsoft.com/office/powerpoint/2010/main" val="20198003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FDBDB-59C9-43A7-DD1E-53FEA965E798}"/>
              </a:ext>
            </a:extLst>
          </p:cNvPr>
          <p:cNvSpPr>
            <a:spLocks noGrp="1"/>
          </p:cNvSpPr>
          <p:nvPr>
            <p:ph type="title"/>
          </p:nvPr>
        </p:nvSpPr>
        <p:spPr/>
        <p:txBody>
          <a:bodyPr/>
          <a:lstStyle/>
          <a:p>
            <a:r>
              <a:rPr lang="en-US" dirty="0"/>
              <a:t>Additional Resources</a:t>
            </a:r>
          </a:p>
        </p:txBody>
      </p:sp>
    </p:spTree>
    <p:extLst>
      <p:ext uri="{BB962C8B-B14F-4D97-AF65-F5344CB8AC3E}">
        <p14:creationId xmlns:p14="http://schemas.microsoft.com/office/powerpoint/2010/main" val="2881344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B78E4-926E-5CF4-2476-B613879A9494}"/>
              </a:ext>
            </a:extLst>
          </p:cNvPr>
          <p:cNvSpPr>
            <a:spLocks noGrp="1"/>
          </p:cNvSpPr>
          <p:nvPr>
            <p:ph type="title"/>
          </p:nvPr>
        </p:nvSpPr>
        <p:spPr/>
        <p:txBody>
          <a:bodyPr/>
          <a:lstStyle/>
          <a:p>
            <a:r>
              <a:rPr lang="en-US" cap="all" dirty="0"/>
              <a:t>Dese</a:t>
            </a:r>
            <a:r>
              <a:rPr lang="en-US" dirty="0"/>
              <a:t> Resource</a:t>
            </a:r>
          </a:p>
        </p:txBody>
      </p:sp>
      <p:sp>
        <p:nvSpPr>
          <p:cNvPr id="3" name="Text Placeholder 2">
            <a:extLst>
              <a:ext uri="{FF2B5EF4-FFF2-40B4-BE49-F238E27FC236}">
                <a16:creationId xmlns:a16="http://schemas.microsoft.com/office/drawing/2014/main" id="{4A436924-B3C0-2C21-2994-6FF5A0B6BBB8}"/>
              </a:ext>
            </a:extLst>
          </p:cNvPr>
          <p:cNvSpPr>
            <a:spLocks noGrp="1"/>
          </p:cNvSpPr>
          <p:nvPr>
            <p:ph type="body" idx="1"/>
          </p:nvPr>
        </p:nvSpPr>
        <p:spPr>
          <a:xfrm>
            <a:off x="457200" y="1828805"/>
            <a:ext cx="6692630" cy="3962396"/>
          </a:xfrm>
        </p:spPr>
        <p:txBody>
          <a:bodyPr/>
          <a:lstStyle/>
          <a:p>
            <a:pPr marL="91440" indent="0">
              <a:buNone/>
            </a:pPr>
            <a:r>
              <a:rPr lang="en-US" b="1" dirty="0">
                <a:solidFill>
                  <a:schemeClr val="accent1">
                    <a:lumMod val="75000"/>
                  </a:schemeClr>
                </a:solidFill>
              </a:rPr>
              <a:t>Performance Level Descriptors​</a:t>
            </a:r>
          </a:p>
          <a:p>
            <a:endParaRPr lang="en-US" dirty="0"/>
          </a:p>
          <a:p>
            <a:r>
              <a:rPr lang="en-US" dirty="0"/>
              <a:t>An overview of critical learning in some content areas across the year and describes what successful students should know and be able to do.​</a:t>
            </a:r>
          </a:p>
          <a:p>
            <a:endParaRPr lang="en-US" dirty="0"/>
          </a:p>
          <a:p>
            <a:r>
              <a:rPr lang="en-US" dirty="0"/>
              <a:t>Each descriptor provides a summary of below basic, basic, proficient, and advanced student achievement.  ​</a:t>
            </a:r>
          </a:p>
        </p:txBody>
      </p:sp>
      <p:pic>
        <p:nvPicPr>
          <p:cNvPr id="13" name="Picture 12" descr="QR code forhttps://dese.mo.gov/college-career-readiness/assessment/end-course​&#10;">
            <a:extLst>
              <a:ext uri="{FF2B5EF4-FFF2-40B4-BE49-F238E27FC236}">
                <a16:creationId xmlns:a16="http://schemas.microsoft.com/office/drawing/2014/main" id="{F6EB0F16-BCC6-9851-3156-7EBF4C6BE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678" y="4764023"/>
            <a:ext cx="1030226" cy="1027178"/>
          </a:xfrm>
          <a:prstGeom prst="rect">
            <a:avLst/>
          </a:prstGeom>
        </p:spPr>
      </p:pic>
      <p:pic>
        <p:nvPicPr>
          <p:cNvPr id="15" name="Picture 14" descr="QR code for https://dese.mo.gov/college-career-readiness/assessment/grade-level​&#10;">
            <a:extLst>
              <a:ext uri="{FF2B5EF4-FFF2-40B4-BE49-F238E27FC236}">
                <a16:creationId xmlns:a16="http://schemas.microsoft.com/office/drawing/2014/main" id="{DD356201-CD1D-B6C3-D9A5-010DB49715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678" y="2904219"/>
            <a:ext cx="1028934" cy="1028934"/>
          </a:xfrm>
          <a:prstGeom prst="rect">
            <a:avLst/>
          </a:prstGeom>
        </p:spPr>
      </p:pic>
    </p:spTree>
    <p:extLst>
      <p:ext uri="{BB962C8B-B14F-4D97-AF65-F5344CB8AC3E}">
        <p14:creationId xmlns:p14="http://schemas.microsoft.com/office/powerpoint/2010/main" val="16602145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5825-BF5D-5E61-571E-FA2FD2B1F021}"/>
              </a:ext>
            </a:extLst>
          </p:cNvPr>
          <p:cNvSpPr>
            <a:spLocks noGrp="1"/>
          </p:cNvSpPr>
          <p:nvPr>
            <p:ph type="title"/>
          </p:nvPr>
        </p:nvSpPr>
        <p:spPr/>
        <p:txBody>
          <a:bodyPr/>
          <a:lstStyle/>
          <a:p>
            <a:r>
              <a:rPr lang="en-US" dirty="0"/>
              <a:t>Calibration Resource</a:t>
            </a:r>
          </a:p>
        </p:txBody>
      </p:sp>
      <p:sp>
        <p:nvSpPr>
          <p:cNvPr id="3" name="Text Placeholder 2">
            <a:extLst>
              <a:ext uri="{FF2B5EF4-FFF2-40B4-BE49-F238E27FC236}">
                <a16:creationId xmlns:a16="http://schemas.microsoft.com/office/drawing/2014/main" id="{612FB452-0BD7-56D6-172D-7BFAAEB9E60D}"/>
              </a:ext>
            </a:extLst>
          </p:cNvPr>
          <p:cNvSpPr>
            <a:spLocks noGrp="1"/>
          </p:cNvSpPr>
          <p:nvPr>
            <p:ph type="body" idx="1"/>
          </p:nvPr>
        </p:nvSpPr>
        <p:spPr/>
        <p:txBody>
          <a:bodyPr/>
          <a:lstStyle/>
          <a:p>
            <a:pPr marL="68580" indent="0">
              <a:buNone/>
            </a:pPr>
            <a:r>
              <a:rPr lang="en-US" dirty="0"/>
              <a:t>If presenters wish to take participants deeper than the basics of CFA development, please find a Calibration PowerPoint in the CFA Coaching Companion. The process of calibration encourages deep conversations about all aspects of the CFA. This is a powerful process in evaluating a CFA to ensure all learning targets are covered, the highest level of DOK required by the standard is reached, scaffolding is present, and scoring criteria is agreed upon before implementing assessment.</a:t>
            </a:r>
          </a:p>
          <a:p>
            <a:endParaRPr lang="en-US" dirty="0"/>
          </a:p>
        </p:txBody>
      </p:sp>
    </p:spTree>
    <p:extLst>
      <p:ext uri="{BB962C8B-B14F-4D97-AF65-F5344CB8AC3E}">
        <p14:creationId xmlns:p14="http://schemas.microsoft.com/office/powerpoint/2010/main" val="40418554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EC2B2-6E22-E143-681A-382488623ECD}"/>
              </a:ext>
            </a:extLst>
          </p:cNvPr>
          <p:cNvSpPr>
            <a:spLocks noGrp="1"/>
          </p:cNvSpPr>
          <p:nvPr>
            <p:ph type="title"/>
          </p:nvPr>
        </p:nvSpPr>
        <p:spPr/>
        <p:txBody>
          <a:bodyPr/>
          <a:lstStyle/>
          <a:p>
            <a:r>
              <a:rPr lang="en-US" dirty="0">
                <a:latin typeface="Tw Cen MT" panose="020B0602020104020603" pitchFamily="34" charset="77"/>
              </a:rPr>
              <a:t>References</a:t>
            </a:r>
          </a:p>
        </p:txBody>
      </p:sp>
      <p:sp>
        <p:nvSpPr>
          <p:cNvPr id="3" name="Text Placeholder 2">
            <a:extLst>
              <a:ext uri="{FF2B5EF4-FFF2-40B4-BE49-F238E27FC236}">
                <a16:creationId xmlns:a16="http://schemas.microsoft.com/office/drawing/2014/main" id="{9511014F-051C-8D20-7BC5-768DC4B26D0A}"/>
              </a:ext>
            </a:extLst>
          </p:cNvPr>
          <p:cNvSpPr>
            <a:spLocks noGrp="1"/>
          </p:cNvSpPr>
          <p:nvPr>
            <p:ph type="body" idx="1"/>
          </p:nvPr>
        </p:nvSpPr>
        <p:spPr>
          <a:xfrm>
            <a:off x="457200" y="1444752"/>
            <a:ext cx="8229600" cy="3962396"/>
          </a:xfrm>
        </p:spPr>
        <p:txBody>
          <a:bodyPr/>
          <a:lstStyle/>
          <a:p>
            <a:pPr marL="182880" indent="-182880">
              <a:lnSpc>
                <a:spcPct val="100000"/>
              </a:lnSpc>
              <a:spcBef>
                <a:spcPts val="0"/>
              </a:spcBef>
              <a:spcAft>
                <a:spcPts val="800"/>
              </a:spcAft>
              <a:buNone/>
            </a:pPr>
            <a:r>
              <a:rPr lang="en-US" sz="1100" kern="1200" dirty="0">
                <a:solidFill>
                  <a:schemeClr val="tx1"/>
                </a:solidFill>
                <a:effectLst/>
                <a:latin typeface="Calibri" panose="020F0502020204030204" pitchFamily="34" charset="0"/>
                <a:ea typeface="+mn-ea"/>
                <a:cs typeface="Calibri" panose="020F0502020204030204" pitchFamily="34" charset="0"/>
              </a:rPr>
              <a:t>Adaptive Schools. (n.d.). Teaching tip: 3-2-1 bridge. </a:t>
            </a:r>
            <a:r>
              <a:rPr lang="en-US" sz="1100" i="1" kern="1200" dirty="0" err="1">
                <a:solidFill>
                  <a:schemeClr val="tx1"/>
                </a:solidFill>
                <a:effectLst/>
                <a:latin typeface="Calibri" panose="020F0502020204030204" pitchFamily="34" charset="0"/>
                <a:ea typeface="+mn-ea"/>
                <a:cs typeface="Calibri" panose="020F0502020204030204" pitchFamily="34" charset="0"/>
              </a:rPr>
              <a:t>LiveBinder</a:t>
            </a:r>
            <a:r>
              <a:rPr lang="en-US" sz="1100" i="1" kern="1200" dirty="0">
                <a:solidFill>
                  <a:schemeClr val="tx1"/>
                </a:solidFill>
                <a:effectLst/>
                <a:latin typeface="Calibri" panose="020F0502020204030204" pitchFamily="34" charset="0"/>
                <a:ea typeface="+mn-ea"/>
                <a:cs typeface="Calibri" panose="020F0502020204030204" pitchFamily="34" charset="0"/>
              </a:rPr>
              <a:t>.</a:t>
            </a:r>
            <a:r>
              <a:rPr lang="en-US" sz="1100" kern="1200" dirty="0">
                <a:solidFill>
                  <a:schemeClr val="tx1"/>
                </a:solidFill>
                <a:effectLst/>
                <a:latin typeface="Calibri" panose="020F0502020204030204" pitchFamily="34" charset="0"/>
                <a:ea typeface="+mn-ea"/>
                <a:cs typeface="Calibri" panose="020F0502020204030204" pitchFamily="34" charset="0"/>
              </a:rPr>
              <a:t> https://</a:t>
            </a:r>
            <a:r>
              <a:rPr lang="en-US" sz="1100" kern="1200" dirty="0" err="1">
                <a:solidFill>
                  <a:schemeClr val="tx1"/>
                </a:solidFill>
                <a:effectLst/>
                <a:latin typeface="Calibri" panose="020F0502020204030204" pitchFamily="34" charset="0"/>
                <a:ea typeface="+mn-ea"/>
                <a:cs typeface="Calibri" panose="020F0502020204030204" pitchFamily="34" charset="0"/>
              </a:rPr>
              <a:t>www.livebinders.com</a:t>
            </a:r>
            <a:r>
              <a:rPr lang="en-US" sz="1100" kern="1200" dirty="0">
                <a:solidFill>
                  <a:schemeClr val="tx1"/>
                </a:solidFill>
                <a:effectLst/>
                <a:latin typeface="Calibri" panose="020F0502020204030204" pitchFamily="34" charset="0"/>
                <a:ea typeface="+mn-ea"/>
                <a:cs typeface="Calibri" panose="020F0502020204030204" pitchFamily="34" charset="0"/>
              </a:rPr>
              <a:t>/play/</a:t>
            </a:r>
            <a:r>
              <a:rPr lang="en-US" sz="1100" kern="1200" dirty="0" err="1">
                <a:solidFill>
                  <a:schemeClr val="tx1"/>
                </a:solidFill>
                <a:effectLst/>
                <a:latin typeface="Calibri" panose="020F0502020204030204" pitchFamily="34" charset="0"/>
                <a:ea typeface="+mn-ea"/>
                <a:cs typeface="Calibri" panose="020F0502020204030204" pitchFamily="34" charset="0"/>
              </a:rPr>
              <a:t>play?id</a:t>
            </a:r>
            <a:r>
              <a:rPr lang="en-US" sz="1100" kern="1200" dirty="0">
                <a:solidFill>
                  <a:schemeClr val="tx1"/>
                </a:solidFill>
                <a:effectLst/>
                <a:latin typeface="Calibri" panose="020F0502020204030204" pitchFamily="34" charset="0"/>
                <a:ea typeface="+mn-ea"/>
                <a:cs typeface="Calibri" panose="020F0502020204030204" pitchFamily="34" charset="0"/>
              </a:rPr>
              <a:t>=1626114 </a:t>
            </a:r>
          </a:p>
          <a:p>
            <a:pPr marL="182880" indent="-182880">
              <a:lnSpc>
                <a:spcPct val="100000"/>
              </a:lnSpc>
              <a:spcBef>
                <a:spcPts val="0"/>
              </a:spcBef>
              <a:spcAft>
                <a:spcPts val="800"/>
              </a:spcAft>
              <a:buNone/>
            </a:pPr>
            <a:r>
              <a:rPr lang="en-US" sz="1100" b="0" dirty="0">
                <a:latin typeface="Calibri" panose="020F0502020204030204" pitchFamily="34" charset="0"/>
                <a:cs typeface="Calibri" panose="020F0502020204030204" pitchFamily="34" charset="0"/>
              </a:rPr>
              <a:t>Ainsworth, L. (2015). </a:t>
            </a:r>
            <a:r>
              <a:rPr lang="en-US" sz="1100" b="0" i="1" dirty="0">
                <a:latin typeface="Calibri" panose="020F0502020204030204" pitchFamily="34" charset="0"/>
                <a:cs typeface="Calibri" panose="020F0502020204030204" pitchFamily="34" charset="0"/>
              </a:rPr>
              <a:t>Common formative assessments 2.0: How teacher teams intentionally align standards, instruction, and assessment. </a:t>
            </a:r>
            <a:r>
              <a:rPr lang="en-US" sz="1100" b="0" i="0" dirty="0">
                <a:latin typeface="Calibri" panose="020F0502020204030204" pitchFamily="34" charset="0"/>
                <a:cs typeface="Calibri" panose="020F0502020204030204" pitchFamily="34" charset="0"/>
              </a:rPr>
              <a:t>Corwin. </a:t>
            </a:r>
            <a:r>
              <a:rPr lang="en-US" sz="1100" b="0" i="1" dirty="0">
                <a:latin typeface="Calibri" panose="020F0502020204030204" pitchFamily="34" charset="0"/>
                <a:cs typeface="Calibri" panose="020F0502020204030204" pitchFamily="34" charset="0"/>
              </a:rPr>
              <a:t> </a:t>
            </a:r>
          </a:p>
          <a:p>
            <a:pPr marL="182880" indent="-182880">
              <a:lnSpc>
                <a:spcPct val="100000"/>
              </a:lnSpc>
              <a:spcBef>
                <a:spcPts val="0"/>
              </a:spcBef>
              <a:spcAft>
                <a:spcPts val="800"/>
              </a:spcAft>
              <a:buNone/>
            </a:pPr>
            <a:r>
              <a:rPr lang="en-US" sz="1100" b="0" dirty="0">
                <a:latin typeface="Calibri" panose="020F0502020204030204" pitchFamily="34" charset="0"/>
                <a:cs typeface="Calibri" panose="020F0502020204030204" pitchFamily="34" charset="0"/>
              </a:rPr>
              <a:t>AITSL. (2017, Aug. 29). </a:t>
            </a:r>
            <a:r>
              <a:rPr lang="en-US" sz="1100" b="0" i="1" dirty="0">
                <a:latin typeface="Calibri" panose="020F0502020204030204" pitchFamily="34" charset="0"/>
                <a:cs typeface="Calibri" panose="020F0502020204030204" pitchFamily="34" charset="0"/>
              </a:rPr>
              <a:t>Formative assessment in the classroom </a:t>
            </a:r>
            <a:r>
              <a:rPr lang="en-US" sz="1100" b="0" dirty="0">
                <a:latin typeface="Calibri" panose="020F0502020204030204" pitchFamily="34" charset="0"/>
                <a:cs typeface="Calibri" panose="020F0502020204030204" pitchFamily="34" charset="0"/>
              </a:rPr>
              <a:t>[Video file]. </a:t>
            </a:r>
            <a:r>
              <a:rPr lang="en-US" sz="1100" b="0" dirty="0">
                <a:latin typeface="Calibri" panose="020F0502020204030204" pitchFamily="34" charset="0"/>
                <a:cs typeface="Calibri" panose="020F0502020204030204" pitchFamily="34" charset="0"/>
                <a:hlinkClick r:id="rId2"/>
              </a:rPr>
              <a:t>https://www.youtube.com/watch?v=9FZR3-l8Y5Y&amp;app=desktop</a:t>
            </a:r>
            <a:endParaRPr lang="en-US" sz="1100" b="0" dirty="0">
              <a:latin typeface="Calibri" panose="020F0502020204030204" pitchFamily="34" charset="0"/>
              <a:cs typeface="Calibri" panose="020F0502020204030204" pitchFamily="34" charset="0"/>
            </a:endParaRPr>
          </a:p>
          <a:p>
            <a:pPr marL="182880" marR="0" indent="-182880">
              <a:lnSpc>
                <a:spcPct val="10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Berger, R., Rugen, L., &amp; Woodfin, L. (2014). </a:t>
            </a:r>
            <a:r>
              <a:rPr lang="en-US" sz="1100" i="1" dirty="0">
                <a:effectLst/>
                <a:latin typeface="Calibri" panose="020F0502020204030204" pitchFamily="34" charset="0"/>
                <a:ea typeface="Calibri" panose="020F0502020204030204" pitchFamily="34" charset="0"/>
                <a:cs typeface="Calibri" panose="020F0502020204030204" pitchFamily="34" charset="0"/>
              </a:rPr>
              <a:t>Leaders of their own learning</a:t>
            </a:r>
            <a:r>
              <a:rPr lang="en-US" sz="1100" dirty="0">
                <a:effectLst/>
                <a:latin typeface="Calibri" panose="020F0502020204030204" pitchFamily="34" charset="0"/>
                <a:ea typeface="Calibri" panose="020F0502020204030204" pitchFamily="34" charset="0"/>
                <a:cs typeface="Calibri" panose="020F0502020204030204" pitchFamily="34" charset="0"/>
              </a:rPr>
              <a:t>. Jossey-Bass Publishing. </a:t>
            </a:r>
          </a:p>
          <a:p>
            <a:pPr marL="182880" indent="-182880">
              <a:lnSpc>
                <a:spcPct val="100000"/>
              </a:lnSpc>
              <a:spcBef>
                <a:spcPts val="0"/>
              </a:spcBef>
              <a:spcAft>
                <a:spcPts val="800"/>
              </a:spcAft>
              <a:buNone/>
            </a:pPr>
            <a:r>
              <a:rPr lang="en-US" sz="1100" dirty="0" err="1">
                <a:latin typeface="Calibri" panose="020F0502020204030204" pitchFamily="34" charset="0"/>
                <a:ea typeface="Calibri" panose="020F0502020204030204" pitchFamily="34" charset="0"/>
                <a:cs typeface="Calibri" panose="020F0502020204030204" pitchFamily="34" charset="0"/>
              </a:rPr>
              <a:t>Chappuis</a:t>
            </a:r>
            <a:r>
              <a:rPr lang="en-US" sz="1100" dirty="0">
                <a:latin typeface="Calibri" panose="020F0502020204030204" pitchFamily="34" charset="0"/>
                <a:ea typeface="Calibri" panose="020F0502020204030204" pitchFamily="34" charset="0"/>
                <a:cs typeface="Calibri" panose="020F0502020204030204" pitchFamily="34" charset="0"/>
              </a:rPr>
              <a:t>, J. (2014). </a:t>
            </a:r>
            <a:r>
              <a:rPr lang="en-US" sz="1100" i="1" dirty="0">
                <a:latin typeface="Calibri" panose="020F0502020204030204" pitchFamily="34" charset="0"/>
                <a:ea typeface="Calibri" panose="020F0502020204030204" pitchFamily="34" charset="0"/>
                <a:cs typeface="Calibri" panose="020F0502020204030204" pitchFamily="34" charset="0"/>
              </a:rPr>
              <a:t>Seven strategies of assessment for learning, </a:t>
            </a:r>
            <a:r>
              <a:rPr lang="en-US" sz="1100" dirty="0">
                <a:latin typeface="Calibri" panose="020F0502020204030204" pitchFamily="34" charset="0"/>
                <a:ea typeface="Calibri" panose="020F0502020204030204" pitchFamily="34" charset="0"/>
                <a:cs typeface="Calibri" panose="020F0502020204030204" pitchFamily="34" charset="0"/>
              </a:rPr>
              <a:t>2</a:t>
            </a:r>
            <a:r>
              <a:rPr lang="en-US" sz="1100" baseline="30000" dirty="0">
                <a:latin typeface="Calibri" panose="020F0502020204030204" pitchFamily="34" charset="0"/>
                <a:ea typeface="Calibri" panose="020F0502020204030204" pitchFamily="34" charset="0"/>
                <a:cs typeface="Calibri" panose="020F0502020204030204" pitchFamily="34" charset="0"/>
              </a:rPr>
              <a:t>nd</a:t>
            </a:r>
            <a:r>
              <a:rPr lang="en-US" sz="1100" dirty="0">
                <a:latin typeface="Calibri" panose="020F0502020204030204" pitchFamily="34" charset="0"/>
                <a:ea typeface="Calibri" panose="020F0502020204030204" pitchFamily="34" charset="0"/>
                <a:cs typeface="Calibri" panose="020F0502020204030204" pitchFamily="34" charset="0"/>
              </a:rPr>
              <a:t> edition. Pearson. </a:t>
            </a:r>
            <a:r>
              <a:rPr lang="en-US" sz="1100" i="1" dirty="0">
                <a:latin typeface="Calibri" panose="020F0502020204030204" pitchFamily="34" charset="0"/>
                <a:ea typeface="Calibri" panose="020F0502020204030204" pitchFamily="34" charset="0"/>
                <a:cs typeface="Calibri" panose="020F0502020204030204" pitchFamily="34" charset="0"/>
              </a:rPr>
              <a:t>https://</a:t>
            </a:r>
            <a:r>
              <a:rPr lang="en-US" sz="1100" i="1" dirty="0" err="1">
                <a:latin typeface="Calibri" panose="020F0502020204030204" pitchFamily="34" charset="0"/>
                <a:ea typeface="Calibri" panose="020F0502020204030204" pitchFamily="34" charset="0"/>
                <a:cs typeface="Calibri" panose="020F0502020204030204" pitchFamily="34" charset="0"/>
              </a:rPr>
              <a:t>smartlearningsystems.com</a:t>
            </a:r>
            <a:r>
              <a:rPr lang="en-US" sz="1100" i="1" dirty="0">
                <a:latin typeface="Calibri" panose="020F0502020204030204" pitchFamily="34" charset="0"/>
                <a:ea typeface="Calibri" panose="020F0502020204030204" pitchFamily="34" charset="0"/>
                <a:cs typeface="Calibri" panose="020F0502020204030204" pitchFamily="34" charset="0"/>
              </a:rPr>
              <a:t>/wp-content/uploads/2014/10/Group-1-Unit-Criteria-Targets-Reflect.pdf  </a:t>
            </a:r>
            <a:endParaRPr lang="en-US" sz="1100" dirty="0">
              <a:solidFill>
                <a:schemeClr val="dk1"/>
              </a:solidFill>
              <a:highlight>
                <a:schemeClr val="lt1"/>
              </a:highlight>
              <a:latin typeface="Calibri" panose="020F0502020204030204" pitchFamily="34" charset="0"/>
              <a:cs typeface="Calibri" panose="020F0502020204030204" pitchFamily="34" charset="0"/>
            </a:endParaRPr>
          </a:p>
          <a:p>
            <a:pPr marL="182880" indent="-182880">
              <a:lnSpc>
                <a:spcPct val="100000"/>
              </a:lnSpc>
              <a:spcBef>
                <a:spcPts val="0"/>
              </a:spcBef>
              <a:spcAft>
                <a:spcPts val="800"/>
              </a:spcAft>
              <a:buNone/>
            </a:pPr>
            <a:r>
              <a:rPr lang="en-US" sz="1100" b="0" dirty="0">
                <a:latin typeface="Calibri" panose="020F0502020204030204" pitchFamily="34" charset="0"/>
                <a:cs typeface="Calibri" panose="020F0502020204030204" pitchFamily="34" charset="0"/>
              </a:rPr>
              <a:t>Concourse Village Elementary School. (2019, Feb. 8). 60 second strategy: TAG feedback [Video file]. </a:t>
            </a:r>
            <a:r>
              <a:rPr lang="en-US" sz="1100" b="0" i="1" dirty="0">
                <a:latin typeface="Calibri" panose="020F0502020204030204" pitchFamily="34" charset="0"/>
                <a:cs typeface="Calibri" panose="020F0502020204030204" pitchFamily="34" charset="0"/>
              </a:rPr>
              <a:t>Edutopia. </a:t>
            </a:r>
            <a:r>
              <a:rPr lang="en-US" sz="1100" b="0" dirty="0">
                <a:latin typeface="Calibri" panose="020F0502020204030204" pitchFamily="34" charset="0"/>
                <a:cs typeface="Calibri" panose="020F0502020204030204" pitchFamily="34" charset="0"/>
              </a:rPr>
              <a:t>https://</a:t>
            </a:r>
            <a:r>
              <a:rPr lang="en-US" sz="1100" b="0" dirty="0" err="1">
                <a:latin typeface="Calibri" panose="020F0502020204030204" pitchFamily="34" charset="0"/>
                <a:cs typeface="Calibri" panose="020F0502020204030204" pitchFamily="34" charset="0"/>
              </a:rPr>
              <a:t>www.youtube.com</a:t>
            </a:r>
            <a:r>
              <a:rPr lang="en-US" sz="1100" b="0" dirty="0">
                <a:latin typeface="Calibri" panose="020F0502020204030204" pitchFamily="34" charset="0"/>
                <a:cs typeface="Calibri" panose="020F0502020204030204" pitchFamily="34" charset="0"/>
              </a:rPr>
              <a:t>/</a:t>
            </a:r>
            <a:r>
              <a:rPr lang="en-US" sz="1100" b="0" dirty="0" err="1">
                <a:latin typeface="Calibri" panose="020F0502020204030204" pitchFamily="34" charset="0"/>
                <a:cs typeface="Calibri" panose="020F0502020204030204" pitchFamily="34" charset="0"/>
              </a:rPr>
              <a:t>watch?v</a:t>
            </a:r>
            <a:r>
              <a:rPr lang="en-US" sz="1100" b="0" dirty="0">
                <a:latin typeface="Calibri" panose="020F0502020204030204" pitchFamily="34" charset="0"/>
                <a:cs typeface="Calibri" panose="020F0502020204030204" pitchFamily="34" charset="0"/>
              </a:rPr>
              <a:t>=HM5dp50HWXQ&amp;feature=</a:t>
            </a:r>
            <a:r>
              <a:rPr lang="en-US" sz="1100" b="0" dirty="0" err="1">
                <a:latin typeface="Calibri" panose="020F0502020204030204" pitchFamily="34" charset="0"/>
                <a:cs typeface="Calibri" panose="020F0502020204030204" pitchFamily="34" charset="0"/>
              </a:rPr>
              <a:t>emb_rel_pause</a:t>
            </a:r>
            <a:endParaRPr lang="en-US" sz="1100" b="0" dirty="0">
              <a:latin typeface="Calibri" panose="020F0502020204030204" pitchFamily="34" charset="0"/>
              <a:cs typeface="Calibri" panose="020F0502020204030204" pitchFamily="34" charset="0"/>
            </a:endParaRPr>
          </a:p>
          <a:p>
            <a:pPr marL="182880" indent="-182880">
              <a:lnSpc>
                <a:spcPct val="10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DuFour, R., DuFour, R., </a:t>
            </a:r>
            <a:r>
              <a:rPr lang="en-US" sz="1100" dirty="0" err="1">
                <a:effectLst/>
                <a:latin typeface="Calibri" panose="020F0502020204030204" pitchFamily="34" charset="0"/>
                <a:ea typeface="Calibri" panose="020F0502020204030204" pitchFamily="34" charset="0"/>
                <a:cs typeface="Calibri" panose="020F0502020204030204" pitchFamily="34" charset="0"/>
              </a:rPr>
              <a:t>Eaker</a:t>
            </a:r>
            <a:r>
              <a:rPr lang="en-US" sz="1100" dirty="0">
                <a:effectLst/>
                <a:latin typeface="Calibri" panose="020F0502020204030204" pitchFamily="34" charset="0"/>
                <a:ea typeface="Calibri" panose="020F0502020204030204" pitchFamily="34" charset="0"/>
                <a:cs typeface="Calibri" panose="020F0502020204030204" pitchFamily="34" charset="0"/>
              </a:rPr>
              <a:t>, R., &amp; </a:t>
            </a:r>
            <a:r>
              <a:rPr lang="en-US" sz="1100" dirty="0" err="1">
                <a:effectLst/>
                <a:latin typeface="Calibri" panose="020F0502020204030204" pitchFamily="34" charset="0"/>
                <a:ea typeface="Calibri" panose="020F0502020204030204" pitchFamily="34" charset="0"/>
                <a:cs typeface="Calibri" panose="020F0502020204030204" pitchFamily="34" charset="0"/>
              </a:rPr>
              <a:t>Karhanek</a:t>
            </a:r>
            <a:r>
              <a:rPr lang="en-US" sz="1100" dirty="0">
                <a:effectLst/>
                <a:latin typeface="Calibri" panose="020F0502020204030204" pitchFamily="34" charset="0"/>
                <a:ea typeface="Calibri" panose="020F0502020204030204" pitchFamily="34" charset="0"/>
                <a:cs typeface="Calibri" panose="020F0502020204030204" pitchFamily="34" charset="0"/>
              </a:rPr>
              <a:t>, G. (2010). </a:t>
            </a:r>
            <a:r>
              <a:rPr lang="en-US" sz="1100" i="1" dirty="0">
                <a:effectLst/>
                <a:latin typeface="Calibri" panose="020F0502020204030204" pitchFamily="34" charset="0"/>
                <a:ea typeface="Calibri" panose="020F0502020204030204" pitchFamily="34" charset="0"/>
                <a:cs typeface="Calibri" panose="020F0502020204030204" pitchFamily="34" charset="0"/>
              </a:rPr>
              <a:t>Raising the bar and closing the gap: Whatever it takes. </a:t>
            </a:r>
            <a:r>
              <a:rPr lang="en-US" sz="1100" dirty="0">
                <a:effectLst/>
                <a:latin typeface="Calibri" panose="020F0502020204030204" pitchFamily="34" charset="0"/>
                <a:ea typeface="Calibri" panose="020F0502020204030204" pitchFamily="34" charset="0"/>
                <a:cs typeface="Calibri" panose="020F0502020204030204" pitchFamily="34" charset="0"/>
              </a:rPr>
              <a:t>Solution Tree Press. </a:t>
            </a:r>
          </a:p>
          <a:p>
            <a:pPr marL="182880" marR="0" indent="-182880">
              <a:lnSpc>
                <a:spcPct val="10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Dyer, K. (2019, Jan. 31). 75 digital tools and apps teachers can use to support formative assessment in the classroom [Blog]. </a:t>
            </a:r>
            <a:r>
              <a:rPr lang="en-US" sz="1100" i="1" dirty="0">
                <a:effectLst/>
                <a:latin typeface="Calibri" panose="020F0502020204030204" pitchFamily="34" charset="0"/>
                <a:ea typeface="Calibri" panose="020F0502020204030204" pitchFamily="34" charset="0"/>
                <a:cs typeface="Calibri" panose="020F0502020204030204" pitchFamily="34" charset="0"/>
              </a:rPr>
              <a:t>NWEA</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https://www.nwea.org/blog/2019/75-digital-tools-apps-teachers-use-to-support-classroom-formative-assessment/</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182880" marR="0" indent="-182880">
              <a:lnSpc>
                <a:spcPct val="10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Education Services Australia. (2002). Strategic questioning module. </a:t>
            </a:r>
            <a:r>
              <a:rPr lang="en-US" sz="1100" i="1" dirty="0">
                <a:effectLst/>
                <a:latin typeface="Calibri" panose="020F0502020204030204" pitchFamily="34" charset="0"/>
                <a:ea typeface="Calibri" panose="020F0502020204030204" pitchFamily="34" charset="0"/>
                <a:cs typeface="Calibri" panose="020F0502020204030204" pitchFamily="34" charset="0"/>
              </a:rPr>
              <a:t>Assessment for Learning. </a:t>
            </a: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https://www.assessmentforlearning.edu.au/professional_learning/modules/strategic_questioning/strategic_research_background.html#2</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182880" marR="0" indent="-182880">
              <a:lnSpc>
                <a:spcPct val="10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Engage NY. (2016, Jan. 11). </a:t>
            </a:r>
            <a:r>
              <a:rPr lang="en-US" sz="1100" i="1" dirty="0">
                <a:effectLst/>
                <a:latin typeface="Calibri" panose="020F0502020204030204" pitchFamily="34" charset="0"/>
                <a:ea typeface="Calibri" panose="020F0502020204030204" pitchFamily="34" charset="0"/>
                <a:cs typeface="Calibri" panose="020F0502020204030204" pitchFamily="34" charset="0"/>
              </a:rPr>
              <a:t>Teacher uses questioning techniques to engage students, example 19</a:t>
            </a:r>
            <a:r>
              <a:rPr lang="en-US" sz="1100" dirty="0">
                <a:effectLst/>
                <a:latin typeface="Calibri" panose="020F0502020204030204" pitchFamily="34" charset="0"/>
                <a:ea typeface="Calibri" panose="020F0502020204030204" pitchFamily="34" charset="0"/>
                <a:cs typeface="Calibri" panose="020F0502020204030204" pitchFamily="34" charset="0"/>
              </a:rPr>
              <a:t> [Video file]. </a:t>
            </a: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https://www.youtube.com/watch?v=1WQCWF7ENfI</a:t>
            </a:r>
            <a:r>
              <a:rPr lang="en-US" sz="1100" dirty="0">
                <a:effectLst/>
                <a:latin typeface="Calibri" panose="020F0502020204030204" pitchFamily="34" charset="0"/>
                <a:ea typeface="Calibri" panose="020F0502020204030204" pitchFamily="34" charset="0"/>
                <a:cs typeface="Calibri" panose="020F0502020204030204" pitchFamily="34" charset="0"/>
              </a:rPr>
              <a:t> </a:t>
            </a:r>
          </a:p>
          <a:p>
            <a:pPr marL="182880" marR="0" indent="-182880">
              <a:lnSpc>
                <a:spcPct val="10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Engage NY. (2016, Jan. 12). </a:t>
            </a:r>
            <a:r>
              <a:rPr lang="en-US" sz="1100" i="1" dirty="0">
                <a:effectLst/>
                <a:latin typeface="Calibri" panose="020F0502020204030204" pitchFamily="34" charset="0"/>
                <a:ea typeface="Calibri" panose="020F0502020204030204" pitchFamily="34" charset="0"/>
                <a:cs typeface="Calibri" panose="020F0502020204030204" pitchFamily="34" charset="0"/>
              </a:rPr>
              <a:t>Teacher uses questioning techniques to engage students, example 22 </a:t>
            </a:r>
            <a:r>
              <a:rPr lang="en-US" sz="1100" dirty="0">
                <a:effectLst/>
                <a:latin typeface="Calibri" panose="020F0502020204030204" pitchFamily="34" charset="0"/>
                <a:ea typeface="Calibri" panose="020F0502020204030204" pitchFamily="34" charset="0"/>
                <a:cs typeface="Calibri" panose="020F0502020204030204" pitchFamily="34" charset="0"/>
              </a:rPr>
              <a:t>[Video file]. </a:t>
            </a: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https://www.youtube.com/watch?v=ABnYWMnAk7Y</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182880" indent="-182880">
              <a:lnSpc>
                <a:spcPct val="100000"/>
              </a:lnSpc>
              <a:spcBef>
                <a:spcPts val="0"/>
              </a:spcBef>
              <a:spcAft>
                <a:spcPts val="800"/>
              </a:spcAft>
              <a:buNone/>
            </a:pPr>
            <a:r>
              <a:rPr lang="en-US" sz="1100" b="0" dirty="0">
                <a:latin typeface="Calibri" panose="020F0502020204030204" pitchFamily="34" charset="0"/>
                <a:cs typeface="Calibri" panose="020F0502020204030204" pitchFamily="34" charset="0"/>
              </a:rPr>
              <a:t>Fairfax Public Schools. (2013, Sept.). </a:t>
            </a:r>
            <a:r>
              <a:rPr lang="en-US" sz="1100" b="0" i="1" dirty="0">
                <a:latin typeface="Calibri" panose="020F0502020204030204" pitchFamily="34" charset="0"/>
                <a:cs typeface="Calibri" panose="020F0502020204030204" pitchFamily="34" charset="0"/>
              </a:rPr>
              <a:t>Best practices: Creating a common assessment </a:t>
            </a:r>
            <a:r>
              <a:rPr lang="en-US" sz="1100" b="0" dirty="0">
                <a:latin typeface="Calibri" panose="020F0502020204030204" pitchFamily="34" charset="0"/>
                <a:cs typeface="Calibri" panose="020F0502020204030204" pitchFamily="34" charset="0"/>
              </a:rPr>
              <a:t>[Video file]. </a:t>
            </a:r>
            <a:r>
              <a:rPr lang="en-US" sz="1100" dirty="0">
                <a:latin typeface="Calibri" panose="020F0502020204030204" pitchFamily="34" charset="0"/>
                <a:cs typeface="Calibri" panose="020F0502020204030204" pitchFamily="34" charset="0"/>
              </a:rPr>
              <a:t>https://www.youtube.com/watch?v=amipgHiAjh0</a:t>
            </a:r>
          </a:p>
          <a:p>
            <a:pPr marL="182880" marR="0" indent="-182880">
              <a:lnSpc>
                <a:spcPct val="100000"/>
              </a:lnSpc>
              <a:spcBef>
                <a:spcPts val="0"/>
              </a:spcBef>
              <a:spcAft>
                <a:spcPts val="800"/>
              </a:spcAft>
              <a:buNone/>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endParaRPr lang="en-US" sz="1200" dirty="0"/>
          </a:p>
        </p:txBody>
      </p:sp>
    </p:spTree>
    <p:extLst>
      <p:ext uri="{BB962C8B-B14F-4D97-AF65-F5344CB8AC3E}">
        <p14:creationId xmlns:p14="http://schemas.microsoft.com/office/powerpoint/2010/main" val="17175699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A4337-147C-0BE8-2723-0F9C3EDDF983}"/>
              </a:ext>
            </a:extLst>
          </p:cNvPr>
          <p:cNvSpPr>
            <a:spLocks noGrp="1"/>
          </p:cNvSpPr>
          <p:nvPr>
            <p:ph type="title"/>
          </p:nvPr>
        </p:nvSpPr>
        <p:spPr/>
        <p:txBody>
          <a:bodyPr/>
          <a:lstStyle/>
          <a:p>
            <a:r>
              <a:rPr lang="en-US" dirty="0">
                <a:latin typeface="Tw Cen MT" panose="020B0602020104020603" pitchFamily="34" charset="77"/>
              </a:rPr>
              <a:t>References</a:t>
            </a:r>
            <a:endParaRPr lang="en-US" dirty="0"/>
          </a:p>
        </p:txBody>
      </p:sp>
      <p:sp>
        <p:nvSpPr>
          <p:cNvPr id="3" name="Text Placeholder 2">
            <a:extLst>
              <a:ext uri="{FF2B5EF4-FFF2-40B4-BE49-F238E27FC236}">
                <a16:creationId xmlns:a16="http://schemas.microsoft.com/office/drawing/2014/main" id="{C2CCB586-DB2D-DD20-20A7-E153AA74C34F}"/>
              </a:ext>
            </a:extLst>
          </p:cNvPr>
          <p:cNvSpPr>
            <a:spLocks noGrp="1"/>
          </p:cNvSpPr>
          <p:nvPr>
            <p:ph type="body" idx="1"/>
          </p:nvPr>
        </p:nvSpPr>
        <p:spPr>
          <a:xfrm>
            <a:off x="457200" y="1444752"/>
            <a:ext cx="8229600" cy="3962396"/>
          </a:xfrm>
        </p:spPr>
        <p:txBody>
          <a:bodyPr/>
          <a:lstStyle/>
          <a:p>
            <a:pPr marL="182880" indent="-182880">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Ferry, L. (2021). How to design classroom assessments using the difficulty &amp; complexity matrix. </a:t>
            </a:r>
            <a:r>
              <a:rPr lang="en-US" sz="1100" i="1" dirty="0">
                <a:effectLst/>
                <a:latin typeface="Calibri" panose="020F0502020204030204" pitchFamily="34" charset="0"/>
                <a:ea typeface="Calibri" panose="020F0502020204030204" pitchFamily="34" charset="0"/>
                <a:cs typeface="Calibri" panose="020F0502020204030204" pitchFamily="34" charset="0"/>
              </a:rPr>
              <a:t>CIESC</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2"/>
              </a:rPr>
              <a:t>https://plconnect.ciesc.org/design-classroom-assessments-using-difficulty-complexity-matrix/</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182880" marR="0" indent="-182880">
              <a:lnSpc>
                <a:spcPct val="10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Fisher, D., &amp; Frey, N. “Questioning to check for understanding.” In </a:t>
            </a:r>
            <a:r>
              <a:rPr lang="en-US" sz="1100" i="1" dirty="0">
                <a:effectLst/>
                <a:latin typeface="Calibri" panose="020F0502020204030204" pitchFamily="34" charset="0"/>
                <a:ea typeface="Calibri" panose="020F0502020204030204" pitchFamily="34" charset="0"/>
                <a:cs typeface="Calibri" panose="020F0502020204030204" pitchFamily="34" charset="0"/>
              </a:rPr>
              <a:t>Guided instruction. </a:t>
            </a: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http://www.ascd.org/publications/books/111017/chapters/Questioning-to-Check-for-Understanding.aspx</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182880" marR="0" indent="-182880">
              <a:lnSpc>
                <a:spcPct val="10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Frey, N., &amp; Fisher, D. (2011). The formative assessment action plan: Practical steps to more successful teaching and learning. </a:t>
            </a:r>
            <a:r>
              <a:rPr lang="en-US" sz="1100" i="1" dirty="0">
                <a:effectLst/>
                <a:latin typeface="Calibri" panose="020F0502020204030204" pitchFamily="34" charset="0"/>
                <a:ea typeface="Calibri" panose="020F0502020204030204" pitchFamily="34" charset="0"/>
                <a:cs typeface="Calibri" panose="020F0502020204030204" pitchFamily="34" charset="0"/>
              </a:rPr>
              <a:t>ASCD.</a:t>
            </a:r>
          </a:p>
          <a:p>
            <a:pPr marL="182880" marR="0" indent="-182880">
              <a:lnSpc>
                <a:spcPct val="10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Great Schools Partnership. (2014, April,29). Formative assessment. </a:t>
            </a:r>
            <a:r>
              <a:rPr lang="en-US" sz="1100" i="1" dirty="0">
                <a:effectLst/>
                <a:latin typeface="Calibri" panose="020F0502020204030204" pitchFamily="34" charset="0"/>
                <a:ea typeface="Calibri" panose="020F0502020204030204" pitchFamily="34" charset="0"/>
                <a:cs typeface="Calibri" panose="020F0502020204030204" pitchFamily="34" charset="0"/>
              </a:rPr>
              <a:t>The Glossary of Educational Reform. </a:t>
            </a:r>
            <a:r>
              <a:rPr lang="en-US" sz="1100" dirty="0">
                <a:effectLst/>
                <a:latin typeface="Calibri" panose="020F0502020204030204" pitchFamily="34" charset="0"/>
                <a:ea typeface="Calibri" panose="020F0502020204030204" pitchFamily="34" charset="0"/>
                <a:cs typeface="Calibri" panose="020F0502020204030204" pitchFamily="34" charset="0"/>
              </a:rPr>
              <a:t>https://</a:t>
            </a:r>
            <a:r>
              <a:rPr lang="en-US" sz="1100" dirty="0" err="1">
                <a:effectLst/>
                <a:latin typeface="Calibri" panose="020F0502020204030204" pitchFamily="34" charset="0"/>
                <a:ea typeface="Calibri" panose="020F0502020204030204" pitchFamily="34" charset="0"/>
                <a:cs typeface="Calibri" panose="020F0502020204030204" pitchFamily="34" charset="0"/>
              </a:rPr>
              <a:t>www.edglossary.org</a:t>
            </a:r>
            <a:r>
              <a:rPr lang="en-US" sz="1100" dirty="0">
                <a:effectLst/>
                <a:latin typeface="Calibri" panose="020F0502020204030204" pitchFamily="34" charset="0"/>
                <a:ea typeface="Calibri" panose="020F0502020204030204" pitchFamily="34" charset="0"/>
                <a:cs typeface="Calibri" panose="020F0502020204030204" pitchFamily="34" charset="0"/>
              </a:rPr>
              <a:t>/formative-assessment/</a:t>
            </a:r>
          </a:p>
          <a:p>
            <a:pPr marL="182880" indent="-182880">
              <a:lnSpc>
                <a:spcPct val="10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Hattie, J. (2017). </a:t>
            </a:r>
            <a:r>
              <a:rPr lang="en-US" sz="1100" i="1" dirty="0">
                <a:effectLst/>
                <a:latin typeface="Calibri" panose="020F0502020204030204" pitchFamily="34" charset="0"/>
                <a:ea typeface="Calibri" panose="020F0502020204030204" pitchFamily="34" charset="0"/>
                <a:cs typeface="Calibri" panose="020F0502020204030204" pitchFamily="34" charset="0"/>
              </a:rPr>
              <a:t>How to empower student learning with teacher clarity. </a:t>
            </a:r>
            <a:r>
              <a:rPr lang="en-US" sz="1100" dirty="0">
                <a:effectLst/>
                <a:latin typeface="Calibri" panose="020F0502020204030204" pitchFamily="34" charset="0"/>
                <a:ea typeface="Calibri" panose="020F0502020204030204" pitchFamily="34" charset="0"/>
                <a:cs typeface="Calibri" panose="020F0502020204030204" pitchFamily="34" charset="0"/>
              </a:rPr>
              <a:t>https://</a:t>
            </a:r>
            <a:r>
              <a:rPr lang="en-US" sz="1100" dirty="0" err="1">
                <a:effectLst/>
                <a:latin typeface="Calibri" panose="020F0502020204030204" pitchFamily="34" charset="0"/>
                <a:ea typeface="Calibri" panose="020F0502020204030204" pitchFamily="34" charset="0"/>
                <a:cs typeface="Calibri" panose="020F0502020204030204" pitchFamily="34" charset="0"/>
              </a:rPr>
              <a:t>us.corwin.com</a:t>
            </a:r>
            <a:r>
              <a:rPr lang="en-US" sz="1100" dirty="0">
                <a:effectLst/>
                <a:latin typeface="Calibri" panose="020F0502020204030204" pitchFamily="34" charset="0"/>
                <a:ea typeface="Calibri" panose="020F0502020204030204" pitchFamily="34" charset="0"/>
                <a:cs typeface="Calibri" panose="020F0502020204030204" pitchFamily="34" charset="0"/>
              </a:rPr>
              <a:t>/sites/default/files/corwin_whitepaper_teacherclarity_may2017_final.pdf</a:t>
            </a:r>
          </a:p>
          <a:p>
            <a:pPr marL="182880" marR="0" indent="-182880">
              <a:lnSpc>
                <a:spcPct val="10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Hattie, J., (2017). 2017 ranking list of 256 influence and effect sizes related to student achievement. </a:t>
            </a:r>
            <a:r>
              <a:rPr lang="en-US" sz="1100" i="1" dirty="0">
                <a:effectLst/>
                <a:latin typeface="Calibri" panose="020F0502020204030204" pitchFamily="34" charset="0"/>
                <a:ea typeface="Calibri" panose="020F0502020204030204" pitchFamily="34" charset="0"/>
                <a:cs typeface="Calibri" panose="020F0502020204030204" pitchFamily="34" charset="0"/>
              </a:rPr>
              <a:t>Visible Learning.</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4"/>
              </a:rPr>
              <a:t>https://visible-learning.org/backup-hattie-ranking-256-effects-2017/</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182880" marR="0" indent="-182880">
              <a:lnSpc>
                <a:spcPct val="10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Heritage, M. (Ed.). (2010). Formative assessment: Making it happen in the classroom. Corwin Press. </a:t>
            </a:r>
          </a:p>
          <a:p>
            <a:pPr marL="182880" indent="-182880">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Leahy, S., Lyon C., Thompson, M., &amp; </a:t>
            </a:r>
            <a:r>
              <a:rPr lang="en-US" sz="1100" dirty="0" err="1">
                <a:effectLst/>
                <a:latin typeface="Calibri" panose="020F0502020204030204" pitchFamily="34" charset="0"/>
                <a:ea typeface="Calibri" panose="020F0502020204030204" pitchFamily="34" charset="0"/>
                <a:cs typeface="Calibri" panose="020F0502020204030204" pitchFamily="34" charset="0"/>
              </a:rPr>
              <a:t>Wiliam</a:t>
            </a:r>
            <a:r>
              <a:rPr lang="en-US" sz="1100" dirty="0">
                <a:effectLst/>
                <a:latin typeface="Calibri" panose="020F0502020204030204" pitchFamily="34" charset="0"/>
                <a:ea typeface="Calibri" panose="020F0502020204030204" pitchFamily="34" charset="0"/>
                <a:cs typeface="Calibri" panose="020F0502020204030204" pitchFamily="34" charset="0"/>
              </a:rPr>
              <a:t>, D. (2005). Classroom assessment: Minute-by-minute, day-by-day. </a:t>
            </a:r>
            <a:r>
              <a:rPr lang="en-US" sz="1100" i="1" dirty="0">
                <a:effectLst/>
                <a:latin typeface="Calibri" panose="020F0502020204030204" pitchFamily="34" charset="0"/>
                <a:ea typeface="Calibri" panose="020F0502020204030204" pitchFamily="34" charset="0"/>
                <a:cs typeface="Calibri" panose="020F0502020204030204" pitchFamily="34" charset="0"/>
              </a:rPr>
              <a:t>Educational Leadership</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i="1" dirty="0">
                <a:effectLst/>
                <a:latin typeface="Calibri" panose="020F0502020204030204" pitchFamily="34" charset="0"/>
                <a:ea typeface="Calibri" panose="020F0502020204030204" pitchFamily="34" charset="0"/>
                <a:cs typeface="Calibri" panose="020F0502020204030204" pitchFamily="34" charset="0"/>
              </a:rPr>
              <a:t>62</a:t>
            </a:r>
            <a:r>
              <a:rPr lang="en-US" sz="1100" dirty="0">
                <a:effectLst/>
                <a:latin typeface="Calibri" panose="020F0502020204030204" pitchFamily="34" charset="0"/>
                <a:ea typeface="Calibri" panose="020F0502020204030204" pitchFamily="34" charset="0"/>
                <a:cs typeface="Calibri" panose="020F0502020204030204" pitchFamily="34" charset="0"/>
              </a:rPr>
              <a:t>(3), 18-24.</a:t>
            </a:r>
          </a:p>
          <a:p>
            <a:pPr marL="182880" lvl="1" indent="-182880">
              <a:lnSpc>
                <a:spcPct val="120000"/>
              </a:lnSpc>
              <a:spcBef>
                <a:spcPts val="0"/>
              </a:spcBef>
              <a:spcAft>
                <a:spcPts val="800"/>
              </a:spcAft>
              <a:buNone/>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Missouri Department of Elementary &amp; Secondary Education (2019). Data-based decision making. </a:t>
            </a:r>
            <a:r>
              <a:rPr kumimoji="0" lang="en-US" sz="11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District Continuous Improvement (DCI). Missouri Department of Elementary &amp; Secondary Education.</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100" b="0" i="0" u="sng" strike="noStrike" kern="1200" cap="none" spc="0" normalizeH="0" baseline="0" noProof="0" dirty="0">
                <a:ln>
                  <a:noFill/>
                </a:ln>
                <a:solidFill>
                  <a:srgbClr val="1155CC"/>
                </a:solidFill>
                <a:effectLst/>
                <a:uLnTx/>
                <a:uFillTx/>
                <a:latin typeface="Calibri" panose="020F0502020204030204" pitchFamily="34" charset="0"/>
                <a:ea typeface="+mn-ea"/>
                <a:cs typeface="Calibri" panose="020F0502020204030204" pitchFamily="34" charset="0"/>
                <a:hlinkClick r:id="rId5"/>
              </a:rPr>
              <a:t>http://www.moedu-sail.org/courses/data-based-decision-making-2/</a:t>
            </a:r>
            <a:endParaRPr kumimoji="0" lang="en-US" sz="1100" b="0" i="0" u="sng" strike="noStrike" kern="1200" cap="none" spc="0" normalizeH="0" baseline="0" noProof="0" dirty="0">
              <a:ln>
                <a:noFill/>
              </a:ln>
              <a:solidFill>
                <a:srgbClr val="1155CC"/>
              </a:solidFill>
              <a:effectLst/>
              <a:uLnTx/>
              <a:uFillTx/>
              <a:latin typeface="Calibri" panose="020F0502020204030204" pitchFamily="34" charset="0"/>
              <a:ea typeface="+mn-ea"/>
              <a:cs typeface="Calibri" panose="020F0502020204030204" pitchFamily="34" charset="0"/>
            </a:endParaRPr>
          </a:p>
          <a:p>
            <a:pPr marL="182880" lvl="1" indent="-182880">
              <a:lnSpc>
                <a:spcPct val="12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Missouri Department of Elementary and Secondary Education. (2013, June). Leader standards</a:t>
            </a:r>
            <a:r>
              <a:rPr lang="en-US" sz="1100" i="1" dirty="0">
                <a:effectLst/>
                <a:latin typeface="Calibri" panose="020F0502020204030204" pitchFamily="34" charset="0"/>
                <a:ea typeface="Calibri" panose="020F0502020204030204" pitchFamily="34" charset="0"/>
                <a:cs typeface="Calibri" panose="020F0502020204030204" pitchFamily="34" charset="0"/>
              </a:rPr>
              <a:t>. Missouri’s Educator Evaluation System. </a:t>
            </a:r>
            <a:r>
              <a:rPr lang="en-US" sz="1100" u="sng" dirty="0">
                <a:solidFill>
                  <a:srgbClr val="FF0000"/>
                </a:solidFill>
                <a:effectLst/>
                <a:latin typeface="Calibri" panose="020F0502020204030204" pitchFamily="34" charset="0"/>
                <a:ea typeface="Calibri" panose="020F0502020204030204" pitchFamily="34" charset="0"/>
                <a:cs typeface="Calibri" panose="020F0502020204030204" pitchFamily="34" charset="0"/>
                <a:hlinkClick r:id="rId6"/>
              </a:rPr>
              <a:t>https://dese.mo.gov/media/pdf/oeq-ed-leaderstandards</a:t>
            </a:r>
            <a:endParaRPr lang="en-US" sz="1100" u="sng"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182880" lvl="1" indent="-182880">
              <a:lnSpc>
                <a:spcPct val="12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Missouri Department of Elementary and Secondary Education. (2013, June). Teacher standards. </a:t>
            </a:r>
            <a:r>
              <a:rPr lang="en-US" sz="1100" i="1" dirty="0">
                <a:effectLst/>
                <a:latin typeface="Calibri" panose="020F0502020204030204" pitchFamily="34" charset="0"/>
                <a:ea typeface="Calibri" panose="020F0502020204030204" pitchFamily="34" charset="0"/>
                <a:cs typeface="Calibri" panose="020F0502020204030204" pitchFamily="34" charset="0"/>
              </a:rPr>
              <a:t>Missouri’s Educator Evaluation System. </a:t>
            </a:r>
            <a:r>
              <a:rPr lang="en-US" sz="1100" u="sng" dirty="0">
                <a:solidFill>
                  <a:srgbClr val="FF0000"/>
                </a:solidFill>
                <a:effectLst/>
                <a:latin typeface="Calibri" panose="020F0502020204030204" pitchFamily="34" charset="0"/>
                <a:ea typeface="Calibri" panose="020F0502020204030204" pitchFamily="34" charset="0"/>
                <a:cs typeface="Calibri" panose="020F0502020204030204" pitchFamily="34" charset="0"/>
                <a:hlinkClick r:id="rId7"/>
              </a:rPr>
              <a:t>https://dese.mo.gov/media/pdf/oeq-ed-teacherstandards</a:t>
            </a:r>
            <a:r>
              <a:rPr lang="en-US" sz="1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p>
          <a:p>
            <a:pPr marL="182880" indent="-182880">
              <a:spcBef>
                <a:spcPts val="0"/>
              </a:spcBef>
              <a:spcAft>
                <a:spcPts val="800"/>
              </a:spcAft>
              <a:buNone/>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182880" marR="0" indent="-182880">
              <a:lnSpc>
                <a:spcPct val="100000"/>
              </a:lnSpc>
              <a:spcBef>
                <a:spcPts val="0"/>
              </a:spcBef>
              <a:spcAft>
                <a:spcPts val="800"/>
              </a:spcAft>
              <a:buNone/>
            </a:pPr>
            <a:endParaRPr lang="en-US" sz="1100" i="1"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7503169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8C5CE-A16B-E99D-B4D3-0BB2D965FB9C}"/>
              </a:ext>
            </a:extLst>
          </p:cNvPr>
          <p:cNvSpPr>
            <a:spLocks noGrp="1"/>
          </p:cNvSpPr>
          <p:nvPr>
            <p:ph type="title"/>
          </p:nvPr>
        </p:nvSpPr>
        <p:spPr>
          <a:xfrm>
            <a:off x="355107" y="601666"/>
            <a:ext cx="8331693" cy="1096961"/>
          </a:xfrm>
        </p:spPr>
        <p:txBody>
          <a:bodyPr/>
          <a:lstStyle/>
          <a:p>
            <a:r>
              <a:rPr lang="en-US" dirty="0">
                <a:latin typeface="Tw Cen MT" panose="020B0602020104020603" pitchFamily="34" charset="77"/>
              </a:rPr>
              <a:t>References</a:t>
            </a:r>
            <a:endParaRPr lang="en-US" dirty="0"/>
          </a:p>
        </p:txBody>
      </p:sp>
      <p:sp>
        <p:nvSpPr>
          <p:cNvPr id="3" name="Text Placeholder 2">
            <a:extLst>
              <a:ext uri="{FF2B5EF4-FFF2-40B4-BE49-F238E27FC236}">
                <a16:creationId xmlns:a16="http://schemas.microsoft.com/office/drawing/2014/main" id="{E0E4B39B-6B2F-FB95-E746-70157ECBF7FB}"/>
              </a:ext>
            </a:extLst>
          </p:cNvPr>
          <p:cNvSpPr>
            <a:spLocks noGrp="1"/>
          </p:cNvSpPr>
          <p:nvPr>
            <p:ph type="body" idx="1"/>
          </p:nvPr>
        </p:nvSpPr>
        <p:spPr>
          <a:xfrm>
            <a:off x="274320" y="1444752"/>
            <a:ext cx="8331693" cy="3962396"/>
          </a:xfrm>
        </p:spPr>
        <p:txBody>
          <a:bodyPr/>
          <a:lstStyle/>
          <a:p>
            <a:pPr marL="182880" indent="-182880">
              <a:lnSpc>
                <a:spcPct val="120000"/>
              </a:lnSpc>
              <a:spcBef>
                <a:spcPts val="0"/>
              </a:spcBef>
              <a:spcAft>
                <a:spcPts val="800"/>
              </a:spcAft>
              <a:buNone/>
            </a:pPr>
            <a:r>
              <a:rPr lang="en-US" sz="1100" dirty="0" err="1">
                <a:effectLst/>
                <a:latin typeface="Calibri" panose="020F0502020204030204" pitchFamily="34" charset="0"/>
                <a:ea typeface="Calibri" panose="020F0502020204030204" pitchFamily="34" charset="0"/>
                <a:cs typeface="Calibri" panose="020F0502020204030204" pitchFamily="34" charset="0"/>
              </a:rPr>
              <a:t>MoEdu</a:t>
            </a:r>
            <a:r>
              <a:rPr lang="en-US" sz="1100" dirty="0">
                <a:effectLst/>
                <a:latin typeface="Calibri" panose="020F0502020204030204" pitchFamily="34" charset="0"/>
                <a:ea typeface="Calibri" panose="020F0502020204030204" pitchFamily="34" charset="0"/>
                <a:cs typeface="Calibri" panose="020F0502020204030204" pitchFamily="34" charset="0"/>
              </a:rPr>
              <a:t>-SAIL. (2022). </a:t>
            </a:r>
            <a:r>
              <a:rPr lang="en-US" sz="1100" i="1" dirty="0">
                <a:effectLst/>
                <a:latin typeface="Calibri" panose="020F0502020204030204" pitchFamily="34" charset="0"/>
                <a:ea typeface="Calibri" panose="020F0502020204030204" pitchFamily="34" charset="0"/>
                <a:cs typeface="Calibri" panose="020F0502020204030204" pitchFamily="34" charset="0"/>
              </a:rPr>
              <a:t>Blueprint for district and building leadership (6th ed.). </a:t>
            </a:r>
            <a:r>
              <a:rPr lang="en-US" sz="1100" dirty="0">
                <a:effectLst/>
                <a:latin typeface="Calibri" panose="020F0502020204030204" pitchFamily="34" charset="0"/>
                <a:ea typeface="Calibri" panose="020F0502020204030204" pitchFamily="34" charset="0"/>
                <a:cs typeface="Calibri" panose="020F0502020204030204" pitchFamily="34" charset="0"/>
              </a:rPr>
              <a:t>Missouri Department of Elementary and Secondary Education: Northern Arizona University, Institute for Human Development.</a:t>
            </a:r>
          </a:p>
          <a:p>
            <a:pPr marL="182880" marR="0" indent="-182880">
              <a:lnSpc>
                <a:spcPct val="10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Moss, C., &amp; Brookhart, S. (2019). Advancing formative assessment in every classroom: A guide for instructional leaders. </a:t>
            </a:r>
            <a:r>
              <a:rPr lang="en-US" sz="1100" i="1" dirty="0">
                <a:effectLst/>
                <a:latin typeface="Calibri" panose="020F0502020204030204" pitchFamily="34" charset="0"/>
                <a:ea typeface="Calibri" panose="020F0502020204030204" pitchFamily="34" charset="0"/>
                <a:cs typeface="Calibri" panose="020F0502020204030204" pitchFamily="34" charset="0"/>
              </a:rPr>
              <a:t>ASCD.</a:t>
            </a:r>
          </a:p>
          <a:p>
            <a:pPr marL="182880" marR="0" indent="-182880">
              <a:lnSpc>
                <a:spcPct val="10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National Council of Teachers of English. (2013, Oct.21). </a:t>
            </a:r>
            <a:r>
              <a:rPr lang="en-US" sz="1100" i="1" dirty="0">
                <a:effectLst/>
                <a:latin typeface="Calibri" panose="020F0502020204030204" pitchFamily="34" charset="0"/>
                <a:ea typeface="Calibri" panose="020F0502020204030204" pitchFamily="34" charset="0"/>
                <a:cs typeface="Calibri" panose="020F0502020204030204" pitchFamily="34" charset="0"/>
              </a:rPr>
              <a:t>Formative assessment that truly informs instruction</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https://cdn.ncte.org/nctefiles/resources/positions/formative-assessment_single.pdf</a:t>
            </a:r>
            <a:r>
              <a:rPr lang="en-US" sz="1100" dirty="0">
                <a:effectLst/>
                <a:latin typeface="Calibri" panose="020F0502020204030204" pitchFamily="34" charset="0"/>
                <a:ea typeface="Calibri" panose="020F0502020204030204" pitchFamily="34" charset="0"/>
                <a:cs typeface="Calibri" panose="020F0502020204030204" pitchFamily="34" charset="0"/>
              </a:rPr>
              <a:t> </a:t>
            </a:r>
          </a:p>
          <a:p>
            <a:pPr marL="182880" indent="-182880">
              <a:lnSpc>
                <a:spcPct val="100000"/>
              </a:lnSpc>
              <a:spcBef>
                <a:spcPts val="0"/>
              </a:spcBef>
              <a:spcAft>
                <a:spcPts val="800"/>
              </a:spcAft>
              <a:buNone/>
            </a:pPr>
            <a:r>
              <a:rPr lang="en-US" sz="1100" dirty="0">
                <a:latin typeface="Calibri" panose="020F0502020204030204" pitchFamily="34" charset="0"/>
                <a:cs typeface="Calibri" panose="020F0502020204030204" pitchFamily="34" charset="0"/>
              </a:rPr>
              <a:t>National Council of Teachers of Mathematics. (2013, July). Formative assessment position statement.  </a:t>
            </a:r>
            <a:r>
              <a:rPr lang="en-US" sz="1100" dirty="0">
                <a:latin typeface="Calibri" panose="020F0502020204030204" pitchFamily="34" charset="0"/>
                <a:cs typeface="Calibri" panose="020F0502020204030204" pitchFamily="34" charset="0"/>
                <a:hlinkClick r:id="rId3"/>
              </a:rPr>
              <a:t>https://www.nctm.org/uploadedFiles/Standards_and_Positions/Position_Statements/Formative%20Assessment1.pdf</a:t>
            </a:r>
            <a:endParaRPr lang="en-US" sz="1100" dirty="0">
              <a:latin typeface="Calibri" panose="020F0502020204030204" pitchFamily="34" charset="0"/>
              <a:cs typeface="Calibri" panose="020F0502020204030204" pitchFamily="34" charset="0"/>
            </a:endParaRPr>
          </a:p>
          <a:p>
            <a:pPr marL="182880" indent="-182880">
              <a:lnSpc>
                <a:spcPct val="10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New Mexico School of the Arts. (2016, Oct. 5). Mastering self-assessment: Deepening independent learning through the arts [Video file]. </a:t>
            </a:r>
            <a:r>
              <a:rPr lang="en-US" sz="1100" i="1" dirty="0">
                <a:effectLst/>
                <a:latin typeface="Calibri" panose="020F0502020204030204" pitchFamily="34" charset="0"/>
                <a:ea typeface="Calibri" panose="020F0502020204030204" pitchFamily="34" charset="0"/>
                <a:cs typeface="Calibri" panose="020F0502020204030204" pitchFamily="34" charset="0"/>
              </a:rPr>
              <a:t>Edutopia</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https://www.youtube.com/watch?v=Va66oMkWP_o</a:t>
            </a:r>
            <a:endPar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a:p>
            <a:pPr marL="182880" indent="-182880">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Northwest Evaluation Association. (2016, March). 4 formative assessment practices that make a difference. </a:t>
            </a:r>
            <a:r>
              <a:rPr lang="en-US" sz="1100" i="1" dirty="0">
                <a:effectLst/>
                <a:latin typeface="Calibri" panose="020F0502020204030204" pitchFamily="34" charset="0"/>
                <a:ea typeface="Calibri" panose="020F0502020204030204" pitchFamily="34" charset="0"/>
                <a:cs typeface="Calibri" panose="020F0502020204030204" pitchFamily="34" charset="0"/>
              </a:rPr>
              <a:t>Partnering to Help All Kids Learn.</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https://www.nwea.org/content/uploads/</a:t>
            </a:r>
            <a:r>
              <a:rPr lang="en-US" sz="1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2016/04/4-Formative-Assessment-Practices-that-Make-a-Difference-in-Classrooms.pdf</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182880" marR="0" indent="-182880">
              <a:lnSpc>
                <a:spcPct val="12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NYC Dept. of Education. (2013, August 22). Peer assessment: Reflections from students and teachers [Video file]</a:t>
            </a:r>
            <a:r>
              <a:rPr lang="en-US" sz="1100" i="1" dirty="0">
                <a:effectLst/>
                <a:latin typeface="Calibri" panose="020F0502020204030204" pitchFamily="34" charset="0"/>
                <a:ea typeface="Calibri" panose="020F0502020204030204" pitchFamily="34" charset="0"/>
                <a:cs typeface="Calibri" panose="020F0502020204030204" pitchFamily="34" charset="0"/>
              </a:rPr>
              <a:t>. Nellie Mae Educational Foundation. </a:t>
            </a: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https://www.youtube.com/watch?v=DqWCJZH8ziQ</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182880" indent="-182880">
              <a:lnSpc>
                <a:spcPct val="120000"/>
              </a:lnSpc>
              <a:spcBef>
                <a:spcPts val="0"/>
              </a:spcBef>
              <a:spcAft>
                <a:spcPts val="800"/>
              </a:spcAft>
              <a:buNone/>
            </a:pPr>
            <a:r>
              <a:rPr lang="en-US" sz="1100" dirty="0">
                <a:latin typeface="Calibri" panose="020F0502020204030204" pitchFamily="34" charset="0"/>
                <a:cs typeface="Calibri" panose="020F0502020204030204" pitchFamily="34" charset="0"/>
              </a:rPr>
              <a:t>Northwest Evaluation Association. (2016, March). 4 formative assessment practices that make a difference. Partnering to Help All Kids Learn.  https://www.nwea.org/content/uploads/2016/04/4-Formative-Assessment-Practices-that-Make-a-Difference-in-Classrooms.pdf</a:t>
            </a:r>
          </a:p>
          <a:p>
            <a:pPr marL="182880" indent="-182880">
              <a:lnSpc>
                <a:spcPct val="120000"/>
              </a:lnSpc>
              <a:spcBef>
                <a:spcPts val="0"/>
              </a:spcBef>
              <a:spcAft>
                <a:spcPts val="800"/>
              </a:spcAft>
              <a:buNone/>
            </a:pPr>
            <a:r>
              <a:rPr lang="en-US" sz="1100" dirty="0" err="1">
                <a:latin typeface="Calibri" panose="020F0502020204030204" pitchFamily="34" charset="0"/>
                <a:cs typeface="Calibri" panose="020F0502020204030204" pitchFamily="34" charset="0"/>
              </a:rPr>
              <a:t>Olandt</a:t>
            </a:r>
            <a:r>
              <a:rPr lang="en-US" sz="1100" dirty="0">
                <a:latin typeface="Calibri" panose="020F0502020204030204" pitchFamily="34" charset="0"/>
                <a:cs typeface="Calibri" panose="020F0502020204030204" pitchFamily="34" charset="0"/>
              </a:rPr>
              <a:t>, C. (2017, June 21). Self-assessment and self-reflection [Video File].  </a:t>
            </a:r>
            <a:r>
              <a:rPr lang="en-US" sz="1100" i="1" dirty="0">
                <a:latin typeface="Calibri" panose="020F0502020204030204" pitchFamily="34" charset="0"/>
                <a:cs typeface="Calibri" panose="020F0502020204030204" pitchFamily="34" charset="0"/>
              </a:rPr>
              <a:t>Tennessee Dept. of Education. </a:t>
            </a:r>
            <a:r>
              <a:rPr lang="en-US" sz="1100" dirty="0">
                <a:latin typeface="Calibri" panose="020F0502020204030204" pitchFamily="34" charset="0"/>
                <a:cs typeface="Calibri" panose="020F0502020204030204" pitchFamily="34" charset="0"/>
                <a:hlinkClick r:id="rId7"/>
              </a:rPr>
              <a:t>https://www.youtube.com/watch?v=4av28CeQC1I</a:t>
            </a:r>
            <a:endParaRPr lang="en-US" sz="1100" dirty="0">
              <a:latin typeface="Calibri" panose="020F0502020204030204" pitchFamily="34" charset="0"/>
              <a:cs typeface="Calibri" panose="020F0502020204030204" pitchFamily="34" charset="0"/>
            </a:endParaRPr>
          </a:p>
          <a:p>
            <a:pPr marL="182880" indent="-182880">
              <a:lnSpc>
                <a:spcPct val="12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Perkins, D. (2003). Ladder of feedback</a:t>
            </a:r>
            <a:r>
              <a:rPr lang="en-US" sz="1100" i="1" dirty="0">
                <a:effectLst/>
                <a:latin typeface="Calibri" panose="020F0502020204030204" pitchFamily="34" charset="0"/>
                <a:ea typeface="Calibri" panose="020F0502020204030204" pitchFamily="34" charset="0"/>
                <a:cs typeface="Calibri" panose="020F0502020204030204" pitchFamily="34" charset="0"/>
              </a:rPr>
              <a:t>. King Authors Round Table: How Collaborative Conversations Create Smart Organizations. </a:t>
            </a:r>
            <a:r>
              <a:rPr lang="en-US" sz="1100" dirty="0">
                <a:effectLst/>
                <a:latin typeface="Calibri" panose="020F0502020204030204" pitchFamily="34" charset="0"/>
                <a:ea typeface="Calibri" panose="020F0502020204030204" pitchFamily="34" charset="0"/>
                <a:cs typeface="Calibri" panose="020F0502020204030204" pitchFamily="34" charset="0"/>
              </a:rPr>
              <a:t>John Wiley Press. </a:t>
            </a: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https://pz.harvard.edu/sites/default/files/Ladder%20of%20Feedback%202019.pdf</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182880" indent="-182880">
              <a:lnSpc>
                <a:spcPct val="120000"/>
              </a:lnSpc>
              <a:spcBef>
                <a:spcPts val="0"/>
              </a:spcBef>
              <a:spcAft>
                <a:spcPts val="800"/>
              </a:spcAft>
              <a:buNone/>
            </a:pPr>
            <a:endParaRPr lang="en-US" sz="1100" dirty="0">
              <a:latin typeface="Calibri" panose="020F0502020204030204" pitchFamily="34" charset="0"/>
              <a:cs typeface="Calibri" panose="020F0502020204030204" pitchFamily="34" charset="0"/>
            </a:endParaRPr>
          </a:p>
          <a:p>
            <a:pPr marL="182880" indent="-182880">
              <a:lnSpc>
                <a:spcPct val="100000"/>
              </a:lnSpc>
              <a:spcBef>
                <a:spcPts val="0"/>
              </a:spcBef>
              <a:spcAft>
                <a:spcPts val="800"/>
              </a:spcAft>
              <a:buNone/>
            </a:pPr>
            <a:endParaRPr lang="en-US" sz="1200" dirty="0"/>
          </a:p>
          <a:p>
            <a:pPr marL="68580" indent="0">
              <a:buNone/>
            </a:pPr>
            <a:endParaRPr kumimoji="0" lang="en-US" sz="1200" b="0" i="0" u="sng" strike="noStrike" kern="1200" cap="none" spc="0" normalizeH="0" baseline="0" noProof="0" dirty="0">
              <a:ln>
                <a:noFill/>
              </a:ln>
              <a:solidFill>
                <a:srgbClr val="1155CC"/>
              </a:solidFill>
              <a:effectLst/>
              <a:uLnTx/>
              <a:uFillTx/>
              <a:latin typeface="Tw Cen MT" panose="020B0602020104020603" pitchFamily="34" charset="77"/>
              <a:ea typeface="+mn-ea"/>
              <a:cs typeface="+mn-cs"/>
            </a:endParaRPr>
          </a:p>
          <a:p>
            <a:endParaRPr lang="en-US" dirty="0"/>
          </a:p>
        </p:txBody>
      </p:sp>
    </p:spTree>
    <p:extLst>
      <p:ext uri="{BB962C8B-B14F-4D97-AF65-F5344CB8AC3E}">
        <p14:creationId xmlns:p14="http://schemas.microsoft.com/office/powerpoint/2010/main" val="10836550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1792B-E846-5EC9-425F-ED984348F972}"/>
              </a:ext>
            </a:extLst>
          </p:cNvPr>
          <p:cNvSpPr>
            <a:spLocks noGrp="1"/>
          </p:cNvSpPr>
          <p:nvPr>
            <p:ph type="title"/>
          </p:nvPr>
        </p:nvSpPr>
        <p:spPr/>
        <p:txBody>
          <a:bodyPr/>
          <a:lstStyle/>
          <a:p>
            <a:r>
              <a:rPr lang="en-US" dirty="0">
                <a:latin typeface="Tw Cen MT" panose="020B0602020104020603" pitchFamily="34" charset="77"/>
              </a:rPr>
              <a:t>References</a:t>
            </a:r>
            <a:endParaRPr lang="en-US" dirty="0"/>
          </a:p>
        </p:txBody>
      </p:sp>
      <p:sp>
        <p:nvSpPr>
          <p:cNvPr id="3" name="Text Placeholder 2">
            <a:extLst>
              <a:ext uri="{FF2B5EF4-FFF2-40B4-BE49-F238E27FC236}">
                <a16:creationId xmlns:a16="http://schemas.microsoft.com/office/drawing/2014/main" id="{82203311-15EA-6095-6757-99CD4D58BBD8}"/>
              </a:ext>
            </a:extLst>
          </p:cNvPr>
          <p:cNvSpPr>
            <a:spLocks noGrp="1"/>
          </p:cNvSpPr>
          <p:nvPr>
            <p:ph type="body" idx="1"/>
          </p:nvPr>
        </p:nvSpPr>
        <p:spPr>
          <a:xfrm>
            <a:off x="457200" y="1444752"/>
            <a:ext cx="8229600" cy="3962396"/>
          </a:xfrm>
        </p:spPr>
        <p:txBody>
          <a:bodyPr/>
          <a:lstStyle/>
          <a:p>
            <a:pPr marL="182880" marR="0" indent="-182880">
              <a:lnSpc>
                <a:spcPct val="12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Perkins, D., Wilson, D. (n.d.). Ladder of feedback. </a:t>
            </a:r>
            <a:r>
              <a:rPr lang="en-US" sz="1100" i="1" dirty="0">
                <a:effectLst/>
                <a:latin typeface="Calibri" panose="020F0502020204030204" pitchFamily="34" charset="0"/>
                <a:ea typeface="Calibri" panose="020F0502020204030204" pitchFamily="34" charset="0"/>
                <a:cs typeface="Calibri" panose="020F0502020204030204" pitchFamily="34" charset="0"/>
              </a:rPr>
              <a:t>Harvard Graduate School of Education, Project Zero</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https://edorigami.edublogs.org/files/2012/10/Ladder-of-feedback-template-1k898ll.pdf</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182880" marR="0" indent="-182880">
              <a:lnSpc>
                <a:spcPct val="12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PowerSchool. (2016, Oct. 13). New teachers, here’s how to build common formative assessments [Blog]. https://</a:t>
            </a:r>
            <a:r>
              <a:rPr lang="en-US" sz="1100" dirty="0" err="1">
                <a:effectLst/>
                <a:latin typeface="Calibri" panose="020F0502020204030204" pitchFamily="34" charset="0"/>
                <a:ea typeface="Calibri" panose="020F0502020204030204" pitchFamily="34" charset="0"/>
                <a:cs typeface="Calibri" panose="020F0502020204030204" pitchFamily="34" charset="0"/>
              </a:rPr>
              <a:t>www.powerschool.com</a:t>
            </a:r>
            <a:r>
              <a:rPr lang="en-US" sz="1100" dirty="0">
                <a:effectLst/>
                <a:latin typeface="Calibri" panose="020F0502020204030204" pitchFamily="34" charset="0"/>
                <a:ea typeface="Calibri" panose="020F0502020204030204" pitchFamily="34" charset="0"/>
                <a:cs typeface="Calibri" panose="020F0502020204030204" pitchFamily="34" charset="0"/>
              </a:rPr>
              <a:t>/resources/blog/new-teachers-</a:t>
            </a:r>
            <a:r>
              <a:rPr lang="en-US" sz="1100" dirty="0" err="1">
                <a:effectLst/>
                <a:latin typeface="Calibri" panose="020F0502020204030204" pitchFamily="34" charset="0"/>
                <a:ea typeface="Calibri" panose="020F0502020204030204" pitchFamily="34" charset="0"/>
                <a:cs typeface="Calibri" panose="020F0502020204030204" pitchFamily="34" charset="0"/>
              </a:rPr>
              <a:t>heres</a:t>
            </a:r>
            <a:r>
              <a:rPr lang="en-US" sz="1100" dirty="0">
                <a:effectLst/>
                <a:latin typeface="Calibri" panose="020F0502020204030204" pitchFamily="34" charset="0"/>
                <a:ea typeface="Calibri" panose="020F0502020204030204" pitchFamily="34" charset="0"/>
                <a:cs typeface="Calibri" panose="020F0502020204030204" pitchFamily="34" charset="0"/>
              </a:rPr>
              <a:t>-build-common-formative-assessments/</a:t>
            </a:r>
          </a:p>
          <a:p>
            <a:pPr marL="182880" indent="-182880">
              <a:lnSpc>
                <a:spcPct val="120000"/>
              </a:lnSpc>
              <a:spcBef>
                <a:spcPts val="0"/>
              </a:spcBef>
              <a:spcAft>
                <a:spcPts val="800"/>
              </a:spcAft>
              <a:buNone/>
            </a:pPr>
            <a:r>
              <a:rPr lang="en-US" sz="1100" b="0" dirty="0">
                <a:latin typeface="Calibri" panose="020F0502020204030204" pitchFamily="34" charset="0"/>
                <a:cs typeface="Calibri" panose="020F0502020204030204" pitchFamily="34" charset="0"/>
              </a:rPr>
              <a:t>Reeves, D. B. (2003). </a:t>
            </a:r>
            <a:r>
              <a:rPr lang="en-US" sz="1100" b="0" i="1" dirty="0">
                <a:latin typeface="Calibri" panose="020F0502020204030204" pitchFamily="34" charset="0"/>
                <a:cs typeface="Calibri" panose="020F0502020204030204" pitchFamily="34" charset="0"/>
              </a:rPr>
              <a:t>The leader's guide to standards: A blueprint for educational equity and excellence. </a:t>
            </a:r>
            <a:r>
              <a:rPr lang="en-US" sz="1100" b="0" dirty="0">
                <a:latin typeface="Calibri" panose="020F0502020204030204" pitchFamily="34" charset="0"/>
                <a:cs typeface="Calibri" panose="020F0502020204030204" pitchFamily="34" charset="0"/>
              </a:rPr>
              <a:t>John Wiley &amp; Sons.</a:t>
            </a:r>
          </a:p>
          <a:p>
            <a:pPr marL="182880" indent="-182880">
              <a:lnSpc>
                <a:spcPct val="120000"/>
              </a:lnSpc>
              <a:spcBef>
                <a:spcPts val="0"/>
              </a:spcBef>
              <a:spcAft>
                <a:spcPts val="800"/>
              </a:spcAft>
              <a:buNone/>
            </a:pPr>
            <a:r>
              <a:rPr lang="en-US" sz="1100" b="0" dirty="0">
                <a:latin typeface="Calibri" panose="020F0502020204030204" pitchFamily="34" charset="0"/>
                <a:cs typeface="Calibri" panose="020F0502020204030204" pitchFamily="34" charset="0"/>
              </a:rPr>
              <a:t>Savage, T. (2019, Sept. 6). 60 second strategy: Respond, reflect, and review [Video file]. Edutopia. </a:t>
            </a:r>
            <a:r>
              <a:rPr lang="en-US" sz="1100" b="0" dirty="0">
                <a:latin typeface="Calibri" panose="020F0502020204030204" pitchFamily="34" charset="0"/>
                <a:cs typeface="Calibri" panose="020F0502020204030204" pitchFamily="34" charset="0"/>
                <a:hlinkClick r:id="rId3"/>
              </a:rPr>
              <a:t>https://www.youtube.com/watch?v=J4UQvt1Rn9w</a:t>
            </a:r>
            <a:endParaRPr lang="en-US" sz="1100" b="0" dirty="0">
              <a:latin typeface="Calibri" panose="020F0502020204030204" pitchFamily="34" charset="0"/>
              <a:cs typeface="Calibri" panose="020F0502020204030204" pitchFamily="34" charset="0"/>
            </a:endParaRPr>
          </a:p>
          <a:p>
            <a:pPr marL="182880" marR="0" indent="-182880">
              <a:lnSpc>
                <a:spcPct val="120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Calibri" panose="020F0502020204030204" pitchFamily="34" charset="0"/>
              </a:rPr>
              <a:t>Sherer, M. (2016). Seeing into the minds of students</a:t>
            </a:r>
            <a:r>
              <a:rPr lang="en-US" sz="1100" i="1" dirty="0">
                <a:effectLst/>
                <a:latin typeface="Calibri" panose="020F0502020204030204" pitchFamily="34" charset="0"/>
                <a:ea typeface="Calibri" panose="020F0502020204030204" pitchFamily="34" charset="0"/>
                <a:cs typeface="Calibri" panose="020F0502020204030204" pitchFamily="34" charset="0"/>
              </a:rPr>
              <a:t>. Educational Leadership. </a:t>
            </a: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http://www.ascd.org/ASCD/pdf/siteASCD/publications/books/On-Formative-Assessment-sample-chapters.pdf</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182880" indent="-182880">
              <a:lnSpc>
                <a:spcPct val="120000"/>
              </a:lnSpc>
              <a:spcBef>
                <a:spcPts val="0"/>
              </a:spcBef>
              <a:spcAft>
                <a:spcPts val="800"/>
              </a:spcAft>
              <a:buNone/>
            </a:pPr>
            <a:r>
              <a:rPr lang="en-US" sz="1100" dirty="0">
                <a:latin typeface="Calibri" panose="020F0502020204030204" pitchFamily="34" charset="0"/>
                <a:cs typeface="Calibri" panose="020F0502020204030204" pitchFamily="34" charset="0"/>
              </a:rPr>
              <a:t>Spencer, J. (2020, March 3). </a:t>
            </a:r>
            <a:r>
              <a:rPr lang="en-US" sz="1100" i="1" dirty="0">
                <a:latin typeface="Calibri" panose="020F0502020204030204" pitchFamily="34" charset="0"/>
                <a:cs typeface="Calibri" panose="020F0502020204030204" pitchFamily="34" charset="0"/>
              </a:rPr>
              <a:t>Empowering students to own the assessment process </a:t>
            </a:r>
            <a:r>
              <a:rPr lang="en-US" sz="1100" dirty="0">
                <a:latin typeface="Calibri" panose="020F0502020204030204" pitchFamily="34" charset="0"/>
                <a:cs typeface="Calibri" panose="020F0502020204030204" pitchFamily="34" charset="0"/>
              </a:rPr>
              <a:t>[Video file]. </a:t>
            </a:r>
            <a:r>
              <a:rPr lang="en-US" sz="1100" dirty="0">
                <a:latin typeface="Calibri" panose="020F0502020204030204" pitchFamily="34" charset="0"/>
                <a:cs typeface="Calibri" panose="020F0502020204030204" pitchFamily="34" charset="0"/>
                <a:hlinkClick r:id="rId5"/>
              </a:rPr>
              <a:t>https://www.youtube.com/watch?v=8WxvVgXC_NY</a:t>
            </a:r>
            <a:endParaRPr lang="en-US" sz="1100" dirty="0">
              <a:latin typeface="Calibri" panose="020F0502020204030204" pitchFamily="34" charset="0"/>
              <a:cs typeface="Calibri" panose="020F0502020204030204" pitchFamily="34" charset="0"/>
            </a:endParaRPr>
          </a:p>
          <a:p>
            <a:pPr marL="182880" indent="-182880">
              <a:lnSpc>
                <a:spcPct val="120000"/>
              </a:lnSpc>
              <a:spcBef>
                <a:spcPts val="0"/>
              </a:spcBef>
              <a:spcAft>
                <a:spcPts val="800"/>
              </a:spcAft>
              <a:buNone/>
            </a:pPr>
            <a:r>
              <a:rPr lang="en-US" sz="1100" dirty="0">
                <a:latin typeface="Calibri" panose="020F0502020204030204" pitchFamily="34" charset="0"/>
                <a:cs typeface="Calibri" panose="020F0502020204030204" pitchFamily="34" charset="0"/>
              </a:rPr>
              <a:t>Teaching Matters, Inc. (2020). Formative assessment analysis t-chart: Strength and gaps. https://docs.google.com/document/d/1pxYRo8dcDSNN1wUfi3-ueKy6_PqFkMKEMpFz6e3nhzM/edit</a:t>
            </a:r>
          </a:p>
          <a:p>
            <a:pPr marL="182880" indent="-182880">
              <a:lnSpc>
                <a:spcPct val="120000"/>
              </a:lnSpc>
              <a:spcBef>
                <a:spcPts val="0"/>
              </a:spcBef>
              <a:spcAft>
                <a:spcPts val="800"/>
              </a:spcAft>
              <a:buNone/>
            </a:pPr>
            <a:r>
              <a:rPr lang="en-US" sz="1100" dirty="0">
                <a:latin typeface="Calibri" panose="020F0502020204030204" pitchFamily="34" charset="0"/>
                <a:cs typeface="Calibri" panose="020F0502020204030204" pitchFamily="34" charset="0"/>
              </a:rPr>
              <a:t>Thomas, L. (2019, April 26). 7 smart, fast ways to do formative assessment. Edutopia. </a:t>
            </a:r>
            <a:r>
              <a:rPr lang="en-US" sz="1100" dirty="0">
                <a:latin typeface="Calibri" panose="020F0502020204030204" pitchFamily="34" charset="0"/>
                <a:cs typeface="Calibri" panose="020F0502020204030204" pitchFamily="34" charset="0"/>
                <a:hlinkClick r:id="rId6"/>
              </a:rPr>
              <a:t>https://www.edutopia.org/article/7-smart-fast-ways-do-formative-assessment</a:t>
            </a:r>
            <a:endParaRPr lang="en-US" sz="1100" dirty="0">
              <a:latin typeface="Calibri" panose="020F0502020204030204" pitchFamily="34" charset="0"/>
              <a:cs typeface="Calibri" panose="020F0502020204030204" pitchFamily="34" charset="0"/>
            </a:endParaRPr>
          </a:p>
          <a:p>
            <a:pPr marL="182880" indent="-182880">
              <a:lnSpc>
                <a:spcPct val="120000"/>
              </a:lnSpc>
              <a:spcBef>
                <a:spcPts val="0"/>
              </a:spcBef>
              <a:spcAft>
                <a:spcPts val="800"/>
              </a:spcAft>
              <a:buNone/>
            </a:pPr>
            <a:r>
              <a:rPr lang="en-US" sz="1100" b="0" dirty="0">
                <a:latin typeface="Calibri" panose="020F0502020204030204" pitchFamily="34" charset="0"/>
                <a:cs typeface="Calibri" panose="020F0502020204030204" pitchFamily="34" charset="0"/>
              </a:rPr>
              <a:t>Two Rivers Charter School. (2016, Nov.1). Peer critique: Creating a culture of revision [Video file]. Edutopia. https://www.youtube.com/watch?v=M8FKJPpvreY</a:t>
            </a:r>
            <a:r>
              <a:rPr lang="en-US" sz="1100" dirty="0">
                <a:latin typeface="Calibri" panose="020F0502020204030204" pitchFamily="34" charset="0"/>
                <a:cs typeface="Calibri" panose="020F0502020204030204" pitchFamily="34" charset="0"/>
              </a:rPr>
              <a:t>Wiggins, G. (2016). Seven keys to effective feedback. In On Formative Assessment: Readings from Educational Leadership. http://www.ascd.org/ASCD/pdf/siteASCD/publications/books/On-Formative-Assessment-sample-chapters.pdf</a:t>
            </a:r>
          </a:p>
          <a:p>
            <a:pPr marL="182880" indent="-182880">
              <a:lnSpc>
                <a:spcPct val="120000"/>
              </a:lnSpc>
              <a:spcBef>
                <a:spcPts val="0"/>
              </a:spcBef>
              <a:spcAft>
                <a:spcPts val="800"/>
              </a:spcAft>
              <a:buNone/>
            </a:pPr>
            <a:endParaRPr lang="en-US" sz="1100" dirty="0">
              <a:latin typeface="Calibri" panose="020F0502020204030204" pitchFamily="34" charset="0"/>
              <a:cs typeface="Calibri" panose="020F0502020204030204" pitchFamily="34" charset="0"/>
            </a:endParaRPr>
          </a:p>
          <a:p>
            <a:pPr marL="182880" indent="-182880">
              <a:lnSpc>
                <a:spcPct val="120000"/>
              </a:lnSpc>
              <a:spcBef>
                <a:spcPts val="0"/>
              </a:spcBef>
              <a:spcAft>
                <a:spcPts val="800"/>
              </a:spcAft>
              <a:buNone/>
            </a:pPr>
            <a:endParaRPr lang="en-US" sz="1100" b="0" dirty="0">
              <a:latin typeface="Calibri" panose="020F0502020204030204" pitchFamily="34" charset="0"/>
              <a:cs typeface="Calibri" panose="020F0502020204030204" pitchFamily="34" charset="0"/>
            </a:endParaRPr>
          </a:p>
          <a:p>
            <a:pPr marL="68580" indent="0">
              <a:buNone/>
            </a:pPr>
            <a:endParaRPr lang="en-US" dirty="0"/>
          </a:p>
        </p:txBody>
      </p:sp>
    </p:spTree>
    <p:extLst>
      <p:ext uri="{BB962C8B-B14F-4D97-AF65-F5344CB8AC3E}">
        <p14:creationId xmlns:p14="http://schemas.microsoft.com/office/powerpoint/2010/main" val="507504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7767C-E0FB-90F7-0D26-5F4C3E9E54D0}"/>
              </a:ext>
            </a:extLst>
          </p:cNvPr>
          <p:cNvSpPr>
            <a:spLocks noGrp="1"/>
          </p:cNvSpPr>
          <p:nvPr>
            <p:ph type="title"/>
          </p:nvPr>
        </p:nvSpPr>
        <p:spPr>
          <a:xfrm>
            <a:off x="457200" y="601666"/>
            <a:ext cx="8229600" cy="1096961"/>
          </a:xfrm>
        </p:spPr>
        <p:txBody>
          <a:bodyPr/>
          <a:lstStyle/>
          <a:p>
            <a:r>
              <a:rPr lang="en-US" dirty="0"/>
              <a:t>Hidden Slide #7</a:t>
            </a:r>
          </a:p>
        </p:txBody>
      </p:sp>
      <p:sp>
        <p:nvSpPr>
          <p:cNvPr id="3" name="Text Placeholder 2">
            <a:extLst>
              <a:ext uri="{FF2B5EF4-FFF2-40B4-BE49-F238E27FC236}">
                <a16:creationId xmlns:a16="http://schemas.microsoft.com/office/drawing/2014/main" id="{21CDD436-2440-A69A-63DE-730AB3138CF4}"/>
              </a:ext>
            </a:extLst>
          </p:cNvPr>
          <p:cNvSpPr>
            <a:spLocks noGrp="1"/>
          </p:cNvSpPr>
          <p:nvPr>
            <p:ph type="body" idx="1"/>
          </p:nvPr>
        </p:nvSpPr>
        <p:spPr>
          <a:xfrm>
            <a:off x="457200" y="1460500"/>
            <a:ext cx="8343900" cy="4795833"/>
          </a:xfrm>
        </p:spPr>
        <p:txBody>
          <a:bodyPr/>
          <a:lstStyle/>
          <a:p>
            <a:pPr marL="0" indent="0">
              <a:lnSpc>
                <a:spcPct val="107000"/>
              </a:lnSpc>
              <a:spcBef>
                <a:spcPts val="0"/>
              </a:spcBef>
              <a:spcAft>
                <a:spcPts val="800"/>
              </a:spcAft>
              <a:buNone/>
            </a:pPr>
            <a:r>
              <a:rPr lang="en-US" sz="1800" b="1" dirty="0">
                <a:latin typeface="Tw Cen MT" panose="020B0602020104020603" pitchFamily="34" charset="77"/>
              </a:rPr>
              <a:t>Key Terms </a:t>
            </a:r>
            <a:endParaRPr lang="en-US" sz="1800" b="1" dirty="0">
              <a:effectLst/>
              <a:latin typeface="Tw Cen MT" panose="020B0602020104020603" pitchFamily="34" charset="77"/>
              <a:ea typeface="Calibri" panose="020F0502020204030204" pitchFamily="34" charset="0"/>
              <a:cs typeface="Calibri" panose="020F0502020204030204" pitchFamily="34" charset="0"/>
            </a:endParaRPr>
          </a:p>
          <a:p>
            <a:pPr marL="0" indent="0">
              <a:spcBef>
                <a:spcPts val="0"/>
              </a:spcBef>
              <a:buNone/>
            </a:pPr>
            <a:r>
              <a:rPr lang="en-US" sz="1800" b="1" dirty="0">
                <a:latin typeface="Tw Cen MT" panose="020B0602020104020603" pitchFamily="34" charset="77"/>
                <a:ea typeface="Calibri" panose="020F0502020204030204" pitchFamily="34" charset="0"/>
                <a:cs typeface="Calibri" panose="020F0502020204030204" pitchFamily="34" charset="0"/>
              </a:rPr>
              <a:t>Daily Formative Assessment - </a:t>
            </a:r>
            <a:r>
              <a:rPr lang="en-US" sz="1800" dirty="0">
                <a:latin typeface="Tw Cen MT" panose="020B0602020104020603" pitchFamily="34" charset="77"/>
                <a:ea typeface="Calibri" panose="020F0502020204030204" pitchFamily="34" charset="0"/>
                <a:cs typeface="Calibri" panose="020F0502020204030204" pitchFamily="34" charset="0"/>
              </a:rPr>
              <a:t>the deliberate, on-going process that provides immediate information to teachers and students during instruction regarding learning needs and academic progress of students toward learning targets.</a:t>
            </a:r>
          </a:p>
          <a:p>
            <a:pPr marL="0" indent="0">
              <a:lnSpc>
                <a:spcPct val="107000"/>
              </a:lnSpc>
              <a:spcBef>
                <a:spcPts val="0"/>
              </a:spcBef>
              <a:spcAft>
                <a:spcPts val="800"/>
              </a:spcAft>
              <a:buNone/>
            </a:pPr>
            <a:r>
              <a:rPr lang="en-US" sz="1800" b="1" dirty="0">
                <a:effectLst/>
                <a:latin typeface="Tw Cen MT" panose="020B0602020104020603" pitchFamily="34" charset="77"/>
                <a:ea typeface="Calibri" panose="020F0502020204030204" pitchFamily="34" charset="0"/>
                <a:cs typeface="Times New Roman" panose="02020603050405020304" pitchFamily="18" charset="0"/>
              </a:rPr>
              <a:t>Difficulty </a:t>
            </a:r>
            <a:r>
              <a:rPr lang="en-US" sz="1800" dirty="0">
                <a:effectLst/>
                <a:latin typeface="Tw Cen MT" panose="020B0602020104020603" pitchFamily="34" charset="77"/>
                <a:ea typeface="Calibri" panose="020F0502020204030204" pitchFamily="34" charset="0"/>
                <a:cs typeface="Times New Roman" panose="02020603050405020304" pitchFamily="18" charset="0"/>
              </a:rPr>
              <a:t>-</a:t>
            </a:r>
            <a:r>
              <a:rPr lang="en-US" sz="1800" dirty="0">
                <a:latin typeface="Tw Cen MT" panose="020B0602020104020603" pitchFamily="34" charset="77"/>
              </a:rPr>
              <a:t> determined both by learner factors (characteristics of learners that influence their ability to complete tasks) and task factors (task types or features of tasks that influence their difficulty).</a:t>
            </a:r>
          </a:p>
          <a:p>
            <a:pPr marL="0" marR="0" indent="0">
              <a:lnSpc>
                <a:spcPct val="107000"/>
              </a:lnSpc>
              <a:spcBef>
                <a:spcPts val="0"/>
              </a:spcBef>
              <a:spcAft>
                <a:spcPts val="800"/>
              </a:spcAft>
              <a:buNone/>
            </a:pPr>
            <a:r>
              <a:rPr lang="en-US" sz="1800" b="1" dirty="0">
                <a:effectLst/>
                <a:latin typeface="Tw Cen MT" panose="020B0602020104020603" pitchFamily="34" charset="77"/>
                <a:ea typeface="Calibri" panose="020F0502020204030204" pitchFamily="34" charset="0"/>
                <a:cs typeface="Times New Roman" panose="02020603050405020304" pitchFamily="18" charset="0"/>
              </a:rPr>
              <a:t>Evaluative Feedback </a:t>
            </a:r>
            <a:r>
              <a:rPr lang="en-US" sz="1800" dirty="0">
                <a:effectLst/>
                <a:latin typeface="Tw Cen MT" panose="020B0602020104020603" pitchFamily="34" charset="77"/>
                <a:ea typeface="Calibri" panose="020F0502020204030204" pitchFamily="34" charset="0"/>
                <a:cs typeface="Times New Roman" panose="02020603050405020304" pitchFamily="18" charset="0"/>
              </a:rPr>
              <a:t>- information provided to the learner in the form of grades or evaluative comments which fail to provide a path to improvement and can often have a negative impact on learning.</a:t>
            </a:r>
          </a:p>
          <a:p>
            <a:pPr marL="0" marR="0" indent="0">
              <a:lnSpc>
                <a:spcPct val="107000"/>
              </a:lnSpc>
              <a:spcBef>
                <a:spcPts val="0"/>
              </a:spcBef>
              <a:spcAft>
                <a:spcPts val="800"/>
              </a:spcAft>
              <a:buNone/>
            </a:pPr>
            <a:r>
              <a:rPr lang="en-US" sz="1800" b="1" dirty="0">
                <a:effectLst/>
                <a:latin typeface="Tw Cen MT" panose="020B0602020104020603" pitchFamily="34" charset="77"/>
                <a:ea typeface="Calibri" panose="020F0502020204030204" pitchFamily="34" charset="0"/>
                <a:cs typeface="Times New Roman" panose="02020603050405020304" pitchFamily="18" charset="0"/>
              </a:rPr>
              <a:t>Evidence of Learning </a:t>
            </a:r>
            <a:r>
              <a:rPr lang="en-US" sz="1800" dirty="0">
                <a:effectLst/>
                <a:latin typeface="Tw Cen MT" panose="020B0602020104020603" pitchFamily="34" charset="77"/>
                <a:ea typeface="Calibri" panose="020F0502020204030204" pitchFamily="34" charset="0"/>
                <a:cs typeface="Times New Roman" panose="02020603050405020304" pitchFamily="18" charset="0"/>
              </a:rPr>
              <a:t>- information gathered through observations, discussions, tasks, and activities that provide educators with insight and data regarding students’ thinking and understanding.</a:t>
            </a:r>
          </a:p>
          <a:p>
            <a:pPr marL="0" marR="0" indent="0">
              <a:lnSpc>
                <a:spcPct val="107000"/>
              </a:lnSpc>
              <a:spcBef>
                <a:spcPts val="0"/>
              </a:spcBef>
              <a:spcAft>
                <a:spcPts val="800"/>
              </a:spcAft>
              <a:buNone/>
            </a:pPr>
            <a:r>
              <a:rPr lang="en-US" sz="1800" b="1" dirty="0">
                <a:effectLst/>
                <a:latin typeface="Tw Cen MT" panose="020B0602020104020603" pitchFamily="34" charset="77"/>
                <a:ea typeface="Calibri" panose="020F0502020204030204" pitchFamily="34" charset="0"/>
                <a:cs typeface="Times New Roman" panose="02020603050405020304" pitchFamily="18" charset="0"/>
              </a:rPr>
              <a:t>Feedback</a:t>
            </a:r>
            <a:r>
              <a:rPr lang="en-US" sz="1800" dirty="0">
                <a:effectLst/>
                <a:latin typeface="Tw Cen MT" panose="020B0602020104020603" pitchFamily="34" charset="77"/>
                <a:ea typeface="Calibri" panose="020F0502020204030204" pitchFamily="34" charset="0"/>
                <a:cs typeface="Times New Roman" panose="02020603050405020304" pitchFamily="18" charset="0"/>
              </a:rPr>
              <a:t> - information provided by an agent (teacher, peer, book, parent, self-experience) regarding aspects of one’s performance or understanding.</a:t>
            </a:r>
          </a:p>
        </p:txBody>
      </p:sp>
    </p:spTree>
    <p:extLst>
      <p:ext uri="{BB962C8B-B14F-4D97-AF65-F5344CB8AC3E}">
        <p14:creationId xmlns:p14="http://schemas.microsoft.com/office/powerpoint/2010/main" val="34117385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C0E15-94F4-793B-6540-AC9E81A3C47B}"/>
              </a:ext>
            </a:extLst>
          </p:cNvPr>
          <p:cNvSpPr>
            <a:spLocks noGrp="1"/>
          </p:cNvSpPr>
          <p:nvPr>
            <p:ph type="title"/>
          </p:nvPr>
        </p:nvSpPr>
        <p:spPr/>
        <p:txBody>
          <a:bodyPr/>
          <a:lstStyle/>
          <a:p>
            <a:r>
              <a:rPr lang="en-US" dirty="0">
                <a:latin typeface="Tw Cen MT" panose="020B0602020104020603" pitchFamily="34" charset="77"/>
              </a:rPr>
              <a:t>References</a:t>
            </a:r>
            <a:endParaRPr lang="en-US" dirty="0"/>
          </a:p>
        </p:txBody>
      </p:sp>
      <p:sp>
        <p:nvSpPr>
          <p:cNvPr id="3" name="Text Placeholder 2">
            <a:extLst>
              <a:ext uri="{FF2B5EF4-FFF2-40B4-BE49-F238E27FC236}">
                <a16:creationId xmlns:a16="http://schemas.microsoft.com/office/drawing/2014/main" id="{6A68A5EA-3F1B-8508-7E70-EB4257201A29}"/>
              </a:ext>
            </a:extLst>
          </p:cNvPr>
          <p:cNvSpPr>
            <a:spLocks noGrp="1"/>
          </p:cNvSpPr>
          <p:nvPr>
            <p:ph type="body" idx="1"/>
          </p:nvPr>
        </p:nvSpPr>
        <p:spPr>
          <a:xfrm>
            <a:off x="457200" y="1447802"/>
            <a:ext cx="8229600" cy="3962396"/>
          </a:xfrm>
        </p:spPr>
        <p:txBody>
          <a:bodyPr/>
          <a:lstStyle/>
          <a:p>
            <a:pPr marL="182880" marR="0" indent="-182880">
              <a:lnSpc>
                <a:spcPct val="100000"/>
              </a:lnSpc>
              <a:spcBef>
                <a:spcPts val="0"/>
              </a:spcBef>
              <a:spcAft>
                <a:spcPts val="800"/>
              </a:spcAft>
              <a:buNone/>
            </a:pPr>
            <a:r>
              <a:rPr lang="en-US" sz="1100" dirty="0" err="1">
                <a:effectLst/>
                <a:latin typeface="Calibri" panose="020F0502020204030204" pitchFamily="34" charset="0"/>
                <a:ea typeface="Calibri" panose="020F0502020204030204" pitchFamily="34" charset="0"/>
                <a:cs typeface="Calibri" panose="020F0502020204030204" pitchFamily="34" charset="0"/>
              </a:rPr>
              <a:t>Wiliam</a:t>
            </a:r>
            <a:r>
              <a:rPr lang="en-US" sz="1100" dirty="0">
                <a:effectLst/>
                <a:latin typeface="Calibri" panose="020F0502020204030204" pitchFamily="34" charset="0"/>
                <a:ea typeface="Calibri" panose="020F0502020204030204" pitchFamily="34" charset="0"/>
                <a:cs typeface="Calibri" panose="020F0502020204030204" pitchFamily="34" charset="0"/>
              </a:rPr>
              <a:t>, D. (2018). Activating students as owners of their own learning. </a:t>
            </a:r>
            <a:r>
              <a:rPr lang="en-US" sz="1100" i="1" dirty="0">
                <a:effectLst/>
                <a:latin typeface="Calibri" panose="020F0502020204030204" pitchFamily="34" charset="0"/>
                <a:ea typeface="Calibri" panose="020F0502020204030204" pitchFamily="34" charset="0"/>
                <a:cs typeface="Calibri" panose="020F0502020204030204" pitchFamily="34" charset="0"/>
              </a:rPr>
              <a:t>Embedded formative assessment.</a:t>
            </a:r>
            <a:r>
              <a:rPr lang="en-US" sz="1100" dirty="0">
                <a:effectLst/>
                <a:latin typeface="Calibri" panose="020F0502020204030204" pitchFamily="34" charset="0"/>
                <a:ea typeface="Calibri" panose="020F0502020204030204" pitchFamily="34" charset="0"/>
                <a:cs typeface="Calibri" panose="020F0502020204030204" pitchFamily="34" charset="0"/>
              </a:rPr>
              <a:t> Solution Tree Press. </a:t>
            </a: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https://iwonderstand.files.wordpress.com/2015/12/activating-students-as-owners-of-their-own-learning.pdf</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182880" indent="-182880">
              <a:lnSpc>
                <a:spcPct val="100000"/>
              </a:lnSpc>
              <a:spcBef>
                <a:spcPts val="0"/>
              </a:spcBef>
              <a:spcAft>
                <a:spcPts val="800"/>
              </a:spcAft>
              <a:buNone/>
            </a:pPr>
            <a:r>
              <a:rPr lang="en-US" sz="1100" b="0" dirty="0" err="1">
                <a:latin typeface="Calibri" panose="020F0502020204030204" pitchFamily="34" charset="0"/>
                <a:cs typeface="Calibri" panose="020F0502020204030204" pitchFamily="34" charset="0"/>
              </a:rPr>
              <a:t>Wiliam</a:t>
            </a:r>
            <a:r>
              <a:rPr lang="en-US" sz="1100" b="0" dirty="0">
                <a:latin typeface="Calibri" panose="020F0502020204030204" pitchFamily="34" charset="0"/>
                <a:cs typeface="Calibri" panose="020F0502020204030204" pitchFamily="34" charset="0"/>
              </a:rPr>
              <a:t>, D. (2018). Activating students as resources for one another. </a:t>
            </a:r>
            <a:r>
              <a:rPr lang="en-US" sz="1100" b="0" i="1" dirty="0">
                <a:latin typeface="Calibri" panose="020F0502020204030204" pitchFamily="34" charset="0"/>
                <a:cs typeface="Calibri" panose="020F0502020204030204" pitchFamily="34" charset="0"/>
              </a:rPr>
              <a:t>Embedded formative assessment. Solution </a:t>
            </a:r>
            <a:r>
              <a:rPr lang="en-US" sz="1100" b="0" dirty="0">
                <a:latin typeface="Calibri" panose="020F0502020204030204" pitchFamily="34" charset="0"/>
                <a:cs typeface="Calibri" panose="020F0502020204030204" pitchFamily="34" charset="0"/>
              </a:rPr>
              <a:t>Tree Press. https://</a:t>
            </a:r>
            <a:r>
              <a:rPr lang="en-US" sz="1100" b="0" dirty="0" err="1">
                <a:latin typeface="Calibri" panose="020F0502020204030204" pitchFamily="34" charset="0"/>
                <a:cs typeface="Calibri" panose="020F0502020204030204" pitchFamily="34" charset="0"/>
              </a:rPr>
              <a:t>iwonderstand.files.wordpress.com</a:t>
            </a:r>
            <a:r>
              <a:rPr lang="en-US" sz="1100" b="0" dirty="0">
                <a:latin typeface="Calibri" panose="020F0502020204030204" pitchFamily="34" charset="0"/>
                <a:cs typeface="Calibri" panose="020F0502020204030204" pitchFamily="34" charset="0"/>
              </a:rPr>
              <a:t>/2015/12/activating-students-as-instructional-resources-for-one-another.pdf</a:t>
            </a:r>
          </a:p>
          <a:p>
            <a:pPr marL="182880" marR="0" indent="-182880">
              <a:lnSpc>
                <a:spcPct val="100000"/>
              </a:lnSpc>
              <a:spcBef>
                <a:spcPts val="0"/>
              </a:spcBef>
              <a:spcAft>
                <a:spcPts val="800"/>
              </a:spcAft>
              <a:buNone/>
            </a:pPr>
            <a:r>
              <a:rPr lang="en-US" sz="1100" dirty="0" err="1">
                <a:effectLst/>
                <a:latin typeface="Calibri" panose="020F0502020204030204" pitchFamily="34" charset="0"/>
                <a:ea typeface="Calibri" panose="020F0502020204030204" pitchFamily="34" charset="0"/>
                <a:cs typeface="Calibri" panose="020F0502020204030204" pitchFamily="34" charset="0"/>
              </a:rPr>
              <a:t>Wiliam</a:t>
            </a:r>
            <a:r>
              <a:rPr lang="en-US" sz="1100" dirty="0">
                <a:effectLst/>
                <a:latin typeface="Calibri" panose="020F0502020204030204" pitchFamily="34" charset="0"/>
                <a:ea typeface="Calibri" panose="020F0502020204030204" pitchFamily="34" charset="0"/>
                <a:cs typeface="Calibri" panose="020F0502020204030204" pitchFamily="34" charset="0"/>
              </a:rPr>
              <a:t>, D. (2018). </a:t>
            </a:r>
            <a:r>
              <a:rPr lang="en-US" sz="1100" i="1" dirty="0">
                <a:effectLst/>
                <a:latin typeface="Calibri" panose="020F0502020204030204" pitchFamily="34" charset="0"/>
                <a:ea typeface="Calibri" panose="020F0502020204030204" pitchFamily="34" charset="0"/>
                <a:cs typeface="Calibri" panose="020F0502020204030204" pitchFamily="34" charset="0"/>
              </a:rPr>
              <a:t>Embedded formative assessment.</a:t>
            </a:r>
            <a:r>
              <a:rPr lang="en-US" sz="1100" dirty="0">
                <a:effectLst/>
                <a:latin typeface="Calibri" panose="020F0502020204030204" pitchFamily="34" charset="0"/>
                <a:ea typeface="Calibri" panose="020F0502020204030204" pitchFamily="34" charset="0"/>
                <a:cs typeface="Calibri" panose="020F0502020204030204" pitchFamily="34" charset="0"/>
              </a:rPr>
              <a:t> Solution Tree Press.</a:t>
            </a:r>
          </a:p>
          <a:p>
            <a:pPr marL="182880" marR="0" indent="-182880">
              <a:lnSpc>
                <a:spcPct val="100000"/>
              </a:lnSpc>
              <a:spcBef>
                <a:spcPts val="0"/>
              </a:spcBef>
              <a:spcAft>
                <a:spcPts val="800"/>
              </a:spcAft>
              <a:buNone/>
            </a:pPr>
            <a:r>
              <a:rPr lang="en-US" sz="1100" dirty="0" err="1">
                <a:effectLst/>
                <a:latin typeface="Calibri" panose="020F0502020204030204" pitchFamily="34" charset="0"/>
                <a:ea typeface="Calibri" panose="020F0502020204030204" pitchFamily="34" charset="0"/>
                <a:cs typeface="Calibri" panose="020F0502020204030204" pitchFamily="34" charset="0"/>
              </a:rPr>
              <a:t>Wiliam</a:t>
            </a:r>
            <a:r>
              <a:rPr lang="en-US" sz="1100" dirty="0">
                <a:effectLst/>
                <a:latin typeface="Calibri" panose="020F0502020204030204" pitchFamily="34" charset="0"/>
                <a:ea typeface="Calibri" panose="020F0502020204030204" pitchFamily="34" charset="0"/>
                <a:cs typeface="Calibri" panose="020F0502020204030204" pitchFamily="34" charset="0"/>
              </a:rPr>
              <a:t>, D. (2016, July 15). Formative assessment [Video file]. </a:t>
            </a:r>
            <a:r>
              <a:rPr lang="en-US" sz="1100" i="1" dirty="0">
                <a:effectLst/>
                <a:latin typeface="Calibri" panose="020F0502020204030204" pitchFamily="34" charset="0"/>
                <a:ea typeface="Calibri" panose="020F0502020204030204" pitchFamily="34" charset="0"/>
                <a:cs typeface="Calibri" panose="020F0502020204030204" pitchFamily="34" charset="0"/>
              </a:rPr>
              <a:t>Education Scotland. </a:t>
            </a:r>
            <a:r>
              <a:rPr lang="en-US" sz="1100" dirty="0">
                <a:effectLst/>
                <a:latin typeface="Calibri" panose="020F0502020204030204" pitchFamily="34" charset="0"/>
                <a:ea typeface="Calibri" panose="020F0502020204030204" pitchFamily="34" charset="0"/>
                <a:cs typeface="Calibri" panose="020F0502020204030204" pitchFamily="34" charset="0"/>
              </a:rPr>
              <a:t>https://</a:t>
            </a:r>
            <a:r>
              <a:rPr lang="en-US" sz="1100" dirty="0" err="1">
                <a:effectLst/>
                <a:latin typeface="Calibri" panose="020F0502020204030204" pitchFamily="34" charset="0"/>
                <a:ea typeface="Calibri" panose="020F0502020204030204" pitchFamily="34" charset="0"/>
                <a:cs typeface="Calibri" panose="020F0502020204030204" pitchFamily="34" charset="0"/>
              </a:rPr>
              <a:t>www.youtube.com</a:t>
            </a:r>
            <a:r>
              <a:rPr lang="en-US" sz="1100" dirty="0">
                <a:effectLst/>
                <a:latin typeface="Calibri" panose="020F0502020204030204" pitchFamily="34" charset="0"/>
                <a:ea typeface="Calibri" panose="020F0502020204030204" pitchFamily="34" charset="0"/>
                <a:cs typeface="Calibri" panose="020F0502020204030204" pitchFamily="34" charset="0"/>
              </a:rPr>
              <a:t>/</a:t>
            </a:r>
            <a:r>
              <a:rPr lang="en-US" sz="1100" dirty="0" err="1">
                <a:effectLst/>
                <a:latin typeface="Calibri" panose="020F0502020204030204" pitchFamily="34" charset="0"/>
                <a:ea typeface="Calibri" panose="020F0502020204030204" pitchFamily="34" charset="0"/>
                <a:cs typeface="Calibri" panose="020F0502020204030204" pitchFamily="34" charset="0"/>
              </a:rPr>
              <a:t>watch?v</a:t>
            </a:r>
            <a:r>
              <a:rPr lang="en-US" sz="1100" dirty="0">
                <a:effectLst/>
                <a:latin typeface="Calibri" panose="020F0502020204030204" pitchFamily="34" charset="0"/>
                <a:ea typeface="Calibri" panose="020F0502020204030204" pitchFamily="34" charset="0"/>
                <a:cs typeface="Calibri" panose="020F0502020204030204" pitchFamily="34" charset="0"/>
              </a:rPr>
              <a:t>=YcJdZGz6ifY</a:t>
            </a:r>
          </a:p>
          <a:p>
            <a:pPr marL="182880" marR="0" indent="-182880">
              <a:lnSpc>
                <a:spcPct val="100000"/>
              </a:lnSpc>
              <a:spcBef>
                <a:spcPts val="0"/>
              </a:spcBef>
              <a:spcAft>
                <a:spcPts val="800"/>
              </a:spcAft>
              <a:buNone/>
            </a:pPr>
            <a:r>
              <a:rPr lang="en-US" sz="1100" dirty="0" err="1">
                <a:effectLst/>
                <a:latin typeface="Calibri" panose="020F0502020204030204" pitchFamily="34" charset="0"/>
                <a:ea typeface="Calibri" panose="020F0502020204030204" pitchFamily="34" charset="0"/>
                <a:cs typeface="Calibri" panose="020F0502020204030204" pitchFamily="34" charset="0"/>
              </a:rPr>
              <a:t>Wiliam</a:t>
            </a:r>
            <a:r>
              <a:rPr lang="en-US" sz="1100" dirty="0">
                <a:effectLst/>
                <a:latin typeface="Calibri" panose="020F0502020204030204" pitchFamily="34" charset="0"/>
                <a:ea typeface="Calibri" panose="020F0502020204030204" pitchFamily="34" charset="0"/>
                <a:cs typeface="Calibri" panose="020F0502020204030204" pitchFamily="34" charset="0"/>
              </a:rPr>
              <a:t>, D. (2014). Unpacking formative assessment. </a:t>
            </a:r>
            <a:r>
              <a:rPr lang="en-US" sz="1100" i="1" dirty="0" err="1">
                <a:effectLst/>
                <a:latin typeface="Calibri" panose="020F0502020204030204" pitchFamily="34" charset="0"/>
                <a:ea typeface="Calibri" panose="020F0502020204030204" pitchFamily="34" charset="0"/>
                <a:cs typeface="Calibri" panose="020F0502020204030204" pitchFamily="34" charset="0"/>
              </a:rPr>
              <a:t>Educacao</a:t>
            </a:r>
            <a:r>
              <a:rPr lang="en-US" sz="1100" i="1" dirty="0">
                <a:effectLst/>
                <a:latin typeface="Calibri" panose="020F0502020204030204" pitchFamily="34" charset="0"/>
                <a:ea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4"/>
              </a:rPr>
              <a:t>https://pt.slideshare.net/TheresaSheen/dylan-wiliam-30820157?smtNoRedir=1</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182880" indent="-182880">
              <a:lnSpc>
                <a:spcPct val="120000"/>
              </a:lnSpc>
              <a:spcBef>
                <a:spcPts val="0"/>
              </a:spcBef>
              <a:spcAft>
                <a:spcPts val="800"/>
              </a:spcAft>
              <a:buNone/>
            </a:pPr>
            <a:endParaRPr lang="en-US" sz="1200" dirty="0"/>
          </a:p>
          <a:p>
            <a:pPr marL="182880" indent="-182880">
              <a:lnSpc>
                <a:spcPct val="120000"/>
              </a:lnSpc>
              <a:spcBef>
                <a:spcPts val="0"/>
              </a:spcBef>
              <a:spcAft>
                <a:spcPts val="800"/>
              </a:spcAft>
              <a:buNone/>
            </a:pPr>
            <a:endParaRPr lang="en-US" sz="1200" dirty="0"/>
          </a:p>
          <a:p>
            <a:pPr marL="68580" indent="0">
              <a:buNone/>
            </a:pPr>
            <a:endParaRPr lang="en-US" dirty="0"/>
          </a:p>
        </p:txBody>
      </p:sp>
    </p:spTree>
    <p:extLst>
      <p:ext uri="{BB962C8B-B14F-4D97-AF65-F5344CB8AC3E}">
        <p14:creationId xmlns:p14="http://schemas.microsoft.com/office/powerpoint/2010/main" val="1363266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D3700-7E4C-995F-1777-0A1382254F49}"/>
              </a:ext>
            </a:extLst>
          </p:cNvPr>
          <p:cNvSpPr>
            <a:spLocks noGrp="1"/>
          </p:cNvSpPr>
          <p:nvPr>
            <p:ph type="title"/>
          </p:nvPr>
        </p:nvSpPr>
        <p:spPr/>
        <p:txBody>
          <a:bodyPr/>
          <a:lstStyle/>
          <a:p>
            <a:r>
              <a:rPr lang="en-US" dirty="0"/>
              <a:t>Hidden Slide #8 </a:t>
            </a:r>
          </a:p>
        </p:txBody>
      </p:sp>
      <p:sp>
        <p:nvSpPr>
          <p:cNvPr id="3" name="Text Placeholder 2">
            <a:extLst>
              <a:ext uri="{FF2B5EF4-FFF2-40B4-BE49-F238E27FC236}">
                <a16:creationId xmlns:a16="http://schemas.microsoft.com/office/drawing/2014/main" id="{F0F8E27E-560E-43DF-524C-CF25199E38C3}"/>
              </a:ext>
            </a:extLst>
          </p:cNvPr>
          <p:cNvSpPr>
            <a:spLocks noGrp="1"/>
          </p:cNvSpPr>
          <p:nvPr>
            <p:ph type="body" idx="1"/>
          </p:nvPr>
        </p:nvSpPr>
        <p:spPr>
          <a:xfrm>
            <a:off x="457200" y="1333499"/>
            <a:ext cx="8229600" cy="4996280"/>
          </a:xfrm>
        </p:spPr>
        <p:txBody>
          <a:bodyPr/>
          <a:lstStyle/>
          <a:p>
            <a:pPr marL="0" marR="0" indent="0">
              <a:lnSpc>
                <a:spcPct val="107000"/>
              </a:lnSpc>
              <a:spcBef>
                <a:spcPts val="0"/>
              </a:spcBef>
              <a:spcAft>
                <a:spcPts val="800"/>
              </a:spcAft>
              <a:buNone/>
            </a:pPr>
            <a:r>
              <a:rPr lang="en-US" sz="1800" b="1" dirty="0">
                <a:effectLst/>
                <a:latin typeface="Tw Cen MT" panose="020B0602020104020603" pitchFamily="34" charset="77"/>
                <a:ea typeface="Calibri" panose="020F0502020204030204" pitchFamily="34" charset="0"/>
                <a:cs typeface="Times New Roman" panose="02020603050405020304" pitchFamily="18" charset="0"/>
              </a:rPr>
              <a:t>Key Terms</a:t>
            </a:r>
          </a:p>
          <a:p>
            <a:pPr marL="0" marR="0" indent="0">
              <a:lnSpc>
                <a:spcPct val="107000"/>
              </a:lnSpc>
              <a:spcBef>
                <a:spcPts val="0"/>
              </a:spcBef>
              <a:spcAft>
                <a:spcPts val="800"/>
              </a:spcAft>
              <a:buNone/>
            </a:pPr>
            <a:r>
              <a:rPr lang="en-US" sz="1800" b="1" dirty="0">
                <a:effectLst/>
                <a:latin typeface="Tw Cen MT" panose="020B0602020104020603" pitchFamily="34" charset="77"/>
                <a:ea typeface="Calibri" panose="020F0502020204030204" pitchFamily="34" charset="0"/>
                <a:cs typeface="Times New Roman" panose="02020603050405020304" pitchFamily="18" charset="0"/>
              </a:rPr>
              <a:t>Formative Assessment </a:t>
            </a:r>
            <a:r>
              <a:rPr lang="en-US" sz="1800" dirty="0">
                <a:effectLst/>
                <a:latin typeface="Tw Cen MT" panose="020B0602020104020603" pitchFamily="34" charset="77"/>
                <a:ea typeface="Calibri" panose="020F0502020204030204" pitchFamily="34" charset="0"/>
                <a:cs typeface="Times New Roman" panose="02020603050405020304" pitchFamily="18" charset="0"/>
              </a:rPr>
              <a:t>-  “a process in which evidence about student achievement is elicited, interpreted, and used by teachers, learners, or their peers to make decisions about the next steps in instruction that are likely to be better, or better founded, than the decisions they would have make in the absence of that evidence .” (</a:t>
            </a:r>
            <a:r>
              <a:rPr lang="en-US" sz="1800" dirty="0" err="1">
                <a:effectLst/>
                <a:latin typeface="Tw Cen MT" panose="020B0602020104020603" pitchFamily="34" charset="77"/>
                <a:ea typeface="Calibri" panose="020F0502020204030204" pitchFamily="34" charset="0"/>
                <a:cs typeface="Times New Roman" panose="02020603050405020304" pitchFamily="18" charset="0"/>
              </a:rPr>
              <a:t>Wiliam</a:t>
            </a:r>
            <a:r>
              <a:rPr lang="en-US" sz="1800" dirty="0">
                <a:effectLst/>
                <a:latin typeface="Tw Cen MT" panose="020B0602020104020603" pitchFamily="34" charset="77"/>
                <a:ea typeface="Calibri" panose="020F0502020204030204" pitchFamily="34" charset="0"/>
                <a:cs typeface="Times New Roman" panose="02020603050405020304" pitchFamily="18" charset="0"/>
              </a:rPr>
              <a:t>, 2018) </a:t>
            </a:r>
          </a:p>
          <a:p>
            <a:pPr marL="0" marR="0" indent="0">
              <a:lnSpc>
                <a:spcPct val="107000"/>
              </a:lnSpc>
              <a:spcBef>
                <a:spcPts val="0"/>
              </a:spcBef>
              <a:spcAft>
                <a:spcPts val="800"/>
              </a:spcAft>
              <a:buNone/>
            </a:pPr>
            <a:r>
              <a:rPr lang="en-US" sz="1800" b="1" dirty="0">
                <a:effectLst/>
                <a:latin typeface="Tw Cen MT" panose="020B0602020104020603" pitchFamily="34" charset="77"/>
                <a:ea typeface="Calibri" panose="020F0502020204030204" pitchFamily="34" charset="0"/>
                <a:cs typeface="Times New Roman" panose="02020603050405020304" pitchFamily="18" charset="0"/>
              </a:rPr>
              <a:t>Learning Target </a:t>
            </a:r>
            <a:r>
              <a:rPr lang="en-US" sz="1800" dirty="0">
                <a:effectLst/>
                <a:latin typeface="Tw Cen MT" panose="020B0602020104020603" pitchFamily="34" charset="77"/>
                <a:ea typeface="Calibri" panose="020F0502020204030204" pitchFamily="34" charset="0"/>
                <a:cs typeface="Times New Roman" panose="02020603050405020304" pitchFamily="18" charset="0"/>
              </a:rPr>
              <a:t>- lesson-sized statement of what will be taught and what students are expected to know and be able to do. </a:t>
            </a:r>
          </a:p>
          <a:p>
            <a:pPr marL="0" marR="0" indent="0">
              <a:lnSpc>
                <a:spcPct val="107000"/>
              </a:lnSpc>
              <a:spcBef>
                <a:spcPts val="0"/>
              </a:spcBef>
              <a:spcAft>
                <a:spcPts val="800"/>
              </a:spcAft>
              <a:buNone/>
            </a:pPr>
            <a:r>
              <a:rPr lang="en-US" sz="1800" b="1" dirty="0">
                <a:effectLst/>
                <a:latin typeface="Tw Cen MT" panose="020B0602020104020603" pitchFamily="34" charset="77"/>
                <a:ea typeface="Calibri" panose="020F0502020204030204" pitchFamily="34" charset="0"/>
                <a:cs typeface="Times New Roman" panose="02020603050405020304" pitchFamily="18" charset="0"/>
              </a:rPr>
              <a:t>Peer Assessment </a:t>
            </a:r>
            <a:r>
              <a:rPr lang="en-US" sz="1800" dirty="0">
                <a:effectLst/>
                <a:latin typeface="Tw Cen MT" panose="020B0602020104020603" pitchFamily="34" charset="77"/>
                <a:ea typeface="Calibri" panose="020F0502020204030204" pitchFamily="34" charset="0"/>
                <a:cs typeface="Times New Roman" panose="02020603050405020304" pitchFamily="18" charset="0"/>
              </a:rPr>
              <a:t>- students assessing the work of peers based against a set of success criteria.</a:t>
            </a:r>
            <a:endParaRPr lang="en-US" sz="1800" dirty="0">
              <a:latin typeface="Tw Cen MT" panose="020B0602020104020603" pitchFamily="34" charset="77"/>
            </a:endParaRPr>
          </a:p>
          <a:p>
            <a:pPr marL="0" indent="0">
              <a:lnSpc>
                <a:spcPct val="107000"/>
              </a:lnSpc>
              <a:spcBef>
                <a:spcPts val="0"/>
              </a:spcBef>
              <a:spcAft>
                <a:spcPts val="800"/>
              </a:spcAft>
              <a:buFont typeface="Arial" panose="020B0604020202020204" pitchFamily="34" charset="0"/>
              <a:buNone/>
            </a:pPr>
            <a:r>
              <a:rPr lang="en-US" sz="1800" b="1" dirty="0">
                <a:latin typeface="Tw Cen MT" panose="020B0602020104020603" pitchFamily="34" charset="77"/>
                <a:ea typeface="Calibri" panose="020F0502020204030204" pitchFamily="34" charset="0"/>
                <a:cs typeface="Times New Roman" panose="02020603050405020304" pitchFamily="18" charset="0"/>
              </a:rPr>
              <a:t>Priority Standard - </a:t>
            </a:r>
            <a:r>
              <a:rPr lang="en-US" sz="1800" dirty="0">
                <a:latin typeface="Tw Cen MT" panose="020B0602020104020603" pitchFamily="34" charset="77"/>
                <a:ea typeface="Calibri" panose="020F0502020204030204" pitchFamily="34" charset="0"/>
                <a:cs typeface="Times New Roman" panose="02020603050405020304" pitchFamily="18" charset="0"/>
              </a:rPr>
              <a:t>prioritized learning outcomes for specific grade levels and courses determined to be essential for student understanding and success in each level of schooling, in life, and on all high-stakes assessments. Deliberately selected sets of standards form the framework of a unit.</a:t>
            </a:r>
          </a:p>
          <a:p>
            <a:pPr marL="0" indent="0">
              <a:lnSpc>
                <a:spcPct val="107000"/>
              </a:lnSpc>
              <a:spcBef>
                <a:spcPts val="0"/>
              </a:spcBef>
              <a:spcAft>
                <a:spcPts val="800"/>
              </a:spcAft>
              <a:buFont typeface="Arial" panose="020B0604020202020204" pitchFamily="34" charset="0"/>
              <a:buNone/>
            </a:pPr>
            <a:r>
              <a:rPr lang="en-US" sz="1800" b="1" dirty="0">
                <a:latin typeface="Tw Cen MT" panose="020B0602020104020603" pitchFamily="34" charset="77"/>
                <a:ea typeface="Calibri" panose="020F0502020204030204" pitchFamily="34" charset="0"/>
                <a:cs typeface="Times New Roman" panose="02020603050405020304" pitchFamily="18" charset="0"/>
              </a:rPr>
              <a:t>Relevance -</a:t>
            </a:r>
            <a:r>
              <a:rPr lang="en-US" sz="1800" dirty="0">
                <a:latin typeface="Tw Cen MT" panose="020B0602020104020603" pitchFamily="34" charset="77"/>
                <a:ea typeface="Calibri" panose="020F0502020204030204" pitchFamily="34" charset="0"/>
                <a:cs typeface="Times New Roman" panose="02020603050405020304" pitchFamily="18" charset="0"/>
              </a:rPr>
              <a:t> learning in which students apply core knowledge, concepts, or skills to solve real-world problems.</a:t>
            </a:r>
          </a:p>
          <a:p>
            <a:pPr marL="68580" indent="0">
              <a:buNone/>
            </a:pPr>
            <a:endParaRPr lang="en-US" sz="1800" dirty="0"/>
          </a:p>
        </p:txBody>
      </p:sp>
    </p:spTree>
    <p:extLst>
      <p:ext uri="{BB962C8B-B14F-4D97-AF65-F5344CB8AC3E}">
        <p14:creationId xmlns:p14="http://schemas.microsoft.com/office/powerpoint/2010/main" val="2143978088"/>
      </p:ext>
    </p:extLst>
  </p:cSld>
  <p:clrMapOvr>
    <a:masterClrMapping/>
  </p:clrMapOvr>
</p:sld>
</file>

<file path=ppt/theme/theme1.xml><?xml version="1.0" encoding="utf-8"?>
<a:theme xmlns:a="http://schemas.openxmlformats.org/drawingml/2006/main" name="CFA 2023">
  <a:themeElements>
    <a:clrScheme name="DCI">
      <a:dk1>
        <a:sysClr val="windowText" lastClr="000000"/>
      </a:dk1>
      <a:lt1>
        <a:srgbClr val="FFFFFF"/>
      </a:lt1>
      <a:dk2>
        <a:srgbClr val="6D6E71"/>
      </a:dk2>
      <a:lt2>
        <a:srgbClr val="DFD4BB"/>
      </a:lt2>
      <a:accent1>
        <a:srgbClr val="69A9CC"/>
      </a:accent1>
      <a:accent2>
        <a:srgbClr val="005479"/>
      </a:accent2>
      <a:accent3>
        <a:srgbClr val="00A49D"/>
      </a:accent3>
      <a:accent4>
        <a:srgbClr val="F15B58"/>
      </a:accent4>
      <a:accent5>
        <a:srgbClr val="CCA866"/>
      </a:accent5>
      <a:accent6>
        <a:srgbClr val="A5D38C"/>
      </a:accent6>
      <a:hlink>
        <a:srgbClr val="00767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FA 2023" id="{22F52C9C-3FDB-4896-AB92-E628277F7D6F}" vid="{66431F51-63E9-462F-8401-099A78FDD8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CFA 2023</Template>
  <TotalTime>5051</TotalTime>
  <Words>19788</Words>
  <Application>Microsoft Office PowerPoint</Application>
  <PresentationFormat>On-screen Show (4:3)</PresentationFormat>
  <Paragraphs>1506</Paragraphs>
  <Slides>80</Slides>
  <Notes>75</Notes>
  <HiddenSlides>13</HiddenSlides>
  <MMClips>2</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95" baseType="lpstr">
      <vt:lpstr>Arial</vt:lpstr>
      <vt:lpstr>Arial Narrow</vt:lpstr>
      <vt:lpstr>Calibri</vt:lpstr>
      <vt:lpstr>Courier New</vt:lpstr>
      <vt:lpstr>docs-Calibri</vt:lpstr>
      <vt:lpstr>Montserrat</vt:lpstr>
      <vt:lpstr>Noto Sans Symbols</vt:lpstr>
      <vt:lpstr>Questrial</vt:lpstr>
      <vt:lpstr>Tw Cen MT</vt:lpstr>
      <vt:lpstr>Tw Cen MT Condensed</vt:lpstr>
      <vt:lpstr>Twentieth Century</vt:lpstr>
      <vt:lpstr>Wingdings</vt:lpstr>
      <vt:lpstr>Work Sans</vt:lpstr>
      <vt:lpstr>CFA 2023</vt:lpstr>
      <vt:lpstr>Document</vt:lpstr>
      <vt:lpstr>Common Formative Assessment</vt:lpstr>
      <vt:lpstr>Hidden Slide #1</vt:lpstr>
      <vt:lpstr>Hidden Slide #2</vt:lpstr>
      <vt:lpstr>Hidden Slide #3 Part 2 of the Common Formative Assessment module is designed to be completed in  4 hours. The Daily Formative Assessment section should take 2 hours and the Common Formative Assessment section should also take 2 hours. </vt:lpstr>
      <vt:lpstr>Hidden Slide #4</vt:lpstr>
      <vt:lpstr>Hidden Slide #5</vt:lpstr>
      <vt:lpstr>Hidden Slide #6</vt:lpstr>
      <vt:lpstr>Hidden Slide #7</vt:lpstr>
      <vt:lpstr>Hidden Slide #8 </vt:lpstr>
      <vt:lpstr>Hidden Slide #9</vt:lpstr>
      <vt:lpstr>Hidden Slide #10</vt:lpstr>
      <vt:lpstr>Hidden Slide #11</vt:lpstr>
      <vt:lpstr>Eliciting Evidence of Learning</vt:lpstr>
      <vt:lpstr>Acknowledgements</vt:lpstr>
      <vt:lpstr>Welcome and Introductions</vt:lpstr>
      <vt:lpstr>Norms</vt:lpstr>
      <vt:lpstr>PowerPoint Presentation</vt:lpstr>
      <vt:lpstr>District Continuous Improvement Framework (DCI)</vt:lpstr>
      <vt:lpstr>Common Formative Assessment (CFA) Infographic</vt:lpstr>
      <vt:lpstr>Common Formative Assessment Module </vt:lpstr>
      <vt:lpstr>CFA Module Objectives</vt:lpstr>
      <vt:lpstr>CFA Module Essential Questions</vt:lpstr>
      <vt:lpstr>Common Formative Assessment Practice Profile</vt:lpstr>
      <vt:lpstr>CFA Alignment with MO Leader Standards</vt:lpstr>
      <vt:lpstr>CFA Alignment with MO Teacher Standards</vt:lpstr>
      <vt:lpstr>Eliciting Evidence of Learning</vt:lpstr>
      <vt:lpstr>3-2-1 Bridge</vt:lpstr>
      <vt:lpstr>CFA Part 2: Session-at-a-Glance</vt:lpstr>
      <vt:lpstr>CFA Part 2: Objectives</vt:lpstr>
      <vt:lpstr>CFA Part 2: Essential Questions</vt:lpstr>
      <vt:lpstr>The Formative Assessment Process</vt:lpstr>
      <vt:lpstr>Forms of Assessment</vt:lpstr>
      <vt:lpstr>Eliciting Evidence of Learning  Daily Formative Assessment</vt:lpstr>
      <vt:lpstr>Daily Formative Assessment is …</vt:lpstr>
      <vt:lpstr>Benefits of Daily Formative Assessment</vt:lpstr>
      <vt:lpstr>Use  Daily Formative Assessments  to Identify…</vt:lpstr>
      <vt:lpstr>Strategies to Elicit  Daily Formative Assessment</vt:lpstr>
      <vt:lpstr>Daily Formative Assessment  Through Conversations</vt:lpstr>
      <vt:lpstr>Eliciting  Daily Evidence of Learning  Through Conversations-Video Reflection</vt:lpstr>
      <vt:lpstr>Productive Assessment Questions: Conversation Examples</vt:lpstr>
      <vt:lpstr>Tips for Strategic Questioning </vt:lpstr>
      <vt:lpstr>Designing Robust Assessment Questions to Elicit Conversation</vt:lpstr>
      <vt:lpstr>Daily Formative Assessment  Through Observation Examples</vt:lpstr>
      <vt:lpstr>All Student Response Systems  Observation Examples</vt:lpstr>
      <vt:lpstr>Read and Reflect: Observational Assessment</vt:lpstr>
      <vt:lpstr>Daily Formative Assessment  Through Self-Evaluation</vt:lpstr>
      <vt:lpstr>Video Reflection</vt:lpstr>
      <vt:lpstr>Daily Formative Assessment  Self-Evaluation Examples</vt:lpstr>
      <vt:lpstr> Daily Formative Assessment  Self-Evaluation Examples</vt:lpstr>
      <vt:lpstr>Teachers Role in  Student Self-Assessment</vt:lpstr>
      <vt:lpstr>Keys for Students Who Are  Assessment Capable</vt:lpstr>
      <vt:lpstr>Activating Students as Instructional Resources for One Another</vt:lpstr>
      <vt:lpstr>Find Someone Who… Uses Daily Formative Assessment</vt:lpstr>
      <vt:lpstr>Using Daily  Formative Assessment Data</vt:lpstr>
      <vt:lpstr>Daily Formative Assessment</vt:lpstr>
      <vt:lpstr> Eliciting Evidence of Learning Common Formative Assessment</vt:lpstr>
      <vt:lpstr>Common Formative Assessments are…</vt:lpstr>
      <vt:lpstr>Benefits of  Common Formative Assessments</vt:lpstr>
      <vt:lpstr>How to Build  Common Formative Assessments</vt:lpstr>
      <vt:lpstr>Creating Common Formative Assessments</vt:lpstr>
      <vt:lpstr>Reflection</vt:lpstr>
      <vt:lpstr>Considerations for  Developing a CFA </vt:lpstr>
      <vt:lpstr>Multiple Target Types</vt:lpstr>
      <vt:lpstr>Question Types</vt:lpstr>
      <vt:lpstr>Difficulty vs. Complexity</vt:lpstr>
      <vt:lpstr>For Effective CFA Items, Avoid</vt:lpstr>
      <vt:lpstr>Steps for Building a CFA</vt:lpstr>
      <vt:lpstr>Analyze and Interpret CFA Data</vt:lpstr>
      <vt:lpstr>Building a CFA</vt:lpstr>
      <vt:lpstr>CFA Part 2 – Essential Questions</vt:lpstr>
      <vt:lpstr>Next Steps:  Actions = Results</vt:lpstr>
      <vt:lpstr>Closing</vt:lpstr>
      <vt:lpstr>Additional Resources</vt:lpstr>
      <vt:lpstr>Dese Resource</vt:lpstr>
      <vt:lpstr>Calibration Resource</vt:lpstr>
      <vt:lpstr>References</vt:lpstr>
      <vt:lpstr>References</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 Formative Assessment</dc:title>
  <dc:creator>Jodi Arnold</dc:creator>
  <cp:lastModifiedBy>Cheryl Wrinkle</cp:lastModifiedBy>
  <cp:revision>19</cp:revision>
  <dcterms:created xsi:type="dcterms:W3CDTF">2023-02-14T20:39:04Z</dcterms:created>
  <dcterms:modified xsi:type="dcterms:W3CDTF">2023-04-11T15:14:00Z</dcterms:modified>
</cp:coreProperties>
</file>