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95" r:id="rId25"/>
    <p:sldId id="355" r:id="rId26"/>
    <p:sldId id="282" r:id="rId27"/>
    <p:sldId id="283" r:id="rId28"/>
    <p:sldId id="284" r:id="rId29"/>
    <p:sldId id="356" r:id="rId30"/>
    <p:sldId id="292"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25" r:id="rId58"/>
    <p:sldId id="350" r:id="rId59"/>
    <p:sldId id="352" r:id="rId60"/>
    <p:sldId id="353" r:id="rId61"/>
    <p:sldId id="38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2308BB5-A531-4396-8193-23151362914C}">
          <p14:sldIdLst>
            <p14:sldId id="256"/>
            <p14:sldId id="257"/>
            <p14:sldId id="259"/>
            <p14:sldId id="260"/>
            <p14:sldId id="261"/>
            <p14:sldId id="262"/>
            <p14:sldId id="263"/>
            <p14:sldId id="264"/>
            <p14:sldId id="265"/>
            <p14:sldId id="266"/>
            <p14:sldId id="267"/>
            <p14:sldId id="268"/>
            <p14:sldId id="270"/>
            <p14:sldId id="269"/>
            <p14:sldId id="271"/>
            <p14:sldId id="272"/>
            <p14:sldId id="273"/>
            <p14:sldId id="274"/>
            <p14:sldId id="275"/>
            <p14:sldId id="276"/>
            <p14:sldId id="277"/>
            <p14:sldId id="278"/>
            <p14:sldId id="279"/>
            <p14:sldId id="295"/>
            <p14:sldId id="355"/>
            <p14:sldId id="282"/>
            <p14:sldId id="283"/>
            <p14:sldId id="284"/>
            <p14:sldId id="356"/>
            <p14:sldId id="292"/>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25"/>
            <p14:sldId id="350"/>
            <p14:sldId id="352"/>
            <p14:sldId id="353"/>
            <p14:sldId id="3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E90DE-B8BD-4EF8-B696-A00545C2C8FB}" v="4" dt="2023-02-28T13:32:03.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704" autoAdjust="0"/>
  </p:normalViewPr>
  <p:slideViewPr>
    <p:cSldViewPr snapToGrid="0">
      <p:cViewPr varScale="1">
        <p:scale>
          <a:sx n="41" d="100"/>
          <a:sy n="41" d="100"/>
        </p:scale>
        <p:origin x="198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C Beckmann" userId="36c6a4d0-81f9-4661-beb6-2762229b0327" providerId="ADAL" clId="{2ADE90DE-B8BD-4EF8-B696-A00545C2C8FB}"/>
    <pc:docChg chg="undo redo custSel delSld modSld modSection">
      <pc:chgData name="Cynthia C Beckmann" userId="36c6a4d0-81f9-4661-beb6-2762229b0327" providerId="ADAL" clId="{2ADE90DE-B8BD-4EF8-B696-A00545C2C8FB}" dt="2023-02-28T13:33:09.648" v="417" actId="6549"/>
      <pc:docMkLst>
        <pc:docMk/>
      </pc:docMkLst>
      <pc:sldChg chg="modSp mod modNotesTx">
        <pc:chgData name="Cynthia C Beckmann" userId="36c6a4d0-81f9-4661-beb6-2762229b0327" providerId="ADAL" clId="{2ADE90DE-B8BD-4EF8-B696-A00545C2C8FB}" dt="2023-02-28T11:15:04.693" v="3"/>
        <pc:sldMkLst>
          <pc:docMk/>
          <pc:sldMk cId="2182268587" sldId="256"/>
        </pc:sldMkLst>
        <pc:spChg chg="mod">
          <ac:chgData name="Cynthia C Beckmann" userId="36c6a4d0-81f9-4661-beb6-2762229b0327" providerId="ADAL" clId="{2ADE90DE-B8BD-4EF8-B696-A00545C2C8FB}" dt="2023-02-28T11:12:30.665" v="1" actId="6549"/>
          <ac:spMkLst>
            <pc:docMk/>
            <pc:sldMk cId="2182268587" sldId="256"/>
            <ac:spMk id="3" creationId="{21B3050A-9130-DDDB-9556-D13E5474EA30}"/>
          </ac:spMkLst>
        </pc:spChg>
      </pc:sldChg>
      <pc:sldChg chg="modSp mod modNotesTx">
        <pc:chgData name="Cynthia C Beckmann" userId="36c6a4d0-81f9-4661-beb6-2762229b0327" providerId="ADAL" clId="{2ADE90DE-B8BD-4EF8-B696-A00545C2C8FB}" dt="2023-02-28T13:02:20.023" v="383" actId="20577"/>
        <pc:sldMkLst>
          <pc:docMk/>
          <pc:sldMk cId="4197425616" sldId="260"/>
        </pc:sldMkLst>
        <pc:spChg chg="mod">
          <ac:chgData name="Cynthia C Beckmann" userId="36c6a4d0-81f9-4661-beb6-2762229b0327" providerId="ADAL" clId="{2ADE90DE-B8BD-4EF8-B696-A00545C2C8FB}" dt="2023-02-28T13:02:20.023" v="383" actId="20577"/>
          <ac:spMkLst>
            <pc:docMk/>
            <pc:sldMk cId="4197425616" sldId="260"/>
            <ac:spMk id="3" creationId="{C4CFBC82-BDE8-C444-3ED6-5DA4D51A6585}"/>
          </ac:spMkLst>
        </pc:spChg>
      </pc:sldChg>
      <pc:sldChg chg="modSp mod modNotesTx">
        <pc:chgData name="Cynthia C Beckmann" userId="36c6a4d0-81f9-4661-beb6-2762229b0327" providerId="ADAL" clId="{2ADE90DE-B8BD-4EF8-B696-A00545C2C8FB}" dt="2023-02-28T11:19:29.290" v="31"/>
        <pc:sldMkLst>
          <pc:docMk/>
          <pc:sldMk cId="3658066775" sldId="261"/>
        </pc:sldMkLst>
        <pc:spChg chg="mod">
          <ac:chgData name="Cynthia C Beckmann" userId="36c6a4d0-81f9-4661-beb6-2762229b0327" providerId="ADAL" clId="{2ADE90DE-B8BD-4EF8-B696-A00545C2C8FB}" dt="2023-02-28T11:19:05.457" v="30" actId="2711"/>
          <ac:spMkLst>
            <pc:docMk/>
            <pc:sldMk cId="3658066775" sldId="261"/>
            <ac:spMk id="3" creationId="{E4A352C9-5BC0-4ED7-1C46-215312A313FE}"/>
          </ac:spMkLst>
        </pc:spChg>
      </pc:sldChg>
      <pc:sldChg chg="modSp mod modNotesTx">
        <pc:chgData name="Cynthia C Beckmann" userId="36c6a4d0-81f9-4661-beb6-2762229b0327" providerId="ADAL" clId="{2ADE90DE-B8BD-4EF8-B696-A00545C2C8FB}" dt="2023-02-28T11:20:48.079" v="37" actId="114"/>
        <pc:sldMkLst>
          <pc:docMk/>
          <pc:sldMk cId="543600306" sldId="263"/>
        </pc:sldMkLst>
        <pc:spChg chg="mod">
          <ac:chgData name="Cynthia C Beckmann" userId="36c6a4d0-81f9-4661-beb6-2762229b0327" providerId="ADAL" clId="{2ADE90DE-B8BD-4EF8-B696-A00545C2C8FB}" dt="2023-02-28T11:20:29.777" v="35" actId="1035"/>
          <ac:spMkLst>
            <pc:docMk/>
            <pc:sldMk cId="543600306" sldId="263"/>
            <ac:spMk id="3" creationId="{EC5780E6-5C4D-CF20-F13D-8B2C451739BF}"/>
          </ac:spMkLst>
        </pc:spChg>
      </pc:sldChg>
      <pc:sldChg chg="modSp mod modNotesTx">
        <pc:chgData name="Cynthia C Beckmann" userId="36c6a4d0-81f9-4661-beb6-2762229b0327" providerId="ADAL" clId="{2ADE90DE-B8BD-4EF8-B696-A00545C2C8FB}" dt="2023-02-28T11:23:06.550" v="48" actId="20577"/>
        <pc:sldMkLst>
          <pc:docMk/>
          <pc:sldMk cId="966811420" sldId="264"/>
        </pc:sldMkLst>
        <pc:spChg chg="mod">
          <ac:chgData name="Cynthia C Beckmann" userId="36c6a4d0-81f9-4661-beb6-2762229b0327" providerId="ADAL" clId="{2ADE90DE-B8BD-4EF8-B696-A00545C2C8FB}" dt="2023-02-28T11:23:06.550" v="48" actId="20577"/>
          <ac:spMkLst>
            <pc:docMk/>
            <pc:sldMk cId="966811420" sldId="264"/>
            <ac:spMk id="4" creationId="{B1A3F52E-768F-4549-C1C4-7B988B12449F}"/>
          </ac:spMkLst>
        </pc:spChg>
      </pc:sldChg>
      <pc:sldChg chg="modSp mod">
        <pc:chgData name="Cynthia C Beckmann" userId="36c6a4d0-81f9-4661-beb6-2762229b0327" providerId="ADAL" clId="{2ADE90DE-B8BD-4EF8-B696-A00545C2C8FB}" dt="2023-02-28T11:22:57.667" v="44" actId="21"/>
        <pc:sldMkLst>
          <pc:docMk/>
          <pc:sldMk cId="1155964175" sldId="265"/>
        </pc:sldMkLst>
        <pc:spChg chg="mod">
          <ac:chgData name="Cynthia C Beckmann" userId="36c6a4d0-81f9-4661-beb6-2762229b0327" providerId="ADAL" clId="{2ADE90DE-B8BD-4EF8-B696-A00545C2C8FB}" dt="2023-02-28T11:22:57.667" v="44" actId="21"/>
          <ac:spMkLst>
            <pc:docMk/>
            <pc:sldMk cId="1155964175" sldId="265"/>
            <ac:spMk id="3" creationId="{51DD59A9-A1E4-6631-A3D0-20B20B111551}"/>
          </ac:spMkLst>
        </pc:spChg>
      </pc:sldChg>
      <pc:sldChg chg="modSp mod">
        <pc:chgData name="Cynthia C Beckmann" userId="36c6a4d0-81f9-4661-beb6-2762229b0327" providerId="ADAL" clId="{2ADE90DE-B8BD-4EF8-B696-A00545C2C8FB}" dt="2023-02-28T13:29:03.644" v="388" actId="2711"/>
        <pc:sldMkLst>
          <pc:docMk/>
          <pc:sldMk cId="1495590714" sldId="268"/>
        </pc:sldMkLst>
        <pc:spChg chg="mod">
          <ac:chgData name="Cynthia C Beckmann" userId="36c6a4d0-81f9-4661-beb6-2762229b0327" providerId="ADAL" clId="{2ADE90DE-B8BD-4EF8-B696-A00545C2C8FB}" dt="2023-02-28T13:29:03.644" v="388" actId="2711"/>
          <ac:spMkLst>
            <pc:docMk/>
            <pc:sldMk cId="1495590714" sldId="268"/>
            <ac:spMk id="5" creationId="{421DED6C-D376-BA04-08C4-E862F880470A}"/>
          </ac:spMkLst>
        </pc:spChg>
      </pc:sldChg>
      <pc:sldChg chg="addSp delSp modSp mod">
        <pc:chgData name="Cynthia C Beckmann" userId="36c6a4d0-81f9-4661-beb6-2762229b0327" providerId="ADAL" clId="{2ADE90DE-B8BD-4EF8-B696-A00545C2C8FB}" dt="2023-02-28T11:24:35.845" v="63" actId="20577"/>
        <pc:sldMkLst>
          <pc:docMk/>
          <pc:sldMk cId="3750105237" sldId="271"/>
        </pc:sldMkLst>
        <pc:spChg chg="del">
          <ac:chgData name="Cynthia C Beckmann" userId="36c6a4d0-81f9-4661-beb6-2762229b0327" providerId="ADAL" clId="{2ADE90DE-B8BD-4EF8-B696-A00545C2C8FB}" dt="2023-02-28T11:24:26.524" v="49" actId="478"/>
          <ac:spMkLst>
            <pc:docMk/>
            <pc:sldMk cId="3750105237" sldId="271"/>
            <ac:spMk id="2" creationId="{4354DAAC-CF5C-57C5-B781-0B2AF60B0949}"/>
          </ac:spMkLst>
        </pc:spChg>
        <pc:spChg chg="add mod">
          <ac:chgData name="Cynthia C Beckmann" userId="36c6a4d0-81f9-4661-beb6-2762229b0327" providerId="ADAL" clId="{2ADE90DE-B8BD-4EF8-B696-A00545C2C8FB}" dt="2023-02-28T11:24:35.845" v="63" actId="20577"/>
          <ac:spMkLst>
            <pc:docMk/>
            <pc:sldMk cId="3750105237" sldId="271"/>
            <ac:spMk id="3" creationId="{046A572C-0AE5-5605-498D-572F3AB3F037}"/>
          </ac:spMkLst>
        </pc:spChg>
      </pc:sldChg>
      <pc:sldChg chg="modNotesTx">
        <pc:chgData name="Cynthia C Beckmann" userId="36c6a4d0-81f9-4661-beb6-2762229b0327" providerId="ADAL" clId="{2ADE90DE-B8BD-4EF8-B696-A00545C2C8FB}" dt="2023-02-28T11:25:14.788" v="82" actId="20577"/>
        <pc:sldMkLst>
          <pc:docMk/>
          <pc:sldMk cId="1026144019" sldId="272"/>
        </pc:sldMkLst>
      </pc:sldChg>
      <pc:sldChg chg="modSp mod">
        <pc:chgData name="Cynthia C Beckmann" userId="36c6a4d0-81f9-4661-beb6-2762229b0327" providerId="ADAL" clId="{2ADE90DE-B8BD-4EF8-B696-A00545C2C8FB}" dt="2023-02-28T11:25:29.519" v="84" actId="1076"/>
        <pc:sldMkLst>
          <pc:docMk/>
          <pc:sldMk cId="1568840116" sldId="273"/>
        </pc:sldMkLst>
        <pc:picChg chg="mod">
          <ac:chgData name="Cynthia C Beckmann" userId="36c6a4d0-81f9-4661-beb6-2762229b0327" providerId="ADAL" clId="{2ADE90DE-B8BD-4EF8-B696-A00545C2C8FB}" dt="2023-02-28T11:25:29.519" v="84" actId="1076"/>
          <ac:picMkLst>
            <pc:docMk/>
            <pc:sldMk cId="1568840116" sldId="273"/>
            <ac:picMk id="4" creationId="{31A4FD81-9716-B01B-5285-4C888F573BC3}"/>
          </ac:picMkLst>
        </pc:picChg>
      </pc:sldChg>
      <pc:sldChg chg="modSp mod modNotesTx">
        <pc:chgData name="Cynthia C Beckmann" userId="36c6a4d0-81f9-4661-beb6-2762229b0327" providerId="ADAL" clId="{2ADE90DE-B8BD-4EF8-B696-A00545C2C8FB}" dt="2023-02-28T12:24:15.920" v="289"/>
        <pc:sldMkLst>
          <pc:docMk/>
          <pc:sldMk cId="1746430983" sldId="274"/>
        </pc:sldMkLst>
        <pc:spChg chg="mod">
          <ac:chgData name="Cynthia C Beckmann" userId="36c6a4d0-81f9-4661-beb6-2762229b0327" providerId="ADAL" clId="{2ADE90DE-B8BD-4EF8-B696-A00545C2C8FB}" dt="2023-02-28T11:25:40.793" v="89" actId="1035"/>
          <ac:spMkLst>
            <pc:docMk/>
            <pc:sldMk cId="1746430983" sldId="274"/>
            <ac:spMk id="3" creationId="{47212F31-845A-D615-9257-FC149CFDE34F}"/>
          </ac:spMkLst>
        </pc:spChg>
      </pc:sldChg>
      <pc:sldChg chg="modNotesTx">
        <pc:chgData name="Cynthia C Beckmann" userId="36c6a4d0-81f9-4661-beb6-2762229b0327" providerId="ADAL" clId="{2ADE90DE-B8BD-4EF8-B696-A00545C2C8FB}" dt="2023-02-28T12:24:46.415" v="291" actId="6549"/>
        <pc:sldMkLst>
          <pc:docMk/>
          <pc:sldMk cId="3520556035" sldId="275"/>
        </pc:sldMkLst>
      </pc:sldChg>
      <pc:sldChg chg="modSp mod">
        <pc:chgData name="Cynthia C Beckmann" userId="36c6a4d0-81f9-4661-beb6-2762229b0327" providerId="ADAL" clId="{2ADE90DE-B8BD-4EF8-B696-A00545C2C8FB}" dt="2023-02-28T11:26:15.350" v="108" actId="1036"/>
        <pc:sldMkLst>
          <pc:docMk/>
          <pc:sldMk cId="3442950078" sldId="277"/>
        </pc:sldMkLst>
        <pc:spChg chg="mod">
          <ac:chgData name="Cynthia C Beckmann" userId="36c6a4d0-81f9-4661-beb6-2762229b0327" providerId="ADAL" clId="{2ADE90DE-B8BD-4EF8-B696-A00545C2C8FB}" dt="2023-02-28T11:26:15.350" v="108" actId="1036"/>
          <ac:spMkLst>
            <pc:docMk/>
            <pc:sldMk cId="3442950078" sldId="277"/>
            <ac:spMk id="2" creationId="{5FC985C3-12D0-692B-D785-7A3D1F2D2591}"/>
          </ac:spMkLst>
        </pc:spChg>
        <pc:graphicFrameChg chg="mod">
          <ac:chgData name="Cynthia C Beckmann" userId="36c6a4d0-81f9-4661-beb6-2762229b0327" providerId="ADAL" clId="{2ADE90DE-B8BD-4EF8-B696-A00545C2C8FB}" dt="2023-02-28T11:26:09.942" v="103" actId="1036"/>
          <ac:graphicFrameMkLst>
            <pc:docMk/>
            <pc:sldMk cId="3442950078" sldId="277"/>
            <ac:graphicFrameMk id="4" creationId="{89C134E2-7F4B-1F04-49F2-BB30AA0708AD}"/>
          </ac:graphicFrameMkLst>
        </pc:graphicFrameChg>
      </pc:sldChg>
      <pc:sldChg chg="modSp mod modNotesTx">
        <pc:chgData name="Cynthia C Beckmann" userId="36c6a4d0-81f9-4661-beb6-2762229b0327" providerId="ADAL" clId="{2ADE90DE-B8BD-4EF8-B696-A00545C2C8FB}" dt="2023-02-28T11:26:37.760" v="115" actId="20577"/>
        <pc:sldMkLst>
          <pc:docMk/>
          <pc:sldMk cId="706028785" sldId="278"/>
        </pc:sldMkLst>
        <pc:spChg chg="mod">
          <ac:chgData name="Cynthia C Beckmann" userId="36c6a4d0-81f9-4661-beb6-2762229b0327" providerId="ADAL" clId="{2ADE90DE-B8BD-4EF8-B696-A00545C2C8FB}" dt="2023-02-28T11:26:24.581" v="114" actId="1036"/>
          <ac:spMkLst>
            <pc:docMk/>
            <pc:sldMk cId="706028785" sldId="278"/>
            <ac:spMk id="2" creationId="{1ACEB6E6-69B5-75CD-5AF5-EF4AC5D15452}"/>
          </ac:spMkLst>
        </pc:spChg>
        <pc:spChg chg="mod">
          <ac:chgData name="Cynthia C Beckmann" userId="36c6a4d0-81f9-4661-beb6-2762229b0327" providerId="ADAL" clId="{2ADE90DE-B8BD-4EF8-B696-A00545C2C8FB}" dt="2023-02-28T11:26:24.581" v="114" actId="1036"/>
          <ac:spMkLst>
            <pc:docMk/>
            <pc:sldMk cId="706028785" sldId="278"/>
            <ac:spMk id="3" creationId="{361928CA-54E6-B7F6-0E47-A4FF487B062D}"/>
          </ac:spMkLst>
        </pc:spChg>
      </pc:sldChg>
      <pc:sldChg chg="modSp mod modNotesTx">
        <pc:chgData name="Cynthia C Beckmann" userId="36c6a4d0-81f9-4661-beb6-2762229b0327" providerId="ADAL" clId="{2ADE90DE-B8BD-4EF8-B696-A00545C2C8FB}" dt="2023-02-28T11:28:10.492" v="123" actId="20577"/>
        <pc:sldMkLst>
          <pc:docMk/>
          <pc:sldMk cId="3461921767" sldId="279"/>
        </pc:sldMkLst>
        <pc:spChg chg="mod">
          <ac:chgData name="Cynthia C Beckmann" userId="36c6a4d0-81f9-4661-beb6-2762229b0327" providerId="ADAL" clId="{2ADE90DE-B8BD-4EF8-B696-A00545C2C8FB}" dt="2023-02-28T11:27:59.485" v="122" actId="1036"/>
          <ac:spMkLst>
            <pc:docMk/>
            <pc:sldMk cId="3461921767" sldId="279"/>
            <ac:spMk id="2" creationId="{9ACB5CC5-239A-E14A-FCEA-F2A1735A2B8C}"/>
          </ac:spMkLst>
        </pc:spChg>
        <pc:spChg chg="mod">
          <ac:chgData name="Cynthia C Beckmann" userId="36c6a4d0-81f9-4661-beb6-2762229b0327" providerId="ADAL" clId="{2ADE90DE-B8BD-4EF8-B696-A00545C2C8FB}" dt="2023-02-28T11:27:59.485" v="122" actId="1036"/>
          <ac:spMkLst>
            <pc:docMk/>
            <pc:sldMk cId="3461921767" sldId="279"/>
            <ac:spMk id="3" creationId="{3337C090-93CE-BACB-E9A9-2DBD66D02D03}"/>
          </ac:spMkLst>
        </pc:spChg>
      </pc:sldChg>
      <pc:sldChg chg="modSp mod">
        <pc:chgData name="Cynthia C Beckmann" userId="36c6a4d0-81f9-4661-beb6-2762229b0327" providerId="ADAL" clId="{2ADE90DE-B8BD-4EF8-B696-A00545C2C8FB}" dt="2023-02-28T11:29:34.533" v="149" actId="2711"/>
        <pc:sldMkLst>
          <pc:docMk/>
          <pc:sldMk cId="947433316" sldId="282"/>
        </pc:sldMkLst>
        <pc:spChg chg="mod">
          <ac:chgData name="Cynthia C Beckmann" userId="36c6a4d0-81f9-4661-beb6-2762229b0327" providerId="ADAL" clId="{2ADE90DE-B8BD-4EF8-B696-A00545C2C8FB}" dt="2023-02-28T11:29:34.533" v="149" actId="2711"/>
          <ac:spMkLst>
            <pc:docMk/>
            <pc:sldMk cId="947433316" sldId="282"/>
            <ac:spMk id="2" creationId="{C19A1754-110D-861C-2E36-80170D67506F}"/>
          </ac:spMkLst>
        </pc:spChg>
      </pc:sldChg>
      <pc:sldChg chg="modSp mod">
        <pc:chgData name="Cynthia C Beckmann" userId="36c6a4d0-81f9-4661-beb6-2762229b0327" providerId="ADAL" clId="{2ADE90DE-B8BD-4EF8-B696-A00545C2C8FB}" dt="2023-02-28T11:29:46.459" v="150" actId="2711"/>
        <pc:sldMkLst>
          <pc:docMk/>
          <pc:sldMk cId="3627035521" sldId="283"/>
        </pc:sldMkLst>
        <pc:spChg chg="mod">
          <ac:chgData name="Cynthia C Beckmann" userId="36c6a4d0-81f9-4661-beb6-2762229b0327" providerId="ADAL" clId="{2ADE90DE-B8BD-4EF8-B696-A00545C2C8FB}" dt="2023-02-28T11:29:46.459" v="150" actId="2711"/>
          <ac:spMkLst>
            <pc:docMk/>
            <pc:sldMk cId="3627035521" sldId="283"/>
            <ac:spMk id="2" creationId="{3924AF48-9B23-F1AD-96EC-9A2A37493F43}"/>
          </ac:spMkLst>
        </pc:spChg>
      </pc:sldChg>
      <pc:sldChg chg="modNotesTx">
        <pc:chgData name="Cynthia C Beckmann" userId="36c6a4d0-81f9-4661-beb6-2762229b0327" providerId="ADAL" clId="{2ADE90DE-B8BD-4EF8-B696-A00545C2C8FB}" dt="2023-02-28T12:27:26.330" v="293" actId="20577"/>
        <pc:sldMkLst>
          <pc:docMk/>
          <pc:sldMk cId="3567796594" sldId="292"/>
        </pc:sldMkLst>
      </pc:sldChg>
      <pc:sldChg chg="delSp modSp mod">
        <pc:chgData name="Cynthia C Beckmann" userId="36c6a4d0-81f9-4661-beb6-2762229b0327" providerId="ADAL" clId="{2ADE90DE-B8BD-4EF8-B696-A00545C2C8FB}" dt="2023-02-28T11:28:28.209" v="142" actId="1076"/>
        <pc:sldMkLst>
          <pc:docMk/>
          <pc:sldMk cId="406614233" sldId="295"/>
        </pc:sldMkLst>
        <pc:spChg chg="del">
          <ac:chgData name="Cynthia C Beckmann" userId="36c6a4d0-81f9-4661-beb6-2762229b0327" providerId="ADAL" clId="{2ADE90DE-B8BD-4EF8-B696-A00545C2C8FB}" dt="2023-02-28T11:28:19.484" v="124" actId="478"/>
          <ac:spMkLst>
            <pc:docMk/>
            <pc:sldMk cId="406614233" sldId="295"/>
            <ac:spMk id="7" creationId="{CDC18C22-7420-7C1F-8A31-46A75D4624B0}"/>
          </ac:spMkLst>
        </pc:spChg>
        <pc:picChg chg="mod">
          <ac:chgData name="Cynthia C Beckmann" userId="36c6a4d0-81f9-4661-beb6-2762229b0327" providerId="ADAL" clId="{2ADE90DE-B8BD-4EF8-B696-A00545C2C8FB}" dt="2023-02-28T11:28:28.209" v="142" actId="1076"/>
          <ac:picMkLst>
            <pc:docMk/>
            <pc:sldMk cId="406614233" sldId="295"/>
            <ac:picMk id="4" creationId="{334A9696-62B4-2B0E-5186-657681F0B580}"/>
          </ac:picMkLst>
        </pc:picChg>
      </pc:sldChg>
      <pc:sldChg chg="modSp mod modNotesTx">
        <pc:chgData name="Cynthia C Beckmann" userId="36c6a4d0-81f9-4661-beb6-2762229b0327" providerId="ADAL" clId="{2ADE90DE-B8BD-4EF8-B696-A00545C2C8FB}" dt="2023-02-28T12:47:10.883" v="381" actId="6549"/>
        <pc:sldMkLst>
          <pc:docMk/>
          <pc:sldMk cId="2054457401" sldId="325"/>
        </pc:sldMkLst>
        <pc:spChg chg="mod">
          <ac:chgData name="Cynthia C Beckmann" userId="36c6a4d0-81f9-4661-beb6-2762229b0327" providerId="ADAL" clId="{2ADE90DE-B8BD-4EF8-B696-A00545C2C8FB}" dt="2023-02-28T12:47:10.883" v="381" actId="6549"/>
          <ac:spMkLst>
            <pc:docMk/>
            <pc:sldMk cId="2054457401" sldId="325"/>
            <ac:spMk id="2" creationId="{D940A93F-D9B3-AF7E-16E3-FCA37085810D}"/>
          </ac:spMkLst>
        </pc:spChg>
      </pc:sldChg>
      <pc:sldChg chg="modSp del mod">
        <pc:chgData name="Cynthia C Beckmann" userId="36c6a4d0-81f9-4661-beb6-2762229b0327" providerId="ADAL" clId="{2ADE90DE-B8BD-4EF8-B696-A00545C2C8FB}" dt="2023-02-28T13:31:50.348" v="400" actId="47"/>
        <pc:sldMkLst>
          <pc:docMk/>
          <pc:sldMk cId="2821664978" sldId="351"/>
        </pc:sldMkLst>
        <pc:spChg chg="mod">
          <ac:chgData name="Cynthia C Beckmann" userId="36c6a4d0-81f9-4661-beb6-2762229b0327" providerId="ADAL" clId="{2ADE90DE-B8BD-4EF8-B696-A00545C2C8FB}" dt="2023-02-28T13:30:21.649" v="391" actId="255"/>
          <ac:spMkLst>
            <pc:docMk/>
            <pc:sldMk cId="2821664978" sldId="351"/>
            <ac:spMk id="3" creationId="{5B2B3CAC-525A-B68F-041B-8B2C6CE5BB5B}"/>
          </ac:spMkLst>
        </pc:spChg>
      </pc:sldChg>
      <pc:sldChg chg="modSp mod">
        <pc:chgData name="Cynthia C Beckmann" userId="36c6a4d0-81f9-4661-beb6-2762229b0327" providerId="ADAL" clId="{2ADE90DE-B8BD-4EF8-B696-A00545C2C8FB}" dt="2023-02-28T13:32:11.256" v="406" actId="20577"/>
        <pc:sldMkLst>
          <pc:docMk/>
          <pc:sldMk cId="1188975603" sldId="352"/>
        </pc:sldMkLst>
        <pc:spChg chg="mod">
          <ac:chgData name="Cynthia C Beckmann" userId="36c6a4d0-81f9-4661-beb6-2762229b0327" providerId="ADAL" clId="{2ADE90DE-B8BD-4EF8-B696-A00545C2C8FB}" dt="2023-02-28T13:32:11.256" v="406" actId="20577"/>
          <ac:spMkLst>
            <pc:docMk/>
            <pc:sldMk cId="1188975603" sldId="352"/>
            <ac:spMk id="3" creationId="{5B2B3CAC-525A-B68F-041B-8B2C6CE5BB5B}"/>
          </ac:spMkLst>
        </pc:spChg>
      </pc:sldChg>
      <pc:sldChg chg="modSp mod">
        <pc:chgData name="Cynthia C Beckmann" userId="36c6a4d0-81f9-4661-beb6-2762229b0327" providerId="ADAL" clId="{2ADE90DE-B8BD-4EF8-B696-A00545C2C8FB}" dt="2023-02-28T13:32:34.270" v="410" actId="21"/>
        <pc:sldMkLst>
          <pc:docMk/>
          <pc:sldMk cId="1097237573" sldId="353"/>
        </pc:sldMkLst>
        <pc:spChg chg="mod">
          <ac:chgData name="Cynthia C Beckmann" userId="36c6a4d0-81f9-4661-beb6-2762229b0327" providerId="ADAL" clId="{2ADE90DE-B8BD-4EF8-B696-A00545C2C8FB}" dt="2023-02-28T13:32:34.270" v="410" actId="21"/>
          <ac:spMkLst>
            <pc:docMk/>
            <pc:sldMk cId="1097237573" sldId="353"/>
            <ac:spMk id="3" creationId="{5B2B3CAC-525A-B68F-041B-8B2C6CE5BB5B}"/>
          </ac:spMkLst>
        </pc:spChg>
      </pc:sldChg>
      <pc:sldChg chg="modSp mod">
        <pc:chgData name="Cynthia C Beckmann" userId="36c6a4d0-81f9-4661-beb6-2762229b0327" providerId="ADAL" clId="{2ADE90DE-B8BD-4EF8-B696-A00545C2C8FB}" dt="2023-02-28T11:29:02.855" v="148" actId="114"/>
        <pc:sldMkLst>
          <pc:docMk/>
          <pc:sldMk cId="2489624482" sldId="355"/>
        </pc:sldMkLst>
        <pc:spChg chg="mod">
          <ac:chgData name="Cynthia C Beckmann" userId="36c6a4d0-81f9-4661-beb6-2762229b0327" providerId="ADAL" clId="{2ADE90DE-B8BD-4EF8-B696-A00545C2C8FB}" dt="2023-02-28T11:29:02.855" v="148" actId="114"/>
          <ac:spMkLst>
            <pc:docMk/>
            <pc:sldMk cId="2489624482" sldId="355"/>
            <ac:spMk id="3" creationId="{97719685-695D-3AE6-B9F2-CDC2552BA972}"/>
          </ac:spMkLst>
        </pc:spChg>
      </pc:sldChg>
      <pc:sldChg chg="modSp mod modNotesTx">
        <pc:chgData name="Cynthia C Beckmann" userId="36c6a4d0-81f9-4661-beb6-2762229b0327" providerId="ADAL" clId="{2ADE90DE-B8BD-4EF8-B696-A00545C2C8FB}" dt="2023-02-28T13:13:37.225" v="385" actId="6549"/>
        <pc:sldMkLst>
          <pc:docMk/>
          <pc:sldMk cId="2590470986" sldId="356"/>
        </pc:sldMkLst>
        <pc:spChg chg="mod">
          <ac:chgData name="Cynthia C Beckmann" userId="36c6a4d0-81f9-4661-beb6-2762229b0327" providerId="ADAL" clId="{2ADE90DE-B8BD-4EF8-B696-A00545C2C8FB}" dt="2023-02-28T13:13:37.225" v="385" actId="6549"/>
          <ac:spMkLst>
            <pc:docMk/>
            <pc:sldMk cId="2590470986" sldId="356"/>
            <ac:spMk id="2" creationId="{760C4075-21C7-7ED3-0414-D7C46FDFF0BC}"/>
          </ac:spMkLst>
        </pc:spChg>
      </pc:sldChg>
      <pc:sldChg chg="modSp mod modNotesTx">
        <pc:chgData name="Cynthia C Beckmann" userId="36c6a4d0-81f9-4661-beb6-2762229b0327" providerId="ADAL" clId="{2ADE90DE-B8BD-4EF8-B696-A00545C2C8FB}" dt="2023-02-28T13:13:56.304" v="387" actId="20577"/>
        <pc:sldMkLst>
          <pc:docMk/>
          <pc:sldMk cId="2391279386" sldId="357"/>
        </pc:sldMkLst>
        <pc:spChg chg="mod">
          <ac:chgData name="Cynthia C Beckmann" userId="36c6a4d0-81f9-4661-beb6-2762229b0327" providerId="ADAL" clId="{2ADE90DE-B8BD-4EF8-B696-A00545C2C8FB}" dt="2023-02-28T13:13:56.304" v="387" actId="20577"/>
          <ac:spMkLst>
            <pc:docMk/>
            <pc:sldMk cId="2391279386" sldId="357"/>
            <ac:spMk id="2" creationId="{A3FA7F96-97E8-EB54-92E9-76E63C478594}"/>
          </ac:spMkLst>
        </pc:spChg>
      </pc:sldChg>
      <pc:sldChg chg="modSp mod modNotesTx">
        <pc:chgData name="Cynthia C Beckmann" userId="36c6a4d0-81f9-4661-beb6-2762229b0327" providerId="ADAL" clId="{2ADE90DE-B8BD-4EF8-B696-A00545C2C8FB}" dt="2023-02-28T12:27:40.017" v="294" actId="6549"/>
        <pc:sldMkLst>
          <pc:docMk/>
          <pc:sldMk cId="145077269" sldId="358"/>
        </pc:sldMkLst>
        <pc:spChg chg="mod">
          <ac:chgData name="Cynthia C Beckmann" userId="36c6a4d0-81f9-4661-beb6-2762229b0327" providerId="ADAL" clId="{2ADE90DE-B8BD-4EF8-B696-A00545C2C8FB}" dt="2023-02-28T11:31:24.182" v="163" actId="1036"/>
          <ac:spMkLst>
            <pc:docMk/>
            <pc:sldMk cId="145077269" sldId="358"/>
            <ac:spMk id="2" creationId="{EA1C3C3E-B40F-EFBA-4006-D05390D809EE}"/>
          </ac:spMkLst>
        </pc:spChg>
        <pc:spChg chg="mod">
          <ac:chgData name="Cynthia C Beckmann" userId="36c6a4d0-81f9-4661-beb6-2762229b0327" providerId="ADAL" clId="{2ADE90DE-B8BD-4EF8-B696-A00545C2C8FB}" dt="2023-02-28T11:31:33.979" v="165" actId="20577"/>
          <ac:spMkLst>
            <pc:docMk/>
            <pc:sldMk cId="145077269" sldId="358"/>
            <ac:spMk id="3" creationId="{9E54ADCD-3DDF-9491-2E94-37790FD037F5}"/>
          </ac:spMkLst>
        </pc:spChg>
      </pc:sldChg>
      <pc:sldChg chg="modSp mod">
        <pc:chgData name="Cynthia C Beckmann" userId="36c6a4d0-81f9-4661-beb6-2762229b0327" providerId="ADAL" clId="{2ADE90DE-B8BD-4EF8-B696-A00545C2C8FB}" dt="2023-02-28T11:32:08.824" v="174" actId="1036"/>
        <pc:sldMkLst>
          <pc:docMk/>
          <pc:sldMk cId="3680230427" sldId="359"/>
        </pc:sldMkLst>
        <pc:spChg chg="mod">
          <ac:chgData name="Cynthia C Beckmann" userId="36c6a4d0-81f9-4661-beb6-2762229b0327" providerId="ADAL" clId="{2ADE90DE-B8BD-4EF8-B696-A00545C2C8FB}" dt="2023-02-28T11:32:08.824" v="174" actId="1036"/>
          <ac:spMkLst>
            <pc:docMk/>
            <pc:sldMk cId="3680230427" sldId="359"/>
            <ac:spMk id="2" creationId="{02913669-B067-02E3-ABCE-3BFC1FE43276}"/>
          </ac:spMkLst>
        </pc:spChg>
        <pc:spChg chg="mod">
          <ac:chgData name="Cynthia C Beckmann" userId="36c6a4d0-81f9-4661-beb6-2762229b0327" providerId="ADAL" clId="{2ADE90DE-B8BD-4EF8-B696-A00545C2C8FB}" dt="2023-02-28T11:32:08.824" v="174" actId="1036"/>
          <ac:spMkLst>
            <pc:docMk/>
            <pc:sldMk cId="3680230427" sldId="359"/>
            <ac:spMk id="3" creationId="{11232693-75CA-D1BB-EF08-BAE0E9AE655E}"/>
          </ac:spMkLst>
        </pc:spChg>
      </pc:sldChg>
      <pc:sldChg chg="modSp mod">
        <pc:chgData name="Cynthia C Beckmann" userId="36c6a4d0-81f9-4661-beb6-2762229b0327" providerId="ADAL" clId="{2ADE90DE-B8BD-4EF8-B696-A00545C2C8FB}" dt="2023-02-28T11:32:24.397" v="179" actId="1036"/>
        <pc:sldMkLst>
          <pc:docMk/>
          <pc:sldMk cId="1390485461" sldId="360"/>
        </pc:sldMkLst>
        <pc:spChg chg="mod">
          <ac:chgData name="Cynthia C Beckmann" userId="36c6a4d0-81f9-4661-beb6-2762229b0327" providerId="ADAL" clId="{2ADE90DE-B8BD-4EF8-B696-A00545C2C8FB}" dt="2023-02-28T11:32:24.397" v="179" actId="1036"/>
          <ac:spMkLst>
            <pc:docMk/>
            <pc:sldMk cId="1390485461" sldId="360"/>
            <ac:spMk id="2" creationId="{177B4B9A-6B2A-3E6F-6DBD-6262C9C345E8}"/>
          </ac:spMkLst>
        </pc:spChg>
      </pc:sldChg>
      <pc:sldChg chg="modSp mod">
        <pc:chgData name="Cynthia C Beckmann" userId="36c6a4d0-81f9-4661-beb6-2762229b0327" providerId="ADAL" clId="{2ADE90DE-B8BD-4EF8-B696-A00545C2C8FB}" dt="2023-02-28T11:32:40.113" v="184" actId="1036"/>
        <pc:sldMkLst>
          <pc:docMk/>
          <pc:sldMk cId="2226342612" sldId="361"/>
        </pc:sldMkLst>
        <pc:spChg chg="mod">
          <ac:chgData name="Cynthia C Beckmann" userId="36c6a4d0-81f9-4661-beb6-2762229b0327" providerId="ADAL" clId="{2ADE90DE-B8BD-4EF8-B696-A00545C2C8FB}" dt="2023-02-28T11:32:40.113" v="184" actId="1036"/>
          <ac:spMkLst>
            <pc:docMk/>
            <pc:sldMk cId="2226342612" sldId="361"/>
            <ac:spMk id="2" creationId="{177B4B9A-6B2A-3E6F-6DBD-6262C9C345E8}"/>
          </ac:spMkLst>
        </pc:spChg>
      </pc:sldChg>
      <pc:sldChg chg="modNotesTx">
        <pc:chgData name="Cynthia C Beckmann" userId="36c6a4d0-81f9-4661-beb6-2762229b0327" providerId="ADAL" clId="{2ADE90DE-B8BD-4EF8-B696-A00545C2C8FB}" dt="2023-02-28T11:33:03.975" v="185" actId="114"/>
        <pc:sldMkLst>
          <pc:docMk/>
          <pc:sldMk cId="678827777" sldId="362"/>
        </pc:sldMkLst>
      </pc:sldChg>
      <pc:sldChg chg="modSp mod">
        <pc:chgData name="Cynthia C Beckmann" userId="36c6a4d0-81f9-4661-beb6-2762229b0327" providerId="ADAL" clId="{2ADE90DE-B8BD-4EF8-B696-A00545C2C8FB}" dt="2023-02-28T11:33:15.873" v="190" actId="1036"/>
        <pc:sldMkLst>
          <pc:docMk/>
          <pc:sldMk cId="1731110520" sldId="363"/>
        </pc:sldMkLst>
        <pc:spChg chg="mod">
          <ac:chgData name="Cynthia C Beckmann" userId="36c6a4d0-81f9-4661-beb6-2762229b0327" providerId="ADAL" clId="{2ADE90DE-B8BD-4EF8-B696-A00545C2C8FB}" dt="2023-02-28T11:33:15.873" v="190" actId="1036"/>
          <ac:spMkLst>
            <pc:docMk/>
            <pc:sldMk cId="1731110520" sldId="363"/>
            <ac:spMk id="2" creationId="{02274E06-7FCD-D20D-FA82-E67F284FF52E}"/>
          </ac:spMkLst>
        </pc:spChg>
      </pc:sldChg>
      <pc:sldChg chg="modSp mod">
        <pc:chgData name="Cynthia C Beckmann" userId="36c6a4d0-81f9-4661-beb6-2762229b0327" providerId="ADAL" clId="{2ADE90DE-B8BD-4EF8-B696-A00545C2C8FB}" dt="2023-02-28T12:42:52.011" v="353" actId="14100"/>
        <pc:sldMkLst>
          <pc:docMk/>
          <pc:sldMk cId="330212658" sldId="365"/>
        </pc:sldMkLst>
        <pc:spChg chg="mod">
          <ac:chgData name="Cynthia C Beckmann" userId="36c6a4d0-81f9-4661-beb6-2762229b0327" providerId="ADAL" clId="{2ADE90DE-B8BD-4EF8-B696-A00545C2C8FB}" dt="2023-02-28T11:33:35.766" v="196" actId="1036"/>
          <ac:spMkLst>
            <pc:docMk/>
            <pc:sldMk cId="330212658" sldId="365"/>
            <ac:spMk id="2" creationId="{D6A0C044-0CD7-687C-C03F-0D9ED5A3A165}"/>
          </ac:spMkLst>
        </pc:spChg>
        <pc:spChg chg="mod">
          <ac:chgData name="Cynthia C Beckmann" userId="36c6a4d0-81f9-4661-beb6-2762229b0327" providerId="ADAL" clId="{2ADE90DE-B8BD-4EF8-B696-A00545C2C8FB}" dt="2023-02-28T12:42:52.011" v="353" actId="14100"/>
          <ac:spMkLst>
            <pc:docMk/>
            <pc:sldMk cId="330212658" sldId="365"/>
            <ac:spMk id="3" creationId="{F90AEEDD-C9A5-F929-ED75-F87086BB8504}"/>
          </ac:spMkLst>
        </pc:spChg>
      </pc:sldChg>
      <pc:sldChg chg="modSp mod">
        <pc:chgData name="Cynthia C Beckmann" userId="36c6a4d0-81f9-4661-beb6-2762229b0327" providerId="ADAL" clId="{2ADE90DE-B8BD-4EF8-B696-A00545C2C8FB}" dt="2023-02-28T11:34:30.102" v="201" actId="20577"/>
        <pc:sldMkLst>
          <pc:docMk/>
          <pc:sldMk cId="3780813914" sldId="368"/>
        </pc:sldMkLst>
        <pc:spChg chg="mod">
          <ac:chgData name="Cynthia C Beckmann" userId="36c6a4d0-81f9-4661-beb6-2762229b0327" providerId="ADAL" clId="{2ADE90DE-B8BD-4EF8-B696-A00545C2C8FB}" dt="2023-02-28T11:34:30.102" v="201" actId="20577"/>
          <ac:spMkLst>
            <pc:docMk/>
            <pc:sldMk cId="3780813914" sldId="368"/>
            <ac:spMk id="3" creationId="{9720C562-9A31-4926-AE53-314FAE6D6469}"/>
          </ac:spMkLst>
        </pc:spChg>
      </pc:sldChg>
      <pc:sldChg chg="modSp mod">
        <pc:chgData name="Cynthia C Beckmann" userId="36c6a4d0-81f9-4661-beb6-2762229b0327" providerId="ADAL" clId="{2ADE90DE-B8BD-4EF8-B696-A00545C2C8FB}" dt="2023-02-28T11:35:06.652" v="212" actId="20577"/>
        <pc:sldMkLst>
          <pc:docMk/>
          <pc:sldMk cId="598221093" sldId="369"/>
        </pc:sldMkLst>
        <pc:spChg chg="mod">
          <ac:chgData name="Cynthia C Beckmann" userId="36c6a4d0-81f9-4661-beb6-2762229b0327" providerId="ADAL" clId="{2ADE90DE-B8BD-4EF8-B696-A00545C2C8FB}" dt="2023-02-28T11:34:50.864" v="206" actId="1036"/>
          <ac:spMkLst>
            <pc:docMk/>
            <pc:sldMk cId="598221093" sldId="369"/>
            <ac:spMk id="2" creationId="{3D694EB7-2F62-6232-2190-702DCFBC4048}"/>
          </ac:spMkLst>
        </pc:spChg>
        <pc:spChg chg="mod">
          <ac:chgData name="Cynthia C Beckmann" userId="36c6a4d0-81f9-4661-beb6-2762229b0327" providerId="ADAL" clId="{2ADE90DE-B8BD-4EF8-B696-A00545C2C8FB}" dt="2023-02-28T11:35:06.652" v="212" actId="20577"/>
          <ac:spMkLst>
            <pc:docMk/>
            <pc:sldMk cId="598221093" sldId="369"/>
            <ac:spMk id="3" creationId="{887668B4-EE51-CAE6-F2CA-2967E9D6AF22}"/>
          </ac:spMkLst>
        </pc:spChg>
      </pc:sldChg>
      <pc:sldChg chg="modSp mod">
        <pc:chgData name="Cynthia C Beckmann" userId="36c6a4d0-81f9-4661-beb6-2762229b0327" providerId="ADAL" clId="{2ADE90DE-B8BD-4EF8-B696-A00545C2C8FB}" dt="2023-02-28T12:29:43.642" v="297" actId="20577"/>
        <pc:sldMkLst>
          <pc:docMk/>
          <pc:sldMk cId="185312988" sldId="370"/>
        </pc:sldMkLst>
        <pc:spChg chg="mod">
          <ac:chgData name="Cynthia C Beckmann" userId="36c6a4d0-81f9-4661-beb6-2762229b0327" providerId="ADAL" clId="{2ADE90DE-B8BD-4EF8-B696-A00545C2C8FB}" dt="2023-02-28T12:29:43.642" v="297" actId="20577"/>
          <ac:spMkLst>
            <pc:docMk/>
            <pc:sldMk cId="185312988" sldId="370"/>
            <ac:spMk id="3" creationId="{A0D5A2E9-83A9-34DC-1DF7-FF86ED0BE3EF}"/>
          </ac:spMkLst>
        </pc:spChg>
      </pc:sldChg>
      <pc:sldChg chg="modSp mod">
        <pc:chgData name="Cynthia C Beckmann" userId="36c6a4d0-81f9-4661-beb6-2762229b0327" providerId="ADAL" clId="{2ADE90DE-B8BD-4EF8-B696-A00545C2C8FB}" dt="2023-02-28T11:35:32.219" v="217" actId="1036"/>
        <pc:sldMkLst>
          <pc:docMk/>
          <pc:sldMk cId="4035223627" sldId="371"/>
        </pc:sldMkLst>
        <pc:spChg chg="mod">
          <ac:chgData name="Cynthia C Beckmann" userId="36c6a4d0-81f9-4661-beb6-2762229b0327" providerId="ADAL" clId="{2ADE90DE-B8BD-4EF8-B696-A00545C2C8FB}" dt="2023-02-28T11:35:32.219" v="217" actId="1036"/>
          <ac:spMkLst>
            <pc:docMk/>
            <pc:sldMk cId="4035223627" sldId="371"/>
            <ac:spMk id="5" creationId="{BDA4A1B1-D5B9-A251-0BBD-B68C92C7CCE3}"/>
          </ac:spMkLst>
        </pc:spChg>
        <pc:spChg chg="mod">
          <ac:chgData name="Cynthia C Beckmann" userId="36c6a4d0-81f9-4661-beb6-2762229b0327" providerId="ADAL" clId="{2ADE90DE-B8BD-4EF8-B696-A00545C2C8FB}" dt="2023-02-28T11:35:32.219" v="217" actId="1036"/>
          <ac:spMkLst>
            <pc:docMk/>
            <pc:sldMk cId="4035223627" sldId="371"/>
            <ac:spMk id="6" creationId="{693B77DB-134F-2A9E-CDC5-7076113B19D1}"/>
          </ac:spMkLst>
        </pc:spChg>
        <pc:spChg chg="mod">
          <ac:chgData name="Cynthia C Beckmann" userId="36c6a4d0-81f9-4661-beb6-2762229b0327" providerId="ADAL" clId="{2ADE90DE-B8BD-4EF8-B696-A00545C2C8FB}" dt="2023-02-28T11:35:32.219" v="217" actId="1036"/>
          <ac:spMkLst>
            <pc:docMk/>
            <pc:sldMk cId="4035223627" sldId="371"/>
            <ac:spMk id="7" creationId="{69456877-37C4-450B-AAD7-C2E305FC9A59}"/>
          </ac:spMkLst>
        </pc:spChg>
        <pc:picChg chg="mod">
          <ac:chgData name="Cynthia C Beckmann" userId="36c6a4d0-81f9-4661-beb6-2762229b0327" providerId="ADAL" clId="{2ADE90DE-B8BD-4EF8-B696-A00545C2C8FB}" dt="2023-02-28T11:35:32.219" v="217" actId="1036"/>
          <ac:picMkLst>
            <pc:docMk/>
            <pc:sldMk cId="4035223627" sldId="371"/>
            <ac:picMk id="13" creationId="{25AC3550-3740-D47C-42E4-D21F158265E9}"/>
          </ac:picMkLst>
        </pc:picChg>
      </pc:sldChg>
      <pc:sldChg chg="modSp mod">
        <pc:chgData name="Cynthia C Beckmann" userId="36c6a4d0-81f9-4661-beb6-2762229b0327" providerId="ADAL" clId="{2ADE90DE-B8BD-4EF8-B696-A00545C2C8FB}" dt="2023-02-28T11:36:05.603" v="224" actId="20577"/>
        <pc:sldMkLst>
          <pc:docMk/>
          <pc:sldMk cId="1214179843" sldId="372"/>
        </pc:sldMkLst>
        <pc:spChg chg="mod">
          <ac:chgData name="Cynthia C Beckmann" userId="36c6a4d0-81f9-4661-beb6-2762229b0327" providerId="ADAL" clId="{2ADE90DE-B8BD-4EF8-B696-A00545C2C8FB}" dt="2023-02-28T11:36:05.603" v="224" actId="20577"/>
          <ac:spMkLst>
            <pc:docMk/>
            <pc:sldMk cId="1214179843" sldId="372"/>
            <ac:spMk id="3" creationId="{6D1AD75E-D0D0-A29D-74B5-859130FE2600}"/>
          </ac:spMkLst>
        </pc:spChg>
      </pc:sldChg>
      <pc:sldChg chg="modNotesTx">
        <pc:chgData name="Cynthia C Beckmann" userId="36c6a4d0-81f9-4661-beb6-2762229b0327" providerId="ADAL" clId="{2ADE90DE-B8BD-4EF8-B696-A00545C2C8FB}" dt="2023-02-28T12:32:07.349" v="339" actId="20577"/>
        <pc:sldMkLst>
          <pc:docMk/>
          <pc:sldMk cId="1259841167" sldId="374"/>
        </pc:sldMkLst>
      </pc:sldChg>
      <pc:sldChg chg="modSp mod">
        <pc:chgData name="Cynthia C Beckmann" userId="36c6a4d0-81f9-4661-beb6-2762229b0327" providerId="ADAL" clId="{2ADE90DE-B8BD-4EF8-B696-A00545C2C8FB}" dt="2023-02-28T12:30:37.310" v="302" actId="1036"/>
        <pc:sldMkLst>
          <pc:docMk/>
          <pc:sldMk cId="361598541" sldId="375"/>
        </pc:sldMkLst>
        <pc:spChg chg="mod">
          <ac:chgData name="Cynthia C Beckmann" userId="36c6a4d0-81f9-4661-beb6-2762229b0327" providerId="ADAL" clId="{2ADE90DE-B8BD-4EF8-B696-A00545C2C8FB}" dt="2023-02-28T12:30:37.310" v="302" actId="1036"/>
          <ac:spMkLst>
            <pc:docMk/>
            <pc:sldMk cId="361598541" sldId="375"/>
            <ac:spMk id="2" creationId="{1A4B7AA7-4E2F-2FCF-134D-D47CFC7074BF}"/>
          </ac:spMkLst>
        </pc:spChg>
      </pc:sldChg>
      <pc:sldChg chg="delSp modSp mod">
        <pc:chgData name="Cynthia C Beckmann" userId="36c6a4d0-81f9-4661-beb6-2762229b0327" providerId="ADAL" clId="{2ADE90DE-B8BD-4EF8-B696-A00545C2C8FB}" dt="2023-02-28T11:37:52.436" v="272" actId="1036"/>
        <pc:sldMkLst>
          <pc:docMk/>
          <pc:sldMk cId="3648968853" sldId="376"/>
        </pc:sldMkLst>
        <pc:spChg chg="mod">
          <ac:chgData name="Cynthia C Beckmann" userId="36c6a4d0-81f9-4661-beb6-2762229b0327" providerId="ADAL" clId="{2ADE90DE-B8BD-4EF8-B696-A00545C2C8FB}" dt="2023-02-28T11:37:52.436" v="272" actId="1036"/>
          <ac:spMkLst>
            <pc:docMk/>
            <pc:sldMk cId="3648968853" sldId="376"/>
            <ac:spMk id="2" creationId="{FA9EFDD4-1E10-A224-5143-10AC99E3126B}"/>
          </ac:spMkLst>
        </pc:spChg>
        <pc:spChg chg="del">
          <ac:chgData name="Cynthia C Beckmann" userId="36c6a4d0-81f9-4661-beb6-2762229b0327" providerId="ADAL" clId="{2ADE90DE-B8BD-4EF8-B696-A00545C2C8FB}" dt="2023-02-28T11:37:38.464" v="264" actId="478"/>
          <ac:spMkLst>
            <pc:docMk/>
            <pc:sldMk cId="3648968853" sldId="376"/>
            <ac:spMk id="3" creationId="{75A5209E-3F5B-0FE1-6953-D9269335BEC8}"/>
          </ac:spMkLst>
        </pc:spChg>
        <pc:picChg chg="mod">
          <ac:chgData name="Cynthia C Beckmann" userId="36c6a4d0-81f9-4661-beb6-2762229b0327" providerId="ADAL" clId="{2ADE90DE-B8BD-4EF8-B696-A00545C2C8FB}" dt="2023-02-28T11:37:46.111" v="265" actId="1076"/>
          <ac:picMkLst>
            <pc:docMk/>
            <pc:sldMk cId="3648968853" sldId="376"/>
            <ac:picMk id="4" creationId="{10EA4D85-6CDA-7262-DFD0-6D0564A31EA8}"/>
          </ac:picMkLst>
        </pc:picChg>
      </pc:sldChg>
      <pc:sldChg chg="modSp mod modNotesTx">
        <pc:chgData name="Cynthia C Beckmann" userId="36c6a4d0-81f9-4661-beb6-2762229b0327" providerId="ADAL" clId="{2ADE90DE-B8BD-4EF8-B696-A00545C2C8FB}" dt="2023-02-28T12:46:02.782" v="380" actId="6549"/>
        <pc:sldMkLst>
          <pc:docMk/>
          <pc:sldMk cId="1724286210" sldId="377"/>
        </pc:sldMkLst>
        <pc:spChg chg="mod">
          <ac:chgData name="Cynthia C Beckmann" userId="36c6a4d0-81f9-4661-beb6-2762229b0327" providerId="ADAL" clId="{2ADE90DE-B8BD-4EF8-B696-A00545C2C8FB}" dt="2023-02-28T11:38:04.486" v="277" actId="1036"/>
          <ac:spMkLst>
            <pc:docMk/>
            <pc:sldMk cId="1724286210" sldId="377"/>
            <ac:spMk id="2" creationId="{63901980-12D7-56E3-5D47-F2A985131730}"/>
          </ac:spMkLst>
        </pc:spChg>
        <pc:spChg chg="mod">
          <ac:chgData name="Cynthia C Beckmann" userId="36c6a4d0-81f9-4661-beb6-2762229b0327" providerId="ADAL" clId="{2ADE90DE-B8BD-4EF8-B696-A00545C2C8FB}" dt="2023-02-28T11:38:04.486" v="277" actId="1036"/>
          <ac:spMkLst>
            <pc:docMk/>
            <pc:sldMk cId="1724286210" sldId="377"/>
            <ac:spMk id="3" creationId="{0D3A45B1-33DE-C5D5-3F53-D1A34433EF7F}"/>
          </ac:spMkLst>
        </pc:spChg>
      </pc:sldChg>
      <pc:sldChg chg="addSp modSp mod">
        <pc:chgData name="Cynthia C Beckmann" userId="36c6a4d0-81f9-4661-beb6-2762229b0327" providerId="ADAL" clId="{2ADE90DE-B8BD-4EF8-B696-A00545C2C8FB}" dt="2023-02-28T12:33:37.313" v="348" actId="1036"/>
        <pc:sldMkLst>
          <pc:docMk/>
          <pc:sldMk cId="1126089322" sldId="379"/>
        </pc:sldMkLst>
        <pc:spChg chg="mod">
          <ac:chgData name="Cynthia C Beckmann" userId="36c6a4d0-81f9-4661-beb6-2762229b0327" providerId="ADAL" clId="{2ADE90DE-B8BD-4EF8-B696-A00545C2C8FB}" dt="2023-02-28T12:33:17.596" v="345" actId="1035"/>
          <ac:spMkLst>
            <pc:docMk/>
            <pc:sldMk cId="1126089322" sldId="379"/>
            <ac:spMk id="2" creationId="{1EA3D518-19CB-4117-C088-BDAC7EE9A821}"/>
          </ac:spMkLst>
        </pc:spChg>
        <pc:spChg chg="add mod">
          <ac:chgData name="Cynthia C Beckmann" userId="36c6a4d0-81f9-4661-beb6-2762229b0327" providerId="ADAL" clId="{2ADE90DE-B8BD-4EF8-B696-A00545C2C8FB}" dt="2023-02-28T12:33:37.313" v="348" actId="1036"/>
          <ac:spMkLst>
            <pc:docMk/>
            <pc:sldMk cId="1126089322" sldId="379"/>
            <ac:spMk id="3" creationId="{91914D3C-D11B-0C79-1D52-77CA935BE86D}"/>
          </ac:spMkLst>
        </pc:spChg>
        <pc:spChg chg="mod">
          <ac:chgData name="Cynthia C Beckmann" userId="36c6a4d0-81f9-4661-beb6-2762229b0327" providerId="ADAL" clId="{2ADE90DE-B8BD-4EF8-B696-A00545C2C8FB}" dt="2023-02-28T11:38:37.762" v="280" actId="1076"/>
          <ac:spMkLst>
            <pc:docMk/>
            <pc:sldMk cId="1126089322" sldId="379"/>
            <ac:spMk id="4" creationId="{D070FACD-5C09-803E-9AB7-D90BC6715B6C}"/>
          </ac:spMkLst>
        </pc:spChg>
      </pc:sldChg>
      <pc:sldChg chg="modSp mod">
        <pc:chgData name="Cynthia C Beckmann" userId="36c6a4d0-81f9-4661-beb6-2762229b0327" providerId="ADAL" clId="{2ADE90DE-B8BD-4EF8-B696-A00545C2C8FB}" dt="2023-02-28T11:39:10.287" v="282" actId="20577"/>
        <pc:sldMkLst>
          <pc:docMk/>
          <pc:sldMk cId="2735846589" sldId="380"/>
        </pc:sldMkLst>
        <pc:spChg chg="mod">
          <ac:chgData name="Cynthia C Beckmann" userId="36c6a4d0-81f9-4661-beb6-2762229b0327" providerId="ADAL" clId="{2ADE90DE-B8BD-4EF8-B696-A00545C2C8FB}" dt="2023-02-28T11:39:10.287" v="282" actId="20577"/>
          <ac:spMkLst>
            <pc:docMk/>
            <pc:sldMk cId="2735846589" sldId="380"/>
            <ac:spMk id="3" creationId="{E83B0082-2EFC-058F-5F81-AE0D479EE9CD}"/>
          </ac:spMkLst>
        </pc:spChg>
      </pc:sldChg>
      <pc:sldChg chg="modNotesTx">
        <pc:chgData name="Cynthia C Beckmann" userId="36c6a4d0-81f9-4661-beb6-2762229b0327" providerId="ADAL" clId="{2ADE90DE-B8BD-4EF8-B696-A00545C2C8FB}" dt="2023-02-28T12:34:51.149" v="349"/>
        <pc:sldMkLst>
          <pc:docMk/>
          <pc:sldMk cId="1744306589" sldId="382"/>
        </pc:sldMkLst>
      </pc:sldChg>
      <pc:sldChg chg="modSp mod">
        <pc:chgData name="Cynthia C Beckmann" userId="36c6a4d0-81f9-4661-beb6-2762229b0327" providerId="ADAL" clId="{2ADE90DE-B8BD-4EF8-B696-A00545C2C8FB}" dt="2023-02-28T13:33:09.648" v="417" actId="6549"/>
        <pc:sldMkLst>
          <pc:docMk/>
          <pc:sldMk cId="3608024386" sldId="383"/>
        </pc:sldMkLst>
        <pc:spChg chg="mod">
          <ac:chgData name="Cynthia C Beckmann" userId="36c6a4d0-81f9-4661-beb6-2762229b0327" providerId="ADAL" clId="{2ADE90DE-B8BD-4EF8-B696-A00545C2C8FB}" dt="2023-02-28T13:33:09.648" v="417" actId="6549"/>
          <ac:spMkLst>
            <pc:docMk/>
            <pc:sldMk cId="3608024386" sldId="383"/>
            <ac:spMk id="3" creationId="{5B2B3CAC-525A-B68F-041B-8B2C6CE5BB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A343E-D4C2-49A7-BC72-54113AFF2339}" type="datetimeFigureOut">
              <a:rPr lang="en-US" smtClean="0"/>
              <a:t>4/11/2023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09D65-67CA-4CED-8B27-E9A2A258BE61}" type="slidenum">
              <a:rPr lang="en-US" smtClean="0"/>
              <a:t>‹#›</a:t>
            </a:fld>
            <a:endParaRPr lang="en-US"/>
          </a:p>
        </p:txBody>
      </p:sp>
    </p:spTree>
    <p:extLst>
      <p:ext uri="{BB962C8B-B14F-4D97-AF65-F5344CB8AC3E}">
        <p14:creationId xmlns:p14="http://schemas.microsoft.com/office/powerpoint/2010/main" val="31645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ec-ed.co.uk/best-practice/what-does-effective-student-feedback-look-like-part-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ctm.org/uploadedFiles/Standards_and_Positions/Position_Statements/Formative%20Assessment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nwea.org/content/uploads/2016/04/4-Formative-Assessment-Practices-that-Make-a-Difference-in-Classroom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ctm.org/uploadedFiles/Standards_and_Positions/Position_Statements/Formative%20Assessment1.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nwea.org/content/uploads/2016/04/4-Formative-Assessment-Practices-that-Make-a-Difference-in-Classrooms.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ec-ed.co.uk/best-practice/what-does-effective-student-feedback-look-like-part-1/"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sec-ed.co.uk/best-practice/what-does-effective-student-feedback-look-like-part-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dn.ncte.org/nctefiles/resources/positions/formative-assessment_singl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wea.org/blog/2018/formative-instructional-practice-using-the-results-and-data-are-what-matters/#:~:text=Eliciting%20and%20gathering%20evidence%20of,data%20that%20make%20it%20formative.&amp;text=The%20use%20of%20formative%20assessment,of%20understanding%20among%20the%20learner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dn.ncte.org/nctefiles/resources/positions/formative-assessment_single.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lassteaching.wordpress.com/2014/06/08/some-thoughts-on-feedbac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Ecp5tFwXA_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thegraidenetwork.com/blog-all/2019/7/15/putting-the-7-hallmarks-of-effective-feedback-to-work-in-your-classroom#:~:text=%233%3A%20Actionable,his%20or%"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ascd.org/publications/educational-leadership/sept12/vol70/num01/Seven-Keys-to-Effective-Feedback.aspx"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oer.educ.cam.ac.uk/wiki/Video/Formative_Assessment_in_Schools.mp4"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t>To Know </a:t>
            </a:r>
          </a:p>
          <a:p>
            <a:pPr>
              <a:buClr>
                <a:srgbClr val="000000"/>
              </a:buClr>
              <a:buSzPts val="1400"/>
            </a:pPr>
            <a:r>
              <a:rPr lang="en-US" dirty="0"/>
              <a:t>We will now begin Part 3 of the CFA training. This part will focus on feedback, which is Essential Function 5 on the Practice Profile. It is important to note that educators should interpret and act on formative assessment to provide feedback intended to improve student learning.</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a:t>
            </a:fld>
            <a:endParaRPr lang="en-US"/>
          </a:p>
        </p:txBody>
      </p:sp>
    </p:spTree>
    <p:extLst>
      <p:ext uri="{BB962C8B-B14F-4D97-AF65-F5344CB8AC3E}">
        <p14:creationId xmlns:p14="http://schemas.microsoft.com/office/powerpoint/2010/main" val="292688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Calibri"/>
                <a:ea typeface="Calibri"/>
                <a:cs typeface="Calibri"/>
                <a:sym typeface="Calibri"/>
              </a:rPr>
              <a:t>To Know</a:t>
            </a:r>
          </a:p>
          <a:p>
            <a:pPr>
              <a:buClr>
                <a:srgbClr val="000000"/>
              </a:buClr>
              <a:buSzPts val="1400"/>
            </a:pPr>
            <a:r>
              <a:rPr lang="en-US" dirty="0">
                <a:solidFill>
                  <a:schemeClr val="dk1"/>
                </a:solidFill>
                <a:latin typeface="Calibri"/>
                <a:ea typeface="Calibri"/>
                <a:cs typeface="Calibri"/>
                <a:sym typeface="Calibri"/>
              </a:rPr>
              <a:t>This article is to be sent to participants prior to the Part 3 session on feedback. The activity within the session provides participants an opportunity to process the article and share key points. You may want to have table copies for participants.</a:t>
            </a:r>
          </a:p>
          <a:p>
            <a:pPr>
              <a:buClr>
                <a:srgbClr val="000000"/>
              </a:buClr>
              <a:buSzPts val="1400"/>
            </a:pPr>
            <a:endParaRPr lang="en-US" dirty="0">
              <a:solidFill>
                <a:schemeClr val="dk1"/>
              </a:solidFill>
              <a:latin typeface="Calibri"/>
              <a:ea typeface="Calibri"/>
              <a:cs typeface="Calibri"/>
              <a:sym typeface="Calibri"/>
            </a:endParaRPr>
          </a:p>
          <a:p>
            <a:r>
              <a:rPr lang="en-US" b="1" dirty="0"/>
              <a:t>Reference</a:t>
            </a:r>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Webb, H. (2016, Sept. 7). What does effective student feedback look like? Part 1. </a:t>
            </a:r>
            <a:r>
              <a:rPr lang="en-US" sz="1200" i="1" dirty="0" err="1">
                <a:effectLst/>
                <a:ea typeface="Calibri" panose="020F0502020204030204" pitchFamily="34" charset="0"/>
                <a:cs typeface="Times New Roman" panose="02020603050405020304" pitchFamily="18" charset="0"/>
              </a:rPr>
              <a:t>SecEd</a:t>
            </a:r>
            <a:r>
              <a:rPr lang="en-US" sz="1200" i="1"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3"/>
              </a:rPr>
              <a:t>https://www.sec-ed.co.uk/best-practice/what-does-effective-student-feedback-look-like-part-1/</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10</a:t>
            </a:fld>
            <a:endParaRPr lang="en-US"/>
          </a:p>
        </p:txBody>
      </p:sp>
    </p:spTree>
    <p:extLst>
      <p:ext uri="{BB962C8B-B14F-4D97-AF65-F5344CB8AC3E}">
        <p14:creationId xmlns:p14="http://schemas.microsoft.com/office/powerpoint/2010/main" val="88435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t>To Know/To Say</a:t>
            </a:r>
          </a:p>
          <a:p>
            <a:pPr>
              <a:buClr>
                <a:srgbClr val="000000"/>
              </a:buClr>
              <a:buSzPts val="1400"/>
            </a:pPr>
            <a:r>
              <a:rPr lang="en-US" b="0" dirty="0"/>
              <a:t>As we begin this session, it is important to look at what we have already covered in the two previous sessions. We have clarified learning and answered the question  “Where is the learner going?” We have learned about eliciting evidence of learning and answered the question “Where is the learner now?” Now we will look at feedback which answers the question “How does the learner get there?” (or “Where is the Learner Going?”) This aligns with the Essential Function 5 which is Interpreting and Acting.</a:t>
            </a:r>
          </a:p>
          <a:p>
            <a:pPr>
              <a:buClr>
                <a:srgbClr val="000000"/>
              </a:buClr>
              <a:buSzPts val="1400"/>
            </a:pPr>
            <a:endParaRPr lang="en-US" dirty="0"/>
          </a:p>
          <a:p>
            <a:pPr>
              <a:buClr>
                <a:srgbClr val="000000"/>
              </a:buClr>
              <a:buSzPts val="1400"/>
            </a:pPr>
            <a:r>
              <a:rPr lang="en-US" dirty="0"/>
              <a:t>These are working definitions to use in Part 3, Feedback and are embedded in the content of this section:</a:t>
            </a:r>
          </a:p>
          <a:p>
            <a:pPr marL="171450" indent="-171450" defTabSz="942289">
              <a:buFont typeface="Arial" panose="020B0604020202020204" pitchFamily="34" charset="0"/>
              <a:buChar char="•"/>
              <a:defRPr/>
            </a:pPr>
            <a:r>
              <a:rPr lang="en-US" b="1" dirty="0">
                <a:latin typeface="Calibri" panose="020F0502020204030204" pitchFamily="34" charset="0"/>
                <a:ea typeface="Calibri" panose="020F0502020204030204" pitchFamily="34" charset="0"/>
                <a:cs typeface="Times New Roman" panose="02020603050405020304" pitchFamily="18" charset="0"/>
              </a:rPr>
              <a:t>Actionable  Feedback</a:t>
            </a:r>
            <a:r>
              <a:rPr lang="en-US" dirty="0">
                <a:latin typeface="Calibri" panose="020F0502020204030204" pitchFamily="34" charset="0"/>
                <a:ea typeface="Calibri" panose="020F0502020204030204" pitchFamily="34" charset="0"/>
                <a:cs typeface="Times New Roman" panose="02020603050405020304" pitchFamily="18" charset="0"/>
              </a:rPr>
              <a:t> – information that supports the learner with a plan of action for improvement as well as opportunities to act on the feedback (review, revise, practice, retry, self-adjust)</a:t>
            </a:r>
          </a:p>
          <a:p>
            <a:pPr marL="171450" indent="-171450" defTabSz="942289">
              <a:buFont typeface="Arial" panose="020B0604020202020204" pitchFamily="34" charset="0"/>
              <a:buChar char="•"/>
              <a:defRPr/>
            </a:pPr>
            <a:r>
              <a:rPr lang="en-US" b="1" dirty="0">
                <a:latin typeface="Calibri" panose="020F0502020204030204" pitchFamily="34" charset="0"/>
                <a:ea typeface="Calibri" panose="020F0502020204030204" pitchFamily="34" charset="0"/>
                <a:cs typeface="Times New Roman" panose="02020603050405020304" pitchFamily="18" charset="0"/>
              </a:rPr>
              <a:t>Evaluative Feedback</a:t>
            </a:r>
            <a:r>
              <a:rPr lang="en-US" dirty="0">
                <a:latin typeface="Calibri" panose="020F0502020204030204" pitchFamily="34" charset="0"/>
                <a:ea typeface="Calibri" panose="020F0502020204030204" pitchFamily="34" charset="0"/>
                <a:cs typeface="Times New Roman" panose="02020603050405020304" pitchFamily="18" charset="0"/>
              </a:rPr>
              <a:t> - information provided to the learner in the form of grades or judgmental comments, which fail to provide a path to improvement and can often have a negative impact on learning.</a:t>
            </a:r>
          </a:p>
          <a:p>
            <a:pPr marL="171450" indent="-171450" defTabSz="942289">
              <a:buFont typeface="Arial" panose="020B0604020202020204" pitchFamily="34" charset="0"/>
              <a:buChar char="•"/>
              <a:defRPr/>
            </a:pPr>
            <a:r>
              <a:rPr lang="en-US" b="1" dirty="0"/>
              <a:t>Evidence of learning</a:t>
            </a:r>
            <a:r>
              <a:rPr lang="en-US" dirty="0"/>
              <a:t> - information gathered through observations, discussions, tasks, and activities that provide educators with insight and data regarding students’ thinking and understanding.</a:t>
            </a:r>
          </a:p>
          <a:p>
            <a:pPr marL="171450" indent="-171450" defTabSz="942289">
              <a:buFont typeface="Arial" panose="020B0604020202020204" pitchFamily="34" charset="0"/>
              <a:buChar char="•"/>
              <a:defRPr/>
            </a:pPr>
            <a:r>
              <a:rPr lang="en-US" b="1" dirty="0">
                <a:latin typeface="Calibri" panose="020F0502020204030204" pitchFamily="34" charset="0"/>
                <a:ea typeface="Calibri" panose="020F0502020204030204" pitchFamily="34" charset="0"/>
                <a:cs typeface="Times New Roman" panose="02020603050405020304" pitchFamily="18" charset="0"/>
              </a:rPr>
              <a:t>Feedback</a:t>
            </a:r>
            <a:r>
              <a:rPr lang="en-US" dirty="0">
                <a:latin typeface="Calibri" panose="020F0502020204030204" pitchFamily="34" charset="0"/>
                <a:ea typeface="Calibri" panose="020F0502020204030204" pitchFamily="34" charset="0"/>
                <a:cs typeface="Times New Roman" panose="02020603050405020304" pitchFamily="18" charset="0"/>
              </a:rPr>
              <a:t> - information provided by an agent (teacher, peer, book, parent, self-experience) regarding aspects of one’s performance or understanding.</a:t>
            </a:r>
          </a:p>
          <a:p>
            <a:pPr marL="171450" indent="-171450" defTabSz="942289">
              <a:buFont typeface="Arial" panose="020B0604020202020204" pitchFamily="34" charset="0"/>
              <a:buChar char="•"/>
              <a:defRPr/>
            </a:pPr>
            <a:r>
              <a:rPr lang="en-US" b="1" dirty="0">
                <a:latin typeface="Calibri" panose="020F0502020204030204" pitchFamily="34" charset="0"/>
                <a:ea typeface="Calibri" panose="020F0502020204030204" pitchFamily="34" charset="0"/>
                <a:cs typeface="Times New Roman" panose="02020603050405020304" pitchFamily="18" charset="0"/>
              </a:rPr>
              <a:t>Rubric </a:t>
            </a:r>
            <a:r>
              <a:rPr lang="en-US" dirty="0">
                <a:latin typeface="Calibri" panose="020F0502020204030204" pitchFamily="34" charset="0"/>
                <a:ea typeface="Calibri" panose="020F0502020204030204" pitchFamily="34" charset="0"/>
                <a:cs typeface="Times New Roman" panose="02020603050405020304" pitchFamily="18" charset="0"/>
              </a:rPr>
              <a:t>- a coherent set of criteria for students' work that includes descriptions of levels of performance quality on the criteria.</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t>References</a:t>
            </a: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Frey, N., Fisher, D. (2011). </a:t>
            </a:r>
            <a:r>
              <a:rPr lang="en-US" i="0" dirty="0">
                <a:latin typeface="Calibri" panose="020F0502020204030204" pitchFamily="34" charset="0"/>
                <a:ea typeface="Calibri" panose="020F0502020204030204" pitchFamily="34" charset="0"/>
                <a:cs typeface="Times New Roman" panose="02020603050405020304" pitchFamily="18" charset="0"/>
              </a:rPr>
              <a:t>The formative assessment action plan: Practical steps to more successful teaching and learning. </a:t>
            </a:r>
            <a:r>
              <a:rPr lang="en-US" i="1" dirty="0">
                <a:latin typeface="Calibri" panose="020F0502020204030204" pitchFamily="34" charset="0"/>
                <a:ea typeface="Calibri" panose="020F0502020204030204" pitchFamily="34" charset="0"/>
                <a:cs typeface="Times New Roman" panose="02020603050405020304" pitchFamily="18" charset="0"/>
              </a:rPr>
              <a:t>ASCD.</a:t>
            </a: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Moss, C., Brookhart, S. (2019). </a:t>
            </a:r>
            <a:r>
              <a:rPr lang="en-US" i="0" dirty="0">
                <a:latin typeface="Calibri" panose="020F0502020204030204" pitchFamily="34" charset="0"/>
                <a:ea typeface="Calibri" panose="020F0502020204030204" pitchFamily="34" charset="0"/>
                <a:cs typeface="Times New Roman" panose="02020603050405020304" pitchFamily="18" charset="0"/>
              </a:rPr>
              <a:t>Advancing formative assessment in every classroom: A guide for instructional leaders. </a:t>
            </a:r>
            <a:r>
              <a:rPr lang="en-US" i="1" dirty="0">
                <a:latin typeface="Calibri" panose="020F0502020204030204" pitchFamily="34" charset="0"/>
                <a:ea typeface="Calibri" panose="020F0502020204030204" pitchFamily="34" charset="0"/>
                <a:cs typeface="Times New Roman" panose="02020603050405020304" pitchFamily="18" charset="0"/>
              </a:rPr>
              <a:t>ASCD.</a:t>
            </a:r>
          </a:p>
          <a:p>
            <a:pPr marL="0" marR="0" lvl="0" indent="0" algn="l" defTabSz="942289" rtl="0" eaLnBrk="1" fontAlgn="auto" latinLnBrk="0" hangingPunct="1">
              <a:lnSpc>
                <a:spcPct val="100000"/>
              </a:lnSpc>
              <a:spcBef>
                <a:spcPts val="0"/>
              </a:spcBef>
              <a:spcAft>
                <a:spcPts val="0"/>
              </a:spcAft>
              <a:buClrTx/>
              <a:buSzTx/>
              <a:buFontTx/>
              <a:buNone/>
              <a:tabLst/>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endParaRPr lang="en-US" dirty="0"/>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11</a:t>
            </a:fld>
            <a:endParaRPr lang="en-US"/>
          </a:p>
        </p:txBody>
      </p:sp>
    </p:spTree>
    <p:extLst>
      <p:ext uri="{BB962C8B-B14F-4D97-AF65-F5344CB8AC3E}">
        <p14:creationId xmlns:p14="http://schemas.microsoft.com/office/powerpoint/2010/main" val="426069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latin typeface="Calibri"/>
                <a:ea typeface="Calibri"/>
                <a:cs typeface="Calibri"/>
                <a:sym typeface="Calibri"/>
              </a:rPr>
              <a:t>To Know/To Say</a:t>
            </a:r>
          </a:p>
          <a:p>
            <a:pPr>
              <a:buSzPct val="25000"/>
            </a:pPr>
            <a:r>
              <a:rPr lang="en-US" dirty="0">
                <a:solidFill>
                  <a:schemeClr val="dk1"/>
                </a:solidFill>
                <a:latin typeface="Calibri"/>
                <a:ea typeface="Calibri"/>
                <a:cs typeface="Calibri"/>
                <a:sym typeface="Calibri"/>
              </a:rPr>
              <a:t>Special thanks to all contributors to the development and revision of this Professional Learning Module.</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12</a:t>
            </a:fld>
            <a:endParaRPr lang="en-US"/>
          </a:p>
        </p:txBody>
      </p:sp>
    </p:spTree>
    <p:extLst>
      <p:ext uri="{BB962C8B-B14F-4D97-AF65-F5344CB8AC3E}">
        <p14:creationId xmlns:p14="http://schemas.microsoft.com/office/powerpoint/2010/main" val="156979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To Do</a:t>
            </a:r>
          </a:p>
          <a:p>
            <a:r>
              <a:rPr lang="en-US" b="0" dirty="0"/>
              <a:t>Add presenter information to the slide.</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13</a:t>
            </a:fld>
            <a:endParaRPr lang="en-US"/>
          </a:p>
        </p:txBody>
      </p:sp>
    </p:spTree>
    <p:extLst>
      <p:ext uri="{BB962C8B-B14F-4D97-AF65-F5344CB8AC3E}">
        <p14:creationId xmlns:p14="http://schemas.microsoft.com/office/powerpoint/2010/main" val="197807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To Know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important to establish norms for training. Trainers are free to adjust this list of norms.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To Do</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Consider including a check mid-way through the training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To Say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Please review the norms for this training. Are there any additions that need to be made to the norms at this time?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14</a:t>
            </a:fld>
            <a:endParaRPr lang="en-US"/>
          </a:p>
        </p:txBody>
      </p:sp>
    </p:spTree>
    <p:extLst>
      <p:ext uri="{BB962C8B-B14F-4D97-AF65-F5344CB8AC3E}">
        <p14:creationId xmlns:p14="http://schemas.microsoft.com/office/powerpoint/2010/main" val="3313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latin typeface="Calibri"/>
                <a:ea typeface="Calibri"/>
                <a:cs typeface="Calibri"/>
                <a:sym typeface="Calibri"/>
              </a:rPr>
              <a:t>To Know/To Say</a:t>
            </a:r>
          </a:p>
          <a:p>
            <a:pPr>
              <a:buSzPct val="25000"/>
            </a:pPr>
            <a:r>
              <a:rPr lang="en-US" dirty="0">
                <a:solidFill>
                  <a:schemeClr val="dk1"/>
                </a:solidFill>
                <a:latin typeface="Calibri"/>
                <a:ea typeface="Calibri"/>
                <a:cs typeface="Calibri"/>
                <a:sym typeface="Calibri"/>
              </a:rPr>
              <a:t>You</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will see these icons on slides and handouts throughout the presentation. </a:t>
            </a:r>
            <a:endParaRPr lang="en-US" b="1"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15</a:t>
            </a:fld>
            <a:endParaRPr lang="en-US"/>
          </a:p>
        </p:txBody>
      </p:sp>
    </p:spTree>
    <p:extLst>
      <p:ext uri="{BB962C8B-B14F-4D97-AF65-F5344CB8AC3E}">
        <p14:creationId xmlns:p14="http://schemas.microsoft.com/office/powerpoint/2010/main" val="195285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buSzPct val="25000"/>
              <a:defRPr/>
            </a:pPr>
            <a:r>
              <a:rPr lang="en-US" b="1" dirty="0">
                <a:solidFill>
                  <a:schemeClr val="dk1"/>
                </a:solidFill>
                <a:ea typeface="Calibri"/>
                <a:cs typeface="Calibri"/>
                <a:sym typeface="Calibri"/>
              </a:rPr>
              <a:t>To Know</a:t>
            </a:r>
          </a:p>
          <a:p>
            <a:pPr defTabSz="942289">
              <a:buSzPct val="25000"/>
              <a:defRP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Nine Professional Learning Modules make up the DCI Content within the DCI Framework as illustrated in the slide. </a:t>
            </a:r>
          </a:p>
          <a:p>
            <a:pPr marL="285750" indent="-285750" defTabSz="942289">
              <a:buSzPct val="25000"/>
              <a:buFont typeface="Wingdings" panose="05000000000000000000" pitchFamily="2" charset="2"/>
              <a:buChar char="§"/>
              <a:defRP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Three foundational educational practices essential for collaborative, data-informed instruction and decision making</a:t>
            </a:r>
          </a:p>
          <a:p>
            <a:pPr marL="285750" indent="-285750" defTabSz="942289">
              <a:buSzPct val="25000"/>
              <a:buFont typeface="Wingdings" panose="05000000000000000000" pitchFamily="2" charset="2"/>
              <a:buChar char="§"/>
              <a:defRP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Two effective teaching and learning practices shown to improve student achievement</a:t>
            </a:r>
          </a:p>
          <a:p>
            <a:pPr marL="285750" indent="-285750" defTabSz="942289">
              <a:buSzPct val="25000"/>
              <a:buFont typeface="Wingdings" panose="05000000000000000000" pitchFamily="2" charset="2"/>
              <a:buChar char="§"/>
              <a:defRP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Four practices that create a supportive context to sustain and</a:t>
            </a:r>
            <a:b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advance effective teaching and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42289">
              <a:buSzPct val="25000"/>
              <a:defRPr/>
            </a:pPr>
            <a:endParaRPr lang="en-US" dirty="0">
              <a:solidFill>
                <a:schemeClr val="dk1"/>
              </a:solidFill>
              <a:ea typeface="Calibri"/>
              <a:cs typeface="Calibri"/>
              <a:sym typeface="Calibri"/>
            </a:endParaRPr>
          </a:p>
          <a:p>
            <a:pPr>
              <a:buSzPct val="25000"/>
            </a:pPr>
            <a:r>
              <a:rPr lang="en-US" b="1" dirty="0">
                <a:solidFill>
                  <a:schemeClr val="dk1"/>
                </a:solidFill>
                <a:ea typeface="Calibri"/>
                <a:cs typeface="Calibri"/>
                <a:sym typeface="Calibri"/>
              </a:rPr>
              <a:t>To Do/To Say</a:t>
            </a:r>
          </a:p>
          <a:p>
            <a:pPr>
              <a:buSzPct val="25000"/>
            </a:pPr>
            <a:r>
              <a:rPr lang="en-US" dirty="0">
                <a:solidFill>
                  <a:schemeClr val="dk1"/>
                </a:solidFill>
                <a:ea typeface="Calibri"/>
                <a:cs typeface="Calibri"/>
                <a:sym typeface="Calibri"/>
              </a:rPr>
              <a:t>Before we delve into Part 3, let’s take a few minutes to review the DCI Framework graphic, looking specifically at where CFA falls into whole picture.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As you see, the focus of DCI is on effective instruction leading to exceptional outcomes for all Missouri students.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The Content Framework has three main components</a:t>
            </a:r>
          </a:p>
          <a:p>
            <a:pPr marL="171450" indent="-171450">
              <a:buSzPct val="25000"/>
              <a:buFont typeface="Wingdings" panose="05000000000000000000" pitchFamily="2" charset="2"/>
              <a:buChar char="§"/>
            </a:pPr>
            <a:r>
              <a:rPr lang="en-US" dirty="0">
                <a:solidFill>
                  <a:schemeClr val="dk1"/>
                </a:solidFill>
                <a:ea typeface="Calibri"/>
                <a:cs typeface="Calibri"/>
                <a:sym typeface="Calibri"/>
              </a:rPr>
              <a:t>Foundations (consisting of Collaborative Teams, Data-Based Decision Making, and Common Formative Assessment)</a:t>
            </a:r>
          </a:p>
          <a:p>
            <a:pPr marL="176679" indent="-176679">
              <a:buSzPct val="25000"/>
              <a:buFont typeface="Wingdings" panose="05000000000000000000" pitchFamily="2" charset="2"/>
              <a:buChar char="§"/>
            </a:pPr>
            <a:r>
              <a:rPr lang="en-US" dirty="0">
                <a:solidFill>
                  <a:schemeClr val="dk1"/>
                </a:solidFill>
                <a:ea typeface="Calibri"/>
                <a:cs typeface="Calibri"/>
                <a:sym typeface="Calibri"/>
              </a:rPr>
              <a:t>Effective Teaching and Learning Practices (Developing Assessment Capable Learners with Feedback and Metacognition) </a:t>
            </a:r>
          </a:p>
          <a:p>
            <a:pPr marL="176679" indent="-176679">
              <a:buSzPct val="25000"/>
              <a:buFont typeface="Wingdings" panose="05000000000000000000" pitchFamily="2" charset="2"/>
              <a:buChar char="§"/>
            </a:pPr>
            <a:r>
              <a:rPr lang="en-US" dirty="0">
                <a:solidFill>
                  <a:schemeClr val="dk1"/>
                </a:solidFill>
                <a:ea typeface="Calibri"/>
                <a:cs typeface="Calibri"/>
                <a:sym typeface="Calibri"/>
              </a:rPr>
              <a:t>Supportive Context (School Based Implementation Coaching, Collective Teacher Efficacy, and Systems/Instructional Leadership)</a:t>
            </a:r>
          </a:p>
          <a:p>
            <a:pPr marL="0" indent="0">
              <a:buSzPct val="25000"/>
              <a:buFont typeface="Wingdings" panose="05000000000000000000" pitchFamily="2" charset="2"/>
              <a:buNone/>
            </a:pPr>
            <a:endParaRPr lang="en-US" dirty="0">
              <a:solidFill>
                <a:schemeClr val="dk1"/>
              </a:solidFill>
              <a:ea typeface="Calibri"/>
              <a:cs typeface="Calibri"/>
              <a:sym typeface="Calibri"/>
            </a:endParaRPr>
          </a:p>
          <a:p>
            <a:pPr defTabSz="942289">
              <a:buSzPct val="25000"/>
              <a:defRPr/>
            </a:pPr>
            <a:r>
              <a:rPr lang="en-US" b="1" dirty="0">
                <a:solidFill>
                  <a:schemeClr val="dk1"/>
                </a:solidFill>
                <a:ea typeface="Calibri"/>
                <a:cs typeface="Calibri"/>
                <a:sym typeface="Calibri"/>
              </a:rPr>
              <a:t>References</a:t>
            </a:r>
          </a:p>
          <a:p>
            <a:pPr defTabSz="942289">
              <a:buSzPct val="25000"/>
              <a:defRPr/>
            </a:pPr>
            <a:r>
              <a:rPr lang="en-US" dirty="0" err="1">
                <a:solidFill>
                  <a:srgbClr val="005479"/>
                </a:solidFill>
              </a:rPr>
              <a:t>MoEdu</a:t>
            </a:r>
            <a:r>
              <a:rPr lang="en-US" dirty="0">
                <a:solidFill>
                  <a:srgbClr val="005479"/>
                </a:solidFill>
              </a:rPr>
              <a:t>-SAIL. (2022). </a:t>
            </a:r>
            <a:r>
              <a:rPr lang="en-US" i="1" dirty="0">
                <a:solidFill>
                  <a:srgbClr val="005479"/>
                </a:solidFill>
              </a:rPr>
              <a:t>Blueprint for district and building leadership </a:t>
            </a:r>
            <a:r>
              <a:rPr lang="en-US" i="0" dirty="0">
                <a:solidFill>
                  <a:srgbClr val="005479"/>
                </a:solidFill>
              </a:rPr>
              <a:t>(6</a:t>
            </a:r>
            <a:r>
              <a:rPr lang="en-US" i="0" baseline="30000" dirty="0">
                <a:solidFill>
                  <a:srgbClr val="005479"/>
                </a:solidFill>
              </a:rPr>
              <a:t>th</a:t>
            </a:r>
            <a:r>
              <a:rPr lang="en-US" i="0" dirty="0">
                <a:solidFill>
                  <a:srgbClr val="005479"/>
                </a:solidFill>
              </a:rPr>
              <a:t> ed.). </a:t>
            </a:r>
            <a:r>
              <a:rPr lang="en-US" baseline="0" dirty="0">
                <a:solidFill>
                  <a:schemeClr val="dk1"/>
                </a:solidFill>
                <a:latin typeface="Tw Cen MT" panose="020B0602020104020603" pitchFamily="34" charset="0"/>
                <a:cs typeface="Calibri" panose="020F0502020204030204" pitchFamily="34" charset="0"/>
                <a:sym typeface="Arial"/>
              </a:rPr>
              <a:t>Missouri Department of Elementary and Secondary Education: Northern Arizona University, Institute for Human Development.</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16</a:t>
            </a:fld>
            <a:endParaRPr lang="en-US"/>
          </a:p>
        </p:txBody>
      </p:sp>
    </p:spTree>
    <p:extLst>
      <p:ext uri="{BB962C8B-B14F-4D97-AF65-F5344CB8AC3E}">
        <p14:creationId xmlns:p14="http://schemas.microsoft.com/office/powerpoint/2010/main" val="305073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Handout #1</a:t>
            </a:r>
          </a:p>
          <a:p>
            <a:pPr marL="0"/>
            <a:endParaRPr lang="en-US" b="1" dirty="0"/>
          </a:p>
          <a:p>
            <a:pPr marL="0"/>
            <a:r>
              <a:rPr lang="en-US" b="1" dirty="0"/>
              <a:t>To Know/To Say</a:t>
            </a:r>
          </a:p>
          <a:p>
            <a:pPr marL="0"/>
            <a:r>
              <a:rPr lang="en-US" dirty="0"/>
              <a:t>The CFA infographic summarizes key content from the learning package</a:t>
            </a:r>
            <a:r>
              <a:rPr lang="en-US" b="0" dirty="0"/>
              <a:t>. Briefly review the infographic with participants.</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17</a:t>
            </a:fld>
            <a:endParaRPr lang="en-US"/>
          </a:p>
        </p:txBody>
      </p:sp>
    </p:spTree>
    <p:extLst>
      <p:ext uri="{BB962C8B-B14F-4D97-AF65-F5344CB8AC3E}">
        <p14:creationId xmlns:p14="http://schemas.microsoft.com/office/powerpoint/2010/main" val="30262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1 provides content aligned with the first essential function of the formative assessment process, CLARIFYING LEARNING, which addresses EF 1 &amp; 2 of the CFA Practice Profile. Topics covered include identifying priority standards, unwrapping priority standards, learning targets, and success criteria. </a:t>
            </a:r>
            <a:r>
              <a:rPr lang="en-US" b="0" dirty="0"/>
              <a:t>Please note: This module introduces the concepts of priority standards, learning targets, and success criteria as they related to formative assessment, however this information is not intended to replace the in-depth professional development through DACL regarding the development of success criteria and learning targets. If a coach feels the district would benefit more from understanding these concepts more deeply, please use the DCI DACL module materials along with the CFA module. </a:t>
            </a:r>
          </a:p>
          <a:p>
            <a:pPr marL="0" marR="0" lvl="0" indent="0" algn="l" defTabSz="94228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6679" indent="-176679">
              <a:buFont typeface="Arial" panose="020B0604020202020204" pitchFamily="34" charset="0"/>
              <a:buChar char="•"/>
            </a:pPr>
            <a:r>
              <a:rPr lang="en-US" dirty="0"/>
              <a:t>Part 2 is aligned with EF 3 &amp; 4 of the CFA Practice Profile which addresses ELICITING EVIDENCE OF LEARNING through daily formative assessment and common formative assessment.</a:t>
            </a:r>
          </a:p>
          <a:p>
            <a:pPr marL="0" indent="0">
              <a:buFont typeface="Arial" panose="020B0604020202020204" pitchFamily="34" charset="0"/>
              <a:buNone/>
            </a:pPr>
            <a:endParaRPr lang="en-US" dirty="0"/>
          </a:p>
          <a:p>
            <a:pPr marL="176679" indent="-176679">
              <a:buFont typeface="Arial" panose="020B0604020202020204" pitchFamily="34" charset="0"/>
              <a:buChar char="•"/>
            </a:pPr>
            <a:r>
              <a:rPr lang="en-US" dirty="0"/>
              <a:t>Part 3 is aligned with EF 5 of the Practice Profile. It provides content on using evidence of learning (feedback from students) to drive instruction, as well as information on providing effective feedback to students to move them toward learning goals.</a:t>
            </a:r>
          </a:p>
          <a:p>
            <a:pPr marL="0" indent="0">
              <a:buFont typeface="Arial" panose="020B0604020202020204" pitchFamily="34" charset="0"/>
              <a:buNone/>
            </a:pPr>
            <a:endParaRPr lang="en-US" dirty="0"/>
          </a:p>
          <a:p>
            <a:pPr marL="176679" indent="-176679">
              <a:buFont typeface="Arial" panose="020B0604020202020204" pitchFamily="34" charset="0"/>
              <a:buChar char="•"/>
            </a:pPr>
            <a:r>
              <a:rPr lang="en-US" dirty="0"/>
              <a:t>Concepts addressing ACTIVATING LEARNERS are important to the formative assessment process and have been embedded throughout the module. The Metacognition and DACL modules also address activating learners and can be accessed from the </a:t>
            </a:r>
            <a:r>
              <a:rPr lang="en-US" dirty="0" err="1"/>
              <a:t>MoEdu</a:t>
            </a:r>
            <a:r>
              <a:rPr lang="en-US" dirty="0"/>
              <a:t>-SAIL Website (https://www.moedu-sail.org/mtss-facilitator-materials/#practices) or the Missouri Virtual Learning Platform. (https://apps.dese.mo.gov/WebLogin/Login.aspx?ReturnUrl=%2fweblogin%2ferrorPage.html%3faspxerrorpath%3d%2fVLP%2fapp%2findex.aspx&amp;aspxerrorpath=/VLP/app/index.aspx)</a:t>
            </a:r>
          </a:p>
          <a:p>
            <a:pPr marL="176679" indent="-176679">
              <a:buFont typeface="Arial" panose="020B0604020202020204" pitchFamily="34" charset="0"/>
              <a:buChar char="•"/>
            </a:pPr>
            <a:endParaRPr lang="en-US" dirty="0"/>
          </a:p>
          <a:p>
            <a:pPr marL="0" indent="0">
              <a:buFont typeface="Arial" panose="020B0604020202020204" pitchFamily="34" charset="0"/>
              <a:buNone/>
            </a:pPr>
            <a:r>
              <a:rPr lang="en-US" b="1" dirty="0"/>
              <a:t>To Do/To Say</a:t>
            </a:r>
          </a:p>
          <a:p>
            <a:pPr marL="0" indent="0">
              <a:buFont typeface="Arial" panose="020B0604020202020204" pitchFamily="34" charset="0"/>
              <a:buNone/>
            </a:pPr>
            <a:r>
              <a:rPr lang="en-US" b="0" dirty="0"/>
              <a:t>This slide shows the organization of the entire CFA Module. Today we will be completing Part 3, which coincides with Essential Function 5 on the Practice Profile.</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18</a:t>
            </a:fld>
            <a:endParaRPr lang="en-US"/>
          </a:p>
        </p:txBody>
      </p:sp>
    </p:spTree>
    <p:extLst>
      <p:ext uri="{BB962C8B-B14F-4D97-AF65-F5344CB8AC3E}">
        <p14:creationId xmlns:p14="http://schemas.microsoft.com/office/powerpoint/2010/main" val="3047200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overall learning Objectives for the Common Formative Assessment module. Objectives are aligned to the Common Formative Assessment Practice Profile. Formative assessment is a process that includes 1. clarifying learning, 2. eliciting evidence of learning, and 3. interpreting and acting on evidence of learning to provide feedback and make decisions based on data to improve teaching and learning. The objectives are also aligned with this process. We will cover objective 5 today.</a:t>
            </a:r>
          </a:p>
          <a:p>
            <a:endParaRPr lang="en-US" dirty="0"/>
          </a:p>
          <a:p>
            <a:r>
              <a:rPr lang="en-US" b="1" dirty="0"/>
              <a:t>To Do</a:t>
            </a:r>
          </a:p>
          <a:p>
            <a:pPr>
              <a:buClr>
                <a:schemeClr val="dk1"/>
              </a:buClr>
              <a:buSzPct val="25000"/>
            </a:pPr>
            <a:r>
              <a:rPr lang="en-US" b="0" dirty="0"/>
              <a:t>Review the learning outcomes on the slide.</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19</a:t>
            </a:fld>
            <a:endParaRPr lang="en-US"/>
          </a:p>
        </p:txBody>
      </p:sp>
    </p:spTree>
    <p:extLst>
      <p:ext uri="{BB962C8B-B14F-4D97-AF65-F5344CB8AC3E}">
        <p14:creationId xmlns:p14="http://schemas.microsoft.com/office/powerpoint/2010/main" val="199834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5572" defTabSz="942289">
              <a:buClr>
                <a:srgbClr val="000000"/>
              </a:buClr>
              <a:buSzPts val="1400"/>
              <a:defRPr/>
            </a:pPr>
            <a:r>
              <a:rPr lang="en-US" b="1" dirty="0"/>
              <a:t>This slide is for coaches</a:t>
            </a:r>
          </a:p>
          <a:p>
            <a:pPr indent="-235572" defTabSz="942289">
              <a:buClr>
                <a:srgbClr val="000000"/>
              </a:buClr>
              <a:buSzPts val="1400"/>
              <a:defRPr/>
            </a:pPr>
            <a:endParaRPr lang="en-US" b="1" dirty="0"/>
          </a:p>
          <a:p>
            <a:pPr indent="-235572" defTabSz="942289">
              <a:buClr>
                <a:srgbClr val="000000"/>
              </a:buClr>
              <a:buSzPts val="1400"/>
              <a:defRPr/>
            </a:pPr>
            <a:r>
              <a:rPr lang="en-US" b="0" baseline="0" dirty="0"/>
              <a:t>Formative Assessment is an essential topic that all educators, building leaders, and instructional coaches need to understand. The content in this module is intended to help districts/teachers plan for the use of daily formative and common formative assessment in their districts. </a:t>
            </a:r>
          </a:p>
          <a:p>
            <a:pPr indent="-235572" defTabSz="942289">
              <a:buClr>
                <a:srgbClr val="000000"/>
              </a:buClr>
              <a:buSzPts val="1400"/>
              <a:defRPr/>
            </a:pPr>
            <a:endParaRPr lang="en-US" b="0" baseline="0" dirty="0"/>
          </a:p>
          <a:p>
            <a:pPr indent="-235572" defTabSz="942289">
              <a:buClr>
                <a:srgbClr val="000000"/>
              </a:buClr>
              <a:buSzPts val="1400"/>
              <a:defRPr/>
            </a:pPr>
            <a:r>
              <a:rPr lang="en-US" dirty="0"/>
              <a:t>If a district uses the term learning intention instead of learning target, the presenter may change reference from learning target to learning intention throughout the presentation. </a:t>
            </a:r>
            <a:r>
              <a:rPr lang="en-US" b="0" dirty="0"/>
              <a:t>Learning</a:t>
            </a:r>
            <a:r>
              <a:rPr lang="en-US" b="0" baseline="0" dirty="0"/>
              <a:t> targets are defined as the key information and ideas we want learners to know.</a:t>
            </a:r>
          </a:p>
          <a:p>
            <a:pPr indent="-235572" defTabSz="942289">
              <a:buClr>
                <a:srgbClr val="000000"/>
              </a:buClr>
              <a:buSzPts val="1400"/>
              <a:defRPr/>
            </a:pPr>
            <a:endParaRPr lang="en-US" b="0" baseline="0" dirty="0"/>
          </a:p>
          <a:p>
            <a:pPr marL="0" marR="0" lvl="0" indent="-235572" algn="l" defTabSz="942289" rtl="0" eaLnBrk="1" fontAlgn="auto" latinLnBrk="0" hangingPunct="1">
              <a:lnSpc>
                <a:spcPct val="100000"/>
              </a:lnSpc>
              <a:spcBef>
                <a:spcPts val="0"/>
              </a:spcBef>
              <a:spcAft>
                <a:spcPts val="0"/>
              </a:spcAft>
              <a:buClr>
                <a:srgbClr val="000000"/>
              </a:buClr>
              <a:buSzPts val="1400"/>
              <a:buFontTx/>
              <a:buNone/>
              <a:tabLst/>
              <a:defRPr/>
            </a:pPr>
            <a:r>
              <a:rPr lang="en-US" sz="1800" dirty="0">
                <a:effectLst/>
                <a:latin typeface="Calibri" panose="020F0502020204030204" pitchFamily="34" charset="0"/>
                <a:ea typeface="Calibri" panose="020F0502020204030204" pitchFamily="34" charset="0"/>
              </a:rPr>
              <a:t>Consultants should possess a general understanding of the role of various types of formative assessment and the importance each plays in the DBDM process. They should also understand that the effectiveness of instructional practices is measured by assessing student impact which is done through formative assessment.</a:t>
            </a:r>
          </a:p>
          <a:p>
            <a:pPr indent="-235572" defTabSz="942289">
              <a:buClr>
                <a:srgbClr val="000000"/>
              </a:buClr>
              <a:buSzPts val="1400"/>
              <a:defRPr/>
            </a:pPr>
            <a:endParaRPr lang="en-US" b="0" baseline="0" dirty="0"/>
          </a:p>
          <a:p>
            <a:pPr indent="-235572" defTabSz="942289">
              <a:buClr>
                <a:srgbClr val="000000"/>
              </a:buClr>
              <a:buSzPts val="1400"/>
              <a:defRPr/>
            </a:pPr>
            <a:endParaRPr lang="en-US" b="0" baseline="0" dirty="0">
              <a:effectLst/>
            </a:endParaRPr>
          </a:p>
          <a:p>
            <a:pPr indent="-235572" defTabSz="942289">
              <a:buClr>
                <a:srgbClr val="000000"/>
              </a:buClr>
              <a:buSzPts val="1400"/>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a:t>
            </a:fld>
            <a:endParaRPr lang="en-US"/>
          </a:p>
        </p:txBody>
      </p:sp>
    </p:spTree>
    <p:extLst>
      <p:ext uri="{BB962C8B-B14F-4D97-AF65-F5344CB8AC3E}">
        <p14:creationId xmlns:p14="http://schemas.microsoft.com/office/powerpoint/2010/main" val="141713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a:t>
            </a:r>
            <a:endParaRPr lang="en-US" dirty="0"/>
          </a:p>
          <a:p>
            <a:pPr marL="0" lvl="0" indent="0" algn="l" rtl="0">
              <a:lnSpc>
                <a:spcPct val="100000"/>
              </a:lnSpc>
              <a:spcBef>
                <a:spcPts val="0"/>
              </a:spcBef>
              <a:spcAft>
                <a:spcPts val="0"/>
              </a:spcAft>
              <a:buSzPts val="1400"/>
              <a:buNone/>
            </a:pPr>
            <a:r>
              <a:rPr lang="en-US" dirty="0"/>
              <a:t>These are the overall essential questions for the Common Formative Assessment module. Questions are aligned to the five essential functions on the CFA Practice Profile. </a:t>
            </a:r>
            <a:r>
              <a:rPr lang="en-US" sz="1200" dirty="0"/>
              <a:t>These Essential Questions help to activate participant thinking and access prior knowledge regarding metacognition.</a:t>
            </a:r>
          </a:p>
          <a:p>
            <a:pPr marL="0" lvl="0" indent="0" algn="l" rtl="0">
              <a:lnSpc>
                <a:spcPct val="100000"/>
              </a:lnSpc>
              <a:spcBef>
                <a:spcPts val="0"/>
              </a:spcBef>
              <a:spcAft>
                <a:spcPts val="0"/>
              </a:spcAft>
              <a:buSzPts val="1400"/>
              <a:buNone/>
            </a:pPr>
            <a:endParaRPr lang="en-US" dirty="0"/>
          </a:p>
          <a:p>
            <a:pPr marL="0" indent="0">
              <a:spcBef>
                <a:spcPts val="0"/>
              </a:spcBef>
              <a:buSzPct val="25000"/>
              <a:buNone/>
            </a:pPr>
            <a:r>
              <a:rPr lang="en-US" sz="1200" b="1" dirty="0"/>
              <a:t>To Do</a:t>
            </a:r>
          </a:p>
          <a:p>
            <a:pPr marL="0" indent="0">
              <a:spcBef>
                <a:spcPts val="0"/>
              </a:spcBef>
              <a:buSzPct val="25000"/>
              <a:buNone/>
            </a:pPr>
            <a:r>
              <a:rPr lang="en-US" sz="1200" b="0" dirty="0"/>
              <a:t>Review the essential questions and provide time for reflective thinking.</a:t>
            </a:r>
          </a:p>
          <a:p>
            <a:pPr marL="0" indent="0">
              <a:spcBef>
                <a:spcPts val="0"/>
              </a:spcBef>
              <a:buSzPct val="25000"/>
              <a:buNone/>
            </a:pPr>
            <a:endParaRPr lang="en-US" sz="1200" b="0" dirty="0"/>
          </a:p>
          <a:p>
            <a:pPr marL="0" indent="0">
              <a:spcBef>
                <a:spcPts val="0"/>
              </a:spcBef>
              <a:buSzPct val="25000"/>
              <a:buNone/>
            </a:pPr>
            <a:r>
              <a:rPr lang="en-US" sz="1200" b="1" dirty="0"/>
              <a:t>To Say</a:t>
            </a:r>
          </a:p>
          <a:p>
            <a:pPr marL="0" indent="0">
              <a:spcBef>
                <a:spcPts val="0"/>
              </a:spcBef>
              <a:buSzPct val="25000"/>
              <a:buNone/>
            </a:pPr>
            <a:r>
              <a:rPr lang="en-US" sz="1200" b="0" dirty="0"/>
              <a:t>These essential questions will help you reflect on your knowledge regarding CFA Module and the content that is contained in parts 1, 2, &amp; 3 of the module. (Read the questions.) During this training, we will answer the final question.</a:t>
            </a:r>
            <a:endParaRPr lang="en-US" sz="1200" dirty="0"/>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20</a:t>
            </a:fld>
            <a:endParaRPr lang="en-US"/>
          </a:p>
        </p:txBody>
      </p:sp>
    </p:spTree>
    <p:extLst>
      <p:ext uri="{BB962C8B-B14F-4D97-AF65-F5344CB8AC3E}">
        <p14:creationId xmlns:p14="http://schemas.microsoft.com/office/powerpoint/2010/main" val="149056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#2</a:t>
            </a:r>
            <a:endParaRPr lang="en-US" b="1" dirty="0">
              <a:solidFill>
                <a:srgbClr val="C00000"/>
              </a:solidFill>
              <a:highlight>
                <a:srgbClr val="FFFF00"/>
              </a:highlight>
            </a:endParaRPr>
          </a:p>
          <a:p>
            <a:pPr marL="0" lvl="0" indent="0" algn="l" rtl="0">
              <a:spcBef>
                <a:spcPts val="0"/>
              </a:spcBef>
              <a:spcAft>
                <a:spcPts val="0"/>
              </a:spcAft>
              <a:buNone/>
            </a:pPr>
            <a:endParaRPr lang="en-US" b="1" dirty="0">
              <a:solidFill>
                <a:srgbClr val="C00000"/>
              </a:solidFill>
              <a:highlight>
                <a:srgbClr val="FFFF00"/>
              </a:highlight>
            </a:endParaRPr>
          </a:p>
          <a:p>
            <a:pPr marL="0" lvl="0" indent="0" algn="l" rtl="0">
              <a:spcBef>
                <a:spcPts val="0"/>
              </a:spcBef>
              <a:spcAft>
                <a:spcPts val="0"/>
              </a:spcAft>
              <a:buNone/>
            </a:pPr>
            <a:r>
              <a:rPr lang="en-US" b="1" dirty="0"/>
              <a:t>Know/To Say</a:t>
            </a:r>
          </a:p>
          <a:p>
            <a:pPr marL="0" lvl="0" indent="0" algn="l" rtl="0">
              <a:spcBef>
                <a:spcPts val="0"/>
              </a:spcBef>
              <a:spcAft>
                <a:spcPts val="0"/>
              </a:spcAft>
              <a:buNone/>
            </a:pPr>
            <a:r>
              <a:rPr lang="en-US" b="0" dirty="0"/>
              <a:t>This is the Common Formative Assessment Practice Profile. This Practice Profile is a rubric that serves as an educator’s roadmap for implementation of formative assessment. </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Each of the five essential functions align with clarifying learning through priority standards, learning targets, and success criteria; eliciting evidence of learning through daily and common formative assessment; and providing feedback by interpreting and acting.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To Do</a:t>
            </a:r>
            <a:endParaRPr lang="en-US" dirty="0"/>
          </a:p>
          <a:p>
            <a:pPr marL="0" lvl="0" indent="0" algn="l" rtl="0">
              <a:spcBef>
                <a:spcPts val="0"/>
              </a:spcBef>
              <a:spcAft>
                <a:spcPts val="0"/>
              </a:spcAft>
              <a:buNone/>
            </a:pPr>
            <a:r>
              <a:rPr lang="en-US" b="0" dirty="0"/>
              <a:t>Make sure each participant has this handout. Briefly discuss the five essential functions. Then have educators do a quick self-assessment by highlighting indicators in EF 1 &amp; 2 they currently see taking place in their classroom/school/district. This document will be reviewed in all three sessions.</a:t>
            </a:r>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21</a:t>
            </a:fld>
            <a:endParaRPr lang="en-US"/>
          </a:p>
        </p:txBody>
      </p:sp>
    </p:spTree>
    <p:extLst>
      <p:ext uri="{BB962C8B-B14F-4D97-AF65-F5344CB8AC3E}">
        <p14:creationId xmlns:p14="http://schemas.microsoft.com/office/powerpoint/2010/main" val="3757674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71"/>
              </a:spcBef>
            </a:pPr>
            <a:r>
              <a:rPr lang="en-US" sz="1200" b="1" dirty="0">
                <a:latin typeface="Tw Cen MT" panose="020B0602020104020603" pitchFamily="34" charset="0"/>
              </a:rPr>
              <a:t>To Know/To Say</a:t>
            </a:r>
          </a:p>
          <a:p>
            <a:pPr>
              <a:spcBef>
                <a:spcPts val="371"/>
              </a:spcBef>
            </a:pPr>
            <a:r>
              <a:rPr lang="en-US" sz="1200" dirty="0">
                <a:latin typeface="Tw Cen MT" panose="020B0602020104020603" pitchFamily="34" charset="0"/>
              </a:rPr>
              <a:t>These MO Leader Standards are closely aligned to the content within the Common Formative Assessment module.</a:t>
            </a:r>
          </a:p>
          <a:p>
            <a:pPr>
              <a:spcBef>
                <a:spcPts val="371"/>
              </a:spcBef>
            </a:pPr>
            <a:endParaRPr lang="en-US" sz="1200" dirty="0">
              <a:latin typeface="Tw Cen MT" panose="020B0602020104020603" pitchFamily="34" charset="0"/>
            </a:endParaRPr>
          </a:p>
          <a:p>
            <a:pPr marL="0" indent="0">
              <a:buNone/>
            </a:pPr>
            <a:r>
              <a:rPr lang="en-US" sz="1200" b="1" dirty="0"/>
              <a:t>Standard #2</a:t>
            </a:r>
            <a:r>
              <a:rPr lang="en-US" sz="1200" dirty="0"/>
              <a:t> Teaching and Learning</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endParaRPr lang="en-US" sz="1200" b="0" dirty="0"/>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Quality Indicator 2</a:t>
            </a:r>
            <a:r>
              <a:rPr lang="en-US" sz="1200" dirty="0"/>
              <a:t>: Provide an Effective Instructional Program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Quality Indicator 3</a:t>
            </a:r>
            <a:r>
              <a:rPr lang="en-US" sz="1200" dirty="0"/>
              <a:t>: Ensure Continuous Professional Learning</a:t>
            </a:r>
          </a:p>
          <a:p>
            <a:pPr marL="0" indent="0">
              <a:buNone/>
            </a:pPr>
            <a:endParaRPr lang="en-US" sz="1200" b="1" dirty="0"/>
          </a:p>
          <a:p>
            <a:pPr marL="0" indent="0">
              <a:buNone/>
            </a:pPr>
            <a:r>
              <a:rPr lang="en-US" sz="1200" b="1" dirty="0"/>
              <a:t>Standard #6 </a:t>
            </a:r>
            <a:r>
              <a:rPr lang="en-US" sz="1200" dirty="0"/>
              <a:t>Professional Development</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Education leaders have the knowledge and ability to ensure the success of all students by remaining current on best practices in education administration and school-related areas as evidenced in his/her annual professional development plan. </a:t>
            </a:r>
            <a:endParaRPr lang="en-US" sz="1200" b="0" dirty="0"/>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Quality Indicator 1</a:t>
            </a:r>
            <a:r>
              <a:rPr lang="en-US" sz="1200" dirty="0"/>
              <a:t>: Increase knowledge and skills based on best practices</a:t>
            </a:r>
            <a:endParaRPr lang="en-US" sz="1200" b="1" dirty="0"/>
          </a:p>
          <a:p>
            <a:pPr>
              <a:spcBef>
                <a:spcPts val="371"/>
              </a:spcBef>
            </a:pPr>
            <a:endParaRPr lang="en-US" sz="1200" dirty="0">
              <a:latin typeface="Tw Cen MT" panose="020B0602020104020603" pitchFamily="34" charset="0"/>
            </a:endParaRPr>
          </a:p>
          <a:p>
            <a:pPr>
              <a:spcBef>
                <a:spcPts val="371"/>
              </a:spcBef>
            </a:pPr>
            <a:r>
              <a:rPr lang="en-US" sz="1200" b="1" dirty="0">
                <a:latin typeface="Tw Cen MT" panose="020B0602020104020603" pitchFamily="34" charset="0"/>
              </a:rPr>
              <a:t>To Do</a:t>
            </a:r>
            <a:r>
              <a:rPr lang="en-US" sz="1200" dirty="0">
                <a:latin typeface="Tw Cen MT" panose="020B0602020104020603" pitchFamily="34" charset="0"/>
              </a:rPr>
              <a:t> </a:t>
            </a:r>
          </a:p>
          <a:p>
            <a:pPr>
              <a:spcBef>
                <a:spcPts val="371"/>
              </a:spcBef>
            </a:pPr>
            <a:r>
              <a:rPr lang="en-US" sz="1200" dirty="0">
                <a:latin typeface="Tw Cen MT" panose="020B0602020104020603" pitchFamily="34" charset="0"/>
              </a:rPr>
              <a:t>Review slide with participants.</a:t>
            </a:r>
          </a:p>
          <a:p>
            <a:pPr>
              <a:spcBef>
                <a:spcPts val="371"/>
              </a:spcBef>
            </a:pPr>
            <a:endParaRPr lang="en-US" sz="1200" dirty="0">
              <a:latin typeface="Tw Cen MT" panose="020B0602020104020603" pitchFamily="34" charset="0"/>
            </a:endParaRPr>
          </a:p>
          <a:p>
            <a:pPr>
              <a:spcBef>
                <a:spcPts val="371"/>
              </a:spcBef>
            </a:pPr>
            <a:r>
              <a:rPr lang="en-US" sz="1200" b="1" dirty="0">
                <a:latin typeface="Tw Cen MT" panose="020B0602020104020603" pitchFamily="34" charset="0"/>
              </a:rPr>
              <a:t>Reference</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Missouri Department of Elementary and Secondary Education. (2013, June). Leader standards</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Missouri’s Educator Evaluation System.</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https://dese.mo.gov/media/pdf/oeq-ed-leaderstandards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71"/>
              </a:spcBef>
            </a:pPr>
            <a:endParaRPr lang="en-US" sz="1200" dirty="0">
              <a:latin typeface="Tw Cen MT" panose="020B0602020104020603" pitchFamily="34" charset="0"/>
            </a:endParaRPr>
          </a:p>
          <a:p>
            <a:pPr>
              <a:spcBef>
                <a:spcPts val="371"/>
              </a:spcBef>
            </a:pPr>
            <a:endParaRPr lang="en-US" sz="1200" dirty="0">
              <a:latin typeface="Tw Cen MT" panose="020B0602020104020603" pitchFamily="34"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22</a:t>
            </a:fld>
            <a:endParaRPr lang="en-US"/>
          </a:p>
        </p:txBody>
      </p:sp>
    </p:spTree>
    <p:extLst>
      <p:ext uri="{BB962C8B-B14F-4D97-AF65-F5344CB8AC3E}">
        <p14:creationId xmlns:p14="http://schemas.microsoft.com/office/powerpoint/2010/main" val="261036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71"/>
              </a:spcBef>
            </a:pPr>
            <a:r>
              <a:rPr lang="en-US" b="1" dirty="0">
                <a:latin typeface="Tw Cen MT" panose="020B0602020104020603" pitchFamily="34" charset="0"/>
              </a:rPr>
              <a:t>To Know/To Say</a:t>
            </a:r>
          </a:p>
          <a:p>
            <a:pPr>
              <a:spcBef>
                <a:spcPts val="371"/>
              </a:spcBef>
            </a:pPr>
            <a:r>
              <a:rPr lang="en-US" dirty="0">
                <a:latin typeface="Tw Cen MT" panose="020B0602020104020603" pitchFamily="34" charset="0"/>
              </a:rPr>
              <a:t>These MO Teacher Standards are closely aligned to the content within the Common Formative Assessment module.</a:t>
            </a:r>
          </a:p>
          <a:p>
            <a:pPr>
              <a:spcBef>
                <a:spcPts val="371"/>
              </a:spcBef>
            </a:pPr>
            <a:endParaRPr lang="en-US" dirty="0">
              <a:latin typeface="Tw Cen MT" panose="020B0602020104020603" pitchFamily="34" charset="0"/>
            </a:endParaRPr>
          </a:p>
          <a:p>
            <a:pPr marL="0" indent="0">
              <a:buNone/>
            </a:pPr>
            <a:r>
              <a:rPr lang="en-US" sz="1200" b="1" dirty="0"/>
              <a:t>Standard #2 Student Learning, Growth and Development </a:t>
            </a:r>
            <a:r>
              <a:rPr lang="en-US" sz="1200" dirty="0"/>
              <a:t>The teacher understands how students learn, develop, and differ in their approaches to learning. The teacher provides learning opportunities that are adapted to diverse learners and support the intellectual, social, and personal development of all students. </a:t>
            </a:r>
          </a:p>
          <a:p>
            <a:pPr marL="171450" indent="-171450">
              <a:buFont typeface="Wingdings" panose="05000000000000000000" pitchFamily="2" charset="2"/>
              <a:buChar char="§"/>
            </a:pPr>
            <a:r>
              <a:rPr lang="en-US" sz="1200" b="1" dirty="0"/>
              <a:t>Quality Indicator 2</a:t>
            </a:r>
            <a:r>
              <a:rPr lang="en-US" sz="1200" dirty="0"/>
              <a:t>: Student goals</a:t>
            </a:r>
          </a:p>
          <a:p>
            <a:pPr marL="0" indent="0">
              <a:buNone/>
            </a:pPr>
            <a:endParaRPr lang="en-US" sz="1200" dirty="0"/>
          </a:p>
          <a:p>
            <a:pPr marL="0" indent="0">
              <a:buNone/>
            </a:pPr>
            <a:r>
              <a:rPr lang="en-US" sz="1200" b="1" dirty="0"/>
              <a:t>Standard #7</a:t>
            </a:r>
            <a:r>
              <a:rPr lang="en-US" sz="1200" dirty="0"/>
              <a:t> </a:t>
            </a:r>
            <a:r>
              <a:rPr lang="en-US" sz="1200" b="1" dirty="0"/>
              <a:t>Student Assessment and Data Analysis </a:t>
            </a:r>
            <a:r>
              <a:rPr lang="en-US" sz="1200" dirty="0"/>
              <a:t>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a:t>
            </a:r>
          </a:p>
          <a:p>
            <a:pPr marL="171450" indent="-171450">
              <a:buFont typeface="Arial" panose="020B0604020202020204" pitchFamily="34" charset="0"/>
              <a:buChar char="•"/>
            </a:pPr>
            <a:r>
              <a:rPr lang="en-US" sz="1200" b="1" dirty="0"/>
              <a:t>Quality Indicator 1: </a:t>
            </a:r>
            <a:r>
              <a:rPr lang="en-US" sz="1200" dirty="0"/>
              <a:t>Effective use of assessments</a:t>
            </a:r>
          </a:p>
          <a:p>
            <a:pPr marL="171450" indent="-171450">
              <a:buFont typeface="Arial" panose="020B0604020202020204" pitchFamily="34" charset="0"/>
              <a:buChar char="•"/>
            </a:pPr>
            <a:r>
              <a:rPr lang="en-US" sz="1200" b="1" dirty="0"/>
              <a:t>Quality Indicator 2:</a:t>
            </a:r>
            <a:r>
              <a:rPr lang="en-US" sz="1200" dirty="0"/>
              <a:t> Assessment data to improve learning </a:t>
            </a:r>
          </a:p>
          <a:p>
            <a:pPr marL="171450" indent="-171450">
              <a:buFont typeface="Arial" panose="020B0604020202020204" pitchFamily="34" charset="0"/>
              <a:buChar char="•"/>
            </a:pPr>
            <a:r>
              <a:rPr lang="en-US" sz="1200" b="1" dirty="0"/>
              <a:t>Quality Indicator 3</a:t>
            </a:r>
            <a:r>
              <a:rPr lang="en-US" sz="1200" dirty="0"/>
              <a:t>: Student-led assessment strategies </a:t>
            </a:r>
          </a:p>
          <a:p>
            <a:pPr marL="171450" indent="-171450">
              <a:buFont typeface="Arial" panose="020B0604020202020204" pitchFamily="34" charset="0"/>
              <a:buChar char="•"/>
            </a:pPr>
            <a:r>
              <a:rPr lang="en-US" sz="1200" b="1" dirty="0"/>
              <a:t>Quality Indicator 4</a:t>
            </a:r>
            <a:r>
              <a:rPr lang="en-US" sz="1200" dirty="0"/>
              <a:t>: Effect of instruction on individual/class learning </a:t>
            </a:r>
          </a:p>
          <a:p>
            <a:pPr marL="171450" indent="-171450">
              <a:buFont typeface="Arial" panose="020B0604020202020204" pitchFamily="34" charset="0"/>
              <a:buChar char="•"/>
            </a:pPr>
            <a:r>
              <a:rPr lang="en-US" sz="1200" b="1" dirty="0"/>
              <a:t>Quality Indicator 5</a:t>
            </a:r>
            <a:r>
              <a:rPr lang="en-US" sz="1200" dirty="0"/>
              <a:t>: Communication of student progress and maintaining records </a:t>
            </a:r>
          </a:p>
          <a:p>
            <a:pPr marL="171450" indent="-171450">
              <a:buFont typeface="Arial" panose="020B0604020202020204" pitchFamily="34" charset="0"/>
              <a:buChar char="•"/>
            </a:pPr>
            <a:r>
              <a:rPr lang="en-US" sz="1200" b="1" dirty="0"/>
              <a:t>Quality Indicator 6</a:t>
            </a:r>
            <a:r>
              <a:rPr lang="en-US" sz="1200" dirty="0"/>
              <a:t>: Collaborative data analysis</a:t>
            </a:r>
          </a:p>
          <a:p>
            <a:pPr marL="0" indent="0">
              <a:spcBef>
                <a:spcPts val="371"/>
              </a:spcBef>
              <a:buFont typeface="Arial" panose="020B0604020202020204" pitchFamily="34" charset="0"/>
              <a:buNone/>
            </a:pPr>
            <a:endParaRPr lang="en-US" dirty="0">
              <a:latin typeface="Tw Cen MT" panose="020B0602020104020603" pitchFamily="34" charset="0"/>
            </a:endParaRPr>
          </a:p>
          <a:p>
            <a:pPr>
              <a:spcBef>
                <a:spcPts val="371"/>
              </a:spcBef>
            </a:pPr>
            <a:r>
              <a:rPr lang="en-US" b="1" dirty="0">
                <a:latin typeface="Tw Cen MT" panose="020B0602020104020603" pitchFamily="34" charset="0"/>
              </a:rPr>
              <a:t>To Do</a:t>
            </a:r>
          </a:p>
          <a:p>
            <a:pPr>
              <a:spcBef>
                <a:spcPts val="371"/>
              </a:spcBef>
            </a:pPr>
            <a:r>
              <a:rPr lang="en-US" dirty="0">
                <a:latin typeface="Tw Cen MT" panose="020B0602020104020603" pitchFamily="34" charset="0"/>
              </a:rPr>
              <a:t>Review slide with participants.</a:t>
            </a:r>
          </a:p>
          <a:p>
            <a:pPr>
              <a:spcBef>
                <a:spcPts val="371"/>
              </a:spcBef>
            </a:pPr>
            <a:endParaRPr lang="en-US" b="1" dirty="0"/>
          </a:p>
          <a:p>
            <a:r>
              <a:rPr lang="en-US" b="1" dirty="0"/>
              <a:t>Reference</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Missouri Department of Elementary and Secondary Education. (2013, June). Leader standards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Missouri’s Educator Evaluation System.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https://dese.mo.gov/media/pdf/oeq-ed-leaderstandards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23</a:t>
            </a:fld>
            <a:endParaRPr lang="en-US"/>
          </a:p>
        </p:txBody>
      </p:sp>
    </p:spTree>
    <p:extLst>
      <p:ext uri="{BB962C8B-B14F-4D97-AF65-F5344CB8AC3E}">
        <p14:creationId xmlns:p14="http://schemas.microsoft.com/office/powerpoint/2010/main" val="2409754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t>Handout #3</a:t>
            </a:r>
          </a:p>
          <a:p>
            <a:pPr>
              <a:buClr>
                <a:srgbClr val="000000"/>
              </a:buClr>
              <a:buSzPts val="1400"/>
            </a:pPr>
            <a:endParaRPr lang="en-US" b="1" dirty="0"/>
          </a:p>
          <a:p>
            <a:pPr>
              <a:buClr>
                <a:srgbClr val="000000"/>
              </a:buClr>
              <a:buSzPts val="1400"/>
            </a:pPr>
            <a:r>
              <a:rPr lang="en-US" b="1" dirty="0"/>
              <a:t>To Know</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dirty="0">
                <a:latin typeface="+mj-lt"/>
              </a:rPr>
              <a:t>This graphic illustrates the formative assessment process and is Handout #3. This process was explained in the Introduction to Formative Assessment in Part 1. This is a good time to review the process. Part 1 of the CFA module focused on Clarifying Learning, Part 2 focuses on Eliciting Evidence of Learning, and Part 3, this session, focuses on Feedback.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dirty="0">
              <a:latin typeface="+mj-lt"/>
            </a:endParaRPr>
          </a:p>
          <a:p>
            <a:pPr>
              <a:buClr>
                <a:srgbClr val="000000"/>
              </a:buClr>
              <a:buSzPts val="1400"/>
            </a:pPr>
            <a:r>
              <a:rPr lang="en-US" b="1" dirty="0"/>
              <a:t>To Say</a:t>
            </a:r>
          </a:p>
          <a:p>
            <a:pPr>
              <a:buClr>
                <a:srgbClr val="000000"/>
              </a:buClr>
              <a:buSzPts val="1400"/>
            </a:pPr>
            <a:r>
              <a:rPr lang="en-US" dirty="0"/>
              <a:t>We are now ready to look at feedback which is part of Essential Function 5 on the Practice Profile. You may want to refer back to Handout #2 which is the Practice Profile. This is handout #3.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24</a:t>
            </a:fld>
            <a:endParaRPr lang="en-US"/>
          </a:p>
        </p:txBody>
      </p:sp>
    </p:spTree>
    <p:extLst>
      <p:ext uri="{BB962C8B-B14F-4D97-AF65-F5344CB8AC3E}">
        <p14:creationId xmlns:p14="http://schemas.microsoft.com/office/powerpoint/2010/main" val="126842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Know</a:t>
            </a:r>
          </a:p>
          <a:p>
            <a:r>
              <a:rPr lang="en-US" dirty="0">
                <a:solidFill>
                  <a:schemeClr val="dk1"/>
                </a:solidFill>
                <a:latin typeface="Arial"/>
                <a:ea typeface="Arial"/>
                <a:cs typeface="Arial"/>
                <a:sym typeface="Arial"/>
              </a:rPr>
              <a:t>The purpose of this activity is to help participants activate their thinking regarding formative assessment. </a:t>
            </a:r>
            <a:endParaRPr lang="en-US" sz="1200" kern="1200" dirty="0">
              <a:solidFill>
                <a:schemeClr val="tx1"/>
              </a:solidFill>
              <a:effectLst/>
              <a:latin typeface="+mn-lt"/>
              <a:ea typeface="+mn-ea"/>
              <a:cs typeface="+mn-cs"/>
            </a:endParaRPr>
          </a:p>
          <a:p>
            <a:endParaRPr lang="en-US" dirty="0"/>
          </a:p>
          <a:p>
            <a:pPr marL="0" indent="0">
              <a:buFont typeface="Arial" panose="020B0604020202020204" pitchFamily="34" charset="0"/>
              <a:buNone/>
            </a:pPr>
            <a:r>
              <a:rPr lang="en-US" b="1" dirty="0"/>
              <a:t>To Do/Say</a:t>
            </a:r>
          </a:p>
          <a:p>
            <a:pPr marL="0" indent="0">
              <a:buFont typeface="Arial" panose="020B0604020202020204" pitchFamily="34" charset="0"/>
              <a:buNone/>
            </a:pPr>
            <a:r>
              <a:rPr lang="en-US" dirty="0"/>
              <a:t>The steps to this activity include asking participants to </a:t>
            </a:r>
            <a:r>
              <a:rPr lang="en-US" sz="1200" kern="1200" dirty="0">
                <a:solidFill>
                  <a:schemeClr val="tx1"/>
                </a:solidFill>
                <a:effectLst/>
                <a:latin typeface="+mn-lt"/>
                <a:ea typeface="+mn-ea"/>
                <a:cs typeface="+mn-cs"/>
              </a:rPr>
              <a:t>write one response to a prompt.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participants move about the room and share responses, mentally cataloguing the responses of others.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Signal participants to return to their seats and list the responses they heard from others.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table groups participants should pool responses.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Reference</a:t>
            </a:r>
          </a:p>
          <a:p>
            <a:pPr marL="0" indent="0">
              <a:buFont typeface="Arial" panose="020B0604020202020204" pitchFamily="34" charset="0"/>
              <a:buNone/>
            </a:pPr>
            <a:r>
              <a:rPr lang="en-US" sz="1200" kern="1200" dirty="0">
                <a:solidFill>
                  <a:schemeClr val="tx1"/>
                </a:solidFill>
                <a:effectLst/>
                <a:latin typeface="+mn-lt"/>
                <a:ea typeface="+mn-ea"/>
                <a:cs typeface="+mn-cs"/>
              </a:rPr>
              <a:t>Thinking Collaboratively. (n.d.). </a:t>
            </a:r>
            <a:r>
              <a:rPr lang="en-US" sz="1200" i="1" kern="1200" dirty="0">
                <a:solidFill>
                  <a:schemeClr val="tx1"/>
                </a:solidFill>
                <a:effectLst/>
                <a:latin typeface="+mn-lt"/>
                <a:ea typeface="+mn-ea"/>
                <a:cs typeface="+mn-cs"/>
              </a:rPr>
              <a:t>The Adaptive School.</a:t>
            </a:r>
            <a:r>
              <a:rPr lang="en-US" sz="1200" kern="1200" dirty="0">
                <a:solidFill>
                  <a:schemeClr val="tx1"/>
                </a:solidFill>
                <a:effectLst/>
                <a:latin typeface="+mn-lt"/>
                <a:ea typeface="+mn-ea"/>
                <a:cs typeface="+mn-cs"/>
              </a:rPr>
              <a:t> https://www.thinkingcollaborative.com/_files/ugd/6a5cc9_ed28b325ab6a4362b834f4bbf295d408.pdf </a:t>
            </a:r>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25</a:t>
            </a:fld>
            <a:endParaRPr lang="en-US"/>
          </a:p>
        </p:txBody>
      </p:sp>
    </p:spTree>
    <p:extLst>
      <p:ext uri="{BB962C8B-B14F-4D97-AF65-F5344CB8AC3E}">
        <p14:creationId xmlns:p14="http://schemas.microsoft.com/office/powerpoint/2010/main" val="328977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a:t>
            </a:r>
          </a:p>
          <a:p>
            <a:r>
              <a:rPr lang="en-US" dirty="0"/>
              <a:t>Show slide to participants and review it. </a:t>
            </a:r>
          </a:p>
          <a:p>
            <a:pPr>
              <a:buClr>
                <a:srgbClr val="000000"/>
              </a:buClr>
              <a:buSzPts val="1400"/>
            </a:pPr>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26</a:t>
            </a:fld>
            <a:endParaRPr lang="en-US"/>
          </a:p>
        </p:txBody>
      </p:sp>
    </p:spTree>
    <p:extLst>
      <p:ext uri="{BB962C8B-B14F-4D97-AF65-F5344CB8AC3E}">
        <p14:creationId xmlns:p14="http://schemas.microsoft.com/office/powerpoint/2010/main" val="838661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r>
              <a:rPr lang="en-US" dirty="0"/>
              <a:t>These are the learning intentions/objectives for the Feedback part of this module. They are aligned with EF 5 on the Common Formative Assessment Practice Profile which is Handout #2. You may want to use the Practice Profile throughout this training.</a:t>
            </a:r>
          </a:p>
        </p:txBody>
      </p:sp>
      <p:sp>
        <p:nvSpPr>
          <p:cNvPr id="4" name="Slide Number Placeholder 3"/>
          <p:cNvSpPr>
            <a:spLocks noGrp="1"/>
          </p:cNvSpPr>
          <p:nvPr>
            <p:ph type="sldNum" sz="quarter" idx="5"/>
          </p:nvPr>
        </p:nvSpPr>
        <p:spPr/>
        <p:txBody>
          <a:bodyPr/>
          <a:lstStyle/>
          <a:p>
            <a:fld id="{37009D65-67CA-4CED-8B27-E9A2A258BE61}" type="slidenum">
              <a:rPr lang="en-US" smtClean="0"/>
              <a:t>27</a:t>
            </a:fld>
            <a:endParaRPr lang="en-US"/>
          </a:p>
        </p:txBody>
      </p:sp>
    </p:spTree>
    <p:extLst>
      <p:ext uri="{BB962C8B-B14F-4D97-AF65-F5344CB8AC3E}">
        <p14:creationId xmlns:p14="http://schemas.microsoft.com/office/powerpoint/2010/main" val="2319672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014">
              <a:spcBef>
                <a:spcPts val="381"/>
              </a:spcBef>
              <a:defRPr/>
            </a:pPr>
            <a:r>
              <a:rPr lang="en-US" b="1" dirty="0"/>
              <a:t>To Know</a:t>
            </a:r>
            <a:endParaRPr lang="en-US" b="1" baseline="0" dirty="0"/>
          </a:p>
          <a:p>
            <a:pPr defTabSz="968014">
              <a:spcBef>
                <a:spcPts val="381"/>
              </a:spcBef>
              <a:defRPr/>
            </a:pPr>
            <a:r>
              <a:rPr lang="en-US" b="0" baseline="0" dirty="0"/>
              <a:t>Essential questions guide the audience to begin thinking about the information provided in the module. Essential questions also give the presenter a guide for what information needs to be reviewed and discussed at the end of the presentation. Participants will need time throughout the presentation to discuss and reflect on these questions. </a:t>
            </a:r>
          </a:p>
          <a:p>
            <a:pPr defTabSz="968014">
              <a:spcBef>
                <a:spcPts val="381"/>
              </a:spcBef>
              <a:defRPr/>
            </a:pPr>
            <a:endParaRPr lang="en-US" b="0" baseline="0" dirty="0"/>
          </a:p>
          <a:p>
            <a:pPr defTabSz="968014">
              <a:spcBef>
                <a:spcPts val="381"/>
              </a:spcBef>
              <a:defRPr/>
            </a:pPr>
            <a:r>
              <a:rPr lang="en-US" b="0" baseline="0" dirty="0"/>
              <a:t>The essential questions listed on this slide pose questions to help participants reflect on key ideas within Feedback module. </a:t>
            </a:r>
          </a:p>
          <a:p>
            <a:pPr defTabSz="968014">
              <a:spcBef>
                <a:spcPts val="381"/>
              </a:spcBef>
              <a:defRPr/>
            </a:pPr>
            <a:endParaRPr lang="en-US" b="1" dirty="0"/>
          </a:p>
          <a:p>
            <a:pPr defTabSz="968014">
              <a:spcBef>
                <a:spcPts val="381"/>
              </a:spcBef>
              <a:defRPr/>
            </a:pPr>
            <a:r>
              <a:rPr lang="en-US" b="1" dirty="0"/>
              <a:t>To Do</a:t>
            </a:r>
          </a:p>
          <a:p>
            <a:pPr defTabSz="968014">
              <a:spcBef>
                <a:spcPts val="381"/>
              </a:spcBef>
              <a:defRPr/>
            </a:pPr>
            <a:r>
              <a:rPr lang="en-US" dirty="0"/>
              <a:t>Pose questions on the slide and encourage discussion around each.</a:t>
            </a:r>
          </a:p>
          <a:p>
            <a:pPr defTabSz="968014">
              <a:spcBef>
                <a:spcPts val="381"/>
              </a:spcBef>
              <a:defRPr/>
            </a:pPr>
            <a:endParaRPr lang="en-US" b="1" dirty="0"/>
          </a:p>
          <a:p>
            <a:pPr defTabSz="968014">
              <a:spcBef>
                <a:spcPts val="381"/>
              </a:spcBef>
              <a:defRPr/>
            </a:pPr>
            <a:r>
              <a:rPr lang="en-US" b="1" dirty="0"/>
              <a:t>To Say</a:t>
            </a:r>
          </a:p>
          <a:p>
            <a:r>
              <a:rPr lang="en-US" dirty="0"/>
              <a:t>We will use these essential questions to reflect on our knowledge and actions related to feedback.</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28</a:t>
            </a:fld>
            <a:endParaRPr lang="en-US"/>
          </a:p>
        </p:txBody>
      </p:sp>
    </p:spTree>
    <p:extLst>
      <p:ext uri="{BB962C8B-B14F-4D97-AF65-F5344CB8AC3E}">
        <p14:creationId xmlns:p14="http://schemas.microsoft.com/office/powerpoint/2010/main" val="2573732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#3- The Formative Assessment Process</a:t>
            </a:r>
          </a:p>
          <a:p>
            <a:endParaRPr lang="en-US" b="1" dirty="0"/>
          </a:p>
          <a:p>
            <a:r>
              <a:rPr lang="en-US" b="1" dirty="0"/>
              <a:t>To Know/To Do</a:t>
            </a:r>
          </a:p>
          <a:p>
            <a:pPr defTabSz="942289">
              <a:defRPr/>
            </a:pPr>
            <a:r>
              <a:rPr lang="en-US" b="0" dirty="0"/>
              <a:t>The next step in the formative assessment process is interpreting and acting on feedback. Use the graphic to explain how the pieces of this module fit together in the formative assessment process. </a:t>
            </a:r>
          </a:p>
          <a:p>
            <a:pPr defTabSz="942289">
              <a:defRPr/>
            </a:pPr>
            <a:endParaRPr lang="en-US" b="0" dirty="0"/>
          </a:p>
          <a:p>
            <a:r>
              <a:rPr lang="en-US" b="1" dirty="0"/>
              <a:t>To Say</a:t>
            </a:r>
          </a:p>
          <a:p>
            <a:r>
              <a:rPr lang="en-US" b="0" dirty="0"/>
              <a:t>Please look at Handout #3. We will now begin by reviewing the formative assessment process thus far. In previous sessions, we examined Step 1, clarify learning by developing learning targets and success criteria that enable learning goals to be visible to students. Next, we took an in-depth look at Step 2, eliciting evidence of learning, using both daily and common formative assessments. These “assessments for learning” enable teachers and students to know where learners are in their learning.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step that we will be examining is feedback, which provides learners with the information about what to do next as they strive to meet their learning targets.  Feedback should be provided timely, appropriately, and relative to the questions “Where am I going, Where am I now? How do I close the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relies on educators using evidence to adjust instruction based upon student need and aligned to learning targets and success criteria. </a:t>
            </a:r>
          </a:p>
          <a:p>
            <a:endParaRPr lang="en-US" b="1" dirty="0"/>
          </a:p>
          <a:p>
            <a:r>
              <a:rPr lang="en-US" b="1" dirty="0"/>
              <a:t>References</a:t>
            </a:r>
          </a:p>
          <a:p>
            <a:pPr marL="182880" marR="0" lvl="0" indent="-182880" algn="l" defTabSz="914400" rtl="0" eaLnBrk="1" fontAlgn="auto" latinLnBrk="0" hangingPunct="1">
              <a:lnSpc>
                <a:spcPct val="120000"/>
              </a:lnSpc>
              <a:spcBef>
                <a:spcPts val="0"/>
              </a:spcBef>
              <a:spcAft>
                <a:spcPts val="800"/>
              </a:spcAft>
              <a:buClrTx/>
              <a:buSzTx/>
              <a:buFontTx/>
              <a:buNone/>
              <a:tabLst/>
              <a:defRPr/>
            </a:pPr>
            <a:r>
              <a:rPr lang="en-US" sz="1200" b="0" u="none" dirty="0">
                <a:effectLst/>
                <a:cs typeface="Times New Roman" panose="02020603050405020304" pitchFamily="18" charset="0"/>
              </a:rPr>
              <a:t>National Council of Teachers of Mathematics. (2013, July). </a:t>
            </a:r>
            <a:r>
              <a:rPr lang="en-US" sz="1200" b="0" i="1" u="none" dirty="0">
                <a:effectLst/>
                <a:cs typeface="Times New Roman" panose="02020603050405020304" pitchFamily="18" charset="0"/>
              </a:rPr>
              <a:t>Formative assessment position statement.  </a:t>
            </a:r>
            <a:r>
              <a:rPr lang="en-US" sz="1200" b="0" u="none" dirty="0">
                <a:effectLst/>
                <a:cs typeface="Times New Roman" panose="02020603050405020304" pitchFamily="18" charset="0"/>
                <a:hlinkClick r:id="rId3"/>
              </a:rPr>
              <a:t>https://www.nctm.org/uploadedFiles/Standards_and_Positions/Position_Statements/Formative%20Assessment1.pdf</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Northwest Evaluation Association. (2016, March). 4 formative assessment practices that make a difference. </a:t>
            </a:r>
            <a:r>
              <a:rPr lang="en-US" sz="1200" i="1" dirty="0">
                <a:effectLst/>
                <a:ea typeface="Calibri" panose="020F0502020204030204" pitchFamily="34" charset="0"/>
                <a:cs typeface="Times New Roman" panose="02020603050405020304" pitchFamily="18" charset="0"/>
              </a:rPr>
              <a:t>Partnering to Help All Kids Learn. </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4"/>
              </a:rPr>
              <a:t>https://www.nwea.org/content/uploads/</a:t>
            </a:r>
            <a:r>
              <a:rPr lang="en-US" sz="1200" dirty="0">
                <a:solidFill>
                  <a:srgbClr val="0563C1"/>
                </a:solidFill>
                <a:effectLst/>
                <a:ea typeface="Calibri" panose="020F0502020204030204" pitchFamily="34" charset="0"/>
                <a:cs typeface="Times New Roman" panose="02020603050405020304" pitchFamily="18" charset="0"/>
                <a:hlinkClick r:id="rId4"/>
              </a:rPr>
              <a:t>2016/04/4-Formative-Assessment-Practices-that-Make-a-Difference-in-Classrooms.pdf</a:t>
            </a:r>
            <a:endParaRPr lang="en-US" sz="1200" dirty="0">
              <a:solidFill>
                <a:srgbClr val="0563C1"/>
              </a:solidFill>
              <a:effectLst/>
              <a:ea typeface="Calibri" panose="020F0502020204030204" pitchFamily="34" charset="0"/>
              <a:cs typeface="Times New Roman" panose="02020603050405020304" pitchFamily="18" charset="0"/>
            </a:endParaRPr>
          </a:p>
          <a:p>
            <a:endParaRPr lang="en-US" b="1" dirty="0"/>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29</a:t>
            </a:fld>
            <a:endParaRPr lang="en-US"/>
          </a:p>
        </p:txBody>
      </p:sp>
    </p:spTree>
    <p:extLst>
      <p:ext uri="{BB962C8B-B14F-4D97-AF65-F5344CB8AC3E}">
        <p14:creationId xmlns:p14="http://schemas.microsoft.com/office/powerpoint/2010/main" val="257090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is for coaches </a:t>
            </a:r>
          </a:p>
          <a:p>
            <a:endParaRPr lang="en-US" b="1" dirty="0"/>
          </a:p>
          <a:p>
            <a:pPr marL="0" indent="0" defTabSz="942289">
              <a:buFont typeface="Arial" panose="020B0604020202020204" pitchFamily="34" charset="0"/>
              <a:buNone/>
              <a:defRPr/>
            </a:pPr>
            <a:r>
              <a:rPr lang="en-US" dirty="0"/>
              <a:t>(</a:t>
            </a:r>
            <a:r>
              <a:rPr lang="en-US" b="1" dirty="0"/>
              <a:t>Important) </a:t>
            </a:r>
            <a:r>
              <a:rPr lang="en-US" dirty="0"/>
              <a:t>The introduction at the beginning of Part 1 of the Common Formative Assessment module provides an overview of the formative assessment process and essential background information for participants. </a:t>
            </a:r>
            <a:r>
              <a:rPr lang="en-US" b="1" dirty="0"/>
              <a:t>It is important that all participants receive introduction training prior to other module sessions if they have not previously had it.</a:t>
            </a:r>
          </a:p>
          <a:p>
            <a:pPr marL="0" indent="0" defTabSz="942289">
              <a:buFont typeface="Arial" panose="020B0604020202020204" pitchFamily="34" charset="0"/>
              <a:buNone/>
              <a:defRPr/>
            </a:pPr>
            <a:endParaRPr lang="en-US" b="1" dirty="0"/>
          </a:p>
          <a:p>
            <a:pPr marL="0" indent="0" defTabSz="942289">
              <a:buFont typeface="Arial" panose="020B0604020202020204" pitchFamily="34" charset="0"/>
              <a:buNone/>
              <a:defRPr/>
            </a:pPr>
            <a:r>
              <a:rPr lang="en-US" dirty="0"/>
              <a:t>Part 1 provides content aligned with CLARIFYING LEARNING, which addresses EF1 &amp; 2 of the CFA Practice Profile. Topics covered include identifying priority standards, unwrapping priority standards, learning targets, and success criteria.</a:t>
            </a:r>
            <a:endParaRPr lang="en-US" b="1"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Part 2 is aligned with EF 3 &amp; EF 4 of the CFA Practice Profile which addresses ELICITING EVIDENCE OF LEARNING through daily formative assessment and common formative assessment.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Part 3 is aligned with EF 5 of the Practice Profile. It provides content on using evidence of learning (feedback from students) to drive instruction, as well as information on providing effective feedback to students.</a:t>
            </a:r>
          </a:p>
          <a:p>
            <a:pPr marL="176679" indent="-176679">
              <a:buFont typeface="Arial" panose="020B0604020202020204" pitchFamily="34" charset="0"/>
              <a:buChar char="•"/>
            </a:pPr>
            <a:endParaRPr lang="en-US" dirty="0"/>
          </a:p>
          <a:p>
            <a:pPr marL="0" indent="0">
              <a:buFont typeface="Arial" panose="020B0604020202020204" pitchFamily="34" charset="0"/>
              <a:buNone/>
            </a:pPr>
            <a:r>
              <a:rPr lang="en-US" dirty="0"/>
              <a:t>Concepts addressing ACTIVATING LEARNERS are important to the formative assessment process and have been embedded throughout the module. The metacognition and DACL modules also address activating learners and can be accessed from the </a:t>
            </a:r>
            <a:r>
              <a:rPr lang="en-US" dirty="0" err="1"/>
              <a:t>MoEdu</a:t>
            </a:r>
            <a:r>
              <a:rPr lang="en-US" dirty="0"/>
              <a:t>-SAIL Website (https://www.moedu-sail.org/mtss-facilitator-materials/#practices) or the Missouri Virtual Learning Platform (https://apps.dese.mo.gov/WebLogin/Login.aspx?ReturnUrl=%2fweblogin%2ferrorPage.html%3faspxerrorpath%3d%2fVLP%2fapp%2findex.aspx&amp;aspxerrorpath=/VLP/app/index.aspx)</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a:t>
            </a:fld>
            <a:endParaRPr lang="en-US"/>
          </a:p>
        </p:txBody>
      </p:sp>
    </p:spTree>
    <p:extLst>
      <p:ext uri="{BB962C8B-B14F-4D97-AF65-F5344CB8AC3E}">
        <p14:creationId xmlns:p14="http://schemas.microsoft.com/office/powerpoint/2010/main" val="2779555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#3- The Formative Assessment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process aligns with the formative assessment strategies outlined by both the National Council of Teachers of Math (NCTM), NWEA (formerly known as the Northwest Evaluation Association), the work of Dylan </a:t>
            </a:r>
            <a:r>
              <a:rPr lang="en-US" b="0" dirty="0" err="1"/>
              <a:t>Wiliam</a:t>
            </a:r>
            <a:r>
              <a:rPr lang="en-US" b="0" dirty="0"/>
              <a:t> and other experts in the field.  </a:t>
            </a:r>
          </a:p>
          <a:p>
            <a:endParaRPr lang="en-US" b="0" dirty="0"/>
          </a:p>
          <a:p>
            <a:r>
              <a:rPr lang="en-US" b="0" dirty="0"/>
              <a:t>This visual depicts the 4 keys we discussed in the previous slide. This applies to any types of formative assessment. </a:t>
            </a:r>
          </a:p>
          <a:p>
            <a:endParaRPr lang="en-US" b="0" dirty="0"/>
          </a:p>
          <a:p>
            <a:r>
              <a:rPr lang="en-US" b="0" dirty="0"/>
              <a:t>Key features</a:t>
            </a:r>
          </a:p>
          <a:p>
            <a:pPr marL="176679" indent="-176679">
              <a:buFont typeface="Arial" panose="020B0604020202020204" pitchFamily="34" charset="0"/>
              <a:buChar char="•"/>
            </a:pPr>
            <a:r>
              <a:rPr lang="en-US" b="0" dirty="0"/>
              <a:t>Student learning in center</a:t>
            </a:r>
          </a:p>
          <a:p>
            <a:pPr marL="176679" indent="-176679">
              <a:buFont typeface="Arial" panose="020B0604020202020204" pitchFamily="34" charset="0"/>
              <a:buChar char="•"/>
            </a:pPr>
            <a:r>
              <a:rPr lang="en-US" b="0" dirty="0"/>
              <a:t>Repeated cycle</a:t>
            </a:r>
          </a:p>
          <a:p>
            <a:pPr marL="647824" lvl="1" indent="-176679">
              <a:buFont typeface="Courier New" panose="02070309020205020404" pitchFamily="49" charset="0"/>
              <a:buChar char="o"/>
            </a:pPr>
            <a:r>
              <a:rPr lang="en-US" b="0" dirty="0"/>
              <a:t>Clarify Learning (learning targets, standards, &amp; success criteria)</a:t>
            </a:r>
          </a:p>
          <a:p>
            <a:pPr marL="647824" lvl="1" indent="-176679">
              <a:buFont typeface="Courier New" panose="02070309020205020404" pitchFamily="49" charset="0"/>
              <a:buChar char="o"/>
            </a:pPr>
            <a:r>
              <a:rPr lang="en-US" b="0" dirty="0"/>
              <a:t>Elicit Evidence (daily &amp; CFA)</a:t>
            </a:r>
          </a:p>
          <a:p>
            <a:pPr marL="647824" lvl="1" indent="-176679">
              <a:buFont typeface="Courier New" panose="02070309020205020404" pitchFamily="49" charset="0"/>
              <a:buChar char="o"/>
            </a:pPr>
            <a:r>
              <a:rPr lang="en-US" b="0" dirty="0"/>
              <a:t>Feedback (interpret and act) </a:t>
            </a:r>
          </a:p>
          <a:p>
            <a:endParaRPr lang="en-US" b="1" dirty="0"/>
          </a:p>
          <a:p>
            <a:r>
              <a:rPr lang="en-US" b="1" dirty="0"/>
              <a:t>Use as Transition to EF 5</a:t>
            </a:r>
          </a:p>
          <a:p>
            <a:pPr defTabSz="942289">
              <a:defRPr/>
            </a:pPr>
            <a:endParaRPr lang="en-US" b="1" dirty="0"/>
          </a:p>
          <a:p>
            <a:pPr defTabSz="942289">
              <a:defRPr/>
            </a:pPr>
            <a:r>
              <a:rPr lang="en-US" b="1" dirty="0"/>
              <a:t>To Do</a:t>
            </a:r>
          </a:p>
          <a:p>
            <a:r>
              <a:rPr lang="en-US" b="0" dirty="0"/>
              <a:t>Explain the formative assessment process graphic.</a:t>
            </a:r>
            <a:endParaRPr lang="en-US" b="1" dirty="0"/>
          </a:p>
          <a:p>
            <a:endParaRPr lang="en-US" b="1" dirty="0"/>
          </a:p>
          <a:p>
            <a:r>
              <a:rPr lang="en-US" b="1" dirty="0"/>
              <a:t>To Know/To Say</a:t>
            </a:r>
          </a:p>
          <a:p>
            <a:r>
              <a:rPr lang="en-US" b="0" dirty="0"/>
              <a:t>In Handout #3 you have a more readable version of this graphic. The formative assessment process is a continuous cycle that includes clarifying learning for students, eliciting evidence of learning from students, and interpreting and acting on feedback to support the next steps in learning. The three overarching questions that guide this process are aligned with the DACL practices: Where is the learning going? Where is the learner now? How does the learner get there? At the center of this process are students who through formative assessment can become engage, skillful ,self-regulated learners.  </a:t>
            </a:r>
          </a:p>
          <a:p>
            <a:endParaRPr lang="en-US" b="0" dirty="0"/>
          </a:p>
          <a:p>
            <a:r>
              <a:rPr lang="en-US" b="1" dirty="0"/>
              <a:t>References</a:t>
            </a:r>
          </a:p>
          <a:p>
            <a:pPr marL="182880" marR="0" lvl="0" indent="-182880" algn="l" defTabSz="914400" rtl="0" eaLnBrk="1" fontAlgn="auto" latinLnBrk="0" hangingPunct="1">
              <a:lnSpc>
                <a:spcPct val="120000"/>
              </a:lnSpc>
              <a:spcBef>
                <a:spcPts val="0"/>
              </a:spcBef>
              <a:spcAft>
                <a:spcPts val="800"/>
              </a:spcAft>
              <a:buClrTx/>
              <a:buSzTx/>
              <a:buFontTx/>
              <a:buNone/>
              <a:tabLst/>
              <a:defRPr/>
            </a:pPr>
            <a:r>
              <a:rPr lang="en-US" sz="1200" b="0" u="none" dirty="0">
                <a:effectLst/>
                <a:cs typeface="Times New Roman" panose="02020603050405020304" pitchFamily="18" charset="0"/>
              </a:rPr>
              <a:t>National Council of Teachers of Mathematics. (2013, July). </a:t>
            </a:r>
            <a:r>
              <a:rPr lang="en-US" sz="1200" b="0" i="1" u="none" dirty="0">
                <a:effectLst/>
                <a:cs typeface="Times New Roman" panose="02020603050405020304" pitchFamily="18" charset="0"/>
              </a:rPr>
              <a:t>Formative assessment position statement.  </a:t>
            </a:r>
            <a:r>
              <a:rPr lang="en-US" sz="1200" b="0" u="none" dirty="0">
                <a:effectLst/>
                <a:cs typeface="Times New Roman" panose="02020603050405020304" pitchFamily="18" charset="0"/>
                <a:hlinkClick r:id="rId3"/>
              </a:rPr>
              <a:t>https://www.nctm.org/uploadedFiles/Standards_and_Positions/Position_Statements/Formative%20Assessment1.pdf</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Northwest Evaluation Association. (2016, March). 4 formative assessment practices that make a difference. </a:t>
            </a:r>
            <a:r>
              <a:rPr lang="en-US" sz="1200" i="1" dirty="0">
                <a:effectLst/>
                <a:ea typeface="Calibri" panose="020F0502020204030204" pitchFamily="34" charset="0"/>
                <a:cs typeface="Times New Roman" panose="02020603050405020304" pitchFamily="18" charset="0"/>
              </a:rPr>
              <a:t>Partnering to Help All Kids Learn. </a:t>
            </a:r>
            <a:r>
              <a:rPr lang="en-US" sz="1200" u="sng" dirty="0">
                <a:solidFill>
                  <a:srgbClr val="0563C1"/>
                </a:solidFill>
                <a:effectLst/>
                <a:ea typeface="Calibri" panose="020F0502020204030204" pitchFamily="34" charset="0"/>
                <a:cs typeface="Times New Roman" panose="02020603050405020304" pitchFamily="18" charset="0"/>
                <a:hlinkClick r:id="rId4"/>
              </a:rPr>
              <a:t>https://www.nwea.org/content/uploads/</a:t>
            </a:r>
            <a:r>
              <a:rPr lang="en-US" sz="1200" dirty="0">
                <a:solidFill>
                  <a:srgbClr val="0563C1"/>
                </a:solidFill>
                <a:effectLst/>
                <a:ea typeface="Calibri" panose="020F0502020204030204" pitchFamily="34" charset="0"/>
                <a:cs typeface="Times New Roman" panose="02020603050405020304" pitchFamily="18" charset="0"/>
                <a:hlinkClick r:id="rId4"/>
              </a:rPr>
              <a:t>2016/04/4-Formative-Assessment-Practices-that-Make-a-Difference-in-Classrooms.pdf</a:t>
            </a:r>
            <a:endParaRPr lang="en-US" sz="1200" dirty="0">
              <a:solidFill>
                <a:srgbClr val="0563C1"/>
              </a:solidFill>
              <a:effectLst/>
              <a:ea typeface="Calibri" panose="020F0502020204030204" pitchFamily="34" charset="0"/>
              <a:cs typeface="Times New Roman" panose="02020603050405020304" pitchFamily="18" charset="0"/>
            </a:endParaRPr>
          </a:p>
          <a:p>
            <a:endParaRPr lang="en-US" b="1" dirty="0"/>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30</a:t>
            </a:fld>
            <a:endParaRPr lang="en-US"/>
          </a:p>
        </p:txBody>
      </p:sp>
    </p:spTree>
    <p:extLst>
      <p:ext uri="{BB962C8B-B14F-4D97-AF65-F5344CB8AC3E}">
        <p14:creationId xmlns:p14="http://schemas.microsoft.com/office/powerpoint/2010/main" val="1606828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Formative assessment is the tool that enables educators to provide immediate and ongoing feedback, and feedback is the key to student learning. Feedback is information about the task that fills a gap between what is understood and what is needed to be understood.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Hattie examined </a:t>
            </a:r>
            <a:r>
              <a:rPr lang="en-US" dirty="0"/>
              <a:t>studies on learning it was clear that feedback is a strong influence on achievement, along with direct instruction, reciprocal teaching, and students’ prior cognitive ability. The meta-analysis on the effects of feedback does show considerable variability, indicating that some types of feedback are more powerful than others. Those studies showing the highest effect sizes involved students receiving information (feedback) about a task and how to do it more effectively.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John Hattie’s definition of feedback (read definition). The goal, however, of this session is to examine ways to make feedback most effective so that it moves students forward toward their learning goals.</a:t>
            </a:r>
          </a:p>
          <a:p>
            <a:endParaRPr lang="en-US" b="0" dirty="0"/>
          </a:p>
          <a:p>
            <a:r>
              <a:rPr lang="en-US" b="0" dirty="0"/>
              <a:t>It is important to remember that educators should provide timely, actionable, and descriptive feedback relative to the three important feedback questions: Where am I going? Where am I now? and How do I get there (how do I fill the gap)? We will come back to this later in the session.</a:t>
            </a:r>
            <a:endParaRPr lang="en-US" dirty="0"/>
          </a:p>
          <a:p>
            <a:endParaRPr lang="en-US" dirty="0"/>
          </a:p>
          <a:p>
            <a:pPr defTabSz="939363">
              <a:spcBef>
                <a:spcPts val="0"/>
              </a:spcBef>
              <a:defRPr/>
            </a:pPr>
            <a:r>
              <a:rPr lang="en-US" b="1" dirty="0">
                <a:solidFill>
                  <a:schemeClr val="tx1"/>
                </a:solidFill>
                <a:latin typeface="+mn-lt"/>
                <a:ea typeface="+mn-ea"/>
                <a:cs typeface="+mn-cs"/>
              </a:rPr>
              <a:t>Reference</a:t>
            </a:r>
          </a:p>
          <a:p>
            <a:pPr defTabSz="939363">
              <a:spcBef>
                <a:spcPts val="0"/>
              </a:spcBef>
              <a:defRPr/>
            </a:pPr>
            <a:r>
              <a:rPr lang="en-US" dirty="0">
                <a:solidFill>
                  <a:schemeClr val="tx1"/>
                </a:solidFill>
                <a:latin typeface="+mn-lt"/>
                <a:ea typeface="+mn-ea"/>
                <a:cs typeface="+mn-cs"/>
              </a:rPr>
              <a:t>Hattie, J., &amp; Clarke, S. (2019). </a:t>
            </a:r>
            <a:r>
              <a:rPr lang="en-US" i="1" dirty="0">
                <a:solidFill>
                  <a:schemeClr val="tx1"/>
                </a:solidFill>
                <a:latin typeface="+mn-lt"/>
                <a:ea typeface="+mn-ea"/>
                <a:cs typeface="+mn-cs"/>
              </a:rPr>
              <a:t>Visible learning feedback. </a:t>
            </a:r>
            <a:r>
              <a:rPr lang="en-US" i="0" dirty="0">
                <a:solidFill>
                  <a:schemeClr val="tx1"/>
                </a:solidFill>
                <a:latin typeface="+mn-lt"/>
                <a:ea typeface="+mn-ea"/>
                <a:cs typeface="+mn-cs"/>
              </a:rPr>
              <a:t>Routledge.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31</a:t>
            </a:fld>
            <a:endParaRPr lang="en-US"/>
          </a:p>
        </p:txBody>
      </p:sp>
    </p:spTree>
    <p:extLst>
      <p:ext uri="{BB962C8B-B14F-4D97-AF65-F5344CB8AC3E}">
        <p14:creationId xmlns:p14="http://schemas.microsoft.com/office/powerpoint/2010/main" val="228408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activity provides an opportunity for participants to reflect on and discuss the pre-read article that was sent to them prior to this session. They can use the link or the QR code to access it. You may want to have table copies of this pre-read for easy access.</a:t>
            </a:r>
          </a:p>
          <a:p>
            <a:endParaRPr lang="en-US" b="0" dirty="0"/>
          </a:p>
          <a:p>
            <a:r>
              <a:rPr lang="en-US" b="1" dirty="0"/>
              <a:t>To Do</a:t>
            </a:r>
          </a:p>
          <a:p>
            <a:r>
              <a:rPr lang="en-US" b="0" dirty="0"/>
              <a:t>Review the activity directions with participants.</a:t>
            </a:r>
          </a:p>
          <a:p>
            <a:endParaRPr lang="en-US" b="0" dirty="0"/>
          </a:p>
          <a:p>
            <a:r>
              <a:rPr lang="en-US" b="0" dirty="0"/>
              <a:t>Ask participants to access the article. Once participants are ready, have them stand up and find a partner to share key ideas. Depending on time, they might share again with different partners.</a:t>
            </a:r>
          </a:p>
          <a:p>
            <a:endParaRPr lang="en-US" b="1" dirty="0"/>
          </a:p>
          <a:p>
            <a:r>
              <a:rPr lang="en-US" b="1" dirty="0"/>
              <a:t>To Say</a:t>
            </a:r>
          </a:p>
          <a:p>
            <a:pPr defTabSz="942289">
              <a:defRPr/>
            </a:pPr>
            <a:r>
              <a:rPr lang="en-US" b="0" dirty="0"/>
              <a:t>Next, we’ll dive a little deeper into what effective feedback is by reviewing and reflecting on the article that was sent out as a pre-read - What Does Effective Student Feedback Look Like? First, review the article, then find two key points from the article that you think are most important and jot them down on a note card. Finally, a Stand Up, Hand Up, Pair Up structure will be used to share and discuss key points you found most important.</a:t>
            </a:r>
          </a:p>
          <a:p>
            <a:pPr defTabSz="942289">
              <a:defRPr/>
            </a:pPr>
            <a:endParaRPr lang="en-US" b="0" dirty="0"/>
          </a:p>
          <a:p>
            <a:r>
              <a:rPr lang="en-US" b="1" dirty="0"/>
              <a:t>Additional Resource</a:t>
            </a:r>
          </a:p>
          <a:p>
            <a:r>
              <a:rPr lang="en-US" b="1" dirty="0"/>
              <a:t>What Does Effective Student Feedback Look Like? Part 2</a:t>
            </a:r>
            <a:r>
              <a:rPr lang="en-US" b="0" dirty="0"/>
              <a:t>        </a:t>
            </a:r>
          </a:p>
          <a:p>
            <a:r>
              <a:rPr lang="en-US" b="0" i="0" dirty="0">
                <a:solidFill>
                  <a:srgbClr val="555555"/>
                </a:solidFill>
                <a:effectLst/>
                <a:latin typeface="Helvetica Neue"/>
              </a:rPr>
              <a:t>Helen Webb continues her research review on effective feedback, looking at assessment for learning, peer and self-assessment, and the role of marking.</a:t>
            </a:r>
            <a:endParaRPr lang="en-US" b="0" dirty="0"/>
          </a:p>
          <a:p>
            <a:r>
              <a:rPr lang="en-US" b="0" dirty="0"/>
              <a:t>https://www.sec-ed.co.uk/best-practice/what-does-effective-student-feedback-look-like-part-2/</a:t>
            </a:r>
          </a:p>
          <a:p>
            <a:endParaRPr lang="en-US" b="0" dirty="0"/>
          </a:p>
          <a:p>
            <a:r>
              <a:rPr lang="en-US" b="1" dirty="0"/>
              <a:t>References</a:t>
            </a:r>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Webb, H. (2016, Sept. 7). What does effective student feedback look like? Part 1. </a:t>
            </a:r>
            <a:r>
              <a:rPr lang="en-US" sz="1200" i="1" dirty="0" err="1">
                <a:effectLst/>
                <a:ea typeface="Calibri" panose="020F0502020204030204" pitchFamily="34" charset="0"/>
                <a:cs typeface="Times New Roman" panose="02020603050405020304" pitchFamily="18" charset="0"/>
              </a:rPr>
              <a:t>SecEd</a:t>
            </a:r>
            <a:r>
              <a:rPr lang="en-US" sz="1200" i="1"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3"/>
              </a:rPr>
              <a:t>https://www.sec-ed.co.uk/best-practice/what-does-effective-student-feedback-look-like-part-1/</a:t>
            </a:r>
            <a:endParaRPr lang="en-US" sz="1200" u="sng" dirty="0">
              <a:solidFill>
                <a:srgbClr val="0563C1"/>
              </a:solidFill>
              <a:effectLst/>
              <a:ea typeface="Calibri" panose="020F0502020204030204" pitchFamily="34" charset="0"/>
              <a:cs typeface="Times New Roman" panose="02020603050405020304" pitchFamily="18" charset="0"/>
            </a:endParaRPr>
          </a:p>
          <a:p>
            <a:pPr marL="182880" marR="0" indent="-182880">
              <a:lnSpc>
                <a:spcPct val="100000"/>
              </a:lnSpc>
              <a:spcBef>
                <a:spcPts val="0"/>
              </a:spcBef>
              <a:spcAft>
                <a:spcPts val="800"/>
              </a:spcAft>
              <a:buNone/>
            </a:pPr>
            <a:endParaRPr lang="en-US" sz="1200" u="sng" dirty="0">
              <a:solidFill>
                <a:srgbClr val="0563C1"/>
              </a:solidFill>
              <a:effectLst/>
              <a:cs typeface="Times New Roman" panose="02020603050405020304" pitchFamily="18" charset="0"/>
            </a:endParaRPr>
          </a:p>
          <a:p>
            <a:pPr marL="182880" marR="0" lvl="0" indent="-182880" algn="l" defTabSz="914400" rtl="0" eaLnBrk="1" fontAlgn="auto" latinLnBrk="0" hangingPunct="1">
              <a:lnSpc>
                <a:spcPct val="100000"/>
              </a:lnSpc>
              <a:spcBef>
                <a:spcPts val="0"/>
              </a:spcBef>
              <a:spcAft>
                <a:spcPts val="800"/>
              </a:spcAft>
              <a:buClrTx/>
              <a:buSzTx/>
              <a:buFontTx/>
              <a:buNone/>
              <a:tabLst/>
              <a:defRPr/>
            </a:pPr>
            <a:r>
              <a:rPr lang="en-US" sz="1200" dirty="0">
                <a:effectLst/>
                <a:ea typeface="Calibri" panose="020F0502020204030204" pitchFamily="34" charset="0"/>
                <a:cs typeface="Times New Roman" panose="02020603050405020304" pitchFamily="18" charset="0"/>
              </a:rPr>
              <a:t>Webb, H. (2016, Sept. 14). What does effective student feedback look like? Part 2. </a:t>
            </a:r>
            <a:r>
              <a:rPr lang="en-US" sz="1200" i="1" dirty="0" err="1">
                <a:effectLst/>
                <a:ea typeface="Calibri" panose="020F0502020204030204" pitchFamily="34" charset="0"/>
                <a:cs typeface="Times New Roman" panose="02020603050405020304" pitchFamily="18" charset="0"/>
              </a:rPr>
              <a:t>SecEd</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4"/>
              </a:rPr>
              <a:t>https://www.sec-ed.co.uk/best-practice/what-does-effective-student-feedback-look-like-part-2/</a:t>
            </a:r>
            <a:endParaRPr lang="en-US" sz="1200" dirty="0">
              <a:effectLst/>
              <a:ea typeface="Calibri" panose="020F0502020204030204" pitchFamily="34" charset="0"/>
              <a:cs typeface="Times New Roman" panose="02020603050405020304" pitchFamily="18" charset="0"/>
            </a:endParaRPr>
          </a:p>
          <a:p>
            <a:pPr marL="182880" marR="0" indent="-182880">
              <a:lnSpc>
                <a:spcPct val="100000"/>
              </a:lnSpc>
              <a:spcBef>
                <a:spcPts val="0"/>
              </a:spcBef>
              <a:spcAft>
                <a:spcPts val="800"/>
              </a:spcAft>
              <a:buNone/>
            </a:pPr>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32</a:t>
            </a:fld>
            <a:endParaRPr lang="en-US"/>
          </a:p>
        </p:txBody>
      </p:sp>
    </p:spTree>
    <p:extLst>
      <p:ext uri="{BB962C8B-B14F-4D97-AF65-F5344CB8AC3E}">
        <p14:creationId xmlns:p14="http://schemas.microsoft.com/office/powerpoint/2010/main" val="4065465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marL="0" marR="0" lvl="0" indent="0" algn="l" defTabSz="942289"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Times New Roman" panose="02020603050405020304" pitchFamily="18" charset="0"/>
              </a:rPr>
              <a:t>Educators use the information (feedback) they collect from students to adjust instruction to improve learning. Equally important is for educators to provide effective feedback that encourages and supports students, moving them forward toward their learning goals. As mentioned previously, f</a:t>
            </a:r>
            <a:r>
              <a:rPr lang="en-US" b="0" dirty="0"/>
              <a:t>eedback is the key to </a:t>
            </a:r>
            <a:r>
              <a:rPr lang="en-US" b="0" dirty="0" err="1"/>
              <a:t>to</a:t>
            </a:r>
            <a:r>
              <a:rPr lang="en-US" b="0" dirty="0"/>
              <a:t> student learning.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b="0" dirty="0"/>
              <a:t>Feedback is information about the task that fills a gap between what is understood and what is needed to be understood. When Hattie examined </a:t>
            </a:r>
            <a:r>
              <a:rPr lang="en-US" dirty="0"/>
              <a:t>studies on learning it was clear that feedback is a strong influence on achievement. The meta-analysis on the effects of feedback does show considerable variability, indicating that some types of feedback are more powerful than others. Those studies showing the highest effect sizes involved students receiving information (feedback) about a task and how to do it more effectively. </a:t>
            </a:r>
          </a:p>
          <a:p>
            <a:pPr defTabSz="942289">
              <a:defRPr/>
            </a:pPr>
            <a:endParaRPr lang="en-US" b="0"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Do</a:t>
            </a:r>
            <a:r>
              <a:rPr lang="en-US" b="0" dirty="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To Say</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Discuss the points </a:t>
            </a:r>
          </a:p>
          <a:p>
            <a:pPr marL="171450" indent="-171450" defTabSz="942289">
              <a:buFont typeface="Arial" panose="020B0604020202020204" pitchFamily="34" charset="0"/>
              <a:buChar char="•"/>
              <a:defRPr/>
            </a:pPr>
            <a:r>
              <a:rPr lang="en-US" b="0" dirty="0">
                <a:latin typeface="Calibri" panose="020F0502020204030204" pitchFamily="34" charset="0"/>
                <a:ea typeface="Calibri" panose="020F0502020204030204" pitchFamily="34" charset="0"/>
                <a:cs typeface="Times New Roman" panose="02020603050405020304" pitchFamily="18" charset="0"/>
              </a:rPr>
              <a:t>With evidence about current knowledge and skill development, educators can help students reduce the gap between what they know and are able to do and the learning goal. </a:t>
            </a:r>
          </a:p>
          <a:p>
            <a:pPr marL="171450" indent="-171450" defTabSz="942289">
              <a:buFont typeface="Arial" panose="020B0604020202020204" pitchFamily="34" charset="0"/>
              <a:buChar char="•"/>
              <a:defRPr/>
            </a:pPr>
            <a:r>
              <a:rPr lang="en-US" b="0" dirty="0">
                <a:latin typeface="Calibri" panose="020F0502020204030204" pitchFamily="34" charset="0"/>
                <a:ea typeface="Calibri" panose="020F0502020204030204" pitchFamily="34" charset="0"/>
                <a:cs typeface="Times New Roman" panose="02020603050405020304" pitchFamily="18" charset="0"/>
              </a:rPr>
              <a:t>Student self-regulation of learning is developed when learners have a clear picture of their goal and self-assess to see how close they are to the learning target.</a:t>
            </a:r>
          </a:p>
          <a:p>
            <a:pPr marL="171450" indent="-171450" defTabSz="942289">
              <a:buFont typeface="Arial" panose="020B0604020202020204" pitchFamily="34" charset="0"/>
              <a:buChar char="•"/>
              <a:defRPr/>
            </a:pPr>
            <a:r>
              <a:rPr lang="en-US" b="0" dirty="0">
                <a:latin typeface="Calibri" panose="020F0502020204030204" pitchFamily="34" charset="0"/>
                <a:ea typeface="Calibri" panose="020F0502020204030204" pitchFamily="34" charset="0"/>
                <a:cs typeface="Times New Roman" panose="02020603050405020304" pitchFamily="18" charset="0"/>
              </a:rPr>
              <a:t>Feedback is most beneficial when it provides information which triggers students to use thinking and problem-solving skills and enables them to build on their strengths.</a:t>
            </a:r>
          </a:p>
          <a:p>
            <a:pPr marL="171450" indent="-171450" defTabSz="942289">
              <a:buFont typeface="Arial" panose="020B0604020202020204" pitchFamily="34" charset="0"/>
              <a:buChar char="•"/>
              <a:defRPr/>
            </a:pPr>
            <a:r>
              <a:rPr lang="en-US" b="0" dirty="0">
                <a:latin typeface="Calibri" panose="020F0502020204030204" pitchFamily="34" charset="0"/>
                <a:ea typeface="Calibri" panose="020F0502020204030204" pitchFamily="34" charset="0"/>
                <a:cs typeface="Times New Roman" panose="02020603050405020304" pitchFamily="18" charset="0"/>
              </a:rPr>
              <a:t>As students are able to use feedback to improve learning, they become more motivated learners. </a:t>
            </a:r>
          </a:p>
          <a:p>
            <a:pPr defTabSz="942289">
              <a:defRPr/>
            </a:pPr>
            <a:endParaRPr lang="en-US" dirty="0"/>
          </a:p>
          <a:p>
            <a:r>
              <a:rPr lang="en-US" b="1" dirty="0"/>
              <a:t>References</a:t>
            </a:r>
          </a:p>
          <a:p>
            <a:pPr defTabSz="942289">
              <a:defRPr/>
            </a:pPr>
            <a:r>
              <a:rPr lang="en-US" dirty="0"/>
              <a:t>Hattie, J., &amp; Timperley, H. (2007). The power of feedback. </a:t>
            </a:r>
            <a:r>
              <a:rPr lang="en-US" i="1" dirty="0"/>
              <a:t>Review of Educational Research, 77</a:t>
            </a:r>
            <a:r>
              <a:rPr lang="en-US" dirty="0"/>
              <a:t>(1), 81-112.</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009D65-67CA-4CED-8B27-E9A2A258BE61}" type="slidenum">
              <a:rPr lang="en-US" smtClean="0"/>
              <a:t>33</a:t>
            </a:fld>
            <a:endParaRPr lang="en-US"/>
          </a:p>
        </p:txBody>
      </p:sp>
    </p:spTree>
    <p:extLst>
      <p:ext uri="{BB962C8B-B14F-4D97-AF65-F5344CB8AC3E}">
        <p14:creationId xmlns:p14="http://schemas.microsoft.com/office/powerpoint/2010/main" val="1083812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414142"/>
                </a:solidFill>
                <a:effectLst/>
                <a:latin typeface="Gotham-Book"/>
              </a:rPr>
              <a:t>To Know/To Say</a:t>
            </a:r>
          </a:p>
          <a:p>
            <a:pPr algn="l">
              <a:buFont typeface="Arial" panose="020B0604020202020204" pitchFamily="34" charset="0"/>
              <a:buNone/>
            </a:pPr>
            <a:r>
              <a:rPr lang="en-US" b="0" i="0" dirty="0">
                <a:solidFill>
                  <a:srgbClr val="414142"/>
                </a:solidFill>
                <a:effectLst/>
                <a:latin typeface="Gotham-Book"/>
              </a:rPr>
              <a:t>Feedback has two sides. In this case, we’re talking about the feedback teachers gather from students (evidence of learning), which illustrates what learners know and understand. When it is carefully interpreted and analyzed it can then be acted upon to adjust instruction, determine flexible grouping, and support differentiation to improve learning.</a:t>
            </a:r>
          </a:p>
          <a:p>
            <a:pPr defTabSz="942289">
              <a:defRPr/>
            </a:pPr>
            <a:endParaRPr lang="en-US" b="1" i="0" dirty="0">
              <a:solidFill>
                <a:srgbClr val="414142"/>
              </a:solidFill>
              <a:effectLst/>
              <a:latin typeface="Gotham-Book"/>
            </a:endParaRPr>
          </a:p>
          <a:p>
            <a:pPr algn="l">
              <a:buFont typeface="Arial" panose="020B0604020202020204" pitchFamily="34" charset="0"/>
              <a:buNone/>
            </a:pPr>
            <a:r>
              <a:rPr lang="en-US" b="1" i="0" dirty="0">
                <a:solidFill>
                  <a:srgbClr val="414142"/>
                </a:solidFill>
                <a:effectLst/>
                <a:latin typeface="Gotham-Book"/>
              </a:rPr>
              <a:t>To Do</a:t>
            </a:r>
          </a:p>
          <a:p>
            <a:pPr defTabSz="942289">
              <a:defRPr/>
            </a:pPr>
            <a:r>
              <a:rPr lang="en-US" b="0" i="0" dirty="0">
                <a:solidFill>
                  <a:srgbClr val="414142"/>
                </a:solidFill>
                <a:effectLst/>
                <a:latin typeface="Gotham-Book"/>
              </a:rPr>
              <a:t>Read the key points bulleted on the slide that explain how teachers use the feedback they gather from students through formative assessments. Expand on the ideas. </a:t>
            </a:r>
          </a:p>
          <a:p>
            <a:pPr defTabSz="942289">
              <a:defRPr/>
            </a:pPr>
            <a:endParaRPr lang="en-US" b="0" i="0" dirty="0">
              <a:solidFill>
                <a:srgbClr val="414142"/>
              </a:solidFill>
              <a:effectLst/>
              <a:latin typeface="Gotham-Book"/>
            </a:endParaRPr>
          </a:p>
          <a:p>
            <a:r>
              <a:rPr lang="en-US" b="1" i="0" dirty="0">
                <a:solidFill>
                  <a:srgbClr val="414142"/>
                </a:solidFill>
                <a:effectLst/>
                <a:latin typeface="Gotham-Book"/>
              </a:rPr>
              <a:t>References</a:t>
            </a:r>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National Council of Teachers of English. (2013, Oct.21). </a:t>
            </a:r>
            <a:r>
              <a:rPr lang="en-US" sz="1200" i="1" dirty="0">
                <a:effectLst/>
                <a:ea typeface="Calibri" panose="020F0502020204030204" pitchFamily="34" charset="0"/>
                <a:cs typeface="Times New Roman" panose="02020603050405020304" pitchFamily="18" charset="0"/>
              </a:rPr>
              <a:t>Formative assessment that truly informs instruction</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3"/>
              </a:rPr>
              <a:t>https://cdn.ncte.org/nctefiles/resources/positions/formative-assessment_single.pdf</a:t>
            </a:r>
            <a:r>
              <a:rPr lang="en-US" sz="1200" dirty="0">
                <a:effectLst/>
                <a:ea typeface="Calibri" panose="020F0502020204030204" pitchFamily="34" charset="0"/>
                <a:cs typeface="Times New Roman" panose="02020603050405020304" pitchFamily="18" charset="0"/>
              </a:rPr>
              <a:t> </a:t>
            </a:r>
            <a:endParaRPr lang="en-US" b="0" i="0" u="none" strike="noStrike" dirty="0">
              <a:solidFill>
                <a:srgbClr val="000000"/>
              </a:solidFill>
              <a:effectLst/>
              <a:latin typeface="docs-Calibri"/>
            </a:endParaRPr>
          </a:p>
        </p:txBody>
      </p:sp>
      <p:sp>
        <p:nvSpPr>
          <p:cNvPr id="4" name="Slide Number Placeholder 3"/>
          <p:cNvSpPr>
            <a:spLocks noGrp="1"/>
          </p:cNvSpPr>
          <p:nvPr>
            <p:ph type="sldNum" sz="quarter" idx="5"/>
          </p:nvPr>
        </p:nvSpPr>
        <p:spPr/>
        <p:txBody>
          <a:bodyPr/>
          <a:lstStyle/>
          <a:p>
            <a:fld id="{37009D65-67CA-4CED-8B27-E9A2A258BE61}" type="slidenum">
              <a:rPr lang="en-US" smtClean="0"/>
              <a:t>34</a:t>
            </a:fld>
            <a:endParaRPr lang="en-US"/>
          </a:p>
        </p:txBody>
      </p:sp>
    </p:spTree>
    <p:extLst>
      <p:ext uri="{BB962C8B-B14F-4D97-AF65-F5344CB8AC3E}">
        <p14:creationId xmlns:p14="http://schemas.microsoft.com/office/powerpoint/2010/main" val="2183821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414142"/>
                </a:solidFill>
                <a:effectLst/>
                <a:latin typeface="Gotham-Book"/>
              </a:rPr>
              <a:t>To Know/To Say</a:t>
            </a:r>
          </a:p>
          <a:p>
            <a:pPr defTabSz="942289">
              <a:defRPr/>
            </a:pPr>
            <a:r>
              <a:rPr lang="en-US" b="0" i="0" dirty="0">
                <a:solidFill>
                  <a:srgbClr val="414142"/>
                </a:solidFill>
                <a:effectLst/>
                <a:latin typeface="Gotham-Book"/>
              </a:rPr>
              <a:t>The second side is when educators provide feedback to students to enable them to be successful and meet their learning goals</a:t>
            </a:r>
            <a:r>
              <a:rPr lang="en-US" b="1" i="0" dirty="0">
                <a:solidFill>
                  <a:srgbClr val="414142"/>
                </a:solidFill>
                <a:effectLst/>
                <a:latin typeface="Gotham-Book"/>
              </a:rPr>
              <a:t>.</a:t>
            </a:r>
          </a:p>
          <a:p>
            <a:pPr defTabSz="942289">
              <a:defRPr/>
            </a:pPr>
            <a:endParaRPr lang="en-US" b="1" i="0" dirty="0">
              <a:solidFill>
                <a:srgbClr val="414142"/>
              </a:solidFill>
              <a:effectLst/>
              <a:latin typeface="Gotham-Book"/>
            </a:endParaRPr>
          </a:p>
          <a:p>
            <a:pPr algn="l">
              <a:buFont typeface="Arial" panose="020B0604020202020204" pitchFamily="34" charset="0"/>
              <a:buNone/>
            </a:pPr>
            <a:r>
              <a:rPr lang="en-US" b="1" i="0" dirty="0">
                <a:solidFill>
                  <a:srgbClr val="414142"/>
                </a:solidFill>
                <a:effectLst/>
                <a:latin typeface="Gotham-Book"/>
              </a:rPr>
              <a:t>To Do</a:t>
            </a:r>
          </a:p>
          <a:p>
            <a:pPr defTabSz="942289">
              <a:defRPr/>
            </a:pPr>
            <a:r>
              <a:rPr lang="en-US" b="0" i="0" dirty="0">
                <a:solidFill>
                  <a:srgbClr val="414142"/>
                </a:solidFill>
                <a:effectLst/>
                <a:latin typeface="Gotham-Book"/>
              </a:rPr>
              <a:t>Read the last two bullets that explain how feedback provided to students moves their learning forward. Expand on the ideas.</a:t>
            </a:r>
          </a:p>
          <a:p>
            <a:pPr defTabSz="942289">
              <a:defRPr/>
            </a:pPr>
            <a:endParaRPr lang="en-US" b="0" i="0" dirty="0">
              <a:solidFill>
                <a:srgbClr val="414142"/>
              </a:solidFill>
              <a:effectLst/>
              <a:latin typeface="Gotham-Book"/>
            </a:endParaRPr>
          </a:p>
          <a:p>
            <a:r>
              <a:rPr lang="en-US" b="1" i="0" dirty="0">
                <a:solidFill>
                  <a:srgbClr val="414142"/>
                </a:solidFill>
                <a:effectLst/>
                <a:latin typeface="Gotham-Book"/>
              </a:rPr>
              <a:t>References</a:t>
            </a:r>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Dyer, K. (2018, May 29). Formative assessment instructional practice: Using the results and data are what matters [Blog]. </a:t>
            </a:r>
            <a:r>
              <a:rPr lang="en-US" sz="1200" i="1" dirty="0">
                <a:effectLst/>
                <a:ea typeface="Calibri" panose="020F0502020204030204" pitchFamily="34" charset="0"/>
                <a:cs typeface="Times New Roman" panose="02020603050405020304" pitchFamily="18" charset="0"/>
              </a:rPr>
              <a:t>NWEA</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3"/>
              </a:rPr>
              <a:t>https://www.nwea.org/blog/2018/formative-instructional-practice-using-the-results-and-data-are-what-matters/#:~:text=Eliciting%20and%20gathering%20evidence%20of,data%20that%20make%20it%20formative.&amp;text=The%20use%20of%20formative%20assessment,of%20understanding%20among%20the%20learners</a:t>
            </a:r>
            <a:endParaRPr lang="en-US" sz="1200" dirty="0">
              <a:effectLst/>
              <a:ea typeface="Calibri" panose="020F0502020204030204" pitchFamily="34" charset="0"/>
              <a:cs typeface="Times New Roman" panose="02020603050405020304" pitchFamily="18" charset="0"/>
            </a:endParaRPr>
          </a:p>
          <a:p>
            <a:endParaRPr lang="en-US" b="0" i="0" u="none" strike="noStrike" dirty="0">
              <a:solidFill>
                <a:srgbClr val="000000"/>
              </a:solidFill>
              <a:effectLst/>
              <a:latin typeface="docs-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National Council of Teachers of English. (2013, Oct.21). </a:t>
            </a:r>
            <a:r>
              <a:rPr lang="en-US" sz="1200" i="1" dirty="0">
                <a:effectLst/>
                <a:ea typeface="Calibri" panose="020F0502020204030204" pitchFamily="34" charset="0"/>
                <a:cs typeface="Times New Roman" panose="02020603050405020304" pitchFamily="18" charset="0"/>
              </a:rPr>
              <a:t>Formative assessment that truly informs instruction</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4"/>
              </a:rPr>
              <a:t>https://cdn.ncte.org/nctefiles/resources/positions/formative-assessment_single.pdf</a:t>
            </a:r>
            <a:r>
              <a:rPr lang="en-US" sz="1200" dirty="0">
                <a:effectLst/>
                <a:ea typeface="Calibri" panose="020F0502020204030204" pitchFamily="34" charset="0"/>
                <a:cs typeface="Times New Roman" panose="02020603050405020304" pitchFamily="18" charset="0"/>
              </a:rPr>
              <a:t> </a:t>
            </a:r>
          </a:p>
          <a:p>
            <a:endParaRPr lang="en-US" b="1" i="0" u="none" strike="noStrike" dirty="0">
              <a:solidFill>
                <a:srgbClr val="414142"/>
              </a:solidFill>
              <a:effectLst/>
              <a:latin typeface="Gotham-Book"/>
            </a:endParaRPr>
          </a:p>
          <a:p>
            <a:endParaRPr lang="en-US" b="1" i="0" dirty="0">
              <a:solidFill>
                <a:srgbClr val="414142"/>
              </a:solidFill>
              <a:effectLst/>
              <a:latin typeface="Gotham-Book"/>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35</a:t>
            </a:fld>
            <a:endParaRPr lang="en-US"/>
          </a:p>
        </p:txBody>
      </p:sp>
    </p:spTree>
    <p:extLst>
      <p:ext uri="{BB962C8B-B14F-4D97-AF65-F5344CB8AC3E}">
        <p14:creationId xmlns:p14="http://schemas.microsoft.com/office/powerpoint/2010/main" val="3944579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dirty="0"/>
              <a:t>To Know/To Do/To Say</a:t>
            </a:r>
          </a:p>
          <a:p>
            <a:pPr>
              <a:lnSpc>
                <a:spcPct val="107000"/>
              </a:lnSpc>
              <a:spcAft>
                <a:spcPts val="824"/>
              </a:spcAft>
            </a:pPr>
            <a:r>
              <a:rPr lang="en-US" dirty="0">
                <a:latin typeface="Calibri" panose="020F0502020204030204" pitchFamily="34" charset="0"/>
                <a:ea typeface="Calibri" panose="020F0502020204030204" pitchFamily="34" charset="0"/>
                <a:cs typeface="Times New Roman" panose="02020603050405020304" pitchFamily="18" charset="0"/>
              </a:rPr>
              <a:t>This graphic shows a feedback loop to illustrate the desired goal, establishing the student’s current state through evidence of learning, comparing their current state with the desired state, and finding ways to bring their current state to the desired goal. Feedback should be designed as an exchange between teacher and learner, made up of a series of actions that bring the learner closer to his/her goal. </a:t>
            </a:r>
            <a:endParaRPr lang="en-US" b="0" dirty="0"/>
          </a:p>
          <a:p>
            <a:pPr>
              <a:buSzPts val="1400"/>
            </a:pPr>
            <a:endParaRPr lang="en-US" b="0" dirty="0"/>
          </a:p>
          <a:p>
            <a:pPr>
              <a:buSzPts val="1400"/>
            </a:pPr>
            <a:r>
              <a:rPr lang="en-US" b="1" dirty="0"/>
              <a:t>Reference</a:t>
            </a:r>
            <a:endParaRPr lang="en-US" b="0" dirty="0"/>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Class Teaching. (2014, June 8). </a:t>
            </a:r>
            <a:r>
              <a:rPr lang="en-US" sz="1200" i="1" dirty="0">
                <a:effectLst/>
                <a:ea typeface="Calibri" panose="020F0502020204030204" pitchFamily="34" charset="0"/>
                <a:cs typeface="Times New Roman" panose="02020603050405020304" pitchFamily="18" charset="0"/>
              </a:rPr>
              <a:t>Some thoughts on feedback </a:t>
            </a:r>
            <a:r>
              <a:rPr lang="en-US" sz="1200" i="0" dirty="0">
                <a:effectLst/>
                <a:ea typeface="Calibri" panose="020F0502020204030204" pitchFamily="34" charset="0"/>
                <a:cs typeface="Times New Roman" panose="02020603050405020304" pitchFamily="18" charset="0"/>
              </a:rPr>
              <a:t>[Blog]. </a:t>
            </a:r>
            <a:r>
              <a:rPr lang="en-US" sz="1200" u="sng" dirty="0">
                <a:solidFill>
                  <a:srgbClr val="0563C1"/>
                </a:solidFill>
                <a:effectLst/>
                <a:ea typeface="Calibri" panose="020F0502020204030204" pitchFamily="34" charset="0"/>
                <a:cs typeface="Times New Roman" panose="02020603050405020304" pitchFamily="18" charset="0"/>
                <a:hlinkClick r:id="rId3"/>
              </a:rPr>
              <a:t>https://classteaching.wordpress.com/2014/06/08/some-thoughts-on-feedback/</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36</a:t>
            </a:fld>
            <a:endParaRPr lang="en-US"/>
          </a:p>
        </p:txBody>
      </p:sp>
    </p:spTree>
    <p:extLst>
      <p:ext uri="{BB962C8B-B14F-4D97-AF65-F5344CB8AC3E}">
        <p14:creationId xmlns:p14="http://schemas.microsoft.com/office/powerpoint/2010/main" val="1581338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video is 7:06 minutes long. It provides modeling on how educators can use information gathered from formative assessment to improve student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To Say</a:t>
            </a:r>
          </a:p>
          <a:p>
            <a:r>
              <a:rPr lang="en-US" b="0" dirty="0"/>
              <a:t>Using student feedback collected from formative assessment evidence to plan, guide, and pace instruction can have significant effects on student learning. After you watch this video - </a:t>
            </a:r>
            <a:r>
              <a:rPr lang="en-US" b="0" i="1" dirty="0"/>
              <a:t>Formative</a:t>
            </a:r>
            <a:r>
              <a:rPr lang="en-US" b="0" dirty="0"/>
              <a:t> </a:t>
            </a:r>
            <a:r>
              <a:rPr lang="en-US" b="0" i="1" dirty="0"/>
              <a:t>Assessments: Using Feedback to Guide Instruction </a:t>
            </a:r>
            <a:r>
              <a:rPr lang="en-US" b="0" dirty="0"/>
              <a:t>(7:06 minutes) - we will discuss some of the key points.</a:t>
            </a:r>
          </a:p>
          <a:p>
            <a:endParaRPr lang="en-US" b="0" i="1" dirty="0"/>
          </a:p>
          <a:p>
            <a:r>
              <a:rPr lang="en-US" b="1" dirty="0"/>
              <a:t>To Do</a:t>
            </a:r>
          </a:p>
          <a:p>
            <a:r>
              <a:rPr lang="en-US" b="0" i="0" dirty="0"/>
              <a:t>Show Video</a:t>
            </a:r>
          </a:p>
          <a:p>
            <a:endParaRPr lang="en-US" b="0" i="1" dirty="0"/>
          </a:p>
          <a:p>
            <a:r>
              <a:rPr lang="en-US" b="1" dirty="0"/>
              <a:t>Reference</a:t>
            </a:r>
          </a:p>
          <a:p>
            <a:pPr marL="182880" indent="-182880">
              <a:lnSpc>
                <a:spcPct val="100000"/>
              </a:lnSpc>
              <a:spcBef>
                <a:spcPts val="0"/>
              </a:spcBef>
              <a:spcAft>
                <a:spcPts val="800"/>
              </a:spcAft>
              <a:buNone/>
            </a:pPr>
            <a:r>
              <a:rPr lang="en-US" sz="1200" kern="1200" dirty="0" err="1">
                <a:solidFill>
                  <a:srgbClr val="000000"/>
                </a:solidFill>
                <a:effectLst/>
                <a:ea typeface="Times New Roman" panose="02020603050405020304" pitchFamily="18" charset="0"/>
                <a:cs typeface="Times New Roman" panose="02020603050405020304" pitchFamily="18" charset="0"/>
              </a:rPr>
              <a:t>SanBdocitySchools</a:t>
            </a:r>
            <a:r>
              <a:rPr lang="en-US" sz="1200" kern="1200" dirty="0">
                <a:solidFill>
                  <a:srgbClr val="000000"/>
                </a:solidFill>
                <a:effectLst/>
                <a:ea typeface="Times New Roman" panose="02020603050405020304" pitchFamily="18" charset="0"/>
                <a:cs typeface="Times New Roman" panose="02020603050405020304" pitchFamily="18" charset="0"/>
              </a:rPr>
              <a:t>. (2015, Dec, 3). </a:t>
            </a:r>
            <a:r>
              <a:rPr lang="en-US" sz="1200" i="1" kern="1200" dirty="0">
                <a:solidFill>
                  <a:srgbClr val="000000"/>
                </a:solidFill>
                <a:effectLst/>
                <a:ea typeface="Times New Roman" panose="02020603050405020304" pitchFamily="18" charset="0"/>
                <a:cs typeface="Times New Roman" panose="02020603050405020304" pitchFamily="18" charset="0"/>
              </a:rPr>
              <a:t>Formative Assessments: Using Feedback to Guide Instruction </a:t>
            </a:r>
            <a:r>
              <a:rPr lang="en-US" sz="1200" kern="1200" dirty="0">
                <a:solidFill>
                  <a:srgbClr val="000000"/>
                </a:solidFill>
                <a:effectLst/>
                <a:ea typeface="Times New Roman" panose="02020603050405020304" pitchFamily="18" charset="0"/>
                <a:cs typeface="Times New Roman" panose="02020603050405020304" pitchFamily="18" charset="0"/>
              </a:rPr>
              <a:t>[Video file]</a:t>
            </a:r>
            <a:r>
              <a:rPr lang="en-US" sz="1200" i="1" kern="1200" dirty="0">
                <a:solidFill>
                  <a:srgbClr val="000000"/>
                </a:solidFill>
                <a:effectLst/>
                <a:ea typeface="Times New Roman" panose="02020603050405020304" pitchFamily="18" charset="0"/>
                <a:cs typeface="Times New Roman" panose="02020603050405020304" pitchFamily="18" charset="0"/>
              </a:rPr>
              <a:t>. </a:t>
            </a:r>
            <a:r>
              <a:rPr lang="en-US" sz="1200" kern="1200" dirty="0">
                <a:solidFill>
                  <a:srgbClr val="000000"/>
                </a:solidFill>
                <a:effectLst/>
                <a:ea typeface="Times New Roman" panose="02020603050405020304" pitchFamily="18" charset="0"/>
                <a:cs typeface="Times New Roman" panose="02020603050405020304" pitchFamily="18" charset="0"/>
              </a:rPr>
              <a:t>San Bernardino Unified School District. </a:t>
            </a:r>
            <a:r>
              <a:rPr lang="en-US" sz="1200" u="sng" kern="1200" dirty="0">
                <a:solidFill>
                  <a:srgbClr val="000000"/>
                </a:solidFill>
                <a:effectLst/>
                <a:ea typeface="Times New Roman" panose="02020603050405020304" pitchFamily="18" charset="0"/>
                <a:cs typeface="Times New Roman" panose="02020603050405020304" pitchFamily="18" charset="0"/>
                <a:hlinkClick r:id="rId3"/>
              </a:rPr>
              <a:t>https://youtu.be/Ecp5tFwXA_M</a:t>
            </a:r>
            <a:endParaRPr lang="en-US" sz="1200" dirty="0">
              <a:ea typeface="Calibri" panose="020F0502020204030204" pitchFamily="34" charset="0"/>
              <a:cs typeface="Times New Roman" panose="02020603050405020304" pitchFamily="18" charset="0"/>
            </a:endParaRPr>
          </a:p>
          <a:p>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37</a:t>
            </a:fld>
            <a:endParaRPr lang="en-US"/>
          </a:p>
        </p:txBody>
      </p:sp>
    </p:spTree>
    <p:extLst>
      <p:ext uri="{BB962C8B-B14F-4D97-AF65-F5344CB8AC3E}">
        <p14:creationId xmlns:p14="http://schemas.microsoft.com/office/powerpoint/2010/main" val="496683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Do/To Know</a:t>
            </a:r>
          </a:p>
          <a:p>
            <a:r>
              <a:rPr lang="en-US" dirty="0"/>
              <a:t>Pose these questions as a reflection for the previous slide’s video. Give participants time to share with a shoulder partner.</a:t>
            </a:r>
          </a:p>
          <a:p>
            <a:endParaRPr lang="en-US" dirty="0"/>
          </a:p>
          <a:p>
            <a:r>
              <a:rPr lang="en-US" b="1" dirty="0"/>
              <a:t>To Say</a:t>
            </a:r>
            <a:endParaRPr lang="en-US" dirty="0"/>
          </a:p>
          <a:p>
            <a:r>
              <a:rPr lang="en-US" dirty="0"/>
              <a:t>You can use formative assessment to guide your instruction as the video has illustrated. Please get with a shoulder partner and discuss these questions on this slide. We will have time to share out when we are finished.</a:t>
            </a:r>
          </a:p>
        </p:txBody>
      </p:sp>
      <p:sp>
        <p:nvSpPr>
          <p:cNvPr id="4" name="Slide Number Placeholder 3"/>
          <p:cNvSpPr>
            <a:spLocks noGrp="1"/>
          </p:cNvSpPr>
          <p:nvPr>
            <p:ph type="sldNum" sz="quarter" idx="5"/>
          </p:nvPr>
        </p:nvSpPr>
        <p:spPr/>
        <p:txBody>
          <a:bodyPr/>
          <a:lstStyle/>
          <a:p>
            <a:fld id="{37009D65-67CA-4CED-8B27-E9A2A258BE61}" type="slidenum">
              <a:rPr lang="en-US" smtClean="0"/>
              <a:t>38</a:t>
            </a:fld>
            <a:endParaRPr lang="en-US"/>
          </a:p>
        </p:txBody>
      </p:sp>
    </p:spTree>
    <p:extLst>
      <p:ext uri="{BB962C8B-B14F-4D97-AF65-F5344CB8AC3E}">
        <p14:creationId xmlns:p14="http://schemas.microsoft.com/office/powerpoint/2010/main" val="3727986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To Know</a:t>
            </a:r>
          </a:p>
          <a:p>
            <a:pPr defTabSz="942289">
              <a:defRPr/>
            </a:pPr>
            <a:r>
              <a:rPr lang="en-US" dirty="0"/>
              <a:t>These questions, as mentioned earlier, are directly linked to Developing Assessment Capable Learners. Hattie and Timperley (2007) identified three important components of effective feedback which they called feed up, feedback, and feed forward. Feed up involves establishing a clear purpose or goal (‘Where am I going?’), feedback provides information about a student’s progress toward that goal and suggests actions that might be taken (‘How am I going?’), while feed forward is about future planning and focuses on what further improvements need to be made to advance progress (‘Where to next?’).</a:t>
            </a:r>
          </a:p>
          <a:p>
            <a:pPr defTabSz="942289">
              <a:defRPr/>
            </a:pPr>
            <a:endParaRPr lang="en-US" dirty="0"/>
          </a:p>
          <a:p>
            <a:pPr defTabSz="942289">
              <a:defRPr/>
            </a:pPr>
            <a:r>
              <a:rPr lang="en-US" b="1" dirty="0"/>
              <a:t>To Say</a:t>
            </a:r>
          </a:p>
          <a:p>
            <a:pPr defTabSz="942289">
              <a:defRPr/>
            </a:pPr>
            <a:r>
              <a:rPr lang="en-US" dirty="0"/>
              <a:t>We mentioned these questions earlier when we discussed the Hattie definition of feedback but will now go into more detail. Effective feedback answers these three questions:</a:t>
            </a:r>
            <a:endParaRPr lang="en-US" b="0" dirty="0"/>
          </a:p>
          <a:p>
            <a:pPr marL="171450" indent="-171450" defTabSz="942289">
              <a:buFont typeface="Arial" panose="020B0604020202020204" pitchFamily="34" charset="0"/>
              <a:buChar char="•"/>
              <a:defRPr/>
            </a:pPr>
            <a:r>
              <a:rPr lang="en-US" b="1" dirty="0"/>
              <a:t>Where am I going? </a:t>
            </a:r>
            <a:r>
              <a:rPr lang="en-US" b="0" dirty="0"/>
              <a:t>The focus of this first question is on goals. </a:t>
            </a:r>
            <a:r>
              <a:rPr lang="en-US" dirty="0"/>
              <a:t>It is important for both students and teachers to have a clear understanding of the learning targets and success criteria. Feedback allows them to set reasonable goals and to track their performance in relation to their goals so that adjustments in effort, direction, and even strategy can be made as needed.</a:t>
            </a:r>
          </a:p>
          <a:p>
            <a:pPr marL="171450" indent="-171450" defTabSz="942289">
              <a:buFont typeface="Arial" panose="020B0604020202020204" pitchFamily="34" charset="0"/>
              <a:buChar char="•"/>
              <a:defRPr/>
            </a:pPr>
            <a:r>
              <a:rPr lang="en-US" b="1" dirty="0"/>
              <a:t>How am I going? </a:t>
            </a:r>
            <a:r>
              <a:rPr lang="en-US" dirty="0"/>
              <a:t>This relates to the progress students are making towards their goals based on the success criteria. The feedback would include where they started, where they are now, and progress made towards the learning target. </a:t>
            </a:r>
            <a:r>
              <a:rPr lang="en-US" dirty="0">
                <a:latin typeface="Calibri" panose="020F0502020204030204" pitchFamily="34" charset="0"/>
                <a:ea typeface="Calibri" panose="020F0502020204030204" pitchFamily="34" charset="0"/>
                <a:cs typeface="Times New Roman" panose="02020603050405020304" pitchFamily="18" charset="0"/>
              </a:rPr>
              <a:t>Feedback observes where work met criteria and where it didn’t.</a:t>
            </a:r>
          </a:p>
          <a:p>
            <a:pPr marL="171450" indent="-171450" defTabSz="942289">
              <a:buFont typeface="Arial" panose="020B0604020202020204" pitchFamily="34" charset="0"/>
              <a:buChar char="•"/>
              <a:defRPr/>
            </a:pPr>
            <a:r>
              <a:rPr lang="en-US" b="1" dirty="0"/>
              <a:t>Where to next? </a:t>
            </a:r>
            <a:r>
              <a:rPr lang="en-US" b="0" dirty="0"/>
              <a:t>The third question addresses how to ‘feed forward’ in order to help students improve. </a:t>
            </a:r>
            <a:r>
              <a:rPr lang="en-US" dirty="0"/>
              <a:t>Feedback should provide scaffolding or support in how learners can close the gap between where they are in their learning journey and where they are going in their journey. Taking small focused steps and providing opportunities for students to engage in self-reflection and revision is the key to success.</a:t>
            </a:r>
          </a:p>
          <a:p>
            <a:pPr defTabSz="942289">
              <a:lnSpc>
                <a:spcPct val="115000"/>
              </a:lnSpc>
              <a:spcBef>
                <a:spcPts val="412"/>
              </a:spcBef>
              <a:buSzPts val="1100"/>
              <a:defRPr/>
            </a:pPr>
            <a:endParaRPr lang="en-US" dirty="0"/>
          </a:p>
          <a:p>
            <a:pPr defTabSz="942289">
              <a:lnSpc>
                <a:spcPct val="115000"/>
              </a:lnSpc>
              <a:spcBef>
                <a:spcPts val="412"/>
              </a:spcBef>
              <a:buSzPts val="1100"/>
              <a:defRPr/>
            </a:pPr>
            <a:r>
              <a:rPr lang="en-US" b="1" dirty="0"/>
              <a:t>To Do </a:t>
            </a:r>
          </a:p>
          <a:p>
            <a:pPr defTabSz="942289">
              <a:lnSpc>
                <a:spcPct val="115000"/>
              </a:lnSpc>
              <a:spcBef>
                <a:spcPts val="412"/>
              </a:spcBef>
              <a:buSzPts val="1100"/>
              <a:defRPr/>
            </a:pPr>
            <a:r>
              <a:rPr lang="en-US" b="0" dirty="0"/>
              <a:t>Review the three questions of effective feedback and the key points associated with each. Once they are discussed, explain how these questions create a feedback loop for students to self-regulate their learning.</a:t>
            </a:r>
          </a:p>
          <a:p>
            <a:pPr defTabSz="942289">
              <a:lnSpc>
                <a:spcPct val="115000"/>
              </a:lnSpc>
              <a:spcBef>
                <a:spcPts val="412"/>
              </a:spcBef>
              <a:buSzPts val="1100"/>
              <a:defRPr/>
            </a:pPr>
            <a:endParaRPr lang="en-US" b="0" dirty="0"/>
          </a:p>
          <a:p>
            <a:r>
              <a:rPr lang="en-US" b="1" dirty="0"/>
              <a:t>References</a:t>
            </a:r>
          </a:p>
          <a:p>
            <a:pPr>
              <a:buSzPts val="1400"/>
            </a:pPr>
            <a:r>
              <a:rPr lang="en-US" dirty="0"/>
              <a:t>Ellis, N. J. &amp; </a:t>
            </a:r>
            <a:r>
              <a:rPr lang="en-US" dirty="0" err="1"/>
              <a:t>Loughland</a:t>
            </a:r>
            <a:r>
              <a:rPr lang="en-US" dirty="0"/>
              <a:t>, T. (2017). ‘Where to next?’ Examining feedback received by teacher education students. Issues in </a:t>
            </a:r>
            <a:r>
              <a:rPr lang="en-US" i="1" dirty="0"/>
              <a:t>Educational Research, 27</a:t>
            </a:r>
            <a:r>
              <a:rPr lang="en-US" dirty="0"/>
              <a:t>(1), 51-63. http://www.iier.org.au/iier27/ellis.pdf</a:t>
            </a:r>
          </a:p>
          <a:p>
            <a:pPr>
              <a:buSzPts val="1400"/>
            </a:pPr>
            <a:endParaRPr lang="en-US" dirty="0"/>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Hattie, J., &amp; Timperley, H. (2007). The power of feedback. </a:t>
            </a:r>
            <a:r>
              <a:rPr lang="en-US" sz="1200" i="1" dirty="0">
                <a:effectLst/>
                <a:ea typeface="Calibri" panose="020F0502020204030204" pitchFamily="34" charset="0"/>
                <a:cs typeface="Times New Roman" panose="02020603050405020304" pitchFamily="18" charset="0"/>
              </a:rPr>
              <a:t>Review of Educational Research, 77</a:t>
            </a:r>
            <a:r>
              <a:rPr lang="en-US" sz="1200" dirty="0">
                <a:effectLst/>
                <a:ea typeface="Calibri" panose="020F0502020204030204" pitchFamily="34" charset="0"/>
                <a:cs typeface="Times New Roman" panose="02020603050405020304" pitchFamily="18" charset="0"/>
              </a:rPr>
              <a:t>(1), 81-112.</a:t>
            </a:r>
          </a:p>
          <a:p>
            <a:pPr>
              <a:buSzPts val="1400"/>
            </a:pPr>
            <a:endParaRPr lang="en-US" dirty="0"/>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Locke, E., &amp; Latham, G. (1991). A theory of goal setting &amp; task performance. </a:t>
            </a:r>
            <a:r>
              <a:rPr lang="en-US" sz="1200" i="1" dirty="0">
                <a:effectLst/>
                <a:ea typeface="Calibri" panose="020F0502020204030204" pitchFamily="34" charset="0"/>
                <a:cs typeface="Times New Roman" panose="02020603050405020304" pitchFamily="18" charset="0"/>
              </a:rPr>
              <a:t>The Academy of Management Review, 16</a:t>
            </a:r>
            <a:r>
              <a:rPr lang="en-US" sz="1200" i="1" dirty="0">
                <a:ea typeface="Calibri" panose="020F0502020204030204" pitchFamily="34" charset="0"/>
                <a:cs typeface="Times New Roman" panose="02020603050405020304" pitchFamily="18" charset="0"/>
              </a:rPr>
              <a:t>,</a:t>
            </a:r>
            <a:r>
              <a:rPr lang="en-US" sz="1200" dirty="0">
                <a:effectLst/>
                <a:ea typeface="Calibri" panose="020F0502020204030204" pitchFamily="34" charset="0"/>
                <a:cs typeface="Times New Roman" panose="02020603050405020304" pitchFamily="18" charset="0"/>
              </a:rPr>
              <a:t> 10.</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182880" lvl="1" indent="-182880">
              <a:lnSpc>
                <a:spcPct val="100000"/>
              </a:lnSpc>
              <a:spcBef>
                <a:spcPts val="0"/>
              </a:spcBef>
              <a:spcAft>
                <a:spcPts val="800"/>
              </a:spcAft>
              <a:buNone/>
              <a:tabLst>
                <a:tab pos="2390775" algn="l"/>
              </a:tabLst>
            </a:pPr>
            <a:r>
              <a:rPr lang="en-US" sz="1200" dirty="0">
                <a:effectLst/>
                <a:ea typeface="Calibri" panose="020F0502020204030204" pitchFamily="34" charset="0"/>
                <a:cs typeface="Times New Roman" panose="02020603050405020304" pitchFamily="18" charset="0"/>
              </a:rPr>
              <a:t>Moss, C., &amp; Brookhart, S. (2019). Advancing formative assessment in every classroom: A guide for instructional leaders. </a:t>
            </a:r>
            <a:r>
              <a:rPr lang="en-US" sz="1200" i="1" dirty="0">
                <a:effectLst/>
                <a:ea typeface="Calibri" panose="020F0502020204030204" pitchFamily="34" charset="0"/>
                <a:cs typeface="Times New Roman" panose="02020603050405020304" pitchFamily="18" charset="0"/>
              </a:rPr>
              <a:t>ASCD.</a:t>
            </a:r>
            <a:endParaRPr lang="en-US" dirty="0"/>
          </a:p>
          <a:p>
            <a:pPr>
              <a:buSzPts val="1400"/>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39</a:t>
            </a:fld>
            <a:endParaRPr lang="en-US"/>
          </a:p>
        </p:txBody>
      </p:sp>
    </p:spTree>
    <p:extLst>
      <p:ext uri="{BB962C8B-B14F-4D97-AF65-F5344CB8AC3E}">
        <p14:creationId xmlns:p14="http://schemas.microsoft.com/office/powerpoint/2010/main" val="245765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Please have these supplies ready before training session. This part will take up to four hours but you may allow more time if you plan to access and peruse the additional resources.</a:t>
            </a:r>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a:t>
            </a:fld>
            <a:endParaRPr lang="en-US"/>
          </a:p>
        </p:txBody>
      </p:sp>
    </p:spTree>
    <p:extLst>
      <p:ext uri="{BB962C8B-B14F-4D97-AF65-F5344CB8AC3E}">
        <p14:creationId xmlns:p14="http://schemas.microsoft.com/office/powerpoint/2010/main" val="188985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solidFill>
                  <a:srgbClr val="202124"/>
                </a:solidFill>
                <a:highlight>
                  <a:srgbClr val="FFFFFF"/>
                </a:highlight>
                <a:latin typeface="Roboto"/>
                <a:ea typeface="Roboto"/>
                <a:cs typeface="Roboto"/>
                <a:sym typeface="Roboto"/>
              </a:rPr>
              <a:t>To Know/To Say</a:t>
            </a:r>
          </a:p>
          <a:p>
            <a:pPr defTabSz="942289">
              <a:defRPr/>
            </a:pPr>
            <a:r>
              <a:rPr lang="en-US" b="0" i="0" dirty="0">
                <a:effectLst/>
                <a:latin typeface="proxima-nova"/>
              </a:rPr>
              <a:t>Effective feedback is like </a:t>
            </a:r>
            <a:r>
              <a:rPr lang="en-US" b="1" i="0" dirty="0">
                <a:effectLst/>
                <a:latin typeface="proxima-nova"/>
              </a:rPr>
              <a:t>fuel</a:t>
            </a:r>
            <a:r>
              <a:rPr lang="en-US" b="0" i="0" dirty="0">
                <a:effectLst/>
                <a:latin typeface="proxima-nova"/>
              </a:rPr>
              <a:t> used to keep learners focused, motivated, and supported to keep moving forward toward their learning goal. These criteria are essential for feedback to be truly effective.</a:t>
            </a:r>
          </a:p>
          <a:p>
            <a:pPr defTabSz="942289">
              <a:defRPr/>
            </a:pPr>
            <a:endParaRPr lang="en-US" b="0" i="0" dirty="0">
              <a:effectLst/>
              <a:latin typeface="proxima-nova"/>
            </a:endParaRPr>
          </a:p>
          <a:p>
            <a:pPr defTabSz="942289">
              <a:defRPr/>
            </a:pPr>
            <a:r>
              <a:rPr lang="en-US" b="0" i="0" dirty="0">
                <a:effectLst/>
                <a:latin typeface="proxima-nova"/>
              </a:rPr>
              <a:t>These criteria have been adapted/updated from Grant Wiggins’ 7 Keys to Effective Feedback, 2012 (reference listed below).</a:t>
            </a:r>
          </a:p>
          <a:p>
            <a:pPr marL="171450" indent="-171450">
              <a:buFont typeface="Arial" panose="020B0604020202020204" pitchFamily="34" charset="0"/>
              <a:buChar char="•"/>
            </a:pPr>
            <a:r>
              <a:rPr lang="en-US" b="1" dirty="0"/>
              <a:t>Timely, Consistent, and Ongoing</a:t>
            </a:r>
            <a:r>
              <a:rPr lang="en-US" dirty="0"/>
              <a:t> - provided as a continuous process while the learner is still focused on the learning target for relevance and motivation.</a:t>
            </a:r>
          </a:p>
          <a:p>
            <a:pPr marL="171450" indent="-171450">
              <a:buFont typeface="Arial" panose="020B0604020202020204" pitchFamily="34" charset="0"/>
              <a:buChar char="•"/>
            </a:pPr>
            <a:r>
              <a:rPr lang="en-US" b="1" dirty="0"/>
              <a:t>Specific &amp; Goal Oriented</a:t>
            </a:r>
            <a:r>
              <a:rPr lang="en-US" dirty="0"/>
              <a:t> - concisely focused on areas of strength and areas of growth, aligned with the learning goal that will have the greatest impact.</a:t>
            </a:r>
          </a:p>
          <a:p>
            <a:pPr marL="171450" indent="-171450">
              <a:buFont typeface="Arial" panose="020B0604020202020204" pitchFamily="34" charset="0"/>
              <a:buChar char="•"/>
            </a:pPr>
            <a:r>
              <a:rPr lang="en-US" b="1" dirty="0"/>
              <a:t>Student Friendly</a:t>
            </a:r>
            <a:r>
              <a:rPr lang="en-US" dirty="0"/>
              <a:t> - communicated in an encouraging and engaging oral or written form using language students clearly understand </a:t>
            </a:r>
            <a:r>
              <a:rPr lang="en-US" dirty="0">
                <a:solidFill>
                  <a:srgbClr val="202124"/>
                </a:solidFill>
                <a:highlight>
                  <a:srgbClr val="FFFFFF"/>
                </a:highlight>
                <a:latin typeface="Roboto"/>
                <a:ea typeface="Roboto"/>
                <a:cs typeface="Roboto"/>
                <a:sym typeface="Roboto"/>
              </a:rPr>
              <a:t>so that the learner immediately wants and knows how to take action toward reaching their learning goal. </a:t>
            </a:r>
            <a:endParaRPr lang="en-US" b="0" dirty="0">
              <a:solidFill>
                <a:srgbClr val="202124"/>
              </a:solidFill>
              <a:highlight>
                <a:srgbClr val="FFFFFF"/>
              </a:highlight>
              <a:latin typeface="Roboto"/>
              <a:ea typeface="Roboto"/>
              <a:cs typeface="Roboto"/>
              <a:sym typeface="Roboto"/>
            </a:endParaRPr>
          </a:p>
          <a:p>
            <a:pPr marL="171450" indent="-171450">
              <a:buFont typeface="Arial" panose="020B0604020202020204" pitchFamily="34" charset="0"/>
              <a:buChar char="•"/>
            </a:pPr>
            <a:r>
              <a:rPr lang="en-US" b="1" dirty="0"/>
              <a:t>Actionable</a:t>
            </a:r>
            <a:r>
              <a:rPr lang="en-US" dirty="0"/>
              <a:t> - supported with a plan of action for the learner to improve, as well as opportunities to act on the feedback </a:t>
            </a:r>
            <a:r>
              <a:rPr lang="en-US" sz="1100" dirty="0"/>
              <a:t>(review, revise, practice, retry, self-adjust). </a:t>
            </a:r>
            <a:r>
              <a:rPr lang="en-US" sz="1100" dirty="0">
                <a:solidFill>
                  <a:srgbClr val="202124"/>
                </a:solidFill>
                <a:highlight>
                  <a:srgbClr val="FFFFFF"/>
                </a:highlight>
                <a:latin typeface="Roboto"/>
                <a:ea typeface="Roboto"/>
                <a:cs typeface="Roboto"/>
                <a:sym typeface="Roboto"/>
              </a:rPr>
              <a:t>The feedback educators provide should clearly describe successes and shortfalls the learner is experiencing and directly reference their work in order to point them toward the next steps. </a:t>
            </a:r>
            <a:r>
              <a:rPr lang="en-US" sz="1100" dirty="0">
                <a:solidFill>
                  <a:schemeClr val="dk1"/>
                </a:solidFill>
                <a:highlight>
                  <a:srgbClr val="FFFFFF"/>
                </a:highlight>
              </a:rPr>
              <a:t>To advance students' metacognition and enable them to self-assess their work, probing questions should be asked that will spark thoughtful reflection and a new understanding of how to move their work forward. </a:t>
            </a:r>
          </a:p>
          <a:p>
            <a:pPr marL="104697"/>
            <a:endParaRPr lang="en-US" sz="1100" dirty="0">
              <a:solidFill>
                <a:schemeClr val="dk1"/>
              </a:solidFill>
              <a:highlight>
                <a:srgbClr val="FFFFFF"/>
              </a:highlight>
            </a:endParaRPr>
          </a:p>
          <a:p>
            <a:pPr defTabSz="942289">
              <a:defRPr/>
            </a:pPr>
            <a:r>
              <a:rPr lang="en-US" sz="1100" b="1" dirty="0">
                <a:latin typeface="proxima-nova"/>
              </a:rPr>
              <a:t>To Do</a:t>
            </a:r>
          </a:p>
          <a:p>
            <a:pPr defTabSz="942289">
              <a:defRPr/>
            </a:pPr>
            <a:r>
              <a:rPr lang="en-US" sz="1100" dirty="0">
                <a:latin typeface="proxima-nova"/>
              </a:rPr>
              <a:t>Review slide with the additional information listed above and discuss. </a:t>
            </a:r>
            <a:r>
              <a:rPr lang="en-US" sz="1100" dirty="0">
                <a:solidFill>
                  <a:srgbClr val="202124"/>
                </a:solidFill>
                <a:highlight>
                  <a:srgbClr val="FFFFFF"/>
                </a:highlight>
                <a:latin typeface="Roboto"/>
                <a:sym typeface="Roboto"/>
              </a:rPr>
              <a:t>Have participants give examples of each or have them work in table groups and then share out examples.</a:t>
            </a:r>
          </a:p>
          <a:p>
            <a:pPr defTabSz="942289">
              <a:defRPr/>
            </a:pPr>
            <a:endParaRPr lang="en-US" sz="1100" dirty="0"/>
          </a:p>
          <a:p>
            <a:r>
              <a:rPr lang="en-US" b="1" dirty="0"/>
              <a:t>References</a:t>
            </a:r>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Chicago Literacy Alliance. (2020). Putting the 7 hallmarks of effective feedback to work in your classroom [Blog]. </a:t>
            </a:r>
            <a:r>
              <a:rPr lang="en-US" sz="1200" i="1" dirty="0">
                <a:effectLst/>
                <a:ea typeface="Calibri" panose="020F0502020204030204" pitchFamily="34" charset="0"/>
                <a:cs typeface="Times New Roman" panose="02020603050405020304" pitchFamily="18" charset="0"/>
              </a:rPr>
              <a:t>The </a:t>
            </a:r>
            <a:r>
              <a:rPr lang="en-US" sz="1200" i="1" dirty="0" err="1">
                <a:effectLst/>
                <a:ea typeface="Calibri" panose="020F0502020204030204" pitchFamily="34" charset="0"/>
                <a:cs typeface="Times New Roman" panose="02020603050405020304" pitchFamily="18" charset="0"/>
              </a:rPr>
              <a:t>Graide</a:t>
            </a:r>
            <a:r>
              <a:rPr lang="en-US" sz="1200" i="1" dirty="0">
                <a:effectLst/>
                <a:ea typeface="Calibri" panose="020F0502020204030204" pitchFamily="34" charset="0"/>
                <a:cs typeface="Times New Roman" panose="02020603050405020304" pitchFamily="18" charset="0"/>
              </a:rPr>
              <a:t> Network</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3"/>
              </a:rPr>
              <a:t>https://www.thegraidenetwork.com/blog-all/2019/7/15/putting-the-7-hallmarks-of-effective-feedback-to-work-in-your-classroom#:~:text=%233%3A%20Actionable,his%20or%</a:t>
            </a:r>
            <a:endParaRPr lang="en-US" sz="1200" dirty="0">
              <a:effectLst/>
              <a:ea typeface="Calibri" panose="020F0502020204030204" pitchFamily="34" charset="0"/>
              <a:cs typeface="Times New Roman" panose="02020603050405020304" pitchFamily="18" charset="0"/>
            </a:endParaRPr>
          </a:p>
          <a:p>
            <a:endParaRPr lang="en-US" b="0" dirty="0"/>
          </a:p>
          <a:p>
            <a:pPr marL="182880" lvl="1"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Frey, N., &amp; Fisher, D. (2011). </a:t>
            </a:r>
            <a:r>
              <a:rPr lang="en-US" sz="1200" i="0" dirty="0">
                <a:effectLst/>
                <a:ea typeface="Calibri" panose="020F0502020204030204" pitchFamily="34" charset="0"/>
                <a:cs typeface="Times New Roman" panose="02020603050405020304" pitchFamily="18" charset="0"/>
              </a:rPr>
              <a:t>The formative assessment action plan: Practical steps to more successful teaching and learning. </a:t>
            </a:r>
            <a:r>
              <a:rPr lang="en-US" sz="1200" i="1" dirty="0">
                <a:effectLst/>
                <a:ea typeface="Calibri" panose="020F0502020204030204" pitchFamily="34" charset="0"/>
                <a:cs typeface="Times New Roman" panose="02020603050405020304" pitchFamily="18" charset="0"/>
              </a:rPr>
              <a:t>ASCD.</a:t>
            </a:r>
          </a:p>
          <a:p>
            <a:endParaRPr lang="en-US" dirty="0"/>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Wiggins, G. (2012, Sept.) Seven Keys to Effective Feedback. </a:t>
            </a:r>
            <a:r>
              <a:rPr lang="en-US" sz="1200" i="1" dirty="0">
                <a:effectLst/>
                <a:ea typeface="Calibri" panose="020F0502020204030204" pitchFamily="34" charset="0"/>
                <a:cs typeface="Times New Roman" panose="02020603050405020304" pitchFamily="18" charset="0"/>
              </a:rPr>
              <a:t>ASCD</a:t>
            </a:r>
            <a:r>
              <a:rPr lang="en-US" sz="1200" i="1" dirty="0">
                <a:ea typeface="Calibri" panose="020F0502020204030204" pitchFamily="34" charset="0"/>
                <a:cs typeface="Times New Roman" panose="02020603050405020304" pitchFamily="18" charset="0"/>
              </a:rPr>
              <a:t>,</a:t>
            </a:r>
            <a:r>
              <a:rPr lang="en-US" sz="1200" i="1" dirty="0">
                <a:effectLst/>
                <a:ea typeface="Calibri" panose="020F0502020204030204" pitchFamily="34" charset="0"/>
                <a:cs typeface="Times New Roman" panose="02020603050405020304" pitchFamily="18" charset="0"/>
              </a:rPr>
              <a:t> 70</a:t>
            </a:r>
            <a:r>
              <a:rPr lang="en-US" sz="1200" dirty="0">
                <a:effectLst/>
                <a:ea typeface="Calibri" panose="020F0502020204030204" pitchFamily="34" charset="0"/>
                <a:cs typeface="Times New Roman" panose="02020603050405020304" pitchFamily="18" charset="0"/>
              </a:rPr>
              <a:t>(1), 10-16. </a:t>
            </a:r>
            <a:r>
              <a:rPr lang="en-US" sz="1200" u="sng" dirty="0">
                <a:solidFill>
                  <a:srgbClr val="0563C1"/>
                </a:solidFill>
                <a:effectLst/>
                <a:ea typeface="Calibri" panose="020F0502020204030204" pitchFamily="34" charset="0"/>
                <a:cs typeface="Times New Roman" panose="02020603050405020304" pitchFamily="18" charset="0"/>
                <a:hlinkClick r:id="rId4"/>
              </a:rPr>
              <a:t>http://www.ascd.org/publications/educational-leadership/sept12/vol70/num01/Seven-Keys-to-Effective-Feedback.aspx</a:t>
            </a:r>
            <a:endParaRPr lang="en-US" sz="1200" dirty="0">
              <a:effectLst/>
              <a:ea typeface="Calibri" panose="020F0502020204030204" pitchFamily="34" charset="0"/>
              <a:cs typeface="Times New Roman" panose="02020603050405020304" pitchFamily="18" charset="0"/>
            </a:endParaRPr>
          </a:p>
          <a:p>
            <a:pPr defTabSz="942289">
              <a:defRPr/>
            </a:pPr>
            <a:endParaRPr lang="en-US" b="0" i="0" dirty="0">
              <a:solidFill>
                <a:srgbClr val="555555"/>
              </a:solidFill>
              <a:effectLst/>
              <a:latin typeface="Helvetica Neue"/>
            </a:endParaRPr>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b="0" i="0" dirty="0">
              <a:solidFill>
                <a:srgbClr val="555555"/>
              </a:solidFill>
              <a:effectLst/>
              <a:latin typeface="Helvetica Neue"/>
            </a:endParaRPr>
          </a:p>
          <a:p>
            <a:pPr defTabSz="942289">
              <a:defRPr/>
            </a:pPr>
            <a:endParaRPr lang="en-US" b="0" i="0" dirty="0">
              <a:solidFill>
                <a:srgbClr val="555555"/>
              </a:solidFill>
              <a:effectLst/>
              <a:latin typeface="Helvetica Neue"/>
            </a:endParaRP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40</a:t>
            </a:fld>
            <a:endParaRPr lang="en-US"/>
          </a:p>
        </p:txBody>
      </p:sp>
    </p:spTree>
    <p:extLst>
      <p:ext uri="{BB962C8B-B14F-4D97-AF65-F5344CB8AC3E}">
        <p14:creationId xmlns:p14="http://schemas.microsoft.com/office/powerpoint/2010/main" val="329277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Do/Do Know</a:t>
            </a:r>
          </a:p>
          <a:p>
            <a:r>
              <a:rPr lang="en-US" b="0" dirty="0"/>
              <a:t>Besides answering the three questions, effective feedback also goes deeper by providing the information on this slide.</a:t>
            </a:r>
          </a:p>
          <a:p>
            <a:endParaRPr lang="en-US" b="0" dirty="0"/>
          </a:p>
          <a:p>
            <a:r>
              <a:rPr lang="en-US" b="1" dirty="0"/>
              <a:t>To Say</a:t>
            </a:r>
            <a:endParaRPr lang="en-US" b="0" dirty="0"/>
          </a:p>
          <a:p>
            <a:r>
              <a:rPr lang="en-US" b="0" dirty="0"/>
              <a:t>Effective feedback offers many benefits to students. This slide shows several things that effective feedback will do for students when used during instruction.  </a:t>
            </a:r>
          </a:p>
          <a:p>
            <a:endParaRPr lang="en-US" b="0" dirty="0"/>
          </a:p>
          <a:p>
            <a:r>
              <a:rPr lang="en-US" b="0" dirty="0"/>
              <a:t>Read the slide and ask participants if there are others they might add.</a:t>
            </a:r>
            <a:endParaRPr lang="en-US" b="1" dirty="0"/>
          </a:p>
          <a:p>
            <a:endParaRPr lang="en-US" b="1" dirty="0"/>
          </a:p>
          <a:p>
            <a:r>
              <a:rPr lang="en-US" b="1" dirty="0"/>
              <a:t>References</a:t>
            </a:r>
          </a:p>
          <a:p>
            <a:pPr marL="182880" lvl="1" indent="-182880">
              <a:lnSpc>
                <a:spcPct val="100000"/>
              </a:lnSpc>
              <a:spcBef>
                <a:spcPts val="0"/>
              </a:spcBef>
              <a:spcAft>
                <a:spcPts val="800"/>
              </a:spcAft>
              <a:buNone/>
              <a:tabLst>
                <a:tab pos="2390775" algn="l"/>
              </a:tabLst>
            </a:pPr>
            <a:r>
              <a:rPr lang="en-US" sz="1200" dirty="0">
                <a:effectLst/>
                <a:ea typeface="Calibri" panose="020F0502020204030204" pitchFamily="34" charset="0"/>
                <a:cs typeface="Times New Roman" panose="02020603050405020304" pitchFamily="18" charset="0"/>
              </a:rPr>
              <a:t>Moss, C., &amp; Brookhart, S. (2019). Advancing formative assessment in every classroom: A guide for instructional leaders. </a:t>
            </a:r>
            <a:r>
              <a:rPr lang="en-US" sz="1200" i="1" dirty="0">
                <a:effectLst/>
                <a:ea typeface="Calibri" panose="020F0502020204030204" pitchFamily="34" charset="0"/>
                <a:cs typeface="Times New Roman" panose="02020603050405020304" pitchFamily="18" charset="0"/>
              </a:rPr>
              <a:t>ASCD.</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41</a:t>
            </a:fld>
            <a:endParaRPr lang="en-US"/>
          </a:p>
        </p:txBody>
      </p:sp>
    </p:spTree>
    <p:extLst>
      <p:ext uri="{BB962C8B-B14F-4D97-AF65-F5344CB8AC3E}">
        <p14:creationId xmlns:p14="http://schemas.microsoft.com/office/powerpoint/2010/main" val="1014781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#4</a:t>
            </a:r>
          </a:p>
          <a:p>
            <a:r>
              <a:rPr lang="en-US" b="0" i="1" dirty="0"/>
              <a:t>Judgmental – Informative Feedback</a:t>
            </a:r>
            <a:endParaRPr lang="en-US" b="1" dirty="0"/>
          </a:p>
          <a:p>
            <a:endParaRPr lang="en-US" b="1" dirty="0"/>
          </a:p>
          <a:p>
            <a:r>
              <a:rPr lang="en-US" b="1" dirty="0"/>
              <a:t>To Know/To Say</a:t>
            </a:r>
          </a:p>
          <a:p>
            <a:pPr defTabSz="942289">
              <a:defRPr/>
            </a:pPr>
            <a:r>
              <a:rPr lang="en-US" b="0" dirty="0"/>
              <a:t>The type of feedback provided to students makes a tremendous difference in how they react to it, as well as the outcomes. </a:t>
            </a:r>
            <a:r>
              <a:rPr lang="en-US" dirty="0"/>
              <a:t>It is important to keep feedback specific to the learning target and success criteria. It is also important to make sure it informs the student and is actionable. Informative/actionable feedback creates a growth mindset in students. An example….”These are your goals, this what you do well, and this is how to get better.” If feedback becomes evaluative (“Here is my measure”) you may find that students stop listening and responding. Feedback must be focused on the process and the work, not on the student.</a:t>
            </a:r>
          </a:p>
          <a:p>
            <a:pPr defTabSz="942289">
              <a:defRPr/>
            </a:pPr>
            <a:endParaRPr lang="en-US"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b="0" dirty="0"/>
              <a:t>We will now take some time to examine the differences between judgmental/evaluative feedback and informative/actionable feedback. You will have an opportunity to read a document that looks at characteristics, effect on self-esteem, learning theory, and reaction of low achievers for each type of feedback.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b="0" dirty="0"/>
              <a:t>Next, you will talk with a group to discuss the differences between judgmental and informative feedback, highlight key statements in the document that resonate with you, and summarize the findings to share with the group.</a:t>
            </a:r>
          </a:p>
          <a:p>
            <a:pPr defTabSz="942289">
              <a:defRPr/>
            </a:pPr>
            <a:endParaRPr lang="en-US" dirty="0"/>
          </a:p>
          <a:p>
            <a:r>
              <a:rPr lang="en-US" b="1" dirty="0"/>
              <a:t>To Do</a:t>
            </a:r>
          </a:p>
          <a:p>
            <a:pPr defTabSz="942289">
              <a:defRPr/>
            </a:pPr>
            <a:r>
              <a:rPr lang="en-US" b="0" dirty="0"/>
              <a:t>Review directions for the activity (Handout #4) and guide participants through the activity. Participants may share their summaries of the two types of feedback in several ways including orally or by creating a poster or concept map.</a:t>
            </a:r>
          </a:p>
          <a:p>
            <a:endParaRPr lang="en-US" b="1" dirty="0"/>
          </a:p>
          <a:p>
            <a:r>
              <a:rPr lang="en-US" b="1" dirty="0"/>
              <a:t>Reference</a:t>
            </a:r>
          </a:p>
          <a:p>
            <a:r>
              <a:rPr lang="en-US" b="0" dirty="0"/>
              <a:t>Rose, Ainsley. (</a:t>
            </a:r>
            <a:r>
              <a:rPr lang="en-US" b="0" dirty="0" err="1"/>
              <a:t>n.d</a:t>
            </a:r>
            <a:r>
              <a:rPr lang="en-US" b="0" dirty="0"/>
              <a:t>).</a:t>
            </a:r>
            <a:r>
              <a:rPr lang="en-US" b="0" strike="noStrike" dirty="0"/>
              <a:t>This slide and handout was adapted from the work of Ainsley Rose and the Leadership and Learning Center </a:t>
            </a:r>
            <a:r>
              <a:rPr lang="en-US" b="0" i="0" dirty="0">
                <a:solidFill>
                  <a:srgbClr val="4D4D4D"/>
                </a:solidFill>
                <a:effectLst/>
                <a:latin typeface="Arial" panose="020B0604020202020204" pitchFamily="34" charset="0"/>
              </a:rPr>
              <a:t>founded by Douglas B. Reeves.</a:t>
            </a:r>
            <a:r>
              <a:rPr lang="en-US" b="0" strike="noStrike" dirty="0"/>
              <a:t> The slide/handout was created by the original team who wrote the module.</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42</a:t>
            </a:fld>
            <a:endParaRPr lang="en-US"/>
          </a:p>
        </p:txBody>
      </p:sp>
    </p:spTree>
    <p:extLst>
      <p:ext uri="{BB962C8B-B14F-4D97-AF65-F5344CB8AC3E}">
        <p14:creationId xmlns:p14="http://schemas.microsoft.com/office/powerpoint/2010/main" val="3719224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#5 and #5 Optional</a:t>
            </a:r>
          </a:p>
          <a:p>
            <a:endParaRPr lang="en-US" b="1" dirty="0"/>
          </a:p>
          <a:p>
            <a:r>
              <a:rPr lang="en-US" b="1" dirty="0"/>
              <a:t>To Know</a:t>
            </a:r>
          </a:p>
          <a:p>
            <a:r>
              <a:rPr lang="en-US" b="1" dirty="0"/>
              <a:t>Please note there is an optional activity and an optional handout for this.</a:t>
            </a:r>
          </a:p>
          <a:p>
            <a:r>
              <a:rPr lang="en-US" b="0" dirty="0"/>
              <a:t>This activity provides an opportunity for participants to apply their new knowledge about effective feedback. </a:t>
            </a:r>
            <a:r>
              <a:rPr lang="en-US" dirty="0"/>
              <a:t>There are cards designed for different content areas so those most suited to the audience can be selected.</a:t>
            </a:r>
          </a:p>
          <a:p>
            <a:endParaRPr lang="en-US" dirty="0"/>
          </a:p>
          <a:p>
            <a:r>
              <a:rPr lang="en-US" b="1" dirty="0"/>
              <a:t>Handout #5 Cut into cards</a:t>
            </a:r>
          </a:p>
          <a:p>
            <a:r>
              <a:rPr lang="en-US" b="0" dirty="0"/>
              <a:t>Feedback Example Sort (You may want to color code the cards by content area to make it easier to select cards for each group.)</a:t>
            </a:r>
          </a:p>
          <a:p>
            <a:endParaRPr lang="en-US" b="1" dirty="0"/>
          </a:p>
          <a:p>
            <a:r>
              <a:rPr lang="en-US" b="1" dirty="0"/>
              <a:t>Optional Activity - If you use this activity, use Handout #5-Optional for Feedback Examples</a:t>
            </a:r>
          </a:p>
          <a:p>
            <a:r>
              <a:rPr lang="en-US" b="0" dirty="0"/>
              <a:t>As an alternative, instead of a sorting activity, you could provide the handout Feedback Examples for Responding. Participants highlight the type of feedback that is described, then discuss and jot down how to improve it. Feedback examples are the same for both activities.</a:t>
            </a:r>
          </a:p>
          <a:p>
            <a:endParaRPr lang="en-US" dirty="0"/>
          </a:p>
          <a:p>
            <a:r>
              <a:rPr lang="en-US" b="1" dirty="0"/>
              <a:t>To Do</a:t>
            </a:r>
          </a:p>
          <a:p>
            <a:r>
              <a:rPr lang="en-US" b="0" dirty="0"/>
              <a:t>Have participants work in pairs or small groups. Read the directions on the slide and then provide cards to teams for sorting. Encourage deep discussion by having teams chose one category for each card even if some might fit in both. Also encourage discussion on how the feedback might be improved.</a:t>
            </a:r>
          </a:p>
          <a:p>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43</a:t>
            </a:fld>
            <a:endParaRPr lang="en-US"/>
          </a:p>
        </p:txBody>
      </p:sp>
    </p:spTree>
    <p:extLst>
      <p:ext uri="{BB962C8B-B14F-4D97-AF65-F5344CB8AC3E}">
        <p14:creationId xmlns:p14="http://schemas.microsoft.com/office/powerpoint/2010/main" val="1678877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slide provides an opportunity for participants to reflect on some important aspects of effective feedback. </a:t>
            </a:r>
          </a:p>
          <a:p>
            <a:endParaRPr lang="en-US" b="0" dirty="0"/>
          </a:p>
          <a:p>
            <a:r>
              <a:rPr lang="en-US" b="1" dirty="0"/>
              <a:t>To Do/To Say</a:t>
            </a:r>
          </a:p>
          <a:p>
            <a:r>
              <a:rPr lang="en-US" b="0" dirty="0"/>
              <a:t>Pose each question to participants and provide time for discussion.</a:t>
            </a:r>
          </a:p>
          <a:p>
            <a:pPr marL="285750" indent="-285750">
              <a:buFont typeface="Arial" panose="020B0604020202020204" pitchFamily="34" charset="0"/>
              <a:buChar char="•"/>
            </a:pPr>
            <a:r>
              <a:rPr lang="en-US" sz="1400" b="1" dirty="0">
                <a:ea typeface="Century Gothic"/>
                <a:cs typeface="Century Gothic"/>
                <a:sym typeface="Century Gothic"/>
              </a:rPr>
              <a:t>When should formative assessment feedback occur? </a:t>
            </a:r>
            <a:r>
              <a:rPr lang="en-US" dirty="0">
                <a:solidFill>
                  <a:srgbClr val="00B0F0"/>
                </a:solidFill>
                <a:ea typeface="Century Gothic"/>
                <a:cs typeface="Century Gothic"/>
                <a:sym typeface="Century Gothic"/>
              </a:rPr>
              <a:t>Feedback for daily formative assessments should happen immediately. CFA feedback should happen as quickly as possible, ideally, within a day.</a:t>
            </a:r>
          </a:p>
          <a:p>
            <a:pPr marL="285750" indent="-285750">
              <a:buFont typeface="Arial" panose="020B0604020202020204" pitchFamily="34" charset="0"/>
              <a:buChar char="•"/>
            </a:pPr>
            <a:r>
              <a:rPr lang="en-US" sz="1400" b="1" dirty="0">
                <a:ea typeface="Century Gothic"/>
                <a:cs typeface="Century Gothic"/>
                <a:sym typeface="Century Gothic"/>
              </a:rPr>
              <a:t>How much feedback is appropriate? </a:t>
            </a:r>
            <a:r>
              <a:rPr lang="en-US" dirty="0">
                <a:solidFill>
                  <a:srgbClr val="0070C0"/>
                </a:solidFill>
                <a:ea typeface="Century Gothic"/>
                <a:cs typeface="Century Gothic"/>
                <a:sym typeface="Century Gothic"/>
              </a:rPr>
              <a:t>Feedback should focus on 1 or 2 key aspects for improvement and point out at least one strength</a:t>
            </a:r>
            <a:r>
              <a:rPr lang="en-US" b="0" dirty="0">
                <a:solidFill>
                  <a:srgbClr val="0070C0"/>
                </a:solidFill>
                <a:ea typeface="Century Gothic"/>
                <a:cs typeface="Century Gothic"/>
                <a:sym typeface="Century Gothic"/>
              </a:rPr>
              <a:t>.</a:t>
            </a:r>
          </a:p>
          <a:p>
            <a:pPr marL="285750" indent="-285750">
              <a:buFont typeface="Arial" panose="020B0604020202020204" pitchFamily="34" charset="0"/>
              <a:buChar char="•"/>
            </a:pPr>
            <a:r>
              <a:rPr lang="en-US" sz="1400" b="1" dirty="0">
                <a:ea typeface="Century Gothic"/>
                <a:cs typeface="Century Gothic"/>
                <a:sym typeface="Century Gothic"/>
              </a:rPr>
              <a:t>What role does success criteria play when giving feedback? </a:t>
            </a:r>
            <a:r>
              <a:rPr lang="en-US" dirty="0">
                <a:solidFill>
                  <a:srgbClr val="0072C7"/>
                </a:solidFill>
                <a:ea typeface="Century Gothic"/>
                <a:cs typeface="Century Gothic"/>
                <a:sym typeface="Century Gothic"/>
              </a:rPr>
              <a:t>Feedback should be closely aligned with success criteria. It must be specific about the action, event, or process, and provide next steps for the learner.</a:t>
            </a:r>
          </a:p>
          <a:p>
            <a:pPr defTabSz="942289">
              <a:defRPr/>
            </a:pPr>
            <a:endParaRPr lang="en-US" b="0" dirty="0"/>
          </a:p>
          <a:p>
            <a:r>
              <a:rPr lang="en-US" b="0" dirty="0"/>
              <a:t>Pose questions to participants and have them turn and talk to a partner for discussion. Then elaborate on each answer suggested by </a:t>
            </a:r>
            <a:r>
              <a:rPr lang="en-US" b="0" dirty="0" err="1"/>
              <a:t>Almarode</a:t>
            </a:r>
            <a:r>
              <a:rPr lang="en-US" b="0" dirty="0"/>
              <a:t> &amp; Vandas.</a:t>
            </a:r>
          </a:p>
          <a:p>
            <a:endParaRPr lang="en-US" b="0" dirty="0"/>
          </a:p>
          <a:p>
            <a:r>
              <a:rPr lang="en-US" b="1" dirty="0">
                <a:solidFill>
                  <a:srgbClr val="FF0000"/>
                </a:solidFill>
              </a:rPr>
              <a:t>Reference</a:t>
            </a:r>
          </a:p>
          <a:p>
            <a:pPr marL="182880" marR="0" indent="-182880">
              <a:lnSpc>
                <a:spcPct val="100000"/>
              </a:lnSpc>
              <a:spcBef>
                <a:spcPts val="0"/>
              </a:spcBef>
              <a:spcAft>
                <a:spcPts val="800"/>
              </a:spcAft>
              <a:buNone/>
            </a:pPr>
            <a:r>
              <a:rPr lang="en-US" sz="1200" dirty="0" err="1">
                <a:effectLst/>
                <a:ea typeface="Calibri" panose="020F0502020204030204" pitchFamily="34" charset="0"/>
                <a:cs typeface="Times New Roman" panose="02020603050405020304" pitchFamily="18" charset="0"/>
              </a:rPr>
              <a:t>Almarode</a:t>
            </a:r>
            <a:r>
              <a:rPr lang="en-US" sz="1200" dirty="0">
                <a:effectLst/>
                <a:ea typeface="Calibri" panose="020F0502020204030204" pitchFamily="34" charset="0"/>
                <a:cs typeface="Times New Roman" panose="02020603050405020304" pitchFamily="18" charset="0"/>
              </a:rPr>
              <a:t>, J., &amp; Vandas, K. (2018). </a:t>
            </a:r>
            <a:r>
              <a:rPr lang="en-US" sz="1200" i="1" dirty="0">
                <a:effectLst/>
                <a:ea typeface="Calibri" panose="020F0502020204030204" pitchFamily="34" charset="0"/>
                <a:cs typeface="Times New Roman" panose="02020603050405020304" pitchFamily="18" charset="0"/>
              </a:rPr>
              <a:t>Clarity for learning</a:t>
            </a:r>
            <a:r>
              <a:rPr lang="en-US" sz="1200" i="1" dirty="0">
                <a:ea typeface="Calibri" panose="020F0502020204030204" pitchFamily="34" charset="0"/>
                <a:cs typeface="Times New Roman" panose="02020603050405020304" pitchFamily="18" charset="0"/>
              </a:rPr>
              <a:t>: Five essential practices that empower students and teachers. </a:t>
            </a:r>
            <a:r>
              <a:rPr lang="en-US" sz="1200" dirty="0">
                <a:effectLst/>
                <a:ea typeface="Calibri" panose="020F0502020204030204" pitchFamily="34" charset="0"/>
                <a:cs typeface="Times New Roman" panose="02020603050405020304" pitchFamily="18" charset="0"/>
              </a:rPr>
              <a:t>Corwin Press.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44</a:t>
            </a:fld>
            <a:endParaRPr lang="en-US"/>
          </a:p>
        </p:txBody>
      </p:sp>
    </p:spTree>
    <p:extLst>
      <p:ext uri="{BB962C8B-B14F-4D97-AF65-F5344CB8AC3E}">
        <p14:creationId xmlns:p14="http://schemas.microsoft.com/office/powerpoint/2010/main" val="134891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To Know</a:t>
            </a:r>
          </a:p>
          <a:p>
            <a:r>
              <a:rPr lang="en-US" dirty="0">
                <a:latin typeface="Calibri" panose="020F0502020204030204" pitchFamily="34" charset="0"/>
                <a:ea typeface="Calibri" panose="020F0502020204030204" pitchFamily="34" charset="0"/>
                <a:cs typeface="Times New Roman" panose="02020603050405020304" pitchFamily="18" charset="0"/>
              </a:rPr>
              <a:t>This slide provides an example of techniques for providing feedback to students while encouraging them to think.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To Do</a:t>
            </a:r>
          </a:p>
          <a:p>
            <a:r>
              <a:rPr lang="en-US" dirty="0">
                <a:latin typeface="Calibri" panose="020F0502020204030204" pitchFamily="34" charset="0"/>
                <a:ea typeface="Calibri" panose="020F0502020204030204" pitchFamily="34" charset="0"/>
                <a:cs typeface="Times New Roman" panose="02020603050405020304" pitchFamily="18" charset="0"/>
              </a:rPr>
              <a:t>Discuss the importance of providing feedback that encourages student thinking. Explain the technique illustrated on the slide.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To Say</a:t>
            </a:r>
          </a:p>
          <a:p>
            <a:r>
              <a:rPr lang="en-US" dirty="0">
                <a:latin typeface="Calibri" panose="020F0502020204030204" pitchFamily="34" charset="0"/>
                <a:ea typeface="Calibri" panose="020F0502020204030204" pitchFamily="34" charset="0"/>
                <a:cs typeface="Times New Roman" panose="02020603050405020304" pitchFamily="18" charset="0"/>
              </a:rPr>
              <a:t>Providing feedback that encourages students to reflect on their work and apply thinking skills is critical to its effectiveness. Take a look at some techniques that generate mindfulness so students can take ownership of their learning.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latin typeface="Calibri" panose="020F0502020204030204" pitchFamily="34" charset="0"/>
                <a:ea typeface="Calibri" panose="020F0502020204030204" pitchFamily="34" charset="0"/>
                <a:cs typeface="Times New Roman" panose="02020603050405020304" pitchFamily="18" charset="0"/>
              </a:rPr>
              <a:t>feedback grid</a:t>
            </a:r>
            <a:r>
              <a:rPr lang="en-US" dirty="0">
                <a:latin typeface="Calibri" panose="020F0502020204030204" pitchFamily="34" charset="0"/>
                <a:ea typeface="Calibri" panose="020F0502020204030204" pitchFamily="34" charset="0"/>
                <a:cs typeface="Times New Roman" panose="02020603050405020304" pitchFamily="18" charset="0"/>
              </a:rPr>
              <a:t> promotes thinking to enable students to meet their learning goals. This is how it works.</a:t>
            </a:r>
          </a:p>
          <a:p>
            <a:pPr marL="171450" indent="-171450" defTabSz="942289">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A numbered list of success criteria is posted in the classroom and reviewed before and during the lesson. (Example: An art teacher communicates criteria for drawing a successful portrait. Criteria is listed by number… 1. Eyes halfway down face; 2. Distance between the eyes should be approximately the width of one eye; 3…etc. ) </a:t>
            </a:r>
          </a:p>
          <a:p>
            <a:pPr marL="171450" indent="-171450" defTabSz="942289">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When the assignment is checked by the teacher and returned to the student, each student is given a feedback grid. The grid shows the criterion number with a mark showing whether the criteria was met or if more work needs to be done. This provides the student with specific clues about how to improve. The student now must apply this feedback to make adjustments to his work.</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Reference</a:t>
            </a:r>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37009D65-67CA-4CED-8B27-E9A2A258BE61}" type="slidenum">
              <a:rPr lang="en-US" smtClean="0"/>
              <a:t>45</a:t>
            </a:fld>
            <a:endParaRPr lang="en-US"/>
          </a:p>
        </p:txBody>
      </p:sp>
    </p:spTree>
    <p:extLst>
      <p:ext uri="{BB962C8B-B14F-4D97-AF65-F5344CB8AC3E}">
        <p14:creationId xmlns:p14="http://schemas.microsoft.com/office/powerpoint/2010/main" val="860166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To Know</a:t>
            </a:r>
          </a:p>
          <a:p>
            <a:r>
              <a:rPr lang="en-US" dirty="0">
                <a:latin typeface="Calibri" panose="020F0502020204030204" pitchFamily="34" charset="0"/>
                <a:ea typeface="Calibri" panose="020F0502020204030204" pitchFamily="34" charset="0"/>
                <a:cs typeface="Times New Roman" panose="02020603050405020304" pitchFamily="18" charset="0"/>
              </a:rPr>
              <a:t>This slide provides an example technique for providing feedback to students while encouraging them to think.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To Do</a:t>
            </a:r>
          </a:p>
          <a:p>
            <a:r>
              <a:rPr lang="en-US" dirty="0">
                <a:latin typeface="Calibri" panose="020F0502020204030204" pitchFamily="34" charset="0"/>
                <a:ea typeface="Calibri" panose="020F0502020204030204" pitchFamily="34" charset="0"/>
                <a:cs typeface="Times New Roman" panose="02020603050405020304" pitchFamily="18" charset="0"/>
              </a:rPr>
              <a:t>Discuss the importance of providing feedback that encourages student thinking. Explain the technique illustrated on the slide.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To Say</a:t>
            </a:r>
          </a:p>
          <a:p>
            <a:r>
              <a:rPr lang="en-US" dirty="0">
                <a:latin typeface="Calibri" panose="020F0502020204030204" pitchFamily="34" charset="0"/>
                <a:ea typeface="Calibri" panose="020F0502020204030204" pitchFamily="34" charset="0"/>
                <a:cs typeface="Times New Roman" panose="02020603050405020304" pitchFamily="18" charset="0"/>
              </a:rPr>
              <a:t>Providing feedback that encourages students to reflect on their work and apply thinking skills is critical to its effectiveness. Take a look at some techniques that generate mindfulness so students can take ownership of their learning.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i="1" dirty="0">
                <a:latin typeface="Calibri" panose="020F0502020204030204" pitchFamily="34" charset="0"/>
                <a:ea typeface="Calibri" panose="020F0502020204030204" pitchFamily="34" charset="0"/>
                <a:cs typeface="Times New Roman" panose="02020603050405020304" pitchFamily="18" charset="0"/>
              </a:rPr>
              <a:t>Assessment Dialogue Form </a:t>
            </a:r>
            <a:r>
              <a:rPr lang="en-US" b="0" dirty="0">
                <a:latin typeface="Calibri" panose="020F0502020204030204" pitchFamily="34" charset="0"/>
                <a:ea typeface="Calibri" panose="020F0502020204030204" pitchFamily="34" charset="0"/>
                <a:cs typeface="Times New Roman" panose="02020603050405020304" pitchFamily="18" charset="0"/>
              </a:rPr>
              <a:t>by Jan </a:t>
            </a:r>
            <a:r>
              <a:rPr lang="en-US" b="0" dirty="0" err="1">
                <a:latin typeface="Calibri" panose="020F0502020204030204" pitchFamily="34" charset="0"/>
                <a:ea typeface="Calibri" panose="020F0502020204030204" pitchFamily="34" charset="0"/>
                <a:cs typeface="Times New Roman" panose="02020603050405020304" pitchFamily="18" charset="0"/>
              </a:rPr>
              <a:t>Chappuis</a:t>
            </a:r>
            <a:r>
              <a:rPr lang="en-US" b="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provides a structure for students to first reflect and comment on their work prior to the teacher providing feedback and an action plan to revise and improve work. </a:t>
            </a:r>
            <a:r>
              <a:rPr lang="en-US" dirty="0"/>
              <a:t>Students complete the first part of the form before receiving feedback. The teacher then provides the feedback on the form and the student responds with the plan for what to do next. </a:t>
            </a:r>
            <a:r>
              <a:rPr lang="en-US" dirty="0">
                <a:latin typeface="Calibri" panose="020F0502020204030204" pitchFamily="34" charset="0"/>
                <a:ea typeface="Calibri" panose="020F0502020204030204" pitchFamily="34" charset="0"/>
                <a:cs typeface="Times New Roman" panose="02020603050405020304" pitchFamily="18" charset="0"/>
              </a:rPr>
              <a:t>The form can be found in </a:t>
            </a:r>
            <a:r>
              <a:rPr lang="en-US" dirty="0" err="1">
                <a:latin typeface="Calibri" panose="020F0502020204030204" pitchFamily="34" charset="0"/>
                <a:ea typeface="Calibri" panose="020F0502020204030204" pitchFamily="34" charset="0"/>
                <a:cs typeface="Times New Roman" panose="02020603050405020304" pitchFamily="18" charset="0"/>
              </a:rPr>
              <a:t>Chappuis</a:t>
            </a:r>
            <a:r>
              <a:rPr lang="en-US" dirty="0">
                <a:latin typeface="Calibri" panose="020F0502020204030204" pitchFamily="34" charset="0"/>
                <a:ea typeface="Calibri" panose="020F0502020204030204" pitchFamily="34" charset="0"/>
                <a:cs typeface="Times New Roman" panose="02020603050405020304" pitchFamily="18" charset="0"/>
              </a:rPr>
              <a:t> (2009) book or educators can create a form based on the example provided.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Reference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ct val="100000"/>
              </a:lnSpc>
              <a:spcBef>
                <a:spcPts val="0"/>
              </a:spcBef>
              <a:spcAft>
                <a:spcPts val="800"/>
              </a:spcAft>
              <a:buNone/>
            </a:pPr>
            <a:r>
              <a:rPr lang="en-US" sz="1200" dirty="0" err="1">
                <a:effectLst/>
                <a:ea typeface="Calibri" panose="020F0502020204030204" pitchFamily="34" charset="0"/>
                <a:cs typeface="Times New Roman" panose="02020603050405020304" pitchFamily="18" charset="0"/>
              </a:rPr>
              <a:t>Chappuis</a:t>
            </a:r>
            <a:r>
              <a:rPr lang="en-US" sz="1200" dirty="0">
                <a:effectLst/>
                <a:ea typeface="Calibri" panose="020F0502020204030204" pitchFamily="34" charset="0"/>
                <a:cs typeface="Times New Roman" panose="02020603050405020304" pitchFamily="18" charset="0"/>
              </a:rPr>
              <a:t>, J. (2009). </a:t>
            </a:r>
            <a:r>
              <a:rPr lang="en-US" sz="1200" i="1" dirty="0">
                <a:effectLst/>
                <a:ea typeface="Calibri" panose="020F0502020204030204" pitchFamily="34" charset="0"/>
                <a:cs typeface="Times New Roman" panose="02020603050405020304" pitchFamily="18" charset="0"/>
              </a:rPr>
              <a:t>Seven strategies of assessment for learning</a:t>
            </a:r>
            <a:r>
              <a:rPr lang="en-US" sz="1200" dirty="0">
                <a:effectLst/>
                <a:ea typeface="Calibri" panose="020F0502020204030204" pitchFamily="34" charset="0"/>
                <a:cs typeface="Times New Roman" panose="02020603050405020304" pitchFamily="18" charset="0"/>
              </a:rPr>
              <a:t>. Allyn &amp; Bacon.</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009D65-67CA-4CED-8B27-E9A2A258BE61}" type="slidenum">
              <a:rPr lang="en-US" smtClean="0"/>
              <a:t>46</a:t>
            </a:fld>
            <a:endParaRPr lang="en-US"/>
          </a:p>
        </p:txBody>
      </p:sp>
    </p:spTree>
    <p:extLst>
      <p:ext uri="{BB962C8B-B14F-4D97-AF65-F5344CB8AC3E}">
        <p14:creationId xmlns:p14="http://schemas.microsoft.com/office/powerpoint/2010/main" val="620372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slide illustrates an example of </a:t>
            </a:r>
            <a:r>
              <a:rPr lang="en-US" b="0" dirty="0" err="1"/>
              <a:t>overfeedback</a:t>
            </a:r>
            <a:r>
              <a:rPr lang="en-US" b="0" dirty="0"/>
              <a:t>. The next two slides show different approaches, depending on the level of support needed. </a:t>
            </a:r>
          </a:p>
          <a:p>
            <a:r>
              <a:rPr lang="en-US" b="0" dirty="0"/>
              <a:t> </a:t>
            </a:r>
          </a:p>
          <a:p>
            <a:r>
              <a:rPr lang="en-US" b="1" dirty="0"/>
              <a:t>To Do</a:t>
            </a:r>
          </a:p>
          <a:p>
            <a:r>
              <a:rPr lang="en-US" b="0" dirty="0"/>
              <a:t>Discuss the two feedback techniques</a:t>
            </a:r>
            <a:r>
              <a:rPr lang="en-US" b="1" dirty="0"/>
              <a:t>, feedback with guidance </a:t>
            </a:r>
            <a:r>
              <a:rPr lang="en-US" b="0" dirty="0"/>
              <a:t>and </a:t>
            </a:r>
            <a:r>
              <a:rPr lang="en-US" b="1" dirty="0"/>
              <a:t>feedback noting areas needing work </a:t>
            </a:r>
            <a:r>
              <a:rPr lang="en-US" b="0" dirty="0"/>
              <a:t>(illustrated on the next two slides)</a:t>
            </a:r>
            <a:endParaRPr lang="en-US" b="1" dirty="0"/>
          </a:p>
          <a:p>
            <a:endParaRPr lang="en-US" b="1" dirty="0"/>
          </a:p>
          <a:p>
            <a:r>
              <a:rPr lang="en-US" b="1" dirty="0"/>
              <a:t>To Say</a:t>
            </a:r>
          </a:p>
          <a:p>
            <a:r>
              <a:rPr lang="en-US" b="0" dirty="0"/>
              <a:t>Teachers should be cautious when providing feedback, not to give more guidance than students need. For example, teachers often correct all spelling and grammatical errors thinking the corrections will serve as effective feedback. Instead, this type of feedback does the thinking for the student and fails to deepen the learning. It can actually do more harm than good, causing students to become discouraged, resulting in them feeling overwhelmed and shutting down.</a:t>
            </a:r>
          </a:p>
          <a:p>
            <a:endParaRPr lang="en-US" b="0" dirty="0"/>
          </a:p>
          <a:p>
            <a:r>
              <a:rPr lang="en-US" b="1" i="0" dirty="0">
                <a:solidFill>
                  <a:srgbClr val="000000"/>
                </a:solidFill>
                <a:effectLst/>
                <a:latin typeface="Open Sans"/>
              </a:rPr>
              <a:t>Reference</a:t>
            </a:r>
          </a:p>
          <a:p>
            <a:pPr marL="182880" marR="0" indent="-182880">
              <a:lnSpc>
                <a:spcPct val="100000"/>
              </a:lnSpc>
              <a:spcBef>
                <a:spcPts val="0"/>
              </a:spcBef>
              <a:spcAft>
                <a:spcPts val="800"/>
              </a:spcAft>
              <a:buNone/>
            </a:pPr>
            <a:r>
              <a:rPr lang="en-US" sz="1200" dirty="0" err="1">
                <a:effectLst/>
                <a:ea typeface="Calibri" panose="020F0502020204030204" pitchFamily="34" charset="0"/>
                <a:cs typeface="Times New Roman" panose="02020603050405020304" pitchFamily="18" charset="0"/>
              </a:rPr>
              <a:t>Chappuis</a:t>
            </a:r>
            <a:r>
              <a:rPr lang="en-US" sz="1200" dirty="0">
                <a:effectLst/>
                <a:ea typeface="Calibri" panose="020F0502020204030204" pitchFamily="34" charset="0"/>
                <a:cs typeface="Times New Roman" panose="02020603050405020304" pitchFamily="18" charset="0"/>
              </a:rPr>
              <a:t>, J. (2009). </a:t>
            </a:r>
            <a:r>
              <a:rPr lang="en-US" sz="1200" i="1" dirty="0">
                <a:effectLst/>
                <a:ea typeface="Calibri" panose="020F0502020204030204" pitchFamily="34" charset="0"/>
                <a:cs typeface="Times New Roman" panose="02020603050405020304" pitchFamily="18" charset="0"/>
              </a:rPr>
              <a:t>Seven strategies of assessment for learning</a:t>
            </a:r>
            <a:r>
              <a:rPr lang="en-US" sz="1200" dirty="0">
                <a:effectLst/>
                <a:ea typeface="Calibri" panose="020F0502020204030204" pitchFamily="34" charset="0"/>
                <a:cs typeface="Times New Roman" panose="02020603050405020304" pitchFamily="18" charset="0"/>
              </a:rPr>
              <a:t>. Allyn &amp; Bacon.</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47</a:t>
            </a:fld>
            <a:endParaRPr lang="en-US"/>
          </a:p>
        </p:txBody>
      </p:sp>
    </p:spTree>
    <p:extLst>
      <p:ext uri="{BB962C8B-B14F-4D97-AF65-F5344CB8AC3E}">
        <p14:creationId xmlns:p14="http://schemas.microsoft.com/office/powerpoint/2010/main" val="3031311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b="0" dirty="0"/>
              <a:t>Discuss the first example, </a:t>
            </a:r>
            <a:r>
              <a:rPr lang="en-US" b="1" dirty="0"/>
              <a:t>feedback with guidance</a:t>
            </a:r>
          </a:p>
          <a:p>
            <a:endParaRPr lang="en-US" b="1" dirty="0"/>
          </a:p>
          <a:p>
            <a:r>
              <a:rPr lang="en-US" b="1" dirty="0"/>
              <a:t>To Say</a:t>
            </a:r>
            <a:endParaRPr lang="en-US" b="0" dirty="0"/>
          </a:p>
          <a:p>
            <a:r>
              <a:rPr lang="en-US" b="0" dirty="0"/>
              <a:t>The example on this slide, </a:t>
            </a:r>
            <a:r>
              <a:rPr lang="en-US" b="1" dirty="0"/>
              <a:t>Feedback with Guidance</a:t>
            </a:r>
            <a:r>
              <a:rPr lang="en-US" b="0" dirty="0"/>
              <a:t>, provides a bit of support without “</a:t>
            </a:r>
            <a:r>
              <a:rPr lang="en-US" b="0" i="1" dirty="0" err="1"/>
              <a:t>overfeedbacking</a:t>
            </a:r>
            <a:r>
              <a:rPr lang="en-US" b="0" i="1" dirty="0"/>
              <a:t>.</a:t>
            </a:r>
            <a:r>
              <a:rPr lang="en-US" b="0" dirty="0"/>
              <a:t>” </a:t>
            </a:r>
            <a:r>
              <a:rPr lang="en-US" b="0" i="0" dirty="0">
                <a:solidFill>
                  <a:srgbClr val="000000"/>
                </a:solidFill>
                <a:effectLst/>
                <a:latin typeface="Open Sans"/>
              </a:rPr>
              <a:t>Guidance is given by indicating which types of errors appear in each line (C = capitalization, U = usage, P = punctuation, S = spelling), but it doesn't do all the thinking for the student. </a:t>
            </a:r>
            <a:endParaRPr lang="en-US" b="1" dirty="0"/>
          </a:p>
          <a:p>
            <a:endParaRPr lang="en-US" b="0" i="0" dirty="0">
              <a:solidFill>
                <a:srgbClr val="000000"/>
              </a:solidFill>
              <a:effectLst/>
              <a:latin typeface="Open Sans"/>
            </a:endParaRPr>
          </a:p>
          <a:p>
            <a:r>
              <a:rPr lang="en-US" b="1" i="0" dirty="0">
                <a:solidFill>
                  <a:srgbClr val="000000"/>
                </a:solidFill>
                <a:effectLst/>
                <a:latin typeface="Open Sans"/>
              </a:rPr>
              <a:t>Reference</a:t>
            </a:r>
          </a:p>
          <a:p>
            <a:pPr marL="182880" marR="0" indent="-182880">
              <a:lnSpc>
                <a:spcPct val="100000"/>
              </a:lnSpc>
              <a:spcBef>
                <a:spcPts val="0"/>
              </a:spcBef>
              <a:spcAft>
                <a:spcPts val="800"/>
              </a:spcAft>
              <a:buNone/>
            </a:pPr>
            <a:r>
              <a:rPr lang="en-US" sz="1200" dirty="0" err="1">
                <a:effectLst/>
                <a:ea typeface="Calibri" panose="020F0502020204030204" pitchFamily="34" charset="0"/>
                <a:cs typeface="Times New Roman" panose="02020603050405020304" pitchFamily="18" charset="0"/>
              </a:rPr>
              <a:t>Chappuis</a:t>
            </a:r>
            <a:r>
              <a:rPr lang="en-US" sz="1200" dirty="0">
                <a:effectLst/>
                <a:ea typeface="Calibri" panose="020F0502020204030204" pitchFamily="34" charset="0"/>
                <a:cs typeface="Times New Roman" panose="02020603050405020304" pitchFamily="18" charset="0"/>
              </a:rPr>
              <a:t>, J. (2009). </a:t>
            </a:r>
            <a:r>
              <a:rPr lang="en-US" sz="1200" i="1" dirty="0">
                <a:effectLst/>
                <a:ea typeface="Calibri" panose="020F0502020204030204" pitchFamily="34" charset="0"/>
                <a:cs typeface="Times New Roman" panose="02020603050405020304" pitchFamily="18" charset="0"/>
              </a:rPr>
              <a:t>Seven strategies of assessment for learning</a:t>
            </a:r>
            <a:r>
              <a:rPr lang="en-US" sz="1200" dirty="0">
                <a:effectLst/>
                <a:ea typeface="Calibri" panose="020F0502020204030204" pitchFamily="34" charset="0"/>
                <a:cs typeface="Times New Roman" panose="02020603050405020304" pitchFamily="18" charset="0"/>
              </a:rPr>
              <a:t>. Allyn &amp; Bacon.</a:t>
            </a:r>
          </a:p>
        </p:txBody>
      </p:sp>
      <p:sp>
        <p:nvSpPr>
          <p:cNvPr id="4" name="Slide Number Placeholder 3"/>
          <p:cNvSpPr>
            <a:spLocks noGrp="1"/>
          </p:cNvSpPr>
          <p:nvPr>
            <p:ph type="sldNum" sz="quarter" idx="5"/>
          </p:nvPr>
        </p:nvSpPr>
        <p:spPr/>
        <p:txBody>
          <a:bodyPr/>
          <a:lstStyle/>
          <a:p>
            <a:fld id="{37009D65-67CA-4CED-8B27-E9A2A258BE61}" type="slidenum">
              <a:rPr lang="en-US" smtClean="0"/>
              <a:t>48</a:t>
            </a:fld>
            <a:endParaRPr lang="en-US"/>
          </a:p>
        </p:txBody>
      </p:sp>
    </p:spTree>
    <p:extLst>
      <p:ext uri="{BB962C8B-B14F-4D97-AF65-F5344CB8AC3E}">
        <p14:creationId xmlns:p14="http://schemas.microsoft.com/office/powerpoint/2010/main" val="4214905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b="0" dirty="0"/>
              <a:t>Discuss </a:t>
            </a:r>
            <a:r>
              <a:rPr lang="en-US" b="1" dirty="0"/>
              <a:t>feedback noting areas needing work.</a:t>
            </a:r>
          </a:p>
          <a:p>
            <a:endParaRPr lang="en-US" b="1" dirty="0"/>
          </a:p>
          <a:p>
            <a:r>
              <a:rPr lang="en-US" b="1" dirty="0"/>
              <a:t>To Say</a:t>
            </a:r>
          </a:p>
          <a:p>
            <a:r>
              <a:rPr lang="en-US" b="0" i="0" dirty="0">
                <a:solidFill>
                  <a:srgbClr val="000000"/>
                </a:solidFill>
                <a:effectLst/>
                <a:latin typeface="Open Sans"/>
              </a:rPr>
              <a:t>The second example, </a:t>
            </a:r>
            <a:r>
              <a:rPr lang="en-US" b="1" i="0" dirty="0">
                <a:solidFill>
                  <a:srgbClr val="000000"/>
                </a:solidFill>
                <a:effectLst/>
                <a:latin typeface="Open Sans"/>
              </a:rPr>
              <a:t>Feedback Noting Areas Needing Work, </a:t>
            </a:r>
            <a:r>
              <a:rPr lang="en-US" b="0" i="0" dirty="0">
                <a:solidFill>
                  <a:srgbClr val="000000"/>
                </a:solidFill>
                <a:effectLst/>
                <a:latin typeface="Open Sans"/>
              </a:rPr>
              <a:t>indicates areas still needing work with a dot in the margin for each error in that line. </a:t>
            </a:r>
            <a:r>
              <a:rPr lang="en-US" dirty="0"/>
              <a:t>The feedback in the example above shows the student an error or errors appear but requires the student to determine what the errors are and how to correct them. </a:t>
            </a:r>
            <a:r>
              <a:rPr lang="en-US" b="0" i="0" dirty="0">
                <a:solidFill>
                  <a:srgbClr val="000000"/>
                </a:solidFill>
                <a:effectLst/>
                <a:latin typeface="Open Sans"/>
              </a:rPr>
              <a:t>The student is doing more of the thinking, thereby increasing the chances that he or she will learn from the experience.</a:t>
            </a:r>
          </a:p>
          <a:p>
            <a:endParaRPr lang="en-US" b="0" i="0" dirty="0">
              <a:solidFill>
                <a:srgbClr val="000000"/>
              </a:solidFill>
              <a:effectLst/>
              <a:latin typeface="Open Sans"/>
            </a:endParaRPr>
          </a:p>
          <a:p>
            <a:r>
              <a:rPr lang="en-US" b="1" i="0" dirty="0">
                <a:solidFill>
                  <a:srgbClr val="000000"/>
                </a:solidFill>
                <a:effectLst/>
                <a:latin typeface="Open Sans"/>
              </a:rPr>
              <a:t>Reference</a:t>
            </a:r>
          </a:p>
          <a:p>
            <a:pPr marL="182880" marR="0" indent="-182880">
              <a:lnSpc>
                <a:spcPct val="100000"/>
              </a:lnSpc>
              <a:spcBef>
                <a:spcPts val="0"/>
              </a:spcBef>
              <a:spcAft>
                <a:spcPts val="800"/>
              </a:spcAft>
              <a:buNone/>
            </a:pPr>
            <a:r>
              <a:rPr lang="en-US" sz="1200" dirty="0" err="1">
                <a:effectLst/>
                <a:ea typeface="Calibri" panose="020F0502020204030204" pitchFamily="34" charset="0"/>
                <a:cs typeface="Times New Roman" panose="02020603050405020304" pitchFamily="18" charset="0"/>
              </a:rPr>
              <a:t>Chappuis</a:t>
            </a:r>
            <a:r>
              <a:rPr lang="en-US" sz="1200" dirty="0">
                <a:effectLst/>
                <a:ea typeface="Calibri" panose="020F0502020204030204" pitchFamily="34" charset="0"/>
                <a:cs typeface="Times New Roman" panose="02020603050405020304" pitchFamily="18" charset="0"/>
              </a:rPr>
              <a:t>, J. (2009). </a:t>
            </a:r>
            <a:r>
              <a:rPr lang="en-US" sz="1200" i="1" dirty="0">
                <a:effectLst/>
                <a:ea typeface="Calibri" panose="020F0502020204030204" pitchFamily="34" charset="0"/>
                <a:cs typeface="Times New Roman" panose="02020603050405020304" pitchFamily="18" charset="0"/>
              </a:rPr>
              <a:t>Seven strategies of assessment for learning</a:t>
            </a:r>
            <a:r>
              <a:rPr lang="en-US" sz="1200" dirty="0">
                <a:effectLst/>
                <a:ea typeface="Calibri" panose="020F0502020204030204" pitchFamily="34" charset="0"/>
                <a:cs typeface="Times New Roman" panose="02020603050405020304" pitchFamily="18" charset="0"/>
              </a:rPr>
              <a:t>. Allyn &amp; Bacon.</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49</a:t>
            </a:fld>
            <a:endParaRPr lang="en-US"/>
          </a:p>
        </p:txBody>
      </p:sp>
    </p:spTree>
    <p:extLst>
      <p:ext uri="{BB962C8B-B14F-4D97-AF65-F5344CB8AC3E}">
        <p14:creationId xmlns:p14="http://schemas.microsoft.com/office/powerpoint/2010/main" val="360774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These are the handouts for Part 3 of the Common Formative Assessment module which includes feedback. The master list of handouts may be given to participants prior to the session or during the session.</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a:t>
            </a:fld>
            <a:endParaRPr lang="en-US"/>
          </a:p>
        </p:txBody>
      </p:sp>
    </p:spTree>
    <p:extLst>
      <p:ext uri="{BB962C8B-B14F-4D97-AF65-F5344CB8AC3E}">
        <p14:creationId xmlns:p14="http://schemas.microsoft.com/office/powerpoint/2010/main" val="2838401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video models how educators can involve students in the feedback process to improve self-regulation skills. (You may show the entire video or the introduction and one of the segments.) This video is 8:19 minutes. </a:t>
            </a:r>
          </a:p>
          <a:p>
            <a:endParaRPr lang="en-US" b="0" dirty="0"/>
          </a:p>
          <a:p>
            <a:pPr defTabSz="942289">
              <a:defRPr/>
            </a:pPr>
            <a:r>
              <a:rPr lang="en-US" b="0" dirty="0"/>
              <a:t>Video: Self/Peer/Teacher Feedback by Shirley Clarke</a:t>
            </a:r>
          </a:p>
          <a:p>
            <a:pPr marL="171450" indent="-171450" defTabSz="942289">
              <a:buFont typeface="Arial" panose="020B0604020202020204" pitchFamily="34" charset="0"/>
              <a:buChar char="•"/>
              <a:defRPr/>
            </a:pPr>
            <a:r>
              <a:rPr lang="en-US" b="0" dirty="0"/>
              <a:t>0:00 - 1:33, Shirley Clarke discusses the benefits of student engagement in self and</a:t>
            </a:r>
            <a:r>
              <a:rPr lang="en-US" b="1" dirty="0"/>
              <a:t> </a:t>
            </a:r>
            <a:r>
              <a:rPr lang="en-US" b="0" dirty="0"/>
              <a:t>peer feedback</a:t>
            </a:r>
          </a:p>
          <a:p>
            <a:pPr marL="171450" indent="-171450" defTabSz="942289">
              <a:buFont typeface="Arial" panose="020B0604020202020204" pitchFamily="34" charset="0"/>
              <a:buChar char="•"/>
              <a:defRPr/>
            </a:pPr>
            <a:r>
              <a:rPr lang="en-US" b="0" dirty="0"/>
              <a:t>1:33 - 4:36, Kindergarten art segment – modeling feedback at the foundational level     </a:t>
            </a:r>
          </a:p>
          <a:p>
            <a:pPr marL="171450" indent="-171450" defTabSz="942289">
              <a:buFont typeface="Arial" panose="020B0604020202020204" pitchFamily="34" charset="0"/>
              <a:buChar char="•"/>
              <a:defRPr/>
            </a:pPr>
            <a:r>
              <a:rPr lang="en-US" b="0" dirty="0"/>
              <a:t>4:37 - 8:18, 4</a:t>
            </a:r>
            <a:r>
              <a:rPr lang="en-US" b="0" baseline="30000" dirty="0"/>
              <a:t>th</a:t>
            </a:r>
            <a:r>
              <a:rPr lang="en-US" b="0" dirty="0"/>
              <a:t> grade writing – teacher modeling and peers providing feedback</a:t>
            </a:r>
          </a:p>
          <a:p>
            <a:pPr defTabSz="942289">
              <a:defRPr/>
            </a:pPr>
            <a:endParaRPr lang="en-US" b="0" dirty="0"/>
          </a:p>
          <a:p>
            <a:pPr defTabSz="942289">
              <a:defRPr/>
            </a:pPr>
            <a:r>
              <a:rPr lang="en-US" b="1" dirty="0"/>
              <a:t>To Do</a:t>
            </a:r>
          </a:p>
          <a:p>
            <a:pPr defTabSz="942289">
              <a:defRPr/>
            </a:pPr>
            <a:r>
              <a:rPr lang="en-US" b="0" dirty="0"/>
              <a:t>Show video.</a:t>
            </a:r>
            <a:endParaRPr lang="en-US" b="1" dirty="0"/>
          </a:p>
          <a:p>
            <a:endParaRPr lang="en-US" b="0" dirty="0"/>
          </a:p>
          <a:p>
            <a:r>
              <a:rPr lang="en-US" b="1" dirty="0"/>
              <a:t>To Say</a:t>
            </a:r>
          </a:p>
          <a:p>
            <a:r>
              <a:rPr lang="en-US" dirty="0"/>
              <a:t>Feedback can instill in students the idea that improvement is up to them and they can do something about it. Activating learners to provide feedback to peers and self is an excellent way to promote growth mindset. To ensure that students use effective strategies for providing feedback to both peers and themselves, it is important for teachers to model how to effectively give feedback.   </a:t>
            </a:r>
          </a:p>
          <a:p>
            <a:endParaRPr lang="en-US" dirty="0"/>
          </a:p>
          <a:p>
            <a:pPr defTabSz="942289">
              <a:defRPr/>
            </a:pPr>
            <a:r>
              <a:rPr lang="en-US" dirty="0"/>
              <a:t>Through teacher modeling and practice, students can enhance metacognitive skills and improve self-regulation of learning. </a:t>
            </a:r>
            <a:r>
              <a:rPr lang="en-US" dirty="0">
                <a:latin typeface="Calibri" panose="020F0502020204030204" pitchFamily="34" charset="0"/>
                <a:cs typeface="Times New Roman" panose="02020603050405020304" pitchFamily="18" charset="0"/>
              </a:rPr>
              <a:t>Effective f</a:t>
            </a:r>
            <a:r>
              <a:rPr lang="en-US" dirty="0">
                <a:latin typeface="Calibri" panose="020F0502020204030204" pitchFamily="34" charset="0"/>
                <a:ea typeface="Calibri" panose="020F0502020204030204" pitchFamily="34" charset="0"/>
                <a:cs typeface="Times New Roman" panose="02020603050405020304" pitchFamily="18" charset="0"/>
              </a:rPr>
              <a:t>eedback enhances cognitive processing by providing needed information to move learning forward. Students develop a higher degree of self-efficacy and become better at appraising their own work. </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We will now watch the video. As you watch, pay attention to how educators involve the students in the feedback process and create a classroom climate that strives toward a quest for improvement.</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t>References</a:t>
            </a:r>
          </a:p>
          <a:p>
            <a:pPr marL="182880" marR="0" indent="-182880">
              <a:lnSpc>
                <a:spcPct val="100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Clarke, S. (2013, Nov. 11). Self, peer, teacher feedback [Video file]</a:t>
            </a:r>
            <a:r>
              <a:rPr lang="en-US" sz="1200" i="1" dirty="0">
                <a:effectLst/>
                <a:ea typeface="Calibri" panose="020F0502020204030204" pitchFamily="34" charset="0"/>
                <a:cs typeface="Times New Roman" panose="02020603050405020304" pitchFamily="18" charset="0"/>
              </a:rPr>
              <a:t>. Formative Assessment in Schools. </a:t>
            </a:r>
            <a:r>
              <a:rPr lang="en-US" sz="1200" dirty="0">
                <a:effectLst/>
                <a:ea typeface="Calibri" panose="020F0502020204030204" pitchFamily="34" charset="0"/>
                <a:cs typeface="Times New Roman" panose="02020603050405020304" pitchFamily="18" charset="0"/>
              </a:rPr>
              <a:t>University of Cambridge Faculty of Education. </a:t>
            </a:r>
            <a:r>
              <a:rPr lang="en-US" sz="1200" u="sng" dirty="0">
                <a:solidFill>
                  <a:srgbClr val="0563C1"/>
                </a:solidFill>
                <a:effectLst/>
                <a:ea typeface="Calibri" panose="020F0502020204030204" pitchFamily="34" charset="0"/>
                <a:cs typeface="Times New Roman" panose="02020603050405020304" pitchFamily="18" charset="0"/>
                <a:hlinkClick r:id="rId3"/>
              </a:rPr>
              <a:t>http://oer.educ.cam.ac.uk/wiki/Video/Formative_Assessment_in_Schools.mp4</a:t>
            </a:r>
            <a:endParaRPr lang="en-US" sz="1200" dirty="0">
              <a:effectLst/>
              <a:ea typeface="Calibri" panose="020F0502020204030204" pitchFamily="34" charset="0"/>
              <a:cs typeface="Times New Roman" panose="02020603050405020304" pitchFamily="18" charset="0"/>
            </a:endParaRPr>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50</a:t>
            </a:fld>
            <a:endParaRPr lang="en-US"/>
          </a:p>
        </p:txBody>
      </p:sp>
    </p:spTree>
    <p:extLst>
      <p:ext uri="{BB962C8B-B14F-4D97-AF65-F5344CB8AC3E}">
        <p14:creationId xmlns:p14="http://schemas.microsoft.com/office/powerpoint/2010/main" val="1359640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Do/To Say</a:t>
            </a:r>
          </a:p>
          <a:p>
            <a:r>
              <a:rPr lang="en-US" b="0" dirty="0"/>
              <a:t>Show the video on the previous slide and follow up with additional questions and discussion. </a:t>
            </a:r>
          </a:p>
          <a:p>
            <a:pPr marL="235572" indent="-235572">
              <a:buFont typeface="+mj-lt"/>
              <a:buAutoNum type="arabicPeriod"/>
            </a:pPr>
            <a:r>
              <a:rPr lang="en-US" dirty="0"/>
              <a:t>How is success criteria being modeled for students?</a:t>
            </a:r>
          </a:p>
          <a:p>
            <a:pPr marL="235572" indent="-235572">
              <a:buFont typeface="+mj-lt"/>
              <a:buAutoNum type="arabicPeriod"/>
            </a:pPr>
            <a:r>
              <a:rPr lang="en-US" dirty="0"/>
              <a:t>How is timely, consistent, and ongoing feedback ensured?</a:t>
            </a:r>
          </a:p>
          <a:p>
            <a:pPr marL="235572" indent="-235572">
              <a:buFont typeface="+mj-lt"/>
              <a:buAutoNum type="arabicPeriod"/>
            </a:pPr>
            <a:r>
              <a:rPr lang="en-US" dirty="0"/>
              <a:t>How does feedback encourage student thinking and provide cues and support for next steps?</a:t>
            </a:r>
          </a:p>
          <a:p>
            <a:pPr marL="235572" indent="-235572">
              <a:buFont typeface="+mj-lt"/>
              <a:buAutoNum type="arabicPeriod"/>
            </a:pPr>
            <a:r>
              <a:rPr lang="en-US" dirty="0"/>
              <a:t>What is done to make sure feedback is actionable and students have opportunities to review, revise, and self adjust?</a:t>
            </a:r>
          </a:p>
          <a:p>
            <a:pPr marL="235572" indent="-235572">
              <a:buFont typeface="+mj-lt"/>
              <a:buAutoNum type="arabicPeriod"/>
            </a:pPr>
            <a:endParaRPr lang="en-US" dirty="0"/>
          </a:p>
          <a:p>
            <a:r>
              <a:rPr lang="en-US" b="1" dirty="0"/>
              <a:t>Optional Activity</a:t>
            </a:r>
          </a:p>
          <a:p>
            <a:r>
              <a:rPr lang="en-US" b="0" dirty="0"/>
              <a:t>Presenter numbers and writes questions 1-4 at the top of chart paper.  </a:t>
            </a:r>
          </a:p>
          <a:p>
            <a:r>
              <a:rPr lang="en-US" b="0" dirty="0"/>
              <a:t>Participants choose questions that relate to something they feel they are doing well and can provide helpful answers to. (Encourage them to respond to as many as possible.) Participants then use a sticky note to number, jot down a response, and post to the appropriate chart. Finally, all participants peruse the charts to see ideas others have shared, especially for areas they need to improve. </a:t>
            </a:r>
          </a:p>
          <a:p>
            <a:pPr marL="0" indent="0">
              <a:buFont typeface="+mj-lt"/>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51</a:t>
            </a:fld>
            <a:endParaRPr lang="en-US"/>
          </a:p>
        </p:txBody>
      </p:sp>
    </p:spTree>
    <p:extLst>
      <p:ext uri="{BB962C8B-B14F-4D97-AF65-F5344CB8AC3E}">
        <p14:creationId xmlns:p14="http://schemas.microsoft.com/office/powerpoint/2010/main" val="3038190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Know/To Say</a:t>
            </a: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Feedback is used to provide information to students to fuel their learning and to keep them going forward toward their goal rather than just pointing out errors.  Feedback should trigger students to “think” which means it should require more work from the learner than the educator giving it. Feedback is more effective if it helps students retrieve things themselves.</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A good rule for providing feedback is “less is more.” Focusing on one or two key points to address and taking small steps will be much more effective in the long run than having too much. Feedback overkill results in students becoming overwhelmed and shutting down. Providing complete solutions takes away learning from students. Students given minimal amount of support to get them “unstuck” learn more and retain it longer. Providing students opportunities to think through solutions provides the biggest pay off in learning. Teachers should intervene as little as possible… just enough to get students going… promotes better learning.  </a:t>
            </a:r>
          </a:p>
          <a:p>
            <a:pPr>
              <a:spcBef>
                <a:spcPts val="1031"/>
              </a:spcBef>
            </a:pPr>
            <a:endParaRPr lang="en-US" dirty="0">
              <a:latin typeface="Calibri"/>
              <a:ea typeface="Calibri"/>
              <a:cs typeface="Calibri"/>
              <a:sym typeface="Calibri"/>
            </a:endParaRPr>
          </a:p>
          <a:p>
            <a:pPr>
              <a:spcBef>
                <a:spcPts val="1031"/>
              </a:spcBef>
            </a:pPr>
            <a:r>
              <a:rPr lang="en-US" dirty="0">
                <a:solidFill>
                  <a:srgbClr val="7F7F7F"/>
                </a:solidFill>
                <a:latin typeface="Century Gothic"/>
                <a:ea typeface="Century Gothic"/>
                <a:cs typeface="Century Gothic"/>
                <a:sym typeface="Century Gothic"/>
              </a:rPr>
              <a:t>Effective feedback is an exchange between the learner and the educator.</a:t>
            </a:r>
          </a:p>
          <a:p>
            <a:pPr marL="471145" indent="-359902">
              <a:spcBef>
                <a:spcPts val="1031"/>
              </a:spcBef>
              <a:buClr>
                <a:srgbClr val="7F7F7F"/>
              </a:buClr>
              <a:buSzPts val="1900"/>
              <a:buFont typeface="Century Gothic"/>
              <a:buChar char="•"/>
            </a:pPr>
            <a:r>
              <a:rPr lang="en-US" dirty="0">
                <a:solidFill>
                  <a:srgbClr val="7F7F7F"/>
                </a:solidFill>
                <a:latin typeface="Century Gothic"/>
                <a:ea typeface="Century Gothic"/>
                <a:cs typeface="Century Gothic"/>
                <a:sym typeface="Century Gothic"/>
              </a:rPr>
              <a:t>An exchange of ideas</a:t>
            </a:r>
          </a:p>
          <a:p>
            <a:pPr marL="471145" indent="-359902">
              <a:buClr>
                <a:srgbClr val="7F7F7F"/>
              </a:buClr>
              <a:buSzPts val="1900"/>
              <a:buFont typeface="Century Gothic"/>
              <a:buChar char="•"/>
            </a:pPr>
            <a:r>
              <a:rPr lang="en-US" dirty="0">
                <a:solidFill>
                  <a:srgbClr val="7F7F7F"/>
                </a:solidFill>
                <a:latin typeface="Century Gothic"/>
                <a:ea typeface="Century Gothic"/>
                <a:cs typeface="Century Gothic"/>
                <a:sym typeface="Century Gothic"/>
              </a:rPr>
              <a:t>An exchange of expectations based on the learning targets/success criteria</a:t>
            </a:r>
          </a:p>
          <a:p>
            <a:pPr marL="471145" indent="-359902">
              <a:buClr>
                <a:srgbClr val="7F7F7F"/>
              </a:buClr>
              <a:buSzPts val="1900"/>
              <a:buFont typeface="Century Gothic"/>
              <a:buChar char="•"/>
            </a:pPr>
            <a:endParaRPr lang="en-US" dirty="0">
              <a:solidFill>
                <a:srgbClr val="7F7F7F"/>
              </a:solidFill>
              <a:latin typeface="Century Gothic"/>
              <a:ea typeface="Century Gothic"/>
              <a:cs typeface="Century Gothic"/>
              <a:sym typeface="Century Gothic"/>
            </a:endParaRPr>
          </a:p>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Do</a:t>
            </a:r>
          </a:p>
          <a:p>
            <a:pPr defTabSz="942289">
              <a:defRPr/>
            </a:pPr>
            <a:r>
              <a:rPr lang="en-US" dirty="0">
                <a:latin typeface="Calibri" panose="020F0502020204030204" pitchFamily="34" charset="0"/>
                <a:ea typeface="Calibri" panose="020F0502020204030204" pitchFamily="34" charset="0"/>
                <a:cs typeface="Times New Roman" panose="02020603050405020304" pitchFamily="18" charset="0"/>
              </a:rPr>
              <a:t>Discuss and expand on each point that is listed on the slide.  </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Reference</a:t>
            </a:r>
          </a:p>
          <a:p>
            <a:pPr marL="182880" marR="0" indent="-182880">
              <a:lnSpc>
                <a:spcPct val="100000"/>
              </a:lnSpc>
              <a:spcBef>
                <a:spcPts val="0"/>
              </a:spcBef>
              <a:spcAft>
                <a:spcPts val="800"/>
              </a:spcAft>
              <a:buNone/>
            </a:pPr>
            <a:r>
              <a:rPr lang="en-US" sz="1200" dirty="0" err="1">
                <a:effectLst/>
                <a:ea typeface="Calibri" panose="020F0502020204030204" pitchFamily="34" charset="0"/>
                <a:cs typeface="Times New Roman" panose="02020603050405020304" pitchFamily="18" charset="0"/>
              </a:rPr>
              <a:t>Almarode</a:t>
            </a:r>
            <a:r>
              <a:rPr lang="en-US" sz="1200" dirty="0">
                <a:effectLst/>
                <a:ea typeface="Calibri" panose="020F0502020204030204" pitchFamily="34" charset="0"/>
                <a:cs typeface="Times New Roman" panose="02020603050405020304" pitchFamily="18" charset="0"/>
              </a:rPr>
              <a:t>, J., &amp; Vandas, K. (2018). </a:t>
            </a:r>
            <a:r>
              <a:rPr lang="en-US" sz="1200" i="1" dirty="0">
                <a:effectLst/>
                <a:ea typeface="Calibri" panose="020F0502020204030204" pitchFamily="34" charset="0"/>
                <a:cs typeface="Times New Roman" panose="02020603050405020304" pitchFamily="18" charset="0"/>
              </a:rPr>
              <a:t>Clarity for learning</a:t>
            </a:r>
            <a:r>
              <a:rPr lang="en-US" sz="1200" i="1" dirty="0">
                <a:ea typeface="Calibri" panose="020F0502020204030204" pitchFamily="34" charset="0"/>
                <a:cs typeface="Times New Roman" panose="02020603050405020304" pitchFamily="18" charset="0"/>
              </a:rPr>
              <a:t>: Five essential practices that empower students and teachers. </a:t>
            </a:r>
            <a:r>
              <a:rPr lang="en-US" sz="1200" dirty="0">
                <a:effectLst/>
                <a:ea typeface="Calibri" panose="020F0502020204030204" pitchFamily="34" charset="0"/>
                <a:cs typeface="Times New Roman" panose="02020603050405020304" pitchFamily="18" charset="0"/>
              </a:rPr>
              <a:t>Corwin Press. </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defTabSz="942289">
              <a:defRP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52</a:t>
            </a:fld>
            <a:endParaRPr lang="en-US"/>
          </a:p>
        </p:txBody>
      </p:sp>
    </p:spTree>
    <p:extLst>
      <p:ext uri="{BB962C8B-B14F-4D97-AF65-F5344CB8AC3E}">
        <p14:creationId xmlns:p14="http://schemas.microsoft.com/office/powerpoint/2010/main" val="1955722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slide helps to emphasize the fact that there are times when feedback is not the appropriate next step for teachers to take. Reteaching is recommended when half or more students are not understanding the concept. Teachers must take ownership and realize that their teaching was ineffective.</a:t>
            </a:r>
          </a:p>
          <a:p>
            <a:endParaRPr lang="en-US" b="0" dirty="0"/>
          </a:p>
          <a:p>
            <a:r>
              <a:rPr lang="en-US" b="0" dirty="0"/>
              <a:t>Scores on these test items indicate that students do not understand how to draw conclusions from a story and support it with evidence. This concept needs to be retaught using a different method of instruction rather than just providing feedback to students.</a:t>
            </a:r>
          </a:p>
          <a:p>
            <a:endParaRPr lang="en-US" b="0" dirty="0"/>
          </a:p>
          <a:p>
            <a:r>
              <a:rPr lang="en-US" b="1" dirty="0"/>
              <a:t>To Do</a:t>
            </a:r>
          </a:p>
          <a:p>
            <a:r>
              <a:rPr lang="en-US" b="0" dirty="0"/>
              <a:t>Ask participants to read the scenario outlined in blue</a:t>
            </a:r>
            <a:r>
              <a:rPr lang="en-US" b="1" dirty="0"/>
              <a:t> </a:t>
            </a:r>
            <a:r>
              <a:rPr lang="en-US" b="0" dirty="0"/>
              <a:t>and then turn to a partner to discuss whether giving feedback to students is the appropriate thing to do in this case.</a:t>
            </a:r>
          </a:p>
          <a:p>
            <a:endParaRPr lang="en-US" b="0" dirty="0"/>
          </a:p>
          <a:p>
            <a:pPr defTabSz="942289">
              <a:defRPr/>
            </a:pPr>
            <a:r>
              <a:rPr lang="en-US" b="0" dirty="0"/>
              <a:t>Continue a discussion about how it is often uncomfortable for teachers to admit the problem is not the students and their lack of learning but rather a teaching problem.  Emphasize the positive benefits of being a “reflective” teacher and, rather than taking it personally, it’s all about improving practice… the same as other professions.</a:t>
            </a:r>
          </a:p>
          <a:p>
            <a:pPr defTabSz="942289">
              <a:defRPr/>
            </a:pPr>
            <a:endParaRPr lang="en-US" b="0" dirty="0"/>
          </a:p>
          <a:p>
            <a:r>
              <a:rPr lang="en-US" b="1" dirty="0"/>
              <a:t>To Say</a:t>
            </a:r>
          </a:p>
          <a:p>
            <a:r>
              <a:rPr lang="en-US" b="0" dirty="0"/>
              <a:t>What should Mr. Ramsey do? Why did so many students miss those items? Should he provide feedback to students missing those items?</a:t>
            </a:r>
          </a:p>
          <a:p>
            <a:r>
              <a:rPr lang="en-US" b="0" dirty="0"/>
              <a:t> </a:t>
            </a:r>
          </a:p>
          <a:p>
            <a:r>
              <a:rPr lang="en-US" b="0" dirty="0"/>
              <a:t>After participant discussion share </a:t>
            </a:r>
            <a:r>
              <a:rPr lang="en-US" b="0" dirty="0" err="1"/>
              <a:t>Guskey’s</a:t>
            </a:r>
            <a:r>
              <a:rPr lang="en-US" b="0" dirty="0"/>
              <a:t> quote:</a:t>
            </a:r>
          </a:p>
          <a:p>
            <a:pPr defTabSz="942289">
              <a:defRPr/>
            </a:pPr>
            <a:r>
              <a:rPr lang="en-US" i="1" dirty="0">
                <a:solidFill>
                  <a:srgbClr val="0072C7"/>
                </a:solidFill>
                <a:ea typeface="Century Gothic"/>
                <a:cs typeface="Century Gothic"/>
                <a:sym typeface="Century Gothic"/>
              </a:rPr>
              <a:t>“When as many as half the students in a class answer a clear question incorrectly or fail to meet a particular criterion, it’s not a student learning problem--it’s a teaching problem. Whatever teaching strategy was used, whatever examples were employed, or whatever explanation was offered, it simply didn’t work.”</a:t>
            </a:r>
          </a:p>
          <a:p>
            <a:pPr defTabSz="942289">
              <a:defRPr/>
            </a:pPr>
            <a:endParaRPr lang="en-US" dirty="0">
              <a:solidFill>
                <a:srgbClr val="0072C7"/>
              </a:solidFill>
            </a:endParaRPr>
          </a:p>
          <a:p>
            <a:pPr defTabSz="942289">
              <a:defRPr/>
            </a:pPr>
            <a:r>
              <a:rPr lang="en-US" b="0" dirty="0"/>
              <a:t>Sometimes providing feedback just is not the answer. When a large percent of students fail to meet learning goals, it is time for educators to reflect on their own practice and realize that a new and different instructional strategy might need to be implemented in lieu of providing corrective feedback. </a:t>
            </a:r>
            <a:r>
              <a:rPr lang="en-US" b="0" dirty="0">
                <a:solidFill>
                  <a:srgbClr val="7F7F7F"/>
                </a:solidFill>
                <a:highlight>
                  <a:srgbClr val="FFFF00"/>
                </a:highlight>
                <a:latin typeface="Century Gothic"/>
                <a:sym typeface="Century Gothic"/>
              </a:rPr>
              <a:t>I</a:t>
            </a:r>
            <a:r>
              <a:rPr lang="en-US" dirty="0">
                <a:solidFill>
                  <a:srgbClr val="7F7F7F"/>
                </a:solidFill>
                <a:highlight>
                  <a:srgbClr val="FFFF00"/>
                </a:highlight>
                <a:latin typeface="Century Gothic"/>
                <a:ea typeface="Century Gothic"/>
                <a:cs typeface="Century Gothic"/>
                <a:sym typeface="Century Gothic"/>
              </a:rPr>
              <a:t>nstructional alternatives</a:t>
            </a:r>
            <a:r>
              <a:rPr lang="en-US" dirty="0">
                <a:solidFill>
                  <a:srgbClr val="7F7F7F"/>
                </a:solidFill>
                <a:latin typeface="Century Gothic"/>
                <a:ea typeface="Century Gothic"/>
                <a:cs typeface="Century Gothic"/>
                <a:sym typeface="Century Gothic"/>
              </a:rPr>
              <a:t> that present those concepts in new ways and engage students in different and more appropriate learning experiences may be </a:t>
            </a:r>
            <a:r>
              <a:rPr lang="en-US" b="0" dirty="0"/>
              <a:t>the best course of action for those not mastering the skills/concepts. Students showing mastery should be provided enrichment opportunities to broaden and expand their learning.</a:t>
            </a:r>
          </a:p>
          <a:p>
            <a:pPr defTabSz="942289">
              <a:defRPr/>
            </a:pPr>
            <a:endParaRPr lang="en-US" b="0" dirty="0"/>
          </a:p>
          <a:p>
            <a:r>
              <a:rPr lang="en-US" b="1" dirty="0"/>
              <a:t>Reference</a:t>
            </a:r>
          </a:p>
          <a:p>
            <a:pPr defTabSz="942289">
              <a:defRPr/>
            </a:pPr>
            <a:r>
              <a:rPr lang="en-US" b="0" dirty="0" err="1"/>
              <a:t>Guskey</a:t>
            </a:r>
            <a:r>
              <a:rPr lang="en-US" b="0" dirty="0"/>
              <a:t>, T. (2003). How classroom assessment improves learning. </a:t>
            </a:r>
            <a:r>
              <a:rPr lang="en-US" b="0" i="1" dirty="0"/>
              <a:t>ASCD.</a:t>
            </a:r>
            <a:r>
              <a:rPr lang="en-US" b="0" dirty="0"/>
              <a:t> http://www.ascd.org/publications/educational-leadership/feb03/vol60/num05/How-Classroom-Assessments-Improve-Learning.aspx/</a:t>
            </a:r>
          </a:p>
        </p:txBody>
      </p:sp>
      <p:sp>
        <p:nvSpPr>
          <p:cNvPr id="4" name="Slide Number Placeholder 3"/>
          <p:cNvSpPr>
            <a:spLocks noGrp="1"/>
          </p:cNvSpPr>
          <p:nvPr>
            <p:ph type="sldNum" sz="quarter" idx="5"/>
          </p:nvPr>
        </p:nvSpPr>
        <p:spPr/>
        <p:txBody>
          <a:bodyPr/>
          <a:lstStyle/>
          <a:p>
            <a:fld id="{37009D65-67CA-4CED-8B27-E9A2A258BE61}" type="slidenum">
              <a:rPr lang="en-US" smtClean="0"/>
              <a:t>53</a:t>
            </a:fld>
            <a:endParaRPr lang="en-US"/>
          </a:p>
        </p:txBody>
      </p:sp>
    </p:spTree>
    <p:extLst>
      <p:ext uri="{BB962C8B-B14F-4D97-AF65-F5344CB8AC3E}">
        <p14:creationId xmlns:p14="http://schemas.microsoft.com/office/powerpoint/2010/main" val="4055923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#6</a:t>
            </a:r>
          </a:p>
          <a:p>
            <a:r>
              <a:rPr lang="en-US" b="1" dirty="0"/>
              <a:t>To Know</a:t>
            </a:r>
          </a:p>
          <a:p>
            <a:r>
              <a:rPr lang="en-US" b="0" dirty="0"/>
              <a:t>Handout #6, Feedback Scenarios, has different scenarios that participants can use to practice feedback by using the information on this slide.</a:t>
            </a:r>
          </a:p>
          <a:p>
            <a:endParaRPr lang="en-US" b="0" dirty="0"/>
          </a:p>
          <a:p>
            <a:r>
              <a:rPr lang="en-US" b="1" dirty="0"/>
              <a:t>To Do</a:t>
            </a:r>
          </a:p>
          <a:p>
            <a:r>
              <a:rPr lang="en-US" b="0" dirty="0"/>
              <a:t>Have participants group themselves in a manner that fits the number of your group size. They may use shoulder partners, table groups, or number off into groups.</a:t>
            </a:r>
          </a:p>
          <a:p>
            <a:endParaRPr lang="en-US" b="0" dirty="0"/>
          </a:p>
          <a:p>
            <a:r>
              <a:rPr lang="en-US" b="1" dirty="0"/>
              <a:t>To Say</a:t>
            </a:r>
          </a:p>
          <a:p>
            <a:r>
              <a:rPr lang="en-US" b="0" dirty="0"/>
              <a:t>We will now get into groups and look at several different scenarios on Handout #5. Please read the scenarios and use the information on this slide to help provide effective feedback. When we are finished, please designate a spokesperson to share out your feedback.</a:t>
            </a:r>
          </a:p>
          <a:p>
            <a:endParaRPr lang="en-US" b="0" dirty="0"/>
          </a:p>
          <a:p>
            <a:r>
              <a:rPr lang="en-US" b="1" dirty="0"/>
              <a:t>Reference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Hattie, J. (2011). Feedback in schools. From Sutton,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Hornsey</a:t>
            </a:r>
            <a:r>
              <a:rPr lang="en-US" sz="1800" dirty="0">
                <a:effectLst/>
                <a:latin typeface="Calibri" panose="020F0502020204030204" pitchFamily="34" charset="0"/>
                <a:ea typeface="Calibri" panose="020F0502020204030204" pitchFamily="34" charset="0"/>
                <a:cs typeface="Times New Roman" panose="02020603050405020304" pitchFamily="18" charset="0"/>
              </a:rPr>
              <a:t>, &amp; Douglas.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Feedback: The communication of praise, criticism, and advice</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https://www.visiblelearning.com/sites/default/files/Feedback%20article.pdf</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Wiliam</a:t>
            </a:r>
            <a:r>
              <a:rPr lang="en-US" sz="1200" dirty="0">
                <a:effectLst/>
                <a:latin typeface="Calibri" panose="020F0502020204030204" pitchFamily="34" charset="0"/>
                <a:ea typeface="Calibri" panose="020F0502020204030204" pitchFamily="34" charset="0"/>
                <a:cs typeface="Times New Roman" panose="02020603050405020304" pitchFamily="18" charset="0"/>
              </a:rPr>
              <a:t>, D. (2018).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Solution Tree Press.</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54</a:t>
            </a:fld>
            <a:endParaRPr lang="en-US"/>
          </a:p>
        </p:txBody>
      </p:sp>
    </p:spTree>
    <p:extLst>
      <p:ext uri="{BB962C8B-B14F-4D97-AF65-F5344CB8AC3E}">
        <p14:creationId xmlns:p14="http://schemas.microsoft.com/office/powerpoint/2010/main" val="1705371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014">
              <a:spcBef>
                <a:spcPts val="381"/>
              </a:spcBef>
              <a:defRPr/>
            </a:pPr>
            <a:r>
              <a:rPr lang="en-US" b="1" dirty="0"/>
              <a:t>To Know</a:t>
            </a:r>
            <a:endParaRPr lang="en-US" b="1" baseline="0" dirty="0"/>
          </a:p>
          <a:p>
            <a:pPr defTabSz="968014">
              <a:spcBef>
                <a:spcPts val="381"/>
              </a:spcBef>
              <a:defRPr/>
            </a:pPr>
            <a:r>
              <a:rPr lang="en-US" b="0" baseline="0" dirty="0"/>
              <a:t>Essential Questions guide the audience to begin thinking about the information provided in the module. Essential Questions also give the presenter a guide for what information needs to be reviewed and discussed at the end of the presentation. Participants will need time throughout the presentation to discuss and reflect on these questions. </a:t>
            </a:r>
          </a:p>
          <a:p>
            <a:pPr defTabSz="968014">
              <a:spcBef>
                <a:spcPts val="381"/>
              </a:spcBef>
              <a:defRPr/>
            </a:pPr>
            <a:endParaRPr lang="en-US" b="0" baseline="0" dirty="0"/>
          </a:p>
          <a:p>
            <a:pPr defTabSz="968014">
              <a:spcBef>
                <a:spcPts val="381"/>
              </a:spcBef>
              <a:defRPr/>
            </a:pPr>
            <a:r>
              <a:rPr lang="en-US" b="0" baseline="0" dirty="0"/>
              <a:t>The Essential Questions listed on this slide pose questions to help participants reflect on key ideas within the Feedback module. </a:t>
            </a:r>
          </a:p>
          <a:p>
            <a:pPr defTabSz="968014">
              <a:spcBef>
                <a:spcPts val="381"/>
              </a:spcBef>
              <a:defRPr/>
            </a:pPr>
            <a:endParaRPr lang="en-US" b="1" dirty="0"/>
          </a:p>
          <a:p>
            <a:pPr defTabSz="968014">
              <a:spcBef>
                <a:spcPts val="381"/>
              </a:spcBef>
              <a:defRPr/>
            </a:pPr>
            <a:r>
              <a:rPr lang="en-US" b="1" dirty="0"/>
              <a:t>To Do</a:t>
            </a:r>
          </a:p>
          <a:p>
            <a:pPr defTabSz="968014">
              <a:spcBef>
                <a:spcPts val="381"/>
              </a:spcBef>
              <a:defRPr/>
            </a:pPr>
            <a:r>
              <a:rPr lang="en-US" dirty="0"/>
              <a:t>Pose questions on the slide and encourage discussion around each.</a:t>
            </a:r>
          </a:p>
          <a:p>
            <a:pPr defTabSz="968014">
              <a:spcBef>
                <a:spcPts val="381"/>
              </a:spcBef>
              <a:defRPr/>
            </a:pPr>
            <a:endParaRPr lang="en-US" b="1" dirty="0"/>
          </a:p>
          <a:p>
            <a:pPr defTabSz="968014">
              <a:spcBef>
                <a:spcPts val="381"/>
              </a:spcBef>
              <a:defRPr/>
            </a:pPr>
            <a:r>
              <a:rPr lang="en-US" b="1" dirty="0"/>
              <a:t>To Say</a:t>
            </a:r>
          </a:p>
          <a:p>
            <a:pPr defTabSz="968014">
              <a:spcBef>
                <a:spcPts val="381"/>
              </a:spcBef>
              <a:defRPr/>
            </a:pPr>
            <a:r>
              <a:rPr lang="en-US" b="0" dirty="0"/>
              <a:t>I hope we have answered </a:t>
            </a:r>
            <a:r>
              <a:rPr lang="en-US" dirty="0"/>
              <a:t>these Essential Questions as we have learned about feedback. As you look at these questions, are they answered? What other questions might you have?</a:t>
            </a:r>
          </a:p>
        </p:txBody>
      </p:sp>
      <p:sp>
        <p:nvSpPr>
          <p:cNvPr id="4" name="Slide Number Placeholder 3"/>
          <p:cNvSpPr>
            <a:spLocks noGrp="1"/>
          </p:cNvSpPr>
          <p:nvPr>
            <p:ph type="sldNum" sz="quarter" idx="5"/>
          </p:nvPr>
        </p:nvSpPr>
        <p:spPr/>
        <p:txBody>
          <a:bodyPr/>
          <a:lstStyle/>
          <a:p>
            <a:fld id="{37009D65-67CA-4CED-8B27-E9A2A258BE61}" type="slidenum">
              <a:rPr lang="en-US" smtClean="0"/>
              <a:t>55</a:t>
            </a:fld>
            <a:endParaRPr lang="en-US"/>
          </a:p>
        </p:txBody>
      </p:sp>
    </p:spTree>
    <p:extLst>
      <p:ext uri="{BB962C8B-B14F-4D97-AF65-F5344CB8AC3E}">
        <p14:creationId xmlns:p14="http://schemas.microsoft.com/office/powerpoint/2010/main" val="2862909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a:t>
            </a:r>
            <a:endParaRPr lang="en-US" dirty="0"/>
          </a:p>
          <a:p>
            <a:pPr marL="0" lvl="0" indent="0" algn="l" rtl="0">
              <a:lnSpc>
                <a:spcPct val="100000"/>
              </a:lnSpc>
              <a:spcBef>
                <a:spcPts val="0"/>
              </a:spcBef>
              <a:spcAft>
                <a:spcPts val="0"/>
              </a:spcAft>
              <a:buSzPts val="1400"/>
              <a:buNone/>
            </a:pPr>
            <a:r>
              <a:rPr lang="en-US" dirty="0"/>
              <a:t>These are the overall Essential Questions for the Common Formative Assessment Module. Questions are aligned to the five essential functions on the CFA Practice Profile. These </a:t>
            </a:r>
            <a:r>
              <a:rPr lang="en-US" sz="1200" dirty="0"/>
              <a:t>Essential Questions help to activate participant thinking and access prior knowledge regarding metacognition. Part 3 of the CFA training should have answered question five.</a:t>
            </a:r>
          </a:p>
          <a:p>
            <a:pPr marL="0" lvl="0" indent="0" algn="l" rtl="0">
              <a:lnSpc>
                <a:spcPct val="100000"/>
              </a:lnSpc>
              <a:spcBef>
                <a:spcPts val="0"/>
              </a:spcBef>
              <a:spcAft>
                <a:spcPts val="0"/>
              </a:spcAft>
              <a:buSzPts val="1400"/>
              <a:buNone/>
            </a:pPr>
            <a:endParaRPr lang="en-US" dirty="0"/>
          </a:p>
          <a:p>
            <a:pPr marL="0" indent="0">
              <a:spcBef>
                <a:spcPts val="0"/>
              </a:spcBef>
              <a:buSzPct val="25000"/>
              <a:buNone/>
            </a:pPr>
            <a:r>
              <a:rPr lang="en-US" sz="1200" b="1" dirty="0"/>
              <a:t>To Do</a:t>
            </a:r>
          </a:p>
          <a:p>
            <a:pPr marL="0" indent="0">
              <a:spcBef>
                <a:spcPts val="0"/>
              </a:spcBef>
              <a:buSzPct val="25000"/>
              <a:buNone/>
            </a:pPr>
            <a:r>
              <a:rPr lang="en-US" sz="1200" b="0" dirty="0"/>
              <a:t>Review the Essential Questions and provide time for reflective thinking.</a:t>
            </a:r>
          </a:p>
          <a:p>
            <a:pPr marL="0" indent="0">
              <a:spcBef>
                <a:spcPts val="0"/>
              </a:spcBef>
              <a:buSzPct val="25000"/>
              <a:buNone/>
            </a:pPr>
            <a:endParaRPr lang="en-US" sz="1200" b="0" dirty="0"/>
          </a:p>
          <a:p>
            <a:pPr marL="0" indent="0">
              <a:spcBef>
                <a:spcPts val="0"/>
              </a:spcBef>
              <a:buSzPct val="25000"/>
              <a:buNone/>
            </a:pPr>
            <a:r>
              <a:rPr lang="en-US" sz="1200" b="1" dirty="0"/>
              <a:t>To Say</a:t>
            </a:r>
          </a:p>
          <a:p>
            <a:pPr marL="0" indent="0">
              <a:spcBef>
                <a:spcPts val="0"/>
              </a:spcBef>
              <a:buSzPct val="25000"/>
              <a:buNone/>
            </a:pPr>
            <a:r>
              <a:rPr lang="en-US" sz="1200" b="0" dirty="0"/>
              <a:t>We have finished the entire CFA module. During this training, we covered question five. Do you feel we answered all of these and do any you feel you still need additional coaching?</a:t>
            </a:r>
            <a:endParaRPr lang="en-US" sz="1200"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56</a:t>
            </a:fld>
            <a:endParaRPr lang="en-US"/>
          </a:p>
        </p:txBody>
      </p:sp>
    </p:spTree>
    <p:extLst>
      <p:ext uri="{BB962C8B-B14F-4D97-AF65-F5344CB8AC3E}">
        <p14:creationId xmlns:p14="http://schemas.microsoft.com/office/powerpoint/2010/main" val="42111068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72C7"/>
                </a:solidFill>
              </a:rPr>
              <a:t>Handout #7 Action Planning </a:t>
            </a:r>
          </a:p>
          <a:p>
            <a:endParaRPr lang="en-US" b="1" dirty="0">
              <a:solidFill>
                <a:srgbClr val="0072C7"/>
              </a:solidFill>
            </a:endParaRPr>
          </a:p>
          <a:p>
            <a:pPr defTabSz="968014">
              <a:spcBef>
                <a:spcPts val="381"/>
              </a:spcBef>
              <a:defRPr/>
            </a:pPr>
            <a:r>
              <a:rPr lang="en-US" b="1" dirty="0"/>
              <a:t>To Know/To Do/To Say</a:t>
            </a:r>
            <a:endParaRPr lang="en-US" b="1" baseline="0" dirty="0"/>
          </a:p>
          <a:p>
            <a:pPr defTabSz="968014">
              <a:spcBef>
                <a:spcPts val="381"/>
              </a:spcBef>
              <a:defRPr/>
            </a:pPr>
            <a:r>
              <a:rPr lang="en-US" dirty="0"/>
              <a:t>Use the next steps action plan to give participants an opportunity to plan for what they will do with this new learning and follow up coaching. </a:t>
            </a:r>
          </a:p>
          <a:p>
            <a:endParaRPr lang="en-US" b="0" dirty="0">
              <a:solidFill>
                <a:srgbClr val="0072C7"/>
              </a:solidFill>
            </a:endParaRPr>
          </a:p>
          <a:p>
            <a:r>
              <a:rPr lang="en-US" b="1" dirty="0">
                <a:solidFill>
                  <a:srgbClr val="0072C7"/>
                </a:solidFill>
              </a:rPr>
              <a:t>To Say</a:t>
            </a:r>
          </a:p>
          <a:p>
            <a:r>
              <a:rPr lang="en-US" dirty="0"/>
              <a:t>What are your next steps to ensure that you as a teacher or teacher team provide effective feedback to the students you teach? You might also consider how to provide more opportunities for students and peers to engage in the feedback process. Please use your Handout #7 for this activity.</a:t>
            </a:r>
          </a:p>
          <a:p>
            <a:endParaRPr lang="en-US" dirty="0">
              <a:latin typeface="Tw Cen MT" panose="020B0602020104020603" pitchFamily="34" charset="77"/>
            </a:endParaRPr>
          </a:p>
        </p:txBody>
      </p:sp>
      <p:sp>
        <p:nvSpPr>
          <p:cNvPr id="4" name="Slide Number Placeholder 3"/>
          <p:cNvSpPr>
            <a:spLocks noGrp="1"/>
          </p:cNvSpPr>
          <p:nvPr>
            <p:ph type="sldNum" sz="quarter" idx="5"/>
          </p:nvPr>
        </p:nvSpPr>
        <p:spPr/>
        <p:txBody>
          <a:bodyPr/>
          <a:lstStyle/>
          <a:p>
            <a:fld id="{FEB75FB6-F233-4ADE-B623-8A33046E3AFA}" type="slidenum">
              <a:rPr lang="en-US" smtClean="0"/>
              <a:t>57</a:t>
            </a:fld>
            <a:endParaRPr lang="en-US"/>
          </a:p>
        </p:txBody>
      </p:sp>
    </p:spTree>
    <p:extLst>
      <p:ext uri="{BB962C8B-B14F-4D97-AF65-F5344CB8AC3E}">
        <p14:creationId xmlns:p14="http://schemas.microsoft.com/office/powerpoint/2010/main" val="1191494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To Know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Trainers may individualize this slide to fit audience.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58</a:t>
            </a:fld>
            <a:endParaRPr lang="en-US"/>
          </a:p>
        </p:txBody>
      </p:sp>
    </p:spTree>
    <p:extLst>
      <p:ext uri="{BB962C8B-B14F-4D97-AF65-F5344CB8AC3E}">
        <p14:creationId xmlns:p14="http://schemas.microsoft.com/office/powerpoint/2010/main" val="365139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61</a:t>
            </a:fld>
            <a:endParaRPr lang="en-US"/>
          </a:p>
        </p:txBody>
      </p:sp>
    </p:spTree>
    <p:extLst>
      <p:ext uri="{BB962C8B-B14F-4D97-AF65-F5344CB8AC3E}">
        <p14:creationId xmlns:p14="http://schemas.microsoft.com/office/powerpoint/2010/main" val="196472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This slide is for consultants providing virtual training.</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6</a:t>
            </a:fld>
            <a:endParaRPr lang="en-US"/>
          </a:p>
        </p:txBody>
      </p:sp>
    </p:spTree>
    <p:extLst>
      <p:ext uri="{BB962C8B-B14F-4D97-AF65-F5344CB8AC3E}">
        <p14:creationId xmlns:p14="http://schemas.microsoft.com/office/powerpoint/2010/main" val="11743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The next three slides are for consultant use and have the key terms for the learning package. Consultants should know these terms before using this module. Consultants may choose to include some of these definitions in their training as appropriate. </a:t>
            </a:r>
          </a:p>
          <a:p>
            <a:pPr defTabSz="942289">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References </a:t>
            </a:r>
            <a:r>
              <a:rPr lang="en-US" dirty="0">
                <a:latin typeface="Calibri" panose="020F0502020204030204" pitchFamily="34" charset="0"/>
                <a:ea typeface="Calibri" panose="020F0502020204030204" pitchFamily="34" charset="0"/>
                <a:cs typeface="Times New Roman" panose="02020603050405020304" pitchFamily="18" charset="0"/>
              </a:rPr>
              <a:t>(adapted from)</a:t>
            </a:r>
          </a:p>
          <a:p>
            <a:pPr marL="182880" marR="0" lvl="0" indent="-182880" algn="l" defTabSz="914400" rtl="0" eaLnBrk="1" fontAlgn="auto" latinLnBrk="0" hangingPunct="1">
              <a:lnSpc>
                <a:spcPct val="110000"/>
              </a:lnSpc>
              <a:spcBef>
                <a:spcPts val="0"/>
              </a:spcBef>
              <a:spcAft>
                <a:spcPts val="800"/>
              </a:spcAft>
              <a:buClrTx/>
              <a:buSzTx/>
              <a:buFontTx/>
              <a:buNone/>
              <a:tabLst>
                <a:tab pos="2390775" algn="l"/>
              </a:tabLst>
              <a:defRPr/>
            </a:pPr>
            <a:r>
              <a:rPr lang="en-US" sz="1200" dirty="0">
                <a:effectLst/>
                <a:ea typeface="Calibri" panose="020F0502020204030204" pitchFamily="34" charset="0"/>
                <a:cs typeface="Times New Roman" panose="02020603050405020304" pitchFamily="18" charset="0"/>
              </a:rPr>
              <a:t>Ferry, L. (2021). How to design classroom assessments using the difficulty &amp; complexity matrix. </a:t>
            </a:r>
            <a:r>
              <a:rPr lang="en-US" sz="1200" i="1" dirty="0">
                <a:effectLst/>
                <a:ea typeface="Calibri" panose="020F0502020204030204" pitchFamily="34" charset="0"/>
                <a:cs typeface="Times New Roman" panose="02020603050405020304" pitchFamily="18" charset="0"/>
              </a:rPr>
              <a:t>CIESC</a:t>
            </a:r>
            <a:r>
              <a:rPr lang="en-US" sz="1200" dirty="0">
                <a:effectLst/>
                <a:ea typeface="Calibri" panose="020F0502020204030204" pitchFamily="34" charset="0"/>
                <a:cs typeface="Times New Roman" panose="02020603050405020304" pitchFamily="18" charset="0"/>
              </a:rPr>
              <a:t>. </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ct val="110000"/>
              </a:lnSpc>
              <a:spcBef>
                <a:spcPts val="0"/>
              </a:spcBef>
              <a:spcAft>
                <a:spcPts val="800"/>
              </a:spcAft>
              <a:buNone/>
              <a:tabLst>
                <a:tab pos="2390775" algn="l"/>
              </a:tabLst>
            </a:pPr>
            <a:r>
              <a:rPr lang="en-US" sz="1200" dirty="0">
                <a:effectLst/>
                <a:ea typeface="Calibri" panose="020F0502020204030204" pitchFamily="34" charset="0"/>
                <a:cs typeface="Times New Roman" panose="02020603050405020304" pitchFamily="18" charset="0"/>
              </a:rPr>
              <a:t>Hattie, J. (2017). </a:t>
            </a:r>
            <a:r>
              <a:rPr lang="en-US" sz="1200" i="1" dirty="0">
                <a:effectLst/>
                <a:ea typeface="Calibri" panose="020F0502020204030204" pitchFamily="34" charset="0"/>
                <a:cs typeface="Times New Roman" panose="02020603050405020304" pitchFamily="18" charset="0"/>
              </a:rPr>
              <a:t>How to empower student learning with teacher clarity. </a:t>
            </a:r>
            <a:r>
              <a:rPr lang="en-US" sz="1200" dirty="0">
                <a:effectLst/>
                <a:ea typeface="Calibri" panose="020F0502020204030204" pitchFamily="34" charset="0"/>
                <a:cs typeface="Times New Roman" panose="02020603050405020304" pitchFamily="18" charset="0"/>
              </a:rPr>
              <a:t>https://us.corwin.com/sites/default/files/corwin_whitepaper_teacherclarity_may2017_final.pdf</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ct val="120000"/>
              </a:lnSpc>
              <a:spcBef>
                <a:spcPts val="0"/>
              </a:spcBef>
              <a:spcAft>
                <a:spcPts val="800"/>
              </a:spcAft>
              <a:buNone/>
              <a:tabLst>
                <a:tab pos="2390775" algn="l"/>
              </a:tabLst>
            </a:pPr>
            <a:r>
              <a:rPr lang="en-US" sz="1200" dirty="0">
                <a:effectLst/>
                <a:ea typeface="Calibri" panose="020F0502020204030204" pitchFamily="34" charset="0"/>
                <a:cs typeface="Times New Roman" panose="02020603050405020304" pitchFamily="18" charset="0"/>
              </a:rPr>
              <a:t>Moss, C., &amp; Brookhart, S. (2019). </a:t>
            </a:r>
            <a:r>
              <a:rPr lang="en-US" sz="1200" i="0" dirty="0">
                <a:effectLst/>
                <a:ea typeface="Calibri" panose="020F0502020204030204" pitchFamily="34" charset="0"/>
                <a:cs typeface="Times New Roman" panose="02020603050405020304" pitchFamily="18" charset="0"/>
              </a:rPr>
              <a:t>Advancing formative assessment in every classroom: A guide for instructional leaders. </a:t>
            </a:r>
            <a:r>
              <a:rPr lang="en-US" sz="1200" i="1" dirty="0">
                <a:effectLst/>
                <a:ea typeface="Calibri" panose="020F0502020204030204" pitchFamily="34" charset="0"/>
                <a:cs typeface="Times New Roman" panose="02020603050405020304" pitchFamily="18" charset="0"/>
              </a:rPr>
              <a:t>ASCD.</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p>
          <a:p>
            <a:pPr defTabSz="942289">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7</a:t>
            </a:fld>
            <a:endParaRPr lang="en-US"/>
          </a:p>
        </p:txBody>
      </p:sp>
    </p:spTree>
    <p:extLst>
      <p:ext uri="{BB962C8B-B14F-4D97-AF65-F5344CB8AC3E}">
        <p14:creationId xmlns:p14="http://schemas.microsoft.com/office/powerpoint/2010/main" val="197403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Definitions are for consultant use and have the key terms for the learning package. Consultants should know these terms before using this module. Consultants may choose to include some of these definitions into their training as appropriate. </a:t>
            </a:r>
          </a:p>
          <a:p>
            <a:pPr defTabSz="942289">
              <a:defRPr/>
            </a:pPr>
            <a:endParaRPr lang="en-US" b="0"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References  </a:t>
            </a:r>
            <a:r>
              <a:rPr lang="en-US" dirty="0">
                <a:latin typeface="Calibri" panose="020F0502020204030204" pitchFamily="34" charset="0"/>
                <a:ea typeface="Calibri" panose="020F0502020204030204" pitchFamily="34" charset="0"/>
                <a:cs typeface="Times New Roman" panose="02020603050405020304" pitchFamily="18" charset="0"/>
              </a:rPr>
              <a:t>(adapted from)</a:t>
            </a:r>
          </a:p>
          <a:p>
            <a:pPr marL="182880" marR="0" indent="-182880">
              <a:lnSpc>
                <a:spcPct val="110000"/>
              </a:lnSpc>
              <a:spcBef>
                <a:spcPts val="0"/>
              </a:spcBef>
              <a:spcAft>
                <a:spcPts val="800"/>
              </a:spcAft>
              <a:buNone/>
              <a:tabLst>
                <a:tab pos="2390775" algn="l"/>
              </a:tabLst>
            </a:pPr>
            <a:r>
              <a:rPr lang="en-US" sz="1200" dirty="0">
                <a:effectLst/>
                <a:ea typeface="Calibri" panose="020F0502020204030204" pitchFamily="34" charset="0"/>
                <a:cs typeface="Times New Roman" panose="02020603050405020304" pitchFamily="18" charset="0"/>
              </a:rPr>
              <a:t>Hattie, J. (2017). </a:t>
            </a:r>
            <a:r>
              <a:rPr lang="en-US" sz="1200" i="1" dirty="0">
                <a:effectLst/>
                <a:ea typeface="Calibri" panose="020F0502020204030204" pitchFamily="34" charset="0"/>
                <a:cs typeface="Times New Roman" panose="02020603050405020304" pitchFamily="18" charset="0"/>
              </a:rPr>
              <a:t>How to empower student learning with teacher clarity. </a:t>
            </a:r>
            <a:r>
              <a:rPr lang="en-US" sz="1200" dirty="0">
                <a:effectLst/>
                <a:ea typeface="Calibri" panose="020F0502020204030204" pitchFamily="34" charset="0"/>
                <a:cs typeface="Times New Roman" panose="02020603050405020304" pitchFamily="18" charset="0"/>
              </a:rPr>
              <a:t>https://us.corwin.com/sites/default/files/corwin_whitepaper_teacherclarity_may2017_final.pdf</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ct val="120000"/>
              </a:lnSpc>
              <a:spcBef>
                <a:spcPts val="0"/>
              </a:spcBef>
              <a:spcAft>
                <a:spcPts val="800"/>
              </a:spcAft>
              <a:buNone/>
              <a:tabLst>
                <a:tab pos="2390775" algn="l"/>
              </a:tabLst>
            </a:pPr>
            <a:r>
              <a:rPr lang="en-US" sz="1200" dirty="0">
                <a:effectLst/>
                <a:ea typeface="Calibri" panose="020F0502020204030204" pitchFamily="34" charset="0"/>
                <a:cs typeface="Times New Roman" panose="02020603050405020304" pitchFamily="18" charset="0"/>
              </a:rPr>
              <a:t>Moss, C., &amp; Brookhart, S. (2019). </a:t>
            </a:r>
            <a:r>
              <a:rPr lang="en-US" sz="1200" i="0" dirty="0">
                <a:effectLst/>
                <a:ea typeface="Calibri" panose="020F0502020204030204" pitchFamily="34" charset="0"/>
                <a:cs typeface="Times New Roman" panose="02020603050405020304" pitchFamily="18" charset="0"/>
              </a:rPr>
              <a:t>Advancing formative assessment in every classroom: A guide for instructional leaders. </a:t>
            </a:r>
            <a:r>
              <a:rPr lang="en-US" sz="1200" i="1" dirty="0">
                <a:effectLst/>
                <a:ea typeface="Calibri" panose="020F0502020204030204" pitchFamily="34" charset="0"/>
                <a:cs typeface="Times New Roman" panose="02020603050405020304" pitchFamily="18" charset="0"/>
              </a:rPr>
              <a:t>ASCD.</a:t>
            </a:r>
          </a:p>
          <a:p>
            <a:pPr defTabSz="942289">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err="1">
                <a:latin typeface="Calibri" panose="020F0502020204030204" pitchFamily="34" charset="0"/>
                <a:ea typeface="Calibri" panose="020F0502020204030204" pitchFamily="34" charset="0"/>
                <a:cs typeface="Times New Roman" panose="02020603050405020304" pitchFamily="18" charset="0"/>
              </a:rPr>
              <a:t>Wiliam</a:t>
            </a:r>
            <a:r>
              <a:rPr lang="en-US" dirty="0">
                <a:latin typeface="Calibri" panose="020F0502020204030204" pitchFamily="34" charset="0"/>
                <a:ea typeface="Calibri" panose="020F0502020204030204" pitchFamily="34" charset="0"/>
                <a:cs typeface="Times New Roman" panose="02020603050405020304" pitchFamily="18" charset="0"/>
              </a:rPr>
              <a:t>, D. (2018). </a:t>
            </a:r>
            <a:r>
              <a:rPr lang="en-US" i="1" dirty="0">
                <a:latin typeface="Calibri" panose="020F0502020204030204" pitchFamily="34" charset="0"/>
                <a:ea typeface="Calibri" panose="020F0502020204030204" pitchFamily="34" charset="0"/>
                <a:cs typeface="Times New Roman" panose="02020603050405020304" pitchFamily="18" charset="0"/>
              </a:rPr>
              <a:t>Embedded formative assessment.</a:t>
            </a:r>
            <a:r>
              <a:rPr lang="en-US" dirty="0">
                <a:latin typeface="Calibri" panose="020F0502020204030204" pitchFamily="34" charset="0"/>
                <a:ea typeface="Calibri" panose="020F0502020204030204" pitchFamily="34" charset="0"/>
                <a:cs typeface="Times New Roman" panose="02020603050405020304" pitchFamily="18" charset="0"/>
              </a:rPr>
              <a:t> Solution Tree Press.</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8</a:t>
            </a:fld>
            <a:endParaRPr lang="en-US"/>
          </a:p>
        </p:txBody>
      </p:sp>
    </p:spTree>
    <p:extLst>
      <p:ext uri="{BB962C8B-B14F-4D97-AF65-F5344CB8AC3E}">
        <p14:creationId xmlns:p14="http://schemas.microsoft.com/office/powerpoint/2010/main" val="252922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Definitions are for consultant use and have the key terms for the learning package. Consultants should know these terms before using this module. Consultants may choose to include some of these definitions into their training as appropriate.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9</a:t>
            </a:fld>
            <a:endParaRPr lang="en-US"/>
          </a:p>
        </p:txBody>
      </p:sp>
    </p:spTree>
    <p:extLst>
      <p:ext uri="{BB962C8B-B14F-4D97-AF65-F5344CB8AC3E}">
        <p14:creationId xmlns:p14="http://schemas.microsoft.com/office/powerpoint/2010/main" val="11479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BB5257DF-8666-4DC6-AC99-2B961D82F695}"/>
              </a:ext>
            </a:extLst>
          </p:cNvPr>
          <p:cNvSpPr>
            <a:spLocks noGrp="1"/>
          </p:cNvSpPr>
          <p:nvPr>
            <p:ph type="title" hasCustomPrompt="1"/>
          </p:nvPr>
        </p:nvSpPr>
        <p:spPr>
          <a:xfrm>
            <a:off x="457200" y="601664"/>
            <a:ext cx="8229600" cy="1096961"/>
          </a:xfrm>
          <a:prstGeom prst="rect">
            <a:avLst/>
          </a:prstGeom>
        </p:spPr>
        <p:txBody>
          <a:bodyPr anchor="ctr"/>
          <a:lstStyle>
            <a:lvl1pPr algn="ctr">
              <a:defRPr sz="4400"/>
            </a:lvl1pPr>
          </a:lstStyle>
          <a:p>
            <a:r>
              <a:rPr lang="en-US" dirty="0"/>
              <a:t>Click To Edit Master Title Style</a:t>
            </a:r>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noAutofit/>
          </a:bodyPr>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Tree>
    <p:extLst>
      <p:ext uri="{BB962C8B-B14F-4D97-AF65-F5344CB8AC3E}">
        <p14:creationId xmlns:p14="http://schemas.microsoft.com/office/powerpoint/2010/main" val="429201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cknowledgement">
    <p:spTree>
      <p:nvGrpSpPr>
        <p:cNvPr id="1" name="Shape 22"/>
        <p:cNvGrpSpPr/>
        <p:nvPr/>
      </p:nvGrpSpPr>
      <p:grpSpPr>
        <a:xfrm>
          <a:off x="0" y="0"/>
          <a:ext cx="0" cy="0"/>
          <a:chOff x="0" y="0"/>
          <a:chExt cx="0" cy="0"/>
        </a:xfrm>
      </p:grpSpPr>
      <p:sp>
        <p:nvSpPr>
          <p:cNvPr id="24" name="Shape 24"/>
          <p:cNvSpPr/>
          <p:nvPr/>
        </p:nvSpPr>
        <p:spPr>
          <a:xfrm>
            <a:off x="0" y="-1"/>
            <a:ext cx="9144000" cy="6080129"/>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dirty="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hasCustomPrompt="1"/>
          </p:nvPr>
        </p:nvSpPr>
        <p:spPr>
          <a:xfrm>
            <a:off x="723900" y="852482"/>
            <a:ext cx="7772400" cy="1004611"/>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0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br>
              <a:rPr lang="en-US" dirty="0"/>
            </a:br>
            <a:r>
              <a:rPr lang="en-US" sz="1600" dirty="0"/>
              <a:t>Special</a:t>
            </a:r>
            <a:endParaRPr dirty="0"/>
          </a:p>
        </p:txBody>
      </p:sp>
      <p:sp>
        <p:nvSpPr>
          <p:cNvPr id="33" name="Shape 33"/>
          <p:cNvSpPr txBox="1">
            <a:spLocks noGrp="1"/>
          </p:cNvSpPr>
          <p:nvPr>
            <p:ph type="subTitle" idx="1"/>
          </p:nvPr>
        </p:nvSpPr>
        <p:spPr>
          <a:xfrm>
            <a:off x="1409700" y="1966398"/>
            <a:ext cx="6400799" cy="1107542"/>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1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dirty="0"/>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 name="Picture 1">
            <a:extLst>
              <a:ext uri="{FF2B5EF4-FFF2-40B4-BE49-F238E27FC236}">
                <a16:creationId xmlns:a16="http://schemas.microsoft.com/office/drawing/2014/main" id="{756ECD05-2E1F-CD34-EE96-0B0C81CFFE2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sp>
        <p:nvSpPr>
          <p:cNvPr id="3" name="Shape 47">
            <a:extLst>
              <a:ext uri="{FF2B5EF4-FFF2-40B4-BE49-F238E27FC236}">
                <a16:creationId xmlns:a16="http://schemas.microsoft.com/office/drawing/2014/main" id="{4BB87832-FD5C-3A91-54C3-FF654C712C54}"/>
              </a:ext>
            </a:extLst>
          </p:cNvPr>
          <p:cNvSpPr txBox="1">
            <a:spLocks noGrp="1"/>
          </p:cNvSpPr>
          <p:nvPr>
            <p:ph type="body" idx="10"/>
          </p:nvPr>
        </p:nvSpPr>
        <p:spPr>
          <a:xfrm>
            <a:off x="457201" y="3171711"/>
            <a:ext cx="4038599" cy="2619492"/>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
        <p:nvSpPr>
          <p:cNvPr id="4" name="Shape 48">
            <a:extLst>
              <a:ext uri="{FF2B5EF4-FFF2-40B4-BE49-F238E27FC236}">
                <a16:creationId xmlns:a16="http://schemas.microsoft.com/office/drawing/2014/main" id="{6029B910-CCCC-15CC-F029-BC8CE2E2B8E4}"/>
              </a:ext>
            </a:extLst>
          </p:cNvPr>
          <p:cNvSpPr txBox="1">
            <a:spLocks noGrp="1"/>
          </p:cNvSpPr>
          <p:nvPr>
            <p:ph type="body" idx="2"/>
          </p:nvPr>
        </p:nvSpPr>
        <p:spPr>
          <a:xfrm>
            <a:off x="4648201" y="3171711"/>
            <a:ext cx="4038599" cy="2619492"/>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18373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lossary">
    <p:spTree>
      <p:nvGrpSpPr>
        <p:cNvPr id="1" name=""/>
        <p:cNvGrpSpPr/>
        <p:nvPr/>
      </p:nvGrpSpPr>
      <p:grpSpPr>
        <a:xfrm>
          <a:off x="0" y="0"/>
          <a:ext cx="0" cy="0"/>
          <a:chOff x="0" y="0"/>
          <a:chExt cx="0" cy="0"/>
        </a:xfrm>
      </p:grpSpPr>
      <p:sp>
        <p:nvSpPr>
          <p:cNvPr id="22" name="Shape 50">
            <a:extLst>
              <a:ext uri="{FF2B5EF4-FFF2-40B4-BE49-F238E27FC236}">
                <a16:creationId xmlns:a16="http://schemas.microsoft.com/office/drawing/2014/main" id="{A1E9B917-BE27-4695-B39F-5591D0E9C58A}"/>
              </a:ext>
            </a:extLst>
          </p:cNvPr>
          <p:cNvSpPr txBox="1">
            <a:spLocks noGrp="1"/>
          </p:cNvSpPr>
          <p:nvPr>
            <p:ph type="title" hasCustomPrompt="1"/>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Icon Glossary</a:t>
            </a:r>
            <a:endParaRPr dirty="0"/>
          </a:p>
        </p:txBody>
      </p:sp>
      <p:grpSp>
        <p:nvGrpSpPr>
          <p:cNvPr id="19" name="Group 18">
            <a:extLst>
              <a:ext uri="{FF2B5EF4-FFF2-40B4-BE49-F238E27FC236}">
                <a16:creationId xmlns:a16="http://schemas.microsoft.com/office/drawing/2014/main" id="{4CB1243E-6516-405F-A14C-A7EF327F3ABD}"/>
              </a:ext>
            </a:extLst>
          </p:cNvPr>
          <p:cNvGrpSpPr/>
          <p:nvPr/>
        </p:nvGrpSpPr>
        <p:grpSpPr>
          <a:xfrm>
            <a:off x="682094" y="2298647"/>
            <a:ext cx="3644245" cy="830997"/>
            <a:chOff x="682094" y="2298647"/>
            <a:chExt cx="3644245" cy="830997"/>
          </a:xfrm>
        </p:grpSpPr>
        <p:sp>
          <p:nvSpPr>
            <p:cNvPr id="20" name="Text" descr="Common Formative Assessment Icon ">
              <a:extLst>
                <a:ext uri="{FF2B5EF4-FFF2-40B4-BE49-F238E27FC236}">
                  <a16:creationId xmlns:a16="http://schemas.microsoft.com/office/drawing/2014/main" id="{8487E107-C266-4D06-9691-3D9AFA2B73D8}"/>
                </a:ext>
              </a:extLst>
            </p:cNvPr>
            <p:cNvSpPr/>
            <p:nvPr/>
          </p:nvSpPr>
          <p:spPr>
            <a:xfrm>
              <a:off x="1702646" y="2298647"/>
              <a:ext cx="2623693" cy="830997"/>
            </a:xfrm>
            <a:prstGeom prst="rect">
              <a:avLst/>
            </a:prstGeom>
          </p:spPr>
          <p:txBody>
            <a:bodyPr wrap="square">
              <a:spAutoFit/>
            </a:bodyPr>
            <a:lstStyle/>
            <a:p>
              <a:r>
                <a:rPr lang="en-US" sz="2400" dirty="0">
                  <a:latin typeface="Tw Cen MT" panose="020B0602020104020603" pitchFamily="34" charset="0"/>
                </a:rPr>
                <a:t>Common Formative Assessment</a:t>
              </a:r>
            </a:p>
          </p:txBody>
        </p:sp>
        <p:pic>
          <p:nvPicPr>
            <p:cNvPr id="21" name="Picture 20">
              <a:extLst>
                <a:ext uri="{FF2B5EF4-FFF2-40B4-BE49-F238E27FC236}">
                  <a16:creationId xmlns:a16="http://schemas.microsoft.com/office/drawing/2014/main" id="{B87C4CC5-A9DD-4540-BE6C-B017513569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094" y="2324133"/>
              <a:ext cx="728473" cy="728473"/>
            </a:xfrm>
            <a:prstGeom prst="rect">
              <a:avLst/>
            </a:prstGeom>
          </p:spPr>
        </p:pic>
      </p:grpSp>
      <p:grpSp>
        <p:nvGrpSpPr>
          <p:cNvPr id="4" name="Group 3">
            <a:extLst>
              <a:ext uri="{FF2B5EF4-FFF2-40B4-BE49-F238E27FC236}">
                <a16:creationId xmlns:a16="http://schemas.microsoft.com/office/drawing/2014/main" id="{DBB0FD48-F101-4AE5-A1E4-E724A605B20E}"/>
              </a:ext>
            </a:extLst>
          </p:cNvPr>
          <p:cNvGrpSpPr/>
          <p:nvPr/>
        </p:nvGrpSpPr>
        <p:grpSpPr>
          <a:xfrm>
            <a:off x="5274206" y="2272871"/>
            <a:ext cx="3514717" cy="830997"/>
            <a:chOff x="5274206" y="2272871"/>
            <a:chExt cx="3514717" cy="830997"/>
          </a:xfrm>
        </p:grpSpPr>
        <p:pic>
          <p:nvPicPr>
            <p:cNvPr id="5" name="Picture 4" descr="This icon indicates more information an be found in the Step-By-Step Guide." title="Step-By-Step Guide">
              <a:extLst>
                <a:ext uri="{FF2B5EF4-FFF2-40B4-BE49-F238E27FC236}">
                  <a16:creationId xmlns:a16="http://schemas.microsoft.com/office/drawing/2014/main" id="{E2AC2AFB-C7CF-42F1-B71E-CE6EF34D9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6" name="Rectangle 5" title="Step-By-Step Guide">
              <a:extLst>
                <a:ext uri="{FF2B5EF4-FFF2-40B4-BE49-F238E27FC236}">
                  <a16:creationId xmlns:a16="http://schemas.microsoft.com/office/drawing/2014/main" id="{F96A0CC8-8095-4F0B-83D3-6AB7258C06DB}"/>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7" name="Group 6">
            <a:extLst>
              <a:ext uri="{FF2B5EF4-FFF2-40B4-BE49-F238E27FC236}">
                <a16:creationId xmlns:a16="http://schemas.microsoft.com/office/drawing/2014/main" id="{57D1C5EC-31B8-4F5B-89B7-D4814C3EFC99}"/>
              </a:ext>
            </a:extLst>
          </p:cNvPr>
          <p:cNvGrpSpPr/>
          <p:nvPr/>
        </p:nvGrpSpPr>
        <p:grpSpPr>
          <a:xfrm>
            <a:off x="682094" y="3540763"/>
            <a:ext cx="3804993" cy="731521"/>
            <a:chOff x="682094" y="3564361"/>
            <a:chExt cx="3804993" cy="731521"/>
          </a:xfrm>
        </p:grpSpPr>
        <p:pic>
          <p:nvPicPr>
            <p:cNvPr id="8" name="Picture 7" descr="Reflections/Activities Icon&#10;&#10;This icon indicates the presence of activities or times of reflection.">
              <a:extLst>
                <a:ext uri="{FF2B5EF4-FFF2-40B4-BE49-F238E27FC236}">
                  <a16:creationId xmlns:a16="http://schemas.microsoft.com/office/drawing/2014/main" id="{810EB552-A451-46E6-B399-9CF4FB402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9" name="Rectangle 8">
              <a:extLst>
                <a:ext uri="{FF2B5EF4-FFF2-40B4-BE49-F238E27FC236}">
                  <a16:creationId xmlns:a16="http://schemas.microsoft.com/office/drawing/2014/main" id="{B74CBA49-F81E-4F9C-8F6D-3A35069A7F14}"/>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10" name="Group 9">
            <a:extLst>
              <a:ext uri="{FF2B5EF4-FFF2-40B4-BE49-F238E27FC236}">
                <a16:creationId xmlns:a16="http://schemas.microsoft.com/office/drawing/2014/main" id="{C4275E4B-C6ED-463B-B2D5-E286A14112FB}"/>
              </a:ext>
            </a:extLst>
          </p:cNvPr>
          <p:cNvGrpSpPr/>
          <p:nvPr/>
        </p:nvGrpSpPr>
        <p:grpSpPr>
          <a:xfrm>
            <a:off x="5274206" y="3540763"/>
            <a:ext cx="3289199" cy="731521"/>
            <a:chOff x="5274206" y="3564361"/>
            <a:chExt cx="3289199" cy="731521"/>
          </a:xfrm>
        </p:grpSpPr>
        <p:pic>
          <p:nvPicPr>
            <p:cNvPr id="11" name="Picture 10" descr="This icon indicates there is further information found in the Handout packet." title="Document Icon">
              <a:extLst>
                <a:ext uri="{FF2B5EF4-FFF2-40B4-BE49-F238E27FC236}">
                  <a16:creationId xmlns:a16="http://schemas.microsoft.com/office/drawing/2014/main" id="{D1952661-AE0B-4E7A-BA7B-98BDC622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12" name="Rectangle 11">
              <a:extLst>
                <a:ext uri="{FF2B5EF4-FFF2-40B4-BE49-F238E27FC236}">
                  <a16:creationId xmlns:a16="http://schemas.microsoft.com/office/drawing/2014/main" id="{A91593AD-862B-4849-8A77-3F01962E0A95}"/>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13" name="Group 12">
            <a:extLst>
              <a:ext uri="{FF2B5EF4-FFF2-40B4-BE49-F238E27FC236}">
                <a16:creationId xmlns:a16="http://schemas.microsoft.com/office/drawing/2014/main" id="{BD14AC64-A8B6-4E57-9F57-9A0425D394F9}"/>
              </a:ext>
            </a:extLst>
          </p:cNvPr>
          <p:cNvGrpSpPr/>
          <p:nvPr/>
        </p:nvGrpSpPr>
        <p:grpSpPr>
          <a:xfrm>
            <a:off x="682094" y="4707655"/>
            <a:ext cx="3656887" cy="731521"/>
            <a:chOff x="682094" y="4707655"/>
            <a:chExt cx="3656887" cy="731521"/>
          </a:xfrm>
        </p:grpSpPr>
        <p:pic>
          <p:nvPicPr>
            <p:cNvPr id="14" name="Picture 13" descr="This icon indicates Essential Questions&#10;to discuss." title="Essential Questions Icon">
              <a:extLst>
                <a:ext uri="{FF2B5EF4-FFF2-40B4-BE49-F238E27FC236}">
                  <a16:creationId xmlns:a16="http://schemas.microsoft.com/office/drawing/2014/main" id="{E014AE1B-F6E4-4178-9BE8-E50299FD4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15" name="Rectangle 14">
              <a:extLst>
                <a:ext uri="{FF2B5EF4-FFF2-40B4-BE49-F238E27FC236}">
                  <a16:creationId xmlns:a16="http://schemas.microsoft.com/office/drawing/2014/main" id="{081F747C-0C09-4023-B68C-05ED54424ADA}"/>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6" name="Group 15">
            <a:extLst>
              <a:ext uri="{FF2B5EF4-FFF2-40B4-BE49-F238E27FC236}">
                <a16:creationId xmlns:a16="http://schemas.microsoft.com/office/drawing/2014/main" id="{54257A24-92F9-4F4D-97FC-E3F20930BC17}"/>
              </a:ext>
            </a:extLst>
          </p:cNvPr>
          <p:cNvGrpSpPr/>
          <p:nvPr/>
        </p:nvGrpSpPr>
        <p:grpSpPr>
          <a:xfrm>
            <a:off x="5274206" y="4709179"/>
            <a:ext cx="2378251" cy="728473"/>
            <a:chOff x="5274206" y="4709179"/>
            <a:chExt cx="2378251" cy="728473"/>
          </a:xfrm>
        </p:grpSpPr>
        <p:pic>
          <p:nvPicPr>
            <p:cNvPr id="17" name="Picture 16" descr="Blue Print Icon&#10;&#10;This icon indicates more information is available in the Blueprint document.">
              <a:extLst>
                <a:ext uri="{FF2B5EF4-FFF2-40B4-BE49-F238E27FC236}">
                  <a16:creationId xmlns:a16="http://schemas.microsoft.com/office/drawing/2014/main" id="{6F783221-FE43-4175-AB52-F03E00CB8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18" name="Rectangle 17">
              <a:extLst>
                <a:ext uri="{FF2B5EF4-FFF2-40B4-BE49-F238E27FC236}">
                  <a16:creationId xmlns:a16="http://schemas.microsoft.com/office/drawing/2014/main" id="{449BEB7D-794D-476F-BB3C-420FD6187FB8}"/>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196525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56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61" name="Shape 61"/>
          <p:cNvSpPr txBox="1">
            <a:spLocks noGrp="1"/>
          </p:cNvSpPr>
          <p:nvPr>
            <p:ph type="body" idx="1"/>
          </p:nvPr>
        </p:nvSpPr>
        <p:spPr>
          <a:xfrm>
            <a:off x="457200" y="1855432"/>
            <a:ext cx="8229599" cy="4083729"/>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123305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128905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noAutofit/>
          </a:bodyPr>
          <a:lstStyle>
            <a:lvl1pPr marL="0" marR="0" lvl="0" indent="0" algn="l" rtl="0">
              <a:spcBef>
                <a:spcPts val="3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508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48193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Shape 45"/>
        <p:cNvGrpSpPr/>
        <p:nvPr/>
      </p:nvGrpSpPr>
      <p:grpSpPr>
        <a:xfrm>
          <a:off x="0" y="0"/>
          <a:ext cx="0" cy="0"/>
          <a:chOff x="0" y="0"/>
          <a:chExt cx="0" cy="0"/>
        </a:xfrm>
      </p:grpSpPr>
      <p:sp>
        <p:nvSpPr>
          <p:cNvPr id="2" name="Title 1">
            <a:extLst>
              <a:ext uri="{FF2B5EF4-FFF2-40B4-BE49-F238E27FC236}">
                <a16:creationId xmlns:a16="http://schemas.microsoft.com/office/drawing/2014/main" id="{7EE3EB47-4FC2-D0FE-4329-F729F809DFAF}"/>
              </a:ext>
            </a:extLst>
          </p:cNvPr>
          <p:cNvSpPr>
            <a:spLocks noGrp="1"/>
          </p:cNvSpPr>
          <p:nvPr>
            <p:ph type="title"/>
          </p:nvPr>
        </p:nvSpPr>
        <p:spPr>
          <a:xfrm>
            <a:off x="457200" y="602190"/>
            <a:ext cx="8229600" cy="921810"/>
          </a:xfrm>
        </p:spPr>
        <p:txBody>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261A4BAD-5D7C-9D52-9CFF-D0A48B59181A}"/>
              </a:ext>
            </a:extLst>
          </p:cNvPr>
          <p:cNvSpPr>
            <a:spLocks noGrp="1"/>
          </p:cNvSpPr>
          <p:nvPr>
            <p:ph type="body" idx="1"/>
          </p:nvPr>
        </p:nvSpPr>
        <p:spPr>
          <a:xfrm>
            <a:off x="282105" y="1535113"/>
            <a:ext cx="27955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F2B252-67B7-7B0E-D882-C147D8755C53}"/>
              </a:ext>
            </a:extLst>
          </p:cNvPr>
          <p:cNvSpPr>
            <a:spLocks noGrp="1"/>
          </p:cNvSpPr>
          <p:nvPr>
            <p:ph sz="half" idx="2"/>
          </p:nvPr>
        </p:nvSpPr>
        <p:spPr>
          <a:xfrm>
            <a:off x="282105" y="2174875"/>
            <a:ext cx="2795527"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C314F9C-4D6E-3949-AE88-D59EFAB34C3D}"/>
              </a:ext>
            </a:extLst>
          </p:cNvPr>
          <p:cNvSpPr>
            <a:spLocks noGrp="1"/>
          </p:cNvSpPr>
          <p:nvPr>
            <p:ph type="body" sz="quarter" idx="3"/>
          </p:nvPr>
        </p:nvSpPr>
        <p:spPr>
          <a:xfrm>
            <a:off x="3166442" y="1535113"/>
            <a:ext cx="2796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870F399-1FB8-52B7-07BD-CA10CE145B1C}"/>
              </a:ext>
            </a:extLst>
          </p:cNvPr>
          <p:cNvSpPr>
            <a:spLocks noGrp="1"/>
          </p:cNvSpPr>
          <p:nvPr>
            <p:ph sz="quarter" idx="4"/>
          </p:nvPr>
        </p:nvSpPr>
        <p:spPr>
          <a:xfrm>
            <a:off x="3166442" y="2174875"/>
            <a:ext cx="279662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9EB2C907-2E64-AED3-A45A-3410496608F9}"/>
              </a:ext>
            </a:extLst>
          </p:cNvPr>
          <p:cNvSpPr>
            <a:spLocks noGrp="1"/>
          </p:cNvSpPr>
          <p:nvPr>
            <p:ph type="body" sz="quarter" idx="10"/>
          </p:nvPr>
        </p:nvSpPr>
        <p:spPr>
          <a:xfrm>
            <a:off x="6071756" y="1535113"/>
            <a:ext cx="2796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63FEFBF6-0F7D-F73B-5D70-B0A5A74643A8}"/>
              </a:ext>
            </a:extLst>
          </p:cNvPr>
          <p:cNvSpPr>
            <a:spLocks noGrp="1"/>
          </p:cNvSpPr>
          <p:nvPr>
            <p:ph sz="quarter" idx="11"/>
          </p:nvPr>
        </p:nvSpPr>
        <p:spPr>
          <a:xfrm>
            <a:off x="6071756" y="2174875"/>
            <a:ext cx="279662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098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noAutofit/>
          </a:bodyPr>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Tree>
    <p:extLst>
      <p:ext uri="{BB962C8B-B14F-4D97-AF65-F5344CB8AC3E}">
        <p14:creationId xmlns:p14="http://schemas.microsoft.com/office/powerpoint/2010/main" val="194475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i="1"/>
            </a:lvl1pPr>
          </a:lstStyle>
          <a:p>
            <a:r>
              <a:rPr lang="en-US" dirty="0"/>
              <a:t>Click to edit Master Quote</a:t>
            </a:r>
          </a:p>
        </p:txBody>
      </p:sp>
    </p:spTree>
    <p:extLst>
      <p:ext uri="{BB962C8B-B14F-4D97-AF65-F5344CB8AC3E}">
        <p14:creationId xmlns:p14="http://schemas.microsoft.com/office/powerpoint/2010/main" val="28253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Quote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2725445"/>
            <a:ext cx="7886700" cy="2831976"/>
          </a:xfrm>
          <a:prstGeom prst="rect">
            <a:avLst/>
          </a:prstGeom>
        </p:spPr>
        <p:txBody>
          <a:bodyPr/>
          <a:lstStyle>
            <a:lvl1pPr algn="ctr">
              <a:defRPr sz="3600" i="1">
                <a:solidFill>
                  <a:schemeClr val="accent2"/>
                </a:solidFill>
                <a:latin typeface="Tw Cen MT Condensed" panose="020B0606020104020203" pitchFamily="34" charset="0"/>
              </a:defRPr>
            </a:lvl1pPr>
          </a:lstStyle>
          <a:p>
            <a:r>
              <a:rPr lang="en-US" dirty="0"/>
              <a:t>Click to edit Master Quote</a:t>
            </a:r>
          </a:p>
        </p:txBody>
      </p:sp>
      <p:sp>
        <p:nvSpPr>
          <p:cNvPr id="7" name="Content Placeholder 6">
            <a:extLst>
              <a:ext uri="{FF2B5EF4-FFF2-40B4-BE49-F238E27FC236}">
                <a16:creationId xmlns:a16="http://schemas.microsoft.com/office/drawing/2014/main" id="{37D7653E-FE69-49BB-ABAA-EA371AA9AB53}"/>
              </a:ext>
            </a:extLst>
          </p:cNvPr>
          <p:cNvSpPr>
            <a:spLocks noGrp="1"/>
          </p:cNvSpPr>
          <p:nvPr>
            <p:ph sz="quarter" idx="10"/>
          </p:nvPr>
        </p:nvSpPr>
        <p:spPr>
          <a:xfrm>
            <a:off x="628650" y="1020763"/>
            <a:ext cx="7886700" cy="1536700"/>
          </a:xfrm>
        </p:spPr>
        <p:txBody>
          <a:bodyPr anchor="ctr"/>
          <a:lstStyle>
            <a:lvl1pPr marL="91440" indent="0" algn="ctr">
              <a:buNone/>
              <a:defRPr sz="4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16457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pic>
        <p:nvPicPr>
          <p:cNvPr id="23" name="Picture 22" descr="Icon for Module Specific info for CFA&#10;&#10;">
            <a:extLst>
              <a:ext uri="{FF2B5EF4-FFF2-40B4-BE49-F238E27FC236}">
                <a16:creationId xmlns:a16="http://schemas.microsoft.com/office/drawing/2014/main" id="{8134154D-9D6A-474B-8161-010D1C8AAC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379660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4"/>
            <a:endParaRPr lang="en-US" dirty="0"/>
          </a:p>
        </p:txBody>
      </p:sp>
      <p:pic>
        <p:nvPicPr>
          <p:cNvPr id="5" name="Picture 4" descr="Logo&#10;&#10;Description automatically generated">
            <a:extLst>
              <a:ext uri="{FF2B5EF4-FFF2-40B4-BE49-F238E27FC236}">
                <a16:creationId xmlns:a16="http://schemas.microsoft.com/office/drawing/2014/main" id="{4D568382-AB64-4DB3-BEDC-A1E14E80624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12931" y="56185"/>
            <a:ext cx="971145" cy="402902"/>
          </a:xfrm>
          <a:prstGeom prst="rect">
            <a:avLst/>
          </a:prstGeom>
        </p:spPr>
      </p:pic>
    </p:spTree>
    <p:extLst>
      <p:ext uri="{BB962C8B-B14F-4D97-AF65-F5344CB8AC3E}">
        <p14:creationId xmlns:p14="http://schemas.microsoft.com/office/powerpoint/2010/main" val="102095662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2" r:id="rId3"/>
    <p:sldLayoutId id="2147483683" r:id="rId4"/>
    <p:sldLayoutId id="2147483694" r:id="rId5"/>
    <p:sldLayoutId id="2147483685" r:id="rId6"/>
    <p:sldLayoutId id="2147483686" r:id="rId7"/>
    <p:sldLayoutId id="2147483687" r:id="rId8"/>
    <p:sldLayoutId id="2147483688" r:id="rId9"/>
    <p:sldLayoutId id="2147483689" r:id="rId10"/>
    <p:sldLayoutId id="2147483690" r:id="rId11"/>
    <p:sldLayoutId id="2147483691" r:id="rId12"/>
    <p:sldLayoutId id="2147483693"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c-ed.co.uk/best-practice/what-does-effective-student-feedback-look-like-part-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https://www.youtube.com/embed/Ecp5tFwXA_M?feature=oembed" TargetMode="External"/><Relationship Id="rId5" Type="http://schemas.openxmlformats.org/officeDocument/2006/relationships/image" Target="../media/image6.pn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ideo" Target="https://www.youtube.com/embed/DGNp0AJte_c?feature=oembed" TargetMode="Externa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oer.educ.cam.ac.uk/wiki/Video/Formative_Assessment_in_Schools.mp4" TargetMode="External"/><Relationship Id="rId7" Type="http://schemas.openxmlformats.org/officeDocument/2006/relationships/hyperlink" Target="http://www.ascd.org/publications/educational-leadership/feb03/vol60/num05/How-Classroom-Assessments-Improve-Learning.aspx/" TargetMode="External"/><Relationship Id="rId2" Type="http://schemas.openxmlformats.org/officeDocument/2006/relationships/hyperlink" Target="https://www.thegraidenetwork.com/blog-all/2019/7/15/putting-the-7-hallmarks-of-effective-feedback-to-work-in-your-classroom#:~:text=%233%3A%20Actionable,his%20or%" TargetMode="External"/><Relationship Id="rId1" Type="http://schemas.openxmlformats.org/officeDocument/2006/relationships/slideLayout" Target="../slideLayouts/slideLayout1.xml"/><Relationship Id="rId6" Type="http://schemas.openxmlformats.org/officeDocument/2006/relationships/hyperlink" Target="http://www.iier.org.au/iier27/ellis.pdf" TargetMode="External"/><Relationship Id="rId5" Type="http://schemas.openxmlformats.org/officeDocument/2006/relationships/hyperlink" Target="https://www.nwea.org/blog/2018/formative-instructional-practice-using-the-results-and-data-are-what-matters/#:~:text=Eliciting%20and%20gathering%20evidence%20of,data%20that%20make%20it%20formative.&amp;text=The%20use%20of%20formative%20assessment,of%20understanding%20among%20the%20learners" TargetMode="External"/><Relationship Id="rId4" Type="http://schemas.openxmlformats.org/officeDocument/2006/relationships/hyperlink" Target="https://classteaching.wordpress.com/2014/06/08/some-thoughts-on-feedbac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7" Type="http://schemas.openxmlformats.org/officeDocument/2006/relationships/hyperlink" Target="https://www.nwea.org/content/uploads/2016/04/4-Formative-Assessment-Practices-that-Make-a-Difference-in-Classrooms.pdf" TargetMode="External"/><Relationship Id="rId2" Type="http://schemas.openxmlformats.org/officeDocument/2006/relationships/hyperlink" Target="https://us.corwin.com/sites/default/files/corwin_whitepaper_teacherclarity_may2017_final.pdf" TargetMode="External"/><Relationship Id="rId1" Type="http://schemas.openxmlformats.org/officeDocument/2006/relationships/slideLayout" Target="../slideLayouts/slideLayout1.xml"/><Relationship Id="rId6" Type="http://schemas.openxmlformats.org/officeDocument/2006/relationships/hyperlink" Target="https://www.nctm.org/uploadedFiles/Standards_and_Positions/Position_Statements/Formative%20Assessment1.pdf" TargetMode="External"/><Relationship Id="rId5" Type="http://schemas.openxmlformats.org/officeDocument/2006/relationships/hyperlink" Target="https://cdn.ncte.org/nctefiles/resources/positions/formative-assessment_single.pdf" TargetMode="External"/><Relationship Id="rId4" Type="http://schemas.openxmlformats.org/officeDocument/2006/relationships/hyperlink" Target="https://dese.mo.gov/media/pdf/oeq-ed-teacherstandard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youtu.be/Ecp5tFwXA_M"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http://www.ascd.org/publications/educational-leadership/sept12/vol70/num01/Seven-Keys-to-Effective-Feedback.aspx" TargetMode="External"/><Relationship Id="rId5" Type="http://schemas.openxmlformats.org/officeDocument/2006/relationships/hyperlink" Target="https://www.sec-ed.co.uk/best-practice/what-does-effective-student-feedback-look-like-part-2/" TargetMode="External"/><Relationship Id="rId4" Type="http://schemas.openxmlformats.org/officeDocument/2006/relationships/hyperlink" Target="https://www.sec-ed.co.uk/best-practice/what-does-effective-student-feedback-look-like-part-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F41A-ECB1-CC74-4FDF-57B0CF49C8F6}"/>
              </a:ext>
            </a:extLst>
          </p:cNvPr>
          <p:cNvSpPr>
            <a:spLocks noGrp="1"/>
          </p:cNvSpPr>
          <p:nvPr>
            <p:ph type="ctrTitle"/>
          </p:nvPr>
        </p:nvSpPr>
        <p:spPr/>
        <p:txBody>
          <a:bodyPr/>
          <a:lstStyle/>
          <a:p>
            <a:r>
              <a:rPr lang="en-US" dirty="0"/>
              <a:t>Common Formative Assessment</a:t>
            </a:r>
          </a:p>
        </p:txBody>
      </p:sp>
      <p:sp>
        <p:nvSpPr>
          <p:cNvPr id="3" name="Subtitle 2">
            <a:extLst>
              <a:ext uri="{FF2B5EF4-FFF2-40B4-BE49-F238E27FC236}">
                <a16:creationId xmlns:a16="http://schemas.microsoft.com/office/drawing/2014/main" id="{21B3050A-9130-DDDB-9556-D13E5474EA30}"/>
              </a:ext>
            </a:extLst>
          </p:cNvPr>
          <p:cNvSpPr>
            <a:spLocks noGrp="1"/>
          </p:cNvSpPr>
          <p:nvPr>
            <p:ph type="subTitle" idx="1"/>
          </p:nvPr>
        </p:nvSpPr>
        <p:spPr/>
        <p:txBody>
          <a:bodyPr/>
          <a:lstStyle/>
          <a:p>
            <a:r>
              <a:rPr lang="en-US" dirty="0"/>
              <a:t>Part 3 Feedback</a:t>
            </a:r>
          </a:p>
          <a:p>
            <a:r>
              <a:rPr lang="en-US" dirty="0"/>
              <a:t>Essential Function 5</a:t>
            </a:r>
          </a:p>
          <a:p>
            <a:endParaRPr lang="en-US" dirty="0"/>
          </a:p>
        </p:txBody>
      </p:sp>
    </p:spTree>
    <p:extLst>
      <p:ext uri="{BB962C8B-B14F-4D97-AF65-F5344CB8AC3E}">
        <p14:creationId xmlns:p14="http://schemas.microsoft.com/office/powerpoint/2010/main" val="218226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6761-AAA8-77A6-65CF-52B59E263895}"/>
              </a:ext>
            </a:extLst>
          </p:cNvPr>
          <p:cNvSpPr>
            <a:spLocks noGrp="1"/>
          </p:cNvSpPr>
          <p:nvPr>
            <p:ph type="title"/>
          </p:nvPr>
        </p:nvSpPr>
        <p:spPr/>
        <p:txBody>
          <a:bodyPr/>
          <a:lstStyle/>
          <a:p>
            <a:r>
              <a:rPr lang="en-US" dirty="0"/>
              <a:t>Hidden Slide #9</a:t>
            </a:r>
          </a:p>
        </p:txBody>
      </p:sp>
      <p:sp>
        <p:nvSpPr>
          <p:cNvPr id="3" name="Text Placeholder 2">
            <a:extLst>
              <a:ext uri="{FF2B5EF4-FFF2-40B4-BE49-F238E27FC236}">
                <a16:creationId xmlns:a16="http://schemas.microsoft.com/office/drawing/2014/main" id="{DA782CB7-07A4-DF81-DE4D-C2FFB7A3973D}"/>
              </a:ext>
            </a:extLst>
          </p:cNvPr>
          <p:cNvSpPr>
            <a:spLocks noGrp="1"/>
          </p:cNvSpPr>
          <p:nvPr>
            <p:ph type="body" idx="1"/>
          </p:nvPr>
        </p:nvSpPr>
        <p:spPr/>
        <p:txBody>
          <a:bodyPr/>
          <a:lstStyle/>
          <a:p>
            <a:pPr marL="76200" indent="0" algn="ctr">
              <a:buNone/>
            </a:pPr>
            <a:r>
              <a:rPr lang="en-US" sz="3200" b="1" dirty="0"/>
              <a:t>Pre-Training Preparation</a:t>
            </a:r>
          </a:p>
          <a:p>
            <a:pPr marL="76200" indent="0" algn="ctr">
              <a:buNone/>
            </a:pPr>
            <a:r>
              <a:rPr lang="en-US" sz="3200" dirty="0"/>
              <a:t>Pre-read article</a:t>
            </a:r>
          </a:p>
          <a:p>
            <a:pPr marL="0" indent="0" algn="ctr">
              <a:buNone/>
            </a:pPr>
            <a:r>
              <a:rPr lang="en-US" sz="3200" i="1" dirty="0"/>
              <a:t>What Does Effective Student Feedback Look Like</a:t>
            </a:r>
            <a:r>
              <a:rPr lang="en-US" sz="3600" i="1" dirty="0"/>
              <a:t>?</a:t>
            </a:r>
          </a:p>
          <a:p>
            <a:pPr marL="76200" indent="0" algn="ctr">
              <a:buNone/>
            </a:pPr>
            <a:r>
              <a:rPr lang="en-US" sz="2400" b="1" dirty="0">
                <a:hlinkClick r:id="rId3"/>
              </a:rPr>
              <a:t>https://www.sec-ed.co.uk/best-practice/what-does-effective-student-feedback-look-like-part-1/</a:t>
            </a:r>
            <a:endParaRPr lang="en-US" sz="2400" b="1" dirty="0"/>
          </a:p>
        </p:txBody>
      </p:sp>
    </p:spTree>
    <p:extLst>
      <p:ext uri="{BB962C8B-B14F-4D97-AF65-F5344CB8AC3E}">
        <p14:creationId xmlns:p14="http://schemas.microsoft.com/office/powerpoint/2010/main" val="327798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4E0C-D74F-88EE-624D-F75BF98B4340}"/>
              </a:ext>
            </a:extLst>
          </p:cNvPr>
          <p:cNvSpPr>
            <a:spLocks noGrp="1"/>
          </p:cNvSpPr>
          <p:nvPr>
            <p:ph type="ctrTitle"/>
          </p:nvPr>
        </p:nvSpPr>
        <p:spPr/>
        <p:txBody>
          <a:bodyPr/>
          <a:lstStyle/>
          <a:p>
            <a:r>
              <a:rPr lang="en-US" dirty="0"/>
              <a:t>Understanding Formative Assessment</a:t>
            </a:r>
          </a:p>
        </p:txBody>
      </p:sp>
      <p:sp>
        <p:nvSpPr>
          <p:cNvPr id="3" name="Subtitle 2">
            <a:extLst>
              <a:ext uri="{FF2B5EF4-FFF2-40B4-BE49-F238E27FC236}">
                <a16:creationId xmlns:a16="http://schemas.microsoft.com/office/drawing/2014/main" id="{094FE85C-057D-4F2F-7C24-879418DF19E8}"/>
              </a:ext>
            </a:extLst>
          </p:cNvPr>
          <p:cNvSpPr>
            <a:spLocks noGrp="1"/>
          </p:cNvSpPr>
          <p:nvPr>
            <p:ph type="subTitle" idx="1"/>
          </p:nvPr>
        </p:nvSpPr>
        <p:spPr/>
        <p:txBody>
          <a:bodyPr/>
          <a:lstStyle/>
          <a:p>
            <a:r>
              <a:rPr lang="en-US" sz="3600" dirty="0"/>
              <a:t>Feedback </a:t>
            </a:r>
          </a:p>
          <a:p>
            <a:r>
              <a:rPr lang="en-US" sz="3600" dirty="0"/>
              <a:t>Interpreting and Acting</a:t>
            </a:r>
          </a:p>
          <a:p>
            <a:endParaRPr lang="en-US" dirty="0"/>
          </a:p>
        </p:txBody>
      </p:sp>
    </p:spTree>
    <p:extLst>
      <p:ext uri="{BB962C8B-B14F-4D97-AF65-F5344CB8AC3E}">
        <p14:creationId xmlns:p14="http://schemas.microsoft.com/office/powerpoint/2010/main" val="255230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8FC2-5E60-F1E1-8969-BE6384FEA8AB}"/>
              </a:ext>
            </a:extLst>
          </p:cNvPr>
          <p:cNvSpPr>
            <a:spLocks noGrp="1"/>
          </p:cNvSpPr>
          <p:nvPr>
            <p:ph type="ctrTitle"/>
          </p:nvPr>
        </p:nvSpPr>
        <p:spPr>
          <a:xfrm>
            <a:off x="723900" y="597879"/>
            <a:ext cx="7772400" cy="942693"/>
          </a:xfrm>
        </p:spPr>
        <p:txBody>
          <a:bodyPr/>
          <a:lstStyle/>
          <a:p>
            <a:r>
              <a:rPr lang="en-US" sz="4000" dirty="0">
                <a:solidFill>
                  <a:schemeClr val="bg1"/>
                </a:solidFill>
              </a:rPr>
              <a:t>Acknowledgements</a:t>
            </a:r>
            <a:endParaRPr lang="en-US" dirty="0">
              <a:solidFill>
                <a:schemeClr val="bg1"/>
              </a:solidFill>
            </a:endParaRPr>
          </a:p>
        </p:txBody>
      </p:sp>
      <p:sp>
        <p:nvSpPr>
          <p:cNvPr id="3" name="Subtitle 2">
            <a:extLst>
              <a:ext uri="{FF2B5EF4-FFF2-40B4-BE49-F238E27FC236}">
                <a16:creationId xmlns:a16="http://schemas.microsoft.com/office/drawing/2014/main" id="{B89D6D71-DBE3-BB08-3DD5-870B5FEA9F12}"/>
              </a:ext>
            </a:extLst>
          </p:cNvPr>
          <p:cNvSpPr>
            <a:spLocks noGrp="1"/>
          </p:cNvSpPr>
          <p:nvPr>
            <p:ph type="subTitle" idx="1"/>
          </p:nvPr>
        </p:nvSpPr>
        <p:spPr>
          <a:xfrm>
            <a:off x="1409700" y="1324708"/>
            <a:ext cx="6400799" cy="1749232"/>
          </a:xfrm>
        </p:spPr>
        <p:txBody>
          <a:bodyPr/>
          <a:lstStyle/>
          <a:p>
            <a:r>
              <a:rPr lang="en-US" dirty="0"/>
              <a:t>Special thanks to all contributors</a:t>
            </a:r>
            <a:br>
              <a:rPr lang="en-US" dirty="0"/>
            </a:br>
            <a:r>
              <a:rPr lang="en-US" dirty="0"/>
              <a:t> to the development of this Professional Learning Module.</a:t>
            </a:r>
            <a:br>
              <a:rPr lang="en-US" dirty="0"/>
            </a:br>
            <a:r>
              <a:rPr lang="en-US" dirty="0"/>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a:t>
            </a:r>
          </a:p>
          <a:p>
            <a:endParaRPr lang="en-US" dirty="0"/>
          </a:p>
        </p:txBody>
      </p:sp>
      <p:sp>
        <p:nvSpPr>
          <p:cNvPr id="5" name="Text Placeholder 4">
            <a:extLst>
              <a:ext uri="{FF2B5EF4-FFF2-40B4-BE49-F238E27FC236}">
                <a16:creationId xmlns:a16="http://schemas.microsoft.com/office/drawing/2014/main" id="{421DED6C-D376-BA04-08C4-E862F880470A}"/>
              </a:ext>
            </a:extLst>
          </p:cNvPr>
          <p:cNvSpPr>
            <a:spLocks noGrp="1"/>
          </p:cNvSpPr>
          <p:nvPr>
            <p:ph type="body" idx="10"/>
          </p:nvPr>
        </p:nvSpPr>
        <p:spPr/>
        <p:txBody>
          <a:bodyPr/>
          <a:lstStyle/>
          <a:p>
            <a:pPr>
              <a:buSzPts val="463"/>
            </a:pPr>
            <a:r>
              <a:rPr lang="en-US" sz="1500" b="1" dirty="0">
                <a:solidFill>
                  <a:schemeClr val="bg1"/>
                </a:solidFill>
              </a:rPr>
              <a:t>Content Development Team</a:t>
            </a:r>
          </a:p>
          <a:p>
            <a:pPr lvl="1">
              <a:buSzPts val="463"/>
            </a:pPr>
            <a:r>
              <a:rPr lang="en-US" sz="1500" dirty="0">
                <a:solidFill>
                  <a:schemeClr val="bg1"/>
                </a:solidFill>
                <a:latin typeface="Tw Cen MT" panose="020B0602020104020603" pitchFamily="34" charset="0"/>
              </a:rPr>
              <a:t>Cathy Battles</a:t>
            </a:r>
          </a:p>
          <a:p>
            <a:pPr lvl="1">
              <a:buSzPts val="463"/>
            </a:pPr>
            <a:r>
              <a:rPr lang="en-US" sz="1500" dirty="0">
                <a:solidFill>
                  <a:schemeClr val="bg1"/>
                </a:solidFill>
                <a:latin typeface="Tw Cen MT" panose="020B0602020104020603" pitchFamily="34" charset="0"/>
              </a:rPr>
              <a:t>Bev Boyd</a:t>
            </a:r>
          </a:p>
          <a:p>
            <a:pPr lvl="1">
              <a:buSzPts val="463"/>
            </a:pPr>
            <a:r>
              <a:rPr lang="en-US" sz="1500" dirty="0">
                <a:solidFill>
                  <a:schemeClr val="bg1"/>
                </a:solidFill>
                <a:latin typeface="Tw Cen MT" panose="020B0602020104020603" pitchFamily="34" charset="0"/>
              </a:rPr>
              <a:t>Myra Collins</a:t>
            </a:r>
          </a:p>
          <a:p>
            <a:pPr lvl="1">
              <a:buSzPts val="463"/>
            </a:pPr>
            <a:r>
              <a:rPr lang="en-US" sz="1500" dirty="0">
                <a:solidFill>
                  <a:schemeClr val="bg1"/>
                </a:solidFill>
                <a:latin typeface="Tw Cen MT" panose="020B0602020104020603" pitchFamily="34" charset="0"/>
              </a:rPr>
              <a:t>Liz </a:t>
            </a:r>
            <a:r>
              <a:rPr lang="en-US" sz="1500" dirty="0" err="1">
                <a:solidFill>
                  <a:schemeClr val="bg1"/>
                </a:solidFill>
                <a:latin typeface="Tw Cen MT" panose="020B0602020104020603" pitchFamily="34" charset="0"/>
              </a:rPr>
              <a:t>Condray</a:t>
            </a:r>
            <a:endParaRPr lang="en-US" sz="1500" dirty="0">
              <a:solidFill>
                <a:schemeClr val="bg1"/>
              </a:solidFill>
              <a:latin typeface="Tw Cen MT" panose="020B0602020104020603" pitchFamily="34" charset="0"/>
            </a:endParaRPr>
          </a:p>
          <a:p>
            <a:pPr lvl="1">
              <a:buSzPts val="463"/>
            </a:pPr>
            <a:r>
              <a:rPr lang="en-US" sz="1500" dirty="0">
                <a:solidFill>
                  <a:schemeClr val="bg1"/>
                </a:solidFill>
                <a:latin typeface="Tw Cen MT" panose="020B0602020104020603" pitchFamily="34" charset="0"/>
              </a:rPr>
              <a:t>Susan </a:t>
            </a:r>
            <a:r>
              <a:rPr lang="en-US" sz="1500" dirty="0" err="1">
                <a:solidFill>
                  <a:schemeClr val="bg1"/>
                </a:solidFill>
                <a:latin typeface="Tw Cen MT" panose="020B0602020104020603" pitchFamily="34" charset="0"/>
              </a:rPr>
              <a:t>Hekmat</a:t>
            </a:r>
            <a:endParaRPr lang="en-US" sz="1500" dirty="0">
              <a:solidFill>
                <a:schemeClr val="bg1"/>
              </a:solidFill>
              <a:latin typeface="Tw Cen MT" panose="020B0602020104020603" pitchFamily="34" charset="0"/>
            </a:endParaRPr>
          </a:p>
          <a:p>
            <a:pPr lvl="1">
              <a:buSzPts val="463"/>
            </a:pPr>
            <a:r>
              <a:rPr lang="en-US" sz="1500" dirty="0">
                <a:solidFill>
                  <a:schemeClr val="bg1"/>
                </a:solidFill>
                <a:latin typeface="Tw Cen MT" panose="020B0602020104020603" pitchFamily="34" charset="0"/>
              </a:rPr>
              <a:t>Brooke Prickett</a:t>
            </a:r>
          </a:p>
          <a:p>
            <a:endParaRPr lang="en-US" dirty="0">
              <a:solidFill>
                <a:schemeClr val="bg1"/>
              </a:solidFill>
            </a:endParaRPr>
          </a:p>
        </p:txBody>
      </p:sp>
      <p:sp>
        <p:nvSpPr>
          <p:cNvPr id="4" name="Text Placeholder 3">
            <a:extLst>
              <a:ext uri="{FF2B5EF4-FFF2-40B4-BE49-F238E27FC236}">
                <a16:creationId xmlns:a16="http://schemas.microsoft.com/office/drawing/2014/main" id="{96B255B8-11C5-FAA5-574D-1AB90D74B506}"/>
              </a:ext>
            </a:extLst>
          </p:cNvPr>
          <p:cNvSpPr>
            <a:spLocks noGrp="1"/>
          </p:cNvSpPr>
          <p:nvPr>
            <p:ph type="body" idx="2"/>
          </p:nvPr>
        </p:nvSpPr>
        <p:spPr/>
        <p:txBody>
          <a:bodyPr/>
          <a:lstStyle/>
          <a:p>
            <a:pPr>
              <a:buSzPts val="463"/>
            </a:pPr>
            <a:r>
              <a:rPr lang="en-US" sz="1500" b="1" dirty="0">
                <a:solidFill>
                  <a:schemeClr val="bg1"/>
                </a:solidFill>
              </a:rPr>
              <a:t>Training Material  Development</a:t>
            </a:r>
          </a:p>
          <a:p>
            <a:pPr marL="406400">
              <a:buSzPts val="463"/>
            </a:pPr>
            <a:r>
              <a:rPr lang="en-US" sz="1500" dirty="0">
                <a:solidFill>
                  <a:schemeClr val="bg1"/>
                </a:solidFill>
              </a:rPr>
              <a:t>Beverly Kohzadi</a:t>
            </a:r>
          </a:p>
          <a:p>
            <a:pPr marL="257114" lvl="1" indent="-7082">
              <a:spcBef>
                <a:spcPts val="158"/>
              </a:spcBef>
              <a:buSzPts val="486"/>
            </a:pPr>
            <a:r>
              <a:rPr lang="en-US" sz="1457" dirty="0">
                <a:solidFill>
                  <a:schemeClr val="bg1"/>
                </a:solidFill>
                <a:latin typeface="Twentieth Century"/>
                <a:ea typeface="Twentieth Century"/>
                <a:cs typeface="Twentieth Century"/>
                <a:sym typeface="Twentieth Century"/>
              </a:rPr>
              <a:t>		</a:t>
            </a:r>
            <a:endParaRPr lang="en-US" sz="1388" dirty="0">
              <a:solidFill>
                <a:schemeClr val="bg1"/>
              </a:solidFill>
            </a:endParaRPr>
          </a:p>
          <a:p>
            <a:pPr>
              <a:spcBef>
                <a:spcPts val="203"/>
              </a:spcBef>
              <a:buSzPts val="463"/>
            </a:pPr>
            <a:r>
              <a:rPr lang="en-US" sz="1388" b="1" dirty="0">
                <a:solidFill>
                  <a:schemeClr val="bg1"/>
                </a:solidFill>
              </a:rPr>
              <a:t>Institute for Human Development</a:t>
            </a:r>
            <a:endParaRPr lang="en-US" b="1" dirty="0">
              <a:solidFill>
                <a:schemeClr val="bg1"/>
              </a:solidFill>
            </a:endParaRPr>
          </a:p>
          <a:p>
            <a:pPr defTabSz="400050">
              <a:spcBef>
                <a:spcPts val="203"/>
              </a:spcBef>
              <a:buSzPts val="463"/>
            </a:pPr>
            <a:r>
              <a:rPr lang="en-US" sz="1400" dirty="0">
                <a:solidFill>
                  <a:schemeClr val="bg1"/>
                </a:solidFill>
              </a:rPr>
              <a:t>	Ronda Jenson </a:t>
            </a:r>
          </a:p>
          <a:p>
            <a:pPr defTabSz="400050">
              <a:spcBef>
                <a:spcPts val="203"/>
              </a:spcBef>
              <a:buSzPts val="463"/>
            </a:pPr>
            <a:r>
              <a:rPr lang="en-US" sz="1400" dirty="0">
                <a:solidFill>
                  <a:schemeClr val="bg1"/>
                </a:solidFill>
              </a:rPr>
              <a:t>	Jodi Arnold</a:t>
            </a:r>
          </a:p>
          <a:p>
            <a:pPr defTabSz="400050">
              <a:spcBef>
                <a:spcPts val="203"/>
              </a:spcBef>
              <a:buSzPts val="463"/>
            </a:pPr>
            <a:r>
              <a:rPr lang="en-US" sz="1400" dirty="0">
                <a:solidFill>
                  <a:schemeClr val="bg1"/>
                </a:solidFill>
              </a:rPr>
              <a:t>	Cynthia Beckmann</a:t>
            </a:r>
          </a:p>
          <a:p>
            <a:pPr defTabSz="400050">
              <a:spcBef>
                <a:spcPts val="203"/>
              </a:spcBef>
              <a:buSzPts val="463"/>
            </a:pPr>
            <a:r>
              <a:rPr lang="en-US" sz="1400" dirty="0">
                <a:solidFill>
                  <a:schemeClr val="bg1"/>
                </a:solidFill>
              </a:rPr>
              <a:t>	</a:t>
            </a:r>
            <a:r>
              <a:rPr lang="en-US" sz="1400" dirty="0" err="1">
                <a:solidFill>
                  <a:schemeClr val="bg1"/>
                </a:solidFill>
              </a:rPr>
              <a:t>Chelie</a:t>
            </a:r>
            <a:r>
              <a:rPr lang="en-US" sz="1400" dirty="0">
                <a:solidFill>
                  <a:schemeClr val="bg1"/>
                </a:solidFill>
              </a:rPr>
              <a:t> Nelson</a:t>
            </a:r>
          </a:p>
          <a:p>
            <a:pPr defTabSz="400050">
              <a:spcBef>
                <a:spcPts val="203"/>
              </a:spcBef>
              <a:buSzPts val="463"/>
            </a:pPr>
            <a:r>
              <a:rPr lang="en-US" sz="1400" dirty="0">
                <a:solidFill>
                  <a:schemeClr val="bg1"/>
                </a:solidFill>
              </a:rPr>
              <a:t>	Cheryl Wrinkle</a:t>
            </a:r>
          </a:p>
          <a:p>
            <a:endParaRPr lang="en-US" dirty="0">
              <a:solidFill>
                <a:schemeClr val="bg1"/>
              </a:solidFill>
            </a:endParaRPr>
          </a:p>
        </p:txBody>
      </p:sp>
    </p:spTree>
    <p:extLst>
      <p:ext uri="{BB962C8B-B14F-4D97-AF65-F5344CB8AC3E}">
        <p14:creationId xmlns:p14="http://schemas.microsoft.com/office/powerpoint/2010/main" val="149559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DADE-257F-FECD-CF9C-DC7857D00F75}"/>
              </a:ext>
            </a:extLst>
          </p:cNvPr>
          <p:cNvSpPr>
            <a:spLocks noGrp="1"/>
          </p:cNvSpPr>
          <p:nvPr>
            <p:ph type="ctrTitle"/>
          </p:nvPr>
        </p:nvSpPr>
        <p:spPr/>
        <p:txBody>
          <a:bodyPr/>
          <a:lstStyle/>
          <a:p>
            <a:r>
              <a:rPr lang="en-US" dirty="0"/>
              <a:t>Welcome and Introductions</a:t>
            </a:r>
          </a:p>
        </p:txBody>
      </p:sp>
      <p:sp>
        <p:nvSpPr>
          <p:cNvPr id="3" name="Subtitle 2">
            <a:extLst>
              <a:ext uri="{FF2B5EF4-FFF2-40B4-BE49-F238E27FC236}">
                <a16:creationId xmlns:a16="http://schemas.microsoft.com/office/drawing/2014/main" id="{0CA32D4C-AB26-477C-9497-0F504FF60CE3}"/>
              </a:ext>
            </a:extLst>
          </p:cNvPr>
          <p:cNvSpPr>
            <a:spLocks noGrp="1"/>
          </p:cNvSpPr>
          <p:nvPr>
            <p:ph type="subTitle" idx="1"/>
          </p:nvPr>
        </p:nvSpPr>
        <p:spPr/>
        <p:txBody>
          <a:bodyPr/>
          <a:lstStyle/>
          <a:p>
            <a:r>
              <a:rPr lang="en-US" dirty="0"/>
              <a:t>Our trainers for the day</a:t>
            </a:r>
          </a:p>
          <a:p>
            <a:endParaRPr lang="en-US" dirty="0"/>
          </a:p>
        </p:txBody>
      </p:sp>
    </p:spTree>
    <p:extLst>
      <p:ext uri="{BB962C8B-B14F-4D97-AF65-F5344CB8AC3E}">
        <p14:creationId xmlns:p14="http://schemas.microsoft.com/office/powerpoint/2010/main" val="235226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58FA54-94F3-0D8F-C77A-1EFC75F88C3F}"/>
              </a:ext>
            </a:extLst>
          </p:cNvPr>
          <p:cNvSpPr>
            <a:spLocks noGrp="1"/>
          </p:cNvSpPr>
          <p:nvPr>
            <p:ph type="title"/>
          </p:nvPr>
        </p:nvSpPr>
        <p:spPr/>
        <p:txBody>
          <a:bodyPr/>
          <a:lstStyle/>
          <a:p>
            <a:r>
              <a:rPr lang="en-US" sz="4400" dirty="0">
                <a:solidFill>
                  <a:srgbClr val="005479"/>
                </a:solidFill>
              </a:rPr>
              <a:t>Norms</a:t>
            </a:r>
            <a:endParaRPr lang="en-US" dirty="0"/>
          </a:p>
        </p:txBody>
      </p:sp>
      <p:sp>
        <p:nvSpPr>
          <p:cNvPr id="6" name="Text Placeholder 5">
            <a:extLst>
              <a:ext uri="{FF2B5EF4-FFF2-40B4-BE49-F238E27FC236}">
                <a16:creationId xmlns:a16="http://schemas.microsoft.com/office/drawing/2014/main" id="{88B9F968-4E27-FA9A-67C3-84056BE02B8B}"/>
              </a:ext>
            </a:extLst>
          </p:cNvPr>
          <p:cNvSpPr>
            <a:spLocks noGrp="1"/>
          </p:cNvSpPr>
          <p:nvPr>
            <p:ph type="body" idx="1"/>
          </p:nvPr>
        </p:nvSpPr>
        <p:spPr/>
        <p:txBody>
          <a:bodyPr/>
          <a:lstStyle/>
          <a:p>
            <a:pPr marL="457200" indent="-365760">
              <a:spcBef>
                <a:spcPts val="600"/>
              </a:spcBef>
            </a:pPr>
            <a:r>
              <a:rPr lang="en-US" sz="2400" dirty="0"/>
              <a:t>Begin and end on time</a:t>
            </a:r>
          </a:p>
          <a:p>
            <a:pPr marL="457200" indent="-365760">
              <a:spcBef>
                <a:spcPts val="600"/>
              </a:spcBef>
            </a:pPr>
            <a:r>
              <a:rPr lang="en-US" sz="2400" dirty="0"/>
              <a:t>Be an engaged participant</a:t>
            </a:r>
          </a:p>
          <a:p>
            <a:pPr marL="457200" indent="-365760">
              <a:spcBef>
                <a:spcPts val="600"/>
              </a:spcBef>
            </a:pPr>
            <a:r>
              <a:rPr lang="en-US" sz="2400" dirty="0"/>
              <a:t>Be an active listener - open to new ideas</a:t>
            </a:r>
          </a:p>
          <a:p>
            <a:pPr marL="457200" indent="-365760">
              <a:spcBef>
                <a:spcPts val="600"/>
              </a:spcBef>
            </a:pPr>
            <a:r>
              <a:rPr lang="en-US" sz="2400" dirty="0"/>
              <a:t>Use notes for side bar conversations</a:t>
            </a:r>
          </a:p>
          <a:p>
            <a:pPr marL="457200" indent="-365760">
              <a:spcBef>
                <a:spcPts val="600"/>
              </a:spcBef>
            </a:pPr>
            <a:r>
              <a:rPr lang="en-US" sz="2400" dirty="0"/>
              <a:t>Use electronics respectfully</a:t>
            </a:r>
          </a:p>
          <a:p>
            <a:endParaRPr lang="en-US" dirty="0"/>
          </a:p>
        </p:txBody>
      </p:sp>
    </p:spTree>
    <p:extLst>
      <p:ext uri="{BB962C8B-B14F-4D97-AF65-F5344CB8AC3E}">
        <p14:creationId xmlns:p14="http://schemas.microsoft.com/office/powerpoint/2010/main" val="13944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46A572C-0AE5-5605-498D-572F3AB3F037}"/>
              </a:ext>
            </a:extLst>
          </p:cNvPr>
          <p:cNvSpPr>
            <a:spLocks noGrp="1"/>
          </p:cNvSpPr>
          <p:nvPr>
            <p:ph type="title"/>
          </p:nvPr>
        </p:nvSpPr>
        <p:spPr>
          <a:xfrm>
            <a:off x="457200" y="601664"/>
            <a:ext cx="8229600" cy="1096961"/>
          </a:xfrm>
        </p:spPr>
        <p:txBody>
          <a:bodyPr/>
          <a:lstStyle/>
          <a:p>
            <a:r>
              <a:rPr lang="en-US" sz="4400" dirty="0">
                <a:solidFill>
                  <a:srgbClr val="005479"/>
                </a:solidFill>
              </a:rPr>
              <a:t>Icon Glossary</a:t>
            </a:r>
            <a:endParaRPr lang="en-US" dirty="0"/>
          </a:p>
        </p:txBody>
      </p:sp>
    </p:spTree>
    <p:extLst>
      <p:ext uri="{BB962C8B-B14F-4D97-AF65-F5344CB8AC3E}">
        <p14:creationId xmlns:p14="http://schemas.microsoft.com/office/powerpoint/2010/main" val="375010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A3A6-F503-565F-A082-DE9452CDD677}"/>
              </a:ext>
            </a:extLst>
          </p:cNvPr>
          <p:cNvSpPr>
            <a:spLocks noGrp="1"/>
          </p:cNvSpPr>
          <p:nvPr>
            <p:ph type="title"/>
          </p:nvPr>
        </p:nvSpPr>
        <p:spPr/>
        <p:txBody>
          <a:bodyPr/>
          <a:lstStyle/>
          <a:p>
            <a:r>
              <a:rPr lang="en-US" sz="3200" dirty="0"/>
              <a:t>District Continuous Improvement Framework (DCI)</a:t>
            </a:r>
          </a:p>
        </p:txBody>
      </p:sp>
      <p:pic>
        <p:nvPicPr>
          <p:cNvPr id="6" name="Picture 5" descr="Focus on effective instruction leading to exceptional outcomes for ALL Missouri students&#10;&#10;New section, Foundations. Collaborative teams, data-based decision making, common formative assesment.&#10;&#10;New section, Effective teaching and learning practices. &#10;&#10;Developing assessment capable learners (arrow) feedback, metacognition&#10;&#10;New section, Supportive content. School-based implementation coaching, collective teacher efficacy, systems leadership, instructional leadership">
            <a:extLst>
              <a:ext uri="{FF2B5EF4-FFF2-40B4-BE49-F238E27FC236}">
                <a16:creationId xmlns:a16="http://schemas.microsoft.com/office/drawing/2014/main" id="{81BA1BC9-CA85-BE30-8E9C-8FEECA9DA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43" y="1495546"/>
            <a:ext cx="4222114" cy="4860470"/>
          </a:xfrm>
          <a:prstGeom prst="rect">
            <a:avLst/>
          </a:prstGeom>
        </p:spPr>
      </p:pic>
      <p:pic>
        <p:nvPicPr>
          <p:cNvPr id="7" name="Picture 6" descr="Blue Print Icon&#10;&#10;This icon indicates more information is available in the Blueprint document.">
            <a:extLst>
              <a:ext uri="{FF2B5EF4-FFF2-40B4-BE49-F238E27FC236}">
                <a16:creationId xmlns:a16="http://schemas.microsoft.com/office/drawing/2014/main" id="{F0907A89-750C-C647-8C70-0E4E8B564D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28473" cy="728473"/>
          </a:xfrm>
          <a:prstGeom prst="rect">
            <a:avLst/>
          </a:prstGeom>
        </p:spPr>
      </p:pic>
    </p:spTree>
    <p:extLst>
      <p:ext uri="{BB962C8B-B14F-4D97-AF65-F5344CB8AC3E}">
        <p14:creationId xmlns:p14="http://schemas.microsoft.com/office/powerpoint/2010/main" val="102614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94D4-E925-161E-91D7-5343F97129AA}"/>
              </a:ext>
            </a:extLst>
          </p:cNvPr>
          <p:cNvSpPr>
            <a:spLocks noGrp="1"/>
          </p:cNvSpPr>
          <p:nvPr>
            <p:ph type="title"/>
          </p:nvPr>
        </p:nvSpPr>
        <p:spPr>
          <a:xfrm>
            <a:off x="457200" y="601664"/>
            <a:ext cx="8229600" cy="676151"/>
          </a:xfrm>
        </p:spPr>
        <p:txBody>
          <a:bodyPr/>
          <a:lstStyle/>
          <a:p>
            <a:r>
              <a:rPr lang="en-US" sz="3200" dirty="0"/>
              <a:t>Common Formative Assessment (CFA) Infographic</a:t>
            </a:r>
          </a:p>
        </p:txBody>
      </p:sp>
      <p:pic>
        <p:nvPicPr>
          <p:cNvPr id="4" name="Picture 3">
            <a:extLst>
              <a:ext uri="{FF2B5EF4-FFF2-40B4-BE49-F238E27FC236}">
                <a16:creationId xmlns:a16="http://schemas.microsoft.com/office/drawing/2014/main" id="{31A4FD81-9716-B01B-5285-4C888F573B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52113" y="1318001"/>
            <a:ext cx="4039774" cy="5147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ndicates Handouts&#10;" title="Folder Icon ">
            <a:extLst>
              <a:ext uri="{FF2B5EF4-FFF2-40B4-BE49-F238E27FC236}">
                <a16:creationId xmlns:a16="http://schemas.microsoft.com/office/drawing/2014/main" id="{80EE4853-3566-BE7B-B79C-15B32F3E70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56884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FC51-D460-1798-ABA6-BF938B6623F1}"/>
              </a:ext>
            </a:extLst>
          </p:cNvPr>
          <p:cNvSpPr>
            <a:spLocks noGrp="1"/>
          </p:cNvSpPr>
          <p:nvPr>
            <p:ph type="title"/>
          </p:nvPr>
        </p:nvSpPr>
        <p:spPr/>
        <p:txBody>
          <a:bodyPr/>
          <a:lstStyle/>
          <a:p>
            <a:r>
              <a:rPr lang="en-US" sz="4000" dirty="0"/>
              <a:t>Common Formative Assessment Module </a:t>
            </a:r>
          </a:p>
        </p:txBody>
      </p:sp>
      <p:sp>
        <p:nvSpPr>
          <p:cNvPr id="3" name="Text Placeholder 2">
            <a:extLst>
              <a:ext uri="{FF2B5EF4-FFF2-40B4-BE49-F238E27FC236}">
                <a16:creationId xmlns:a16="http://schemas.microsoft.com/office/drawing/2014/main" id="{47212F31-845A-D615-9257-FC149CFDE34F}"/>
              </a:ext>
            </a:extLst>
          </p:cNvPr>
          <p:cNvSpPr>
            <a:spLocks noGrp="1"/>
          </p:cNvSpPr>
          <p:nvPr>
            <p:ph type="body" idx="1"/>
          </p:nvPr>
        </p:nvSpPr>
        <p:spPr>
          <a:xfrm>
            <a:off x="457200" y="1622425"/>
            <a:ext cx="8229600" cy="4643560"/>
          </a:xfrm>
        </p:spPr>
        <p:txBody>
          <a:bodyPr/>
          <a:lstStyle/>
          <a:p>
            <a:pPr marL="0" indent="0">
              <a:buNone/>
            </a:pPr>
            <a:r>
              <a:rPr lang="en-US" u="sng" dirty="0"/>
              <a:t>Part 1: Essential Functions 1 &amp; 2</a:t>
            </a:r>
          </a:p>
          <a:p>
            <a:pPr lvl="1"/>
            <a:r>
              <a:rPr lang="en-US" sz="2400" dirty="0"/>
              <a:t>Introduction</a:t>
            </a:r>
          </a:p>
          <a:p>
            <a:pPr lvl="1"/>
            <a:r>
              <a:rPr lang="en-US" sz="2400" dirty="0"/>
              <a:t>Clarifying Learning: Identifying Priority Standards, Unwrapping Standards, Learning Targets, and Success Criteria</a:t>
            </a:r>
          </a:p>
          <a:p>
            <a:pPr marL="0" indent="0">
              <a:buNone/>
            </a:pPr>
            <a:r>
              <a:rPr lang="en-US" u="sng" dirty="0"/>
              <a:t>Part 2: Essential Functions 3 &amp; 4</a:t>
            </a:r>
          </a:p>
          <a:p>
            <a:pPr lvl="1"/>
            <a:r>
              <a:rPr lang="en-US" sz="2400" dirty="0"/>
              <a:t>Daily Formative Assessment</a:t>
            </a:r>
          </a:p>
          <a:p>
            <a:pPr lvl="1"/>
            <a:r>
              <a:rPr lang="en-US" sz="2400" dirty="0"/>
              <a:t>Common Formative Assessment</a:t>
            </a:r>
          </a:p>
          <a:p>
            <a:pPr marL="0" indent="0">
              <a:buNone/>
            </a:pPr>
            <a:r>
              <a:rPr lang="en-US" u="sng" dirty="0"/>
              <a:t>Part 3: Essential Function 5</a:t>
            </a:r>
          </a:p>
          <a:p>
            <a:pPr lvl="1"/>
            <a:r>
              <a:rPr lang="en-US" sz="2400" dirty="0"/>
              <a:t>Acting On Evidence of Learning</a:t>
            </a:r>
          </a:p>
          <a:p>
            <a:pPr lvl="1"/>
            <a:r>
              <a:rPr lang="en-US" sz="2400" dirty="0"/>
              <a:t>Using Feedback</a:t>
            </a:r>
          </a:p>
          <a:p>
            <a:pPr marL="91440" indent="0">
              <a:buNone/>
            </a:pPr>
            <a:endParaRPr lang="en-US" dirty="0"/>
          </a:p>
        </p:txBody>
      </p:sp>
    </p:spTree>
    <p:extLst>
      <p:ext uri="{BB962C8B-B14F-4D97-AF65-F5344CB8AC3E}">
        <p14:creationId xmlns:p14="http://schemas.microsoft.com/office/powerpoint/2010/main" val="174643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4B70-9134-4FA5-710D-6B0D9C52BB73}"/>
              </a:ext>
            </a:extLst>
          </p:cNvPr>
          <p:cNvSpPr>
            <a:spLocks noGrp="1"/>
          </p:cNvSpPr>
          <p:nvPr>
            <p:ph type="title"/>
          </p:nvPr>
        </p:nvSpPr>
        <p:spPr/>
        <p:txBody>
          <a:bodyPr/>
          <a:lstStyle/>
          <a:p>
            <a:r>
              <a:rPr lang="en-US" sz="4400" dirty="0"/>
              <a:t>CFA Module Objectives</a:t>
            </a:r>
            <a:endParaRPr lang="en-US" dirty="0"/>
          </a:p>
        </p:txBody>
      </p:sp>
      <p:sp>
        <p:nvSpPr>
          <p:cNvPr id="3" name="Text Placeholder 2">
            <a:extLst>
              <a:ext uri="{FF2B5EF4-FFF2-40B4-BE49-F238E27FC236}">
                <a16:creationId xmlns:a16="http://schemas.microsoft.com/office/drawing/2014/main" id="{2FE53C05-D6A9-FC3F-7E64-7D638B374224}"/>
              </a:ext>
            </a:extLst>
          </p:cNvPr>
          <p:cNvSpPr>
            <a:spLocks noGrp="1"/>
          </p:cNvSpPr>
          <p:nvPr>
            <p:ph type="body" idx="1"/>
          </p:nvPr>
        </p:nvSpPr>
        <p:spPr>
          <a:xfrm>
            <a:off x="457200" y="1465385"/>
            <a:ext cx="8229600" cy="4325816"/>
          </a:xfrm>
        </p:spPr>
        <p:txBody>
          <a:bodyPr/>
          <a:lstStyle/>
          <a:p>
            <a:pPr marL="625475" indent="-625475"/>
            <a:r>
              <a:rPr lang="en-US" sz="2400" dirty="0"/>
              <a:t>Understand the formative assessment process, its role, and impact</a:t>
            </a:r>
          </a:p>
          <a:p>
            <a:pPr marL="625475" indent="-625475"/>
            <a:r>
              <a:rPr lang="en-US" sz="2400" dirty="0"/>
              <a:t>Know how to clarify learning goals through learning targets and success criteria</a:t>
            </a:r>
          </a:p>
          <a:p>
            <a:pPr marL="625475" indent="-625475"/>
            <a:r>
              <a:rPr lang="en-US" sz="2400" dirty="0"/>
              <a:t>Compare daily formative assessment and common formative assessment and explain how both benefit teachers and students</a:t>
            </a:r>
          </a:p>
          <a:p>
            <a:pPr marL="625475" indent="-625475"/>
            <a:r>
              <a:rPr lang="en-US" sz="2400" dirty="0"/>
              <a:t>Develop effective daily and common formative assessments to elicit evidence of learning</a:t>
            </a:r>
          </a:p>
          <a:p>
            <a:pPr marL="625475" indent="-625475"/>
            <a:r>
              <a:rPr lang="en-US" sz="2400" dirty="0"/>
              <a:t>Interpret and act on formative assessment evidence to provide feedback and make data-based decisions to improve teaching and learning</a:t>
            </a:r>
          </a:p>
          <a:p>
            <a:endParaRPr lang="en-US" dirty="0"/>
          </a:p>
        </p:txBody>
      </p:sp>
    </p:spTree>
    <p:extLst>
      <p:ext uri="{BB962C8B-B14F-4D97-AF65-F5344CB8AC3E}">
        <p14:creationId xmlns:p14="http://schemas.microsoft.com/office/powerpoint/2010/main" val="352055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660B-C735-DAA3-3170-371F9CC88E21}"/>
              </a:ext>
            </a:extLst>
          </p:cNvPr>
          <p:cNvSpPr>
            <a:spLocks noGrp="1"/>
          </p:cNvSpPr>
          <p:nvPr>
            <p:ph type="title"/>
          </p:nvPr>
        </p:nvSpPr>
        <p:spPr/>
        <p:txBody>
          <a:bodyPr/>
          <a:lstStyle/>
          <a:p>
            <a:r>
              <a:rPr lang="en-US" dirty="0"/>
              <a:t>Hidden Slide #1</a:t>
            </a:r>
          </a:p>
        </p:txBody>
      </p:sp>
      <p:sp>
        <p:nvSpPr>
          <p:cNvPr id="3" name="Text Placeholder 2">
            <a:extLst>
              <a:ext uri="{FF2B5EF4-FFF2-40B4-BE49-F238E27FC236}">
                <a16:creationId xmlns:a16="http://schemas.microsoft.com/office/drawing/2014/main" id="{6CEFE95D-391F-1493-BE5D-5F5DCC9277EB}"/>
              </a:ext>
            </a:extLst>
          </p:cNvPr>
          <p:cNvSpPr>
            <a:spLocks noGrp="1"/>
          </p:cNvSpPr>
          <p:nvPr>
            <p:ph type="body" idx="1"/>
          </p:nvPr>
        </p:nvSpPr>
        <p:spPr/>
        <p:txBody>
          <a:bodyPr/>
          <a:lstStyle/>
          <a:p>
            <a:r>
              <a:rPr lang="en-US" sz="2000" dirty="0"/>
              <a:t>The Common Formative Assessment Module was designed to be used in the following manner.</a:t>
            </a:r>
          </a:p>
          <a:p>
            <a:r>
              <a:rPr lang="en-US" sz="2000" dirty="0"/>
              <a:t>The audience for this module is educators, including Building Leaders, Instructional Coaches, and teachers of all contents and levels. This module can be used for whole staff presentations.</a:t>
            </a:r>
          </a:p>
          <a:p>
            <a:r>
              <a:rPr lang="en-US" sz="2000" dirty="0"/>
              <a:t>Time should be allotted after training for participants to reflect and have conversations regarding current and needed changes. Participants should reflect on the following questions:</a:t>
            </a:r>
          </a:p>
          <a:p>
            <a:r>
              <a:rPr lang="en-US" sz="2000" dirty="0"/>
              <a:t>Where are we now?  Where are we going?  How can we get there?</a:t>
            </a:r>
          </a:p>
          <a:p>
            <a:r>
              <a:rPr lang="en-US" sz="2000" dirty="0"/>
              <a:t>Participants should complete the SAPP for Common Formative Assessment.</a:t>
            </a:r>
          </a:p>
          <a:p>
            <a:r>
              <a:rPr lang="en-US" sz="2000" dirty="0"/>
              <a:t>Following the training participants should complete a Next Steps Document.</a:t>
            </a:r>
          </a:p>
          <a:p>
            <a:endParaRPr lang="en-US" sz="2000" dirty="0"/>
          </a:p>
        </p:txBody>
      </p:sp>
    </p:spTree>
    <p:extLst>
      <p:ext uri="{BB962C8B-B14F-4D97-AF65-F5344CB8AC3E}">
        <p14:creationId xmlns:p14="http://schemas.microsoft.com/office/powerpoint/2010/main" val="82159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3969-4B19-7C6C-11BA-34BF1B1E446C}"/>
              </a:ext>
            </a:extLst>
          </p:cNvPr>
          <p:cNvSpPr>
            <a:spLocks noGrp="1"/>
          </p:cNvSpPr>
          <p:nvPr>
            <p:ph type="title"/>
          </p:nvPr>
        </p:nvSpPr>
        <p:spPr/>
        <p:txBody>
          <a:bodyPr/>
          <a:lstStyle/>
          <a:p>
            <a:r>
              <a:rPr lang="en-US" dirty="0"/>
              <a:t>CFA Module Essential Questions</a:t>
            </a:r>
          </a:p>
        </p:txBody>
      </p:sp>
      <p:sp>
        <p:nvSpPr>
          <p:cNvPr id="3" name="Text Placeholder 2">
            <a:extLst>
              <a:ext uri="{FF2B5EF4-FFF2-40B4-BE49-F238E27FC236}">
                <a16:creationId xmlns:a16="http://schemas.microsoft.com/office/drawing/2014/main" id="{61E70FBC-BFB7-7D68-CF76-1486ABDDBE6E}"/>
              </a:ext>
            </a:extLst>
          </p:cNvPr>
          <p:cNvSpPr>
            <a:spLocks noGrp="1"/>
          </p:cNvSpPr>
          <p:nvPr>
            <p:ph type="body" idx="1"/>
          </p:nvPr>
        </p:nvSpPr>
        <p:spPr>
          <a:xfrm>
            <a:off x="457200" y="1570892"/>
            <a:ext cx="8229600" cy="4220309"/>
          </a:xfrm>
        </p:spPr>
        <p:txBody>
          <a:bodyPr/>
          <a:lstStyle/>
          <a:p>
            <a:pPr marL="463550" indent="-463550">
              <a:buSzPct val="100000"/>
            </a:pPr>
            <a:r>
              <a:rPr lang="en-US" sz="2400" dirty="0"/>
              <a:t>How do I create learning targets to guide instruction and clarify learning?</a:t>
            </a:r>
          </a:p>
          <a:p>
            <a:pPr marL="463550" indent="-463550">
              <a:buSzPct val="100000"/>
            </a:pPr>
            <a:r>
              <a:rPr lang="en-US" sz="2400" dirty="0"/>
              <a:t>How do I establish measurable student success criteria to clarify learning?</a:t>
            </a:r>
          </a:p>
          <a:p>
            <a:pPr marL="463550" indent="-463550">
              <a:buSzPct val="100000"/>
            </a:pPr>
            <a:r>
              <a:rPr lang="en-US" sz="2400" dirty="0"/>
              <a:t>How do I elicit evidence of learning through daily formative assessments to monitor student understanding to improve instruction?</a:t>
            </a:r>
          </a:p>
          <a:p>
            <a:pPr marL="463550" indent="-463550">
              <a:buSzPct val="100000"/>
            </a:pPr>
            <a:r>
              <a:rPr lang="en-US" sz="2400" dirty="0"/>
              <a:t>How do I elicit evidence of learning through common formative assessments to improve student understanding and improve instruction?</a:t>
            </a:r>
          </a:p>
          <a:p>
            <a:pPr marL="463550" indent="-463550">
              <a:buSzPct val="100000"/>
            </a:pPr>
            <a:r>
              <a:rPr lang="en-US" sz="2400" dirty="0"/>
              <a:t>How do I interpret and act on formative assessment </a:t>
            </a:r>
            <a:br>
              <a:rPr lang="en-US" sz="2400" dirty="0"/>
            </a:br>
            <a:r>
              <a:rPr lang="en-US" sz="2400" dirty="0"/>
              <a:t>data to provide feedback and improve student learning?</a:t>
            </a:r>
          </a:p>
          <a:p>
            <a:endParaRPr lang="en-US" dirty="0"/>
          </a:p>
        </p:txBody>
      </p:sp>
      <p:pic>
        <p:nvPicPr>
          <p:cNvPr id="4" name="Picture 3" descr="This icon indicates Essential Questions&#10;to discuss." title="Essential Questions Icon">
            <a:extLst>
              <a:ext uri="{FF2B5EF4-FFF2-40B4-BE49-F238E27FC236}">
                <a16:creationId xmlns:a16="http://schemas.microsoft.com/office/drawing/2014/main" id="{9AA21D21-513A-8B54-0EC2-CE98463FC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24377" cy="724377"/>
          </a:xfrm>
          <a:prstGeom prst="rect">
            <a:avLst/>
          </a:prstGeom>
        </p:spPr>
      </p:pic>
    </p:spTree>
    <p:extLst>
      <p:ext uri="{BB962C8B-B14F-4D97-AF65-F5344CB8AC3E}">
        <p14:creationId xmlns:p14="http://schemas.microsoft.com/office/powerpoint/2010/main" val="59025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85C3-12D0-692B-D785-7A3D1F2D2591}"/>
              </a:ext>
            </a:extLst>
          </p:cNvPr>
          <p:cNvSpPr>
            <a:spLocks noGrp="1"/>
          </p:cNvSpPr>
          <p:nvPr>
            <p:ph type="title"/>
          </p:nvPr>
        </p:nvSpPr>
        <p:spPr>
          <a:xfrm>
            <a:off x="457200" y="677864"/>
            <a:ext cx="8229600" cy="1096961"/>
          </a:xfrm>
        </p:spPr>
        <p:txBody>
          <a:bodyPr/>
          <a:lstStyle/>
          <a:p>
            <a:r>
              <a:rPr lang="en-US" dirty="0"/>
              <a:t>Common Formative Assessment Practice Profile</a:t>
            </a:r>
          </a:p>
        </p:txBody>
      </p:sp>
      <p:graphicFrame>
        <p:nvGraphicFramePr>
          <p:cNvPr id="4" name="Object 3">
            <a:extLst>
              <a:ext uri="{FF2B5EF4-FFF2-40B4-BE49-F238E27FC236}">
                <a16:creationId xmlns:a16="http://schemas.microsoft.com/office/drawing/2014/main" id="{89C134E2-7F4B-1F04-49F2-BB30AA0708AD}"/>
              </a:ext>
            </a:extLst>
          </p:cNvPr>
          <p:cNvGraphicFramePr>
            <a:graphicFrameLocks noChangeAspect="1"/>
          </p:cNvGraphicFramePr>
          <p:nvPr>
            <p:extLst>
              <p:ext uri="{D42A27DB-BD31-4B8C-83A1-F6EECF244321}">
                <p14:modId xmlns:p14="http://schemas.microsoft.com/office/powerpoint/2010/main" val="245336770"/>
              </p:ext>
            </p:extLst>
          </p:nvPr>
        </p:nvGraphicFramePr>
        <p:xfrm>
          <a:off x="751864" y="1911985"/>
          <a:ext cx="8128092" cy="4342793"/>
        </p:xfrm>
        <a:graphic>
          <a:graphicData uri="http://schemas.openxmlformats.org/presentationml/2006/ole">
            <mc:AlternateContent xmlns:mc="http://schemas.openxmlformats.org/markup-compatibility/2006">
              <mc:Choice xmlns:v="urn:schemas-microsoft-com:vml" Requires="v">
                <p:oleObj name="Document" r:id="rId3" imgW="9141751" imgH="4884604" progId="Word.Document.12">
                  <p:embed/>
                </p:oleObj>
              </mc:Choice>
              <mc:Fallback>
                <p:oleObj name="Document" r:id="rId3" imgW="9141751" imgH="4884604" progId="Word.Document.12">
                  <p:embed/>
                  <p:pic>
                    <p:nvPicPr>
                      <p:cNvPr id="4" name="Object 3">
                        <a:extLst>
                          <a:ext uri="{FF2B5EF4-FFF2-40B4-BE49-F238E27FC236}">
                            <a16:creationId xmlns:a16="http://schemas.microsoft.com/office/drawing/2014/main" id="{89C134E2-7F4B-1F04-49F2-BB30AA0708AD}"/>
                          </a:ext>
                        </a:extLst>
                      </p:cNvPr>
                      <p:cNvPicPr/>
                      <p:nvPr/>
                    </p:nvPicPr>
                    <p:blipFill>
                      <a:blip r:embed="rId4"/>
                      <a:stretch>
                        <a:fillRect/>
                      </a:stretch>
                    </p:blipFill>
                    <p:spPr>
                      <a:xfrm>
                        <a:off x="751864" y="1911985"/>
                        <a:ext cx="8128092" cy="4342793"/>
                      </a:xfrm>
                      <a:prstGeom prst="rect">
                        <a:avLst/>
                      </a:prstGeom>
                    </p:spPr>
                  </p:pic>
                </p:oleObj>
              </mc:Fallback>
            </mc:AlternateContent>
          </a:graphicData>
        </a:graphic>
      </p:graphicFrame>
      <p:pic>
        <p:nvPicPr>
          <p:cNvPr id="5" name="Picture 4" descr="Indicates Handouts&#10;" title="Folder Icon ">
            <a:extLst>
              <a:ext uri="{FF2B5EF4-FFF2-40B4-BE49-F238E27FC236}">
                <a16:creationId xmlns:a16="http://schemas.microsoft.com/office/drawing/2014/main" id="{81D94B5F-0BEF-F4AA-CA83-74B703696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344295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B6E6-69B5-75CD-5AF5-EF4AC5D15452}"/>
              </a:ext>
            </a:extLst>
          </p:cNvPr>
          <p:cNvSpPr>
            <a:spLocks noGrp="1"/>
          </p:cNvSpPr>
          <p:nvPr>
            <p:ph type="title"/>
          </p:nvPr>
        </p:nvSpPr>
        <p:spPr>
          <a:xfrm>
            <a:off x="457200" y="693104"/>
            <a:ext cx="8229600" cy="1096961"/>
          </a:xfrm>
        </p:spPr>
        <p:txBody>
          <a:bodyPr/>
          <a:lstStyle/>
          <a:p>
            <a:r>
              <a:rPr lang="en-US" sz="4400" dirty="0">
                <a:sym typeface="Questrial"/>
              </a:rPr>
              <a:t>CFA Alignment with MO Leader Standards</a:t>
            </a:r>
            <a:endParaRPr lang="en-US" dirty="0"/>
          </a:p>
        </p:txBody>
      </p:sp>
      <p:sp>
        <p:nvSpPr>
          <p:cNvPr id="3" name="Text Placeholder 2">
            <a:extLst>
              <a:ext uri="{FF2B5EF4-FFF2-40B4-BE49-F238E27FC236}">
                <a16:creationId xmlns:a16="http://schemas.microsoft.com/office/drawing/2014/main" id="{361928CA-54E6-B7F6-0E47-A4FF487B062D}"/>
              </a:ext>
            </a:extLst>
          </p:cNvPr>
          <p:cNvSpPr>
            <a:spLocks noGrp="1"/>
          </p:cNvSpPr>
          <p:nvPr>
            <p:ph type="body" idx="1"/>
          </p:nvPr>
        </p:nvSpPr>
        <p:spPr>
          <a:xfrm>
            <a:off x="457200" y="1920245"/>
            <a:ext cx="8229600" cy="3962396"/>
          </a:xfrm>
        </p:spPr>
        <p:txBody>
          <a:bodyPr/>
          <a:lstStyle/>
          <a:p>
            <a:pPr marL="91440" indent="0">
              <a:buNone/>
            </a:pPr>
            <a:r>
              <a:rPr lang="en-US" b="1" dirty="0"/>
              <a:t>Standard #2 </a:t>
            </a:r>
            <a:r>
              <a:rPr lang="en-US" dirty="0"/>
              <a:t>Teaching and Learning</a:t>
            </a:r>
          </a:p>
          <a:p>
            <a:pPr marL="91440" indent="0">
              <a:buNone/>
            </a:pPr>
            <a:r>
              <a:rPr lang="en-US" b="1" dirty="0"/>
              <a:t>Quality Indicator 2: </a:t>
            </a:r>
            <a:r>
              <a:rPr lang="en-US" dirty="0"/>
              <a:t>Provide an Effective Instructional Program</a:t>
            </a:r>
          </a:p>
          <a:p>
            <a:pPr marL="91440" indent="0">
              <a:buNone/>
            </a:pPr>
            <a:r>
              <a:rPr lang="en-US" b="1" dirty="0"/>
              <a:t>Quality Indicator 3: </a:t>
            </a:r>
            <a:r>
              <a:rPr lang="en-US" dirty="0"/>
              <a:t>Ensure Continuous Professional Learning</a:t>
            </a:r>
          </a:p>
          <a:p>
            <a:pPr marL="91440" indent="0">
              <a:buNone/>
            </a:pPr>
            <a:endParaRPr lang="en-US" dirty="0"/>
          </a:p>
          <a:p>
            <a:pPr marL="91440" indent="0">
              <a:buNone/>
            </a:pPr>
            <a:r>
              <a:rPr lang="en-US" b="1" dirty="0"/>
              <a:t>Standard #6 </a:t>
            </a:r>
            <a:r>
              <a:rPr lang="en-US" dirty="0"/>
              <a:t>Professional Development </a:t>
            </a:r>
          </a:p>
          <a:p>
            <a:pPr marL="91440" indent="0">
              <a:buNone/>
            </a:pPr>
            <a:r>
              <a:rPr lang="en-US" b="1" dirty="0"/>
              <a:t>Quality Indicator 1: </a:t>
            </a:r>
            <a:r>
              <a:rPr lang="en-US" dirty="0"/>
              <a:t>Increase knowledge and skills based on best practices</a:t>
            </a:r>
          </a:p>
          <a:p>
            <a:pPr marL="91440" indent="0">
              <a:buNone/>
            </a:pPr>
            <a:endParaRPr lang="en-US" dirty="0"/>
          </a:p>
        </p:txBody>
      </p:sp>
    </p:spTree>
    <p:extLst>
      <p:ext uri="{BB962C8B-B14F-4D97-AF65-F5344CB8AC3E}">
        <p14:creationId xmlns:p14="http://schemas.microsoft.com/office/powerpoint/2010/main" val="70602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5CC5-239A-E14A-FCEA-F2A1735A2B8C}"/>
              </a:ext>
            </a:extLst>
          </p:cNvPr>
          <p:cNvSpPr>
            <a:spLocks noGrp="1"/>
          </p:cNvSpPr>
          <p:nvPr>
            <p:ph type="title"/>
          </p:nvPr>
        </p:nvSpPr>
        <p:spPr>
          <a:xfrm>
            <a:off x="457200" y="659539"/>
            <a:ext cx="8229600" cy="1096961"/>
          </a:xfrm>
        </p:spPr>
        <p:txBody>
          <a:bodyPr/>
          <a:lstStyle/>
          <a:p>
            <a:r>
              <a:rPr lang="en-US" sz="4400" dirty="0">
                <a:sym typeface="Questrial"/>
              </a:rPr>
              <a:t>CFA Alignment with MO  Teacher Standards</a:t>
            </a:r>
            <a:endParaRPr lang="en-US" dirty="0"/>
          </a:p>
        </p:txBody>
      </p:sp>
      <p:sp>
        <p:nvSpPr>
          <p:cNvPr id="3" name="Text Placeholder 2">
            <a:extLst>
              <a:ext uri="{FF2B5EF4-FFF2-40B4-BE49-F238E27FC236}">
                <a16:creationId xmlns:a16="http://schemas.microsoft.com/office/drawing/2014/main" id="{3337C090-93CE-BACB-E9A9-2DBD66D02D03}"/>
              </a:ext>
            </a:extLst>
          </p:cNvPr>
          <p:cNvSpPr>
            <a:spLocks noGrp="1"/>
          </p:cNvSpPr>
          <p:nvPr>
            <p:ph type="body" idx="1"/>
          </p:nvPr>
        </p:nvSpPr>
        <p:spPr>
          <a:xfrm>
            <a:off x="457200" y="1756500"/>
            <a:ext cx="8229600" cy="4092576"/>
          </a:xfrm>
        </p:spPr>
        <p:txBody>
          <a:bodyPr/>
          <a:lstStyle/>
          <a:p>
            <a:pPr marL="91440" indent="0">
              <a:buNone/>
            </a:pPr>
            <a:r>
              <a:rPr lang="en-US" b="1" dirty="0"/>
              <a:t>Standard #2 </a:t>
            </a:r>
            <a:r>
              <a:rPr lang="en-US" dirty="0"/>
              <a:t>Student Learning, Growth and Development </a:t>
            </a:r>
          </a:p>
          <a:p>
            <a:pPr marL="191322" lvl="1" indent="0">
              <a:buNone/>
            </a:pPr>
            <a:r>
              <a:rPr lang="en-US" sz="2000" b="1" dirty="0"/>
              <a:t>Quality Indicator 2: </a:t>
            </a:r>
            <a:r>
              <a:rPr lang="en-US" sz="2000" dirty="0"/>
              <a:t>Student goals</a:t>
            </a:r>
          </a:p>
          <a:p>
            <a:pPr marL="91440" indent="0">
              <a:buNone/>
            </a:pPr>
            <a:r>
              <a:rPr lang="en-US" b="1" dirty="0"/>
              <a:t>Standard #7 </a:t>
            </a:r>
            <a:r>
              <a:rPr lang="en-US" dirty="0"/>
              <a:t>Student Assessment and Data Analysis </a:t>
            </a:r>
          </a:p>
          <a:p>
            <a:pPr marL="191322" lvl="1" indent="0">
              <a:buNone/>
            </a:pPr>
            <a:r>
              <a:rPr lang="en-US" sz="2000" b="1" dirty="0"/>
              <a:t>Quality Indicator 1: </a:t>
            </a:r>
            <a:r>
              <a:rPr lang="en-US" sz="2000" dirty="0"/>
              <a:t>Effective use of assessments </a:t>
            </a:r>
          </a:p>
          <a:p>
            <a:pPr marL="191322" lvl="1" indent="0">
              <a:buNone/>
            </a:pPr>
            <a:r>
              <a:rPr lang="en-US" sz="2000" b="1" dirty="0"/>
              <a:t>Quality Indicator 2: </a:t>
            </a:r>
            <a:r>
              <a:rPr lang="en-US" sz="2000" dirty="0"/>
              <a:t>Assessment data to improve learning </a:t>
            </a:r>
          </a:p>
          <a:p>
            <a:pPr marL="191322" lvl="1" indent="0">
              <a:buNone/>
            </a:pPr>
            <a:r>
              <a:rPr lang="en-US" sz="2000" b="1" dirty="0"/>
              <a:t>Quality Indicator 3: </a:t>
            </a:r>
            <a:r>
              <a:rPr lang="en-US" sz="2000" dirty="0"/>
              <a:t>Student-led assessment strategies </a:t>
            </a:r>
          </a:p>
          <a:p>
            <a:pPr marL="191322" lvl="1" indent="0">
              <a:buNone/>
            </a:pPr>
            <a:r>
              <a:rPr lang="en-US" sz="2000" b="1" dirty="0"/>
              <a:t>Quality Indicator 4: </a:t>
            </a:r>
            <a:r>
              <a:rPr lang="en-US" sz="2000" dirty="0"/>
              <a:t>Effect of instruction on individual/class learning </a:t>
            </a:r>
          </a:p>
          <a:p>
            <a:pPr marL="191322" lvl="1" indent="0">
              <a:buNone/>
            </a:pPr>
            <a:r>
              <a:rPr lang="en-US" sz="2000" b="1" dirty="0"/>
              <a:t>Quality Indicator 5: </a:t>
            </a:r>
            <a:r>
              <a:rPr lang="en-US" sz="2000" dirty="0"/>
              <a:t>Communication of student progress and maintaining records </a:t>
            </a:r>
          </a:p>
          <a:p>
            <a:pPr marL="191322" lvl="1" indent="0">
              <a:buNone/>
            </a:pPr>
            <a:r>
              <a:rPr lang="en-US" sz="2000" b="1" dirty="0"/>
              <a:t>Quality Indicator 6: </a:t>
            </a:r>
            <a:r>
              <a:rPr lang="en-US" sz="2000" dirty="0"/>
              <a:t>Collaborative data analysis</a:t>
            </a:r>
          </a:p>
          <a:p>
            <a:pPr marL="91440" indent="0">
              <a:buNone/>
            </a:pPr>
            <a:endParaRPr lang="en-US" dirty="0"/>
          </a:p>
        </p:txBody>
      </p:sp>
    </p:spTree>
    <p:extLst>
      <p:ext uri="{BB962C8B-B14F-4D97-AF65-F5344CB8AC3E}">
        <p14:creationId xmlns:p14="http://schemas.microsoft.com/office/powerpoint/2010/main" val="346192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7FDD-B209-979C-6CC8-A3BD63AEF934}"/>
              </a:ext>
            </a:extLst>
          </p:cNvPr>
          <p:cNvSpPr>
            <a:spLocks noGrp="1"/>
          </p:cNvSpPr>
          <p:nvPr>
            <p:ph type="title"/>
          </p:nvPr>
        </p:nvSpPr>
        <p:spPr/>
        <p:txBody>
          <a:bodyPr/>
          <a:lstStyle/>
          <a:p>
            <a:pPr algn="ctr"/>
            <a:r>
              <a:rPr lang="en-US" sz="4400" dirty="0"/>
              <a:t> Daily Formative Assessment</a:t>
            </a:r>
          </a:p>
        </p:txBody>
      </p:sp>
      <p:pic>
        <p:nvPicPr>
          <p:cNvPr id="9" name="Picture 8" descr="Indicates Handouts&#10;" title="Folder Icon ">
            <a:extLst>
              <a:ext uri="{FF2B5EF4-FFF2-40B4-BE49-F238E27FC236}">
                <a16:creationId xmlns:a16="http://schemas.microsoft.com/office/drawing/2014/main" id="{34C5B329-ACFF-9765-61A8-F23B29BEC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pic>
        <p:nvPicPr>
          <p:cNvPr id="4" name="Picture 3" descr="Diagram&#10;&#10;A triangle with divided angles labeled Formative Assessment Process. The top angle says clarify learning, priority standards, learning targets, and success criteria, The note above it says Where is the learning going? In the center of the triangle is a circle with student outcomes, The lower left angle says Provide Feedback, Interpret and Act. Out side this angle How does the learner get there? The third angle says Elicit Evidence of Learning, Daily and common Formative Assessment, outside this angle says Where is the learning now? ">
            <a:extLst>
              <a:ext uri="{FF2B5EF4-FFF2-40B4-BE49-F238E27FC236}">
                <a16:creationId xmlns:a16="http://schemas.microsoft.com/office/drawing/2014/main" id="{334A9696-62B4-2B0E-5186-657681F0B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393" y="1348169"/>
            <a:ext cx="5863213" cy="4997768"/>
          </a:xfrm>
          <a:prstGeom prst="rect">
            <a:avLst/>
          </a:prstGeom>
        </p:spPr>
      </p:pic>
    </p:spTree>
    <p:extLst>
      <p:ext uri="{BB962C8B-B14F-4D97-AF65-F5344CB8AC3E}">
        <p14:creationId xmlns:p14="http://schemas.microsoft.com/office/powerpoint/2010/main" val="40661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9DA7-A5CD-13F5-9EE6-CFB2816831D7}"/>
              </a:ext>
            </a:extLst>
          </p:cNvPr>
          <p:cNvSpPr>
            <a:spLocks noGrp="1"/>
          </p:cNvSpPr>
          <p:nvPr>
            <p:ph type="title"/>
          </p:nvPr>
        </p:nvSpPr>
        <p:spPr/>
        <p:txBody>
          <a:bodyPr/>
          <a:lstStyle/>
          <a:p>
            <a:r>
              <a:rPr lang="en-US" dirty="0"/>
              <a:t>Around the Room and Back Again</a:t>
            </a:r>
          </a:p>
        </p:txBody>
      </p:sp>
      <p:sp>
        <p:nvSpPr>
          <p:cNvPr id="3" name="Text Placeholder 2">
            <a:extLst>
              <a:ext uri="{FF2B5EF4-FFF2-40B4-BE49-F238E27FC236}">
                <a16:creationId xmlns:a16="http://schemas.microsoft.com/office/drawing/2014/main" id="{97719685-695D-3AE6-B9F2-CDC2552BA972}"/>
              </a:ext>
            </a:extLst>
          </p:cNvPr>
          <p:cNvSpPr>
            <a:spLocks noGrp="1"/>
          </p:cNvSpPr>
          <p:nvPr>
            <p:ph type="body" idx="1"/>
          </p:nvPr>
        </p:nvSpPr>
        <p:spPr/>
        <p:txBody>
          <a:bodyPr/>
          <a:lstStyle/>
          <a:p>
            <a:r>
              <a:rPr lang="en-US" dirty="0"/>
              <a:t>Write a response to the following prompt: </a:t>
            </a:r>
            <a:r>
              <a:rPr lang="en-US" i="1" dirty="0"/>
              <a:t>I find formative assessment most helpful when ….</a:t>
            </a:r>
          </a:p>
          <a:p>
            <a:r>
              <a:rPr lang="en-US" dirty="0"/>
              <a:t>Move around the room and share your response with different colleagues. </a:t>
            </a:r>
          </a:p>
          <a:p>
            <a:r>
              <a:rPr lang="en-US" dirty="0"/>
              <a:t>When signaled, return to your seat and be ready to share the responses you heard at your table. </a:t>
            </a:r>
          </a:p>
        </p:txBody>
      </p:sp>
      <p:pic>
        <p:nvPicPr>
          <p:cNvPr id="4" name="Picture 3" descr="Reflections/Activities Icon&#10;&#10;This icon indicates the presence of activities or times of reflection.">
            <a:extLst>
              <a:ext uri="{FF2B5EF4-FFF2-40B4-BE49-F238E27FC236}">
                <a16:creationId xmlns:a16="http://schemas.microsoft.com/office/drawing/2014/main" id="{26ED9A95-399F-4BEB-525F-0D5EE17AB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248962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1754-110D-861C-2E36-80170D67506F}"/>
              </a:ext>
            </a:extLst>
          </p:cNvPr>
          <p:cNvSpPr>
            <a:spLocks noGrp="1"/>
          </p:cNvSpPr>
          <p:nvPr>
            <p:ph type="title"/>
          </p:nvPr>
        </p:nvSpPr>
        <p:spPr/>
        <p:txBody>
          <a:bodyPr/>
          <a:lstStyle/>
          <a:p>
            <a:r>
              <a:rPr lang="en-US" sz="4400" dirty="0"/>
              <a:t>CFA Part 3: Session-at-a-Glance</a:t>
            </a:r>
            <a:endParaRPr lang="en-US" dirty="0"/>
          </a:p>
        </p:txBody>
      </p:sp>
      <p:sp>
        <p:nvSpPr>
          <p:cNvPr id="3" name="Text Placeholder 2">
            <a:extLst>
              <a:ext uri="{FF2B5EF4-FFF2-40B4-BE49-F238E27FC236}">
                <a16:creationId xmlns:a16="http://schemas.microsoft.com/office/drawing/2014/main" id="{D8AE89E4-B94E-0BB8-648A-83CD6323B555}"/>
              </a:ext>
            </a:extLst>
          </p:cNvPr>
          <p:cNvSpPr>
            <a:spLocks noGrp="1"/>
          </p:cNvSpPr>
          <p:nvPr>
            <p:ph type="body" idx="1"/>
          </p:nvPr>
        </p:nvSpPr>
        <p:spPr/>
        <p:txBody>
          <a:bodyPr/>
          <a:lstStyle/>
          <a:p>
            <a:pPr marL="463550" indent="-463550"/>
            <a:r>
              <a:rPr lang="en-US" sz="2400" dirty="0"/>
              <a:t>Definition and role of feedback in formative assessment</a:t>
            </a:r>
          </a:p>
          <a:p>
            <a:pPr marL="463550" indent="-463550"/>
            <a:r>
              <a:rPr lang="en-US" sz="2400" dirty="0"/>
              <a:t>Using formative assessment to guide feedback</a:t>
            </a:r>
          </a:p>
          <a:p>
            <a:pPr marL="463550" indent="-463550"/>
            <a:r>
              <a:rPr lang="en-US" sz="2400" dirty="0"/>
              <a:t>Purposes, benefits, and implications of providing effective feedback</a:t>
            </a:r>
          </a:p>
          <a:p>
            <a:pPr marL="463550" indent="-463550"/>
            <a:r>
              <a:rPr lang="en-US" sz="2400" dirty="0"/>
              <a:t>Criteria for effective feedback</a:t>
            </a:r>
          </a:p>
        </p:txBody>
      </p:sp>
    </p:spTree>
    <p:extLst>
      <p:ext uri="{BB962C8B-B14F-4D97-AF65-F5344CB8AC3E}">
        <p14:creationId xmlns:p14="http://schemas.microsoft.com/office/powerpoint/2010/main" val="94743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AF48-9B23-F1AD-96EC-9A2A37493F43}"/>
              </a:ext>
            </a:extLst>
          </p:cNvPr>
          <p:cNvSpPr>
            <a:spLocks noGrp="1"/>
          </p:cNvSpPr>
          <p:nvPr>
            <p:ph type="title"/>
          </p:nvPr>
        </p:nvSpPr>
        <p:spPr/>
        <p:txBody>
          <a:bodyPr/>
          <a:lstStyle/>
          <a:p>
            <a:r>
              <a:rPr lang="en-US" sz="4400" dirty="0"/>
              <a:t>CFA Part 3: Objectives</a:t>
            </a:r>
            <a:endParaRPr lang="en-US" dirty="0"/>
          </a:p>
        </p:txBody>
      </p:sp>
      <p:sp>
        <p:nvSpPr>
          <p:cNvPr id="3" name="Text Placeholder 2">
            <a:extLst>
              <a:ext uri="{FF2B5EF4-FFF2-40B4-BE49-F238E27FC236}">
                <a16:creationId xmlns:a16="http://schemas.microsoft.com/office/drawing/2014/main" id="{658F36D6-F0BA-B7C9-0177-AC4CE49A740D}"/>
              </a:ext>
            </a:extLst>
          </p:cNvPr>
          <p:cNvSpPr>
            <a:spLocks noGrp="1"/>
          </p:cNvSpPr>
          <p:nvPr>
            <p:ph type="body" idx="1"/>
          </p:nvPr>
        </p:nvSpPr>
        <p:spPr/>
        <p:txBody>
          <a:bodyPr/>
          <a:lstStyle/>
          <a:p>
            <a:pPr marL="463550" indent="-463550"/>
            <a:r>
              <a:rPr lang="en-US" sz="2400" dirty="0"/>
              <a:t>Use formative assessment feedback to guide instruction, based on student need</a:t>
            </a:r>
          </a:p>
          <a:p>
            <a:pPr marL="463550" indent="-463550"/>
            <a:r>
              <a:rPr lang="en-US" sz="2400" dirty="0"/>
              <a:t>Provide effective, actionable feedback to move students forward in their learning</a:t>
            </a:r>
          </a:p>
          <a:p>
            <a:pPr marL="463550" indent="-463550"/>
            <a:r>
              <a:rPr lang="en-US" sz="2400" dirty="0"/>
              <a:t>Align feedback directly with the learning targets and success criteria</a:t>
            </a:r>
          </a:p>
          <a:p>
            <a:pPr marL="463550" indent="-463550"/>
            <a:r>
              <a:rPr lang="en-US" sz="2400" dirty="0"/>
              <a:t>Use strategies to encourage student thinking and self-reflection based on feedback</a:t>
            </a:r>
          </a:p>
        </p:txBody>
      </p:sp>
    </p:spTree>
    <p:extLst>
      <p:ext uri="{BB962C8B-B14F-4D97-AF65-F5344CB8AC3E}">
        <p14:creationId xmlns:p14="http://schemas.microsoft.com/office/powerpoint/2010/main" val="3627035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6026-C7AB-D694-81ED-BBD126E82B4A}"/>
              </a:ext>
            </a:extLst>
          </p:cNvPr>
          <p:cNvSpPr>
            <a:spLocks noGrp="1"/>
          </p:cNvSpPr>
          <p:nvPr>
            <p:ph type="title"/>
          </p:nvPr>
        </p:nvSpPr>
        <p:spPr/>
        <p:txBody>
          <a:bodyPr/>
          <a:lstStyle/>
          <a:p>
            <a:r>
              <a:rPr lang="en-US" sz="4400" dirty="0"/>
              <a:t>CFA Part 3: Essential Questions</a:t>
            </a:r>
            <a:endParaRPr lang="en-US" dirty="0"/>
          </a:p>
        </p:txBody>
      </p:sp>
      <p:sp>
        <p:nvSpPr>
          <p:cNvPr id="3" name="Text Placeholder 2">
            <a:extLst>
              <a:ext uri="{FF2B5EF4-FFF2-40B4-BE49-F238E27FC236}">
                <a16:creationId xmlns:a16="http://schemas.microsoft.com/office/drawing/2014/main" id="{812B3A31-3B4E-F748-3743-98AA51EDED25}"/>
              </a:ext>
            </a:extLst>
          </p:cNvPr>
          <p:cNvSpPr>
            <a:spLocks noGrp="1"/>
          </p:cNvSpPr>
          <p:nvPr>
            <p:ph type="body" idx="1"/>
          </p:nvPr>
        </p:nvSpPr>
        <p:spPr/>
        <p:txBody>
          <a:bodyPr/>
          <a:lstStyle/>
          <a:p>
            <a:pPr marL="285750" indent="-285750">
              <a:spcBef>
                <a:spcPts val="600"/>
              </a:spcBef>
              <a:buFont typeface="Arial" panose="020B0604020202020204" pitchFamily="34" charset="0"/>
              <a:buChar char="•"/>
            </a:pPr>
            <a:r>
              <a:rPr lang="en-US" sz="2400" dirty="0">
                <a:ea typeface="Calibri"/>
                <a:cs typeface="Calibri"/>
                <a:sym typeface="Calibri"/>
              </a:rPr>
              <a:t>Why is it beneficial to clarify learning for both students and teachers? </a:t>
            </a:r>
          </a:p>
          <a:p>
            <a:pPr marL="285750" indent="-285750">
              <a:spcBef>
                <a:spcPts val="600"/>
              </a:spcBef>
              <a:buFont typeface="Arial" panose="020B0604020202020204" pitchFamily="34" charset="0"/>
              <a:buChar char="•"/>
            </a:pPr>
            <a:r>
              <a:rPr lang="en-US" sz="2400" dirty="0">
                <a:ea typeface="Calibri"/>
                <a:cs typeface="Calibri"/>
                <a:sym typeface="Calibri"/>
              </a:rPr>
              <a:t>How does identifying and unwrapping priority standards aid in formative assessment?</a:t>
            </a:r>
          </a:p>
          <a:p>
            <a:pPr marL="285750" indent="-285750">
              <a:spcBef>
                <a:spcPts val="600"/>
              </a:spcBef>
              <a:buFont typeface="Arial" panose="020B0604020202020204" pitchFamily="34" charset="0"/>
              <a:buChar char="•"/>
            </a:pPr>
            <a:r>
              <a:rPr lang="en-US" sz="2400" dirty="0">
                <a:ea typeface="Calibri"/>
                <a:cs typeface="Calibri"/>
                <a:sym typeface="Calibri"/>
              </a:rPr>
              <a:t>How do learning targets and success criteria impact formative assessment?</a:t>
            </a:r>
          </a:p>
          <a:p>
            <a:pPr marL="285750" indent="-285750">
              <a:spcBef>
                <a:spcPts val="600"/>
              </a:spcBef>
              <a:buFont typeface="Arial" panose="020B0604020202020204" pitchFamily="34" charset="0"/>
              <a:buChar char="•"/>
            </a:pPr>
            <a:r>
              <a:rPr lang="en-US" sz="2400" dirty="0">
                <a:ea typeface="Calibri"/>
                <a:cs typeface="Calibri"/>
                <a:sym typeface="Calibri"/>
              </a:rPr>
              <a:t>In what ways does engaging students move them toward their learning goal?</a:t>
            </a:r>
          </a:p>
        </p:txBody>
      </p:sp>
      <p:pic>
        <p:nvPicPr>
          <p:cNvPr id="4" name="Picture 3" descr="This icon indicates Essential Questions&#10;to discuss." title="Essential Questions Icon">
            <a:extLst>
              <a:ext uri="{FF2B5EF4-FFF2-40B4-BE49-F238E27FC236}">
                <a16:creationId xmlns:a16="http://schemas.microsoft.com/office/drawing/2014/main" id="{E2375853-3A21-5AB6-A8D9-F2C9064AD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24377" cy="724377"/>
          </a:xfrm>
          <a:prstGeom prst="rect">
            <a:avLst/>
          </a:prstGeom>
        </p:spPr>
      </p:pic>
    </p:spTree>
    <p:extLst>
      <p:ext uri="{BB962C8B-B14F-4D97-AF65-F5344CB8AC3E}">
        <p14:creationId xmlns:p14="http://schemas.microsoft.com/office/powerpoint/2010/main" val="245981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A triangle with divided angles labeled Formative Assessment Process. The top angle says clarify learning, priority standards, learning targets, and success criteria, The note above it says Where is the learning going? In the center of the triangle is a circle with student outcomes, The lower left angle says Provide Feedback, Interpret and Act. Out side this angle How does the learner get there? The third angle says Elicit Evidence of Learning, Daily and common Formative Assessment, outside this angle says Where is the learning now? ">
            <a:extLst>
              <a:ext uri="{FF2B5EF4-FFF2-40B4-BE49-F238E27FC236}">
                <a16:creationId xmlns:a16="http://schemas.microsoft.com/office/drawing/2014/main" id="{E69C45DF-9FED-9778-5D3F-9246A19E4D71}"/>
              </a:ext>
            </a:extLst>
          </p:cNvPr>
          <p:cNvPicPr>
            <a:picLocks noChangeAspect="1"/>
          </p:cNvPicPr>
          <p:nvPr/>
        </p:nvPicPr>
        <p:blipFill rotWithShape="1">
          <a:blip r:embed="rId3">
            <a:extLst>
              <a:ext uri="{28A0092B-C50C-407E-A947-70E740481C1C}">
                <a14:useLocalDpi xmlns:a14="http://schemas.microsoft.com/office/drawing/2010/main" val="0"/>
              </a:ext>
            </a:extLst>
          </a:blip>
          <a:srcRect t="11818"/>
          <a:stretch/>
        </p:blipFill>
        <p:spPr>
          <a:xfrm>
            <a:off x="1640393" y="2041346"/>
            <a:ext cx="5863213" cy="4407128"/>
          </a:xfrm>
          <a:prstGeom prst="rect">
            <a:avLst/>
          </a:prstGeom>
        </p:spPr>
      </p:pic>
      <p:sp>
        <p:nvSpPr>
          <p:cNvPr id="2" name="Title 1">
            <a:extLst>
              <a:ext uri="{FF2B5EF4-FFF2-40B4-BE49-F238E27FC236}">
                <a16:creationId xmlns:a16="http://schemas.microsoft.com/office/drawing/2014/main" id="{760C4075-21C7-7ED3-0414-D7C46FDFF0BC}"/>
              </a:ext>
            </a:extLst>
          </p:cNvPr>
          <p:cNvSpPr>
            <a:spLocks noGrp="1"/>
          </p:cNvSpPr>
          <p:nvPr>
            <p:ph type="title"/>
          </p:nvPr>
        </p:nvSpPr>
        <p:spPr/>
        <p:txBody>
          <a:bodyPr/>
          <a:lstStyle/>
          <a:p>
            <a:pPr algn="ctr"/>
            <a:r>
              <a:rPr lang="en-US" sz="4400" dirty="0"/>
              <a:t>The Role of Feedback in </a:t>
            </a:r>
            <a:br>
              <a:rPr lang="en-US" sz="4400" dirty="0"/>
            </a:br>
            <a:r>
              <a:rPr lang="en-US" sz="4400" dirty="0"/>
              <a:t>Formative Assessment</a:t>
            </a:r>
          </a:p>
        </p:txBody>
      </p:sp>
      <p:sp>
        <p:nvSpPr>
          <p:cNvPr id="13" name="TextBox 12">
            <a:extLst>
              <a:ext uri="{FF2B5EF4-FFF2-40B4-BE49-F238E27FC236}">
                <a16:creationId xmlns:a16="http://schemas.microsoft.com/office/drawing/2014/main" id="{0D8DFA41-BD7E-D2FD-B414-38A47D37E399}"/>
              </a:ext>
            </a:extLst>
          </p:cNvPr>
          <p:cNvSpPr txBox="1"/>
          <p:nvPr/>
        </p:nvSpPr>
        <p:spPr>
          <a:xfrm>
            <a:off x="2846196" y="6448474"/>
            <a:ext cx="5569153" cy="338554"/>
          </a:xfrm>
          <a:prstGeom prst="rect">
            <a:avLst/>
          </a:prstGeom>
          <a:noFill/>
        </p:spPr>
        <p:txBody>
          <a:bodyPr wrap="square" rtlCol="0">
            <a:spAutoFit/>
          </a:bodyPr>
          <a:lstStyle>
            <a:defPPr>
              <a:defRPr lang="en-US"/>
            </a:defPPr>
            <a:lvl1pPr>
              <a:defRPr sz="1600"/>
            </a:lvl1pPr>
          </a:lstStyle>
          <a:p>
            <a:r>
              <a:rPr lang="en-US" dirty="0"/>
              <a:t>(Adapted from </a:t>
            </a:r>
            <a:r>
              <a:rPr lang="en-US" dirty="0" err="1"/>
              <a:t>Wiliam</a:t>
            </a:r>
            <a:r>
              <a:rPr lang="en-US" dirty="0"/>
              <a:t>, 2018; NWEA, 2016; &amp; NCTM, 2013)</a:t>
            </a:r>
          </a:p>
        </p:txBody>
      </p:sp>
      <p:pic>
        <p:nvPicPr>
          <p:cNvPr id="9" name="Picture 8" descr="Indicates Handouts&#10;" title="Folder Icon ">
            <a:extLst>
              <a:ext uri="{FF2B5EF4-FFF2-40B4-BE49-F238E27FC236}">
                <a16:creationId xmlns:a16="http://schemas.microsoft.com/office/drawing/2014/main" id="{C72273C0-6AE1-6140-E477-788B8E1B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4748783"/>
            <a:ext cx="728473" cy="731521"/>
          </a:xfrm>
          <a:prstGeom prst="rect">
            <a:avLst/>
          </a:prstGeom>
        </p:spPr>
      </p:pic>
      <p:pic>
        <p:nvPicPr>
          <p:cNvPr id="10" name="Picture 9" descr="Icon for Module Specific info for CFA">
            <a:extLst>
              <a:ext uri="{FF2B5EF4-FFF2-40B4-BE49-F238E27FC236}">
                <a16:creationId xmlns:a16="http://schemas.microsoft.com/office/drawing/2014/main" id="{1936278D-5BD4-E823-DCFC-B475EA737F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259047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E97E-E279-EA14-F72F-284D785110C7}"/>
              </a:ext>
            </a:extLst>
          </p:cNvPr>
          <p:cNvSpPr>
            <a:spLocks noGrp="1"/>
          </p:cNvSpPr>
          <p:nvPr>
            <p:ph type="title"/>
          </p:nvPr>
        </p:nvSpPr>
        <p:spPr/>
        <p:txBody>
          <a:bodyPr/>
          <a:lstStyle/>
          <a:p>
            <a:pPr algn="ctr"/>
            <a:r>
              <a:rPr lang="en-US" sz="2800" dirty="0"/>
              <a:t>Hidden Slide #2</a:t>
            </a:r>
            <a:br>
              <a:rPr lang="en-US" sz="2800" dirty="0"/>
            </a:br>
            <a:r>
              <a:rPr lang="en-US" sz="2800" dirty="0"/>
              <a:t>Common Formative Assessment module organization</a:t>
            </a:r>
          </a:p>
        </p:txBody>
      </p:sp>
      <p:sp>
        <p:nvSpPr>
          <p:cNvPr id="8" name="Text Placeholder 7">
            <a:extLst>
              <a:ext uri="{FF2B5EF4-FFF2-40B4-BE49-F238E27FC236}">
                <a16:creationId xmlns:a16="http://schemas.microsoft.com/office/drawing/2014/main" id="{F4E2D74D-EE4C-51BC-896B-B873B19E4CF2}"/>
              </a:ext>
            </a:extLst>
          </p:cNvPr>
          <p:cNvSpPr>
            <a:spLocks noGrp="1"/>
          </p:cNvSpPr>
          <p:nvPr>
            <p:ph type="body" idx="1"/>
          </p:nvPr>
        </p:nvSpPr>
        <p:spPr/>
        <p:txBody>
          <a:bodyPr/>
          <a:lstStyle/>
          <a:p>
            <a:r>
              <a:rPr lang="fr-FR" dirty="0">
                <a:solidFill>
                  <a:schemeClr val="accent2"/>
                </a:solidFill>
              </a:rPr>
              <a:t>Part 1: </a:t>
            </a:r>
            <a:r>
              <a:rPr lang="fr-FR" dirty="0"/>
              <a:t>EF 1 &amp; 2</a:t>
            </a:r>
            <a:endParaRPr lang="en-US" dirty="0"/>
          </a:p>
        </p:txBody>
      </p:sp>
      <p:sp>
        <p:nvSpPr>
          <p:cNvPr id="9" name="Content Placeholder 8">
            <a:extLst>
              <a:ext uri="{FF2B5EF4-FFF2-40B4-BE49-F238E27FC236}">
                <a16:creationId xmlns:a16="http://schemas.microsoft.com/office/drawing/2014/main" id="{89C84DE3-CF17-AF38-6645-D800FAA56A6D}"/>
              </a:ext>
            </a:extLst>
          </p:cNvPr>
          <p:cNvSpPr>
            <a:spLocks noGrp="1"/>
          </p:cNvSpPr>
          <p:nvPr>
            <p:ph sz="half" idx="2"/>
          </p:nvPr>
        </p:nvSpPr>
        <p:spPr/>
        <p:txBody>
          <a:bodyPr/>
          <a:lstStyle/>
          <a:p>
            <a:pPr marL="91440" indent="0">
              <a:buNone/>
            </a:pPr>
            <a:r>
              <a:rPr lang="en-US" sz="2000" dirty="0"/>
              <a:t>INTRODUCTION TO COMMON FORMATIVE ASSESSMENT</a:t>
            </a:r>
          </a:p>
          <a:p>
            <a:pPr marL="91440" indent="0">
              <a:buNone/>
            </a:pPr>
            <a:r>
              <a:rPr lang="en-US" sz="2000" dirty="0"/>
              <a:t>CLARIFYING LEARNING</a:t>
            </a:r>
          </a:p>
          <a:p>
            <a:r>
              <a:rPr lang="en-US" dirty="0"/>
              <a:t>Identifying priority standards</a:t>
            </a:r>
          </a:p>
          <a:p>
            <a:r>
              <a:rPr lang="en-US" dirty="0"/>
              <a:t> Unwrapping standards</a:t>
            </a:r>
          </a:p>
          <a:p>
            <a:r>
              <a:rPr lang="en-US" dirty="0"/>
              <a:t> Learning targets</a:t>
            </a:r>
          </a:p>
          <a:p>
            <a:r>
              <a:rPr lang="en-US" dirty="0"/>
              <a:t> Success criteria</a:t>
            </a:r>
          </a:p>
          <a:p>
            <a:endParaRPr lang="en-US" dirty="0"/>
          </a:p>
        </p:txBody>
      </p:sp>
      <p:sp>
        <p:nvSpPr>
          <p:cNvPr id="10" name="Text Placeholder 9">
            <a:extLst>
              <a:ext uri="{FF2B5EF4-FFF2-40B4-BE49-F238E27FC236}">
                <a16:creationId xmlns:a16="http://schemas.microsoft.com/office/drawing/2014/main" id="{8E6EEF6D-658C-26C0-D791-AD871B8C0D3A}"/>
              </a:ext>
            </a:extLst>
          </p:cNvPr>
          <p:cNvSpPr>
            <a:spLocks noGrp="1"/>
          </p:cNvSpPr>
          <p:nvPr>
            <p:ph type="body" sz="quarter" idx="3"/>
          </p:nvPr>
        </p:nvSpPr>
        <p:spPr/>
        <p:txBody>
          <a:bodyPr/>
          <a:lstStyle/>
          <a:p>
            <a:pPr algn="ctr"/>
            <a:r>
              <a:rPr lang="en-US" dirty="0">
                <a:solidFill>
                  <a:schemeClr val="accent2"/>
                </a:solidFill>
              </a:rPr>
              <a:t>Part 2: </a:t>
            </a:r>
            <a:r>
              <a:rPr lang="en-US" sz="2400" dirty="0">
                <a:solidFill>
                  <a:schemeClr val="tx1"/>
                </a:solidFill>
              </a:rPr>
              <a:t>EF 3 &amp; 4</a:t>
            </a:r>
            <a:endParaRPr lang="en-US" dirty="0"/>
          </a:p>
        </p:txBody>
      </p:sp>
      <p:sp>
        <p:nvSpPr>
          <p:cNvPr id="12" name="Content Placeholder 11">
            <a:extLst>
              <a:ext uri="{FF2B5EF4-FFF2-40B4-BE49-F238E27FC236}">
                <a16:creationId xmlns:a16="http://schemas.microsoft.com/office/drawing/2014/main" id="{99A308E6-483E-77DA-6D0F-64FE992869D0}"/>
              </a:ext>
            </a:extLst>
          </p:cNvPr>
          <p:cNvSpPr>
            <a:spLocks noGrp="1"/>
          </p:cNvSpPr>
          <p:nvPr>
            <p:ph sz="quarter" idx="4"/>
          </p:nvPr>
        </p:nvSpPr>
        <p:spPr/>
        <p:txBody>
          <a:bodyPr/>
          <a:lstStyle/>
          <a:p>
            <a:pPr marL="91440" indent="0">
              <a:buNone/>
            </a:pPr>
            <a:r>
              <a:rPr lang="en-US" sz="2000" dirty="0"/>
              <a:t>ELICITING EVIDENCE OF LEARNING</a:t>
            </a:r>
          </a:p>
          <a:p>
            <a:r>
              <a:rPr lang="en-US" dirty="0"/>
              <a:t>Daily Formative Assessment</a:t>
            </a:r>
          </a:p>
          <a:p>
            <a:r>
              <a:rPr lang="en-US" dirty="0"/>
              <a:t>Common Formative Assessment</a:t>
            </a:r>
          </a:p>
          <a:p>
            <a:endParaRPr lang="en-US" dirty="0"/>
          </a:p>
        </p:txBody>
      </p:sp>
      <p:sp>
        <p:nvSpPr>
          <p:cNvPr id="13" name="Text Placeholder 12">
            <a:extLst>
              <a:ext uri="{FF2B5EF4-FFF2-40B4-BE49-F238E27FC236}">
                <a16:creationId xmlns:a16="http://schemas.microsoft.com/office/drawing/2014/main" id="{B0F6263D-E42B-D652-D08C-4032FC909186}"/>
              </a:ext>
            </a:extLst>
          </p:cNvPr>
          <p:cNvSpPr>
            <a:spLocks noGrp="1"/>
          </p:cNvSpPr>
          <p:nvPr>
            <p:ph type="body" sz="quarter" idx="10"/>
          </p:nvPr>
        </p:nvSpPr>
        <p:spPr/>
        <p:txBody>
          <a:bodyPr/>
          <a:lstStyle/>
          <a:p>
            <a:r>
              <a:rPr lang="en-US" sz="2600" b="1" dirty="0">
                <a:solidFill>
                  <a:schemeClr val="accent2"/>
                </a:solidFill>
              </a:rPr>
              <a:t> </a:t>
            </a:r>
            <a:r>
              <a:rPr lang="en-US" sz="2400" b="1" dirty="0">
                <a:solidFill>
                  <a:schemeClr val="accent2"/>
                </a:solidFill>
              </a:rPr>
              <a:t>Part 3: </a:t>
            </a:r>
            <a:r>
              <a:rPr lang="en-US" dirty="0">
                <a:solidFill>
                  <a:schemeClr val="tx1"/>
                </a:solidFill>
              </a:rPr>
              <a:t>EF 5</a:t>
            </a:r>
          </a:p>
        </p:txBody>
      </p:sp>
      <p:sp>
        <p:nvSpPr>
          <p:cNvPr id="14" name="Content Placeholder 13">
            <a:extLst>
              <a:ext uri="{FF2B5EF4-FFF2-40B4-BE49-F238E27FC236}">
                <a16:creationId xmlns:a16="http://schemas.microsoft.com/office/drawing/2014/main" id="{B5D329FF-4844-88BD-D845-CEBF55AA2372}"/>
              </a:ext>
            </a:extLst>
          </p:cNvPr>
          <p:cNvSpPr>
            <a:spLocks noGrp="1"/>
          </p:cNvSpPr>
          <p:nvPr>
            <p:ph sz="quarter" idx="11"/>
          </p:nvPr>
        </p:nvSpPr>
        <p:spPr/>
        <p:txBody>
          <a:bodyPr/>
          <a:lstStyle/>
          <a:p>
            <a:pPr marL="91440" indent="0">
              <a:buNone/>
            </a:pPr>
            <a:r>
              <a:rPr lang="en-US" sz="2000" dirty="0"/>
              <a:t>FEEDBACK</a:t>
            </a:r>
          </a:p>
          <a:p>
            <a:r>
              <a:rPr lang="en-US" dirty="0"/>
              <a:t>Acting on evidence of learning</a:t>
            </a:r>
          </a:p>
          <a:p>
            <a:r>
              <a:rPr lang="en-US" dirty="0"/>
              <a:t>Using feedback</a:t>
            </a:r>
          </a:p>
          <a:p>
            <a:endParaRPr lang="en-US" dirty="0"/>
          </a:p>
        </p:txBody>
      </p:sp>
    </p:spTree>
    <p:extLst>
      <p:ext uri="{BB962C8B-B14F-4D97-AF65-F5344CB8AC3E}">
        <p14:creationId xmlns:p14="http://schemas.microsoft.com/office/powerpoint/2010/main" val="296830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A triangle with divided angles labeled Formative Assessment Process. The top angle says clarify learning, priority standards, learning targets, and success criteria, The note above it says Where is the learning going? In the center of the triangle is a circle with student outcomes, The lower left angle says Provide Feedback, Interpret and Act. Out side this angle How does the learner get there? The third angle says Elicit Evidence of Learning, Daily and common Formative Assessment, outside this angle says Where is the learning now? ">
            <a:extLst>
              <a:ext uri="{FF2B5EF4-FFF2-40B4-BE49-F238E27FC236}">
                <a16:creationId xmlns:a16="http://schemas.microsoft.com/office/drawing/2014/main" id="{E69C45DF-9FED-9778-5D3F-9246A19E4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132" y="1329600"/>
            <a:ext cx="5863213" cy="4997768"/>
          </a:xfrm>
          <a:prstGeom prst="rect">
            <a:avLst/>
          </a:prstGeom>
        </p:spPr>
      </p:pic>
      <p:sp>
        <p:nvSpPr>
          <p:cNvPr id="2" name="Title 1">
            <a:extLst>
              <a:ext uri="{FF2B5EF4-FFF2-40B4-BE49-F238E27FC236}">
                <a16:creationId xmlns:a16="http://schemas.microsoft.com/office/drawing/2014/main" id="{760C4075-21C7-7ED3-0414-D7C46FDFF0BC}"/>
              </a:ext>
            </a:extLst>
          </p:cNvPr>
          <p:cNvSpPr>
            <a:spLocks noGrp="1"/>
          </p:cNvSpPr>
          <p:nvPr>
            <p:ph type="title"/>
          </p:nvPr>
        </p:nvSpPr>
        <p:spPr/>
        <p:txBody>
          <a:bodyPr/>
          <a:lstStyle/>
          <a:p>
            <a:pPr algn="ctr"/>
            <a:r>
              <a:rPr lang="en-US" sz="4400" dirty="0"/>
              <a:t>The Formative Assessment Process</a:t>
            </a:r>
          </a:p>
        </p:txBody>
      </p:sp>
      <p:sp>
        <p:nvSpPr>
          <p:cNvPr id="8" name="Content Placeholder 7">
            <a:extLst>
              <a:ext uri="{FF2B5EF4-FFF2-40B4-BE49-F238E27FC236}">
                <a16:creationId xmlns:a16="http://schemas.microsoft.com/office/drawing/2014/main" id="{23E6E794-AFF2-A1AC-B2AB-4EB8C99E600E}"/>
              </a:ext>
            </a:extLst>
          </p:cNvPr>
          <p:cNvSpPr>
            <a:spLocks noGrp="1"/>
          </p:cNvSpPr>
          <p:nvPr>
            <p:ph sz="half" idx="2"/>
          </p:nvPr>
        </p:nvSpPr>
        <p:spPr>
          <a:xfrm>
            <a:off x="457202" y="1541811"/>
            <a:ext cx="3652574" cy="4249390"/>
          </a:xfrm>
        </p:spPr>
        <p:txBody>
          <a:bodyPr/>
          <a:lstStyle/>
          <a:p>
            <a:pPr marL="508000" indent="-508000"/>
            <a:r>
              <a:rPr lang="en-US" dirty="0"/>
              <a:t>Identify the learning destination by </a:t>
            </a:r>
            <a:r>
              <a:rPr lang="en-US" b="1" dirty="0"/>
              <a:t>clarifying learning targets</a:t>
            </a:r>
            <a:endParaRPr lang="en-US" dirty="0"/>
          </a:p>
          <a:p>
            <a:pPr marL="508000" indent="-508000"/>
            <a:r>
              <a:rPr lang="en-US" dirty="0"/>
              <a:t>Establish where students are by </a:t>
            </a:r>
            <a:r>
              <a:rPr lang="en-US" b="1" dirty="0"/>
              <a:t>eliciting evidence of learning</a:t>
            </a:r>
            <a:endParaRPr lang="en-US" dirty="0"/>
          </a:p>
          <a:p>
            <a:pPr marL="508000" indent="-508000"/>
            <a:r>
              <a:rPr lang="en-US" dirty="0"/>
              <a:t>Interpret and act on </a:t>
            </a:r>
            <a:r>
              <a:rPr lang="en-US" b="1" dirty="0"/>
              <a:t>feedback </a:t>
            </a:r>
            <a:r>
              <a:rPr lang="en-US" dirty="0"/>
              <a:t>to move learners forward</a:t>
            </a:r>
          </a:p>
          <a:p>
            <a:endParaRPr lang="en-US" dirty="0"/>
          </a:p>
        </p:txBody>
      </p:sp>
      <p:sp>
        <p:nvSpPr>
          <p:cNvPr id="13" name="TextBox 12">
            <a:extLst>
              <a:ext uri="{FF2B5EF4-FFF2-40B4-BE49-F238E27FC236}">
                <a16:creationId xmlns:a16="http://schemas.microsoft.com/office/drawing/2014/main" id="{0D8DFA41-BD7E-D2FD-B414-38A47D37E399}"/>
              </a:ext>
            </a:extLst>
          </p:cNvPr>
          <p:cNvSpPr txBox="1"/>
          <p:nvPr/>
        </p:nvSpPr>
        <p:spPr>
          <a:xfrm>
            <a:off x="2846196" y="6448474"/>
            <a:ext cx="5569153" cy="338554"/>
          </a:xfrm>
          <a:prstGeom prst="rect">
            <a:avLst/>
          </a:prstGeom>
          <a:noFill/>
        </p:spPr>
        <p:txBody>
          <a:bodyPr wrap="square" rtlCol="0">
            <a:spAutoFit/>
          </a:bodyPr>
          <a:lstStyle>
            <a:defPPr>
              <a:defRPr lang="en-US"/>
            </a:defPPr>
            <a:lvl1pPr>
              <a:defRPr sz="1600"/>
            </a:lvl1pPr>
          </a:lstStyle>
          <a:p>
            <a:r>
              <a:rPr lang="en-US" dirty="0"/>
              <a:t>(Adapted from </a:t>
            </a:r>
            <a:r>
              <a:rPr lang="en-US" dirty="0" err="1"/>
              <a:t>Wiliam</a:t>
            </a:r>
            <a:r>
              <a:rPr lang="en-US" dirty="0"/>
              <a:t>, 2018; NWEA, 2016; &amp; NCTM, 2013)</a:t>
            </a:r>
          </a:p>
        </p:txBody>
      </p:sp>
      <p:pic>
        <p:nvPicPr>
          <p:cNvPr id="14" name="Picture 13" descr="Icon for Module Specific info for CFA&#10;">
            <a:extLst>
              <a:ext uri="{FF2B5EF4-FFF2-40B4-BE49-F238E27FC236}">
                <a16:creationId xmlns:a16="http://schemas.microsoft.com/office/drawing/2014/main" id="{D935AE7E-4B6B-082C-54C5-E8C2F573AA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61872" y="3415517"/>
            <a:ext cx="728473" cy="728473"/>
          </a:xfrm>
          <a:prstGeom prst="rect">
            <a:avLst/>
          </a:prstGeom>
        </p:spPr>
      </p:pic>
      <p:pic>
        <p:nvPicPr>
          <p:cNvPr id="15" name="Picture 14" descr="Indicates Handouts&#10;" title="Folder Icon ">
            <a:extLst>
              <a:ext uri="{FF2B5EF4-FFF2-40B4-BE49-F238E27FC236}">
                <a16:creationId xmlns:a16="http://schemas.microsoft.com/office/drawing/2014/main" id="{AD236FB1-C66B-6136-B833-DEA664066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7887" y="2558243"/>
            <a:ext cx="728473" cy="731521"/>
          </a:xfrm>
          <a:prstGeom prst="rect">
            <a:avLst/>
          </a:prstGeom>
        </p:spPr>
      </p:pic>
    </p:spTree>
    <p:extLst>
      <p:ext uri="{BB962C8B-B14F-4D97-AF65-F5344CB8AC3E}">
        <p14:creationId xmlns:p14="http://schemas.microsoft.com/office/powerpoint/2010/main" val="3567796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7F96-97E8-EB54-92E9-76E63C478594}"/>
              </a:ext>
            </a:extLst>
          </p:cNvPr>
          <p:cNvSpPr>
            <a:spLocks noGrp="1"/>
          </p:cNvSpPr>
          <p:nvPr>
            <p:ph type="title"/>
          </p:nvPr>
        </p:nvSpPr>
        <p:spPr>
          <a:xfrm>
            <a:off x="628650" y="1298448"/>
            <a:ext cx="7886700" cy="4258973"/>
          </a:xfrm>
        </p:spPr>
        <p:txBody>
          <a:bodyPr/>
          <a:lstStyle/>
          <a:p>
            <a:r>
              <a:rPr lang="en-US" sz="2800" dirty="0">
                <a:latin typeface="Tw Cen MT" panose="020B0602020104020603" pitchFamily="34" charset="0"/>
              </a:rPr>
              <a:t>i</a:t>
            </a:r>
            <a:r>
              <a:rPr lang="en-US" sz="2800" i="1" dirty="0">
                <a:latin typeface="Tw Cen MT" panose="020B0602020104020603" pitchFamily="34" charset="0"/>
              </a:rPr>
              <a:t>nformation about a task that fills a gap between what is understood and what is aimed to be understood. It can lead to increased effort, motivation or engagement to reduce the discrepancy between current status and the goal; it can lead to alternative strategies to understand the materials; it can confirm for the student that they are correct or incorrect, or how far they have reached the goal; it can indicate that more information is available or needed; it can point to directions that students could pursue; and finally, it can lead to restructuring understandings. </a:t>
            </a:r>
            <a:br>
              <a:rPr lang="en-US" sz="3200" i="1" dirty="0"/>
            </a:br>
            <a:endParaRPr lang="en-US" sz="3200" dirty="0"/>
          </a:p>
        </p:txBody>
      </p:sp>
      <p:sp>
        <p:nvSpPr>
          <p:cNvPr id="4" name="Title 1">
            <a:extLst>
              <a:ext uri="{FF2B5EF4-FFF2-40B4-BE49-F238E27FC236}">
                <a16:creationId xmlns:a16="http://schemas.microsoft.com/office/drawing/2014/main" id="{CBC0CD81-75BC-C9CF-A525-6512564ADBBA}"/>
              </a:ext>
            </a:extLst>
          </p:cNvPr>
          <p:cNvSpPr txBox="1">
            <a:spLocks/>
          </p:cNvSpPr>
          <p:nvPr/>
        </p:nvSpPr>
        <p:spPr>
          <a:xfrm>
            <a:off x="457200" y="602190"/>
            <a:ext cx="8229600" cy="921810"/>
          </a:xfrm>
          <a:prstGeom prst="rect">
            <a:avLst/>
          </a:prstGeom>
        </p:spPr>
        <p:txBody>
          <a:bodyPr/>
          <a:lstStyle>
            <a:defPPr marR="0" lvl="0" algn="l" rtl="0">
              <a:lnSpc>
                <a:spcPct val="100000"/>
              </a:lnSpc>
              <a:spcBef>
                <a:spcPts val="0"/>
              </a:spcBef>
              <a:spcAft>
                <a:spcPts val="0"/>
              </a:spcAft>
            </a:defPPr>
            <a:lvl1pPr marR="0" lvl="0" algn="ctr"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a:lstStyle>
          <a:p>
            <a:pPr algn="l"/>
            <a:r>
              <a:rPr lang="en-US" dirty="0"/>
              <a:t>Feedback is…</a:t>
            </a:r>
          </a:p>
        </p:txBody>
      </p:sp>
      <p:sp>
        <p:nvSpPr>
          <p:cNvPr id="5" name="TextBox 4">
            <a:extLst>
              <a:ext uri="{FF2B5EF4-FFF2-40B4-BE49-F238E27FC236}">
                <a16:creationId xmlns:a16="http://schemas.microsoft.com/office/drawing/2014/main" id="{F504B42B-2557-746D-182A-9F6C25D0EA54}"/>
              </a:ext>
            </a:extLst>
          </p:cNvPr>
          <p:cNvSpPr txBox="1"/>
          <p:nvPr/>
        </p:nvSpPr>
        <p:spPr>
          <a:xfrm>
            <a:off x="5525262" y="6488668"/>
            <a:ext cx="2971800" cy="369332"/>
          </a:xfrm>
          <a:prstGeom prst="rect">
            <a:avLst/>
          </a:prstGeom>
          <a:noFill/>
        </p:spPr>
        <p:txBody>
          <a:bodyPr wrap="square" rtlCol="0">
            <a:spAutoFit/>
          </a:bodyPr>
          <a:lstStyle/>
          <a:p>
            <a:r>
              <a:rPr lang="en-US" dirty="0"/>
              <a:t>(Hattie &amp; Clarke, 2019)</a:t>
            </a:r>
          </a:p>
        </p:txBody>
      </p:sp>
      <p:pic>
        <p:nvPicPr>
          <p:cNvPr id="6" name="Picture 5" descr="Icon for Module Specific info for CFA">
            <a:extLst>
              <a:ext uri="{FF2B5EF4-FFF2-40B4-BE49-F238E27FC236}">
                <a16:creationId xmlns:a16="http://schemas.microsoft.com/office/drawing/2014/main" id="{A3C4EAEF-BC97-30BE-BDDD-43ACED0D63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239127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3C3E-B40F-EFBA-4006-D05390D809EE}"/>
              </a:ext>
            </a:extLst>
          </p:cNvPr>
          <p:cNvSpPr>
            <a:spLocks noGrp="1"/>
          </p:cNvSpPr>
          <p:nvPr>
            <p:ph type="title"/>
          </p:nvPr>
        </p:nvSpPr>
        <p:spPr>
          <a:xfrm>
            <a:off x="457200" y="684794"/>
            <a:ext cx="8229600" cy="1096961"/>
          </a:xfrm>
        </p:spPr>
        <p:txBody>
          <a:bodyPr/>
          <a:lstStyle/>
          <a:p>
            <a:r>
              <a:rPr lang="en-US" sz="4400" dirty="0"/>
              <a:t>What Does Effective Student Feedback Look Like? </a:t>
            </a:r>
            <a:endParaRPr lang="en-US" dirty="0"/>
          </a:p>
        </p:txBody>
      </p:sp>
      <p:sp>
        <p:nvSpPr>
          <p:cNvPr id="3" name="Text Placeholder 2">
            <a:extLst>
              <a:ext uri="{FF2B5EF4-FFF2-40B4-BE49-F238E27FC236}">
                <a16:creationId xmlns:a16="http://schemas.microsoft.com/office/drawing/2014/main" id="{9E54ADCD-3DDF-9491-2E94-37790FD037F5}"/>
              </a:ext>
            </a:extLst>
          </p:cNvPr>
          <p:cNvSpPr>
            <a:spLocks noGrp="1"/>
          </p:cNvSpPr>
          <p:nvPr>
            <p:ph type="body" idx="1"/>
          </p:nvPr>
        </p:nvSpPr>
        <p:spPr>
          <a:xfrm>
            <a:off x="457200" y="1911935"/>
            <a:ext cx="8010144" cy="3962396"/>
          </a:xfrm>
        </p:spPr>
        <p:txBody>
          <a:bodyPr/>
          <a:lstStyle/>
          <a:p>
            <a:r>
              <a:rPr lang="en-US" sz="2400" dirty="0"/>
              <a:t>Review the pre-read article </a:t>
            </a:r>
          </a:p>
          <a:p>
            <a:r>
              <a:rPr lang="en-US" sz="2400" dirty="0"/>
              <a:t>Find 2 key points from the article you think are most </a:t>
            </a:r>
            <a:r>
              <a:rPr lang="en-US" dirty="0"/>
              <a:t>important</a:t>
            </a:r>
            <a:r>
              <a:rPr lang="en-US" sz="2400" dirty="0"/>
              <a:t> &amp; jot them down on a note card</a:t>
            </a:r>
          </a:p>
          <a:p>
            <a:r>
              <a:rPr lang="en-US" sz="2400" dirty="0"/>
              <a:t>Use a </a:t>
            </a:r>
            <a:r>
              <a:rPr lang="en-US" sz="2400" b="1" i="1" dirty="0"/>
              <a:t>Stand Up</a:t>
            </a:r>
            <a:r>
              <a:rPr lang="en-US" sz="2400" dirty="0"/>
              <a:t>/</a:t>
            </a:r>
            <a:r>
              <a:rPr lang="en-US" sz="2400" b="1" i="1" dirty="0"/>
              <a:t>Hand Up/Pair Up </a:t>
            </a:r>
            <a:r>
              <a:rPr lang="en-US" sz="2400" dirty="0"/>
              <a:t>and share your key points with a partner</a:t>
            </a:r>
          </a:p>
          <a:p>
            <a:pPr marL="91440" indent="0">
              <a:buNone/>
            </a:pPr>
            <a:endParaRPr lang="en-US" dirty="0"/>
          </a:p>
        </p:txBody>
      </p:sp>
      <p:sp>
        <p:nvSpPr>
          <p:cNvPr id="4" name="TextBox 3">
            <a:extLst>
              <a:ext uri="{FF2B5EF4-FFF2-40B4-BE49-F238E27FC236}">
                <a16:creationId xmlns:a16="http://schemas.microsoft.com/office/drawing/2014/main" id="{EB720B69-CFA7-DDAC-84DB-C08A798A091B}"/>
              </a:ext>
            </a:extLst>
          </p:cNvPr>
          <p:cNvSpPr txBox="1"/>
          <p:nvPr/>
        </p:nvSpPr>
        <p:spPr>
          <a:xfrm>
            <a:off x="6376037" y="6488668"/>
            <a:ext cx="1855817" cy="369332"/>
          </a:xfrm>
          <a:prstGeom prst="rect">
            <a:avLst/>
          </a:prstGeom>
          <a:noFill/>
        </p:spPr>
        <p:txBody>
          <a:bodyPr wrap="square" rtlCol="0">
            <a:spAutoFit/>
          </a:bodyPr>
          <a:lstStyle/>
          <a:p>
            <a:r>
              <a:rPr lang="en-US" dirty="0"/>
              <a:t>(Webb, 2016)</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64EC6D67-4850-2EDB-B255-1F209D85D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145077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3669-B067-02E3-ABCE-3BFC1FE43276}"/>
              </a:ext>
            </a:extLst>
          </p:cNvPr>
          <p:cNvSpPr>
            <a:spLocks noGrp="1"/>
          </p:cNvSpPr>
          <p:nvPr>
            <p:ph type="title"/>
          </p:nvPr>
        </p:nvSpPr>
        <p:spPr>
          <a:xfrm>
            <a:off x="457200" y="670939"/>
            <a:ext cx="8229600" cy="1096961"/>
          </a:xfrm>
        </p:spPr>
        <p:txBody>
          <a:bodyPr/>
          <a:lstStyle/>
          <a:p>
            <a:r>
              <a:rPr lang="en-US" dirty="0"/>
              <a:t>Effective Feedback Improves </a:t>
            </a:r>
            <a:br>
              <a:rPr lang="en-US" dirty="0"/>
            </a:br>
            <a:r>
              <a:rPr lang="en-US" dirty="0"/>
              <a:t>Learning By</a:t>
            </a:r>
          </a:p>
        </p:txBody>
      </p:sp>
      <p:sp>
        <p:nvSpPr>
          <p:cNvPr id="3" name="Text Placeholder 2">
            <a:extLst>
              <a:ext uri="{FF2B5EF4-FFF2-40B4-BE49-F238E27FC236}">
                <a16:creationId xmlns:a16="http://schemas.microsoft.com/office/drawing/2014/main" id="{11232693-75CA-D1BB-EF08-BAE0E9AE655E}"/>
              </a:ext>
            </a:extLst>
          </p:cNvPr>
          <p:cNvSpPr>
            <a:spLocks noGrp="1"/>
          </p:cNvSpPr>
          <p:nvPr>
            <p:ph type="body" idx="1"/>
          </p:nvPr>
        </p:nvSpPr>
        <p:spPr>
          <a:xfrm>
            <a:off x="457200" y="1898080"/>
            <a:ext cx="8229600" cy="3962396"/>
          </a:xfrm>
        </p:spPr>
        <p:txBody>
          <a:bodyPr/>
          <a:lstStyle/>
          <a:p>
            <a:r>
              <a:rPr lang="en-US" dirty="0"/>
              <a:t>Reducing the gap between current understanding or performance and the desired goal</a:t>
            </a:r>
          </a:p>
          <a:p>
            <a:r>
              <a:rPr lang="en-US" dirty="0"/>
              <a:t>Involving students in self-assessment</a:t>
            </a:r>
          </a:p>
          <a:p>
            <a:r>
              <a:rPr lang="en-US" dirty="0"/>
              <a:t>Helping students understand how to improve</a:t>
            </a:r>
          </a:p>
          <a:p>
            <a:r>
              <a:rPr lang="en-US" dirty="0"/>
              <a:t>Motivating and building self-esteem in learners</a:t>
            </a:r>
          </a:p>
        </p:txBody>
      </p:sp>
      <p:pic>
        <p:nvPicPr>
          <p:cNvPr id="4" name="Picture 3" descr="Icon for Module Specific info for CFA">
            <a:extLst>
              <a:ext uri="{FF2B5EF4-FFF2-40B4-BE49-F238E27FC236}">
                <a16:creationId xmlns:a16="http://schemas.microsoft.com/office/drawing/2014/main" id="{DC4BC426-E167-14E7-B47E-618A3B62FA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
        <p:nvSpPr>
          <p:cNvPr id="5" name="TextBox 4">
            <a:extLst>
              <a:ext uri="{FF2B5EF4-FFF2-40B4-BE49-F238E27FC236}">
                <a16:creationId xmlns:a16="http://schemas.microsoft.com/office/drawing/2014/main" id="{ED02B43F-C084-813B-195D-A5C13BE5E508}"/>
              </a:ext>
            </a:extLst>
          </p:cNvPr>
          <p:cNvSpPr txBox="1"/>
          <p:nvPr/>
        </p:nvSpPr>
        <p:spPr>
          <a:xfrm>
            <a:off x="6518082" y="6443394"/>
            <a:ext cx="1510350" cy="646331"/>
          </a:xfrm>
          <a:prstGeom prst="rect">
            <a:avLst/>
          </a:prstGeom>
          <a:noFill/>
        </p:spPr>
        <p:txBody>
          <a:bodyPr wrap="none" rtlCol="0">
            <a:spAutoFit/>
          </a:bodyPr>
          <a:lstStyle/>
          <a:p>
            <a:r>
              <a:rPr lang="en-US" dirty="0"/>
              <a:t>(Wiliam,2018)</a:t>
            </a:r>
          </a:p>
          <a:p>
            <a:endParaRPr lang="en-US" dirty="0"/>
          </a:p>
        </p:txBody>
      </p:sp>
    </p:spTree>
    <p:extLst>
      <p:ext uri="{BB962C8B-B14F-4D97-AF65-F5344CB8AC3E}">
        <p14:creationId xmlns:p14="http://schemas.microsoft.com/office/powerpoint/2010/main" val="368023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4B9A-6B2A-3E6F-6DBD-6262C9C345E8}"/>
              </a:ext>
            </a:extLst>
          </p:cNvPr>
          <p:cNvSpPr>
            <a:spLocks noGrp="1"/>
          </p:cNvSpPr>
          <p:nvPr>
            <p:ph type="title"/>
          </p:nvPr>
        </p:nvSpPr>
        <p:spPr>
          <a:xfrm>
            <a:off x="457200" y="670939"/>
            <a:ext cx="8229600" cy="1096961"/>
          </a:xfrm>
        </p:spPr>
        <p:txBody>
          <a:bodyPr/>
          <a:lstStyle/>
          <a:p>
            <a:r>
              <a:rPr lang="en-US" dirty="0"/>
              <a:t>How Teachers Use Feedback</a:t>
            </a:r>
            <a:br>
              <a:rPr lang="en-US" dirty="0"/>
            </a:br>
            <a:r>
              <a:rPr lang="en-US" dirty="0"/>
              <a:t> from Students</a:t>
            </a:r>
          </a:p>
        </p:txBody>
      </p:sp>
      <p:sp>
        <p:nvSpPr>
          <p:cNvPr id="3" name="Text Placeholder 2">
            <a:extLst>
              <a:ext uri="{FF2B5EF4-FFF2-40B4-BE49-F238E27FC236}">
                <a16:creationId xmlns:a16="http://schemas.microsoft.com/office/drawing/2014/main" id="{8F92D2CB-6B95-65D5-1B0B-58FB1757F540}"/>
              </a:ext>
            </a:extLst>
          </p:cNvPr>
          <p:cNvSpPr>
            <a:spLocks noGrp="1"/>
          </p:cNvSpPr>
          <p:nvPr>
            <p:ph type="body" idx="1"/>
          </p:nvPr>
        </p:nvSpPr>
        <p:spPr>
          <a:xfrm>
            <a:off x="457200" y="1828805"/>
            <a:ext cx="4608576" cy="3962396"/>
          </a:xfrm>
        </p:spPr>
        <p:txBody>
          <a:bodyPr/>
          <a:lstStyle/>
          <a:p>
            <a:pPr marL="463550" indent="-463550">
              <a:lnSpc>
                <a:spcPct val="100000"/>
              </a:lnSpc>
            </a:pPr>
            <a:r>
              <a:rPr lang="en-US" sz="2400" dirty="0">
                <a:solidFill>
                  <a:srgbClr val="414142"/>
                </a:solidFill>
              </a:rPr>
              <a:t>To d</a:t>
            </a:r>
            <a:r>
              <a:rPr lang="en-US" sz="2400" b="0" i="0" dirty="0">
                <a:solidFill>
                  <a:srgbClr val="414142"/>
                </a:solidFill>
                <a:effectLst/>
              </a:rPr>
              <a:t>esign and provide instruction that fills gaps and extends knowledge, understandings, and skills</a:t>
            </a:r>
            <a:endParaRPr lang="en-US" sz="2400" dirty="0"/>
          </a:p>
          <a:p>
            <a:pPr marL="463550" indent="-463550">
              <a:lnSpc>
                <a:spcPct val="100000"/>
              </a:lnSpc>
            </a:pPr>
            <a:r>
              <a:rPr lang="en-US" sz="2400" dirty="0"/>
              <a:t>Create learning tasks that help move student learning forward</a:t>
            </a:r>
          </a:p>
          <a:p>
            <a:pPr marL="463550" indent="-463550">
              <a:lnSpc>
                <a:spcPct val="100000"/>
              </a:lnSpc>
            </a:pPr>
            <a:r>
              <a:rPr lang="en-US" sz="2400" dirty="0"/>
              <a:t>Differentiate learning to support students’ individual needs and develop flexible groups</a:t>
            </a:r>
          </a:p>
        </p:txBody>
      </p:sp>
      <p:grpSp>
        <p:nvGrpSpPr>
          <p:cNvPr id="4" name="Group 3">
            <a:extLst>
              <a:ext uri="{FF2B5EF4-FFF2-40B4-BE49-F238E27FC236}">
                <a16:creationId xmlns:a16="http://schemas.microsoft.com/office/drawing/2014/main" id="{740400B6-A347-B075-7925-D841E86D061A}"/>
              </a:ext>
              <a:ext uri="{C183D7F6-B498-43B3-948B-1728B52AA6E4}">
                <adec:decorative xmlns:adec="http://schemas.microsoft.com/office/drawing/2017/decorative" val="1"/>
              </a:ext>
            </a:extLst>
          </p:cNvPr>
          <p:cNvGrpSpPr/>
          <p:nvPr/>
        </p:nvGrpSpPr>
        <p:grpSpPr>
          <a:xfrm>
            <a:off x="5336637" y="1998206"/>
            <a:ext cx="3350163" cy="3623593"/>
            <a:chOff x="6924400" y="1287378"/>
            <a:chExt cx="4152846" cy="4491788"/>
          </a:xfrm>
        </p:grpSpPr>
        <p:sp>
          <p:nvSpPr>
            <p:cNvPr id="5" name="Oval 4">
              <a:extLst>
                <a:ext uri="{FF2B5EF4-FFF2-40B4-BE49-F238E27FC236}">
                  <a16:creationId xmlns:a16="http://schemas.microsoft.com/office/drawing/2014/main" id="{56BA8579-6941-889B-DDB0-87B521516CC8}"/>
                </a:ext>
              </a:extLst>
            </p:cNvPr>
            <p:cNvSpPr/>
            <p:nvPr/>
          </p:nvSpPr>
          <p:spPr>
            <a:xfrm>
              <a:off x="8382173" y="2370221"/>
              <a:ext cx="2695073" cy="211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Feedback</a:t>
              </a:r>
            </a:p>
          </p:txBody>
        </p:sp>
        <p:sp>
          <p:nvSpPr>
            <p:cNvPr id="6" name="Rectangle 5">
              <a:extLst>
                <a:ext uri="{FF2B5EF4-FFF2-40B4-BE49-F238E27FC236}">
                  <a16:creationId xmlns:a16="http://schemas.microsoft.com/office/drawing/2014/main" id="{ECE143B9-4E4C-9B7B-D343-3CB2EC9B0988}"/>
                </a:ext>
              </a:extLst>
            </p:cNvPr>
            <p:cNvSpPr/>
            <p:nvPr/>
          </p:nvSpPr>
          <p:spPr>
            <a:xfrm>
              <a:off x="8511477" y="1287378"/>
              <a:ext cx="2436467" cy="866273"/>
            </a:xfrm>
            <a:prstGeom prst="rect">
              <a:avLst/>
            </a:prstGeom>
            <a:noFill/>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tx1"/>
                    </a:solidFill>
                  </a:ln>
                  <a:solidFill>
                    <a:schemeClr val="tx1"/>
                  </a:solidFill>
                  <a:latin typeface="Work Sans" pitchFamily="2" charset="77"/>
                </a:rPr>
                <a:t>Teacher</a:t>
              </a:r>
            </a:p>
          </p:txBody>
        </p:sp>
        <p:sp>
          <p:nvSpPr>
            <p:cNvPr id="7" name="Curved Left Arrow 10">
              <a:extLst>
                <a:ext uri="{FF2B5EF4-FFF2-40B4-BE49-F238E27FC236}">
                  <a16:creationId xmlns:a16="http://schemas.microsoft.com/office/drawing/2014/main" id="{EE8F8E2F-9CFE-0BB4-3042-1CF36C9319BE}"/>
                </a:ext>
              </a:extLst>
            </p:cNvPr>
            <p:cNvSpPr/>
            <p:nvPr/>
          </p:nvSpPr>
          <p:spPr>
            <a:xfrm rot="10800000">
              <a:off x="6924400" y="1929062"/>
              <a:ext cx="1363579" cy="3416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Rectangle 7">
              <a:extLst>
                <a:ext uri="{FF2B5EF4-FFF2-40B4-BE49-F238E27FC236}">
                  <a16:creationId xmlns:a16="http://schemas.microsoft.com/office/drawing/2014/main" id="{7B1E01BE-CBAE-3C82-9D54-DE05CF27660E}"/>
                </a:ext>
              </a:extLst>
            </p:cNvPr>
            <p:cNvSpPr/>
            <p:nvPr/>
          </p:nvSpPr>
          <p:spPr>
            <a:xfrm>
              <a:off x="8511475" y="4912893"/>
              <a:ext cx="2436467" cy="866273"/>
            </a:xfrm>
            <a:prstGeom prst="rect">
              <a:avLst/>
            </a:prstGeom>
            <a:noFill/>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tx1"/>
                    </a:solidFill>
                  </a:ln>
                  <a:solidFill>
                    <a:schemeClr val="tx1"/>
                  </a:solidFill>
                  <a:latin typeface="Work Sans" pitchFamily="2" charset="77"/>
                </a:rPr>
                <a:t>Student</a:t>
              </a:r>
            </a:p>
          </p:txBody>
        </p:sp>
      </p:grpSp>
      <p:pic>
        <p:nvPicPr>
          <p:cNvPr id="9" name="Picture 8" descr="Icon for Module Specific info for CFA">
            <a:extLst>
              <a:ext uri="{FF2B5EF4-FFF2-40B4-BE49-F238E27FC236}">
                <a16:creationId xmlns:a16="http://schemas.microsoft.com/office/drawing/2014/main" id="{11304E6E-84EA-4DA2-DB38-0D252A72D3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
        <p:nvSpPr>
          <p:cNvPr id="10" name="TextBox 9">
            <a:extLst>
              <a:ext uri="{FF2B5EF4-FFF2-40B4-BE49-F238E27FC236}">
                <a16:creationId xmlns:a16="http://schemas.microsoft.com/office/drawing/2014/main" id="{BC0B7BED-9346-073C-3867-CA955E7A8866}"/>
              </a:ext>
            </a:extLst>
          </p:cNvPr>
          <p:cNvSpPr txBox="1"/>
          <p:nvPr/>
        </p:nvSpPr>
        <p:spPr>
          <a:xfrm>
            <a:off x="6616954" y="6477262"/>
            <a:ext cx="1402500" cy="369332"/>
          </a:xfrm>
          <a:prstGeom prst="rect">
            <a:avLst/>
          </a:prstGeom>
          <a:noFill/>
        </p:spPr>
        <p:txBody>
          <a:bodyPr wrap="none" rtlCol="0">
            <a:spAutoFit/>
          </a:bodyPr>
          <a:lstStyle/>
          <a:p>
            <a:r>
              <a:rPr lang="en-US" dirty="0"/>
              <a:t>(NCTE, 2013)</a:t>
            </a:r>
          </a:p>
        </p:txBody>
      </p:sp>
    </p:spTree>
    <p:extLst>
      <p:ext uri="{BB962C8B-B14F-4D97-AF65-F5344CB8AC3E}">
        <p14:creationId xmlns:p14="http://schemas.microsoft.com/office/powerpoint/2010/main" val="1390485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4B9A-6B2A-3E6F-6DBD-6262C9C345E8}"/>
              </a:ext>
            </a:extLst>
          </p:cNvPr>
          <p:cNvSpPr>
            <a:spLocks noGrp="1"/>
          </p:cNvSpPr>
          <p:nvPr>
            <p:ph type="title"/>
          </p:nvPr>
        </p:nvSpPr>
        <p:spPr>
          <a:xfrm>
            <a:off x="457200" y="670939"/>
            <a:ext cx="8229600" cy="1096961"/>
          </a:xfrm>
        </p:spPr>
        <p:txBody>
          <a:bodyPr/>
          <a:lstStyle/>
          <a:p>
            <a:r>
              <a:rPr lang="en-US" sz="4400" dirty="0"/>
              <a:t>Why Teachers Provide Feedback </a:t>
            </a:r>
            <a:br>
              <a:rPr lang="en-US" sz="4400" dirty="0"/>
            </a:br>
            <a:r>
              <a:rPr lang="en-US" sz="4400" dirty="0"/>
              <a:t>for Students</a:t>
            </a:r>
            <a:endParaRPr lang="en-US" dirty="0"/>
          </a:p>
        </p:txBody>
      </p:sp>
      <p:sp>
        <p:nvSpPr>
          <p:cNvPr id="3" name="Text Placeholder 2">
            <a:extLst>
              <a:ext uri="{FF2B5EF4-FFF2-40B4-BE49-F238E27FC236}">
                <a16:creationId xmlns:a16="http://schemas.microsoft.com/office/drawing/2014/main" id="{8F92D2CB-6B95-65D5-1B0B-58FB1757F540}"/>
              </a:ext>
            </a:extLst>
          </p:cNvPr>
          <p:cNvSpPr>
            <a:spLocks noGrp="1"/>
          </p:cNvSpPr>
          <p:nvPr>
            <p:ph type="body" idx="1"/>
          </p:nvPr>
        </p:nvSpPr>
        <p:spPr>
          <a:xfrm>
            <a:off x="457200" y="1828805"/>
            <a:ext cx="4608576" cy="3962396"/>
          </a:xfrm>
        </p:spPr>
        <p:txBody>
          <a:bodyPr/>
          <a:lstStyle/>
          <a:p>
            <a:pPr marL="463550" indent="-463550"/>
            <a:r>
              <a:rPr lang="en-US" sz="2400" dirty="0">
                <a:solidFill>
                  <a:srgbClr val="414142"/>
                </a:solidFill>
              </a:rPr>
              <a:t>To g</a:t>
            </a:r>
            <a:r>
              <a:rPr lang="en-US" sz="2400" b="0" i="0" dirty="0">
                <a:solidFill>
                  <a:srgbClr val="414142"/>
                </a:solidFill>
                <a:effectLst/>
              </a:rPr>
              <a:t>uide students in using their data to set goals and monitor their progress in learning and meeting goals</a:t>
            </a:r>
          </a:p>
          <a:p>
            <a:pPr marL="463550" indent="-463550" algn="l">
              <a:buFont typeface="Arial" panose="020B0604020202020204" pitchFamily="34" charset="0"/>
              <a:buChar char="•"/>
            </a:pPr>
            <a:r>
              <a:rPr lang="en-US" sz="2400" dirty="0">
                <a:solidFill>
                  <a:srgbClr val="414142"/>
                </a:solidFill>
              </a:rPr>
              <a:t>To p</a:t>
            </a:r>
            <a:r>
              <a:rPr lang="en-US" sz="2400" b="0" i="0" dirty="0">
                <a:solidFill>
                  <a:srgbClr val="414142"/>
                </a:solidFill>
                <a:effectLst/>
              </a:rPr>
              <a:t>rovide information about where and how students can improve</a:t>
            </a:r>
          </a:p>
          <a:p>
            <a:pPr marL="463550" indent="-463550" algn="l">
              <a:buFont typeface="Arial" panose="020B0604020202020204" pitchFamily="34" charset="0"/>
              <a:buChar char="•"/>
            </a:pPr>
            <a:r>
              <a:rPr lang="en-US" sz="2400" dirty="0">
                <a:solidFill>
                  <a:srgbClr val="414142"/>
                </a:solidFill>
              </a:rPr>
              <a:t>To t</a:t>
            </a:r>
            <a:r>
              <a:rPr lang="en-US" sz="2400" b="0" i="0" dirty="0">
                <a:solidFill>
                  <a:srgbClr val="414142"/>
                </a:solidFill>
                <a:effectLst/>
              </a:rPr>
              <a:t>each students to use feedback to deepen their understanding</a:t>
            </a:r>
          </a:p>
        </p:txBody>
      </p:sp>
      <p:grpSp>
        <p:nvGrpSpPr>
          <p:cNvPr id="9" name="Group 8">
            <a:extLst>
              <a:ext uri="{FF2B5EF4-FFF2-40B4-BE49-F238E27FC236}">
                <a16:creationId xmlns:a16="http://schemas.microsoft.com/office/drawing/2014/main" id="{84C767D0-0BA3-58B5-59E5-9DFFF469F037}"/>
              </a:ext>
              <a:ext uri="{C183D7F6-B498-43B3-948B-1728B52AA6E4}">
                <adec:decorative xmlns:adec="http://schemas.microsoft.com/office/drawing/2017/decorative" val="1"/>
              </a:ext>
            </a:extLst>
          </p:cNvPr>
          <p:cNvGrpSpPr/>
          <p:nvPr/>
        </p:nvGrpSpPr>
        <p:grpSpPr>
          <a:xfrm>
            <a:off x="5475998" y="2103120"/>
            <a:ext cx="3210802" cy="3511454"/>
            <a:chOff x="7644856" y="1287378"/>
            <a:chExt cx="4107199" cy="4491788"/>
          </a:xfrm>
        </p:grpSpPr>
        <p:sp>
          <p:nvSpPr>
            <p:cNvPr id="10" name="Oval 9">
              <a:extLst>
                <a:ext uri="{FF2B5EF4-FFF2-40B4-BE49-F238E27FC236}">
                  <a16:creationId xmlns:a16="http://schemas.microsoft.com/office/drawing/2014/main" id="{EA496253-2B63-57C6-5C88-BD0358327F5C}"/>
                </a:ext>
              </a:extLst>
            </p:cNvPr>
            <p:cNvSpPr/>
            <p:nvPr/>
          </p:nvSpPr>
          <p:spPr>
            <a:xfrm>
              <a:off x="7644856" y="2370221"/>
              <a:ext cx="2695073" cy="211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Feedback</a:t>
              </a:r>
            </a:p>
          </p:txBody>
        </p:sp>
        <p:sp>
          <p:nvSpPr>
            <p:cNvPr id="11" name="Rectangle 10">
              <a:extLst>
                <a:ext uri="{FF2B5EF4-FFF2-40B4-BE49-F238E27FC236}">
                  <a16:creationId xmlns:a16="http://schemas.microsoft.com/office/drawing/2014/main" id="{309FA50B-A6CC-2E32-5EE5-CF80BF2899ED}"/>
                </a:ext>
              </a:extLst>
            </p:cNvPr>
            <p:cNvSpPr/>
            <p:nvPr/>
          </p:nvSpPr>
          <p:spPr>
            <a:xfrm>
              <a:off x="7774160" y="1287378"/>
              <a:ext cx="2436467" cy="866273"/>
            </a:xfrm>
            <a:prstGeom prst="rect">
              <a:avLst/>
            </a:prstGeom>
            <a:noFill/>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Work Sans" pitchFamily="2" charset="77"/>
                </a:rPr>
                <a:t>Teacher</a:t>
              </a:r>
            </a:p>
          </p:txBody>
        </p:sp>
        <p:sp>
          <p:nvSpPr>
            <p:cNvPr id="12" name="Curved Left Arrow 10">
              <a:extLst>
                <a:ext uri="{FF2B5EF4-FFF2-40B4-BE49-F238E27FC236}">
                  <a16:creationId xmlns:a16="http://schemas.microsoft.com/office/drawing/2014/main" id="{49C86F72-68F2-418C-7F96-79C8F75C0F44}"/>
                </a:ext>
              </a:extLst>
            </p:cNvPr>
            <p:cNvSpPr/>
            <p:nvPr/>
          </p:nvSpPr>
          <p:spPr>
            <a:xfrm>
              <a:off x="10388476" y="1711692"/>
              <a:ext cx="1363579" cy="3416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3" name="Rectangle 12">
              <a:extLst>
                <a:ext uri="{FF2B5EF4-FFF2-40B4-BE49-F238E27FC236}">
                  <a16:creationId xmlns:a16="http://schemas.microsoft.com/office/drawing/2014/main" id="{7AC04929-A690-C4AD-AC0E-C28EBA113E5E}"/>
                </a:ext>
              </a:extLst>
            </p:cNvPr>
            <p:cNvSpPr/>
            <p:nvPr/>
          </p:nvSpPr>
          <p:spPr>
            <a:xfrm>
              <a:off x="7774158" y="4912893"/>
              <a:ext cx="2436467" cy="866273"/>
            </a:xfrm>
            <a:prstGeom prst="rect">
              <a:avLst/>
            </a:prstGeom>
            <a:noFill/>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Work Sans" pitchFamily="2" charset="77"/>
                </a:rPr>
                <a:t>Student</a:t>
              </a:r>
            </a:p>
          </p:txBody>
        </p:sp>
      </p:grpSp>
      <p:pic>
        <p:nvPicPr>
          <p:cNvPr id="14" name="Picture 13" descr="Icon for Module Specific info for CFA">
            <a:extLst>
              <a:ext uri="{FF2B5EF4-FFF2-40B4-BE49-F238E27FC236}">
                <a16:creationId xmlns:a16="http://schemas.microsoft.com/office/drawing/2014/main" id="{F21BDBA5-33B2-7DAF-3628-9D1AF1481E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
        <p:nvSpPr>
          <p:cNvPr id="15" name="TextBox 14">
            <a:extLst>
              <a:ext uri="{FF2B5EF4-FFF2-40B4-BE49-F238E27FC236}">
                <a16:creationId xmlns:a16="http://schemas.microsoft.com/office/drawing/2014/main" id="{7B16C3A2-CD3E-8FD3-500B-FB1FD7E08FE3}"/>
              </a:ext>
            </a:extLst>
          </p:cNvPr>
          <p:cNvSpPr txBox="1"/>
          <p:nvPr/>
        </p:nvSpPr>
        <p:spPr>
          <a:xfrm>
            <a:off x="6616954" y="6477262"/>
            <a:ext cx="1402500" cy="369332"/>
          </a:xfrm>
          <a:prstGeom prst="rect">
            <a:avLst/>
          </a:prstGeom>
          <a:noFill/>
        </p:spPr>
        <p:txBody>
          <a:bodyPr wrap="none" rtlCol="0">
            <a:spAutoFit/>
          </a:bodyPr>
          <a:lstStyle/>
          <a:p>
            <a:r>
              <a:rPr lang="en-US" dirty="0"/>
              <a:t>(NCTE, 2013)</a:t>
            </a:r>
          </a:p>
        </p:txBody>
      </p:sp>
    </p:spTree>
    <p:extLst>
      <p:ext uri="{BB962C8B-B14F-4D97-AF65-F5344CB8AC3E}">
        <p14:creationId xmlns:p14="http://schemas.microsoft.com/office/powerpoint/2010/main" val="2226342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8B23-E650-C49D-B696-869B4839CC79}"/>
              </a:ext>
            </a:extLst>
          </p:cNvPr>
          <p:cNvSpPr>
            <a:spLocks noGrp="1"/>
          </p:cNvSpPr>
          <p:nvPr>
            <p:ph type="title"/>
          </p:nvPr>
        </p:nvSpPr>
        <p:spPr/>
        <p:txBody>
          <a:bodyPr/>
          <a:lstStyle/>
          <a:p>
            <a:r>
              <a:rPr lang="en-US" sz="4400" dirty="0"/>
              <a:t>Feedback Loop</a:t>
            </a:r>
            <a:endParaRPr lang="en-US" dirty="0"/>
          </a:p>
        </p:txBody>
      </p:sp>
      <p:sp>
        <p:nvSpPr>
          <p:cNvPr id="3" name="Text Placeholder 2">
            <a:extLst>
              <a:ext uri="{FF2B5EF4-FFF2-40B4-BE49-F238E27FC236}">
                <a16:creationId xmlns:a16="http://schemas.microsoft.com/office/drawing/2014/main" id="{10465F34-E354-F50B-C94E-1849E6E80139}"/>
              </a:ext>
            </a:extLst>
          </p:cNvPr>
          <p:cNvSpPr>
            <a:spLocks noGrp="1"/>
          </p:cNvSpPr>
          <p:nvPr>
            <p:ph type="body" idx="1"/>
          </p:nvPr>
        </p:nvSpPr>
        <p:spPr>
          <a:xfrm>
            <a:off x="457201" y="1600206"/>
            <a:ext cx="2103119" cy="4190997"/>
          </a:xfrm>
        </p:spPr>
        <p:txBody>
          <a:bodyPr/>
          <a:lstStyle/>
          <a:p>
            <a:pPr marL="133351" indent="0">
              <a:buNone/>
            </a:pPr>
            <a:r>
              <a:rPr lang="en-US" sz="2400" dirty="0"/>
              <a:t>Teaching is adapted based on student responses </a:t>
            </a:r>
          </a:p>
          <a:p>
            <a:pPr marL="133351" indent="0">
              <a:buNone/>
            </a:pPr>
            <a:r>
              <a:rPr lang="en-US" sz="2400" dirty="0">
                <a:solidFill>
                  <a:srgbClr val="C00000"/>
                </a:solidFill>
              </a:rPr>
              <a:t>SO THAT..</a:t>
            </a:r>
          </a:p>
          <a:p>
            <a:pPr marL="133351" indent="0">
              <a:buNone/>
            </a:pPr>
            <a:r>
              <a:rPr lang="en-US" sz="2400" i="1" dirty="0"/>
              <a:t>teaching is </a:t>
            </a:r>
          </a:p>
          <a:p>
            <a:pPr marL="133351" indent="0">
              <a:buNone/>
            </a:pPr>
            <a:r>
              <a:rPr lang="en-US" sz="2400" i="1" dirty="0"/>
              <a:t>responsive.</a:t>
            </a:r>
          </a:p>
          <a:p>
            <a:endParaRPr lang="en-US" dirty="0"/>
          </a:p>
        </p:txBody>
      </p:sp>
      <p:sp>
        <p:nvSpPr>
          <p:cNvPr id="4" name="Text Placeholder 3">
            <a:extLst>
              <a:ext uri="{FF2B5EF4-FFF2-40B4-BE49-F238E27FC236}">
                <a16:creationId xmlns:a16="http://schemas.microsoft.com/office/drawing/2014/main" id="{C2D7F241-4D61-2CD8-1935-C0349D9887F6}"/>
              </a:ext>
            </a:extLst>
          </p:cNvPr>
          <p:cNvSpPr>
            <a:spLocks noGrp="1"/>
          </p:cNvSpPr>
          <p:nvPr>
            <p:ph type="body" idx="2"/>
          </p:nvPr>
        </p:nvSpPr>
        <p:spPr>
          <a:xfrm>
            <a:off x="6583681" y="1600206"/>
            <a:ext cx="2103119" cy="4190997"/>
          </a:xfrm>
        </p:spPr>
        <p:txBody>
          <a:bodyPr/>
          <a:lstStyle/>
          <a:p>
            <a:pPr marL="133351" indent="0">
              <a:buNone/>
            </a:pPr>
            <a:r>
              <a:rPr lang="en-US" sz="2400" dirty="0"/>
              <a:t>Regular and specific improvement points are used to close the learning gap</a:t>
            </a:r>
          </a:p>
          <a:p>
            <a:pPr marL="133351" indent="0">
              <a:buNone/>
            </a:pPr>
            <a:r>
              <a:rPr lang="en-US" sz="2400" dirty="0">
                <a:solidFill>
                  <a:srgbClr val="C00000"/>
                </a:solidFill>
              </a:rPr>
              <a:t>SO THAT..</a:t>
            </a:r>
          </a:p>
          <a:p>
            <a:pPr marL="133351" indent="0">
              <a:buNone/>
            </a:pPr>
            <a:r>
              <a:rPr lang="en-US" sz="2400" i="1" dirty="0"/>
              <a:t>learning is informed.</a:t>
            </a:r>
          </a:p>
          <a:p>
            <a:pPr marL="133351" indent="0">
              <a:buNone/>
            </a:pPr>
            <a:endParaRPr lang="en-US" dirty="0"/>
          </a:p>
        </p:txBody>
      </p:sp>
      <p:grpSp>
        <p:nvGrpSpPr>
          <p:cNvPr id="5" name="Group 4">
            <a:extLst>
              <a:ext uri="{FF2B5EF4-FFF2-40B4-BE49-F238E27FC236}">
                <a16:creationId xmlns:a16="http://schemas.microsoft.com/office/drawing/2014/main" id="{868DE96F-FCD7-2D10-5AD9-446519ECB402}"/>
              </a:ext>
            </a:extLst>
          </p:cNvPr>
          <p:cNvGrpSpPr/>
          <p:nvPr/>
        </p:nvGrpSpPr>
        <p:grpSpPr>
          <a:xfrm>
            <a:off x="2597334" y="1743405"/>
            <a:ext cx="3949333" cy="3371189"/>
            <a:chOff x="3013891" y="1348281"/>
            <a:chExt cx="5262110" cy="4491788"/>
          </a:xfrm>
        </p:grpSpPr>
        <p:sp>
          <p:nvSpPr>
            <p:cNvPr id="6" name="Oval 5">
              <a:extLst>
                <a:ext uri="{FF2B5EF4-FFF2-40B4-BE49-F238E27FC236}">
                  <a16:creationId xmlns:a16="http://schemas.microsoft.com/office/drawing/2014/main" id="{BD5010F5-3F9E-270A-0A53-8C75F3D6CF10}"/>
                </a:ext>
              </a:extLst>
            </p:cNvPr>
            <p:cNvSpPr/>
            <p:nvPr/>
          </p:nvSpPr>
          <p:spPr>
            <a:xfrm>
              <a:off x="4341043" y="2431124"/>
              <a:ext cx="2695073" cy="211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Feedback</a:t>
              </a:r>
            </a:p>
          </p:txBody>
        </p:sp>
        <p:sp>
          <p:nvSpPr>
            <p:cNvPr id="7" name="Rectangle 6">
              <a:extLst>
                <a:ext uri="{FF2B5EF4-FFF2-40B4-BE49-F238E27FC236}">
                  <a16:creationId xmlns:a16="http://schemas.microsoft.com/office/drawing/2014/main" id="{B5BE6068-00B4-5B5C-9322-630B1C896D31}"/>
                </a:ext>
              </a:extLst>
            </p:cNvPr>
            <p:cNvSpPr/>
            <p:nvPr/>
          </p:nvSpPr>
          <p:spPr>
            <a:xfrm>
              <a:off x="4470347" y="1348281"/>
              <a:ext cx="2436467" cy="866273"/>
            </a:xfrm>
            <a:prstGeom prst="rect">
              <a:avLst/>
            </a:prstGeom>
            <a:noFill/>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Work Sans" pitchFamily="2" charset="77"/>
                </a:rPr>
                <a:t>Teacher</a:t>
              </a:r>
            </a:p>
          </p:txBody>
        </p:sp>
        <p:sp>
          <p:nvSpPr>
            <p:cNvPr id="8" name="Curved Left Arrow 8">
              <a:extLst>
                <a:ext uri="{FF2B5EF4-FFF2-40B4-BE49-F238E27FC236}">
                  <a16:creationId xmlns:a16="http://schemas.microsoft.com/office/drawing/2014/main" id="{84B4F699-15AD-585C-4850-A6651917E514}"/>
                </a:ext>
              </a:extLst>
            </p:cNvPr>
            <p:cNvSpPr/>
            <p:nvPr/>
          </p:nvSpPr>
          <p:spPr>
            <a:xfrm>
              <a:off x="7036116" y="1947320"/>
              <a:ext cx="1239885" cy="3416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Curved Left Arrow 11">
              <a:extLst>
                <a:ext uri="{FF2B5EF4-FFF2-40B4-BE49-F238E27FC236}">
                  <a16:creationId xmlns:a16="http://schemas.microsoft.com/office/drawing/2014/main" id="{55D6D20C-7600-1D3E-F4B3-66C0273FE344}"/>
                </a:ext>
              </a:extLst>
            </p:cNvPr>
            <p:cNvSpPr/>
            <p:nvPr/>
          </p:nvSpPr>
          <p:spPr>
            <a:xfrm rot="10800000">
              <a:off x="3013891" y="1781419"/>
              <a:ext cx="1363579" cy="3416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 name="Rectangle 9">
              <a:extLst>
                <a:ext uri="{FF2B5EF4-FFF2-40B4-BE49-F238E27FC236}">
                  <a16:creationId xmlns:a16="http://schemas.microsoft.com/office/drawing/2014/main" id="{1080061E-D2A5-8AC8-4E29-653E833858E4}"/>
                </a:ext>
              </a:extLst>
            </p:cNvPr>
            <p:cNvSpPr/>
            <p:nvPr/>
          </p:nvSpPr>
          <p:spPr>
            <a:xfrm>
              <a:off x="4470345" y="4973796"/>
              <a:ext cx="2436467" cy="866273"/>
            </a:xfrm>
            <a:prstGeom prst="rect">
              <a:avLst/>
            </a:prstGeom>
            <a:noFill/>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Work Sans" pitchFamily="2" charset="77"/>
                </a:rPr>
                <a:t>Student</a:t>
              </a:r>
            </a:p>
          </p:txBody>
        </p:sp>
      </p:grpSp>
      <p:sp>
        <p:nvSpPr>
          <p:cNvPr id="11" name="TextBox 10">
            <a:extLst>
              <a:ext uri="{FF2B5EF4-FFF2-40B4-BE49-F238E27FC236}">
                <a16:creationId xmlns:a16="http://schemas.microsoft.com/office/drawing/2014/main" id="{7E09D6EC-15A7-FCE4-C8C0-97D0AFCF1506}"/>
              </a:ext>
            </a:extLst>
          </p:cNvPr>
          <p:cNvSpPr txBox="1"/>
          <p:nvPr/>
        </p:nvSpPr>
        <p:spPr>
          <a:xfrm>
            <a:off x="5459976" y="6464015"/>
            <a:ext cx="2247410" cy="369332"/>
          </a:xfrm>
          <a:prstGeom prst="rect">
            <a:avLst/>
          </a:prstGeom>
          <a:noFill/>
        </p:spPr>
        <p:txBody>
          <a:bodyPr wrap="none" rtlCol="0">
            <a:spAutoFit/>
          </a:bodyPr>
          <a:lstStyle/>
          <a:p>
            <a:r>
              <a:rPr lang="en-US" dirty="0"/>
              <a:t>(Class Teaching, 2014)</a:t>
            </a:r>
          </a:p>
        </p:txBody>
      </p:sp>
      <p:pic>
        <p:nvPicPr>
          <p:cNvPr id="12" name="Picture 11" descr="Icon for Module Specific info for CFA">
            <a:extLst>
              <a:ext uri="{FF2B5EF4-FFF2-40B4-BE49-F238E27FC236}">
                <a16:creationId xmlns:a16="http://schemas.microsoft.com/office/drawing/2014/main" id="{37408F4B-1F3A-150A-23B9-02D1B85699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678827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4E06-7FCD-D20D-FA82-E67F284FF52E}"/>
              </a:ext>
            </a:extLst>
          </p:cNvPr>
          <p:cNvSpPr>
            <a:spLocks noGrp="1"/>
          </p:cNvSpPr>
          <p:nvPr>
            <p:ph type="title"/>
          </p:nvPr>
        </p:nvSpPr>
        <p:spPr>
          <a:xfrm>
            <a:off x="457200" y="670939"/>
            <a:ext cx="8229600" cy="1096961"/>
          </a:xfrm>
        </p:spPr>
        <p:txBody>
          <a:bodyPr/>
          <a:lstStyle/>
          <a:p>
            <a:r>
              <a:rPr lang="en-US" sz="4400" dirty="0"/>
              <a:t>Using Feedback To Guide Instruction</a:t>
            </a:r>
            <a:endParaRPr lang="en-US" dirty="0"/>
          </a:p>
        </p:txBody>
      </p:sp>
      <p:pic>
        <p:nvPicPr>
          <p:cNvPr id="3" name="Online Media 4" descr="Formative Assessments:  Using Feedback to Guide Instruction Video https://youtu.be/Ecp5tFwXA_M&#10;&#10;">
            <a:hlinkClick r:id="" action="ppaction://media"/>
            <a:extLst>
              <a:ext uri="{FF2B5EF4-FFF2-40B4-BE49-F238E27FC236}">
                <a16:creationId xmlns:a16="http://schemas.microsoft.com/office/drawing/2014/main" id="{F007E3BF-FAF4-7CF7-C303-075CF1D0C627}"/>
              </a:ext>
            </a:extLst>
          </p:cNvPr>
          <p:cNvPicPr>
            <a:picLocks noRot="1" noChangeAspect="1"/>
          </p:cNvPicPr>
          <p:nvPr>
            <a:videoFile r:link="rId1"/>
          </p:nvPr>
        </p:nvPicPr>
        <p:blipFill>
          <a:blip r:embed="rId4"/>
          <a:stretch>
            <a:fillRect/>
          </a:stretch>
        </p:blipFill>
        <p:spPr>
          <a:xfrm>
            <a:off x="1755471" y="2332039"/>
            <a:ext cx="5633057" cy="3182938"/>
          </a:xfrm>
          <a:prstGeom prst="rect">
            <a:avLst/>
          </a:prstGeom>
        </p:spPr>
      </p:pic>
      <p:pic>
        <p:nvPicPr>
          <p:cNvPr id="4" name="Picture 3" descr="Icon for Module Specific info for CFA">
            <a:extLst>
              <a:ext uri="{FF2B5EF4-FFF2-40B4-BE49-F238E27FC236}">
                <a16:creationId xmlns:a16="http://schemas.microsoft.com/office/drawing/2014/main" id="{B40BB43D-7FE2-C4CC-34F7-C74C3E3312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17311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0D9C-458B-350F-D1BA-6211D2DCEF80}"/>
              </a:ext>
            </a:extLst>
          </p:cNvPr>
          <p:cNvSpPr>
            <a:spLocks noGrp="1"/>
          </p:cNvSpPr>
          <p:nvPr>
            <p:ph type="title"/>
          </p:nvPr>
        </p:nvSpPr>
        <p:spPr>
          <a:xfrm>
            <a:off x="457200" y="601664"/>
            <a:ext cx="4462272" cy="1096961"/>
          </a:xfrm>
        </p:spPr>
        <p:txBody>
          <a:bodyPr/>
          <a:lstStyle/>
          <a:p>
            <a:r>
              <a:rPr lang="en-US" dirty="0"/>
              <a:t>Video Reflection</a:t>
            </a:r>
          </a:p>
        </p:txBody>
      </p:sp>
      <p:sp>
        <p:nvSpPr>
          <p:cNvPr id="3" name="Text Placeholder 2">
            <a:extLst>
              <a:ext uri="{FF2B5EF4-FFF2-40B4-BE49-F238E27FC236}">
                <a16:creationId xmlns:a16="http://schemas.microsoft.com/office/drawing/2014/main" id="{89E1AF3D-3C13-6F15-FB46-1824F4127840}"/>
              </a:ext>
            </a:extLst>
          </p:cNvPr>
          <p:cNvSpPr>
            <a:spLocks noGrp="1"/>
          </p:cNvSpPr>
          <p:nvPr>
            <p:ph type="body" idx="1"/>
          </p:nvPr>
        </p:nvSpPr>
        <p:spPr>
          <a:xfrm>
            <a:off x="457200" y="1828805"/>
            <a:ext cx="4462272" cy="3962396"/>
          </a:xfrm>
        </p:spPr>
        <p:txBody>
          <a:bodyPr/>
          <a:lstStyle/>
          <a:p>
            <a:pPr marL="463550" indent="-463550">
              <a:lnSpc>
                <a:spcPct val="100000"/>
              </a:lnSpc>
            </a:pPr>
            <a:r>
              <a:rPr lang="en-US" sz="2400" b="0" dirty="0"/>
              <a:t>How can educators use information gained from formative assessment to improve student learning?</a:t>
            </a:r>
          </a:p>
          <a:p>
            <a:pPr marL="463550" indent="-463550">
              <a:lnSpc>
                <a:spcPct val="100000"/>
              </a:lnSpc>
            </a:pPr>
            <a:endParaRPr lang="en-US" sz="1200" b="0" dirty="0"/>
          </a:p>
          <a:p>
            <a:pPr marL="463550" indent="-463550">
              <a:lnSpc>
                <a:spcPct val="100000"/>
              </a:lnSpc>
            </a:pPr>
            <a:r>
              <a:rPr lang="en-US" sz="2400" b="0" dirty="0"/>
              <a:t>How will formative assessment evidence be used in your classroom to improve learning?</a:t>
            </a:r>
          </a:p>
        </p:txBody>
      </p:sp>
      <p:pic>
        <p:nvPicPr>
          <p:cNvPr id="4" name="Picture 3" descr="A group of people in a classroom&#10;&#10;Description automatically generated with low confidence">
            <a:extLst>
              <a:ext uri="{FF2B5EF4-FFF2-40B4-BE49-F238E27FC236}">
                <a16:creationId xmlns:a16="http://schemas.microsoft.com/office/drawing/2014/main" id="{307F8E52-5F92-7616-7EC9-7D099D763903}"/>
              </a:ext>
            </a:extLst>
          </p:cNvPr>
          <p:cNvPicPr>
            <a:picLocks noChangeAspect="1"/>
          </p:cNvPicPr>
          <p:nvPr/>
        </p:nvPicPr>
        <p:blipFill rotWithShape="1">
          <a:blip r:embed="rId3"/>
          <a:srcRect r="45169"/>
          <a:stretch/>
        </p:blipFill>
        <p:spPr>
          <a:xfrm>
            <a:off x="5351004" y="601664"/>
            <a:ext cx="3792996" cy="3476084"/>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pic>
        <p:nvPicPr>
          <p:cNvPr id="5" name="Picture 4" descr="Reflections/Activities Icon&#10;&#10;This icon indicates the presence of activities or times of reflection.">
            <a:extLst>
              <a:ext uri="{FF2B5EF4-FFF2-40B4-BE49-F238E27FC236}">
                <a16:creationId xmlns:a16="http://schemas.microsoft.com/office/drawing/2014/main" id="{54372FFA-1D57-6963-C067-1AEF9B289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2846181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C044-0CD7-687C-C03F-0D9ED5A3A165}"/>
              </a:ext>
            </a:extLst>
          </p:cNvPr>
          <p:cNvSpPr>
            <a:spLocks noGrp="1"/>
          </p:cNvSpPr>
          <p:nvPr>
            <p:ph type="title"/>
          </p:nvPr>
        </p:nvSpPr>
        <p:spPr>
          <a:xfrm>
            <a:off x="457200" y="684794"/>
            <a:ext cx="8284464" cy="1096961"/>
          </a:xfrm>
        </p:spPr>
        <p:txBody>
          <a:bodyPr/>
          <a:lstStyle/>
          <a:p>
            <a:r>
              <a:rPr lang="en-US" dirty="0"/>
              <a:t>Effective Feedback Answers Questions Related To</a:t>
            </a:r>
          </a:p>
        </p:txBody>
      </p:sp>
      <p:sp>
        <p:nvSpPr>
          <p:cNvPr id="3" name="Text Placeholder 2">
            <a:extLst>
              <a:ext uri="{FF2B5EF4-FFF2-40B4-BE49-F238E27FC236}">
                <a16:creationId xmlns:a16="http://schemas.microsoft.com/office/drawing/2014/main" id="{F90AEEDD-C9A5-F929-ED75-F87086BB8504}"/>
              </a:ext>
            </a:extLst>
          </p:cNvPr>
          <p:cNvSpPr>
            <a:spLocks noGrp="1"/>
          </p:cNvSpPr>
          <p:nvPr>
            <p:ph type="body" idx="1"/>
          </p:nvPr>
        </p:nvSpPr>
        <p:spPr>
          <a:xfrm>
            <a:off x="457200" y="2452913"/>
            <a:ext cx="4937760" cy="3421417"/>
          </a:xfrm>
        </p:spPr>
        <p:txBody>
          <a:bodyPr/>
          <a:lstStyle/>
          <a:p>
            <a:r>
              <a:rPr lang="en-US" dirty="0"/>
              <a:t>Where am I going?</a:t>
            </a:r>
          </a:p>
          <a:p>
            <a:endParaRPr lang="en-US" dirty="0"/>
          </a:p>
          <a:p>
            <a:r>
              <a:rPr lang="en-US" dirty="0"/>
              <a:t>How am I going?</a:t>
            </a:r>
          </a:p>
          <a:p>
            <a:endParaRPr lang="en-US" dirty="0"/>
          </a:p>
          <a:p>
            <a:r>
              <a:rPr lang="en-US" dirty="0"/>
              <a:t>Where to next?</a:t>
            </a:r>
          </a:p>
          <a:p>
            <a:pPr marL="91440" indent="0">
              <a:buNone/>
            </a:pPr>
            <a:endParaRPr lang="en-US" dirty="0"/>
          </a:p>
        </p:txBody>
      </p:sp>
      <p:pic>
        <p:nvPicPr>
          <p:cNvPr id="6" name="Picture 5" descr="Cycle, where am I going? How am I going? Where to next? ">
            <a:extLst>
              <a:ext uri="{FF2B5EF4-FFF2-40B4-BE49-F238E27FC236}">
                <a16:creationId xmlns:a16="http://schemas.microsoft.com/office/drawing/2014/main" id="{CA5A03E6-4D9E-DDBC-435C-C9D7DD9F1C61}"/>
              </a:ext>
            </a:extLst>
          </p:cNvPr>
          <p:cNvPicPr>
            <a:picLocks noChangeAspect="1"/>
          </p:cNvPicPr>
          <p:nvPr/>
        </p:nvPicPr>
        <p:blipFill>
          <a:blip r:embed="rId3"/>
          <a:stretch>
            <a:fillRect/>
          </a:stretch>
        </p:blipFill>
        <p:spPr>
          <a:xfrm>
            <a:off x="4315968" y="2028445"/>
            <a:ext cx="4806905" cy="3611852"/>
          </a:xfrm>
          <a:prstGeom prst="rect">
            <a:avLst/>
          </a:prstGeom>
        </p:spPr>
      </p:pic>
      <p:sp>
        <p:nvSpPr>
          <p:cNvPr id="7" name="TextBox 6">
            <a:extLst>
              <a:ext uri="{FF2B5EF4-FFF2-40B4-BE49-F238E27FC236}">
                <a16:creationId xmlns:a16="http://schemas.microsoft.com/office/drawing/2014/main" id="{F8923715-2CBB-F720-16E0-04B1793B0A02}"/>
              </a:ext>
            </a:extLst>
          </p:cNvPr>
          <p:cNvSpPr txBox="1"/>
          <p:nvPr/>
        </p:nvSpPr>
        <p:spPr>
          <a:xfrm>
            <a:off x="3504447" y="6121021"/>
            <a:ext cx="5639553" cy="646331"/>
          </a:xfrm>
          <a:prstGeom prst="rect">
            <a:avLst/>
          </a:prstGeom>
          <a:noFill/>
        </p:spPr>
        <p:txBody>
          <a:bodyPr wrap="square" rtlCol="0">
            <a:spAutoFit/>
          </a:bodyPr>
          <a:lstStyle/>
          <a:p>
            <a:endParaRPr lang="en-US" dirty="0"/>
          </a:p>
          <a:p>
            <a:r>
              <a:rPr lang="en-US" dirty="0"/>
              <a:t>(Hattie &amp; Timperley, 2007; Moss et al., 2019)</a:t>
            </a:r>
          </a:p>
        </p:txBody>
      </p:sp>
      <p:pic>
        <p:nvPicPr>
          <p:cNvPr id="8" name="Picture 7" descr="Icon for Module Specific info for CFA">
            <a:extLst>
              <a:ext uri="{FF2B5EF4-FFF2-40B4-BE49-F238E27FC236}">
                <a16:creationId xmlns:a16="http://schemas.microsoft.com/office/drawing/2014/main" id="{DD8B9558-3FE2-1125-7FCC-AC936B7CEF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33021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BD2D-4757-FCF1-A255-6101F6990A4F}"/>
              </a:ext>
            </a:extLst>
          </p:cNvPr>
          <p:cNvSpPr>
            <a:spLocks noGrp="1"/>
          </p:cNvSpPr>
          <p:nvPr>
            <p:ph type="title"/>
          </p:nvPr>
        </p:nvSpPr>
        <p:spPr/>
        <p:txBody>
          <a:bodyPr/>
          <a:lstStyle/>
          <a:p>
            <a:r>
              <a:rPr lang="en-US" dirty="0"/>
              <a:t>Hidden Slide #3</a:t>
            </a:r>
          </a:p>
        </p:txBody>
      </p:sp>
      <p:sp>
        <p:nvSpPr>
          <p:cNvPr id="3" name="Text Placeholder 2">
            <a:extLst>
              <a:ext uri="{FF2B5EF4-FFF2-40B4-BE49-F238E27FC236}">
                <a16:creationId xmlns:a16="http://schemas.microsoft.com/office/drawing/2014/main" id="{C4CFBC82-BDE8-C444-3ED6-5DA4D51A6585}"/>
              </a:ext>
            </a:extLst>
          </p:cNvPr>
          <p:cNvSpPr>
            <a:spLocks noGrp="1"/>
          </p:cNvSpPr>
          <p:nvPr>
            <p:ph type="body" idx="1"/>
          </p:nvPr>
        </p:nvSpPr>
        <p:spPr>
          <a:xfrm>
            <a:off x="457200" y="1698625"/>
            <a:ext cx="8229600" cy="4092576"/>
          </a:xfrm>
        </p:spPr>
        <p:txBody>
          <a:bodyPr/>
          <a:lstStyle/>
          <a:p>
            <a:pPr marL="66736" indent="0">
              <a:lnSpc>
                <a:spcPct val="110000"/>
              </a:lnSpc>
              <a:spcBef>
                <a:spcPts val="600"/>
              </a:spcBef>
              <a:buSzPct val="75000"/>
              <a:buNone/>
            </a:pPr>
            <a:r>
              <a:rPr lang="en-US" sz="1800" dirty="0"/>
              <a:t>Part 3 of the Common Formative Assessment module is designed to be completed in 4 hours. </a:t>
            </a:r>
          </a:p>
          <a:p>
            <a:pPr marL="66736" indent="0">
              <a:lnSpc>
                <a:spcPct val="110000"/>
              </a:lnSpc>
              <a:spcBef>
                <a:spcPts val="600"/>
              </a:spcBef>
              <a:buSzPct val="75000"/>
              <a:buNone/>
            </a:pPr>
            <a:r>
              <a:rPr lang="en-US" sz="1800" b="1" dirty="0"/>
              <a:t>Supplies needed</a:t>
            </a:r>
          </a:p>
          <a:p>
            <a:pPr marL="457200" indent="-365760">
              <a:lnSpc>
                <a:spcPct val="110000"/>
              </a:lnSpc>
              <a:spcBef>
                <a:spcPts val="600"/>
              </a:spcBef>
              <a:buSzPct val="75000"/>
              <a:buFont typeface="Wingdings" panose="05000000000000000000" pitchFamily="2" charset="2"/>
              <a:buChar char="q"/>
            </a:pPr>
            <a:r>
              <a:rPr lang="en-US" sz="1800" dirty="0" err="1"/>
              <a:t>WiFi</a:t>
            </a:r>
            <a:r>
              <a:rPr lang="en-US" sz="1800" dirty="0"/>
              <a:t> access for presenter and participants</a:t>
            </a:r>
          </a:p>
          <a:p>
            <a:pPr marL="457200" indent="-365760">
              <a:lnSpc>
                <a:spcPct val="110000"/>
              </a:lnSpc>
              <a:spcBef>
                <a:spcPts val="600"/>
              </a:spcBef>
              <a:buSzPct val="75000"/>
              <a:buFont typeface="Wingdings" panose="05000000000000000000" pitchFamily="2" charset="2"/>
              <a:buChar char="q"/>
            </a:pPr>
            <a:r>
              <a:rPr lang="en-US" sz="1800" dirty="0"/>
              <a:t>Access to videos (through </a:t>
            </a:r>
            <a:r>
              <a:rPr lang="en-US" sz="1800" dirty="0" err="1"/>
              <a:t>WiFi</a:t>
            </a:r>
            <a:r>
              <a:rPr lang="en-US" sz="1800" dirty="0"/>
              <a:t> if available, but download to flash drive as a back-up)</a:t>
            </a:r>
          </a:p>
          <a:p>
            <a:pPr marL="457200" indent="-365760">
              <a:lnSpc>
                <a:spcPct val="110000"/>
              </a:lnSpc>
              <a:spcBef>
                <a:spcPts val="600"/>
              </a:spcBef>
              <a:buSzPct val="75000"/>
              <a:buFont typeface="Wingdings" panose="05000000000000000000" pitchFamily="2" charset="2"/>
              <a:buChar char="q"/>
            </a:pPr>
            <a:r>
              <a:rPr lang="en-US" sz="1800" dirty="0"/>
              <a:t>Chart paper</a:t>
            </a:r>
          </a:p>
          <a:p>
            <a:pPr marL="457200" indent="-365760">
              <a:lnSpc>
                <a:spcPct val="110000"/>
              </a:lnSpc>
              <a:spcBef>
                <a:spcPts val="600"/>
              </a:spcBef>
              <a:buSzPct val="75000"/>
              <a:buFont typeface="Wingdings" panose="05000000000000000000" pitchFamily="2" charset="2"/>
              <a:buChar char="q"/>
            </a:pPr>
            <a:r>
              <a:rPr lang="en-US" sz="1800" dirty="0"/>
              <a:t>Plain paper</a:t>
            </a:r>
          </a:p>
          <a:p>
            <a:pPr marL="457200" indent="-365760">
              <a:lnSpc>
                <a:spcPct val="110000"/>
              </a:lnSpc>
              <a:spcBef>
                <a:spcPts val="600"/>
              </a:spcBef>
              <a:buSzPct val="75000"/>
              <a:buFont typeface="Wingdings" panose="05000000000000000000" pitchFamily="2" charset="2"/>
              <a:buChar char="q"/>
            </a:pPr>
            <a:r>
              <a:rPr lang="en-US" sz="1800" dirty="0"/>
              <a:t>Markers &amp; highlighters</a:t>
            </a:r>
          </a:p>
          <a:p>
            <a:pPr marL="457200" indent="-365760">
              <a:lnSpc>
                <a:spcPct val="110000"/>
              </a:lnSpc>
              <a:spcBef>
                <a:spcPts val="600"/>
              </a:spcBef>
              <a:buSzPct val="75000"/>
              <a:buFont typeface="Wingdings" panose="05000000000000000000" pitchFamily="2" charset="2"/>
              <a:buChar char="q"/>
            </a:pPr>
            <a:r>
              <a:rPr lang="en-US" sz="1800" dirty="0"/>
              <a:t>Post-it-Notes</a:t>
            </a:r>
          </a:p>
          <a:p>
            <a:pPr marL="457200" indent="-365760">
              <a:lnSpc>
                <a:spcPct val="110000"/>
              </a:lnSpc>
              <a:spcBef>
                <a:spcPts val="600"/>
              </a:spcBef>
              <a:buSzPct val="75000"/>
              <a:buFont typeface="Wingdings" panose="05000000000000000000" pitchFamily="2" charset="2"/>
              <a:buChar char="q"/>
            </a:pPr>
            <a:r>
              <a:rPr lang="en-US" sz="1800" b="0" dirty="0"/>
              <a:t>You may consider requesting that participants bring a device with a QR reader to scan codes for easy access to documents.</a:t>
            </a:r>
          </a:p>
          <a:p>
            <a:endParaRPr lang="en-US" sz="1800" dirty="0"/>
          </a:p>
        </p:txBody>
      </p:sp>
    </p:spTree>
    <p:extLst>
      <p:ext uri="{BB962C8B-B14F-4D97-AF65-F5344CB8AC3E}">
        <p14:creationId xmlns:p14="http://schemas.microsoft.com/office/powerpoint/2010/main" val="419742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87B20-2E2D-B42D-B7F9-7D6F8EC6D82E}"/>
              </a:ext>
            </a:extLst>
          </p:cNvPr>
          <p:cNvSpPr>
            <a:spLocks noGrp="1"/>
          </p:cNvSpPr>
          <p:nvPr>
            <p:ph type="title"/>
          </p:nvPr>
        </p:nvSpPr>
        <p:spPr/>
        <p:txBody>
          <a:bodyPr/>
          <a:lstStyle/>
          <a:p>
            <a:r>
              <a:rPr lang="en-US" dirty="0"/>
              <a:t>Effective Feedback Is …</a:t>
            </a:r>
          </a:p>
        </p:txBody>
      </p:sp>
      <p:sp>
        <p:nvSpPr>
          <p:cNvPr id="4" name="Text Placeholder 3">
            <a:extLst>
              <a:ext uri="{FF2B5EF4-FFF2-40B4-BE49-F238E27FC236}">
                <a16:creationId xmlns:a16="http://schemas.microsoft.com/office/drawing/2014/main" id="{48B6D4BC-C045-3317-A83B-B578066E20AD}"/>
              </a:ext>
            </a:extLst>
          </p:cNvPr>
          <p:cNvSpPr>
            <a:spLocks noGrp="1"/>
          </p:cNvSpPr>
          <p:nvPr>
            <p:ph type="body" idx="1"/>
          </p:nvPr>
        </p:nvSpPr>
        <p:spPr/>
        <p:txBody>
          <a:bodyPr/>
          <a:lstStyle/>
          <a:p>
            <a:r>
              <a:rPr lang="en-US" dirty="0"/>
              <a:t>Timely, consistent, and ongoing </a:t>
            </a:r>
          </a:p>
          <a:p>
            <a:r>
              <a:rPr lang="en-US" dirty="0"/>
              <a:t>Specific &amp; goal oriented</a:t>
            </a:r>
          </a:p>
          <a:p>
            <a:r>
              <a:rPr lang="en-US" dirty="0"/>
              <a:t>Student friendly</a:t>
            </a:r>
          </a:p>
          <a:p>
            <a:r>
              <a:rPr lang="en-US" dirty="0"/>
              <a:t>Actionable</a:t>
            </a:r>
          </a:p>
        </p:txBody>
      </p:sp>
      <p:sp>
        <p:nvSpPr>
          <p:cNvPr id="5" name="TextBox 4">
            <a:extLst>
              <a:ext uri="{FF2B5EF4-FFF2-40B4-BE49-F238E27FC236}">
                <a16:creationId xmlns:a16="http://schemas.microsoft.com/office/drawing/2014/main" id="{F1D5C6B9-2C6F-E5B0-0BE2-3CA0DA1B6EE9}"/>
              </a:ext>
            </a:extLst>
          </p:cNvPr>
          <p:cNvSpPr txBox="1"/>
          <p:nvPr/>
        </p:nvSpPr>
        <p:spPr>
          <a:xfrm>
            <a:off x="4936578" y="6488668"/>
            <a:ext cx="3209981" cy="369332"/>
          </a:xfrm>
          <a:prstGeom prst="rect">
            <a:avLst/>
          </a:prstGeom>
          <a:noFill/>
        </p:spPr>
        <p:txBody>
          <a:bodyPr wrap="none" rtlCol="0">
            <a:spAutoFit/>
          </a:bodyPr>
          <a:lstStyle/>
          <a:p>
            <a:r>
              <a:rPr lang="en-US" dirty="0"/>
              <a:t>(Chicago Literacy Alliance, 2020)</a:t>
            </a:r>
          </a:p>
        </p:txBody>
      </p:sp>
    </p:spTree>
    <p:extLst>
      <p:ext uri="{BB962C8B-B14F-4D97-AF65-F5344CB8AC3E}">
        <p14:creationId xmlns:p14="http://schemas.microsoft.com/office/powerpoint/2010/main" val="255397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4E3D-BC8B-F476-1A49-11DC3864A971}"/>
              </a:ext>
            </a:extLst>
          </p:cNvPr>
          <p:cNvSpPr>
            <a:spLocks noGrp="1"/>
          </p:cNvSpPr>
          <p:nvPr>
            <p:ph type="title"/>
          </p:nvPr>
        </p:nvSpPr>
        <p:spPr/>
        <p:txBody>
          <a:bodyPr/>
          <a:lstStyle/>
          <a:p>
            <a:r>
              <a:rPr lang="en-US" dirty="0"/>
              <a:t>Effective Feedback</a:t>
            </a:r>
          </a:p>
        </p:txBody>
      </p:sp>
      <p:sp>
        <p:nvSpPr>
          <p:cNvPr id="3" name="Text Placeholder 2">
            <a:extLst>
              <a:ext uri="{FF2B5EF4-FFF2-40B4-BE49-F238E27FC236}">
                <a16:creationId xmlns:a16="http://schemas.microsoft.com/office/drawing/2014/main" id="{FF43BF07-427A-B29D-C092-AF1A30900FA8}"/>
              </a:ext>
            </a:extLst>
          </p:cNvPr>
          <p:cNvSpPr>
            <a:spLocks noGrp="1"/>
          </p:cNvSpPr>
          <p:nvPr>
            <p:ph type="body" idx="1"/>
          </p:nvPr>
        </p:nvSpPr>
        <p:spPr/>
        <p:txBody>
          <a:bodyPr/>
          <a:lstStyle/>
          <a:p>
            <a:r>
              <a:rPr lang="en-US" dirty="0"/>
              <a:t>Provides clarity on learning targets and success criteria</a:t>
            </a:r>
          </a:p>
          <a:p>
            <a:r>
              <a:rPr lang="en-US" dirty="0"/>
              <a:t>Uses examples of strong and weak work</a:t>
            </a:r>
          </a:p>
          <a:p>
            <a:r>
              <a:rPr lang="en-US" dirty="0"/>
              <a:t>Is informative, actionable, and nonevaluative</a:t>
            </a:r>
          </a:p>
          <a:p>
            <a:r>
              <a:rPr lang="en-US" dirty="0"/>
              <a:t>Anticipates students will adjust based on feedback</a:t>
            </a:r>
          </a:p>
          <a:p>
            <a:r>
              <a:rPr lang="en-US" dirty="0"/>
              <a:t>Focuses on one aspect at a time</a:t>
            </a:r>
          </a:p>
          <a:p>
            <a:r>
              <a:rPr lang="en-US" dirty="0"/>
              <a:t>Provides students with information on next steps</a:t>
            </a:r>
          </a:p>
          <a:p>
            <a:r>
              <a:rPr lang="en-US" dirty="0"/>
              <a:t>Teaches focused revision</a:t>
            </a:r>
          </a:p>
          <a:p>
            <a:r>
              <a:rPr lang="en-US" dirty="0"/>
              <a:t>Engages students in self-reflection</a:t>
            </a:r>
          </a:p>
        </p:txBody>
      </p:sp>
      <p:pic>
        <p:nvPicPr>
          <p:cNvPr id="4" name="Picture 3" descr="Icon for Module Specific info for CFA">
            <a:extLst>
              <a:ext uri="{FF2B5EF4-FFF2-40B4-BE49-F238E27FC236}">
                <a16:creationId xmlns:a16="http://schemas.microsoft.com/office/drawing/2014/main" id="{B9290535-788B-431D-7B86-CFA4904F2E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
        <p:nvSpPr>
          <p:cNvPr id="5" name="TextBox 4">
            <a:extLst>
              <a:ext uri="{FF2B5EF4-FFF2-40B4-BE49-F238E27FC236}">
                <a16:creationId xmlns:a16="http://schemas.microsoft.com/office/drawing/2014/main" id="{EBA38303-86EC-A0AA-2643-A67EEB614609}"/>
              </a:ext>
            </a:extLst>
          </p:cNvPr>
          <p:cNvSpPr txBox="1"/>
          <p:nvPr/>
        </p:nvSpPr>
        <p:spPr>
          <a:xfrm>
            <a:off x="5222989" y="6488668"/>
            <a:ext cx="2909258" cy="369332"/>
          </a:xfrm>
          <a:prstGeom prst="rect">
            <a:avLst/>
          </a:prstGeom>
          <a:noFill/>
        </p:spPr>
        <p:txBody>
          <a:bodyPr wrap="none" rtlCol="0">
            <a:spAutoFit/>
          </a:bodyPr>
          <a:lstStyle/>
          <a:p>
            <a:r>
              <a:rPr lang="en-US" b="1" dirty="0"/>
              <a:t> (</a:t>
            </a:r>
            <a:r>
              <a:rPr lang="en-US" dirty="0"/>
              <a:t>Moss and Brookhart, 2019) </a:t>
            </a:r>
          </a:p>
        </p:txBody>
      </p:sp>
    </p:spTree>
    <p:extLst>
      <p:ext uri="{BB962C8B-B14F-4D97-AF65-F5344CB8AC3E}">
        <p14:creationId xmlns:p14="http://schemas.microsoft.com/office/powerpoint/2010/main" val="1898645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BE20-87A6-3D0E-E72D-FE9B9B986E75}"/>
              </a:ext>
            </a:extLst>
          </p:cNvPr>
          <p:cNvSpPr>
            <a:spLocks noGrp="1"/>
          </p:cNvSpPr>
          <p:nvPr>
            <p:ph type="title"/>
          </p:nvPr>
        </p:nvSpPr>
        <p:spPr/>
        <p:txBody>
          <a:bodyPr/>
          <a:lstStyle/>
          <a:p>
            <a:r>
              <a:rPr lang="en-US" dirty="0"/>
              <a:t>Types of Feedback</a:t>
            </a:r>
          </a:p>
        </p:txBody>
      </p:sp>
      <p:sp>
        <p:nvSpPr>
          <p:cNvPr id="3" name="Text Placeholder 2">
            <a:extLst>
              <a:ext uri="{FF2B5EF4-FFF2-40B4-BE49-F238E27FC236}">
                <a16:creationId xmlns:a16="http://schemas.microsoft.com/office/drawing/2014/main" id="{9720C562-9A31-4926-AE53-314FAE6D6469}"/>
              </a:ext>
            </a:extLst>
          </p:cNvPr>
          <p:cNvSpPr>
            <a:spLocks noGrp="1"/>
          </p:cNvSpPr>
          <p:nvPr>
            <p:ph type="body" idx="1"/>
          </p:nvPr>
        </p:nvSpPr>
        <p:spPr>
          <a:xfrm>
            <a:off x="4352544" y="1828805"/>
            <a:ext cx="4334256" cy="3962396"/>
          </a:xfrm>
        </p:spPr>
        <p:txBody>
          <a:bodyPr/>
          <a:lstStyle/>
          <a:p>
            <a:r>
              <a:rPr lang="en-US" dirty="0"/>
              <a:t>Discuss differences between judgmental and informative feedback with a partner</a:t>
            </a:r>
          </a:p>
          <a:p>
            <a:r>
              <a:rPr lang="en-US" dirty="0"/>
              <a:t>Highlight a key statement from each category that resonates with you, for both types of feedback</a:t>
            </a:r>
          </a:p>
          <a:p>
            <a:r>
              <a:rPr lang="en-US" dirty="0"/>
              <a:t>Share with the group</a:t>
            </a:r>
          </a:p>
        </p:txBody>
      </p:sp>
      <p:sp>
        <p:nvSpPr>
          <p:cNvPr id="4" name="TextBox 3">
            <a:extLst>
              <a:ext uri="{FF2B5EF4-FFF2-40B4-BE49-F238E27FC236}">
                <a16:creationId xmlns:a16="http://schemas.microsoft.com/office/drawing/2014/main" id="{BC25E9B0-5E93-6A9A-864C-F37D127197CC}"/>
              </a:ext>
            </a:extLst>
          </p:cNvPr>
          <p:cNvSpPr txBox="1"/>
          <p:nvPr/>
        </p:nvSpPr>
        <p:spPr>
          <a:xfrm>
            <a:off x="827364" y="2245576"/>
            <a:ext cx="2889540" cy="1384995"/>
          </a:xfrm>
          <a:prstGeom prst="rect">
            <a:avLst/>
          </a:prstGeom>
          <a:solidFill>
            <a:schemeClr val="bg1"/>
          </a:solidFill>
        </p:spPr>
        <p:txBody>
          <a:bodyPr wrap="square" rtlCol="0">
            <a:spAutoFit/>
          </a:bodyPr>
          <a:lstStyle/>
          <a:p>
            <a:pPr marL="0" lvl="1" algn="ctr"/>
            <a:r>
              <a:rPr lang="en-US" sz="2400" dirty="0">
                <a:solidFill>
                  <a:schemeClr val="dk1"/>
                </a:solidFill>
                <a:latin typeface="Tw Cen MT" panose="020B0602020104020603" pitchFamily="34" charset="0"/>
                <a:sym typeface="Questrial"/>
              </a:rPr>
              <a:t>Judgmental/</a:t>
            </a:r>
            <a:br>
              <a:rPr lang="en-US" sz="2400" dirty="0">
                <a:solidFill>
                  <a:schemeClr val="dk1"/>
                </a:solidFill>
                <a:latin typeface="Tw Cen MT" panose="020B0602020104020603" pitchFamily="34" charset="0"/>
                <a:sym typeface="Questrial"/>
              </a:rPr>
            </a:br>
            <a:r>
              <a:rPr lang="en-US" sz="2400" dirty="0">
                <a:solidFill>
                  <a:schemeClr val="dk1"/>
                </a:solidFill>
                <a:latin typeface="Tw Cen MT" panose="020B0602020104020603" pitchFamily="34" charset="0"/>
                <a:sym typeface="Questrial"/>
              </a:rPr>
              <a:t>Evaluative </a:t>
            </a:r>
          </a:p>
          <a:p>
            <a:pPr marL="0" lvl="1" algn="ctr"/>
            <a:r>
              <a:rPr lang="en-US" sz="2400" dirty="0">
                <a:solidFill>
                  <a:schemeClr val="dk1"/>
                </a:solidFill>
                <a:latin typeface="Tw Cen MT" panose="020B0602020104020603" pitchFamily="34" charset="0"/>
                <a:sym typeface="Questrial"/>
              </a:rPr>
              <a:t>Feedback</a:t>
            </a:r>
          </a:p>
          <a:p>
            <a:pPr algn="ctr"/>
            <a:endParaRPr lang="en-US" sz="1200" dirty="0"/>
          </a:p>
        </p:txBody>
      </p:sp>
      <p:sp>
        <p:nvSpPr>
          <p:cNvPr id="5" name="TextBox 4">
            <a:extLst>
              <a:ext uri="{FF2B5EF4-FFF2-40B4-BE49-F238E27FC236}">
                <a16:creationId xmlns:a16="http://schemas.microsoft.com/office/drawing/2014/main" id="{0FE20D65-BD66-480B-750E-D61C9BCB87A6}"/>
              </a:ext>
            </a:extLst>
          </p:cNvPr>
          <p:cNvSpPr txBox="1"/>
          <p:nvPr/>
        </p:nvSpPr>
        <p:spPr>
          <a:xfrm>
            <a:off x="457200" y="4023634"/>
            <a:ext cx="3629868" cy="1384995"/>
          </a:xfrm>
          <a:prstGeom prst="rect">
            <a:avLst/>
          </a:prstGeom>
          <a:solidFill>
            <a:schemeClr val="bg1"/>
          </a:solidFill>
        </p:spPr>
        <p:txBody>
          <a:bodyPr wrap="square" rtlCol="0">
            <a:spAutoFit/>
          </a:bodyPr>
          <a:lstStyle/>
          <a:p>
            <a:pPr marL="0" lvl="1" algn="ctr"/>
            <a:r>
              <a:rPr lang="en-US" sz="2400" dirty="0">
                <a:solidFill>
                  <a:schemeClr val="dk1"/>
                </a:solidFill>
                <a:latin typeface="Tw Cen MT" panose="020B0602020104020603" pitchFamily="34" charset="0"/>
              </a:rPr>
              <a:t>Informative/</a:t>
            </a:r>
          </a:p>
          <a:p>
            <a:pPr marL="0" lvl="1" algn="ctr"/>
            <a:r>
              <a:rPr lang="en-US" sz="2400" dirty="0">
                <a:solidFill>
                  <a:schemeClr val="dk1"/>
                </a:solidFill>
                <a:latin typeface="Tw Cen MT" panose="020B0602020104020603" pitchFamily="34" charset="0"/>
              </a:rPr>
              <a:t>Actionable</a:t>
            </a:r>
          </a:p>
          <a:p>
            <a:pPr marL="0" lvl="1" algn="ctr"/>
            <a:r>
              <a:rPr lang="en-US" sz="2400" dirty="0">
                <a:solidFill>
                  <a:schemeClr val="dk1"/>
                </a:solidFill>
                <a:latin typeface="Tw Cen MT" panose="020B0602020104020603" pitchFamily="34" charset="0"/>
              </a:rPr>
              <a:t>Feedback</a:t>
            </a:r>
          </a:p>
          <a:p>
            <a:pPr algn="ctr"/>
            <a:endParaRPr lang="en-US" sz="1200" dirty="0"/>
          </a:p>
        </p:txBody>
      </p:sp>
      <p:sp>
        <p:nvSpPr>
          <p:cNvPr id="6" name="TextBox 5">
            <a:extLst>
              <a:ext uri="{FF2B5EF4-FFF2-40B4-BE49-F238E27FC236}">
                <a16:creationId xmlns:a16="http://schemas.microsoft.com/office/drawing/2014/main" id="{2D84C578-5D5E-F15F-E5C0-DABD6F29D1FA}"/>
              </a:ext>
            </a:extLst>
          </p:cNvPr>
          <p:cNvSpPr txBox="1"/>
          <p:nvPr/>
        </p:nvSpPr>
        <p:spPr>
          <a:xfrm>
            <a:off x="2049894" y="3429000"/>
            <a:ext cx="444481" cy="400110"/>
          </a:xfrm>
          <a:prstGeom prst="rect">
            <a:avLst/>
          </a:prstGeom>
          <a:noFill/>
        </p:spPr>
        <p:txBody>
          <a:bodyPr wrap="none" rtlCol="0">
            <a:spAutoFit/>
          </a:bodyPr>
          <a:lstStyle/>
          <a:p>
            <a:pPr algn="ctr"/>
            <a:r>
              <a:rPr lang="en-US" sz="2000" i="1" dirty="0">
                <a:solidFill>
                  <a:srgbClr val="C00000"/>
                </a:solidFill>
                <a:latin typeface="Bradley Hand" pitchFamily="2" charset="77"/>
              </a:rPr>
              <a:t>VS</a:t>
            </a:r>
          </a:p>
        </p:txBody>
      </p:sp>
    </p:spTree>
    <p:extLst>
      <p:ext uri="{BB962C8B-B14F-4D97-AF65-F5344CB8AC3E}">
        <p14:creationId xmlns:p14="http://schemas.microsoft.com/office/powerpoint/2010/main" val="378081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4EB7-2F62-6232-2190-702DCFBC4048}"/>
              </a:ext>
            </a:extLst>
          </p:cNvPr>
          <p:cNvSpPr>
            <a:spLocks noGrp="1"/>
          </p:cNvSpPr>
          <p:nvPr>
            <p:ph type="title"/>
          </p:nvPr>
        </p:nvSpPr>
        <p:spPr>
          <a:xfrm>
            <a:off x="457200" y="670939"/>
            <a:ext cx="8229600" cy="1096961"/>
          </a:xfrm>
        </p:spPr>
        <p:txBody>
          <a:bodyPr/>
          <a:lstStyle/>
          <a:p>
            <a:r>
              <a:rPr lang="en-US" dirty="0"/>
              <a:t>Informative Or Evaluative Feedback?</a:t>
            </a:r>
          </a:p>
        </p:txBody>
      </p:sp>
      <p:sp>
        <p:nvSpPr>
          <p:cNvPr id="3" name="Text Placeholder 2">
            <a:extLst>
              <a:ext uri="{FF2B5EF4-FFF2-40B4-BE49-F238E27FC236}">
                <a16:creationId xmlns:a16="http://schemas.microsoft.com/office/drawing/2014/main" id="{887668B4-EE51-CAE6-F2CA-2967E9D6AF22}"/>
              </a:ext>
            </a:extLst>
          </p:cNvPr>
          <p:cNvSpPr>
            <a:spLocks noGrp="1"/>
          </p:cNvSpPr>
          <p:nvPr>
            <p:ph type="body" idx="1"/>
          </p:nvPr>
        </p:nvSpPr>
        <p:spPr>
          <a:xfrm>
            <a:off x="457200" y="1828805"/>
            <a:ext cx="5266944" cy="3962396"/>
          </a:xfrm>
        </p:spPr>
        <p:txBody>
          <a:bodyPr/>
          <a:lstStyle/>
          <a:p>
            <a:r>
              <a:rPr lang="en-US" dirty="0"/>
              <a:t>As a team, read each card and decide what type of feedback is used.</a:t>
            </a:r>
          </a:p>
          <a:p>
            <a:r>
              <a:rPr lang="en-US" dirty="0"/>
              <a:t>Sort the cards into two piles: </a:t>
            </a:r>
          </a:p>
          <a:p>
            <a:pPr lvl="2"/>
            <a:r>
              <a:rPr lang="en-US" sz="2400" dirty="0">
                <a:solidFill>
                  <a:srgbClr val="0070C0"/>
                </a:solidFill>
              </a:rPr>
              <a:t>  Informative/Actionable</a:t>
            </a:r>
          </a:p>
          <a:p>
            <a:pPr lvl="2"/>
            <a:r>
              <a:rPr lang="en-US" sz="2400" dirty="0">
                <a:solidFill>
                  <a:srgbClr val="FF0000"/>
                </a:solidFill>
              </a:rPr>
              <a:t>  Judgmental/Evaluative</a:t>
            </a:r>
          </a:p>
          <a:p>
            <a:r>
              <a:rPr lang="en-US" dirty="0"/>
              <a:t>Are there any that would fit into both categories? Why?</a:t>
            </a:r>
          </a:p>
          <a:p>
            <a:r>
              <a:rPr lang="en-US" dirty="0"/>
              <a:t>How might some of the feedback statements be improved?</a:t>
            </a:r>
          </a:p>
        </p:txBody>
      </p:sp>
      <p:sp>
        <p:nvSpPr>
          <p:cNvPr id="4" name="TextBox 3">
            <a:extLst>
              <a:ext uri="{FF2B5EF4-FFF2-40B4-BE49-F238E27FC236}">
                <a16:creationId xmlns:a16="http://schemas.microsoft.com/office/drawing/2014/main" id="{FEBF4475-2488-7345-254B-CD2D5E061495}"/>
              </a:ext>
            </a:extLst>
          </p:cNvPr>
          <p:cNvSpPr txBox="1"/>
          <p:nvPr/>
        </p:nvSpPr>
        <p:spPr>
          <a:xfrm>
            <a:off x="5724144" y="2740448"/>
            <a:ext cx="2728554" cy="400110"/>
          </a:xfrm>
          <a:prstGeom prst="rect">
            <a:avLst/>
          </a:prstGeom>
          <a:noFill/>
          <a:ln w="28575">
            <a:solidFill>
              <a:srgbClr val="000000"/>
            </a:solidFill>
          </a:ln>
        </p:spPr>
        <p:txBody>
          <a:bodyPr wrap="square" rtlCol="0">
            <a:spAutoFit/>
          </a:bodyPr>
          <a:lstStyle/>
          <a:p>
            <a:r>
              <a:rPr lang="en-US" sz="2000" b="1" dirty="0">
                <a:solidFill>
                  <a:srgbClr val="0072C7"/>
                </a:solidFill>
                <a:latin typeface="Tw Cen MT" panose="020B0602020104020603" pitchFamily="34" charset="0"/>
              </a:rPr>
              <a:t>Informative/Actionable</a:t>
            </a:r>
          </a:p>
        </p:txBody>
      </p:sp>
      <p:sp>
        <p:nvSpPr>
          <p:cNvPr id="5" name="TextBox 4">
            <a:extLst>
              <a:ext uri="{FF2B5EF4-FFF2-40B4-BE49-F238E27FC236}">
                <a16:creationId xmlns:a16="http://schemas.microsoft.com/office/drawing/2014/main" id="{9B7C0170-CC58-A61C-6278-2124DB84AB3C}"/>
              </a:ext>
            </a:extLst>
          </p:cNvPr>
          <p:cNvSpPr txBox="1"/>
          <p:nvPr/>
        </p:nvSpPr>
        <p:spPr>
          <a:xfrm>
            <a:off x="5724144" y="3409893"/>
            <a:ext cx="2728554" cy="400110"/>
          </a:xfrm>
          <a:prstGeom prst="rect">
            <a:avLst/>
          </a:prstGeom>
          <a:noFill/>
          <a:ln w="28575">
            <a:solidFill>
              <a:schemeClr val="tx1"/>
            </a:solidFill>
          </a:ln>
        </p:spPr>
        <p:txBody>
          <a:bodyPr wrap="square" rtlCol="0">
            <a:spAutoFit/>
          </a:bodyPr>
          <a:lstStyle/>
          <a:p>
            <a:r>
              <a:rPr lang="en-US" sz="2000" b="1" dirty="0">
                <a:solidFill>
                  <a:srgbClr val="FF0000"/>
                </a:solidFill>
                <a:latin typeface="Tw Cen MT" panose="020B0602020104020603" pitchFamily="34" charset="0"/>
              </a:rPr>
              <a:t>Judgmental/Evaluative</a:t>
            </a:r>
          </a:p>
        </p:txBody>
      </p:sp>
      <p:pic>
        <p:nvPicPr>
          <p:cNvPr id="6" name="Picture 5" descr="Indicates Handouts&#10;" title="Folder Icon ">
            <a:extLst>
              <a:ext uri="{FF2B5EF4-FFF2-40B4-BE49-F238E27FC236}">
                <a16:creationId xmlns:a16="http://schemas.microsoft.com/office/drawing/2014/main" id="{55AE13EE-1DDB-7532-1D6E-3B9093DA3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4748783"/>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D9084884-5460-B66F-24DF-5277B35D7A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598221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B9A9-635C-4CDC-D4F0-B87EACBC9F4C}"/>
              </a:ext>
            </a:extLst>
          </p:cNvPr>
          <p:cNvSpPr>
            <a:spLocks noGrp="1"/>
          </p:cNvSpPr>
          <p:nvPr>
            <p:ph type="title"/>
          </p:nvPr>
        </p:nvSpPr>
        <p:spPr/>
        <p:txBody>
          <a:bodyPr/>
          <a:lstStyle/>
          <a:p>
            <a:r>
              <a:rPr lang="en-US" dirty="0"/>
              <a:t>Timing of Feedback</a:t>
            </a:r>
          </a:p>
        </p:txBody>
      </p:sp>
      <p:sp>
        <p:nvSpPr>
          <p:cNvPr id="3" name="Text Placeholder 2">
            <a:extLst>
              <a:ext uri="{FF2B5EF4-FFF2-40B4-BE49-F238E27FC236}">
                <a16:creationId xmlns:a16="http://schemas.microsoft.com/office/drawing/2014/main" id="{A0D5A2E9-83A9-34DC-1DF7-FF86ED0BE3EF}"/>
              </a:ext>
            </a:extLst>
          </p:cNvPr>
          <p:cNvSpPr>
            <a:spLocks noGrp="1"/>
          </p:cNvSpPr>
          <p:nvPr>
            <p:ph type="body" idx="1"/>
          </p:nvPr>
        </p:nvSpPr>
        <p:spPr>
          <a:xfrm>
            <a:off x="457200" y="1828805"/>
            <a:ext cx="4718304" cy="3962396"/>
          </a:xfrm>
        </p:spPr>
        <p:txBody>
          <a:bodyPr/>
          <a:lstStyle/>
          <a:p>
            <a:r>
              <a:rPr lang="en-US" dirty="0"/>
              <a:t>When should formative assessment feedback occur?</a:t>
            </a:r>
          </a:p>
          <a:p>
            <a:pPr marL="91440" indent="0">
              <a:buNone/>
            </a:pPr>
            <a:endParaRPr lang="en-US" dirty="0"/>
          </a:p>
          <a:p>
            <a:r>
              <a:rPr lang="en-US" dirty="0"/>
              <a:t>How much feedback is appropriate?</a:t>
            </a:r>
          </a:p>
          <a:p>
            <a:endParaRPr lang="en-US" dirty="0"/>
          </a:p>
          <a:p>
            <a:r>
              <a:rPr lang="en-US" dirty="0"/>
              <a:t>What role does success criteria play when giving feedback? </a:t>
            </a:r>
          </a:p>
        </p:txBody>
      </p:sp>
      <p:pic>
        <p:nvPicPr>
          <p:cNvPr id="4" name="Picture 3" descr="Child sitting on rug at school, teacher sitting in front of them. ">
            <a:extLst>
              <a:ext uri="{FF2B5EF4-FFF2-40B4-BE49-F238E27FC236}">
                <a16:creationId xmlns:a16="http://schemas.microsoft.com/office/drawing/2014/main" id="{584973F5-92FB-D7A0-8B21-73F3DB6B6E21}"/>
              </a:ext>
            </a:extLst>
          </p:cNvPr>
          <p:cNvPicPr>
            <a:picLocks noChangeAspect="1"/>
          </p:cNvPicPr>
          <p:nvPr/>
        </p:nvPicPr>
        <p:blipFill>
          <a:blip r:embed="rId3"/>
          <a:stretch>
            <a:fillRect/>
          </a:stretch>
        </p:blipFill>
        <p:spPr>
          <a:xfrm>
            <a:off x="5261960" y="2286309"/>
            <a:ext cx="3424840" cy="2285382"/>
          </a:xfrm>
          <a:prstGeom prst="rect">
            <a:avLst/>
          </a:prstGeom>
        </p:spPr>
      </p:pic>
      <p:sp>
        <p:nvSpPr>
          <p:cNvPr id="5" name="TextBox 4">
            <a:extLst>
              <a:ext uri="{FF2B5EF4-FFF2-40B4-BE49-F238E27FC236}">
                <a16:creationId xmlns:a16="http://schemas.microsoft.com/office/drawing/2014/main" id="{D65B353F-67A5-2242-1F26-B68B9E28F978}"/>
              </a:ext>
            </a:extLst>
          </p:cNvPr>
          <p:cNvSpPr txBox="1"/>
          <p:nvPr/>
        </p:nvSpPr>
        <p:spPr>
          <a:xfrm>
            <a:off x="4334256" y="6435644"/>
            <a:ext cx="4608576" cy="369332"/>
          </a:xfrm>
          <a:prstGeom prst="rect">
            <a:avLst/>
          </a:prstGeom>
          <a:noFill/>
        </p:spPr>
        <p:txBody>
          <a:bodyPr wrap="square" rtlCol="0">
            <a:spAutoFit/>
          </a:bodyPr>
          <a:lstStyle/>
          <a:p>
            <a:r>
              <a:rPr lang="en-US" dirty="0"/>
              <a:t>        (</a:t>
            </a:r>
            <a:r>
              <a:rPr lang="en-US" dirty="0" err="1"/>
              <a:t>Almarode</a:t>
            </a:r>
            <a:r>
              <a:rPr lang="en-US" dirty="0"/>
              <a:t> &amp; Vandas, 2019)</a:t>
            </a:r>
          </a:p>
        </p:txBody>
      </p:sp>
      <p:pic>
        <p:nvPicPr>
          <p:cNvPr id="6" name="Picture 5" descr="Icon for Module Specific info for CFA">
            <a:extLst>
              <a:ext uri="{FF2B5EF4-FFF2-40B4-BE49-F238E27FC236}">
                <a16:creationId xmlns:a16="http://schemas.microsoft.com/office/drawing/2014/main" id="{1F04BFCE-418D-BD99-1682-E76BDB7E53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185312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780C-E37D-F041-67D4-C925EB5AA9F1}"/>
              </a:ext>
            </a:extLst>
          </p:cNvPr>
          <p:cNvSpPr>
            <a:spLocks noGrp="1"/>
          </p:cNvSpPr>
          <p:nvPr>
            <p:ph type="title"/>
          </p:nvPr>
        </p:nvSpPr>
        <p:spPr/>
        <p:txBody>
          <a:bodyPr/>
          <a:lstStyle/>
          <a:p>
            <a:r>
              <a:rPr lang="en-US" dirty="0"/>
              <a:t>Informative Feedback Strategies </a:t>
            </a:r>
          </a:p>
        </p:txBody>
      </p:sp>
      <p:sp>
        <p:nvSpPr>
          <p:cNvPr id="5" name="Text Placeholder 4">
            <a:extLst>
              <a:ext uri="{FF2B5EF4-FFF2-40B4-BE49-F238E27FC236}">
                <a16:creationId xmlns:a16="http://schemas.microsoft.com/office/drawing/2014/main" id="{BDA4A1B1-D5B9-A251-0BBD-B68C92C7CCE3}"/>
              </a:ext>
            </a:extLst>
          </p:cNvPr>
          <p:cNvSpPr>
            <a:spLocks noGrp="1"/>
          </p:cNvSpPr>
          <p:nvPr>
            <p:ph type="body" idx="1"/>
          </p:nvPr>
        </p:nvSpPr>
        <p:spPr>
          <a:xfrm>
            <a:off x="457202" y="1604388"/>
            <a:ext cx="5468110" cy="639762"/>
          </a:xfrm>
        </p:spPr>
        <p:txBody>
          <a:bodyPr/>
          <a:lstStyle/>
          <a:p>
            <a:r>
              <a:rPr lang="en-US" dirty="0"/>
              <a:t>Based on Success Criteria for </a:t>
            </a:r>
          </a:p>
          <a:p>
            <a:r>
              <a:rPr lang="en-US" dirty="0"/>
              <a:t>Choosing a Math Operation</a:t>
            </a:r>
          </a:p>
        </p:txBody>
      </p:sp>
      <p:sp>
        <p:nvSpPr>
          <p:cNvPr id="6" name="Content Placeholder 5">
            <a:extLst>
              <a:ext uri="{FF2B5EF4-FFF2-40B4-BE49-F238E27FC236}">
                <a16:creationId xmlns:a16="http://schemas.microsoft.com/office/drawing/2014/main" id="{693B77DB-134F-2A9E-CDC5-7076113B19D1}"/>
              </a:ext>
            </a:extLst>
          </p:cNvPr>
          <p:cNvSpPr>
            <a:spLocks noGrp="1"/>
          </p:cNvSpPr>
          <p:nvPr>
            <p:ph sz="half" idx="2"/>
          </p:nvPr>
        </p:nvSpPr>
        <p:spPr>
          <a:xfrm>
            <a:off x="457202" y="2244150"/>
            <a:ext cx="5468110" cy="3616325"/>
          </a:xfrm>
        </p:spPr>
        <p:txBody>
          <a:bodyPr/>
          <a:lstStyle/>
          <a:p>
            <a:pPr marL="463550" indent="-463550">
              <a:buAutoNum type="arabicPeriod"/>
            </a:pPr>
            <a:r>
              <a:rPr lang="en-US" sz="2000" dirty="0"/>
              <a:t>Highlighted operation clue words in the    problem</a:t>
            </a:r>
          </a:p>
          <a:p>
            <a:pPr marL="463550" indent="-463550">
              <a:buAutoNum type="arabicPeriod"/>
            </a:pPr>
            <a:r>
              <a:rPr lang="en-US" sz="2000" dirty="0"/>
              <a:t>Used clue words to choose the correct   operation to solve the problem</a:t>
            </a:r>
          </a:p>
          <a:p>
            <a:pPr marL="463550" indent="-463550">
              <a:buAutoNum type="arabicPeriod"/>
            </a:pPr>
            <a:r>
              <a:rPr lang="en-US" sz="2000" dirty="0"/>
              <a:t>Wrote an accurate equation using the correct operation and numbers from the problem</a:t>
            </a:r>
          </a:p>
          <a:p>
            <a:pPr marL="463550" indent="-463550">
              <a:buAutoNum type="arabicPeriod"/>
            </a:pPr>
            <a:r>
              <a:rPr lang="en-US" sz="2000" dirty="0"/>
              <a:t>Accurately solved the operation problem accurately</a:t>
            </a:r>
          </a:p>
          <a:p>
            <a:pPr marL="463550" indent="-463550">
              <a:buAutoNum type="arabicPeriod"/>
            </a:pPr>
            <a:r>
              <a:rPr lang="en-US" sz="2000" dirty="0"/>
              <a:t>Answer uses the correct units (e.g., $, cm, miles)</a:t>
            </a:r>
          </a:p>
        </p:txBody>
      </p:sp>
      <p:sp>
        <p:nvSpPr>
          <p:cNvPr id="7" name="Text Placeholder 6">
            <a:extLst>
              <a:ext uri="{FF2B5EF4-FFF2-40B4-BE49-F238E27FC236}">
                <a16:creationId xmlns:a16="http://schemas.microsoft.com/office/drawing/2014/main" id="{69456877-37C4-450B-AAD7-C2E305FC9A59}"/>
              </a:ext>
            </a:extLst>
          </p:cNvPr>
          <p:cNvSpPr>
            <a:spLocks noGrp="1"/>
          </p:cNvSpPr>
          <p:nvPr>
            <p:ph type="body" sz="quarter" idx="3"/>
          </p:nvPr>
        </p:nvSpPr>
        <p:spPr>
          <a:xfrm>
            <a:off x="6089904" y="1604388"/>
            <a:ext cx="2596898" cy="639762"/>
          </a:xfrm>
        </p:spPr>
        <p:txBody>
          <a:bodyPr/>
          <a:lstStyle/>
          <a:p>
            <a:pPr algn="ctr"/>
            <a:r>
              <a:rPr lang="en-US" sz="2400" b="1" dirty="0">
                <a:solidFill>
                  <a:schemeClr val="tx1"/>
                </a:solidFill>
              </a:rPr>
              <a:t>Feedback Grid</a:t>
            </a:r>
          </a:p>
        </p:txBody>
      </p:sp>
      <p:pic>
        <p:nvPicPr>
          <p:cNvPr id="13" name="Content Placeholder 10" descr="Grid, two rows. Top row is 1-5&#10;under the 1 is an x, under the 2 is an x, under the 3 is a ?, under the 4 is x, under the 5 is a ?">
            <a:extLst>
              <a:ext uri="{FF2B5EF4-FFF2-40B4-BE49-F238E27FC236}">
                <a16:creationId xmlns:a16="http://schemas.microsoft.com/office/drawing/2014/main" id="{25AC3550-3740-D47C-42E4-D21F158265E9}"/>
              </a:ext>
            </a:extLst>
          </p:cNvPr>
          <p:cNvPicPr>
            <a:picLocks noChangeAspect="1"/>
          </p:cNvPicPr>
          <p:nvPr/>
        </p:nvPicPr>
        <p:blipFill>
          <a:blip r:embed="rId3"/>
          <a:stretch>
            <a:fillRect/>
          </a:stretch>
        </p:blipFill>
        <p:spPr>
          <a:xfrm>
            <a:off x="5841143" y="2322723"/>
            <a:ext cx="3094420" cy="1078714"/>
          </a:xfrm>
          <a:prstGeom prst="rect">
            <a:avLst/>
          </a:prstGeom>
        </p:spPr>
      </p:pic>
      <p:pic>
        <p:nvPicPr>
          <p:cNvPr id="14" name="Picture 13" descr="Icon for Module Specific info for CFA">
            <a:extLst>
              <a:ext uri="{FF2B5EF4-FFF2-40B4-BE49-F238E27FC236}">
                <a16:creationId xmlns:a16="http://schemas.microsoft.com/office/drawing/2014/main" id="{3B2447D3-5941-0CE0-E6EC-32943E903F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
        <p:nvSpPr>
          <p:cNvPr id="15" name="TextBox 14">
            <a:extLst>
              <a:ext uri="{FF2B5EF4-FFF2-40B4-BE49-F238E27FC236}">
                <a16:creationId xmlns:a16="http://schemas.microsoft.com/office/drawing/2014/main" id="{F213CE38-F02C-1BEC-E26E-6B143214DA48}"/>
              </a:ext>
            </a:extLst>
          </p:cNvPr>
          <p:cNvSpPr txBox="1"/>
          <p:nvPr/>
        </p:nvSpPr>
        <p:spPr>
          <a:xfrm>
            <a:off x="6383992" y="6211669"/>
            <a:ext cx="2302808" cy="646331"/>
          </a:xfrm>
          <a:prstGeom prst="rect">
            <a:avLst/>
          </a:prstGeom>
          <a:noFill/>
        </p:spPr>
        <p:txBody>
          <a:bodyPr wrap="square" rtlCol="0">
            <a:spAutoFit/>
          </a:bodyPr>
          <a:lstStyle/>
          <a:p>
            <a:r>
              <a:rPr lang="en-US" dirty="0"/>
              <a:t>        </a:t>
            </a:r>
          </a:p>
          <a:p>
            <a:r>
              <a:rPr lang="en-US" dirty="0"/>
              <a:t> (</a:t>
            </a:r>
            <a:r>
              <a:rPr lang="en-US" dirty="0" err="1"/>
              <a:t>Wiliam</a:t>
            </a:r>
            <a:r>
              <a:rPr lang="en-US" dirty="0"/>
              <a:t>, 2018)</a:t>
            </a:r>
          </a:p>
        </p:txBody>
      </p:sp>
    </p:spTree>
    <p:extLst>
      <p:ext uri="{BB962C8B-B14F-4D97-AF65-F5344CB8AC3E}">
        <p14:creationId xmlns:p14="http://schemas.microsoft.com/office/powerpoint/2010/main" val="4035223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A002-AD63-FC76-887F-663ED6874652}"/>
              </a:ext>
            </a:extLst>
          </p:cNvPr>
          <p:cNvSpPr>
            <a:spLocks noGrp="1"/>
          </p:cNvSpPr>
          <p:nvPr>
            <p:ph type="title"/>
          </p:nvPr>
        </p:nvSpPr>
        <p:spPr/>
        <p:txBody>
          <a:bodyPr/>
          <a:lstStyle/>
          <a:p>
            <a:r>
              <a:rPr lang="en-US" sz="4400" dirty="0"/>
              <a:t>Informative Feedback Strategies </a:t>
            </a:r>
            <a:endParaRPr lang="en-US" dirty="0"/>
          </a:p>
        </p:txBody>
      </p:sp>
      <p:sp>
        <p:nvSpPr>
          <p:cNvPr id="3" name="Text Placeholder 2">
            <a:extLst>
              <a:ext uri="{FF2B5EF4-FFF2-40B4-BE49-F238E27FC236}">
                <a16:creationId xmlns:a16="http://schemas.microsoft.com/office/drawing/2014/main" id="{6D1AD75E-D0D0-A29D-74B5-859130FE2600}"/>
              </a:ext>
            </a:extLst>
          </p:cNvPr>
          <p:cNvSpPr>
            <a:spLocks noGrp="1"/>
          </p:cNvSpPr>
          <p:nvPr>
            <p:ph type="body" idx="1"/>
          </p:nvPr>
        </p:nvSpPr>
        <p:spPr>
          <a:xfrm>
            <a:off x="457200" y="2174875"/>
            <a:ext cx="8229600" cy="3616326"/>
          </a:xfrm>
        </p:spPr>
        <p:txBody>
          <a:bodyPr/>
          <a:lstStyle/>
          <a:p>
            <a:pPr marL="463550" indent="-463550">
              <a:lnSpc>
                <a:spcPct val="120000"/>
              </a:lnSpc>
            </a:pPr>
            <a:r>
              <a:rPr lang="en-US" sz="2400" u="sng" dirty="0"/>
              <a:t>Section 1</a:t>
            </a:r>
            <a:r>
              <a:rPr lang="en-US" sz="2400" dirty="0"/>
              <a:t>: Student opinion about strengths and what they need to do next</a:t>
            </a:r>
            <a:endParaRPr lang="en-US" sz="2400" b="1" dirty="0"/>
          </a:p>
          <a:p>
            <a:pPr marL="463550" indent="-463550">
              <a:lnSpc>
                <a:spcPct val="120000"/>
              </a:lnSpc>
            </a:pPr>
            <a:r>
              <a:rPr lang="en-US" sz="2400" u="sng" dirty="0"/>
              <a:t>Section 2</a:t>
            </a:r>
            <a:r>
              <a:rPr lang="en-US" sz="2400" dirty="0"/>
              <a:t>: Teacher feedback about strengths and what student should work on next</a:t>
            </a:r>
          </a:p>
          <a:p>
            <a:pPr marL="463550" indent="-463550">
              <a:lnSpc>
                <a:spcPct val="120000"/>
              </a:lnSpc>
            </a:pPr>
            <a:r>
              <a:rPr lang="en-US" sz="2400" u="sng" dirty="0"/>
              <a:t>Section 3</a:t>
            </a:r>
            <a:r>
              <a:rPr lang="en-US" sz="2400" dirty="0"/>
              <a:t>: Student creates a plan for what they will do next</a:t>
            </a:r>
          </a:p>
          <a:p>
            <a:pPr marL="91440" indent="0">
              <a:buNone/>
            </a:pPr>
            <a:endParaRPr lang="en-US" dirty="0"/>
          </a:p>
        </p:txBody>
      </p:sp>
      <p:sp>
        <p:nvSpPr>
          <p:cNvPr id="4" name="Text Placeholder 4">
            <a:extLst>
              <a:ext uri="{FF2B5EF4-FFF2-40B4-BE49-F238E27FC236}">
                <a16:creationId xmlns:a16="http://schemas.microsoft.com/office/drawing/2014/main" id="{C839EDB6-F049-2D9D-AE52-24906C7D2228}"/>
              </a:ext>
            </a:extLst>
          </p:cNvPr>
          <p:cNvSpPr txBox="1">
            <a:spLocks/>
          </p:cNvSpPr>
          <p:nvPr/>
        </p:nvSpPr>
        <p:spPr>
          <a:xfrm>
            <a:off x="457202" y="1535113"/>
            <a:ext cx="8229598" cy="639762"/>
          </a:xfrm>
          <a:prstGeom prst="rect">
            <a:avLst/>
          </a:prstGeom>
          <a:noFill/>
          <a:ln>
            <a:noFill/>
          </a:ln>
        </p:spPr>
        <p:txBody>
          <a:bodyPr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eaLnBrk="1" hangingPunct="1">
              <a:lnSpc>
                <a:spcPct val="100000"/>
              </a:lnSpc>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eaLnBrk="1" hangingPunct="1">
              <a:lnSpc>
                <a:spcPct val="100000"/>
              </a:lnSpc>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eaLnBrk="1" hangingPunct="1">
              <a:lnSpc>
                <a:spcPct val="100000"/>
              </a:lnSpc>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eaLnBrk="1" hangingPunct="1">
              <a:lnSpc>
                <a:spcPct val="100000"/>
              </a:lnSpc>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marL="91440" indent="0" algn="ctr" fontAlgn="auto">
              <a:buNone/>
            </a:pPr>
            <a:r>
              <a:rPr lang="en-US" sz="2400" b="1" dirty="0">
                <a:solidFill>
                  <a:schemeClr val="tx1"/>
                </a:solidFill>
              </a:rPr>
              <a:t>Assessment Dialogue Form</a:t>
            </a:r>
          </a:p>
          <a:p>
            <a:pPr marL="91440" indent="0" fontAlgn="auto">
              <a:buNone/>
            </a:pPr>
            <a:endParaRPr lang="en-US" kern="0" dirty="0"/>
          </a:p>
        </p:txBody>
      </p:sp>
      <p:sp>
        <p:nvSpPr>
          <p:cNvPr id="5" name="TextBox 4">
            <a:extLst>
              <a:ext uri="{FF2B5EF4-FFF2-40B4-BE49-F238E27FC236}">
                <a16:creationId xmlns:a16="http://schemas.microsoft.com/office/drawing/2014/main" id="{9D0585CB-9B14-F564-53AE-88C1C7A9F2F4}"/>
              </a:ext>
            </a:extLst>
          </p:cNvPr>
          <p:cNvSpPr txBox="1"/>
          <p:nvPr/>
        </p:nvSpPr>
        <p:spPr>
          <a:xfrm>
            <a:off x="5449824" y="6246244"/>
            <a:ext cx="3981945" cy="584775"/>
          </a:xfrm>
          <a:prstGeom prst="rect">
            <a:avLst/>
          </a:prstGeom>
          <a:noFill/>
        </p:spPr>
        <p:txBody>
          <a:bodyPr wrap="square" rtlCol="0">
            <a:spAutoFit/>
          </a:bodyPr>
          <a:lstStyle/>
          <a:p>
            <a:r>
              <a:rPr lang="en-US" sz="1600" dirty="0"/>
              <a:t>          </a:t>
            </a:r>
          </a:p>
          <a:p>
            <a:r>
              <a:rPr lang="en-US" sz="1600" dirty="0"/>
              <a:t>               (</a:t>
            </a:r>
            <a:r>
              <a:rPr lang="en-US" sz="1600" dirty="0" err="1"/>
              <a:t>Chappuis</a:t>
            </a:r>
            <a:r>
              <a:rPr lang="en-US" sz="1600" dirty="0"/>
              <a:t>, 2009)</a:t>
            </a:r>
          </a:p>
        </p:txBody>
      </p:sp>
      <p:pic>
        <p:nvPicPr>
          <p:cNvPr id="6" name="Picture 5" descr="Icon for Module Specific info for CFA">
            <a:extLst>
              <a:ext uri="{FF2B5EF4-FFF2-40B4-BE49-F238E27FC236}">
                <a16:creationId xmlns:a16="http://schemas.microsoft.com/office/drawing/2014/main" id="{36919DA0-8980-185A-E539-B387E32DCF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1214179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3D31-AFD4-B48C-B709-E5F4AD8B0FF8}"/>
              </a:ext>
            </a:extLst>
          </p:cNvPr>
          <p:cNvSpPr>
            <a:spLocks noGrp="1"/>
          </p:cNvSpPr>
          <p:nvPr>
            <p:ph type="title"/>
          </p:nvPr>
        </p:nvSpPr>
        <p:spPr/>
        <p:txBody>
          <a:bodyPr/>
          <a:lstStyle/>
          <a:p>
            <a:r>
              <a:rPr lang="en-US" dirty="0" err="1"/>
              <a:t>Overfeedback</a:t>
            </a:r>
            <a:r>
              <a:rPr lang="en-US" dirty="0"/>
              <a:t> Example</a:t>
            </a:r>
          </a:p>
        </p:txBody>
      </p:sp>
      <p:grpSp>
        <p:nvGrpSpPr>
          <p:cNvPr id="4" name="Group 3" descr="section of notebook paper, the sentence has numerous spelling error, capitalization issues, and punctuation errors.  Red pen is covering most of it with many corrections made. ">
            <a:extLst>
              <a:ext uri="{FF2B5EF4-FFF2-40B4-BE49-F238E27FC236}">
                <a16:creationId xmlns:a16="http://schemas.microsoft.com/office/drawing/2014/main" id="{6864B969-C474-542B-145B-0EDEA4372AE9}"/>
              </a:ext>
            </a:extLst>
          </p:cNvPr>
          <p:cNvGrpSpPr/>
          <p:nvPr/>
        </p:nvGrpSpPr>
        <p:grpSpPr>
          <a:xfrm>
            <a:off x="-234059" y="1857191"/>
            <a:ext cx="9612118" cy="4079738"/>
            <a:chOff x="1613218" y="1893767"/>
            <a:chExt cx="9612118" cy="4079738"/>
          </a:xfrm>
        </p:grpSpPr>
        <p:sp>
          <p:nvSpPr>
            <p:cNvPr id="5" name="TextBox 4">
              <a:extLst>
                <a:ext uri="{FF2B5EF4-FFF2-40B4-BE49-F238E27FC236}">
                  <a16:creationId xmlns:a16="http://schemas.microsoft.com/office/drawing/2014/main" id="{F277FEAD-AC17-C8F1-06D6-C0A8EEB16A03}"/>
                </a:ext>
              </a:extLst>
            </p:cNvPr>
            <p:cNvSpPr txBox="1"/>
            <p:nvPr/>
          </p:nvSpPr>
          <p:spPr>
            <a:xfrm>
              <a:off x="1613218" y="1893767"/>
              <a:ext cx="8445182" cy="3724096"/>
            </a:xfrm>
            <a:prstGeom prst="rect">
              <a:avLst/>
            </a:prstGeom>
            <a:noFill/>
          </p:spPr>
          <p:txBody>
            <a:bodyPr wrap="square" rtlCol="0">
              <a:spAutoFit/>
            </a:bodyPr>
            <a:lstStyle/>
            <a:p>
              <a:pPr lvl="4">
                <a:lnSpc>
                  <a:spcPct val="150000"/>
                </a:lnSpc>
              </a:pPr>
              <a:r>
                <a:rPr lang="en-US" sz="3200" dirty="0">
                  <a:latin typeface="Bradley Hand" pitchFamily="2" charset="77"/>
                </a:rPr>
                <a:t>Along with military </a:t>
              </a:r>
              <a:r>
                <a:rPr lang="en-US" sz="3200" dirty="0" err="1">
                  <a:latin typeface="Bradley Hand" pitchFamily="2" charset="77"/>
                </a:rPr>
                <a:t>technice</a:t>
              </a:r>
              <a:r>
                <a:rPr lang="en-US" sz="3200" dirty="0">
                  <a:latin typeface="Bradley Hand" pitchFamily="2" charset="77"/>
                </a:rPr>
                <a:t> of </a:t>
              </a:r>
            </a:p>
            <a:p>
              <a:pPr lvl="4">
                <a:lnSpc>
                  <a:spcPct val="150000"/>
                </a:lnSpc>
              </a:pPr>
              <a:r>
                <a:rPr lang="en-US" sz="3200" dirty="0" err="1">
                  <a:latin typeface="Bradley Hand" pitchFamily="2" charset="77"/>
                </a:rPr>
                <a:t>ther</a:t>
              </a:r>
              <a:r>
                <a:rPr lang="en-US" sz="3200" dirty="0">
                  <a:latin typeface="Bradley Hand" pitchFamily="2" charset="77"/>
                </a:rPr>
                <a:t> own the </a:t>
              </a:r>
              <a:r>
                <a:rPr lang="en-US" sz="3200" dirty="0" err="1">
                  <a:latin typeface="Bradley Hand" pitchFamily="2" charset="77"/>
                </a:rPr>
                <a:t>perian’s</a:t>
              </a:r>
              <a:r>
                <a:rPr lang="en-US" sz="3200" dirty="0">
                  <a:latin typeface="Bradley Hand" pitchFamily="2" charset="77"/>
                </a:rPr>
                <a:t> </a:t>
              </a:r>
              <a:r>
                <a:rPr lang="en-US" sz="3200" dirty="0" err="1">
                  <a:latin typeface="Bradley Hand" pitchFamily="2" charset="77"/>
                </a:rPr>
                <a:t>apted</a:t>
              </a:r>
              <a:r>
                <a:rPr lang="en-US" sz="3200" dirty="0">
                  <a:latin typeface="Bradley Hand" pitchFamily="2" charset="77"/>
                </a:rPr>
                <a:t> the</a:t>
              </a:r>
            </a:p>
            <a:p>
              <a:pPr lvl="4">
                <a:lnSpc>
                  <a:spcPct val="150000"/>
                </a:lnSpc>
              </a:pPr>
              <a:r>
                <a:rPr lang="en-US" sz="3200" dirty="0">
                  <a:latin typeface="Bradley Hand" pitchFamily="2" charset="77"/>
                </a:rPr>
                <a:t>Assyrians state-of-the art </a:t>
              </a:r>
              <a:r>
                <a:rPr lang="en-US" sz="3200" dirty="0" err="1">
                  <a:latin typeface="Bradley Hand" pitchFamily="2" charset="77"/>
                </a:rPr>
                <a:t>warfar</a:t>
              </a:r>
              <a:endParaRPr lang="en-US" sz="3200" dirty="0">
                <a:latin typeface="Bradley Hand" pitchFamily="2" charset="77"/>
              </a:endParaRPr>
            </a:p>
            <a:p>
              <a:pPr lvl="4">
                <a:lnSpc>
                  <a:spcPct val="150000"/>
                </a:lnSpc>
              </a:pPr>
              <a:r>
                <a:rPr lang="en-US" sz="3200" dirty="0" err="1">
                  <a:latin typeface="Bradley Hand" pitchFamily="2" charset="77"/>
                </a:rPr>
                <a:t>wich</a:t>
              </a:r>
              <a:r>
                <a:rPr lang="en-US" sz="3200" dirty="0">
                  <a:latin typeface="Bradley Hand" pitchFamily="2" charset="77"/>
                </a:rPr>
                <a:t> increased </a:t>
              </a:r>
              <a:r>
                <a:rPr lang="en-US" sz="3200" dirty="0" err="1">
                  <a:latin typeface="Bradley Hand" pitchFamily="2" charset="77"/>
                </a:rPr>
                <a:t>ther</a:t>
              </a:r>
              <a:r>
                <a:rPr lang="en-US" sz="3200" dirty="0">
                  <a:latin typeface="Bradley Hand" pitchFamily="2" charset="77"/>
                </a:rPr>
                <a:t> </a:t>
              </a:r>
              <a:r>
                <a:rPr lang="en-US" sz="3200" dirty="0" err="1">
                  <a:latin typeface="Bradley Hand" pitchFamily="2" charset="77"/>
                </a:rPr>
                <a:t>secrity</a:t>
              </a:r>
              <a:r>
                <a:rPr lang="en-US" sz="3200" dirty="0">
                  <a:latin typeface="Bradley Hand" pitchFamily="2" charset="77"/>
                </a:rPr>
                <a:t> as </a:t>
              </a:r>
            </a:p>
            <a:p>
              <a:pPr lvl="4">
                <a:lnSpc>
                  <a:spcPct val="150000"/>
                </a:lnSpc>
              </a:pPr>
              <a:r>
                <a:rPr lang="en-US" sz="3200" dirty="0">
                  <a:latin typeface="Bradley Hand" pitchFamily="2" charset="77"/>
                </a:rPr>
                <a:t>an Empire</a:t>
              </a:r>
            </a:p>
          </p:txBody>
        </p:sp>
        <p:cxnSp>
          <p:nvCxnSpPr>
            <p:cNvPr id="6" name="Straight Connector 5">
              <a:extLst>
                <a:ext uri="{FF2B5EF4-FFF2-40B4-BE49-F238E27FC236}">
                  <a16:creationId xmlns:a16="http://schemas.microsoft.com/office/drawing/2014/main" id="{4DA11376-6F1E-D9AA-BCF4-2F2C5068BABA}"/>
                </a:ext>
              </a:extLst>
            </p:cNvPr>
            <p:cNvCxnSpPr/>
            <p:nvPr/>
          </p:nvCxnSpPr>
          <p:spPr>
            <a:xfrm>
              <a:off x="1828800" y="2652719"/>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DBF09F-9330-AB52-80D8-A2160E3D472D}"/>
                </a:ext>
              </a:extLst>
            </p:cNvPr>
            <p:cNvCxnSpPr/>
            <p:nvPr/>
          </p:nvCxnSpPr>
          <p:spPr>
            <a:xfrm>
              <a:off x="1915541" y="3463487"/>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75A78D-B7D0-6FA6-5E2C-389FFEB7E37E}"/>
                </a:ext>
              </a:extLst>
            </p:cNvPr>
            <p:cNvCxnSpPr/>
            <p:nvPr/>
          </p:nvCxnSpPr>
          <p:spPr>
            <a:xfrm>
              <a:off x="1915541" y="4158431"/>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908230-4834-FFDE-539A-233D0336CDC9}"/>
                </a:ext>
              </a:extLst>
            </p:cNvPr>
            <p:cNvCxnSpPr/>
            <p:nvPr/>
          </p:nvCxnSpPr>
          <p:spPr>
            <a:xfrm>
              <a:off x="1915541" y="4880771"/>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984B92-C169-D739-E9F9-F6D4E0EDCAAD}"/>
                </a:ext>
              </a:extLst>
            </p:cNvPr>
            <p:cNvCxnSpPr/>
            <p:nvPr/>
          </p:nvCxnSpPr>
          <p:spPr>
            <a:xfrm>
              <a:off x="1933829" y="5505529"/>
              <a:ext cx="747979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31B83C-B20A-335D-1B38-C4C5576EA04E}"/>
                </a:ext>
              </a:extLst>
            </p:cNvPr>
            <p:cNvCxnSpPr/>
            <p:nvPr/>
          </p:nvCxnSpPr>
          <p:spPr>
            <a:xfrm>
              <a:off x="3236976" y="1927295"/>
              <a:ext cx="0" cy="40462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ED9883-BF29-9821-A9E9-87B8451A1735}"/>
                </a:ext>
              </a:extLst>
            </p:cNvPr>
            <p:cNvCxnSpPr/>
            <p:nvPr/>
          </p:nvCxnSpPr>
          <p:spPr>
            <a:xfrm>
              <a:off x="3041904" y="1893767"/>
              <a:ext cx="0" cy="40462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Freeform 35">
              <a:extLst>
                <a:ext uri="{FF2B5EF4-FFF2-40B4-BE49-F238E27FC236}">
                  <a16:creationId xmlns:a16="http://schemas.microsoft.com/office/drawing/2014/main" id="{5540ED60-1606-46DE-CED5-D7AED470F121}"/>
                </a:ext>
              </a:extLst>
            </p:cNvPr>
            <p:cNvSpPr/>
            <p:nvPr/>
          </p:nvSpPr>
          <p:spPr>
            <a:xfrm>
              <a:off x="7097339" y="1993659"/>
              <a:ext cx="1857686" cy="732737"/>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a16="http://schemas.microsoft.com/office/drawing/2014/main" id="{2F26D38E-00E7-6CE8-E167-B899E20DA0F4}"/>
                </a:ext>
              </a:extLst>
            </p:cNvPr>
            <p:cNvSpPr/>
            <p:nvPr/>
          </p:nvSpPr>
          <p:spPr>
            <a:xfrm>
              <a:off x="3031935" y="2774400"/>
              <a:ext cx="1310125" cy="708613"/>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7">
              <a:extLst>
                <a:ext uri="{FF2B5EF4-FFF2-40B4-BE49-F238E27FC236}">
                  <a16:creationId xmlns:a16="http://schemas.microsoft.com/office/drawing/2014/main" id="{11025786-A85C-759A-AF9F-631F044772AF}"/>
                </a:ext>
              </a:extLst>
            </p:cNvPr>
            <p:cNvSpPr/>
            <p:nvPr/>
          </p:nvSpPr>
          <p:spPr>
            <a:xfrm>
              <a:off x="5458454" y="2780847"/>
              <a:ext cx="1857686" cy="732737"/>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8">
              <a:extLst>
                <a:ext uri="{FF2B5EF4-FFF2-40B4-BE49-F238E27FC236}">
                  <a16:creationId xmlns:a16="http://schemas.microsoft.com/office/drawing/2014/main" id="{7B913406-F03F-8785-DE48-DD2778F31872}"/>
                </a:ext>
              </a:extLst>
            </p:cNvPr>
            <p:cNvSpPr/>
            <p:nvPr/>
          </p:nvSpPr>
          <p:spPr>
            <a:xfrm>
              <a:off x="7237305" y="2816713"/>
              <a:ext cx="788877" cy="534440"/>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9">
              <a:extLst>
                <a:ext uri="{FF2B5EF4-FFF2-40B4-BE49-F238E27FC236}">
                  <a16:creationId xmlns:a16="http://schemas.microsoft.com/office/drawing/2014/main" id="{D65990EF-5CCB-15E1-9ECC-7DAB464B3FF2}"/>
                </a:ext>
              </a:extLst>
            </p:cNvPr>
            <p:cNvSpPr/>
            <p:nvPr/>
          </p:nvSpPr>
          <p:spPr>
            <a:xfrm>
              <a:off x="8066706" y="3538057"/>
              <a:ext cx="1523698" cy="630968"/>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0">
              <a:extLst>
                <a:ext uri="{FF2B5EF4-FFF2-40B4-BE49-F238E27FC236}">
                  <a16:creationId xmlns:a16="http://schemas.microsoft.com/office/drawing/2014/main" id="{6CCD86A8-3819-1B19-C05F-DE40EB8700A7}"/>
                </a:ext>
              </a:extLst>
            </p:cNvPr>
            <p:cNvSpPr/>
            <p:nvPr/>
          </p:nvSpPr>
          <p:spPr>
            <a:xfrm>
              <a:off x="2925148" y="4293780"/>
              <a:ext cx="1523698" cy="630968"/>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1">
              <a:extLst>
                <a:ext uri="{FF2B5EF4-FFF2-40B4-BE49-F238E27FC236}">
                  <a16:creationId xmlns:a16="http://schemas.microsoft.com/office/drawing/2014/main" id="{3AF7B2F5-DDF1-5CE7-24E3-96AEECF2681B}"/>
                </a:ext>
              </a:extLst>
            </p:cNvPr>
            <p:cNvSpPr/>
            <p:nvPr/>
          </p:nvSpPr>
          <p:spPr>
            <a:xfrm>
              <a:off x="6127815" y="4274254"/>
              <a:ext cx="2229795" cy="758947"/>
            </a:xfrm>
            <a:custGeom>
              <a:avLst/>
              <a:gdLst>
                <a:gd name="connsiteX0" fmla="*/ 1198552 w 1857686"/>
                <a:gd name="connsiteY0" fmla="*/ 37793 h 732737"/>
                <a:gd name="connsiteX1" fmla="*/ 1033960 w 1857686"/>
                <a:gd name="connsiteY1" fmla="*/ 37793 h 732737"/>
                <a:gd name="connsiteX2" fmla="*/ 302440 w 1857686"/>
                <a:gd name="connsiteY2" fmla="*/ 56081 h 732737"/>
                <a:gd name="connsiteX3" fmla="*/ 101272 w 1857686"/>
                <a:gd name="connsiteY3" fmla="*/ 110945 h 732737"/>
                <a:gd name="connsiteX4" fmla="*/ 46408 w 1857686"/>
                <a:gd name="connsiteY4" fmla="*/ 129233 h 732737"/>
                <a:gd name="connsiteX5" fmla="*/ 46408 w 1857686"/>
                <a:gd name="connsiteY5" fmla="*/ 366977 h 732737"/>
                <a:gd name="connsiteX6" fmla="*/ 64696 w 1857686"/>
                <a:gd name="connsiteY6" fmla="*/ 421841 h 732737"/>
                <a:gd name="connsiteX7" fmla="*/ 174424 w 1857686"/>
                <a:gd name="connsiteY7" fmla="*/ 494993 h 732737"/>
                <a:gd name="connsiteX8" fmla="*/ 229288 w 1857686"/>
                <a:gd name="connsiteY8" fmla="*/ 549857 h 732737"/>
                <a:gd name="connsiteX9" fmla="*/ 302440 w 1857686"/>
                <a:gd name="connsiteY9" fmla="*/ 568145 h 732737"/>
                <a:gd name="connsiteX10" fmla="*/ 357304 w 1857686"/>
                <a:gd name="connsiteY10" fmla="*/ 604721 h 732737"/>
                <a:gd name="connsiteX11" fmla="*/ 412168 w 1857686"/>
                <a:gd name="connsiteY11" fmla="*/ 623009 h 732737"/>
                <a:gd name="connsiteX12" fmla="*/ 485320 w 1857686"/>
                <a:gd name="connsiteY12" fmla="*/ 641297 h 732737"/>
                <a:gd name="connsiteX13" fmla="*/ 668200 w 1857686"/>
                <a:gd name="connsiteY13" fmla="*/ 677873 h 732737"/>
                <a:gd name="connsiteX14" fmla="*/ 723064 w 1857686"/>
                <a:gd name="connsiteY14" fmla="*/ 696161 h 732737"/>
                <a:gd name="connsiteX15" fmla="*/ 1125400 w 1857686"/>
                <a:gd name="connsiteY15" fmla="*/ 732737 h 732737"/>
                <a:gd name="connsiteX16" fmla="*/ 1546024 w 1857686"/>
                <a:gd name="connsiteY16" fmla="*/ 696161 h 732737"/>
                <a:gd name="connsiteX17" fmla="*/ 1655752 w 1857686"/>
                <a:gd name="connsiteY17" fmla="*/ 659585 h 732737"/>
                <a:gd name="connsiteX18" fmla="*/ 1728904 w 1857686"/>
                <a:gd name="connsiteY18" fmla="*/ 623009 h 732737"/>
                <a:gd name="connsiteX19" fmla="*/ 1838632 w 1857686"/>
                <a:gd name="connsiteY19" fmla="*/ 549857 h 732737"/>
                <a:gd name="connsiteX20" fmla="*/ 1838632 w 1857686"/>
                <a:gd name="connsiteY20" fmla="*/ 403553 h 732737"/>
                <a:gd name="connsiteX21" fmla="*/ 1802056 w 1857686"/>
                <a:gd name="connsiteY21" fmla="*/ 275537 h 732737"/>
                <a:gd name="connsiteX22" fmla="*/ 1710616 w 1857686"/>
                <a:gd name="connsiteY22" fmla="*/ 165809 h 732737"/>
                <a:gd name="connsiteX23" fmla="*/ 1655752 w 1857686"/>
                <a:gd name="connsiteY23" fmla="*/ 147521 h 732737"/>
                <a:gd name="connsiteX24" fmla="*/ 1600888 w 1857686"/>
                <a:gd name="connsiteY24" fmla="*/ 110945 h 732737"/>
                <a:gd name="connsiteX25" fmla="*/ 1527736 w 1857686"/>
                <a:gd name="connsiteY25" fmla="*/ 92657 h 732737"/>
                <a:gd name="connsiteX26" fmla="*/ 1454584 w 1857686"/>
                <a:gd name="connsiteY26" fmla="*/ 56081 h 732737"/>
                <a:gd name="connsiteX27" fmla="*/ 1143688 w 1857686"/>
                <a:gd name="connsiteY27" fmla="*/ 1217 h 732737"/>
                <a:gd name="connsiteX28" fmla="*/ 979096 w 1857686"/>
                <a:gd name="connsiteY28" fmla="*/ 1217 h 7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57686" h="732737">
                  <a:moveTo>
                    <a:pt x="1198552" y="37793"/>
                  </a:moveTo>
                  <a:cubicBezTo>
                    <a:pt x="723412" y="116983"/>
                    <a:pt x="1304085" y="37793"/>
                    <a:pt x="1033960" y="37793"/>
                  </a:cubicBezTo>
                  <a:cubicBezTo>
                    <a:pt x="790044" y="37793"/>
                    <a:pt x="546280" y="49985"/>
                    <a:pt x="302440" y="56081"/>
                  </a:cubicBezTo>
                  <a:cubicBezTo>
                    <a:pt x="173194" y="81930"/>
                    <a:pt x="240489" y="64539"/>
                    <a:pt x="101272" y="110945"/>
                  </a:cubicBezTo>
                  <a:lnTo>
                    <a:pt x="46408" y="129233"/>
                  </a:lnTo>
                  <a:cubicBezTo>
                    <a:pt x="-18227" y="226186"/>
                    <a:pt x="-12650" y="189802"/>
                    <a:pt x="46408" y="366977"/>
                  </a:cubicBezTo>
                  <a:cubicBezTo>
                    <a:pt x="52504" y="385265"/>
                    <a:pt x="51065" y="408210"/>
                    <a:pt x="64696" y="421841"/>
                  </a:cubicBezTo>
                  <a:cubicBezTo>
                    <a:pt x="95780" y="452925"/>
                    <a:pt x="143340" y="463909"/>
                    <a:pt x="174424" y="494993"/>
                  </a:cubicBezTo>
                  <a:cubicBezTo>
                    <a:pt x="192712" y="513281"/>
                    <a:pt x="206833" y="537025"/>
                    <a:pt x="229288" y="549857"/>
                  </a:cubicBezTo>
                  <a:cubicBezTo>
                    <a:pt x="251111" y="562327"/>
                    <a:pt x="278056" y="562049"/>
                    <a:pt x="302440" y="568145"/>
                  </a:cubicBezTo>
                  <a:cubicBezTo>
                    <a:pt x="320728" y="580337"/>
                    <a:pt x="337645" y="594891"/>
                    <a:pt x="357304" y="604721"/>
                  </a:cubicBezTo>
                  <a:cubicBezTo>
                    <a:pt x="374546" y="613342"/>
                    <a:pt x="393632" y="617713"/>
                    <a:pt x="412168" y="623009"/>
                  </a:cubicBezTo>
                  <a:cubicBezTo>
                    <a:pt x="436335" y="629914"/>
                    <a:pt x="460743" y="636031"/>
                    <a:pt x="485320" y="641297"/>
                  </a:cubicBezTo>
                  <a:cubicBezTo>
                    <a:pt x="546107" y="654323"/>
                    <a:pt x="609223" y="658214"/>
                    <a:pt x="668200" y="677873"/>
                  </a:cubicBezTo>
                  <a:cubicBezTo>
                    <a:pt x="686488" y="683969"/>
                    <a:pt x="704161" y="692380"/>
                    <a:pt x="723064" y="696161"/>
                  </a:cubicBezTo>
                  <a:cubicBezTo>
                    <a:pt x="848057" y="721160"/>
                    <a:pt x="1007374" y="724869"/>
                    <a:pt x="1125400" y="732737"/>
                  </a:cubicBezTo>
                  <a:cubicBezTo>
                    <a:pt x="1249765" y="725828"/>
                    <a:pt x="1413531" y="732296"/>
                    <a:pt x="1546024" y="696161"/>
                  </a:cubicBezTo>
                  <a:cubicBezTo>
                    <a:pt x="1583220" y="686017"/>
                    <a:pt x="1621268" y="676827"/>
                    <a:pt x="1655752" y="659585"/>
                  </a:cubicBezTo>
                  <a:cubicBezTo>
                    <a:pt x="1680136" y="647393"/>
                    <a:pt x="1705527" y="637035"/>
                    <a:pt x="1728904" y="623009"/>
                  </a:cubicBezTo>
                  <a:cubicBezTo>
                    <a:pt x="1766598" y="600392"/>
                    <a:pt x="1838632" y="549857"/>
                    <a:pt x="1838632" y="549857"/>
                  </a:cubicBezTo>
                  <a:cubicBezTo>
                    <a:pt x="1865837" y="468242"/>
                    <a:pt x="1862172" y="509482"/>
                    <a:pt x="1838632" y="403553"/>
                  </a:cubicBezTo>
                  <a:cubicBezTo>
                    <a:pt x="1833944" y="382459"/>
                    <a:pt x="1814275" y="299976"/>
                    <a:pt x="1802056" y="275537"/>
                  </a:cubicBezTo>
                  <a:cubicBezTo>
                    <a:pt x="1785188" y="241801"/>
                    <a:pt x="1740950" y="186032"/>
                    <a:pt x="1710616" y="165809"/>
                  </a:cubicBezTo>
                  <a:cubicBezTo>
                    <a:pt x="1694576" y="155116"/>
                    <a:pt x="1672994" y="156142"/>
                    <a:pt x="1655752" y="147521"/>
                  </a:cubicBezTo>
                  <a:cubicBezTo>
                    <a:pt x="1636093" y="137691"/>
                    <a:pt x="1621090" y="119603"/>
                    <a:pt x="1600888" y="110945"/>
                  </a:cubicBezTo>
                  <a:cubicBezTo>
                    <a:pt x="1577786" y="101044"/>
                    <a:pt x="1551270" y="101482"/>
                    <a:pt x="1527736" y="92657"/>
                  </a:cubicBezTo>
                  <a:cubicBezTo>
                    <a:pt x="1502210" y="83085"/>
                    <a:pt x="1479896" y="66206"/>
                    <a:pt x="1454584" y="56081"/>
                  </a:cubicBezTo>
                  <a:cubicBezTo>
                    <a:pt x="1330080" y="6279"/>
                    <a:pt x="1297501" y="8908"/>
                    <a:pt x="1143688" y="1217"/>
                  </a:cubicBezTo>
                  <a:cubicBezTo>
                    <a:pt x="1088892" y="-1523"/>
                    <a:pt x="1033960" y="1217"/>
                    <a:pt x="979096" y="121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4BD8C02-C5EC-3772-BEB2-DE0D9D863E61}"/>
                </a:ext>
              </a:extLst>
            </p:cNvPr>
            <p:cNvSpPr txBox="1"/>
            <p:nvPr/>
          </p:nvSpPr>
          <p:spPr>
            <a:xfrm>
              <a:off x="2292165" y="2944720"/>
              <a:ext cx="991319" cy="369332"/>
            </a:xfrm>
            <a:prstGeom prst="rect">
              <a:avLst/>
            </a:prstGeom>
            <a:noFill/>
          </p:spPr>
          <p:txBody>
            <a:bodyPr wrap="square" rtlCol="0">
              <a:spAutoFit/>
            </a:bodyPr>
            <a:lstStyle/>
            <a:p>
              <a:r>
                <a:rPr lang="en-US" b="1" dirty="0">
                  <a:solidFill>
                    <a:srgbClr val="C00000"/>
                  </a:solidFill>
                </a:rPr>
                <a:t>their</a:t>
              </a:r>
            </a:p>
          </p:txBody>
        </p:sp>
        <p:sp>
          <p:nvSpPr>
            <p:cNvPr id="21" name="Freeform 44">
              <a:extLst>
                <a:ext uri="{FF2B5EF4-FFF2-40B4-BE49-F238E27FC236}">
                  <a16:creationId xmlns:a16="http://schemas.microsoft.com/office/drawing/2014/main" id="{F70082B1-68EA-A5DF-1410-599A12AF061F}"/>
                </a:ext>
              </a:extLst>
            </p:cNvPr>
            <p:cNvSpPr/>
            <p:nvPr/>
          </p:nvSpPr>
          <p:spPr>
            <a:xfrm>
              <a:off x="5724144" y="2787618"/>
              <a:ext cx="220786" cy="504222"/>
            </a:xfrm>
            <a:custGeom>
              <a:avLst/>
              <a:gdLst>
                <a:gd name="connsiteX0" fmla="*/ 18288 w 220786"/>
                <a:gd name="connsiteY0" fmla="*/ 138462 h 504222"/>
                <a:gd name="connsiteX1" fmla="*/ 54864 w 220786"/>
                <a:gd name="connsiteY1" fmla="*/ 394494 h 504222"/>
                <a:gd name="connsiteX2" fmla="*/ 36576 w 220786"/>
                <a:gd name="connsiteY2" fmla="*/ 504222 h 504222"/>
                <a:gd name="connsiteX3" fmla="*/ 36576 w 220786"/>
                <a:gd name="connsiteY3" fmla="*/ 10446 h 504222"/>
                <a:gd name="connsiteX4" fmla="*/ 128016 w 220786"/>
                <a:gd name="connsiteY4" fmla="*/ 28734 h 504222"/>
                <a:gd name="connsiteX5" fmla="*/ 182880 w 220786"/>
                <a:gd name="connsiteY5" fmla="*/ 65310 h 504222"/>
                <a:gd name="connsiteX6" fmla="*/ 219456 w 220786"/>
                <a:gd name="connsiteY6" fmla="*/ 120174 h 504222"/>
                <a:gd name="connsiteX7" fmla="*/ 201168 w 220786"/>
                <a:gd name="connsiteY7" fmla="*/ 193326 h 504222"/>
                <a:gd name="connsiteX8" fmla="*/ 0 w 220786"/>
                <a:gd name="connsiteY8" fmla="*/ 229902 h 5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86" h="504222">
                  <a:moveTo>
                    <a:pt x="18288" y="138462"/>
                  </a:moveTo>
                  <a:cubicBezTo>
                    <a:pt x="35171" y="222878"/>
                    <a:pt x="54864" y="307612"/>
                    <a:pt x="54864" y="394494"/>
                  </a:cubicBezTo>
                  <a:cubicBezTo>
                    <a:pt x="54864" y="431575"/>
                    <a:pt x="42672" y="467646"/>
                    <a:pt x="36576" y="504222"/>
                  </a:cubicBezTo>
                  <a:cubicBezTo>
                    <a:pt x="16766" y="345741"/>
                    <a:pt x="-14653" y="164133"/>
                    <a:pt x="36576" y="10446"/>
                  </a:cubicBezTo>
                  <a:cubicBezTo>
                    <a:pt x="46406" y="-19043"/>
                    <a:pt x="97536" y="22638"/>
                    <a:pt x="128016" y="28734"/>
                  </a:cubicBezTo>
                  <a:cubicBezTo>
                    <a:pt x="146304" y="40926"/>
                    <a:pt x="167338" y="49768"/>
                    <a:pt x="182880" y="65310"/>
                  </a:cubicBezTo>
                  <a:cubicBezTo>
                    <a:pt x="198422" y="80852"/>
                    <a:pt x="216348" y="98415"/>
                    <a:pt x="219456" y="120174"/>
                  </a:cubicBezTo>
                  <a:cubicBezTo>
                    <a:pt x="223011" y="145056"/>
                    <a:pt x="220251" y="176969"/>
                    <a:pt x="201168" y="193326"/>
                  </a:cubicBezTo>
                  <a:cubicBezTo>
                    <a:pt x="147251" y="239541"/>
                    <a:pt x="63012" y="229902"/>
                    <a:pt x="0" y="229902"/>
                  </a:cubicBez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D2E71702-00DC-B112-C98F-F03FAD5F20B9}"/>
                </a:ext>
              </a:extLst>
            </p:cNvPr>
            <p:cNvSpPr/>
            <p:nvPr/>
          </p:nvSpPr>
          <p:spPr>
            <a:xfrm>
              <a:off x="6781056" y="2944368"/>
              <a:ext cx="224101" cy="114360"/>
            </a:xfrm>
            <a:custGeom>
              <a:avLst/>
              <a:gdLst>
                <a:gd name="connsiteX0" fmla="*/ 131808 w 224101"/>
                <a:gd name="connsiteY0" fmla="*/ 91440 h 114360"/>
                <a:gd name="connsiteX1" fmla="*/ 3792 w 224101"/>
                <a:gd name="connsiteY1" fmla="*/ 54864 h 114360"/>
                <a:gd name="connsiteX2" fmla="*/ 58656 w 224101"/>
                <a:gd name="connsiteY2" fmla="*/ 36576 h 114360"/>
                <a:gd name="connsiteX3" fmla="*/ 113520 w 224101"/>
                <a:gd name="connsiteY3" fmla="*/ 0 h 114360"/>
                <a:gd name="connsiteX4" fmla="*/ 76944 w 224101"/>
                <a:gd name="connsiteY4" fmla="*/ 109728 h 114360"/>
                <a:gd name="connsiteX5" fmla="*/ 150096 w 224101"/>
                <a:gd name="connsiteY5" fmla="*/ 18288 h 1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01" h="114360">
                  <a:moveTo>
                    <a:pt x="131808" y="91440"/>
                  </a:moveTo>
                  <a:cubicBezTo>
                    <a:pt x="330112" y="51779"/>
                    <a:pt x="171845" y="92209"/>
                    <a:pt x="3792" y="54864"/>
                  </a:cubicBezTo>
                  <a:cubicBezTo>
                    <a:pt x="-15026" y="50682"/>
                    <a:pt x="41414" y="45197"/>
                    <a:pt x="58656" y="36576"/>
                  </a:cubicBezTo>
                  <a:cubicBezTo>
                    <a:pt x="78315" y="26746"/>
                    <a:pt x="95232" y="12192"/>
                    <a:pt x="113520" y="0"/>
                  </a:cubicBezTo>
                  <a:cubicBezTo>
                    <a:pt x="101328" y="36576"/>
                    <a:pt x="49682" y="136990"/>
                    <a:pt x="76944" y="109728"/>
                  </a:cubicBezTo>
                  <a:cubicBezTo>
                    <a:pt x="141447" y="45225"/>
                    <a:pt x="120242" y="77997"/>
                    <a:pt x="150096" y="1828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EA670E2-86CF-1DEF-7A7C-0390C521DA95}"/>
                </a:ext>
              </a:extLst>
            </p:cNvPr>
            <p:cNvSpPr txBox="1"/>
            <p:nvPr/>
          </p:nvSpPr>
          <p:spPr>
            <a:xfrm>
              <a:off x="7237340" y="3278821"/>
              <a:ext cx="1526489" cy="369332"/>
            </a:xfrm>
            <a:prstGeom prst="rect">
              <a:avLst/>
            </a:prstGeom>
            <a:noFill/>
          </p:spPr>
          <p:txBody>
            <a:bodyPr wrap="square" rtlCol="0">
              <a:spAutoFit/>
            </a:bodyPr>
            <a:lstStyle/>
            <a:p>
              <a:r>
                <a:rPr lang="en-US" b="1" dirty="0">
                  <a:solidFill>
                    <a:srgbClr val="C00000"/>
                  </a:solidFill>
                </a:rPr>
                <a:t>adopted</a:t>
              </a:r>
            </a:p>
          </p:txBody>
        </p:sp>
        <p:sp>
          <p:nvSpPr>
            <p:cNvPr id="24" name="Freeform 50">
              <a:extLst>
                <a:ext uri="{FF2B5EF4-FFF2-40B4-BE49-F238E27FC236}">
                  <a16:creationId xmlns:a16="http://schemas.microsoft.com/office/drawing/2014/main" id="{67B0321B-4C45-C564-5681-515BB3E6C261}"/>
                </a:ext>
              </a:extLst>
            </p:cNvPr>
            <p:cNvSpPr/>
            <p:nvPr/>
          </p:nvSpPr>
          <p:spPr>
            <a:xfrm>
              <a:off x="7498080" y="3822192"/>
              <a:ext cx="18288" cy="18288"/>
            </a:xfrm>
            <a:custGeom>
              <a:avLst/>
              <a:gdLst>
                <a:gd name="connsiteX0" fmla="*/ 18288 w 18288"/>
                <a:gd name="connsiteY0" fmla="*/ 18288 h 18288"/>
                <a:gd name="connsiteX1" fmla="*/ 0 w 18288"/>
                <a:gd name="connsiteY1" fmla="*/ 0 h 18288"/>
              </a:gdLst>
              <a:ahLst/>
              <a:cxnLst>
                <a:cxn ang="0">
                  <a:pos x="connsiteX0" y="connsiteY0"/>
                </a:cxn>
                <a:cxn ang="0">
                  <a:pos x="connsiteX1" y="connsiteY1"/>
                </a:cxn>
              </a:cxnLst>
              <a:rect l="l" t="t" r="r" b="b"/>
              <a:pathLst>
                <a:path w="18288" h="18288">
                  <a:moveTo>
                    <a:pt x="18288" y="18288"/>
                  </a:moveTo>
                  <a:lnTo>
                    <a:pt x="0" y="0"/>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1">
              <a:extLst>
                <a:ext uri="{FF2B5EF4-FFF2-40B4-BE49-F238E27FC236}">
                  <a16:creationId xmlns:a16="http://schemas.microsoft.com/office/drawing/2014/main" id="{AFAC86F5-CCC6-F4AF-ADDB-936BB15807EB}"/>
                </a:ext>
              </a:extLst>
            </p:cNvPr>
            <p:cNvSpPr/>
            <p:nvPr/>
          </p:nvSpPr>
          <p:spPr>
            <a:xfrm flipV="1">
              <a:off x="7424603" y="3794351"/>
              <a:ext cx="174106" cy="45719"/>
            </a:xfrm>
            <a:custGeom>
              <a:avLst/>
              <a:gdLst>
                <a:gd name="connsiteX0" fmla="*/ 91765 w 91765"/>
                <a:gd name="connsiteY0" fmla="*/ 18698 h 18698"/>
                <a:gd name="connsiteX1" fmla="*/ 73477 w 91765"/>
                <a:gd name="connsiteY1" fmla="*/ 410 h 18698"/>
              </a:gdLst>
              <a:ahLst/>
              <a:cxnLst>
                <a:cxn ang="0">
                  <a:pos x="connsiteX0" y="connsiteY0"/>
                </a:cxn>
                <a:cxn ang="0">
                  <a:pos x="connsiteX1" y="connsiteY1"/>
                </a:cxn>
              </a:cxnLst>
              <a:rect l="l" t="t" r="r" b="b"/>
              <a:pathLst>
                <a:path w="91765" h="18698">
                  <a:moveTo>
                    <a:pt x="91765" y="18698"/>
                  </a:moveTo>
                  <a:cubicBezTo>
                    <a:pt x="-23585" y="-4372"/>
                    <a:pt x="-30759" y="410"/>
                    <a:pt x="73477" y="41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65FD1CF-4134-1A59-154B-510BC98686B2}"/>
                </a:ext>
              </a:extLst>
            </p:cNvPr>
            <p:cNvSpPr txBox="1"/>
            <p:nvPr/>
          </p:nvSpPr>
          <p:spPr>
            <a:xfrm>
              <a:off x="9698847" y="3765734"/>
              <a:ext cx="1526489" cy="369332"/>
            </a:xfrm>
            <a:prstGeom prst="rect">
              <a:avLst/>
            </a:prstGeom>
            <a:noFill/>
          </p:spPr>
          <p:txBody>
            <a:bodyPr wrap="square" rtlCol="0">
              <a:spAutoFit/>
            </a:bodyPr>
            <a:lstStyle/>
            <a:p>
              <a:r>
                <a:rPr lang="en-US" b="1" dirty="0">
                  <a:solidFill>
                    <a:srgbClr val="C00000"/>
                  </a:solidFill>
                </a:rPr>
                <a:t>warfare</a:t>
              </a:r>
            </a:p>
          </p:txBody>
        </p:sp>
        <p:sp>
          <p:nvSpPr>
            <p:cNvPr id="27" name="TextBox 26">
              <a:extLst>
                <a:ext uri="{FF2B5EF4-FFF2-40B4-BE49-F238E27FC236}">
                  <a16:creationId xmlns:a16="http://schemas.microsoft.com/office/drawing/2014/main" id="{5BC7B4C1-9EE2-578E-A6F0-C6AA487FFA3C}"/>
                </a:ext>
              </a:extLst>
            </p:cNvPr>
            <p:cNvSpPr txBox="1"/>
            <p:nvPr/>
          </p:nvSpPr>
          <p:spPr>
            <a:xfrm>
              <a:off x="2054352" y="4409474"/>
              <a:ext cx="1526489" cy="369332"/>
            </a:xfrm>
            <a:prstGeom prst="rect">
              <a:avLst/>
            </a:prstGeom>
            <a:noFill/>
          </p:spPr>
          <p:txBody>
            <a:bodyPr wrap="square" rtlCol="0">
              <a:spAutoFit/>
            </a:bodyPr>
            <a:lstStyle/>
            <a:p>
              <a:r>
                <a:rPr lang="en-US" b="1" dirty="0">
                  <a:solidFill>
                    <a:srgbClr val="C00000"/>
                  </a:solidFill>
                </a:rPr>
                <a:t>which</a:t>
              </a:r>
            </a:p>
          </p:txBody>
        </p:sp>
        <p:sp>
          <p:nvSpPr>
            <p:cNvPr id="28" name="TextBox 27">
              <a:extLst>
                <a:ext uri="{FF2B5EF4-FFF2-40B4-BE49-F238E27FC236}">
                  <a16:creationId xmlns:a16="http://schemas.microsoft.com/office/drawing/2014/main" id="{52F74F01-0411-2E18-9CBA-C4E54EB1ECBA}"/>
                </a:ext>
              </a:extLst>
            </p:cNvPr>
            <p:cNvSpPr txBox="1"/>
            <p:nvPr/>
          </p:nvSpPr>
          <p:spPr>
            <a:xfrm>
              <a:off x="6386767" y="4964357"/>
              <a:ext cx="1526489" cy="369332"/>
            </a:xfrm>
            <a:prstGeom prst="rect">
              <a:avLst/>
            </a:prstGeom>
            <a:noFill/>
          </p:spPr>
          <p:txBody>
            <a:bodyPr wrap="square" rtlCol="0">
              <a:spAutoFit/>
            </a:bodyPr>
            <a:lstStyle/>
            <a:p>
              <a:r>
                <a:rPr lang="en-US" b="1" dirty="0">
                  <a:solidFill>
                    <a:srgbClr val="C00000"/>
                  </a:solidFill>
                </a:rPr>
                <a:t>Their security</a:t>
              </a:r>
            </a:p>
          </p:txBody>
        </p:sp>
        <p:sp>
          <p:nvSpPr>
            <p:cNvPr id="29" name="Freeform 56">
              <a:extLst>
                <a:ext uri="{FF2B5EF4-FFF2-40B4-BE49-F238E27FC236}">
                  <a16:creationId xmlns:a16="http://schemas.microsoft.com/office/drawing/2014/main" id="{49BD99B3-DF8E-0D4C-C012-D998847A255F}"/>
                </a:ext>
              </a:extLst>
            </p:cNvPr>
            <p:cNvSpPr/>
            <p:nvPr/>
          </p:nvSpPr>
          <p:spPr>
            <a:xfrm>
              <a:off x="4151376" y="5098509"/>
              <a:ext cx="165210" cy="479331"/>
            </a:xfrm>
            <a:custGeom>
              <a:avLst/>
              <a:gdLst>
                <a:gd name="connsiteX0" fmla="*/ 0 w 165210"/>
                <a:gd name="connsiteY0" fmla="*/ 314739 h 479331"/>
                <a:gd name="connsiteX1" fmla="*/ 109728 w 165210"/>
                <a:gd name="connsiteY1" fmla="*/ 150147 h 479331"/>
                <a:gd name="connsiteX2" fmla="*/ 128016 w 165210"/>
                <a:gd name="connsiteY2" fmla="*/ 95283 h 479331"/>
                <a:gd name="connsiteX3" fmla="*/ 54864 w 165210"/>
                <a:gd name="connsiteY3" fmla="*/ 314739 h 479331"/>
                <a:gd name="connsiteX4" fmla="*/ 18288 w 165210"/>
                <a:gd name="connsiteY4" fmla="*/ 424467 h 479331"/>
                <a:gd name="connsiteX5" fmla="*/ 0 w 165210"/>
                <a:gd name="connsiteY5" fmla="*/ 479331 h 479331"/>
                <a:gd name="connsiteX6" fmla="*/ 18288 w 165210"/>
                <a:gd name="connsiteY6" fmla="*/ 424467 h 479331"/>
                <a:gd name="connsiteX7" fmla="*/ 54864 w 165210"/>
                <a:gd name="connsiteY7" fmla="*/ 278163 h 479331"/>
                <a:gd name="connsiteX8" fmla="*/ 91440 w 165210"/>
                <a:gd name="connsiteY8" fmla="*/ 205011 h 479331"/>
                <a:gd name="connsiteX9" fmla="*/ 109728 w 165210"/>
                <a:gd name="connsiteY9" fmla="*/ 131859 h 479331"/>
                <a:gd name="connsiteX10" fmla="*/ 146304 w 165210"/>
                <a:gd name="connsiteY10" fmla="*/ 58707 h 479331"/>
                <a:gd name="connsiteX11" fmla="*/ 164592 w 165210"/>
                <a:gd name="connsiteY11" fmla="*/ 3843 h 479331"/>
                <a:gd name="connsiteX12" fmla="*/ 91440 w 165210"/>
                <a:gd name="connsiteY12" fmla="*/ 259875 h 479331"/>
                <a:gd name="connsiteX13" fmla="*/ 109728 w 165210"/>
                <a:gd name="connsiteY13" fmla="*/ 205011 h 479331"/>
                <a:gd name="connsiteX14" fmla="*/ 146304 w 165210"/>
                <a:gd name="connsiteY14" fmla="*/ 40419 h 47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210" h="479331">
                  <a:moveTo>
                    <a:pt x="0" y="314739"/>
                  </a:moveTo>
                  <a:cubicBezTo>
                    <a:pt x="66379" y="231766"/>
                    <a:pt x="72321" y="237430"/>
                    <a:pt x="109728" y="150147"/>
                  </a:cubicBezTo>
                  <a:cubicBezTo>
                    <a:pt x="117322" y="132428"/>
                    <a:pt x="131797" y="76380"/>
                    <a:pt x="128016" y="95283"/>
                  </a:cubicBezTo>
                  <a:cubicBezTo>
                    <a:pt x="80324" y="333743"/>
                    <a:pt x="116364" y="160990"/>
                    <a:pt x="54864" y="314739"/>
                  </a:cubicBezTo>
                  <a:cubicBezTo>
                    <a:pt x="40545" y="350536"/>
                    <a:pt x="30480" y="387891"/>
                    <a:pt x="18288" y="424467"/>
                  </a:cubicBezTo>
                  <a:lnTo>
                    <a:pt x="0" y="479331"/>
                  </a:lnTo>
                  <a:cubicBezTo>
                    <a:pt x="0" y="479331"/>
                    <a:pt x="13613" y="443169"/>
                    <a:pt x="18288" y="424467"/>
                  </a:cubicBezTo>
                  <a:cubicBezTo>
                    <a:pt x="30480" y="375699"/>
                    <a:pt x="32383" y="323125"/>
                    <a:pt x="54864" y="278163"/>
                  </a:cubicBezTo>
                  <a:cubicBezTo>
                    <a:pt x="67056" y="253779"/>
                    <a:pt x="81868" y="230537"/>
                    <a:pt x="91440" y="205011"/>
                  </a:cubicBezTo>
                  <a:cubicBezTo>
                    <a:pt x="100265" y="181477"/>
                    <a:pt x="100903" y="155393"/>
                    <a:pt x="109728" y="131859"/>
                  </a:cubicBezTo>
                  <a:cubicBezTo>
                    <a:pt x="119300" y="106333"/>
                    <a:pt x="135565" y="83765"/>
                    <a:pt x="146304" y="58707"/>
                  </a:cubicBezTo>
                  <a:cubicBezTo>
                    <a:pt x="153898" y="40988"/>
                    <a:pt x="168373" y="-15060"/>
                    <a:pt x="164592" y="3843"/>
                  </a:cubicBezTo>
                  <a:cubicBezTo>
                    <a:pt x="141629" y="118660"/>
                    <a:pt x="126300" y="155294"/>
                    <a:pt x="91440" y="259875"/>
                  </a:cubicBezTo>
                  <a:cubicBezTo>
                    <a:pt x="85344" y="278163"/>
                    <a:pt x="105053" y="223713"/>
                    <a:pt x="109728" y="205011"/>
                  </a:cubicBezTo>
                  <a:cubicBezTo>
                    <a:pt x="147782" y="52793"/>
                    <a:pt x="146304" y="108976"/>
                    <a:pt x="146304" y="4041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7">
              <a:extLst>
                <a:ext uri="{FF2B5EF4-FFF2-40B4-BE49-F238E27FC236}">
                  <a16:creationId xmlns:a16="http://schemas.microsoft.com/office/drawing/2014/main" id="{2FFE0AE6-4567-4B41-59D4-018ACDB6B802}"/>
                </a:ext>
              </a:extLst>
            </p:cNvPr>
            <p:cNvSpPr/>
            <p:nvPr/>
          </p:nvSpPr>
          <p:spPr>
            <a:xfrm>
              <a:off x="5357007" y="5392070"/>
              <a:ext cx="96931" cy="43274"/>
            </a:xfrm>
            <a:custGeom>
              <a:avLst/>
              <a:gdLst>
                <a:gd name="connsiteX0" fmla="*/ 92817 w 96931"/>
                <a:gd name="connsiteY0" fmla="*/ 2890 h 43274"/>
                <a:gd name="connsiteX1" fmla="*/ 1377 w 96931"/>
                <a:gd name="connsiteY1" fmla="*/ 21178 h 43274"/>
                <a:gd name="connsiteX2" fmla="*/ 74529 w 96931"/>
                <a:gd name="connsiteY2" fmla="*/ 39466 h 43274"/>
                <a:gd name="connsiteX3" fmla="*/ 92817 w 96931"/>
                <a:gd name="connsiteY3" fmla="*/ 2890 h 43274"/>
              </a:gdLst>
              <a:ahLst/>
              <a:cxnLst>
                <a:cxn ang="0">
                  <a:pos x="connsiteX0" y="connsiteY0"/>
                </a:cxn>
                <a:cxn ang="0">
                  <a:pos x="connsiteX1" y="connsiteY1"/>
                </a:cxn>
                <a:cxn ang="0">
                  <a:pos x="connsiteX2" y="connsiteY2"/>
                </a:cxn>
                <a:cxn ang="0">
                  <a:pos x="connsiteX3" y="connsiteY3"/>
                </a:cxn>
              </a:cxnLst>
              <a:rect l="l" t="t" r="r" b="b"/>
              <a:pathLst>
                <a:path w="96931" h="43274">
                  <a:moveTo>
                    <a:pt x="92817" y="2890"/>
                  </a:moveTo>
                  <a:cubicBezTo>
                    <a:pt x="80625" y="-158"/>
                    <a:pt x="15278" y="-6624"/>
                    <a:pt x="1377" y="21178"/>
                  </a:cubicBezTo>
                  <a:cubicBezTo>
                    <a:pt x="-9863" y="43659"/>
                    <a:pt x="50684" y="47414"/>
                    <a:pt x="74529" y="39466"/>
                  </a:cubicBezTo>
                  <a:cubicBezTo>
                    <a:pt x="87461" y="35155"/>
                    <a:pt x="105009" y="5938"/>
                    <a:pt x="92817" y="2890"/>
                  </a:cubicBezTo>
                  <a:close/>
                </a:path>
              </a:pathLst>
            </a:cu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F22DA1B-776C-574A-804F-87C68CFE1649}"/>
              </a:ext>
            </a:extLst>
          </p:cNvPr>
          <p:cNvSpPr txBox="1"/>
          <p:nvPr/>
        </p:nvSpPr>
        <p:spPr>
          <a:xfrm flipH="1">
            <a:off x="5891773" y="6436126"/>
            <a:ext cx="2049557" cy="369332"/>
          </a:xfrm>
          <a:prstGeom prst="rect">
            <a:avLst/>
          </a:prstGeom>
          <a:noFill/>
        </p:spPr>
        <p:txBody>
          <a:bodyPr wrap="square" rtlCol="0">
            <a:spAutoFit/>
          </a:bodyPr>
          <a:lstStyle/>
          <a:p>
            <a:r>
              <a:rPr lang="en-US" dirty="0"/>
              <a:t>(</a:t>
            </a:r>
            <a:r>
              <a:rPr lang="en-US" dirty="0" err="1"/>
              <a:t>Chappuis</a:t>
            </a:r>
            <a:r>
              <a:rPr lang="en-US" dirty="0"/>
              <a:t>, 2009)</a:t>
            </a:r>
          </a:p>
        </p:txBody>
      </p:sp>
      <p:pic>
        <p:nvPicPr>
          <p:cNvPr id="32" name="Picture 31" descr="Icon for Module Specific info for CFA">
            <a:extLst>
              <a:ext uri="{FF2B5EF4-FFF2-40B4-BE49-F238E27FC236}">
                <a16:creationId xmlns:a16="http://schemas.microsoft.com/office/drawing/2014/main" id="{83D9AFC2-581E-0946-6829-BB86E1B35D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256414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382A-278F-3C58-6970-CAEEEFA834C8}"/>
              </a:ext>
            </a:extLst>
          </p:cNvPr>
          <p:cNvSpPr>
            <a:spLocks noGrp="1"/>
          </p:cNvSpPr>
          <p:nvPr>
            <p:ph type="title"/>
          </p:nvPr>
        </p:nvSpPr>
        <p:spPr/>
        <p:txBody>
          <a:bodyPr/>
          <a:lstStyle/>
          <a:p>
            <a:r>
              <a:rPr lang="en-US" sz="4400" dirty="0"/>
              <a:t>Feedback with Guidance Example</a:t>
            </a:r>
            <a:endParaRPr lang="en-US" dirty="0"/>
          </a:p>
        </p:txBody>
      </p:sp>
      <p:grpSp>
        <p:nvGrpSpPr>
          <p:cNvPr id="16" name="Group 15" descr="The same sentence is displayed but now instead of red circles and markings all over the left column indicates spelling (S), punctuation (P), and capitalization (C) errors using a key. &#10;So in the last line for example, it says CP to indicate a capitalization and punctuation errors. In some lines like line 4 a SSS is present to show 3 spelling errors. ">
            <a:extLst>
              <a:ext uri="{FF2B5EF4-FFF2-40B4-BE49-F238E27FC236}">
                <a16:creationId xmlns:a16="http://schemas.microsoft.com/office/drawing/2014/main" id="{E965A2C5-CFDD-83AD-921F-8C24F41B49FC}"/>
              </a:ext>
            </a:extLst>
          </p:cNvPr>
          <p:cNvGrpSpPr/>
          <p:nvPr/>
        </p:nvGrpSpPr>
        <p:grpSpPr>
          <a:xfrm>
            <a:off x="302672" y="1856668"/>
            <a:ext cx="8651399" cy="3724096"/>
            <a:chOff x="1407001" y="1893767"/>
            <a:chExt cx="8651399" cy="3724096"/>
          </a:xfrm>
        </p:grpSpPr>
        <p:sp>
          <p:nvSpPr>
            <p:cNvPr id="4" name="TextBox 3">
              <a:extLst>
                <a:ext uri="{FF2B5EF4-FFF2-40B4-BE49-F238E27FC236}">
                  <a16:creationId xmlns:a16="http://schemas.microsoft.com/office/drawing/2014/main" id="{5D6D5C2E-35AF-CA5B-8D97-53C4305AFB69}"/>
                </a:ext>
              </a:extLst>
            </p:cNvPr>
            <p:cNvSpPr txBox="1"/>
            <p:nvPr/>
          </p:nvSpPr>
          <p:spPr>
            <a:xfrm>
              <a:off x="1613218" y="1893767"/>
              <a:ext cx="8445182" cy="3724096"/>
            </a:xfrm>
            <a:prstGeom prst="rect">
              <a:avLst/>
            </a:prstGeom>
            <a:noFill/>
          </p:spPr>
          <p:txBody>
            <a:bodyPr wrap="square" rtlCol="0">
              <a:spAutoFit/>
            </a:bodyPr>
            <a:lstStyle/>
            <a:p>
              <a:pPr lvl="4">
                <a:lnSpc>
                  <a:spcPct val="150000"/>
                </a:lnSpc>
              </a:pPr>
              <a:r>
                <a:rPr lang="en-US" sz="3200" dirty="0">
                  <a:latin typeface="Bradley Hand" pitchFamily="2" charset="77"/>
                </a:rPr>
                <a:t>Along with military </a:t>
              </a:r>
              <a:r>
                <a:rPr lang="en-US" sz="3200" dirty="0" err="1">
                  <a:latin typeface="Bradley Hand" pitchFamily="2" charset="77"/>
                </a:rPr>
                <a:t>technice</a:t>
              </a:r>
              <a:r>
                <a:rPr lang="en-US" sz="3200" dirty="0">
                  <a:latin typeface="Bradley Hand" pitchFamily="2" charset="77"/>
                </a:rPr>
                <a:t> of </a:t>
              </a:r>
            </a:p>
            <a:p>
              <a:pPr lvl="4">
                <a:lnSpc>
                  <a:spcPct val="150000"/>
                </a:lnSpc>
              </a:pPr>
              <a:r>
                <a:rPr lang="en-US" sz="3200" dirty="0" err="1">
                  <a:latin typeface="Bradley Hand" pitchFamily="2" charset="77"/>
                </a:rPr>
                <a:t>ther</a:t>
              </a:r>
              <a:r>
                <a:rPr lang="en-US" sz="3200" dirty="0">
                  <a:latin typeface="Bradley Hand" pitchFamily="2" charset="77"/>
                </a:rPr>
                <a:t> own the </a:t>
              </a:r>
              <a:r>
                <a:rPr lang="en-US" sz="3200" dirty="0" err="1">
                  <a:latin typeface="Bradley Hand" pitchFamily="2" charset="77"/>
                </a:rPr>
                <a:t>perian’s</a:t>
              </a:r>
              <a:r>
                <a:rPr lang="en-US" sz="3200" dirty="0">
                  <a:latin typeface="Bradley Hand" pitchFamily="2" charset="77"/>
                </a:rPr>
                <a:t> </a:t>
              </a:r>
              <a:r>
                <a:rPr lang="en-US" sz="3200" dirty="0" err="1">
                  <a:latin typeface="Bradley Hand" pitchFamily="2" charset="77"/>
                </a:rPr>
                <a:t>apted</a:t>
              </a:r>
              <a:r>
                <a:rPr lang="en-US" sz="3200" dirty="0">
                  <a:latin typeface="Bradley Hand" pitchFamily="2" charset="77"/>
                </a:rPr>
                <a:t> the</a:t>
              </a:r>
            </a:p>
            <a:p>
              <a:pPr lvl="4">
                <a:lnSpc>
                  <a:spcPct val="150000"/>
                </a:lnSpc>
              </a:pPr>
              <a:r>
                <a:rPr lang="en-US" sz="3200" dirty="0">
                  <a:latin typeface="Bradley Hand" pitchFamily="2" charset="77"/>
                </a:rPr>
                <a:t>Assyrians state-of-the art </a:t>
              </a:r>
              <a:r>
                <a:rPr lang="en-US" sz="3200" dirty="0" err="1">
                  <a:latin typeface="Bradley Hand" pitchFamily="2" charset="77"/>
                </a:rPr>
                <a:t>warfar</a:t>
              </a:r>
              <a:endParaRPr lang="en-US" sz="3200" dirty="0">
                <a:latin typeface="Bradley Hand" pitchFamily="2" charset="77"/>
              </a:endParaRPr>
            </a:p>
            <a:p>
              <a:pPr lvl="4">
                <a:lnSpc>
                  <a:spcPct val="150000"/>
                </a:lnSpc>
              </a:pPr>
              <a:r>
                <a:rPr lang="en-US" sz="3200" dirty="0" err="1">
                  <a:latin typeface="Bradley Hand" pitchFamily="2" charset="77"/>
                </a:rPr>
                <a:t>wich</a:t>
              </a:r>
              <a:r>
                <a:rPr lang="en-US" sz="3200" dirty="0">
                  <a:latin typeface="Bradley Hand" pitchFamily="2" charset="77"/>
                </a:rPr>
                <a:t> increased </a:t>
              </a:r>
              <a:r>
                <a:rPr lang="en-US" sz="3200" dirty="0" err="1">
                  <a:latin typeface="Bradley Hand" pitchFamily="2" charset="77"/>
                </a:rPr>
                <a:t>ther</a:t>
              </a:r>
              <a:r>
                <a:rPr lang="en-US" sz="3200" dirty="0">
                  <a:latin typeface="Bradley Hand" pitchFamily="2" charset="77"/>
                </a:rPr>
                <a:t> </a:t>
              </a:r>
              <a:r>
                <a:rPr lang="en-US" sz="3200" dirty="0" err="1">
                  <a:latin typeface="Bradley Hand" pitchFamily="2" charset="77"/>
                </a:rPr>
                <a:t>secrity</a:t>
              </a:r>
              <a:r>
                <a:rPr lang="en-US" sz="3200" dirty="0">
                  <a:latin typeface="Bradley Hand" pitchFamily="2" charset="77"/>
                </a:rPr>
                <a:t> as </a:t>
              </a:r>
            </a:p>
            <a:p>
              <a:pPr lvl="4">
                <a:lnSpc>
                  <a:spcPct val="150000"/>
                </a:lnSpc>
              </a:pPr>
              <a:r>
                <a:rPr lang="en-US" sz="3200" dirty="0">
                  <a:latin typeface="Bradley Hand" pitchFamily="2" charset="77"/>
                </a:rPr>
                <a:t>an Empire</a:t>
              </a:r>
            </a:p>
          </p:txBody>
        </p:sp>
        <p:cxnSp>
          <p:nvCxnSpPr>
            <p:cNvPr id="5" name="Straight Connector 4">
              <a:extLst>
                <a:ext uri="{FF2B5EF4-FFF2-40B4-BE49-F238E27FC236}">
                  <a16:creationId xmlns:a16="http://schemas.microsoft.com/office/drawing/2014/main" id="{2A3C136A-DA10-9FFD-653A-5EC1467512BE}"/>
                </a:ext>
              </a:extLst>
            </p:cNvPr>
            <p:cNvCxnSpPr/>
            <p:nvPr/>
          </p:nvCxnSpPr>
          <p:spPr>
            <a:xfrm>
              <a:off x="1828800" y="2652719"/>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924C02-593C-5311-1A7B-5C8E214CDCD8}"/>
                </a:ext>
              </a:extLst>
            </p:cNvPr>
            <p:cNvCxnSpPr/>
            <p:nvPr/>
          </p:nvCxnSpPr>
          <p:spPr>
            <a:xfrm>
              <a:off x="1915541" y="3463487"/>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10D444-C79D-66B9-A46C-2B062B15090B}"/>
                </a:ext>
              </a:extLst>
            </p:cNvPr>
            <p:cNvCxnSpPr/>
            <p:nvPr/>
          </p:nvCxnSpPr>
          <p:spPr>
            <a:xfrm>
              <a:off x="1915541" y="4158431"/>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CDFD6F-D039-027D-C680-6454AD4DBC7D}"/>
                </a:ext>
              </a:extLst>
            </p:cNvPr>
            <p:cNvCxnSpPr/>
            <p:nvPr/>
          </p:nvCxnSpPr>
          <p:spPr>
            <a:xfrm>
              <a:off x="1915541" y="4880771"/>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8B4A4A-8BEB-A2FF-E227-DDAEFFDE627B}"/>
                </a:ext>
              </a:extLst>
            </p:cNvPr>
            <p:cNvCxnSpPr/>
            <p:nvPr/>
          </p:nvCxnSpPr>
          <p:spPr>
            <a:xfrm>
              <a:off x="1933829" y="5505529"/>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4A35FC-F325-EAB5-FF69-DC79B8FBD142}"/>
                </a:ext>
              </a:extLst>
            </p:cNvPr>
            <p:cNvSpPr txBox="1"/>
            <p:nvPr/>
          </p:nvSpPr>
          <p:spPr>
            <a:xfrm>
              <a:off x="1915541" y="1927295"/>
              <a:ext cx="882523" cy="584775"/>
            </a:xfrm>
            <a:prstGeom prst="rect">
              <a:avLst/>
            </a:prstGeom>
            <a:noFill/>
          </p:spPr>
          <p:txBody>
            <a:bodyPr wrap="square" rtlCol="0">
              <a:spAutoFit/>
            </a:bodyPr>
            <a:lstStyle/>
            <a:p>
              <a:pPr algn="ctr"/>
              <a:r>
                <a:rPr lang="en-US" sz="3200" dirty="0">
                  <a:solidFill>
                    <a:srgbClr val="C00000"/>
                  </a:solidFill>
                </a:rPr>
                <a:t>S</a:t>
              </a:r>
            </a:p>
          </p:txBody>
        </p:sp>
        <p:sp>
          <p:nvSpPr>
            <p:cNvPr id="11" name="TextBox 10">
              <a:extLst>
                <a:ext uri="{FF2B5EF4-FFF2-40B4-BE49-F238E27FC236}">
                  <a16:creationId xmlns:a16="http://schemas.microsoft.com/office/drawing/2014/main" id="{40503ECA-BEE2-08C5-8791-642B369C008D}"/>
                </a:ext>
              </a:extLst>
            </p:cNvPr>
            <p:cNvSpPr txBox="1"/>
            <p:nvPr/>
          </p:nvSpPr>
          <p:spPr>
            <a:xfrm>
              <a:off x="1407001" y="2826897"/>
              <a:ext cx="1604839" cy="584775"/>
            </a:xfrm>
            <a:prstGeom prst="rect">
              <a:avLst/>
            </a:prstGeom>
            <a:noFill/>
          </p:spPr>
          <p:txBody>
            <a:bodyPr wrap="square" rtlCol="0">
              <a:spAutoFit/>
            </a:bodyPr>
            <a:lstStyle/>
            <a:p>
              <a:pPr algn="ctr"/>
              <a:r>
                <a:rPr lang="en-US" sz="3200" dirty="0">
                  <a:solidFill>
                    <a:srgbClr val="C00000"/>
                  </a:solidFill>
                </a:rPr>
                <a:t>SPCPS</a:t>
              </a:r>
            </a:p>
          </p:txBody>
        </p:sp>
        <p:sp>
          <p:nvSpPr>
            <p:cNvPr id="12" name="TextBox 11">
              <a:extLst>
                <a:ext uri="{FF2B5EF4-FFF2-40B4-BE49-F238E27FC236}">
                  <a16:creationId xmlns:a16="http://schemas.microsoft.com/office/drawing/2014/main" id="{98772D1F-125E-0298-8CCA-326EFEE16444}"/>
                </a:ext>
              </a:extLst>
            </p:cNvPr>
            <p:cNvSpPr txBox="1"/>
            <p:nvPr/>
          </p:nvSpPr>
          <p:spPr>
            <a:xfrm>
              <a:off x="1407001" y="3527495"/>
              <a:ext cx="1540353" cy="584775"/>
            </a:xfrm>
            <a:prstGeom prst="rect">
              <a:avLst/>
            </a:prstGeom>
            <a:noFill/>
          </p:spPr>
          <p:txBody>
            <a:bodyPr wrap="square" rtlCol="0">
              <a:spAutoFit/>
            </a:bodyPr>
            <a:lstStyle/>
            <a:p>
              <a:pPr algn="ctr"/>
              <a:r>
                <a:rPr lang="en-US" sz="3200" dirty="0">
                  <a:solidFill>
                    <a:srgbClr val="C00000"/>
                  </a:solidFill>
                </a:rPr>
                <a:t>PPSP</a:t>
              </a:r>
            </a:p>
          </p:txBody>
        </p:sp>
        <p:sp>
          <p:nvSpPr>
            <p:cNvPr id="13" name="TextBox 12">
              <a:extLst>
                <a:ext uri="{FF2B5EF4-FFF2-40B4-BE49-F238E27FC236}">
                  <a16:creationId xmlns:a16="http://schemas.microsoft.com/office/drawing/2014/main" id="{BD28B703-5AA5-E6EC-711C-A04C19FA06F1}"/>
                </a:ext>
              </a:extLst>
            </p:cNvPr>
            <p:cNvSpPr txBox="1"/>
            <p:nvPr/>
          </p:nvSpPr>
          <p:spPr>
            <a:xfrm>
              <a:off x="1551404" y="4274255"/>
              <a:ext cx="1515426" cy="584775"/>
            </a:xfrm>
            <a:prstGeom prst="rect">
              <a:avLst/>
            </a:prstGeom>
            <a:noFill/>
          </p:spPr>
          <p:txBody>
            <a:bodyPr wrap="square" rtlCol="0">
              <a:spAutoFit/>
            </a:bodyPr>
            <a:lstStyle/>
            <a:p>
              <a:pPr algn="ctr"/>
              <a:r>
                <a:rPr lang="en-US" sz="3200" dirty="0">
                  <a:solidFill>
                    <a:srgbClr val="C00000"/>
                  </a:solidFill>
                </a:rPr>
                <a:t>SSS</a:t>
              </a:r>
            </a:p>
          </p:txBody>
        </p:sp>
        <p:sp>
          <p:nvSpPr>
            <p:cNvPr id="14" name="TextBox 13">
              <a:extLst>
                <a:ext uri="{FF2B5EF4-FFF2-40B4-BE49-F238E27FC236}">
                  <a16:creationId xmlns:a16="http://schemas.microsoft.com/office/drawing/2014/main" id="{C47FDD4E-B44F-E86E-3C0A-3A7893BB7603}"/>
                </a:ext>
              </a:extLst>
            </p:cNvPr>
            <p:cNvSpPr txBox="1"/>
            <p:nvPr/>
          </p:nvSpPr>
          <p:spPr>
            <a:xfrm>
              <a:off x="1468076" y="4938653"/>
              <a:ext cx="1515426" cy="584775"/>
            </a:xfrm>
            <a:prstGeom prst="rect">
              <a:avLst/>
            </a:prstGeom>
            <a:noFill/>
          </p:spPr>
          <p:txBody>
            <a:bodyPr wrap="square" rtlCol="0">
              <a:spAutoFit/>
            </a:bodyPr>
            <a:lstStyle/>
            <a:p>
              <a:pPr algn="ctr"/>
              <a:r>
                <a:rPr lang="en-US" sz="3200" dirty="0">
                  <a:solidFill>
                    <a:srgbClr val="C00000"/>
                  </a:solidFill>
                </a:rPr>
                <a:t>CP</a:t>
              </a:r>
            </a:p>
          </p:txBody>
        </p:sp>
      </p:grpSp>
      <p:sp>
        <p:nvSpPr>
          <p:cNvPr id="15" name="TextBox 14">
            <a:extLst>
              <a:ext uri="{FF2B5EF4-FFF2-40B4-BE49-F238E27FC236}">
                <a16:creationId xmlns:a16="http://schemas.microsoft.com/office/drawing/2014/main" id="{16ECB6ED-AB9C-5305-B7A8-0AB10F8C34BE}"/>
              </a:ext>
            </a:extLst>
          </p:cNvPr>
          <p:cNvSpPr txBox="1"/>
          <p:nvPr/>
        </p:nvSpPr>
        <p:spPr>
          <a:xfrm>
            <a:off x="457200" y="5738808"/>
            <a:ext cx="8496871" cy="461665"/>
          </a:xfrm>
          <a:prstGeom prst="rect">
            <a:avLst/>
          </a:prstGeom>
          <a:noFill/>
        </p:spPr>
        <p:txBody>
          <a:bodyPr wrap="square" rtlCol="0">
            <a:spAutoFit/>
          </a:bodyPr>
          <a:lstStyle/>
          <a:p>
            <a:pPr algn="ctr"/>
            <a:r>
              <a:rPr lang="en-US" sz="2400" dirty="0">
                <a:solidFill>
                  <a:srgbClr val="C00000"/>
                </a:solidFill>
              </a:rPr>
              <a:t> S = Spelling; P = Punctuation; C= Capitalization</a:t>
            </a:r>
          </a:p>
        </p:txBody>
      </p:sp>
      <p:sp>
        <p:nvSpPr>
          <p:cNvPr id="17" name="TextBox 16">
            <a:extLst>
              <a:ext uri="{FF2B5EF4-FFF2-40B4-BE49-F238E27FC236}">
                <a16:creationId xmlns:a16="http://schemas.microsoft.com/office/drawing/2014/main" id="{1DB395C2-1187-FF8D-353A-92BCEF6C1431}"/>
              </a:ext>
            </a:extLst>
          </p:cNvPr>
          <p:cNvSpPr txBox="1"/>
          <p:nvPr/>
        </p:nvSpPr>
        <p:spPr>
          <a:xfrm flipH="1">
            <a:off x="5891773" y="6436126"/>
            <a:ext cx="2049557" cy="369332"/>
          </a:xfrm>
          <a:prstGeom prst="rect">
            <a:avLst/>
          </a:prstGeom>
          <a:noFill/>
        </p:spPr>
        <p:txBody>
          <a:bodyPr wrap="square" rtlCol="0">
            <a:spAutoFit/>
          </a:bodyPr>
          <a:lstStyle/>
          <a:p>
            <a:r>
              <a:rPr lang="en-US" dirty="0"/>
              <a:t>(</a:t>
            </a:r>
            <a:r>
              <a:rPr lang="en-US" dirty="0" err="1"/>
              <a:t>Chappuis</a:t>
            </a:r>
            <a:r>
              <a:rPr lang="en-US" dirty="0"/>
              <a:t>, 2009)</a:t>
            </a:r>
          </a:p>
        </p:txBody>
      </p:sp>
      <p:pic>
        <p:nvPicPr>
          <p:cNvPr id="18" name="Picture 17" descr="Icon for Module Specific info for CFA">
            <a:extLst>
              <a:ext uri="{FF2B5EF4-FFF2-40B4-BE49-F238E27FC236}">
                <a16:creationId xmlns:a16="http://schemas.microsoft.com/office/drawing/2014/main" id="{469712D0-E021-FF90-1E3C-390E2E8808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1259841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7AA7-4E2F-2FCF-134D-D47CFC7074BF}"/>
              </a:ext>
            </a:extLst>
          </p:cNvPr>
          <p:cNvSpPr>
            <a:spLocks noGrp="1"/>
          </p:cNvSpPr>
          <p:nvPr>
            <p:ph type="title"/>
          </p:nvPr>
        </p:nvSpPr>
        <p:spPr>
          <a:xfrm>
            <a:off x="457200" y="674234"/>
            <a:ext cx="8229600" cy="1096961"/>
          </a:xfrm>
        </p:spPr>
        <p:txBody>
          <a:bodyPr/>
          <a:lstStyle/>
          <a:p>
            <a:r>
              <a:rPr lang="en-US" dirty="0"/>
              <a:t>Feedback That Notes Areas of Needed Work Example</a:t>
            </a:r>
          </a:p>
        </p:txBody>
      </p:sp>
      <p:grpSp>
        <p:nvGrpSpPr>
          <p:cNvPr id="4" name="Group 3" descr="The same sentence appears again but this time there is just a red dot for each area in the left column. So line 4 which said SSS now has 3 dots etc. &#10;">
            <a:extLst>
              <a:ext uri="{FF2B5EF4-FFF2-40B4-BE49-F238E27FC236}">
                <a16:creationId xmlns:a16="http://schemas.microsoft.com/office/drawing/2014/main" id="{EB7FD4F5-19A1-AAE0-3D65-FDD06F25BC91}"/>
              </a:ext>
            </a:extLst>
          </p:cNvPr>
          <p:cNvGrpSpPr/>
          <p:nvPr/>
        </p:nvGrpSpPr>
        <p:grpSpPr>
          <a:xfrm>
            <a:off x="457200" y="2082999"/>
            <a:ext cx="9154799" cy="4079738"/>
            <a:chOff x="903601" y="1893767"/>
            <a:chExt cx="9154799" cy="4079738"/>
          </a:xfrm>
        </p:grpSpPr>
        <p:sp>
          <p:nvSpPr>
            <p:cNvPr id="5" name="TextBox 4">
              <a:extLst>
                <a:ext uri="{FF2B5EF4-FFF2-40B4-BE49-F238E27FC236}">
                  <a16:creationId xmlns:a16="http://schemas.microsoft.com/office/drawing/2014/main" id="{4A0E3398-3197-9BC4-96CF-E76DC43E1326}"/>
                </a:ext>
              </a:extLst>
            </p:cNvPr>
            <p:cNvSpPr txBox="1"/>
            <p:nvPr/>
          </p:nvSpPr>
          <p:spPr>
            <a:xfrm>
              <a:off x="1613218" y="1893767"/>
              <a:ext cx="8445182" cy="3724096"/>
            </a:xfrm>
            <a:prstGeom prst="rect">
              <a:avLst/>
            </a:prstGeom>
            <a:noFill/>
          </p:spPr>
          <p:txBody>
            <a:bodyPr wrap="square" rtlCol="0">
              <a:spAutoFit/>
            </a:bodyPr>
            <a:lstStyle/>
            <a:p>
              <a:pPr lvl="4">
                <a:lnSpc>
                  <a:spcPct val="150000"/>
                </a:lnSpc>
              </a:pPr>
              <a:r>
                <a:rPr lang="en-US" sz="3200" dirty="0">
                  <a:latin typeface="Bradley Hand" pitchFamily="2" charset="77"/>
                </a:rPr>
                <a:t>Along with military </a:t>
              </a:r>
              <a:r>
                <a:rPr lang="en-US" sz="3200" dirty="0" err="1">
                  <a:latin typeface="Bradley Hand" pitchFamily="2" charset="77"/>
                </a:rPr>
                <a:t>technice</a:t>
              </a:r>
              <a:r>
                <a:rPr lang="en-US" sz="3200" dirty="0">
                  <a:latin typeface="Bradley Hand" pitchFamily="2" charset="77"/>
                </a:rPr>
                <a:t> of </a:t>
              </a:r>
            </a:p>
            <a:p>
              <a:pPr lvl="4">
                <a:lnSpc>
                  <a:spcPct val="150000"/>
                </a:lnSpc>
              </a:pPr>
              <a:r>
                <a:rPr lang="en-US" sz="3200" dirty="0" err="1">
                  <a:latin typeface="Bradley Hand" pitchFamily="2" charset="77"/>
                </a:rPr>
                <a:t>ther</a:t>
              </a:r>
              <a:r>
                <a:rPr lang="en-US" sz="3200" dirty="0">
                  <a:latin typeface="Bradley Hand" pitchFamily="2" charset="77"/>
                </a:rPr>
                <a:t> own the </a:t>
              </a:r>
              <a:r>
                <a:rPr lang="en-US" sz="3200" dirty="0" err="1">
                  <a:latin typeface="Bradley Hand" pitchFamily="2" charset="77"/>
                </a:rPr>
                <a:t>perian’s</a:t>
              </a:r>
              <a:r>
                <a:rPr lang="en-US" sz="3200" dirty="0">
                  <a:latin typeface="Bradley Hand" pitchFamily="2" charset="77"/>
                </a:rPr>
                <a:t> </a:t>
              </a:r>
              <a:r>
                <a:rPr lang="en-US" sz="3200" dirty="0" err="1">
                  <a:latin typeface="Bradley Hand" pitchFamily="2" charset="77"/>
                </a:rPr>
                <a:t>apted</a:t>
              </a:r>
              <a:r>
                <a:rPr lang="en-US" sz="3200" dirty="0">
                  <a:latin typeface="Bradley Hand" pitchFamily="2" charset="77"/>
                </a:rPr>
                <a:t> the</a:t>
              </a:r>
            </a:p>
            <a:p>
              <a:pPr lvl="4">
                <a:lnSpc>
                  <a:spcPct val="150000"/>
                </a:lnSpc>
              </a:pPr>
              <a:r>
                <a:rPr lang="en-US" sz="3200" dirty="0">
                  <a:latin typeface="Bradley Hand" pitchFamily="2" charset="77"/>
                </a:rPr>
                <a:t>Assyrians state-of-the art </a:t>
              </a:r>
              <a:r>
                <a:rPr lang="en-US" sz="3200" dirty="0" err="1">
                  <a:latin typeface="Bradley Hand" pitchFamily="2" charset="77"/>
                </a:rPr>
                <a:t>warfar</a:t>
              </a:r>
              <a:endParaRPr lang="en-US" sz="3200" dirty="0">
                <a:latin typeface="Bradley Hand" pitchFamily="2" charset="77"/>
              </a:endParaRPr>
            </a:p>
            <a:p>
              <a:pPr lvl="4">
                <a:lnSpc>
                  <a:spcPct val="150000"/>
                </a:lnSpc>
              </a:pPr>
              <a:r>
                <a:rPr lang="en-US" sz="3200" dirty="0" err="1">
                  <a:latin typeface="Bradley Hand" pitchFamily="2" charset="77"/>
                </a:rPr>
                <a:t>wich</a:t>
              </a:r>
              <a:r>
                <a:rPr lang="en-US" sz="3200" dirty="0">
                  <a:latin typeface="Bradley Hand" pitchFamily="2" charset="77"/>
                </a:rPr>
                <a:t> increased </a:t>
              </a:r>
              <a:r>
                <a:rPr lang="en-US" sz="3200" dirty="0" err="1">
                  <a:latin typeface="Bradley Hand" pitchFamily="2" charset="77"/>
                </a:rPr>
                <a:t>ther</a:t>
              </a:r>
              <a:r>
                <a:rPr lang="en-US" sz="3200" dirty="0">
                  <a:latin typeface="Bradley Hand" pitchFamily="2" charset="77"/>
                </a:rPr>
                <a:t> </a:t>
              </a:r>
              <a:r>
                <a:rPr lang="en-US" sz="3200" dirty="0" err="1">
                  <a:latin typeface="Bradley Hand" pitchFamily="2" charset="77"/>
                </a:rPr>
                <a:t>secrity</a:t>
              </a:r>
              <a:r>
                <a:rPr lang="en-US" sz="3200" dirty="0">
                  <a:latin typeface="Bradley Hand" pitchFamily="2" charset="77"/>
                </a:rPr>
                <a:t> as </a:t>
              </a:r>
            </a:p>
            <a:p>
              <a:pPr lvl="4">
                <a:lnSpc>
                  <a:spcPct val="150000"/>
                </a:lnSpc>
              </a:pPr>
              <a:r>
                <a:rPr lang="en-US" sz="3200" dirty="0">
                  <a:latin typeface="Bradley Hand" pitchFamily="2" charset="77"/>
                </a:rPr>
                <a:t>an Empire</a:t>
              </a:r>
            </a:p>
          </p:txBody>
        </p:sp>
        <p:cxnSp>
          <p:nvCxnSpPr>
            <p:cNvPr id="6" name="Straight Connector 5">
              <a:extLst>
                <a:ext uri="{FF2B5EF4-FFF2-40B4-BE49-F238E27FC236}">
                  <a16:creationId xmlns:a16="http://schemas.microsoft.com/office/drawing/2014/main" id="{ED2A427B-D293-362B-B3CF-877C6A7BFAEF}"/>
                </a:ext>
              </a:extLst>
            </p:cNvPr>
            <p:cNvCxnSpPr/>
            <p:nvPr/>
          </p:nvCxnSpPr>
          <p:spPr>
            <a:xfrm>
              <a:off x="1828800" y="2652719"/>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CB8E24-022D-ABBB-BDEF-55127B08B8D9}"/>
                </a:ext>
              </a:extLst>
            </p:cNvPr>
            <p:cNvCxnSpPr/>
            <p:nvPr/>
          </p:nvCxnSpPr>
          <p:spPr>
            <a:xfrm>
              <a:off x="1915541" y="3463487"/>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81D6BC-A305-3402-7C71-C1E5BFA25274}"/>
                </a:ext>
              </a:extLst>
            </p:cNvPr>
            <p:cNvCxnSpPr/>
            <p:nvPr/>
          </p:nvCxnSpPr>
          <p:spPr>
            <a:xfrm>
              <a:off x="1915541" y="4158431"/>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B428AB-3E17-CA5B-AAC8-82F21C76BD20}"/>
                </a:ext>
              </a:extLst>
            </p:cNvPr>
            <p:cNvCxnSpPr/>
            <p:nvPr/>
          </p:nvCxnSpPr>
          <p:spPr>
            <a:xfrm>
              <a:off x="1915541" y="4880771"/>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CD346A-5225-8806-E55C-50EF315CCECF}"/>
                </a:ext>
              </a:extLst>
            </p:cNvPr>
            <p:cNvCxnSpPr/>
            <p:nvPr/>
          </p:nvCxnSpPr>
          <p:spPr>
            <a:xfrm>
              <a:off x="1933829" y="5505529"/>
              <a:ext cx="747979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C8C018-269C-D8AE-64F2-D2D6D58211AE}"/>
                </a:ext>
              </a:extLst>
            </p:cNvPr>
            <p:cNvCxnSpPr/>
            <p:nvPr/>
          </p:nvCxnSpPr>
          <p:spPr>
            <a:xfrm>
              <a:off x="3236976" y="1927295"/>
              <a:ext cx="0" cy="40462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D40DD3-8831-685B-8F09-BB830630DDD1}"/>
                </a:ext>
              </a:extLst>
            </p:cNvPr>
            <p:cNvCxnSpPr/>
            <p:nvPr/>
          </p:nvCxnSpPr>
          <p:spPr>
            <a:xfrm>
              <a:off x="3041904" y="1893767"/>
              <a:ext cx="0" cy="40462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197D2BF-8438-BD2D-7A90-7D98FE90AAFC}"/>
                </a:ext>
              </a:extLst>
            </p:cNvPr>
            <p:cNvSpPr/>
            <p:nvPr/>
          </p:nvSpPr>
          <p:spPr>
            <a:xfrm>
              <a:off x="2194560" y="2249424"/>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1B7EE7-DE7E-0454-927B-9CB29F973C05}"/>
                </a:ext>
              </a:extLst>
            </p:cNvPr>
            <p:cNvSpPr/>
            <p:nvPr/>
          </p:nvSpPr>
          <p:spPr>
            <a:xfrm>
              <a:off x="1310828" y="2945243"/>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658732-49C1-10AC-2B1C-363F5B2BAB6F}"/>
                </a:ext>
              </a:extLst>
            </p:cNvPr>
            <p:cNvSpPr/>
            <p:nvPr/>
          </p:nvSpPr>
          <p:spPr>
            <a:xfrm>
              <a:off x="1771588" y="2947142"/>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99871B-CCFE-A07A-404B-82A8547FC8E2}"/>
                </a:ext>
              </a:extLst>
            </p:cNvPr>
            <p:cNvSpPr/>
            <p:nvPr/>
          </p:nvSpPr>
          <p:spPr>
            <a:xfrm>
              <a:off x="2151142" y="2951851"/>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80B80E-EB94-EFA7-B2F5-000325B2E0DF}"/>
                </a:ext>
              </a:extLst>
            </p:cNvPr>
            <p:cNvSpPr/>
            <p:nvPr/>
          </p:nvSpPr>
          <p:spPr>
            <a:xfrm>
              <a:off x="2530696" y="2951851"/>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B3E8873-8E5E-3FD1-D5D5-5859D5E3B33A}"/>
                </a:ext>
              </a:extLst>
            </p:cNvPr>
            <p:cNvSpPr/>
            <p:nvPr/>
          </p:nvSpPr>
          <p:spPr>
            <a:xfrm>
              <a:off x="903601" y="2951851"/>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C40160-0576-D733-2079-8A9A5F92A739}"/>
                </a:ext>
              </a:extLst>
            </p:cNvPr>
            <p:cNvSpPr/>
            <p:nvPr/>
          </p:nvSpPr>
          <p:spPr>
            <a:xfrm>
              <a:off x="1818398" y="3664760"/>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35413A5-49F0-C7D4-7065-9268397D56FD}"/>
                </a:ext>
              </a:extLst>
            </p:cNvPr>
            <p:cNvSpPr/>
            <p:nvPr/>
          </p:nvSpPr>
          <p:spPr>
            <a:xfrm>
              <a:off x="2279158" y="3666659"/>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36D15BF-E231-3E11-A07F-F924099E972F}"/>
                </a:ext>
              </a:extLst>
            </p:cNvPr>
            <p:cNvSpPr/>
            <p:nvPr/>
          </p:nvSpPr>
          <p:spPr>
            <a:xfrm>
              <a:off x="2658712" y="3671368"/>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7FA158-5045-9B5D-A05A-1615546EEABE}"/>
                </a:ext>
              </a:extLst>
            </p:cNvPr>
            <p:cNvSpPr/>
            <p:nvPr/>
          </p:nvSpPr>
          <p:spPr>
            <a:xfrm>
              <a:off x="1411171" y="3671368"/>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C0D186-F1BE-755F-1C70-ECE577E6627B}"/>
                </a:ext>
              </a:extLst>
            </p:cNvPr>
            <p:cNvSpPr/>
            <p:nvPr/>
          </p:nvSpPr>
          <p:spPr>
            <a:xfrm>
              <a:off x="1758373" y="4507803"/>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A57F446-E1F9-D284-3522-4994E1211DE3}"/>
                </a:ext>
              </a:extLst>
            </p:cNvPr>
            <p:cNvSpPr/>
            <p:nvPr/>
          </p:nvSpPr>
          <p:spPr>
            <a:xfrm>
              <a:off x="2219133" y="4509702"/>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BA3FA57-0B6C-2219-1DC0-23D705A33355}"/>
                </a:ext>
              </a:extLst>
            </p:cNvPr>
            <p:cNvSpPr/>
            <p:nvPr/>
          </p:nvSpPr>
          <p:spPr>
            <a:xfrm>
              <a:off x="2598687" y="4514411"/>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C07C80F-F379-0869-8ACF-722A550B69D4}"/>
                </a:ext>
              </a:extLst>
            </p:cNvPr>
            <p:cNvSpPr/>
            <p:nvPr/>
          </p:nvSpPr>
          <p:spPr>
            <a:xfrm>
              <a:off x="2214722" y="5129272"/>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F8DF7B-2894-63B4-051F-AC68F8E52255}"/>
                </a:ext>
              </a:extLst>
            </p:cNvPr>
            <p:cNvSpPr/>
            <p:nvPr/>
          </p:nvSpPr>
          <p:spPr>
            <a:xfrm>
              <a:off x="2594276" y="5133981"/>
              <a:ext cx="256032"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DC751F61-E7D5-E9E5-3CB1-56877FC6A489}"/>
              </a:ext>
            </a:extLst>
          </p:cNvPr>
          <p:cNvSpPr txBox="1"/>
          <p:nvPr/>
        </p:nvSpPr>
        <p:spPr>
          <a:xfrm flipH="1">
            <a:off x="5891773" y="6436126"/>
            <a:ext cx="2049557" cy="369332"/>
          </a:xfrm>
          <a:prstGeom prst="rect">
            <a:avLst/>
          </a:prstGeom>
          <a:noFill/>
        </p:spPr>
        <p:txBody>
          <a:bodyPr wrap="square" rtlCol="0">
            <a:spAutoFit/>
          </a:bodyPr>
          <a:lstStyle/>
          <a:p>
            <a:r>
              <a:rPr lang="en-US" dirty="0"/>
              <a:t>(</a:t>
            </a:r>
            <a:r>
              <a:rPr lang="en-US" dirty="0" err="1"/>
              <a:t>Chappuis</a:t>
            </a:r>
            <a:r>
              <a:rPr lang="en-US" dirty="0"/>
              <a:t>, 2009)</a:t>
            </a:r>
          </a:p>
        </p:txBody>
      </p:sp>
      <p:pic>
        <p:nvPicPr>
          <p:cNvPr id="29" name="Picture 28" descr="Icon for Module Specific info for CFA">
            <a:extLst>
              <a:ext uri="{FF2B5EF4-FFF2-40B4-BE49-F238E27FC236}">
                <a16:creationId xmlns:a16="http://schemas.microsoft.com/office/drawing/2014/main" id="{109C0D3A-2732-5766-4D63-71E732FE0C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36159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B344-5AA6-FE0E-1691-74811442F979}"/>
              </a:ext>
            </a:extLst>
          </p:cNvPr>
          <p:cNvSpPr>
            <a:spLocks noGrp="1"/>
          </p:cNvSpPr>
          <p:nvPr>
            <p:ph type="title"/>
          </p:nvPr>
        </p:nvSpPr>
        <p:spPr/>
        <p:txBody>
          <a:bodyPr/>
          <a:lstStyle/>
          <a:p>
            <a:r>
              <a:rPr lang="en-US" dirty="0"/>
              <a:t>Hidden Slide #4</a:t>
            </a:r>
          </a:p>
        </p:txBody>
      </p:sp>
      <p:sp>
        <p:nvSpPr>
          <p:cNvPr id="3" name="Text Placeholder 2">
            <a:extLst>
              <a:ext uri="{FF2B5EF4-FFF2-40B4-BE49-F238E27FC236}">
                <a16:creationId xmlns:a16="http://schemas.microsoft.com/office/drawing/2014/main" id="{E4A352C9-5BC0-4ED7-1C46-215312A313FE}"/>
              </a:ext>
            </a:extLst>
          </p:cNvPr>
          <p:cNvSpPr>
            <a:spLocks noGrp="1"/>
          </p:cNvSpPr>
          <p:nvPr>
            <p:ph type="body" idx="1"/>
          </p:nvPr>
        </p:nvSpPr>
        <p:spPr/>
        <p:txBody>
          <a:bodyPr/>
          <a:lstStyle/>
          <a:p>
            <a:pPr marL="0" marR="0" indent="0">
              <a:lnSpc>
                <a:spcPct val="107000"/>
              </a:lnSpc>
              <a:spcBef>
                <a:spcPts val="0"/>
              </a:spcBef>
              <a:spcAft>
                <a:spcPts val="800"/>
              </a:spcAft>
              <a:buNone/>
            </a:pPr>
            <a:r>
              <a:rPr lang="en-US" dirty="0">
                <a:effectLst/>
                <a:ea typeface="Calibri" panose="020F0502020204030204" pitchFamily="34" charset="0"/>
                <a:cs typeface="Times New Roman" panose="02020603050405020304" pitchFamily="18" charset="0"/>
              </a:rPr>
              <a:t>Handouts</a:t>
            </a:r>
          </a:p>
          <a:p>
            <a:pPr marL="514350" marR="0" indent="-514350">
              <a:lnSpc>
                <a:spcPct val="107000"/>
              </a:lnSpc>
              <a:spcBef>
                <a:spcPts val="0"/>
              </a:spcBef>
              <a:spcAft>
                <a:spcPts val="800"/>
              </a:spcAft>
              <a:buAutoNum type="arabicPeriod"/>
            </a:pPr>
            <a:r>
              <a:rPr lang="en-US" dirty="0">
                <a:ea typeface="Calibri" panose="020F0502020204030204" pitchFamily="34" charset="0"/>
                <a:cs typeface="Times New Roman" panose="02020603050405020304" pitchFamily="18" charset="0"/>
              </a:rPr>
              <a:t>CFA Infographic</a:t>
            </a:r>
          </a:p>
          <a:p>
            <a:pPr marL="514350" marR="0" indent="-514350">
              <a:lnSpc>
                <a:spcPct val="107000"/>
              </a:lnSpc>
              <a:spcBef>
                <a:spcPts val="0"/>
              </a:spcBef>
              <a:spcAft>
                <a:spcPts val="800"/>
              </a:spcAft>
              <a:buAutoNum type="arabicPeriod"/>
            </a:pPr>
            <a:r>
              <a:rPr lang="en-US" dirty="0">
                <a:effectLst/>
                <a:ea typeface="Calibri" panose="020F0502020204030204" pitchFamily="34" charset="0"/>
                <a:cs typeface="Times New Roman" panose="02020603050405020304" pitchFamily="18" charset="0"/>
              </a:rPr>
              <a:t>CFA Practice Profile</a:t>
            </a:r>
          </a:p>
          <a:p>
            <a:pPr marL="514350" marR="0" indent="-514350">
              <a:lnSpc>
                <a:spcPct val="107000"/>
              </a:lnSpc>
              <a:spcBef>
                <a:spcPts val="0"/>
              </a:spcBef>
              <a:spcAft>
                <a:spcPts val="800"/>
              </a:spcAft>
              <a:buAutoNum type="arabicPeriod"/>
            </a:pPr>
            <a:r>
              <a:rPr lang="en-US" dirty="0">
                <a:effectLst/>
                <a:ea typeface="Calibri" panose="020F0502020204030204" pitchFamily="34" charset="0"/>
                <a:cs typeface="Times New Roman" panose="02020603050405020304" pitchFamily="18" charset="0"/>
              </a:rPr>
              <a:t>Formative Assessment Process</a:t>
            </a:r>
          </a:p>
          <a:p>
            <a:pPr marL="514350" marR="0" indent="-514350">
              <a:lnSpc>
                <a:spcPct val="107000"/>
              </a:lnSpc>
              <a:spcBef>
                <a:spcPts val="0"/>
              </a:spcBef>
              <a:spcAft>
                <a:spcPts val="800"/>
              </a:spcAft>
              <a:buAutoNum type="arabicPeriod"/>
            </a:pPr>
            <a:r>
              <a:rPr lang="en-US" dirty="0">
                <a:ea typeface="Calibri" panose="020F0502020204030204" pitchFamily="34" charset="0"/>
                <a:cs typeface="Times New Roman" panose="02020603050405020304" pitchFamily="18" charset="0"/>
              </a:rPr>
              <a:t>Judgmental Informative Feedback</a:t>
            </a:r>
          </a:p>
          <a:p>
            <a:pPr marL="514350" marR="0" indent="-514350">
              <a:lnSpc>
                <a:spcPct val="107000"/>
              </a:lnSpc>
              <a:spcBef>
                <a:spcPts val="0"/>
              </a:spcBef>
              <a:spcAft>
                <a:spcPts val="800"/>
              </a:spcAft>
              <a:buAutoNum type="arabicPeriod"/>
            </a:pPr>
            <a:r>
              <a:rPr lang="en-US" dirty="0">
                <a:effectLst/>
                <a:ea typeface="Calibri" panose="020F0502020204030204" pitchFamily="34" charset="0"/>
                <a:cs typeface="Times New Roman" panose="02020603050405020304" pitchFamily="18" charset="0"/>
              </a:rPr>
              <a:t>Feedback Examples (and 5. Optional)</a:t>
            </a:r>
          </a:p>
          <a:p>
            <a:pPr marL="514350" marR="0" indent="-514350">
              <a:lnSpc>
                <a:spcPct val="107000"/>
              </a:lnSpc>
              <a:spcBef>
                <a:spcPts val="0"/>
              </a:spcBef>
              <a:spcAft>
                <a:spcPts val="800"/>
              </a:spcAft>
              <a:buAutoNum type="arabicPeriod"/>
            </a:pPr>
            <a:r>
              <a:rPr lang="en-US" dirty="0">
                <a:effectLst/>
                <a:ea typeface="Calibri" panose="020F0502020204030204" pitchFamily="34" charset="0"/>
                <a:cs typeface="Times New Roman" panose="02020603050405020304" pitchFamily="18" charset="0"/>
              </a:rPr>
              <a:t>Feedback Scenarios</a:t>
            </a:r>
          </a:p>
          <a:p>
            <a:pPr marL="514350" marR="0" indent="-514350">
              <a:lnSpc>
                <a:spcPct val="107000"/>
              </a:lnSpc>
              <a:spcBef>
                <a:spcPts val="0"/>
              </a:spcBef>
              <a:spcAft>
                <a:spcPts val="800"/>
              </a:spcAft>
              <a:buAutoNum type="arabicPeriod"/>
            </a:pPr>
            <a:r>
              <a:rPr lang="en-US" dirty="0">
                <a:effectLst/>
                <a:ea typeface="Calibri" panose="020F0502020204030204" pitchFamily="34" charset="0"/>
                <a:cs typeface="Times New Roman" panose="02020603050405020304" pitchFamily="18" charset="0"/>
              </a:rPr>
              <a:t>Next Steps-Action-CFA</a:t>
            </a:r>
          </a:p>
        </p:txBody>
      </p:sp>
    </p:spTree>
    <p:extLst>
      <p:ext uri="{BB962C8B-B14F-4D97-AF65-F5344CB8AC3E}">
        <p14:creationId xmlns:p14="http://schemas.microsoft.com/office/powerpoint/2010/main" val="3658066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FDD4-1E10-A224-5143-10AC99E3126B}"/>
              </a:ext>
            </a:extLst>
          </p:cNvPr>
          <p:cNvSpPr>
            <a:spLocks noGrp="1"/>
          </p:cNvSpPr>
          <p:nvPr>
            <p:ph type="title"/>
          </p:nvPr>
        </p:nvSpPr>
        <p:spPr>
          <a:xfrm>
            <a:off x="457200" y="684794"/>
            <a:ext cx="8229600" cy="1096961"/>
          </a:xfrm>
        </p:spPr>
        <p:txBody>
          <a:bodyPr/>
          <a:lstStyle/>
          <a:p>
            <a:r>
              <a:rPr lang="en-US" dirty="0"/>
              <a:t>Providing Feedback to </a:t>
            </a:r>
            <a:br>
              <a:rPr lang="en-US" dirty="0"/>
            </a:br>
            <a:r>
              <a:rPr lang="en-US" dirty="0"/>
              <a:t>Peers and Self</a:t>
            </a:r>
          </a:p>
        </p:txBody>
      </p:sp>
      <p:pic>
        <p:nvPicPr>
          <p:cNvPr id="4" name="Online Media 3" descr="Shirley Clarke video on feedback found at https://www.youtube.com/watch?v=DGNp0AJte_c&amp;feature=youtu.be&#10;">
            <a:hlinkClick r:id="" action="ppaction://media"/>
            <a:extLst>
              <a:ext uri="{FF2B5EF4-FFF2-40B4-BE49-F238E27FC236}">
                <a16:creationId xmlns:a16="http://schemas.microsoft.com/office/drawing/2014/main" id="{10EA4D85-6CDA-7262-DFD0-6D0564A31EA8}"/>
              </a:ext>
            </a:extLst>
          </p:cNvPr>
          <p:cNvPicPr>
            <a:picLocks noRot="1" noChangeAspect="1"/>
          </p:cNvPicPr>
          <p:nvPr>
            <a:videoFile r:link="rId1"/>
          </p:nvPr>
        </p:nvPicPr>
        <p:blipFill>
          <a:blip r:embed="rId4"/>
          <a:stretch>
            <a:fillRect/>
          </a:stretch>
        </p:blipFill>
        <p:spPr>
          <a:xfrm>
            <a:off x="1257014" y="2273755"/>
            <a:ext cx="6629972" cy="3745934"/>
          </a:xfrm>
          <a:prstGeom prst="rect">
            <a:avLst/>
          </a:prstGeom>
        </p:spPr>
      </p:pic>
    </p:spTree>
    <p:extLst>
      <p:ext uri="{BB962C8B-B14F-4D97-AF65-F5344CB8AC3E}">
        <p14:creationId xmlns:p14="http://schemas.microsoft.com/office/powerpoint/2010/main" val="364896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1980-12D7-56E3-5D47-F2A985131730}"/>
              </a:ext>
            </a:extLst>
          </p:cNvPr>
          <p:cNvSpPr>
            <a:spLocks noGrp="1"/>
          </p:cNvSpPr>
          <p:nvPr>
            <p:ph type="title"/>
          </p:nvPr>
        </p:nvSpPr>
        <p:spPr>
          <a:xfrm>
            <a:off x="457200" y="670939"/>
            <a:ext cx="8229600" cy="1096961"/>
          </a:xfrm>
        </p:spPr>
        <p:txBody>
          <a:bodyPr/>
          <a:lstStyle/>
          <a:p>
            <a:r>
              <a:rPr lang="en-US" sz="4400" dirty="0"/>
              <a:t>Providing Feedback to </a:t>
            </a:r>
            <a:br>
              <a:rPr lang="en-US" sz="4400" dirty="0"/>
            </a:br>
            <a:r>
              <a:rPr lang="en-US" sz="4400" dirty="0"/>
              <a:t>Peers and Self</a:t>
            </a:r>
            <a:endParaRPr lang="en-US" dirty="0"/>
          </a:p>
        </p:txBody>
      </p:sp>
      <p:sp>
        <p:nvSpPr>
          <p:cNvPr id="3" name="Text Placeholder 2">
            <a:extLst>
              <a:ext uri="{FF2B5EF4-FFF2-40B4-BE49-F238E27FC236}">
                <a16:creationId xmlns:a16="http://schemas.microsoft.com/office/drawing/2014/main" id="{0D3A45B1-33DE-C5D5-3F53-D1A34433EF7F}"/>
              </a:ext>
            </a:extLst>
          </p:cNvPr>
          <p:cNvSpPr>
            <a:spLocks noGrp="1"/>
          </p:cNvSpPr>
          <p:nvPr>
            <p:ph type="body" idx="1"/>
          </p:nvPr>
        </p:nvSpPr>
        <p:spPr>
          <a:xfrm>
            <a:off x="457200" y="1898080"/>
            <a:ext cx="8229600" cy="3962396"/>
          </a:xfrm>
        </p:spPr>
        <p:txBody>
          <a:bodyPr/>
          <a:lstStyle/>
          <a:p>
            <a:pPr marL="463550" indent="-463550">
              <a:lnSpc>
                <a:spcPct val="110000"/>
              </a:lnSpc>
              <a:buFont typeface="+mj-lt"/>
              <a:buAutoNum type="arabicPeriod"/>
            </a:pPr>
            <a:r>
              <a:rPr lang="en-US" sz="2400" dirty="0"/>
              <a:t>How is success criteria being modeled for students?</a:t>
            </a:r>
          </a:p>
          <a:p>
            <a:pPr marL="463550" indent="-463550">
              <a:lnSpc>
                <a:spcPct val="110000"/>
              </a:lnSpc>
              <a:buFont typeface="+mj-lt"/>
              <a:buAutoNum type="arabicPeriod"/>
            </a:pPr>
            <a:r>
              <a:rPr lang="en-US" sz="2400" dirty="0"/>
              <a:t>How is timely, consistent, and ongoing feedback ensured?</a:t>
            </a:r>
          </a:p>
          <a:p>
            <a:pPr marL="463550" indent="-463550">
              <a:lnSpc>
                <a:spcPct val="110000"/>
              </a:lnSpc>
              <a:buFont typeface="+mj-lt"/>
              <a:buAutoNum type="arabicPeriod"/>
            </a:pPr>
            <a:r>
              <a:rPr lang="en-US" sz="2400" dirty="0"/>
              <a:t>How does feedback encourage student thinking and provide cues and support for next steps?</a:t>
            </a:r>
          </a:p>
          <a:p>
            <a:pPr marL="463550" indent="-463550">
              <a:lnSpc>
                <a:spcPct val="110000"/>
              </a:lnSpc>
              <a:buFont typeface="+mj-lt"/>
              <a:buAutoNum type="arabicPeriod"/>
            </a:pPr>
            <a:r>
              <a:rPr lang="en-US" sz="2400" dirty="0"/>
              <a:t>What is done to make sure feedback is actionable and students have opportunities to review, revise, and self adjust?</a:t>
            </a:r>
          </a:p>
          <a:p>
            <a:pPr marL="91440" indent="0">
              <a:buNone/>
            </a:pPr>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2F0F3F36-E620-1F6C-28E1-7791149B5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1724286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4CFD-B7CC-3EBE-D5E9-8841D24D309C}"/>
              </a:ext>
            </a:extLst>
          </p:cNvPr>
          <p:cNvSpPr>
            <a:spLocks noGrp="1"/>
          </p:cNvSpPr>
          <p:nvPr>
            <p:ph type="title"/>
          </p:nvPr>
        </p:nvSpPr>
        <p:spPr/>
        <p:txBody>
          <a:bodyPr/>
          <a:lstStyle/>
          <a:p>
            <a:r>
              <a:rPr lang="en-US" dirty="0"/>
              <a:t>Effective Feedback</a:t>
            </a:r>
          </a:p>
        </p:txBody>
      </p:sp>
      <p:sp>
        <p:nvSpPr>
          <p:cNvPr id="3" name="Text Placeholder 2">
            <a:extLst>
              <a:ext uri="{FF2B5EF4-FFF2-40B4-BE49-F238E27FC236}">
                <a16:creationId xmlns:a16="http://schemas.microsoft.com/office/drawing/2014/main" id="{28F31421-7AF1-741C-C1E4-916D528E2053}"/>
              </a:ext>
            </a:extLst>
          </p:cNvPr>
          <p:cNvSpPr>
            <a:spLocks noGrp="1"/>
          </p:cNvSpPr>
          <p:nvPr>
            <p:ph type="body" idx="1"/>
          </p:nvPr>
        </p:nvSpPr>
        <p:spPr/>
        <p:txBody>
          <a:bodyPr/>
          <a:lstStyle/>
          <a:p>
            <a:pPr marL="463550" marR="0" indent="-463550">
              <a:lnSpc>
                <a:spcPct val="100000"/>
              </a:lnSpc>
              <a:spcBef>
                <a:spcPts val="0"/>
              </a:spcBef>
              <a:spcAft>
                <a:spcPts val="800"/>
              </a:spcAft>
            </a:pPr>
            <a:r>
              <a:rPr lang="en-US" sz="2400" dirty="0">
                <a:ea typeface="Calibri" panose="020F0502020204030204" pitchFamily="34" charset="0"/>
                <a:cs typeface="Times New Roman" panose="02020603050405020304" pitchFamily="18" charset="0"/>
              </a:rPr>
              <a:t>Informs rather than corrects</a:t>
            </a:r>
            <a:endParaRPr lang="en-US" sz="2400" dirty="0">
              <a:effectLst/>
              <a:ea typeface="Calibri" panose="020F0502020204030204" pitchFamily="34" charset="0"/>
              <a:cs typeface="Times New Roman" panose="02020603050405020304" pitchFamily="18" charset="0"/>
            </a:endParaRPr>
          </a:p>
          <a:p>
            <a:pPr marL="463550" marR="0" indent="-463550">
              <a:lnSpc>
                <a:spcPct val="100000"/>
              </a:lnSpc>
              <a:spcBef>
                <a:spcPts val="0"/>
              </a:spcBef>
              <a:spcAft>
                <a:spcPts val="800"/>
              </a:spcAft>
            </a:pPr>
            <a:r>
              <a:rPr lang="en-US" sz="2400" dirty="0">
                <a:ea typeface="Calibri" panose="020F0502020204030204" pitchFamily="34" charset="0"/>
                <a:cs typeface="Times New Roman" panose="02020603050405020304" pitchFamily="18" charset="0"/>
              </a:rPr>
              <a:t>Focuses on a small number of key points</a:t>
            </a:r>
          </a:p>
          <a:p>
            <a:pPr marL="463550" marR="0" indent="-463550">
              <a:lnSpc>
                <a:spcPct val="100000"/>
              </a:lnSpc>
              <a:spcBef>
                <a:spcPts val="0"/>
              </a:spcBef>
              <a:spcAft>
                <a:spcPts val="800"/>
              </a:spcAft>
            </a:pPr>
            <a:r>
              <a:rPr lang="en-US" sz="2400" dirty="0">
                <a:ea typeface="Calibri" panose="020F0502020204030204" pitchFamily="34" charset="0"/>
                <a:cs typeface="Times New Roman" panose="02020603050405020304" pitchFamily="18" charset="0"/>
              </a:rPr>
              <a:t>Points out as many strengths as weaknesses</a:t>
            </a:r>
          </a:p>
          <a:p>
            <a:pPr marL="463550" marR="0" indent="-463550">
              <a:lnSpc>
                <a:spcPct val="100000"/>
              </a:lnSpc>
              <a:spcBef>
                <a:spcPts val="0"/>
              </a:spcBef>
              <a:spcAft>
                <a:spcPts val="800"/>
              </a:spcAft>
            </a:pPr>
            <a:r>
              <a:rPr lang="en-US" sz="2400" dirty="0">
                <a:ea typeface="Calibri" panose="020F0502020204030204" pitchFamily="34" charset="0"/>
                <a:cs typeface="Times New Roman" panose="02020603050405020304" pitchFamily="18" charset="0"/>
              </a:rPr>
              <a:t>Is given in small attainable steps the learner can use to improve performance and feel successful</a:t>
            </a:r>
          </a:p>
          <a:p>
            <a:pPr marL="463550" indent="-463550">
              <a:lnSpc>
                <a:spcPct val="100000"/>
              </a:lnSpc>
              <a:spcBef>
                <a:spcPts val="0"/>
              </a:spcBef>
              <a:spcAft>
                <a:spcPts val="800"/>
              </a:spcAft>
            </a:pPr>
            <a:r>
              <a:rPr lang="en-US" sz="2400" dirty="0">
                <a:ea typeface="Calibri" panose="020F0502020204030204" pitchFamily="34" charset="0"/>
                <a:cs typeface="Times New Roman" panose="02020603050405020304" pitchFamily="18" charset="0"/>
              </a:rPr>
              <a:t>Provides “just enough” to help learners become “unstuck” without providing complete solutions</a:t>
            </a:r>
          </a:p>
          <a:p>
            <a:pPr marL="463550" indent="-463550">
              <a:lnSpc>
                <a:spcPct val="100000"/>
              </a:lnSpc>
              <a:spcBef>
                <a:spcPts val="0"/>
              </a:spcBef>
              <a:spcAft>
                <a:spcPts val="800"/>
              </a:spcAft>
            </a:pPr>
            <a:r>
              <a:rPr lang="en-US" sz="2400" dirty="0">
                <a:effectLst/>
                <a:ea typeface="Calibri" panose="020F0502020204030204" pitchFamily="34" charset="0"/>
                <a:cs typeface="Times New Roman" panose="02020603050405020304" pitchFamily="18" charset="0"/>
              </a:rPr>
              <a:t>Causes thinking… is more work for the </a:t>
            </a:r>
            <a:r>
              <a:rPr lang="en-US" sz="2400" dirty="0">
                <a:ea typeface="Calibri" panose="020F0502020204030204" pitchFamily="34" charset="0"/>
                <a:cs typeface="Times New Roman" panose="02020603050405020304" pitchFamily="18" charset="0"/>
              </a:rPr>
              <a:t>learner</a:t>
            </a:r>
            <a:r>
              <a:rPr lang="en-US" sz="2400" dirty="0">
                <a:effectLst/>
                <a:ea typeface="Calibri" panose="020F0502020204030204" pitchFamily="34" charset="0"/>
                <a:cs typeface="Times New Roman" panose="02020603050405020304" pitchFamily="18" charset="0"/>
              </a:rPr>
              <a:t> than for the </a:t>
            </a:r>
            <a:r>
              <a:rPr lang="en-US" sz="2400" dirty="0">
                <a:ea typeface="Calibri" panose="020F0502020204030204" pitchFamily="34" charset="0"/>
                <a:cs typeface="Times New Roman" panose="02020603050405020304" pitchFamily="18" charset="0"/>
              </a:rPr>
              <a:t>teacher</a:t>
            </a:r>
          </a:p>
          <a:p>
            <a:endParaRPr lang="en-US" dirty="0"/>
          </a:p>
        </p:txBody>
      </p:sp>
      <p:sp>
        <p:nvSpPr>
          <p:cNvPr id="4" name="TextBox 3">
            <a:extLst>
              <a:ext uri="{FF2B5EF4-FFF2-40B4-BE49-F238E27FC236}">
                <a16:creationId xmlns:a16="http://schemas.microsoft.com/office/drawing/2014/main" id="{EFF94A1A-E949-1A81-9DC4-E3712E1DCE1E}"/>
              </a:ext>
            </a:extLst>
          </p:cNvPr>
          <p:cNvSpPr txBox="1"/>
          <p:nvPr/>
        </p:nvSpPr>
        <p:spPr>
          <a:xfrm>
            <a:off x="3639312" y="6488668"/>
            <a:ext cx="4215706" cy="369332"/>
          </a:xfrm>
          <a:prstGeom prst="rect">
            <a:avLst/>
          </a:prstGeom>
          <a:noFill/>
        </p:spPr>
        <p:txBody>
          <a:bodyPr wrap="none" rtlCol="0">
            <a:spAutoFit/>
          </a:bodyPr>
          <a:lstStyle/>
          <a:p>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Wiliam</a:t>
            </a:r>
            <a:r>
              <a:rPr lang="en-US" dirty="0">
                <a:ea typeface="Calibri" panose="020F0502020204030204" pitchFamily="34" charset="0"/>
                <a:cs typeface="Times New Roman" panose="02020603050405020304" pitchFamily="18" charset="0"/>
              </a:rPr>
              <a:t>, 2018 ; </a:t>
            </a:r>
            <a:r>
              <a:rPr lang="en-US" dirty="0" err="1">
                <a:ea typeface="Calibri" panose="020F0502020204030204" pitchFamily="34" charset="0"/>
                <a:cs typeface="Times New Roman" panose="02020603050405020304" pitchFamily="18" charset="0"/>
              </a:rPr>
              <a:t>Almarode</a:t>
            </a:r>
            <a:r>
              <a:rPr lang="en-US" dirty="0">
                <a:ea typeface="Calibri" panose="020F0502020204030204" pitchFamily="34" charset="0"/>
                <a:cs typeface="Times New Roman" panose="02020603050405020304" pitchFamily="18" charset="0"/>
              </a:rPr>
              <a:t> &amp; Vandas, 2019)</a:t>
            </a:r>
            <a:endParaRPr lang="en-US" dirty="0"/>
          </a:p>
        </p:txBody>
      </p:sp>
      <p:pic>
        <p:nvPicPr>
          <p:cNvPr id="5" name="Picture 4" descr="Icon for Module Specific info for CFA">
            <a:extLst>
              <a:ext uri="{FF2B5EF4-FFF2-40B4-BE49-F238E27FC236}">
                <a16:creationId xmlns:a16="http://schemas.microsoft.com/office/drawing/2014/main" id="{584668A3-9030-8052-41FA-578FD6CEB7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1872" y="5606057"/>
            <a:ext cx="728473" cy="728473"/>
          </a:xfrm>
          <a:prstGeom prst="rect">
            <a:avLst/>
          </a:prstGeom>
        </p:spPr>
      </p:pic>
    </p:spTree>
    <p:extLst>
      <p:ext uri="{BB962C8B-B14F-4D97-AF65-F5344CB8AC3E}">
        <p14:creationId xmlns:p14="http://schemas.microsoft.com/office/powerpoint/2010/main" val="3667559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D518-19CB-4117-C088-BDAC7EE9A821}"/>
              </a:ext>
            </a:extLst>
          </p:cNvPr>
          <p:cNvSpPr>
            <a:spLocks noGrp="1"/>
          </p:cNvSpPr>
          <p:nvPr>
            <p:ph type="title"/>
          </p:nvPr>
        </p:nvSpPr>
        <p:spPr>
          <a:xfrm>
            <a:off x="628650" y="2027033"/>
            <a:ext cx="7886700" cy="3437611"/>
          </a:xfrm>
          <a:ln>
            <a:solidFill>
              <a:schemeClr val="accent1">
                <a:lumMod val="20000"/>
                <a:lumOff val="80000"/>
              </a:schemeClr>
            </a:solidFill>
          </a:ln>
        </p:spPr>
        <p:txBody>
          <a:bodyPr/>
          <a:lstStyle/>
          <a:p>
            <a:r>
              <a:rPr lang="en-US" sz="3600" dirty="0">
                <a:latin typeface="Tw Cen MT" panose="020B0602020104020603" pitchFamily="34" charset="0"/>
              </a:rPr>
              <a:t>Mr. Ramsey scored a 5-item assessment he recently gave to his reading class. He found that 56% of his students missed item 2 and 72% missed item 4. These were the test items aligned with the learning target </a:t>
            </a:r>
            <a:r>
              <a:rPr lang="en-US" sz="3600" b="1" i="1" dirty="0">
                <a:latin typeface="Tw Cen MT" panose="020B0602020104020603" pitchFamily="34" charset="0"/>
              </a:rPr>
              <a:t>I can draw conclusions from a story and support it with evidence from the text</a:t>
            </a:r>
            <a:r>
              <a:rPr lang="en-US" sz="3600" b="1" i="1" dirty="0"/>
              <a:t>. </a:t>
            </a:r>
            <a:br>
              <a:rPr lang="en-US" sz="3600" i="1" dirty="0"/>
            </a:br>
            <a:endParaRPr lang="en-US" dirty="0"/>
          </a:p>
        </p:txBody>
      </p:sp>
      <p:sp>
        <p:nvSpPr>
          <p:cNvPr id="4" name="Content Placeholder 3">
            <a:extLst>
              <a:ext uri="{FF2B5EF4-FFF2-40B4-BE49-F238E27FC236}">
                <a16:creationId xmlns:a16="http://schemas.microsoft.com/office/drawing/2014/main" id="{D070FACD-5C09-803E-9AB7-D90BC6715B6C}"/>
              </a:ext>
            </a:extLst>
          </p:cNvPr>
          <p:cNvSpPr>
            <a:spLocks noGrp="1"/>
          </p:cNvSpPr>
          <p:nvPr>
            <p:ph sz="quarter" idx="10"/>
          </p:nvPr>
        </p:nvSpPr>
        <p:spPr>
          <a:xfrm>
            <a:off x="628650" y="577417"/>
            <a:ext cx="7886700" cy="1536700"/>
          </a:xfrm>
        </p:spPr>
        <p:txBody>
          <a:bodyPr/>
          <a:lstStyle/>
          <a:p>
            <a:r>
              <a:rPr lang="en-US" dirty="0"/>
              <a:t>Do Students Need Feedback?</a:t>
            </a:r>
          </a:p>
        </p:txBody>
      </p:sp>
      <p:sp>
        <p:nvSpPr>
          <p:cNvPr id="3" name="TextBox 2">
            <a:extLst>
              <a:ext uri="{FF2B5EF4-FFF2-40B4-BE49-F238E27FC236}">
                <a16:creationId xmlns:a16="http://schemas.microsoft.com/office/drawing/2014/main" id="{91914D3C-D11B-0C79-1D52-77CA935BE86D}"/>
              </a:ext>
            </a:extLst>
          </p:cNvPr>
          <p:cNvSpPr txBox="1"/>
          <p:nvPr/>
        </p:nvSpPr>
        <p:spPr>
          <a:xfrm>
            <a:off x="6380872" y="6410849"/>
            <a:ext cx="2384767" cy="461665"/>
          </a:xfrm>
          <a:prstGeom prst="rect">
            <a:avLst/>
          </a:prstGeom>
          <a:noFill/>
        </p:spPr>
        <p:txBody>
          <a:bodyPr wrap="square" rtlCol="0">
            <a:spAutoFit/>
          </a:bodyPr>
          <a:lstStyle/>
          <a:p>
            <a:r>
              <a:rPr lang="en-US" sz="2400" dirty="0"/>
              <a:t>(</a:t>
            </a:r>
            <a:r>
              <a:rPr lang="en-US" sz="2400" dirty="0" err="1"/>
              <a:t>Guskey</a:t>
            </a:r>
            <a:r>
              <a:rPr lang="en-US" sz="2400" dirty="0"/>
              <a:t>, 2003)</a:t>
            </a:r>
          </a:p>
        </p:txBody>
      </p:sp>
    </p:spTree>
    <p:extLst>
      <p:ext uri="{BB962C8B-B14F-4D97-AF65-F5344CB8AC3E}">
        <p14:creationId xmlns:p14="http://schemas.microsoft.com/office/powerpoint/2010/main" val="1126089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C0D2-28A3-CA1B-7498-375FD12C4FDB}"/>
              </a:ext>
            </a:extLst>
          </p:cNvPr>
          <p:cNvSpPr>
            <a:spLocks noGrp="1"/>
          </p:cNvSpPr>
          <p:nvPr>
            <p:ph type="title"/>
          </p:nvPr>
        </p:nvSpPr>
        <p:spPr/>
        <p:txBody>
          <a:bodyPr/>
          <a:lstStyle/>
          <a:p>
            <a:r>
              <a:rPr lang="en-US" sz="4400" dirty="0"/>
              <a:t> Practicing Effective Feedback</a:t>
            </a:r>
            <a:endParaRPr lang="en-US" dirty="0"/>
          </a:p>
        </p:txBody>
      </p:sp>
      <p:sp>
        <p:nvSpPr>
          <p:cNvPr id="3" name="Text Placeholder 2">
            <a:extLst>
              <a:ext uri="{FF2B5EF4-FFF2-40B4-BE49-F238E27FC236}">
                <a16:creationId xmlns:a16="http://schemas.microsoft.com/office/drawing/2014/main" id="{E83B0082-2EFC-058F-5F81-AE0D479EE9CD}"/>
              </a:ext>
            </a:extLst>
          </p:cNvPr>
          <p:cNvSpPr>
            <a:spLocks noGrp="1"/>
          </p:cNvSpPr>
          <p:nvPr>
            <p:ph type="body" idx="1"/>
          </p:nvPr>
        </p:nvSpPr>
        <p:spPr/>
        <p:txBody>
          <a:bodyPr/>
          <a:lstStyle/>
          <a:p>
            <a:pPr marL="548640" indent="-457200">
              <a:buFont typeface="+mj-lt"/>
              <a:buAutoNum type="arabicPeriod"/>
            </a:pPr>
            <a:r>
              <a:rPr lang="en-US" dirty="0"/>
              <a:t>Describe the student’s work in terms of success criteria</a:t>
            </a:r>
          </a:p>
          <a:p>
            <a:pPr marL="548640" indent="-457200">
              <a:buFont typeface="+mj-lt"/>
              <a:buAutoNum type="arabicPeriod"/>
            </a:pPr>
            <a:r>
              <a:rPr lang="en-US" dirty="0"/>
              <a:t>Compare the work to the success criteria or to the student’s past performance</a:t>
            </a:r>
          </a:p>
          <a:p>
            <a:pPr marL="548640" indent="-457200">
              <a:buFont typeface="+mj-lt"/>
              <a:buAutoNum type="arabicPeriod"/>
            </a:pPr>
            <a:r>
              <a:rPr lang="en-US" dirty="0"/>
              <a:t>Provide positive comments coupled with descriptions of where the work needs improvement</a:t>
            </a:r>
          </a:p>
          <a:p>
            <a:pPr marL="548640" indent="-457200">
              <a:buFont typeface="+mj-lt"/>
              <a:buAutoNum type="arabicPeriod"/>
            </a:pPr>
            <a:r>
              <a:rPr lang="en-US" dirty="0"/>
              <a:t>Suggest specific actions or provide guiding questions that lead toward improvement and goal attainment</a:t>
            </a:r>
          </a:p>
        </p:txBody>
      </p:sp>
      <p:pic>
        <p:nvPicPr>
          <p:cNvPr id="4" name="Picture 3" descr="A medallion stating &quot;It's your turn&quot;">
            <a:extLst>
              <a:ext uri="{FF2B5EF4-FFF2-40B4-BE49-F238E27FC236}">
                <a16:creationId xmlns:a16="http://schemas.microsoft.com/office/drawing/2014/main" id="{3E2768A4-E79C-B67B-B137-7D2CD48D9C2B}"/>
              </a:ext>
            </a:extLst>
          </p:cNvPr>
          <p:cNvPicPr>
            <a:picLocks noChangeAspect="1"/>
          </p:cNvPicPr>
          <p:nvPr/>
        </p:nvPicPr>
        <p:blipFill>
          <a:blip r:embed="rId3">
            <a:duotone>
              <a:schemeClr val="accent4">
                <a:shade val="45000"/>
                <a:satMod val="135000"/>
              </a:schemeClr>
              <a:prstClr val="white"/>
            </a:duotone>
          </a:blip>
          <a:stretch>
            <a:fillRect/>
          </a:stretch>
        </p:blipFill>
        <p:spPr>
          <a:xfrm>
            <a:off x="652713" y="4829007"/>
            <a:ext cx="1523559" cy="1353279"/>
          </a:xfrm>
          <a:prstGeom prst="rect">
            <a:avLst/>
          </a:prstGeom>
        </p:spPr>
      </p:pic>
      <p:pic>
        <p:nvPicPr>
          <p:cNvPr id="5" name="Picture 4" descr="Indicates Handouts&#10;" title="Folder Icon ">
            <a:extLst>
              <a:ext uri="{FF2B5EF4-FFF2-40B4-BE49-F238E27FC236}">
                <a16:creationId xmlns:a16="http://schemas.microsoft.com/office/drawing/2014/main" id="{D98E0036-BA9A-6B96-590A-420037670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4748783"/>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74A676B6-6812-0C0F-0A5F-C32203DCD2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
        <p:nvSpPr>
          <p:cNvPr id="8" name="TextBox 7">
            <a:extLst>
              <a:ext uri="{FF2B5EF4-FFF2-40B4-BE49-F238E27FC236}">
                <a16:creationId xmlns:a16="http://schemas.microsoft.com/office/drawing/2014/main" id="{B57FE4AC-5F5D-A3C4-6D9A-362C537EB716}"/>
              </a:ext>
            </a:extLst>
          </p:cNvPr>
          <p:cNvSpPr txBox="1"/>
          <p:nvPr/>
        </p:nvSpPr>
        <p:spPr>
          <a:xfrm>
            <a:off x="5472684" y="5532938"/>
            <a:ext cx="3018603" cy="1301447"/>
          </a:xfrm>
          <a:prstGeom prst="rect">
            <a:avLst/>
          </a:prstGeom>
          <a:noFill/>
        </p:spPr>
        <p:txBody>
          <a:bodyPr wrap="square">
            <a:spAutoFit/>
          </a:bodyPr>
          <a:lstStyle/>
          <a:p>
            <a:pPr marL="0" marR="0" lvl="0" indent="0">
              <a:lnSpc>
                <a:spcPct val="107000"/>
              </a:lnSpc>
              <a:spcBef>
                <a:spcPts val="0"/>
              </a:spcBef>
              <a:spcAft>
                <a:spcPts val="800"/>
              </a:spcAft>
              <a:buNone/>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Wiliam</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2018; Hattie, 2011)</a:t>
            </a:r>
          </a:p>
        </p:txBody>
      </p:sp>
    </p:spTree>
    <p:extLst>
      <p:ext uri="{BB962C8B-B14F-4D97-AF65-F5344CB8AC3E}">
        <p14:creationId xmlns:p14="http://schemas.microsoft.com/office/powerpoint/2010/main" val="2735846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AB34-C206-3CDB-44A9-DC6D97CAD912}"/>
              </a:ext>
            </a:extLst>
          </p:cNvPr>
          <p:cNvSpPr>
            <a:spLocks noGrp="1"/>
          </p:cNvSpPr>
          <p:nvPr>
            <p:ph type="title"/>
          </p:nvPr>
        </p:nvSpPr>
        <p:spPr/>
        <p:txBody>
          <a:bodyPr/>
          <a:lstStyle/>
          <a:p>
            <a:r>
              <a:rPr lang="fr-FR" dirty="0"/>
              <a:t>CFA Part 3: Essential Questions</a:t>
            </a:r>
            <a:endParaRPr lang="en-US" dirty="0"/>
          </a:p>
        </p:txBody>
      </p:sp>
      <p:sp>
        <p:nvSpPr>
          <p:cNvPr id="3" name="Text Placeholder 2">
            <a:extLst>
              <a:ext uri="{FF2B5EF4-FFF2-40B4-BE49-F238E27FC236}">
                <a16:creationId xmlns:a16="http://schemas.microsoft.com/office/drawing/2014/main" id="{EB82E7C5-2087-41A2-B30E-CE8E43D17093}"/>
              </a:ext>
            </a:extLst>
          </p:cNvPr>
          <p:cNvSpPr>
            <a:spLocks noGrp="1"/>
          </p:cNvSpPr>
          <p:nvPr>
            <p:ph type="body" idx="1"/>
          </p:nvPr>
        </p:nvSpPr>
        <p:spPr/>
        <p:txBody>
          <a:bodyPr/>
          <a:lstStyle/>
          <a:p>
            <a:r>
              <a:rPr lang="en-US" dirty="0"/>
              <a:t>How do I use formative assessment feedback to guide instruction based on student need?</a:t>
            </a:r>
          </a:p>
          <a:p>
            <a:r>
              <a:rPr lang="en-US" dirty="0"/>
              <a:t>How do I provide effective, actional feedback to move students forward in their learning?</a:t>
            </a:r>
          </a:p>
          <a:p>
            <a:r>
              <a:rPr lang="en-US" dirty="0"/>
              <a:t>How does my feedback directly align with learning targets and success criteria?</a:t>
            </a:r>
          </a:p>
          <a:p>
            <a:r>
              <a:rPr lang="en-US" dirty="0"/>
              <a:t>What strategies do I use to encourage student thinking and self-reflection based on feedback?</a:t>
            </a:r>
          </a:p>
        </p:txBody>
      </p:sp>
      <p:pic>
        <p:nvPicPr>
          <p:cNvPr id="4" name="Picture 3" descr="This icon indicates Essential Questions&#10;to discuss." title="Essential Questions Icon">
            <a:extLst>
              <a:ext uri="{FF2B5EF4-FFF2-40B4-BE49-F238E27FC236}">
                <a16:creationId xmlns:a16="http://schemas.microsoft.com/office/drawing/2014/main" id="{8E40E9CC-BBC6-8510-9B25-2D8DDB3AB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24377" cy="724377"/>
          </a:xfrm>
          <a:prstGeom prst="rect">
            <a:avLst/>
          </a:prstGeom>
        </p:spPr>
      </p:pic>
    </p:spTree>
    <p:extLst>
      <p:ext uri="{BB962C8B-B14F-4D97-AF65-F5344CB8AC3E}">
        <p14:creationId xmlns:p14="http://schemas.microsoft.com/office/powerpoint/2010/main" val="4044218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93E1-29E3-CDDF-941B-D76D8E28C58D}"/>
              </a:ext>
            </a:extLst>
          </p:cNvPr>
          <p:cNvSpPr>
            <a:spLocks noGrp="1"/>
          </p:cNvSpPr>
          <p:nvPr>
            <p:ph type="title"/>
          </p:nvPr>
        </p:nvSpPr>
        <p:spPr/>
        <p:txBody>
          <a:bodyPr/>
          <a:lstStyle/>
          <a:p>
            <a:r>
              <a:rPr lang="en-US" dirty="0"/>
              <a:t>CFA Module Essential Questions</a:t>
            </a:r>
          </a:p>
        </p:txBody>
      </p:sp>
      <p:sp>
        <p:nvSpPr>
          <p:cNvPr id="3" name="Text Placeholder 2">
            <a:extLst>
              <a:ext uri="{FF2B5EF4-FFF2-40B4-BE49-F238E27FC236}">
                <a16:creationId xmlns:a16="http://schemas.microsoft.com/office/drawing/2014/main" id="{2DF0354D-6E72-9D63-962C-10BB3CAE9215}"/>
              </a:ext>
            </a:extLst>
          </p:cNvPr>
          <p:cNvSpPr>
            <a:spLocks noGrp="1"/>
          </p:cNvSpPr>
          <p:nvPr>
            <p:ph type="body" idx="1"/>
          </p:nvPr>
        </p:nvSpPr>
        <p:spPr/>
        <p:txBody>
          <a:bodyPr/>
          <a:lstStyle/>
          <a:p>
            <a:pPr marL="463550" indent="-463550">
              <a:lnSpc>
                <a:spcPct val="100000"/>
              </a:lnSpc>
              <a:buSzPct val="100000"/>
            </a:pPr>
            <a:r>
              <a:rPr lang="en-US" sz="2000" dirty="0"/>
              <a:t>How do I create learning targets to guide instruction and clarify learning?</a:t>
            </a:r>
          </a:p>
          <a:p>
            <a:pPr marL="463550" indent="-463550">
              <a:lnSpc>
                <a:spcPct val="100000"/>
              </a:lnSpc>
              <a:buSzPct val="100000"/>
            </a:pPr>
            <a:r>
              <a:rPr lang="en-US" sz="2000" dirty="0"/>
              <a:t>How do I establish measurable student success criteria to clarify learning?</a:t>
            </a:r>
          </a:p>
          <a:p>
            <a:pPr marL="463550" indent="-463550">
              <a:lnSpc>
                <a:spcPct val="100000"/>
              </a:lnSpc>
              <a:buSzPct val="100000"/>
            </a:pPr>
            <a:r>
              <a:rPr lang="en-US" sz="2000" dirty="0"/>
              <a:t>How do I elicit evidence of learning through Daily Formative Assessments to monitor student understanding to improve instruction?</a:t>
            </a:r>
          </a:p>
          <a:p>
            <a:pPr marL="463550" indent="-463550">
              <a:lnSpc>
                <a:spcPct val="100000"/>
              </a:lnSpc>
              <a:buSzPct val="100000"/>
            </a:pPr>
            <a:r>
              <a:rPr lang="en-US" sz="2000" dirty="0"/>
              <a:t>How do I elicit evidence of learning through Common Formative Assessments to improve student understanding and improve instruction?</a:t>
            </a:r>
          </a:p>
          <a:p>
            <a:pPr marL="463550" indent="-463550">
              <a:lnSpc>
                <a:spcPct val="100000"/>
              </a:lnSpc>
              <a:buSzPct val="100000"/>
            </a:pPr>
            <a:r>
              <a:rPr lang="en-US" sz="2000" dirty="0"/>
              <a:t>How do I interpret and act on formative assessment data to provide feedback and improve student learning?</a:t>
            </a:r>
          </a:p>
          <a:p>
            <a:endParaRPr lang="en-US" sz="2000" dirty="0"/>
          </a:p>
        </p:txBody>
      </p:sp>
      <p:pic>
        <p:nvPicPr>
          <p:cNvPr id="4" name="Picture 3" descr="This icon indicates Essential Questions&#10;to discuss." title="Essential Questions Icon">
            <a:extLst>
              <a:ext uri="{FF2B5EF4-FFF2-40B4-BE49-F238E27FC236}">
                <a16:creationId xmlns:a16="http://schemas.microsoft.com/office/drawing/2014/main" id="{FD4AC07E-431E-E4B3-B909-22AAA33B6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24377" cy="724377"/>
          </a:xfrm>
          <a:prstGeom prst="rect">
            <a:avLst/>
          </a:prstGeom>
        </p:spPr>
      </p:pic>
    </p:spTree>
    <p:extLst>
      <p:ext uri="{BB962C8B-B14F-4D97-AF65-F5344CB8AC3E}">
        <p14:creationId xmlns:p14="http://schemas.microsoft.com/office/powerpoint/2010/main" val="1744306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A93F-D9B3-AF7E-16E3-FCA37085810D}"/>
              </a:ext>
            </a:extLst>
          </p:cNvPr>
          <p:cNvSpPr>
            <a:spLocks noGrp="1"/>
          </p:cNvSpPr>
          <p:nvPr>
            <p:ph type="title"/>
          </p:nvPr>
        </p:nvSpPr>
        <p:spPr/>
        <p:txBody>
          <a:bodyPr/>
          <a:lstStyle/>
          <a:p>
            <a:r>
              <a:rPr lang="en-US" dirty="0"/>
              <a:t>Next Steps: Actions = Results</a:t>
            </a:r>
          </a:p>
        </p:txBody>
      </p:sp>
      <p:sp>
        <p:nvSpPr>
          <p:cNvPr id="4" name="Content Placeholder 3">
            <a:extLst>
              <a:ext uri="{FF2B5EF4-FFF2-40B4-BE49-F238E27FC236}">
                <a16:creationId xmlns:a16="http://schemas.microsoft.com/office/drawing/2014/main" id="{AF728668-14D3-C57E-EC28-08C81CC5C209}"/>
              </a:ext>
            </a:extLst>
          </p:cNvPr>
          <p:cNvSpPr txBox="1">
            <a:spLocks/>
          </p:cNvSpPr>
          <p:nvPr/>
        </p:nvSpPr>
        <p:spPr>
          <a:xfrm>
            <a:off x="533845" y="1698627"/>
            <a:ext cx="7695756" cy="3947571"/>
          </a:xfrm>
          <a:prstGeom prst="rect">
            <a:avLst/>
          </a:prstGeom>
        </p:spPr>
        <p:txBody>
          <a:bodyPr/>
          <a:lstStyle>
            <a:defPPr marR="0" lvl="0" algn="l" rtl="0">
              <a:lnSpc>
                <a:spcPct val="100000"/>
              </a:lnSpc>
              <a:spcBef>
                <a:spcPts val="0"/>
              </a:spcBef>
              <a:spcAft>
                <a:spcPts val="0"/>
              </a:spcAft>
            </a:defPPr>
            <a:lvl1pPr marL="342900" marR="0" lvl="0" indent="-274320" algn="l" rtl="0" eaLnBrk="1" hangingPunct="1">
              <a:lnSpc>
                <a:spcPct val="100000"/>
              </a:lnSpc>
              <a:spcBef>
                <a:spcPts val="450"/>
              </a:spcBef>
              <a:spcAft>
                <a:spcPts val="0"/>
              </a:spcAft>
              <a:buClr>
                <a:schemeClr val="accent2"/>
              </a:buClr>
              <a:buFont typeface="Wingdings" panose="05000000000000000000" pitchFamily="2" charset="2"/>
              <a:buChar char="§"/>
              <a:defRPr sz="18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575"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a:lstStyle>
          <a:p>
            <a:pPr marL="112710" indent="0" fontAlgn="auto">
              <a:buFont typeface="Wingdings" panose="05000000000000000000" pitchFamily="2" charset="2"/>
              <a:buNone/>
            </a:pPr>
            <a:r>
              <a:rPr lang="en-US" sz="2400" b="1" i="1" kern="0" dirty="0"/>
              <a:t>What gets PLANNED is what gets DONE! </a:t>
            </a:r>
            <a:r>
              <a:rPr lang="en-US" sz="2400" kern="0" dirty="0"/>
              <a:t>What are actionable steps you can take to provide effective feedback?</a:t>
            </a:r>
          </a:p>
          <a:p>
            <a:pPr fontAlgn="auto"/>
            <a:endParaRPr lang="en-US" sz="2400" kern="0" dirty="0"/>
          </a:p>
        </p:txBody>
      </p:sp>
      <p:pic>
        <p:nvPicPr>
          <p:cNvPr id="5" name="Picture 4" descr="Thumbnail of Next Steps chart found in handouts. ">
            <a:extLst>
              <a:ext uri="{FF2B5EF4-FFF2-40B4-BE49-F238E27FC236}">
                <a16:creationId xmlns:a16="http://schemas.microsoft.com/office/drawing/2014/main" id="{B6443C29-5409-FFD6-0CB7-1B073B6766BA}"/>
              </a:ext>
            </a:extLst>
          </p:cNvPr>
          <p:cNvPicPr>
            <a:picLocks noChangeAspect="1"/>
          </p:cNvPicPr>
          <p:nvPr/>
        </p:nvPicPr>
        <p:blipFill>
          <a:blip r:embed="rId3"/>
          <a:stretch>
            <a:fillRect/>
          </a:stretch>
        </p:blipFill>
        <p:spPr>
          <a:xfrm>
            <a:off x="1447479" y="2795588"/>
            <a:ext cx="6249042" cy="3795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Indicates Handouts&#10;" title="Folder Icon ">
            <a:extLst>
              <a:ext uri="{FF2B5EF4-FFF2-40B4-BE49-F238E27FC236}">
                <a16:creationId xmlns:a16="http://schemas.microsoft.com/office/drawing/2014/main" id="{001C1421-BFFD-E776-88AD-58360E455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054457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6CCC-1931-0824-2C47-53372467FC8F}"/>
              </a:ext>
            </a:extLst>
          </p:cNvPr>
          <p:cNvSpPr>
            <a:spLocks noGrp="1"/>
          </p:cNvSpPr>
          <p:nvPr>
            <p:ph type="title"/>
          </p:nvPr>
        </p:nvSpPr>
        <p:spPr/>
        <p:txBody>
          <a:bodyPr/>
          <a:lstStyle/>
          <a:p>
            <a:r>
              <a:rPr lang="en-US" dirty="0"/>
              <a:t>Closing</a:t>
            </a:r>
          </a:p>
        </p:txBody>
      </p:sp>
      <p:sp>
        <p:nvSpPr>
          <p:cNvPr id="3" name="Text Placeholder 2">
            <a:extLst>
              <a:ext uri="{FF2B5EF4-FFF2-40B4-BE49-F238E27FC236}">
                <a16:creationId xmlns:a16="http://schemas.microsoft.com/office/drawing/2014/main" id="{66D8317D-D79D-0C42-AE00-71962AAEBD8F}"/>
              </a:ext>
            </a:extLst>
          </p:cNvPr>
          <p:cNvSpPr>
            <a:spLocks noGrp="1"/>
          </p:cNvSpPr>
          <p:nvPr>
            <p:ph type="body" idx="1"/>
          </p:nvPr>
        </p:nvSpPr>
        <p:spPr/>
        <p:txBody>
          <a:bodyPr/>
          <a:lstStyle/>
          <a:p>
            <a:r>
              <a:rPr lang="en-US" dirty="0"/>
              <a:t>Thank you for your participation​</a:t>
            </a:r>
          </a:p>
          <a:p>
            <a:endParaRPr lang="en-US" dirty="0"/>
          </a:p>
          <a:p>
            <a:r>
              <a:rPr lang="en-US" dirty="0"/>
              <a:t>For further training and coaching, please contact</a:t>
            </a:r>
          </a:p>
        </p:txBody>
      </p:sp>
    </p:spTree>
    <p:extLst>
      <p:ext uri="{BB962C8B-B14F-4D97-AF65-F5344CB8AC3E}">
        <p14:creationId xmlns:p14="http://schemas.microsoft.com/office/powerpoint/2010/main" val="508952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D1C9-01EA-2BAF-1049-5F396FF068F8}"/>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5B2B3CAC-525A-B68F-041B-8B2C6CE5BB5B}"/>
              </a:ext>
            </a:extLst>
          </p:cNvPr>
          <p:cNvSpPr>
            <a:spLocks noGrp="1"/>
          </p:cNvSpPr>
          <p:nvPr>
            <p:ph type="body" idx="1"/>
          </p:nvPr>
        </p:nvSpPr>
        <p:spPr>
          <a:xfrm>
            <a:off x="457200" y="1444752"/>
            <a:ext cx="8229600" cy="4253346"/>
          </a:xfrm>
        </p:spPr>
        <p:txBody>
          <a:bodyPr/>
          <a:lstStyle/>
          <a:p>
            <a:pPr marL="182880" marR="0" indent="-182880">
              <a:lnSpc>
                <a:spcPct val="100000"/>
              </a:lnSpc>
              <a:spcBef>
                <a:spcPts val="0"/>
              </a:spcBef>
              <a:spcAft>
                <a:spcPts val="800"/>
              </a:spcAft>
              <a:buNone/>
            </a:pPr>
            <a:r>
              <a:rPr lang="en-US" sz="1100" dirty="0" err="1">
                <a:effectLst/>
                <a:latin typeface="Calibri" panose="020F0502020204030204" pitchFamily="34" charset="0"/>
                <a:ea typeface="Calibri" panose="020F0502020204030204" pitchFamily="34" charset="0"/>
                <a:cs typeface="Calibri" panose="020F0502020204030204" pitchFamily="34" charset="0"/>
              </a:rPr>
              <a:t>Almarode</a:t>
            </a:r>
            <a:r>
              <a:rPr lang="en-US" sz="1100" dirty="0">
                <a:effectLst/>
                <a:latin typeface="Calibri" panose="020F0502020204030204" pitchFamily="34" charset="0"/>
                <a:ea typeface="Calibri" panose="020F0502020204030204" pitchFamily="34" charset="0"/>
                <a:cs typeface="Calibri" panose="020F0502020204030204" pitchFamily="34" charset="0"/>
              </a:rPr>
              <a:t>, J., &amp; Vandas, K. (2018). </a:t>
            </a:r>
            <a:r>
              <a:rPr lang="en-US" sz="1100" i="1" dirty="0">
                <a:effectLst/>
                <a:latin typeface="Calibri" panose="020F0502020204030204" pitchFamily="34" charset="0"/>
                <a:ea typeface="Calibri" panose="020F0502020204030204" pitchFamily="34" charset="0"/>
                <a:cs typeface="Calibri" panose="020F0502020204030204" pitchFamily="34" charset="0"/>
              </a:rPr>
              <a:t>Clarity for learning</a:t>
            </a:r>
            <a:r>
              <a:rPr lang="en-US" sz="1100" i="1" dirty="0">
                <a:latin typeface="Calibri" panose="020F0502020204030204" pitchFamily="34" charset="0"/>
                <a:ea typeface="Calibri" panose="020F0502020204030204" pitchFamily="34" charset="0"/>
                <a:cs typeface="Calibri" panose="020F0502020204030204" pitchFamily="34" charset="0"/>
              </a:rPr>
              <a:t>: Five essential practices that empower students and teachers. </a:t>
            </a:r>
            <a:r>
              <a:rPr lang="en-US" sz="1100" dirty="0">
                <a:effectLst/>
                <a:latin typeface="Calibri" panose="020F0502020204030204" pitchFamily="34" charset="0"/>
                <a:ea typeface="Calibri" panose="020F0502020204030204" pitchFamily="34" charset="0"/>
                <a:cs typeface="Calibri" panose="020F0502020204030204" pitchFamily="34" charset="0"/>
              </a:rPr>
              <a:t>Corwin Press. </a:t>
            </a:r>
          </a:p>
          <a:p>
            <a:pPr marL="182880" marR="0" indent="-182880">
              <a:lnSpc>
                <a:spcPct val="100000"/>
              </a:lnSpc>
              <a:spcBef>
                <a:spcPts val="0"/>
              </a:spcBef>
              <a:spcAft>
                <a:spcPts val="800"/>
              </a:spcAft>
              <a:buNone/>
            </a:pPr>
            <a:r>
              <a:rPr lang="en-US" sz="1100" dirty="0" err="1">
                <a:effectLst/>
                <a:latin typeface="Calibri" panose="020F0502020204030204" pitchFamily="34" charset="0"/>
                <a:ea typeface="Calibri" panose="020F0502020204030204" pitchFamily="34" charset="0"/>
                <a:cs typeface="Calibri" panose="020F0502020204030204" pitchFamily="34" charset="0"/>
              </a:rPr>
              <a:t>Chappuis</a:t>
            </a:r>
            <a:r>
              <a:rPr lang="en-US" sz="1100" dirty="0">
                <a:effectLst/>
                <a:latin typeface="Calibri" panose="020F0502020204030204" pitchFamily="34" charset="0"/>
                <a:ea typeface="Calibri" panose="020F0502020204030204" pitchFamily="34" charset="0"/>
                <a:cs typeface="Calibri" panose="020F0502020204030204" pitchFamily="34" charset="0"/>
              </a:rPr>
              <a:t>, J. (2009). </a:t>
            </a:r>
            <a:r>
              <a:rPr lang="en-US" sz="1100" i="1" dirty="0">
                <a:effectLst/>
                <a:latin typeface="Calibri" panose="020F0502020204030204" pitchFamily="34" charset="0"/>
                <a:ea typeface="Calibri" panose="020F0502020204030204" pitchFamily="34" charset="0"/>
                <a:cs typeface="Calibri" panose="020F0502020204030204" pitchFamily="34" charset="0"/>
              </a:rPr>
              <a:t>Seven strategies of assessment for learning</a:t>
            </a:r>
            <a:r>
              <a:rPr lang="en-US" sz="1100" dirty="0">
                <a:effectLst/>
                <a:latin typeface="Calibri" panose="020F0502020204030204" pitchFamily="34" charset="0"/>
                <a:ea typeface="Calibri" panose="020F0502020204030204" pitchFamily="34" charset="0"/>
                <a:cs typeface="Calibri" panose="020F0502020204030204" pitchFamily="34" charset="0"/>
              </a:rPr>
              <a:t>. Allyn &amp; Bacon.</a:t>
            </a:r>
          </a:p>
          <a:p>
            <a:pPr marL="182880" marR="0" indent="-182880">
              <a:lnSpc>
                <a:spcPct val="10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Chicago Literacy Alliance. (2020). Putting the 7 hallmarks of effective feedback to work in your classroom [Blog]. </a:t>
            </a:r>
            <a:r>
              <a:rPr lang="en-US" sz="1100" i="1" dirty="0">
                <a:effectLst/>
                <a:latin typeface="Calibri" panose="020F0502020204030204" pitchFamily="34" charset="0"/>
                <a:ea typeface="Calibri" panose="020F0502020204030204" pitchFamily="34" charset="0"/>
                <a:cs typeface="Calibri" panose="020F0502020204030204" pitchFamily="34" charset="0"/>
              </a:rPr>
              <a:t>The </a:t>
            </a:r>
            <a:r>
              <a:rPr lang="en-US" sz="1100" i="1" dirty="0" err="1">
                <a:effectLst/>
                <a:latin typeface="Calibri" panose="020F0502020204030204" pitchFamily="34" charset="0"/>
                <a:ea typeface="Calibri" panose="020F0502020204030204" pitchFamily="34" charset="0"/>
                <a:cs typeface="Calibri" panose="020F0502020204030204" pitchFamily="34" charset="0"/>
              </a:rPr>
              <a:t>Graide</a:t>
            </a:r>
            <a:r>
              <a:rPr lang="en-US" sz="1100" i="1" dirty="0">
                <a:effectLst/>
                <a:latin typeface="Calibri" panose="020F0502020204030204" pitchFamily="34" charset="0"/>
                <a:ea typeface="Calibri" panose="020F0502020204030204" pitchFamily="34" charset="0"/>
                <a:cs typeface="Calibri" panose="020F0502020204030204" pitchFamily="34" charset="0"/>
              </a:rPr>
              <a:t> Network</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https://www.thegraidenetwork.com/blog-all/2019/7/15/putting-the-7-hallmarks-of-effective-feedback-to-work-in-your-classroom#:~:text=%233%3A%20Actionable,his%20or%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0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Clarke, S. (2013, Nov. 11). Self, peer, teacher feedback [Video file]</a:t>
            </a:r>
            <a:r>
              <a:rPr lang="en-US" sz="1100" i="1" dirty="0">
                <a:effectLst/>
                <a:latin typeface="Calibri" panose="020F0502020204030204" pitchFamily="34" charset="0"/>
                <a:ea typeface="Calibri" panose="020F0502020204030204" pitchFamily="34" charset="0"/>
                <a:cs typeface="Calibri" panose="020F0502020204030204" pitchFamily="34" charset="0"/>
              </a:rPr>
              <a:t>. Formative Assessment in Schools. </a:t>
            </a:r>
            <a:r>
              <a:rPr lang="en-US" sz="1100" dirty="0">
                <a:effectLst/>
                <a:latin typeface="Calibri" panose="020F0502020204030204" pitchFamily="34" charset="0"/>
                <a:ea typeface="Calibri" panose="020F0502020204030204" pitchFamily="34" charset="0"/>
                <a:cs typeface="Calibri" panose="020F0502020204030204" pitchFamily="34" charset="0"/>
              </a:rPr>
              <a:t>University of Cambridge Faculty of Education.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http://oer.educ.cam.ac.uk/wiki/Video/Formative_Assessment_in_Schools.mp4</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0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Class Teaching. (2014, June 8). </a:t>
            </a:r>
            <a:r>
              <a:rPr lang="en-US" sz="1100" i="1" dirty="0">
                <a:effectLst/>
                <a:latin typeface="Calibri" panose="020F0502020204030204" pitchFamily="34" charset="0"/>
                <a:ea typeface="Calibri" panose="020F0502020204030204" pitchFamily="34" charset="0"/>
                <a:cs typeface="Calibri" panose="020F0502020204030204" pitchFamily="34" charset="0"/>
              </a:rPr>
              <a:t>Some thoughts on feedback [Blog].</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https://classteaching.wordpress.com/2014/06/08/some-thoughts-on-feedback/</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0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Dyer, K. (2018, May 29). Formative assessment instructional practice: Using the results and data are what matters [Blog]. </a:t>
            </a:r>
            <a:r>
              <a:rPr lang="en-US" sz="1100" i="1" dirty="0">
                <a:effectLst/>
                <a:latin typeface="Calibri" panose="020F0502020204030204" pitchFamily="34" charset="0"/>
                <a:ea typeface="Calibri" panose="020F0502020204030204" pitchFamily="34" charset="0"/>
                <a:cs typeface="Calibri" panose="020F0502020204030204" pitchFamily="34" charset="0"/>
              </a:rPr>
              <a:t>NWEA</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nwea.org/blog/2018/formative-instructional-practice-using-the-results-and-data-are-what-matters/#:~:text=Eliciting%20and%20gathering%20evidence%20of,data%20that%20make%20it%20formative.&amp;text=The%20use%20of%20formative%20assessment,of%20understanding%20among%20the%20learner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0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Ellis, N. J., &amp; </a:t>
            </a:r>
            <a:r>
              <a:rPr lang="en-US" sz="1100" dirty="0" err="1">
                <a:effectLst/>
                <a:latin typeface="Calibri" panose="020F0502020204030204" pitchFamily="34" charset="0"/>
                <a:ea typeface="Calibri" panose="020F0502020204030204" pitchFamily="34" charset="0"/>
                <a:cs typeface="Calibri" panose="020F0502020204030204" pitchFamily="34" charset="0"/>
              </a:rPr>
              <a:t>Loughland</a:t>
            </a:r>
            <a:r>
              <a:rPr lang="en-US" sz="1100" dirty="0">
                <a:effectLst/>
                <a:latin typeface="Calibri" panose="020F0502020204030204" pitchFamily="34" charset="0"/>
                <a:ea typeface="Calibri" panose="020F0502020204030204" pitchFamily="34" charset="0"/>
                <a:cs typeface="Calibri" panose="020F0502020204030204" pitchFamily="34" charset="0"/>
              </a:rPr>
              <a:t>, T. (2017). ‘Where to next?’ Examining feedback received by teacher education students. </a:t>
            </a:r>
            <a:r>
              <a:rPr lang="en-US" sz="1100" i="1" dirty="0">
                <a:effectLst/>
                <a:latin typeface="Calibri" panose="020F0502020204030204" pitchFamily="34" charset="0"/>
                <a:ea typeface="Calibri" panose="020F0502020204030204" pitchFamily="34" charset="0"/>
                <a:cs typeface="Calibri" panose="020F0502020204030204" pitchFamily="34" charset="0"/>
              </a:rPr>
              <a:t>Issues in Educational Research, 27</a:t>
            </a:r>
            <a:r>
              <a:rPr lang="en-US" sz="1100" dirty="0">
                <a:effectLst/>
                <a:latin typeface="Calibri" panose="020F0502020204030204" pitchFamily="34" charset="0"/>
                <a:ea typeface="Calibri" panose="020F0502020204030204" pitchFamily="34" charset="0"/>
                <a:cs typeface="Calibri" panose="020F0502020204030204" pitchFamily="34" charset="0"/>
              </a:rPr>
              <a:t>(1), 51-63.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http://www.iier.org.au/iier27/ellis.pdf</a:t>
            </a:r>
            <a:endPar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182880" lvl="1" indent="-182880">
              <a:lnSpc>
                <a:spcPct val="100000"/>
              </a:lnSpc>
              <a:spcBef>
                <a:spcPts val="0"/>
              </a:spcBef>
              <a:spcAft>
                <a:spcPts val="800"/>
              </a:spcAft>
              <a:buNone/>
              <a:tabLst>
                <a:tab pos="2390775"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Ferry, L. (2021). How to design classroom assessments using the difficulty &amp; complexity matrix. </a:t>
            </a:r>
            <a:r>
              <a:rPr lang="en-US" sz="1100" i="1" dirty="0">
                <a:effectLst/>
                <a:latin typeface="Calibri" panose="020F0502020204030204" pitchFamily="34" charset="0"/>
                <a:ea typeface="Calibri" panose="020F0502020204030204" pitchFamily="34" charset="0"/>
                <a:cs typeface="Calibri" panose="020F0502020204030204" pitchFamily="34" charset="0"/>
              </a:rPr>
              <a:t>CIESC</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82880" lvl="1" indent="-182880">
              <a:lnSpc>
                <a:spcPct val="10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Frey, N., &amp; Fisher, D. (2011). The formative assessment action plan: Practical steps to more successful teaching and learning</a:t>
            </a:r>
            <a:r>
              <a:rPr lang="en-US" sz="1100" i="1" dirty="0">
                <a:effectLst/>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a:effectLst/>
                <a:latin typeface="Calibri" panose="020F0502020204030204" pitchFamily="34" charset="0"/>
                <a:ea typeface="Calibri" panose="020F0502020204030204" pitchFamily="34" charset="0"/>
                <a:cs typeface="Calibri" panose="020F0502020204030204" pitchFamily="34" charset="0"/>
              </a:rPr>
              <a:t>ASCD.</a:t>
            </a:r>
          </a:p>
          <a:p>
            <a:pPr marL="182880" lvl="1" indent="-182880">
              <a:lnSpc>
                <a:spcPct val="100000"/>
              </a:lnSpc>
              <a:spcBef>
                <a:spcPts val="0"/>
              </a:spcBef>
              <a:spcAft>
                <a:spcPts val="800"/>
              </a:spcAft>
              <a:buNone/>
            </a:pPr>
            <a:r>
              <a:rPr lang="en-US" sz="1100" b="0" dirty="0" err="1">
                <a:latin typeface="Calibri" panose="020F0502020204030204" pitchFamily="34" charset="0"/>
                <a:cs typeface="Calibri" panose="020F0502020204030204" pitchFamily="34" charset="0"/>
              </a:rPr>
              <a:t>Guskey</a:t>
            </a:r>
            <a:r>
              <a:rPr lang="en-US" sz="1100" b="0" dirty="0">
                <a:latin typeface="Calibri" panose="020F0502020204030204" pitchFamily="34" charset="0"/>
                <a:cs typeface="Calibri" panose="020F0502020204030204" pitchFamily="34" charset="0"/>
              </a:rPr>
              <a:t>, T. (2003). How classroom assessment improves learning. </a:t>
            </a:r>
            <a:r>
              <a:rPr lang="en-US" sz="1100" b="0" i="1" dirty="0">
                <a:latin typeface="Calibri" panose="020F0502020204030204" pitchFamily="34" charset="0"/>
                <a:cs typeface="Calibri" panose="020F0502020204030204" pitchFamily="34" charset="0"/>
              </a:rPr>
              <a:t>ASCD.</a:t>
            </a:r>
            <a:r>
              <a:rPr lang="en-US" sz="1100" b="0" dirty="0">
                <a:latin typeface="Calibri" panose="020F0502020204030204" pitchFamily="34" charset="0"/>
                <a:cs typeface="Calibri" panose="020F0502020204030204" pitchFamily="34" charset="0"/>
              </a:rPr>
              <a:t> </a:t>
            </a:r>
            <a:r>
              <a:rPr lang="en-US" sz="1100" b="0" dirty="0">
                <a:latin typeface="Calibri" panose="020F0502020204030204" pitchFamily="34" charset="0"/>
                <a:cs typeface="Calibri" panose="020F0502020204030204" pitchFamily="34" charset="0"/>
                <a:hlinkClick r:id="rId7"/>
              </a:rPr>
              <a:t>http://www.ascd.org/publications/educational-leadership/feb03/vol60/num05/How-Classroom-Assessments-Improve-Learning.aspx/</a:t>
            </a:r>
            <a:endParaRPr lang="en-US" sz="1100" b="0" dirty="0">
              <a:latin typeface="Calibri" panose="020F0502020204030204" pitchFamily="34" charset="0"/>
              <a:cs typeface="Calibri" panose="020F0502020204030204" pitchFamily="34" charset="0"/>
            </a:endParaRPr>
          </a:p>
          <a:p>
            <a:pPr marL="182880" lvl="1" indent="-182880">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Hattie, J. (2011). Feedback in schools. From Sutton, </a:t>
            </a:r>
            <a:r>
              <a:rPr lang="en-US" sz="1100" dirty="0" err="1">
                <a:effectLst/>
                <a:latin typeface="Calibri" panose="020F0502020204030204" pitchFamily="34" charset="0"/>
                <a:ea typeface="Calibri" panose="020F0502020204030204" pitchFamily="34" charset="0"/>
                <a:cs typeface="Calibri" panose="020F0502020204030204" pitchFamily="34" charset="0"/>
              </a:rPr>
              <a:t>Hornsey</a:t>
            </a:r>
            <a:r>
              <a:rPr lang="en-US" sz="1100" dirty="0">
                <a:effectLst/>
                <a:latin typeface="Calibri" panose="020F0502020204030204" pitchFamily="34" charset="0"/>
                <a:ea typeface="Calibri" panose="020F0502020204030204" pitchFamily="34" charset="0"/>
                <a:cs typeface="Calibri" panose="020F0502020204030204" pitchFamily="34" charset="0"/>
              </a:rPr>
              <a:t>, &amp; Douglas. </a:t>
            </a:r>
            <a:r>
              <a:rPr lang="en-US" sz="1100" i="1" dirty="0">
                <a:effectLst/>
                <a:latin typeface="Calibri" panose="020F0502020204030204" pitchFamily="34" charset="0"/>
                <a:ea typeface="Calibri" panose="020F0502020204030204" pitchFamily="34" charset="0"/>
                <a:cs typeface="Calibri" panose="020F0502020204030204" pitchFamily="34" charset="0"/>
              </a:rPr>
              <a:t>Feedback: The communication of praise, criticism, and advice</a:t>
            </a:r>
            <a:r>
              <a:rPr lang="en-US" sz="1100" dirty="0">
                <a:effectLst/>
                <a:latin typeface="Calibri" panose="020F0502020204030204" pitchFamily="34" charset="0"/>
                <a:ea typeface="Calibri" panose="020F0502020204030204" pitchFamily="34" charset="0"/>
                <a:cs typeface="Calibri" panose="020F0502020204030204" pitchFamily="34" charset="0"/>
              </a:rPr>
              <a:t>. https://www.visiblelearning.com/sites/default/files/Feedback%20article.pdf</a:t>
            </a:r>
          </a:p>
        </p:txBody>
      </p:sp>
    </p:spTree>
    <p:extLst>
      <p:ext uri="{BB962C8B-B14F-4D97-AF65-F5344CB8AC3E}">
        <p14:creationId xmlns:p14="http://schemas.microsoft.com/office/powerpoint/2010/main" val="11889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9F23-478C-33F2-77EB-63CA4283A37D}"/>
              </a:ext>
            </a:extLst>
          </p:cNvPr>
          <p:cNvSpPr>
            <a:spLocks noGrp="1"/>
          </p:cNvSpPr>
          <p:nvPr>
            <p:ph type="title"/>
          </p:nvPr>
        </p:nvSpPr>
        <p:spPr/>
        <p:txBody>
          <a:bodyPr/>
          <a:lstStyle/>
          <a:p>
            <a:r>
              <a:rPr lang="en-US" sz="3600" dirty="0"/>
              <a:t>Hidden Slide #5</a:t>
            </a:r>
            <a:br>
              <a:rPr lang="en-US" sz="3600" dirty="0"/>
            </a:br>
            <a:r>
              <a:rPr lang="en-US" sz="3600" dirty="0"/>
              <a:t>General Guidance for Virtual Presentations</a:t>
            </a:r>
          </a:p>
        </p:txBody>
      </p:sp>
      <p:sp>
        <p:nvSpPr>
          <p:cNvPr id="3" name="Text Placeholder 2">
            <a:extLst>
              <a:ext uri="{FF2B5EF4-FFF2-40B4-BE49-F238E27FC236}">
                <a16:creationId xmlns:a16="http://schemas.microsoft.com/office/drawing/2014/main" id="{521AAFE8-AAF7-A069-0224-C02755B1C092}"/>
              </a:ext>
            </a:extLst>
          </p:cNvPr>
          <p:cNvSpPr>
            <a:spLocks noGrp="1"/>
          </p:cNvSpPr>
          <p:nvPr>
            <p:ph type="body" idx="1"/>
          </p:nvPr>
        </p:nvSpPr>
        <p:spPr>
          <a:xfrm>
            <a:off x="457200" y="1688129"/>
            <a:ext cx="8229600" cy="3962396"/>
          </a:xfrm>
        </p:spPr>
        <p:txBody>
          <a:bodyPr/>
          <a:lstStyle/>
          <a:p>
            <a:r>
              <a:rPr lang="en-US" sz="2000" dirty="0"/>
              <a:t>Notify and request prior permission from participants if session is to be videotaped.</a:t>
            </a:r>
          </a:p>
          <a:p>
            <a:r>
              <a:rPr lang="en-US" sz="2000" dirty="0"/>
              <a:t>Test your tech set-up prior to the session (download and save videos on flash drive if needed)</a:t>
            </a:r>
          </a:p>
          <a:p>
            <a:r>
              <a:rPr lang="en-US" sz="2000" dirty="0"/>
              <a:t>Keep sessions short (1 – 1.5 hours maximum)</a:t>
            </a:r>
          </a:p>
          <a:p>
            <a:r>
              <a:rPr lang="en-US" sz="2000" dirty="0"/>
              <a:t>Provide norms for participation &amp; discussion (video on, ask questions in chat, stay engaged)</a:t>
            </a:r>
          </a:p>
          <a:p>
            <a:r>
              <a:rPr lang="en-US" sz="2000" dirty="0"/>
              <a:t>Minimize distractions (request participants to mute when not participating)</a:t>
            </a:r>
          </a:p>
          <a:p>
            <a:r>
              <a:rPr lang="en-US" sz="2000" dirty="0"/>
              <a:t>Identify roles prior to presentation (facilitator, timekeeper, notetaker, etc.)</a:t>
            </a:r>
          </a:p>
          <a:p>
            <a:r>
              <a:rPr lang="en-US" sz="2000" dirty="0"/>
              <a:t>Use 2 consultants – 1 to present, 1 to manage chat, etc.</a:t>
            </a:r>
          </a:p>
          <a:p>
            <a:r>
              <a:rPr lang="en-US" sz="2000" dirty="0"/>
              <a:t>Create opportunities for participant engagement and interaction  </a:t>
            </a:r>
          </a:p>
          <a:p>
            <a:r>
              <a:rPr lang="en-US" sz="2000" dirty="0"/>
              <a:t>Each breakout room should choose a discussion leader and notetaker  </a:t>
            </a:r>
          </a:p>
          <a:p>
            <a:r>
              <a:rPr lang="en-US" sz="2000" dirty="0"/>
              <a:t>End the session with an effective wrap up</a:t>
            </a:r>
          </a:p>
          <a:p>
            <a:endParaRPr lang="en-US" sz="2000" dirty="0"/>
          </a:p>
        </p:txBody>
      </p:sp>
    </p:spTree>
    <p:extLst>
      <p:ext uri="{BB962C8B-B14F-4D97-AF65-F5344CB8AC3E}">
        <p14:creationId xmlns:p14="http://schemas.microsoft.com/office/powerpoint/2010/main" val="256511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D1C9-01EA-2BAF-1049-5F396FF068F8}"/>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5B2B3CAC-525A-B68F-041B-8B2C6CE5BB5B}"/>
              </a:ext>
            </a:extLst>
          </p:cNvPr>
          <p:cNvSpPr>
            <a:spLocks noGrp="1"/>
          </p:cNvSpPr>
          <p:nvPr>
            <p:ph type="body" idx="1"/>
          </p:nvPr>
        </p:nvSpPr>
        <p:spPr>
          <a:xfrm>
            <a:off x="457200" y="1444752"/>
            <a:ext cx="8229600" cy="4263737"/>
          </a:xfrm>
        </p:spPr>
        <p:txBody>
          <a:bodyPr/>
          <a:lstStyle/>
          <a:p>
            <a:pPr marL="18288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Hattie, J. (2017). </a:t>
            </a:r>
            <a:r>
              <a:rPr lang="en-US" sz="1100" i="1" dirty="0">
                <a:effectLst/>
                <a:latin typeface="Calibri" panose="020F0502020204030204" pitchFamily="34" charset="0"/>
                <a:ea typeface="Calibri" panose="020F0502020204030204" pitchFamily="34" charset="0"/>
                <a:cs typeface="Calibri" panose="020F0502020204030204" pitchFamily="34" charset="0"/>
              </a:rPr>
              <a:t>How to empower student learning with teacher clarity. </a:t>
            </a:r>
            <a:r>
              <a:rPr lang="en-US" sz="1100" dirty="0">
                <a:effectLst/>
                <a:latin typeface="Calibri" panose="020F0502020204030204" pitchFamily="34" charset="0"/>
                <a:ea typeface="Calibri" panose="020F0502020204030204" pitchFamily="34" charset="0"/>
                <a:cs typeface="Calibri" panose="020F0502020204030204" pitchFamily="34" charset="0"/>
                <a:hlinkClick r:id="rId2"/>
              </a:rPr>
              <a:t>https://us.corwin.com/sites/default/files/corwin_whitepaper_teacherclarity_may2017_final.pdf</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indent="-182880">
              <a:lnSpc>
                <a:spcPct val="120000"/>
              </a:lnSpc>
              <a:spcBef>
                <a:spcPts val="0"/>
              </a:spcBef>
              <a:spcAft>
                <a:spcPts val="800"/>
              </a:spcAft>
              <a:buNone/>
            </a:pPr>
            <a:r>
              <a:rPr lang="en-US" sz="1100" dirty="0">
                <a:latin typeface="Calibri" panose="020F0502020204030204" pitchFamily="34" charset="0"/>
                <a:cs typeface="Calibri" panose="020F0502020204030204" pitchFamily="34" charset="0"/>
              </a:rPr>
              <a:t>Hattie, J., &amp; Clark, S. (2019). Visible learning feedback. </a:t>
            </a:r>
            <a:r>
              <a:rPr lang="en-US" sz="1100" i="1" dirty="0">
                <a:latin typeface="Calibri" panose="020F0502020204030204" pitchFamily="34" charset="0"/>
                <a:cs typeface="Calibri" panose="020F0502020204030204" pitchFamily="34" charset="0"/>
              </a:rPr>
              <a:t>Routledge. </a:t>
            </a: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Hattie, J., &amp; Timperley, H. (2007). The power of feedback. </a:t>
            </a:r>
            <a:r>
              <a:rPr lang="en-US" sz="1100" i="1" dirty="0">
                <a:effectLst/>
                <a:latin typeface="Calibri" panose="020F0502020204030204" pitchFamily="34" charset="0"/>
                <a:ea typeface="Calibri" panose="020F0502020204030204" pitchFamily="34" charset="0"/>
                <a:cs typeface="Calibri" panose="020F0502020204030204" pitchFamily="34" charset="0"/>
              </a:rPr>
              <a:t>Review of Educational Research, 77</a:t>
            </a:r>
            <a:r>
              <a:rPr lang="en-US" sz="1100" dirty="0">
                <a:effectLst/>
                <a:latin typeface="Calibri" panose="020F0502020204030204" pitchFamily="34" charset="0"/>
                <a:ea typeface="Calibri" panose="020F0502020204030204" pitchFamily="34" charset="0"/>
                <a:cs typeface="Calibri" panose="020F0502020204030204" pitchFamily="34" charset="0"/>
              </a:rPr>
              <a:t>(1), 81-112.</a:t>
            </a: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Locke, E., &amp; Latham, G. (1991). A theory of goal setting &amp; task performance. </a:t>
            </a:r>
            <a:r>
              <a:rPr lang="en-US" sz="1100" i="1" dirty="0">
                <a:effectLst/>
                <a:latin typeface="Calibri" panose="020F0502020204030204" pitchFamily="34" charset="0"/>
                <a:ea typeface="Calibri" panose="020F0502020204030204" pitchFamily="34" charset="0"/>
                <a:cs typeface="Calibri" panose="020F0502020204030204" pitchFamily="34" charset="0"/>
              </a:rPr>
              <a:t>The Academy of Management Review, 16</a:t>
            </a:r>
            <a:r>
              <a:rPr lang="en-US" sz="1100" i="1" dirty="0">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 10.</a:t>
            </a:r>
          </a:p>
          <a:p>
            <a:pPr marL="182880" lvl="1"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(2013, June). Leader standards</a:t>
            </a:r>
            <a:r>
              <a:rPr lang="en-US" sz="1100" i="1" dirty="0">
                <a:effectLst/>
                <a:latin typeface="Calibri" panose="020F0502020204030204" pitchFamily="34" charset="0"/>
                <a:ea typeface="Calibri" panose="020F0502020204030204" pitchFamily="34" charset="0"/>
                <a:cs typeface="Calibri" panose="020F0502020204030204" pitchFamily="34" charset="0"/>
              </a:rPr>
              <a:t>. Missouri’s Educator Evaluation System. </a:t>
            </a:r>
            <a:r>
              <a:rPr lang="en-US" sz="11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3"/>
              </a:rPr>
              <a:t>https://dese.mo.gov/media/pdf/oeq-ed-leaderstandards</a:t>
            </a:r>
            <a:endParaRPr lang="en-US" sz="11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82880" lvl="1"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(2013, June). Teacher standards. </a:t>
            </a:r>
            <a:r>
              <a:rPr lang="en-US" sz="1100" i="1" dirty="0">
                <a:effectLst/>
                <a:latin typeface="Calibri" panose="020F0502020204030204" pitchFamily="34" charset="0"/>
                <a:ea typeface="Calibri" panose="020F0502020204030204" pitchFamily="34" charset="0"/>
                <a:cs typeface="Calibri" panose="020F0502020204030204" pitchFamily="34" charset="0"/>
              </a:rPr>
              <a:t>Missouri’s Educator Evaluation System. </a:t>
            </a:r>
            <a:r>
              <a:rPr lang="en-US" sz="11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4"/>
              </a:rPr>
              <a:t>https://dese.mo.gov/media/pdf/oeq-ed-teacherstandards</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182880" indent="-182880">
              <a:lnSpc>
                <a:spcPct val="120000"/>
              </a:lnSpc>
              <a:spcBef>
                <a:spcPts val="0"/>
              </a:spcBef>
              <a:spcAft>
                <a:spcPts val="800"/>
              </a:spcAft>
              <a:buNone/>
            </a:pPr>
            <a:r>
              <a:rPr lang="en-US" sz="1100" dirty="0" err="1">
                <a:effectLst/>
                <a:latin typeface="Calibri" panose="020F0502020204030204" pitchFamily="34" charset="0"/>
                <a:ea typeface="Calibri" panose="020F0502020204030204" pitchFamily="34" charset="0"/>
                <a:cs typeface="Calibri" panose="020F0502020204030204" pitchFamily="34" charset="0"/>
              </a:rPr>
              <a:t>MoEdu</a:t>
            </a:r>
            <a:r>
              <a:rPr lang="en-US" sz="1100" dirty="0">
                <a:effectLst/>
                <a:latin typeface="Calibri" panose="020F0502020204030204" pitchFamily="34" charset="0"/>
                <a:ea typeface="Calibri" panose="020F0502020204030204" pitchFamily="34" charset="0"/>
                <a:cs typeface="Calibri" panose="020F0502020204030204" pitchFamily="34" charset="0"/>
              </a:rPr>
              <a:t>-SAIL. (2022). </a:t>
            </a:r>
            <a:r>
              <a:rPr lang="en-US" sz="1100" i="1" dirty="0">
                <a:effectLst/>
                <a:latin typeface="Calibri" panose="020F0502020204030204" pitchFamily="34" charset="0"/>
                <a:ea typeface="Calibri" panose="020F0502020204030204" pitchFamily="34" charset="0"/>
                <a:cs typeface="Calibri" panose="020F0502020204030204" pitchFamily="34" charset="0"/>
              </a:rPr>
              <a:t>Blueprint for district and building leadership </a:t>
            </a:r>
            <a:r>
              <a:rPr lang="en-US" sz="1100" dirty="0">
                <a:effectLst/>
                <a:latin typeface="Calibri" panose="020F0502020204030204" pitchFamily="34" charset="0"/>
                <a:ea typeface="Calibri" panose="020F0502020204030204" pitchFamily="34" charset="0"/>
                <a:cs typeface="Calibri" panose="020F0502020204030204" pitchFamily="34" charset="0"/>
              </a:rPr>
              <a:t>(6</a:t>
            </a:r>
            <a:r>
              <a:rPr lang="en-US" sz="1100" baseline="30000" dirty="0">
                <a:latin typeface="Calibri" panose="020F0502020204030204" pitchFamily="34" charset="0"/>
                <a:ea typeface="Calibri" panose="020F0502020204030204" pitchFamily="34" charset="0"/>
                <a:cs typeface="Calibri" panose="020F0502020204030204" pitchFamily="34" charset="0"/>
              </a:rPr>
              <a:t>th</a:t>
            </a:r>
            <a:r>
              <a:rPr lang="en-US" sz="1100" dirty="0">
                <a:effectLst/>
                <a:latin typeface="Calibri" panose="020F0502020204030204" pitchFamily="34" charset="0"/>
                <a:ea typeface="Calibri" panose="020F0502020204030204" pitchFamily="34" charset="0"/>
                <a:cs typeface="Calibri" panose="020F0502020204030204" pitchFamily="34" charset="0"/>
              </a:rPr>
              <a:t> ed.). Missouri Department of Elementary and Secondary Education: Northern Arizona University, Institute for Human Development.</a:t>
            </a:r>
          </a:p>
          <a:p>
            <a:pPr marL="182880" lvl="1" indent="-182880">
              <a:lnSpc>
                <a:spcPct val="120000"/>
              </a:lnSpc>
              <a:spcBef>
                <a:spcPts val="0"/>
              </a:spcBef>
              <a:spcAft>
                <a:spcPts val="800"/>
              </a:spcAft>
              <a:buNone/>
              <a:tabLst>
                <a:tab pos="2390775"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Moss, C., &amp; Brookhart, S. (2019). Advancing formative assessment in every classroom: A guide for instructional leaders.</a:t>
            </a:r>
            <a:r>
              <a:rPr lang="en-US" sz="1100" i="1" dirty="0">
                <a:effectLst/>
                <a:latin typeface="Calibri" panose="020F0502020204030204" pitchFamily="34" charset="0"/>
                <a:ea typeface="Calibri" panose="020F0502020204030204" pitchFamily="34" charset="0"/>
                <a:cs typeface="Calibri" panose="020F0502020204030204" pitchFamily="34" charset="0"/>
              </a:rPr>
              <a:t> ASCD.</a:t>
            </a: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National Council of Teachers of English. (2013, Oct.21). </a:t>
            </a:r>
            <a:r>
              <a:rPr lang="en-US" sz="1100" i="1" dirty="0">
                <a:effectLst/>
                <a:latin typeface="Calibri" panose="020F0502020204030204" pitchFamily="34" charset="0"/>
                <a:ea typeface="Calibri" panose="020F0502020204030204" pitchFamily="34" charset="0"/>
                <a:cs typeface="Calibri" panose="020F0502020204030204" pitchFamily="34" charset="0"/>
              </a:rPr>
              <a:t>Formative assessment that truly informs instruction</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https://cdn.ncte.org/nctefiles/resources/positions/formative-assessment_single.pdf</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82880" indent="-182880">
              <a:lnSpc>
                <a:spcPct val="120000"/>
              </a:lnSpc>
              <a:spcBef>
                <a:spcPts val="0"/>
              </a:spcBef>
              <a:spcAft>
                <a:spcPts val="800"/>
              </a:spcAft>
              <a:buNone/>
            </a:pPr>
            <a:r>
              <a:rPr lang="en-US" sz="1100" b="0" u="none" dirty="0">
                <a:effectLst/>
                <a:latin typeface="Calibri" panose="020F0502020204030204" pitchFamily="34" charset="0"/>
                <a:cs typeface="Calibri" panose="020F0502020204030204" pitchFamily="34" charset="0"/>
              </a:rPr>
              <a:t>National Council of Teachers of Mathematics. (2013, July). </a:t>
            </a:r>
            <a:r>
              <a:rPr lang="en-US" sz="1100" b="0" i="1" u="none" dirty="0">
                <a:effectLst/>
                <a:latin typeface="Calibri" panose="020F0502020204030204" pitchFamily="34" charset="0"/>
                <a:cs typeface="Calibri" panose="020F0502020204030204" pitchFamily="34" charset="0"/>
              </a:rPr>
              <a:t>Formative assessment position statement.  </a:t>
            </a:r>
            <a:r>
              <a:rPr lang="en-US" sz="1100" b="0" u="none" dirty="0">
                <a:effectLst/>
                <a:latin typeface="Calibri" panose="020F0502020204030204" pitchFamily="34" charset="0"/>
                <a:cs typeface="Calibri" panose="020F0502020204030204" pitchFamily="34" charset="0"/>
                <a:hlinkClick r:id="rId6"/>
              </a:rPr>
              <a:t>https://www.nctm.org/uploadedFiles/Standards_and_Positions/Position_Statements/Formative%20Assessment1.pdf</a:t>
            </a:r>
            <a:endParaRPr lang="en-US" sz="1100" dirty="0">
              <a:latin typeface="Calibri" panose="020F0502020204030204" pitchFamily="34" charset="0"/>
              <a:cs typeface="Calibri" panose="020F0502020204030204" pitchFamily="34" charset="0"/>
            </a:endParaRP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Northwest Evaluation Association. (2016, March). 4 formative assessment practices that make a difference. </a:t>
            </a:r>
            <a:r>
              <a:rPr lang="en-US" sz="1100" i="1" dirty="0">
                <a:effectLst/>
                <a:latin typeface="Calibri" panose="020F0502020204030204" pitchFamily="34" charset="0"/>
                <a:ea typeface="Calibri" panose="020F0502020204030204" pitchFamily="34" charset="0"/>
                <a:cs typeface="Calibri" panose="020F0502020204030204" pitchFamily="34" charset="0"/>
              </a:rPr>
              <a:t>Partnering to Help All Kids Learn. </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https://www.nwea.org/content/uploads/</a:t>
            </a:r>
            <a:r>
              <a:rPr lang="en-US" sz="1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2016/04/4-Formative-Assessment-Practices-that-Make-a-Difference-in-Classrooms.pdf</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 indent="0" fontAlgn="base">
              <a:buNone/>
            </a:pPr>
            <a:endParaRPr lang="en-US" sz="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9723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D1C9-01EA-2BAF-1049-5F396FF068F8}"/>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5B2B3CAC-525A-B68F-041B-8B2C6CE5BB5B}"/>
              </a:ext>
            </a:extLst>
          </p:cNvPr>
          <p:cNvSpPr>
            <a:spLocks noGrp="1"/>
          </p:cNvSpPr>
          <p:nvPr>
            <p:ph type="body" idx="1"/>
          </p:nvPr>
        </p:nvSpPr>
        <p:spPr>
          <a:xfrm>
            <a:off x="457200" y="1444752"/>
            <a:ext cx="8229600" cy="4263737"/>
          </a:xfrm>
        </p:spPr>
        <p:txBody>
          <a:bodyPr/>
          <a:lstStyle/>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Reeves, D. B. (2009).  </a:t>
            </a:r>
            <a:r>
              <a:rPr lang="en-US" sz="1100" i="1" dirty="0">
                <a:effectLst/>
                <a:latin typeface="Calibri" panose="020F0502020204030204" pitchFamily="34" charset="0"/>
                <a:ea typeface="Calibri" panose="020F0502020204030204" pitchFamily="34" charset="0"/>
                <a:cs typeface="Calibri" panose="020F0502020204030204" pitchFamily="34" charset="0"/>
              </a:rPr>
              <a:t>Providing students with effective feedback. </a:t>
            </a:r>
            <a:r>
              <a:rPr lang="en-US" sz="1100" dirty="0">
                <a:effectLst/>
                <a:latin typeface="Calibri" panose="020F0502020204030204" pitchFamily="34" charset="0"/>
                <a:ea typeface="Calibri" panose="020F0502020204030204" pitchFamily="34" charset="0"/>
                <a:cs typeface="Calibri" panose="020F0502020204030204" pitchFamily="34" charset="0"/>
              </a:rPr>
              <a:t>http://ahs.canyonsdistrict.org/uploads/3/3/1/2/3312041/3_feedback_powerpoint.pptx </a:t>
            </a:r>
          </a:p>
          <a:p>
            <a:pPr marL="182880" indent="-182880">
              <a:lnSpc>
                <a:spcPct val="120000"/>
              </a:lnSpc>
              <a:spcBef>
                <a:spcPts val="0"/>
              </a:spcBef>
              <a:spcAft>
                <a:spcPts val="800"/>
              </a:spcAft>
              <a:buNone/>
            </a:pPr>
            <a:r>
              <a:rPr lang="en-US" sz="11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SanBdocitySchools</a:t>
            </a: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(2015, Dec, 3). </a:t>
            </a:r>
            <a:r>
              <a:rPr lang="en-US" sz="11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Formative Assessments: Using Feedback to Guide Instruction </a:t>
            </a: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[Video file]</a:t>
            </a:r>
            <a:r>
              <a:rPr lang="en-US" sz="11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 Bernardino Unified School District. </a:t>
            </a:r>
            <a:r>
              <a:rPr lang="en-US" sz="11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https://youtu.be/Ecp5tFwXA_M</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Thinking Collaboratively. (n.d.). </a:t>
            </a:r>
            <a:r>
              <a:rPr lang="en-US" sz="1100" i="1" dirty="0">
                <a:effectLst/>
                <a:latin typeface="Calibri" panose="020F0502020204030204" pitchFamily="34" charset="0"/>
                <a:ea typeface="Calibri" panose="020F0502020204030204" pitchFamily="34" charset="0"/>
                <a:cs typeface="Calibri" panose="020F0502020204030204" pitchFamily="34" charset="0"/>
              </a:rPr>
              <a:t>The Adaptive School. </a:t>
            </a:r>
            <a:r>
              <a:rPr lang="en-US" sz="1100" dirty="0">
                <a:effectLst/>
                <a:latin typeface="Calibri" panose="020F0502020204030204" pitchFamily="34" charset="0"/>
                <a:ea typeface="Calibri" panose="020F0502020204030204" pitchFamily="34" charset="0"/>
                <a:cs typeface="Calibri" panose="020F0502020204030204" pitchFamily="34" charset="0"/>
              </a:rPr>
              <a:t>https://www.thinkingcollaborative.com/_files/ugd/6a5cc9_ed28b325ab6a4362b834f4bbf295d408.pdf </a:t>
            </a:r>
          </a:p>
          <a:p>
            <a:pPr marL="18288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Webb, H. (2016, Sept. 7). What does effective student feedback look like? Part 1. </a:t>
            </a:r>
            <a:r>
              <a:rPr lang="en-US" sz="1100" i="1" dirty="0" err="1">
                <a:effectLst/>
                <a:latin typeface="Calibri" panose="020F0502020204030204" pitchFamily="34" charset="0"/>
                <a:ea typeface="Calibri" panose="020F0502020204030204" pitchFamily="34" charset="0"/>
                <a:cs typeface="Calibri" panose="020F0502020204030204" pitchFamily="34" charset="0"/>
              </a:rPr>
              <a:t>SecEd</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https://www.sec-ed.co.uk/best-practice/what-does-effective-student-feedback-look-like-part-1/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Webb, H. (2016, Sept. 14). What does effective student feedback look like? Part 2. </a:t>
            </a:r>
            <a:r>
              <a:rPr lang="en-US" sz="1100" i="1" dirty="0" err="1">
                <a:effectLst/>
                <a:latin typeface="Calibri" panose="020F0502020204030204" pitchFamily="34" charset="0"/>
                <a:ea typeface="Calibri" panose="020F0502020204030204" pitchFamily="34" charset="0"/>
                <a:cs typeface="Calibri" panose="020F0502020204030204" pitchFamily="34" charset="0"/>
              </a:rPr>
              <a:t>SecEd</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https://www.sec-ed.co.uk/best-practice/what-does-effective-student-feedback-look-like-part-2/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20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Wiggins, G. (2012, Sept.) Seven Keys to Effective Feedback. </a:t>
            </a:r>
            <a:r>
              <a:rPr lang="en-US" sz="1100" i="1" dirty="0">
                <a:effectLst/>
                <a:latin typeface="Calibri" panose="020F0502020204030204" pitchFamily="34" charset="0"/>
                <a:ea typeface="Calibri" panose="020F0502020204030204" pitchFamily="34" charset="0"/>
                <a:cs typeface="Calibri" panose="020F0502020204030204" pitchFamily="34" charset="0"/>
              </a:rPr>
              <a:t>ASCD</a:t>
            </a:r>
            <a:r>
              <a:rPr lang="en-US" sz="1100" i="1" dirty="0">
                <a:latin typeface="Calibri" panose="020F0502020204030204" pitchFamily="34" charset="0"/>
                <a:ea typeface="Calibri" panose="020F0502020204030204" pitchFamily="34" charset="0"/>
                <a:cs typeface="Calibri" panose="020F0502020204030204" pitchFamily="34" charset="0"/>
              </a:rPr>
              <a:t>,</a:t>
            </a:r>
            <a:r>
              <a:rPr lang="en-US" sz="1100" i="1" dirty="0">
                <a:effectLst/>
                <a:latin typeface="Calibri" panose="020F0502020204030204" pitchFamily="34" charset="0"/>
                <a:ea typeface="Calibri" panose="020F0502020204030204" pitchFamily="34" charset="0"/>
                <a:cs typeface="Calibri" panose="020F0502020204030204" pitchFamily="34" charset="0"/>
              </a:rPr>
              <a:t> 70</a:t>
            </a:r>
            <a:r>
              <a:rPr lang="en-US" sz="1100" dirty="0">
                <a:effectLst/>
                <a:latin typeface="Calibri" panose="020F0502020204030204" pitchFamily="34" charset="0"/>
                <a:ea typeface="Calibri" panose="020F0502020204030204" pitchFamily="34" charset="0"/>
                <a:cs typeface="Calibri" panose="020F0502020204030204" pitchFamily="34" charset="0"/>
              </a:rPr>
              <a:t>(1), 10-16.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http://www.ascd.org/publications/educational-leadership/sept12/vol70/num01/Seven-Keys-to-Effective-Feedback.aspx</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lnSpc>
                <a:spcPct val="120000"/>
              </a:lnSpc>
              <a:spcBef>
                <a:spcPts val="0"/>
              </a:spcBef>
              <a:spcAft>
                <a:spcPts val="800"/>
              </a:spcAft>
              <a:buNone/>
              <a:tabLst>
                <a:tab pos="2390775" algn="l"/>
              </a:tabLst>
            </a:pPr>
            <a:r>
              <a:rPr lang="en-US" sz="1100" dirty="0" err="1">
                <a:effectLst/>
                <a:latin typeface="Calibri" panose="020F0502020204030204" pitchFamily="34" charset="0"/>
                <a:ea typeface="Calibri" panose="020F0502020204030204" pitchFamily="34" charset="0"/>
                <a:cs typeface="Calibri" panose="020F0502020204030204" pitchFamily="34" charset="0"/>
              </a:rPr>
              <a:t>Wiliam</a:t>
            </a:r>
            <a:r>
              <a:rPr lang="en-US" sz="1100" dirty="0">
                <a:effectLst/>
                <a:latin typeface="Calibri" panose="020F0502020204030204" pitchFamily="34" charset="0"/>
                <a:ea typeface="Calibri" panose="020F0502020204030204" pitchFamily="34" charset="0"/>
                <a:cs typeface="Calibri" panose="020F0502020204030204" pitchFamily="34" charset="0"/>
              </a:rPr>
              <a:t>, D. (2018). </a:t>
            </a:r>
            <a:r>
              <a:rPr lang="en-US" sz="1100" i="1" dirty="0">
                <a:effectLst/>
                <a:latin typeface="Calibri" panose="020F0502020204030204" pitchFamily="34" charset="0"/>
                <a:ea typeface="Calibri" panose="020F0502020204030204" pitchFamily="34" charset="0"/>
                <a:cs typeface="Calibri" panose="020F0502020204030204" pitchFamily="34" charset="0"/>
              </a:rPr>
              <a:t>Embedded formative assessment.</a:t>
            </a:r>
            <a:r>
              <a:rPr lang="en-US" sz="1100" dirty="0">
                <a:effectLst/>
                <a:latin typeface="Calibri" panose="020F0502020204030204" pitchFamily="34" charset="0"/>
                <a:ea typeface="Calibri" panose="020F0502020204030204" pitchFamily="34" charset="0"/>
                <a:cs typeface="Calibri" panose="020F0502020204030204" pitchFamily="34" charset="0"/>
              </a:rPr>
              <a:t> Solution Tree Press.</a:t>
            </a:r>
          </a:p>
          <a:p>
            <a:pPr marL="91440" indent="0" fontAlgn="base">
              <a:buNone/>
            </a:pPr>
            <a:endParaRPr lang="en-US" sz="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0802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F906-1C58-628B-ABC4-7656D9FF573B}"/>
              </a:ext>
            </a:extLst>
          </p:cNvPr>
          <p:cNvSpPr>
            <a:spLocks noGrp="1"/>
          </p:cNvSpPr>
          <p:nvPr>
            <p:ph type="title"/>
          </p:nvPr>
        </p:nvSpPr>
        <p:spPr/>
        <p:txBody>
          <a:bodyPr/>
          <a:lstStyle/>
          <a:p>
            <a:r>
              <a:rPr lang="en-US" dirty="0"/>
              <a:t>Hidden Slide #6</a:t>
            </a:r>
          </a:p>
        </p:txBody>
      </p:sp>
      <p:sp>
        <p:nvSpPr>
          <p:cNvPr id="3" name="Text Placeholder 2">
            <a:extLst>
              <a:ext uri="{FF2B5EF4-FFF2-40B4-BE49-F238E27FC236}">
                <a16:creationId xmlns:a16="http://schemas.microsoft.com/office/drawing/2014/main" id="{EC5780E6-5C4D-CF20-F13D-8B2C451739BF}"/>
              </a:ext>
            </a:extLst>
          </p:cNvPr>
          <p:cNvSpPr>
            <a:spLocks noGrp="1"/>
          </p:cNvSpPr>
          <p:nvPr>
            <p:ph type="body" idx="1"/>
          </p:nvPr>
        </p:nvSpPr>
        <p:spPr>
          <a:xfrm>
            <a:off x="457200" y="1659436"/>
            <a:ext cx="8229600" cy="4092576"/>
          </a:xfrm>
        </p:spPr>
        <p:txBody>
          <a:bodyPr/>
          <a:lstStyle/>
          <a:p>
            <a:pPr marL="0" indent="0">
              <a:lnSpc>
                <a:spcPct val="100000"/>
              </a:lnSpc>
              <a:spcBef>
                <a:spcPts val="0"/>
              </a:spcBef>
              <a:buSzPts val="2400"/>
              <a:buNone/>
            </a:pPr>
            <a:r>
              <a:rPr lang="en-US" sz="1800" b="1" dirty="0"/>
              <a:t>Key Terms – Common Formative Assessment Module</a:t>
            </a:r>
          </a:p>
          <a:p>
            <a:pPr marL="0" indent="0">
              <a:lnSpc>
                <a:spcPct val="100000"/>
              </a:lnSpc>
              <a:spcBef>
                <a:spcPts val="0"/>
              </a:spcBef>
              <a:buSzPts val="2400"/>
              <a:buNone/>
            </a:pPr>
            <a:endParaRPr lang="en-US" sz="1400" b="1" dirty="0"/>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Academic Rigor -</a:t>
            </a:r>
            <a:r>
              <a:rPr lang="en-US" sz="1400" dirty="0">
                <a:effectLst/>
                <a:ea typeface="Calibri" panose="020F0502020204030204" pitchFamily="34" charset="0"/>
                <a:cs typeface="Times New Roman" panose="02020603050405020304" pitchFamily="18" charset="0"/>
              </a:rPr>
              <a:t> learning and educational experiences that are academically, intellectually, and personally challenging. </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Actionable Feedback </a:t>
            </a:r>
            <a:r>
              <a:rPr lang="en-US" sz="1400" b="1" dirty="0">
                <a:ea typeface="Calibri" panose="020F0502020204030204" pitchFamily="34" charset="0"/>
                <a:cs typeface="Times New Roman" panose="02020603050405020304" pitchFamily="18" charset="0"/>
              </a:rPr>
              <a:t>-</a:t>
            </a:r>
            <a:r>
              <a:rPr lang="en-US" sz="1400" b="1"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feedback that is concrete, specific, and useful; it provides actionable information that learners can use to develop a path to improvement. </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All Student Response Systems - </a:t>
            </a:r>
            <a:r>
              <a:rPr lang="en-US" sz="1400" dirty="0">
                <a:effectLst/>
                <a:ea typeface="Calibri" panose="020F0502020204030204" pitchFamily="34" charset="0"/>
                <a:cs typeface="Times New Roman" panose="02020603050405020304" pitchFamily="18" charset="0"/>
              </a:rPr>
              <a:t>methods that enable teachers to get responses from every student in real time.</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Benchmark/Interim Assessment - </a:t>
            </a:r>
            <a:r>
              <a:rPr lang="en-US" sz="1400" dirty="0">
                <a:effectLst/>
                <a:ea typeface="Calibri" panose="020F0502020204030204" pitchFamily="34" charset="0"/>
                <a:cs typeface="Times New Roman" panose="02020603050405020304" pitchFamily="18" charset="0"/>
              </a:rPr>
              <a:t>a comparison of student understanding or performance against a set of uniform standards within the same school year.</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Calibration - </a:t>
            </a:r>
            <a:r>
              <a:rPr lang="en-US" sz="1400" dirty="0">
                <a:ea typeface="Calibri" panose="020F0502020204030204" pitchFamily="34" charset="0"/>
                <a:cs typeface="Times New Roman" panose="02020603050405020304" pitchFamily="18" charset="0"/>
              </a:rPr>
              <a:t>the </a:t>
            </a:r>
            <a:r>
              <a:rPr lang="en-US" sz="1400" dirty="0">
                <a:effectLst/>
                <a:ea typeface="Calibri" panose="020F0502020204030204" pitchFamily="34" charset="0"/>
                <a:cs typeface="Times New Roman" panose="02020603050405020304" pitchFamily="18" charset="0"/>
              </a:rPr>
              <a:t>process of checking the use of a measuring instrument to see if it is accurate.</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Common Formative Assessment -</a:t>
            </a:r>
            <a:r>
              <a:rPr lang="en-US" sz="1400" dirty="0">
                <a:effectLst/>
                <a:ea typeface="Calibri" panose="020F0502020204030204" pitchFamily="34" charset="0"/>
                <a:cs typeface="Times New Roman" panose="02020603050405020304" pitchFamily="18" charset="0"/>
              </a:rPr>
              <a:t> an intentionally and collaboratively designed measure used and analyzed for the purpose of monitoring students' attainment of essential learning targets or skills through the instructional process. </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Complexity - </a:t>
            </a:r>
            <a:r>
              <a:rPr lang="en-US" sz="1400" dirty="0">
                <a:effectLst/>
                <a:ea typeface="Calibri" panose="020F0502020204030204" pitchFamily="34" charset="0"/>
                <a:cs typeface="Times New Roman" panose="02020603050405020304" pitchFamily="18" charset="0"/>
              </a:rPr>
              <a:t>the degree of difficulty in determining the standards and performance evaluation of a task.</a:t>
            </a:r>
          </a:p>
          <a:p>
            <a:pPr marL="0" indent="0">
              <a:lnSpc>
                <a:spcPct val="107000"/>
              </a:lnSpc>
              <a:spcBef>
                <a:spcPts val="0"/>
              </a:spcBef>
              <a:spcAft>
                <a:spcPts val="800"/>
              </a:spcAft>
              <a:buNone/>
            </a:pPr>
            <a:r>
              <a:rPr lang="en-US" sz="1400" b="1" dirty="0">
                <a:ea typeface="Calibri" panose="020F0502020204030204" pitchFamily="34" charset="0"/>
                <a:cs typeface="Times New Roman" panose="02020603050405020304" pitchFamily="18" charset="0"/>
              </a:rPr>
              <a:t>Daily Formative Assessment - </a:t>
            </a:r>
            <a:r>
              <a:rPr lang="en-US" sz="1400" dirty="0">
                <a:ea typeface="Calibri" panose="020F0502020204030204" pitchFamily="34" charset="0"/>
                <a:cs typeface="Times New Roman" panose="02020603050405020304" pitchFamily="18" charset="0"/>
              </a:rPr>
              <a:t>the deliberate, on-going process that provides immediate information to teachers and students during instruction regarding learning needs and academic progress of students toward learning targets.</a:t>
            </a:r>
          </a:p>
          <a:p>
            <a:pPr marL="91440" indent="0">
              <a:buNone/>
            </a:pPr>
            <a:endParaRPr lang="en-US" sz="1400" dirty="0"/>
          </a:p>
        </p:txBody>
      </p:sp>
    </p:spTree>
    <p:extLst>
      <p:ext uri="{BB962C8B-B14F-4D97-AF65-F5344CB8AC3E}">
        <p14:creationId xmlns:p14="http://schemas.microsoft.com/office/powerpoint/2010/main" val="54360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3C269-B5A2-7C62-18D2-0B5BD334F4D0}"/>
              </a:ext>
            </a:extLst>
          </p:cNvPr>
          <p:cNvSpPr>
            <a:spLocks noGrp="1"/>
          </p:cNvSpPr>
          <p:nvPr>
            <p:ph type="title"/>
          </p:nvPr>
        </p:nvSpPr>
        <p:spPr/>
        <p:txBody>
          <a:bodyPr/>
          <a:lstStyle/>
          <a:p>
            <a:r>
              <a:rPr lang="en-US" dirty="0"/>
              <a:t>Hidden Slide #7   Key Terms</a:t>
            </a:r>
          </a:p>
        </p:txBody>
      </p:sp>
      <p:sp>
        <p:nvSpPr>
          <p:cNvPr id="4" name="Text Placeholder 3">
            <a:extLst>
              <a:ext uri="{FF2B5EF4-FFF2-40B4-BE49-F238E27FC236}">
                <a16:creationId xmlns:a16="http://schemas.microsoft.com/office/drawing/2014/main" id="{B1A3F52E-768F-4549-C1C4-7B988B12449F}"/>
              </a:ext>
            </a:extLst>
          </p:cNvPr>
          <p:cNvSpPr>
            <a:spLocks noGrp="1"/>
          </p:cNvSpPr>
          <p:nvPr>
            <p:ph type="body" idx="1"/>
          </p:nvPr>
        </p:nvSpPr>
        <p:spPr>
          <a:xfrm>
            <a:off x="457200" y="1441938"/>
            <a:ext cx="8229600" cy="4349263"/>
          </a:xfrm>
        </p:spPr>
        <p:txBody>
          <a:bodyPr/>
          <a:lstStyle/>
          <a:p>
            <a:pPr marL="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Difficulty -</a:t>
            </a:r>
            <a:r>
              <a:rPr lang="en-US" sz="1400" dirty="0"/>
              <a:t> determined both by learner factors (characteristics of learners that influence their ability to complete tasks) and task factors (task types or features of tasks that influence their difficulty).</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Evaluative Feedback - </a:t>
            </a:r>
            <a:r>
              <a:rPr lang="en-US" sz="1400" dirty="0">
                <a:effectLst/>
                <a:ea typeface="Calibri" panose="020F0502020204030204" pitchFamily="34" charset="0"/>
                <a:cs typeface="Times New Roman" panose="02020603050405020304" pitchFamily="18" charset="0"/>
              </a:rPr>
              <a:t>information provided to the learner in the form of grades or evaluative comments which fail to provide a path to improvement and can often have a negative impact on learning.</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Evidence of Learning - </a:t>
            </a:r>
            <a:r>
              <a:rPr lang="en-US" sz="1400" dirty="0">
                <a:effectLst/>
                <a:ea typeface="Calibri" panose="020F0502020204030204" pitchFamily="34" charset="0"/>
                <a:cs typeface="Times New Roman" panose="02020603050405020304" pitchFamily="18" charset="0"/>
              </a:rPr>
              <a:t>information gathered through observations, discussions, tasks, and activities that provide educators with insight and data regarding students’ thinking and understanding.</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Feedback -</a:t>
            </a:r>
            <a:r>
              <a:rPr lang="en-US" sz="1400" dirty="0">
                <a:effectLst/>
                <a:ea typeface="Calibri" panose="020F0502020204030204" pitchFamily="34" charset="0"/>
                <a:cs typeface="Times New Roman" panose="02020603050405020304" pitchFamily="18" charset="0"/>
              </a:rPr>
              <a:t> information provided by an agent (teacher, peer, book, parent, self-experience) regarding aspects of one’s performance or understanding.</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Formative Assessment - </a:t>
            </a:r>
            <a:r>
              <a:rPr lang="en-US" sz="1400" dirty="0">
                <a:effectLst/>
                <a:ea typeface="Calibri" panose="020F0502020204030204" pitchFamily="34" charset="0"/>
                <a:cs typeface="Times New Roman" panose="02020603050405020304" pitchFamily="18" charset="0"/>
              </a:rPr>
              <a:t> “</a:t>
            </a:r>
            <a:r>
              <a:rPr lang="en-US" sz="1400" i="1" dirty="0">
                <a:effectLst/>
                <a:ea typeface="Calibri" panose="020F0502020204030204" pitchFamily="34" charset="0"/>
                <a:cs typeface="Times New Roman" panose="02020603050405020304" pitchFamily="18" charset="0"/>
              </a:rPr>
              <a:t>a process in which evidence about student achievement is elicited, interpreted, and used by teachers, learners, or their peers to make decisions about the next steps in instruction that are likely to be better, or better founded, than the decisions they would have make in the absence of that evidence .” </a:t>
            </a:r>
            <a:r>
              <a:rPr lang="en-US" sz="1400" dirty="0">
                <a:effectLst/>
                <a:ea typeface="Calibri" panose="020F0502020204030204" pitchFamily="34" charset="0"/>
                <a:cs typeface="Times New Roman" panose="02020603050405020304" pitchFamily="18" charset="0"/>
              </a:rPr>
              <a:t>(</a:t>
            </a:r>
            <a:r>
              <a:rPr lang="en-US" sz="1400" dirty="0" err="1">
                <a:effectLst/>
                <a:ea typeface="Calibri" panose="020F0502020204030204" pitchFamily="34" charset="0"/>
                <a:cs typeface="Times New Roman" panose="02020603050405020304" pitchFamily="18" charset="0"/>
              </a:rPr>
              <a:t>Wiliam</a:t>
            </a:r>
            <a:r>
              <a:rPr lang="en-US" sz="1400" dirty="0">
                <a:effectLst/>
                <a:ea typeface="Calibri" panose="020F0502020204030204" pitchFamily="34" charset="0"/>
                <a:cs typeface="Times New Roman" panose="02020603050405020304" pitchFamily="18" charset="0"/>
              </a:rPr>
              <a:t>, 2018) </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Learning Target - </a:t>
            </a:r>
            <a:r>
              <a:rPr lang="en-US" sz="1400" dirty="0">
                <a:effectLst/>
                <a:ea typeface="Calibri" panose="020F0502020204030204" pitchFamily="34" charset="0"/>
                <a:cs typeface="Times New Roman" panose="02020603050405020304" pitchFamily="18" charset="0"/>
              </a:rPr>
              <a:t>lesson-sized statement of what will be taught and what students are expected to know and be able to do. </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Peer Assessment -</a:t>
            </a:r>
            <a:r>
              <a:rPr lang="en-US" sz="1400" dirty="0">
                <a:effectLst/>
                <a:ea typeface="Calibri" panose="020F0502020204030204" pitchFamily="34" charset="0"/>
                <a:cs typeface="Times New Roman" panose="02020603050405020304" pitchFamily="18" charset="0"/>
              </a:rPr>
              <a:t> students assessing the work of peers based against a set of success criteria.</a:t>
            </a:r>
            <a:endParaRPr lang="en-US" sz="1500" dirty="0">
              <a:effectLs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Priority Standard - </a:t>
            </a:r>
            <a:r>
              <a:rPr lang="en-US" sz="1400" dirty="0">
                <a:effectLst/>
                <a:ea typeface="Calibri" panose="020F0502020204030204" pitchFamily="34" charset="0"/>
                <a:cs typeface="Times New Roman" panose="02020603050405020304" pitchFamily="18" charset="0"/>
              </a:rPr>
              <a:t>prioritized learning outcomes for specific grade levels and courses determined to be essential for student understanding and success in each level of schooling, in life, and on all high-stakes assessments. Deliberately selected sets of standards form the framework of a unit.</a:t>
            </a:r>
          </a:p>
        </p:txBody>
      </p:sp>
    </p:spTree>
    <p:extLst>
      <p:ext uri="{BB962C8B-B14F-4D97-AF65-F5344CB8AC3E}">
        <p14:creationId xmlns:p14="http://schemas.microsoft.com/office/powerpoint/2010/main" val="96681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E186-1D01-3258-DC3D-6E630298A59A}"/>
              </a:ext>
            </a:extLst>
          </p:cNvPr>
          <p:cNvSpPr>
            <a:spLocks noGrp="1"/>
          </p:cNvSpPr>
          <p:nvPr>
            <p:ph type="title"/>
          </p:nvPr>
        </p:nvSpPr>
        <p:spPr/>
        <p:txBody>
          <a:bodyPr/>
          <a:lstStyle/>
          <a:p>
            <a:r>
              <a:rPr lang="en-US" dirty="0"/>
              <a:t>Hidden Slide #8  Key Terms</a:t>
            </a:r>
          </a:p>
        </p:txBody>
      </p:sp>
      <p:sp>
        <p:nvSpPr>
          <p:cNvPr id="3" name="Text Placeholder 2">
            <a:extLst>
              <a:ext uri="{FF2B5EF4-FFF2-40B4-BE49-F238E27FC236}">
                <a16:creationId xmlns:a16="http://schemas.microsoft.com/office/drawing/2014/main" id="{51DD59A9-A1E4-6631-A3D0-20B20B111551}"/>
              </a:ext>
            </a:extLst>
          </p:cNvPr>
          <p:cNvSpPr>
            <a:spLocks noGrp="1"/>
          </p:cNvSpPr>
          <p:nvPr>
            <p:ph type="body" idx="1"/>
          </p:nvPr>
        </p:nvSpPr>
        <p:spPr>
          <a:xfrm>
            <a:off x="457200" y="1477108"/>
            <a:ext cx="8229600" cy="4314093"/>
          </a:xfrm>
        </p:spPr>
        <p:txBody>
          <a:bodyPr/>
          <a:lstStyle/>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Relevance -</a:t>
            </a:r>
            <a:r>
              <a:rPr lang="en-US" sz="1400" dirty="0">
                <a:effectLst/>
                <a:ea typeface="Calibri" panose="020F0502020204030204" pitchFamily="34" charset="0"/>
                <a:cs typeface="Times New Roman" panose="02020603050405020304" pitchFamily="18" charset="0"/>
              </a:rPr>
              <a:t> learning in which students apply core knowledge, concepts, or skills to solve real-world problems.</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Rubric - </a:t>
            </a:r>
            <a:r>
              <a:rPr lang="en-US" sz="1400" dirty="0">
                <a:effectLst/>
                <a:ea typeface="Calibri" panose="020F0502020204030204" pitchFamily="34" charset="0"/>
                <a:cs typeface="Times New Roman" panose="02020603050405020304" pitchFamily="18" charset="0"/>
              </a:rPr>
              <a:t>a coherent set of criteria for students' work that includes descriptions of levels of performance quality on the criteria.</a:t>
            </a:r>
          </a:p>
          <a:p>
            <a:pPr marL="0" indent="0">
              <a:lnSpc>
                <a:spcPct val="107000"/>
              </a:lnSpc>
              <a:spcBef>
                <a:spcPts val="0"/>
              </a:spcBef>
              <a:spcAft>
                <a:spcPts val="800"/>
              </a:spcAft>
              <a:buNone/>
            </a:pPr>
            <a:r>
              <a:rPr lang="en-US" sz="1400" b="1" dirty="0">
                <a:ea typeface="Calibri" panose="020F0502020204030204" pitchFamily="34" charset="0"/>
                <a:cs typeface="Times New Roman" panose="02020603050405020304" pitchFamily="18" charset="0"/>
              </a:rPr>
              <a:t>Strategic Questioning - </a:t>
            </a:r>
            <a:r>
              <a:rPr lang="en-US" sz="1400" dirty="0">
                <a:ea typeface="Calibri" panose="020F0502020204030204" pitchFamily="34" charset="0"/>
                <a:cs typeface="Times New Roman" panose="02020603050405020304" pitchFamily="18" charset="0"/>
              </a:rPr>
              <a:t>intentionally designed questions that help teachers uncover more about what students know and don’t know.</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Student Self-Assessment - </a:t>
            </a:r>
            <a:r>
              <a:rPr lang="en-US" sz="1400" dirty="0">
                <a:effectLst/>
                <a:ea typeface="Calibri" panose="020F0502020204030204" pitchFamily="34" charset="0"/>
                <a:cs typeface="Times New Roman" panose="02020603050405020304" pitchFamily="18" charset="0"/>
              </a:rPr>
              <a:t>the process of students reflecting on and evaluating their own work for the purpose of improving it.</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Success Criteria - </a:t>
            </a:r>
            <a:r>
              <a:rPr lang="en-US" sz="1400" dirty="0">
                <a:effectLst/>
                <a:ea typeface="Calibri" panose="020F0502020204030204" pitchFamily="34" charset="0"/>
                <a:cs typeface="Times New Roman" panose="02020603050405020304" pitchFamily="18" charset="0"/>
              </a:rPr>
              <a:t>c</a:t>
            </a:r>
            <a:r>
              <a:rPr lang="en-US" sz="1400" dirty="0">
                <a:ea typeface="Calibri" panose="020F0502020204030204" pitchFamily="34" charset="0"/>
                <a:cs typeface="Times New Roman" panose="02020603050405020304" pitchFamily="18" charset="0"/>
              </a:rPr>
              <a:t>losely linked to learning intentions, success criteria are observable descriptions of what students would do to meet the learning target. They provide a means for students and teachers to evaluate work and gauge progress toward learning goals.</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Summative Assessment - </a:t>
            </a:r>
            <a:r>
              <a:rPr lang="en-US" sz="1400" dirty="0">
                <a:effectLst/>
                <a:ea typeface="Calibri" panose="020F0502020204030204" pitchFamily="34" charset="0"/>
                <a:cs typeface="Times New Roman" panose="02020603050405020304" pitchFamily="18" charset="0"/>
              </a:rPr>
              <a:t>a comparison of the performance of a student or group of students against a set of uniform standards administered after the instructional cycle.</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Unwrapped Standard - </a:t>
            </a:r>
            <a:r>
              <a:rPr lang="en-US" sz="1400" dirty="0">
                <a:ea typeface="Calibri" panose="020F0502020204030204" pitchFamily="34" charset="0"/>
                <a:cs typeface="Times New Roman" panose="02020603050405020304" pitchFamily="18" charset="0"/>
              </a:rPr>
              <a:t>a</a:t>
            </a:r>
            <a:r>
              <a:rPr lang="en-US" sz="1400" dirty="0">
                <a:effectLst/>
                <a:ea typeface="Calibri" panose="020F0502020204030204" pitchFamily="34" charset="0"/>
                <a:cs typeface="Times New Roman" panose="02020603050405020304" pitchFamily="18" charset="0"/>
              </a:rPr>
              <a:t> decomposed priority standard that lists concepts, skills, and big ideas that can be used to more clearly define learning targets to guide instruction and assessment.</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Learning Target - </a:t>
            </a:r>
            <a:r>
              <a:rPr lang="en-US" sz="1400" dirty="0">
                <a:ea typeface="Calibri" panose="020F0502020204030204" pitchFamily="34" charset="0"/>
                <a:cs typeface="Times New Roman" panose="02020603050405020304" pitchFamily="18" charset="0"/>
              </a:rPr>
              <a:t>a</a:t>
            </a:r>
            <a:r>
              <a:rPr lang="en-US" sz="1400" dirty="0">
                <a:effectLst/>
                <a:ea typeface="Calibri" panose="020F0502020204030204" pitchFamily="34" charset="0"/>
                <a:cs typeface="Times New Roman" panose="02020603050405020304" pitchFamily="18" charset="0"/>
              </a:rPr>
              <a:t> comprehensive description of the goal for learning that includes the learning target statement, success criteria, lesson-sized chunk of concepts/skills, and a performance of understanding.</a:t>
            </a:r>
          </a:p>
          <a:p>
            <a:pPr marL="91440" indent="0">
              <a:buNone/>
            </a:pPr>
            <a:endParaRPr lang="en-US" sz="1300" dirty="0"/>
          </a:p>
        </p:txBody>
      </p:sp>
    </p:spTree>
    <p:extLst>
      <p:ext uri="{BB962C8B-B14F-4D97-AF65-F5344CB8AC3E}">
        <p14:creationId xmlns:p14="http://schemas.microsoft.com/office/powerpoint/2010/main" val="1155964175"/>
      </p:ext>
    </p:extLst>
  </p:cSld>
  <p:clrMapOvr>
    <a:masterClrMapping/>
  </p:clrMapOvr>
</p:sld>
</file>

<file path=ppt/theme/theme1.xml><?xml version="1.0" encoding="utf-8"?>
<a:theme xmlns:a="http://schemas.openxmlformats.org/drawingml/2006/main" name="1_MOED 2023">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ED 2023" id="{895A3904-A909-422C-8F7E-29C64DCDED92}" vid="{044561D6-315F-439A-A82A-670EDA090C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MOED 2023</Template>
  <TotalTime>6474</TotalTime>
  <Words>14022</Words>
  <Application>Microsoft Office PowerPoint</Application>
  <PresentationFormat>On-screen Show (4:3)</PresentationFormat>
  <Paragraphs>1073</Paragraphs>
  <Slides>61</Slides>
  <Notes>59</Notes>
  <HiddenSlides>9</HiddenSlides>
  <MMClips>2</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84" baseType="lpstr">
      <vt:lpstr>Arial</vt:lpstr>
      <vt:lpstr>Arial Narrow</vt:lpstr>
      <vt:lpstr>Bradley Hand</vt:lpstr>
      <vt:lpstr>Calibri</vt:lpstr>
      <vt:lpstr>Calibri Light</vt:lpstr>
      <vt:lpstr>Century Gothic</vt:lpstr>
      <vt:lpstr>Courier New</vt:lpstr>
      <vt:lpstr>docs-Calibri</vt:lpstr>
      <vt:lpstr>Gotham-Book</vt:lpstr>
      <vt:lpstr>Helvetica Neue</vt:lpstr>
      <vt:lpstr>Noto Sans Symbols</vt:lpstr>
      <vt:lpstr>Open Sans</vt:lpstr>
      <vt:lpstr>proxima-nova</vt:lpstr>
      <vt:lpstr>Questrial</vt:lpstr>
      <vt:lpstr>Roboto</vt:lpstr>
      <vt:lpstr>Segoe UI</vt:lpstr>
      <vt:lpstr>Tw Cen MT</vt:lpstr>
      <vt:lpstr>Tw Cen MT Condensed</vt:lpstr>
      <vt:lpstr>Twentieth Century</vt:lpstr>
      <vt:lpstr>Wingdings</vt:lpstr>
      <vt:lpstr>Work Sans</vt:lpstr>
      <vt:lpstr>1_MOED 2023</vt:lpstr>
      <vt:lpstr>Document</vt:lpstr>
      <vt:lpstr>Common Formative Assessment</vt:lpstr>
      <vt:lpstr>Hidden Slide #1</vt:lpstr>
      <vt:lpstr>Hidden Slide #2 Common Formative Assessment module organization</vt:lpstr>
      <vt:lpstr>Hidden Slide #3</vt:lpstr>
      <vt:lpstr>Hidden Slide #4</vt:lpstr>
      <vt:lpstr>Hidden Slide #5 General Guidance for Virtual Presentations</vt:lpstr>
      <vt:lpstr>Hidden Slide #6</vt:lpstr>
      <vt:lpstr>Hidden Slide #7   Key Terms</vt:lpstr>
      <vt:lpstr>Hidden Slide #8  Key Terms</vt:lpstr>
      <vt:lpstr>Hidden Slide #9</vt:lpstr>
      <vt:lpstr>Understanding Formative Assessment</vt:lpstr>
      <vt:lpstr>Acknowledgements</vt:lpstr>
      <vt:lpstr>Welcome and Introductions</vt:lpstr>
      <vt:lpstr>Norms</vt:lpstr>
      <vt:lpstr>Icon Glossary</vt:lpstr>
      <vt:lpstr>District Continuous Improvement Framework (DCI)</vt:lpstr>
      <vt:lpstr>Common Formative Assessment (CFA) Infographic</vt:lpstr>
      <vt:lpstr>Common Formative Assessment Module </vt:lpstr>
      <vt:lpstr>CFA Module Objectives</vt:lpstr>
      <vt:lpstr>CFA Module Essential Questions</vt:lpstr>
      <vt:lpstr>Common Formative Assessment Practice Profile</vt:lpstr>
      <vt:lpstr>CFA Alignment with MO Leader Standards</vt:lpstr>
      <vt:lpstr>CFA Alignment with MO  Teacher Standards</vt:lpstr>
      <vt:lpstr> Daily Formative Assessment</vt:lpstr>
      <vt:lpstr>Around the Room and Back Again</vt:lpstr>
      <vt:lpstr>CFA Part 3: Session-at-a-Glance</vt:lpstr>
      <vt:lpstr>CFA Part 3: Objectives</vt:lpstr>
      <vt:lpstr>CFA Part 3: Essential Questions</vt:lpstr>
      <vt:lpstr>The Role of Feedback in  Formative Assessment</vt:lpstr>
      <vt:lpstr>The Formative Assessment Process</vt:lpstr>
      <vt:lpstr>information about a task that fills a gap between what is understood and what is aimed to be understood. It can lead to increased effort, motivation or engagement to reduce the discrepancy between current status and the goal; it can lead to alternative strategies to understand the materials; it can confirm for the student that they are correct or incorrect, or how far they have reached the goal; it can indicate that more information is available or needed; it can point to directions that students could pursue; and finally, it can lead to restructuring understandings.  </vt:lpstr>
      <vt:lpstr>What Does Effective Student Feedback Look Like? </vt:lpstr>
      <vt:lpstr>Effective Feedback Improves  Learning By</vt:lpstr>
      <vt:lpstr>How Teachers Use Feedback  from Students</vt:lpstr>
      <vt:lpstr>Why Teachers Provide Feedback  for Students</vt:lpstr>
      <vt:lpstr>Feedback Loop</vt:lpstr>
      <vt:lpstr>Using Feedback To Guide Instruction</vt:lpstr>
      <vt:lpstr>Video Reflection</vt:lpstr>
      <vt:lpstr>Effective Feedback Answers Questions Related To</vt:lpstr>
      <vt:lpstr>Effective Feedback Is …</vt:lpstr>
      <vt:lpstr>Effective Feedback</vt:lpstr>
      <vt:lpstr>Types of Feedback</vt:lpstr>
      <vt:lpstr>Informative Or Evaluative Feedback?</vt:lpstr>
      <vt:lpstr>Timing of Feedback</vt:lpstr>
      <vt:lpstr>Informative Feedback Strategies </vt:lpstr>
      <vt:lpstr>Informative Feedback Strategies </vt:lpstr>
      <vt:lpstr>Overfeedback Example</vt:lpstr>
      <vt:lpstr>Feedback with Guidance Example</vt:lpstr>
      <vt:lpstr>Feedback That Notes Areas of Needed Work Example</vt:lpstr>
      <vt:lpstr>Providing Feedback to  Peers and Self</vt:lpstr>
      <vt:lpstr>Providing Feedback to  Peers and Self</vt:lpstr>
      <vt:lpstr>Effective Feedback</vt:lpstr>
      <vt:lpstr>Mr. Ramsey scored a 5-item assessment he recently gave to his reading class. He found that 56% of his students missed item 2 and 72% missed item 4. These were the test items aligned with the learning target I can draw conclusions from a story and support it with evidence from the text.  </vt:lpstr>
      <vt:lpstr> Practicing Effective Feedback</vt:lpstr>
      <vt:lpstr>CFA Part 3: Essential Questions</vt:lpstr>
      <vt:lpstr>CFA Module Essential Questions</vt:lpstr>
      <vt:lpstr>Next Steps: Actions = Results</vt:lpstr>
      <vt:lpstr>Closing</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Formative Assessment</dc:title>
  <dc:creator>Jodi Arnold</dc:creator>
  <cp:lastModifiedBy>Cheryl Wrinkle</cp:lastModifiedBy>
  <cp:revision>58</cp:revision>
  <dcterms:created xsi:type="dcterms:W3CDTF">2023-02-13T22:34:56Z</dcterms:created>
  <dcterms:modified xsi:type="dcterms:W3CDTF">2023-04-11T15:20:02Z</dcterms:modified>
</cp:coreProperties>
</file>