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62" r:id="rId2"/>
  </p:sldMasterIdLst>
  <p:notesMasterIdLst>
    <p:notesMasterId r:id="rId146"/>
  </p:notesMasterIdLst>
  <p:sldIdLst>
    <p:sldId id="305" r:id="rId3"/>
    <p:sldId id="304" r:id="rId4"/>
    <p:sldId id="301" r:id="rId5"/>
    <p:sldId id="303" r:id="rId6"/>
    <p:sldId id="308" r:id="rId7"/>
    <p:sldId id="315" r:id="rId8"/>
    <p:sldId id="457" r:id="rId9"/>
    <p:sldId id="317" r:id="rId10"/>
    <p:sldId id="318" r:id="rId11"/>
    <p:sldId id="326" r:id="rId12"/>
    <p:sldId id="458" r:id="rId13"/>
    <p:sldId id="320" r:id="rId14"/>
    <p:sldId id="322" r:id="rId15"/>
    <p:sldId id="459" r:id="rId16"/>
    <p:sldId id="329" r:id="rId17"/>
    <p:sldId id="460" r:id="rId18"/>
    <p:sldId id="332" r:id="rId19"/>
    <p:sldId id="334" r:id="rId20"/>
    <p:sldId id="461" r:id="rId21"/>
    <p:sldId id="577" r:id="rId22"/>
    <p:sldId id="462" r:id="rId23"/>
    <p:sldId id="331" r:id="rId24"/>
    <p:sldId id="463" r:id="rId25"/>
    <p:sldId id="333" r:id="rId26"/>
    <p:sldId id="464" r:id="rId27"/>
    <p:sldId id="465" r:id="rId28"/>
    <p:sldId id="466" r:id="rId29"/>
    <p:sldId id="467" r:id="rId30"/>
    <p:sldId id="468" r:id="rId31"/>
    <p:sldId id="469" r:id="rId32"/>
    <p:sldId id="470" r:id="rId33"/>
    <p:sldId id="471" r:id="rId34"/>
    <p:sldId id="472" r:id="rId35"/>
    <p:sldId id="473" r:id="rId36"/>
    <p:sldId id="474" r:id="rId37"/>
    <p:sldId id="475" r:id="rId38"/>
    <p:sldId id="476" r:id="rId39"/>
    <p:sldId id="477" r:id="rId40"/>
    <p:sldId id="478" r:id="rId41"/>
    <p:sldId id="335" r:id="rId42"/>
    <p:sldId id="479" r:id="rId43"/>
    <p:sldId id="480" r:id="rId44"/>
    <p:sldId id="336" r:id="rId45"/>
    <p:sldId id="337" r:id="rId46"/>
    <p:sldId id="338" r:id="rId47"/>
    <p:sldId id="339" r:id="rId48"/>
    <p:sldId id="481" r:id="rId49"/>
    <p:sldId id="341" r:id="rId50"/>
    <p:sldId id="482" r:id="rId51"/>
    <p:sldId id="483" r:id="rId52"/>
    <p:sldId id="484" r:id="rId53"/>
    <p:sldId id="485" r:id="rId54"/>
    <p:sldId id="486" r:id="rId55"/>
    <p:sldId id="487" r:id="rId56"/>
    <p:sldId id="488" r:id="rId57"/>
    <p:sldId id="489" r:id="rId58"/>
    <p:sldId id="490" r:id="rId59"/>
    <p:sldId id="491" r:id="rId60"/>
    <p:sldId id="492" r:id="rId61"/>
    <p:sldId id="493" r:id="rId62"/>
    <p:sldId id="494" r:id="rId63"/>
    <p:sldId id="495" r:id="rId64"/>
    <p:sldId id="496" r:id="rId65"/>
    <p:sldId id="497" r:id="rId66"/>
    <p:sldId id="498" r:id="rId67"/>
    <p:sldId id="499" r:id="rId68"/>
    <p:sldId id="500" r:id="rId69"/>
    <p:sldId id="501" r:id="rId70"/>
    <p:sldId id="503" r:id="rId71"/>
    <p:sldId id="504" r:id="rId72"/>
    <p:sldId id="505" r:id="rId73"/>
    <p:sldId id="345" r:id="rId74"/>
    <p:sldId id="346" r:id="rId75"/>
    <p:sldId id="506" r:id="rId76"/>
    <p:sldId id="507" r:id="rId77"/>
    <p:sldId id="508" r:id="rId78"/>
    <p:sldId id="509" r:id="rId79"/>
    <p:sldId id="510" r:id="rId80"/>
    <p:sldId id="511" r:id="rId81"/>
    <p:sldId id="512" r:id="rId82"/>
    <p:sldId id="513" r:id="rId83"/>
    <p:sldId id="514" r:id="rId84"/>
    <p:sldId id="515" r:id="rId85"/>
    <p:sldId id="516" r:id="rId86"/>
    <p:sldId id="517" r:id="rId87"/>
    <p:sldId id="518" r:id="rId88"/>
    <p:sldId id="519" r:id="rId89"/>
    <p:sldId id="520" r:id="rId90"/>
    <p:sldId id="521" r:id="rId91"/>
    <p:sldId id="522" r:id="rId92"/>
    <p:sldId id="523" r:id="rId93"/>
    <p:sldId id="524" r:id="rId94"/>
    <p:sldId id="525" r:id="rId95"/>
    <p:sldId id="526" r:id="rId96"/>
    <p:sldId id="527" r:id="rId97"/>
    <p:sldId id="528" r:id="rId98"/>
    <p:sldId id="529" r:id="rId99"/>
    <p:sldId id="530" r:id="rId100"/>
    <p:sldId id="531" r:id="rId101"/>
    <p:sldId id="532" r:id="rId102"/>
    <p:sldId id="533" r:id="rId103"/>
    <p:sldId id="534" r:id="rId104"/>
    <p:sldId id="535" r:id="rId105"/>
    <p:sldId id="536" r:id="rId106"/>
    <p:sldId id="537" r:id="rId107"/>
    <p:sldId id="538" r:id="rId108"/>
    <p:sldId id="539" r:id="rId109"/>
    <p:sldId id="540" r:id="rId110"/>
    <p:sldId id="541" r:id="rId111"/>
    <p:sldId id="542" r:id="rId112"/>
    <p:sldId id="543" r:id="rId113"/>
    <p:sldId id="544" r:id="rId114"/>
    <p:sldId id="545" r:id="rId115"/>
    <p:sldId id="546" r:id="rId116"/>
    <p:sldId id="547" r:id="rId117"/>
    <p:sldId id="548" r:id="rId118"/>
    <p:sldId id="549" r:id="rId119"/>
    <p:sldId id="550" r:id="rId120"/>
    <p:sldId id="551" r:id="rId121"/>
    <p:sldId id="552" r:id="rId122"/>
    <p:sldId id="553" r:id="rId123"/>
    <p:sldId id="554" r:id="rId124"/>
    <p:sldId id="555" r:id="rId125"/>
    <p:sldId id="556" r:id="rId126"/>
    <p:sldId id="557" r:id="rId127"/>
    <p:sldId id="558" r:id="rId128"/>
    <p:sldId id="559" r:id="rId129"/>
    <p:sldId id="560" r:id="rId130"/>
    <p:sldId id="561" r:id="rId131"/>
    <p:sldId id="562" r:id="rId132"/>
    <p:sldId id="563" r:id="rId133"/>
    <p:sldId id="564" r:id="rId134"/>
    <p:sldId id="565" r:id="rId135"/>
    <p:sldId id="566" r:id="rId136"/>
    <p:sldId id="567" r:id="rId137"/>
    <p:sldId id="568" r:id="rId138"/>
    <p:sldId id="569" r:id="rId139"/>
    <p:sldId id="570" r:id="rId140"/>
    <p:sldId id="571" r:id="rId141"/>
    <p:sldId id="572" r:id="rId142"/>
    <p:sldId id="573" r:id="rId143"/>
    <p:sldId id="574" r:id="rId144"/>
    <p:sldId id="575" r:id="rId145"/>
  </p:sldIdLst>
  <p:sldSz cx="12192000" cy="6858000"/>
  <p:notesSz cx="6858000" cy="9144000"/>
  <p:embeddedFontLst>
    <p:embeddedFont>
      <p:font typeface="Allerta" panose="020B0604020202020204" charset="0"/>
      <p:regular r:id="rId147"/>
    </p:embeddedFont>
    <p:embeddedFont>
      <p:font typeface="Calibri" panose="020F0502020204030204" pitchFamily="34" charset="0"/>
      <p:regular r:id="rId148"/>
      <p:bold r:id="rId149"/>
      <p:italic r:id="rId150"/>
      <p:boldItalic r:id="rId151"/>
    </p:embeddedFont>
    <p:embeddedFont>
      <p:font typeface="Century Gothic" panose="020B0502020202020204" pitchFamily="34" charset="0"/>
      <p:regular r:id="rId152"/>
      <p:bold r:id="rId153"/>
      <p:italic r:id="rId154"/>
      <p:boldItalic r:id="rId155"/>
    </p:embeddedFont>
    <p:embeddedFont>
      <p:font typeface="Noto Sans Symbols" panose="020B0604020202020204" charset="0"/>
      <p:regular r:id="rId156"/>
      <p:bold r:id="rId157"/>
    </p:embeddedFont>
    <p:embeddedFont>
      <p:font typeface="Pangolin" panose="020B0604020202020204" charset="0"/>
      <p:regular r:id="rId158"/>
    </p:embeddedFont>
    <p:embeddedFont>
      <p:font typeface="Rambla" panose="020B0604020202020204" charset="0"/>
      <p:regular r:id="rId159"/>
      <p:bold r:id="rId160"/>
      <p:italic r:id="rId161"/>
      <p:boldItalic r:id="rId162"/>
    </p:embeddedFont>
    <p:embeddedFont>
      <p:font typeface="Roboto" panose="02000000000000000000" pitchFamily="2" charset="0"/>
      <p:regular r:id="rId163"/>
      <p:bold r:id="rId164"/>
      <p:italic r:id="rId165"/>
      <p:boldItalic r:id="rId166"/>
    </p:embeddedFont>
    <p:embeddedFont>
      <p:font typeface="Verdana" panose="020B0604030504040204" pitchFamily="34" charset="0"/>
      <p:regular r:id="rId167"/>
      <p:bold r:id="rId168"/>
      <p:italic r:id="rId169"/>
      <p:boldItalic r:id="rId1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B8C"/>
    <a:srgbClr val="009900"/>
    <a:srgbClr val="004B8E"/>
    <a:srgbClr val="024B89"/>
    <a:srgbClr val="004C8E"/>
    <a:srgbClr val="004C8F"/>
    <a:srgbClr val="429539"/>
    <a:srgbClr val="CC0000"/>
    <a:srgbClr val="42953B"/>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75424" autoAdjust="0"/>
  </p:normalViewPr>
  <p:slideViewPr>
    <p:cSldViewPr snapToGrid="0">
      <p:cViewPr varScale="1">
        <p:scale>
          <a:sx n="47" d="100"/>
          <a:sy n="47" d="100"/>
        </p:scale>
        <p:origin x="1356"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font" Target="fonts/font13.fntdata"/><Relationship Id="rId170" Type="http://schemas.openxmlformats.org/officeDocument/2006/relationships/font" Target="fonts/font24.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3.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font" Target="fonts/font14.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font" Target="fonts/font4.fntdata"/><Relationship Id="rId171" Type="http://schemas.openxmlformats.org/officeDocument/2006/relationships/presProps" Target="pres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font" Target="fonts/font5.fntdata"/><Relationship Id="rId156" Type="http://schemas.openxmlformats.org/officeDocument/2006/relationships/font" Target="fonts/font10.fntdata"/><Relationship Id="rId172"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notesMaster" Target="notesMasters/notesMaster1.xml"/><Relationship Id="rId167" Type="http://schemas.openxmlformats.org/officeDocument/2006/relationships/font" Target="fonts/font2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6.fntdata"/><Relationship Id="rId17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fntdata"/><Relationship Id="rId168"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font" Target="fonts/font17.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7.fntdata"/><Relationship Id="rId174"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font" Target="fonts/font2.fntdata"/><Relationship Id="rId164" Type="http://schemas.openxmlformats.org/officeDocument/2006/relationships/font" Target="fonts/font18.fntdata"/><Relationship Id="rId169"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font" Target="fonts/font8.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font" Target="fonts/font19.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font" Target="fonts/font9.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dynamiclearningmaps.org/erp/videos#EPUsingPlanner"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ese.mo.gov/college-career-readiness/assessment/map-a"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dese.mo.gov/college-career-readiness/assessment/map-a#mini-panel-map-a3"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ou.edu/education/zarro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dynamiclearningmaps.org/educator-resource-videos-ie"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Click to add notes</a:t>
            </a:r>
            <a:endParaRPr b="1" dirty="0"/>
          </a:p>
        </p:txBody>
      </p:sp>
    </p:spTree>
    <p:extLst>
      <p:ext uri="{BB962C8B-B14F-4D97-AF65-F5344CB8AC3E}">
        <p14:creationId xmlns:p14="http://schemas.microsoft.com/office/powerpoint/2010/main" val="3657523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eb35e2ce9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eb35e2ce9d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It is important to know that you must keep organized with the MAP-A. There are deadlines that will make it easier to assess students when followed.</a:t>
            </a:r>
            <a:endParaRPr lang="en-US" b="1" dirty="0"/>
          </a:p>
          <a:p>
            <a:pPr marL="0" lvl="0" indent="0" algn="l" rtl="0">
              <a:lnSpc>
                <a:spcPct val="100000"/>
              </a:lnSpc>
              <a:spcBef>
                <a:spcPts val="0"/>
              </a:spcBef>
              <a:spcAft>
                <a:spcPts val="0"/>
              </a:spcAft>
              <a:buSzPts val="1400"/>
              <a:buNone/>
            </a:pPr>
            <a:r>
              <a:rPr lang="en-US" b="1" dirty="0"/>
              <a:t>To Do: </a:t>
            </a:r>
            <a:r>
              <a:rPr lang="en-US" dirty="0"/>
              <a:t>Show handout #2</a:t>
            </a:r>
          </a:p>
          <a:p>
            <a:pPr marL="0" lvl="0" indent="0" algn="l" rtl="0">
              <a:lnSpc>
                <a:spcPct val="100000"/>
              </a:lnSpc>
              <a:spcBef>
                <a:spcPts val="0"/>
              </a:spcBef>
              <a:spcAft>
                <a:spcPts val="0"/>
              </a:spcAft>
              <a:buSzPts val="1400"/>
              <a:buNone/>
            </a:pPr>
            <a:r>
              <a:rPr lang="en-US" b="1" dirty="0"/>
              <a:t>To Say</a:t>
            </a:r>
            <a:r>
              <a:rPr lang="en-US" dirty="0"/>
              <a:t>: It is important to stay organized. In order to do this, you need to keep your own calendar as well as refer to the district calendar. Handout #2a is a Calendar Handout from August through July. As we progress through the training today, you will design your calendar for the Instructionally Embedded window and the Summative window. This will be used in conjunction with the school calendar you brought with you. Handout #2b is a list of items you will need to put on your calendar. </a:t>
            </a:r>
            <a:r>
              <a:rPr lang="en-US" b="1" u="sng" dirty="0">
                <a:highlight>
                  <a:srgbClr val="FFFF00"/>
                </a:highlight>
              </a:rPr>
              <a:t>If you don’t need to use this, don’t. It is an option.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As you work on your calendar, you may want to color-code your calendar. Do what works best for you. Please do not forget that the Test Administration Manual (TAM) has key steps you may want to use also. The key steps are not included in the handouts, however, you can find them in the TAM that you were asked to review prior to attending.</a:t>
            </a:r>
            <a:endParaRPr dirty="0"/>
          </a:p>
        </p:txBody>
      </p:sp>
      <p:sp>
        <p:nvSpPr>
          <p:cNvPr id="274" name="Google Shape;274;geb35e2ce9d_0_1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dirty="0"/>
          </a:p>
        </p:txBody>
      </p:sp>
    </p:spTree>
    <p:extLst>
      <p:ext uri="{BB962C8B-B14F-4D97-AF65-F5344CB8AC3E}">
        <p14:creationId xmlns:p14="http://schemas.microsoft.com/office/powerpoint/2010/main" val="4067053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rPr>
              <a:t>To Say: </a:t>
            </a:r>
            <a:r>
              <a:rPr lang="en-US" sz="1200" dirty="0">
                <a:solidFill>
                  <a:srgbClr val="000000"/>
                </a:solidFill>
                <a:effectLst/>
                <a:latin typeface="Calibri" panose="020F0502020204030204" pitchFamily="34" charset="0"/>
                <a:ea typeface="Calibri" panose="020F0502020204030204" pitchFamily="34" charset="0"/>
              </a:rPr>
              <a:t>This tends to be a little known federal requirement. We are required to notify parents by July 1 of each year to let them know how and when they will receive their child’s test results. Develop a notification method that goes home with the student to the parents prior to the end</a:t>
            </a:r>
            <a:r>
              <a:rPr lang="en-US" sz="1200" baseline="0" dirty="0">
                <a:solidFill>
                  <a:srgbClr val="000000"/>
                </a:solidFill>
                <a:effectLst/>
                <a:latin typeface="Calibri" panose="020F0502020204030204" pitchFamily="34" charset="0"/>
                <a:ea typeface="Calibri" panose="020F0502020204030204" pitchFamily="34" charset="0"/>
              </a:rPr>
              <a:t> of the school year. It should outline</a:t>
            </a:r>
            <a:r>
              <a:rPr lang="en-US" sz="1200" dirty="0">
                <a:solidFill>
                  <a:srgbClr val="000000"/>
                </a:solidFill>
                <a:effectLst/>
                <a:latin typeface="Calibri" panose="020F0502020204030204" pitchFamily="34" charset="0"/>
                <a:ea typeface="Calibri" panose="020F0502020204030204" pitchFamily="34" charset="0"/>
              </a:rPr>
              <a:t> your procedure for providing the parents with test results. You can send test results home the first week of school or at a parent-teacher conference. Just let the parents know how they will receive notification prior to July 1.  </a:t>
            </a:r>
            <a:endParaRPr lang="en-US" sz="1100" dirty="0">
              <a:effectLst/>
              <a:latin typeface="Times New Roman" panose="02020603050405020304" pitchFamily="18" charset="0"/>
              <a:ea typeface="Times New Roman" panose="02020603050405020304" pitchFamily="18" charset="0"/>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dirty="0"/>
          </a:p>
        </p:txBody>
      </p:sp>
    </p:spTree>
    <p:extLst>
      <p:ext uri="{BB962C8B-B14F-4D97-AF65-F5344CB8AC3E}">
        <p14:creationId xmlns:p14="http://schemas.microsoft.com/office/powerpoint/2010/main" val="6221833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Be sure to schedule on the calendar when you will be checking your roster, putting in or reviewing the FCS and PNP profiles.</a:t>
            </a: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dirty="0"/>
          </a:p>
        </p:txBody>
      </p:sp>
    </p:spTree>
    <p:extLst>
      <p:ext uri="{BB962C8B-B14F-4D97-AF65-F5344CB8AC3E}">
        <p14:creationId xmlns:p14="http://schemas.microsoft.com/office/powerpoint/2010/main" val="12544165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Ensures teachers administer the assessment with fidelity – remember, this is a tests used across many states. It needs to be administered the same way for the scores to mean something.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Personal Needs Profile section in the Educator Portal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False – The Educator Portal</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Educator Portal User Guide</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True – It is a violation to share or keep test questions or share passwords.  </a:t>
            </a:r>
          </a:p>
          <a:p>
            <a:pPr marL="342934" marR="0" lvl="0" indent="-254025"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dirty="0"/>
          </a:p>
        </p:txBody>
      </p:sp>
    </p:spTree>
    <p:extLst>
      <p:ext uri="{BB962C8B-B14F-4D97-AF65-F5344CB8AC3E}">
        <p14:creationId xmlns:p14="http://schemas.microsoft.com/office/powerpoint/2010/main" val="31164620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28600" lvl="0" indent="-228600" algn="l" rtl="0">
              <a:spcBef>
                <a:spcPts val="0"/>
              </a:spcBef>
              <a:spcAft>
                <a:spcPts val="0"/>
              </a:spcAft>
              <a:buFont typeface="+mj-lt"/>
              <a:buAutoNum type="arabicPeriod" startAt="6"/>
            </a:pPr>
            <a:r>
              <a:rPr lang="en-US" sz="1200" dirty="0"/>
              <a:t>Roster</a:t>
            </a:r>
          </a:p>
          <a:p>
            <a:pPr marL="228600" lvl="0" indent="-228600" algn="l" rtl="0">
              <a:spcBef>
                <a:spcPts val="0"/>
              </a:spcBef>
              <a:spcAft>
                <a:spcPts val="0"/>
              </a:spcAft>
              <a:buFont typeface="+mj-lt"/>
              <a:buAutoNum type="arabicPeriod" startAt="6"/>
            </a:pPr>
            <a:r>
              <a:rPr lang="en-US" sz="1200" dirty="0"/>
              <a:t>False - Although it is a computer-based assessment, it is not intended to assess their technology skills because of all the built-in accessibility features.  </a:t>
            </a:r>
          </a:p>
          <a:p>
            <a:pPr marL="228600" lvl="0" indent="-228600" algn="l" rtl="0">
              <a:spcBef>
                <a:spcPts val="0"/>
              </a:spcBef>
              <a:spcAft>
                <a:spcPts val="0"/>
              </a:spcAft>
              <a:buFont typeface="+mj-lt"/>
              <a:buAutoNum type="arabicPeriod" startAt="6"/>
            </a:pPr>
            <a:r>
              <a:rPr lang="en-US" sz="1200" dirty="0"/>
              <a:t>False - The Kite System will recommend a level</a:t>
            </a:r>
            <a:r>
              <a:rPr lang="en-US" sz="1200" baseline="0" dirty="0"/>
              <a:t> </a:t>
            </a:r>
            <a:r>
              <a:rPr lang="en-US" sz="1200" dirty="0"/>
              <a:t>based on the First Contact Survey, but the Test Administrator can override the system and chose the level they think is best. </a:t>
            </a:r>
          </a:p>
          <a:p>
            <a:pPr marL="228600" lvl="0" indent="-228600" algn="l" rtl="0">
              <a:spcBef>
                <a:spcPts val="0"/>
              </a:spcBef>
              <a:spcAft>
                <a:spcPts val="0"/>
              </a:spcAft>
              <a:buFont typeface="+mj-lt"/>
              <a:buAutoNum type="arabicPeriod" startAt="6"/>
            </a:pPr>
            <a:r>
              <a:rPr lang="en-US" sz="1200" dirty="0"/>
              <a:t>Student Portal </a:t>
            </a:r>
          </a:p>
          <a:p>
            <a:pPr marL="228600" indent="-228600">
              <a:buFont typeface="+mj-lt"/>
              <a:buAutoNum type="arabicPeriod" startAt="6"/>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dirty="0"/>
          </a:p>
        </p:txBody>
      </p:sp>
    </p:spTree>
    <p:extLst>
      <p:ext uri="{BB962C8B-B14F-4D97-AF65-F5344CB8AC3E}">
        <p14:creationId xmlns:p14="http://schemas.microsoft.com/office/powerpoint/2010/main" val="31090782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1" dirty="0"/>
              <a:t>To Say: </a:t>
            </a:r>
            <a:r>
              <a:rPr lang="en-US" sz="1400" dirty="0"/>
              <a:t>You will no doubt spend</a:t>
            </a:r>
            <a:r>
              <a:rPr lang="en-US" sz="1400" baseline="0" dirty="0"/>
              <a:t> a lot of time in the Instruction and Assessment Planner, better known as the IAP. It is in the Educator Portal. Let’s check it out.</a:t>
            </a:r>
            <a:endParaRPr kumimoji="0" lang="en-US" sz="1400" b="1" i="0" u="none" strike="noStrike" kern="0" cap="none" spc="0" normalizeH="0" baseline="0" noProof="0" dirty="0">
              <a:ln>
                <a:noFill/>
              </a:ln>
              <a:solidFill>
                <a:srgbClr val="000000"/>
              </a:solidFill>
              <a:effectLst/>
              <a:uLnTx/>
              <a:uFillTx/>
              <a:latin typeface="Calibri"/>
              <a:cs typeface="Calibri"/>
              <a:sym typeface="Calibri"/>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6144233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The Instructional and Assessment Planner is a section in Educator Portal where Test Administrators create plans of what EE will be tested for their students and assign </a:t>
            </a:r>
            <a:r>
              <a:rPr kumimoji="0" lang="en-US" sz="1400" b="1"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1" i="0" u="none" strike="noStrike" kern="0" cap="none" spc="0" normalizeH="0" baseline="0" noProof="0" dirty="0">
                <a:ln>
                  <a:noFill/>
                </a:ln>
                <a:solidFill>
                  <a:srgbClr val="000000"/>
                </a:solidFill>
                <a:effectLst/>
                <a:uLnTx/>
                <a:uFillTx/>
                <a:latin typeface="Calibri"/>
                <a:cs typeface="Calibri"/>
                <a:sym typeface="Calibri"/>
              </a:rPr>
              <a: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In the Instruction and Assessment Planner, the Test Administrator can complete a variety of tasks.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Because the Instruction and Assessment Planner (IAP) does not open until the testing window opens, I would suggest completing the FCS and PNP as soon as you can. This way, when the testing window opens on September 11</a:t>
            </a:r>
            <a:r>
              <a:rPr kumimoji="0" lang="en-US" sz="1400" b="0" i="0" u="none" strike="noStrike" kern="0" cap="none" spc="0" normalizeH="0" baseline="30000" noProof="0" dirty="0">
                <a:ln>
                  <a:noFill/>
                </a:ln>
                <a:solidFill>
                  <a:srgbClr val="000000"/>
                </a:solidFill>
                <a:effectLst/>
                <a:uLnTx/>
                <a:uFillTx/>
                <a:latin typeface="Calibri"/>
                <a:cs typeface="Calibri"/>
                <a:sym typeface="Calibri"/>
              </a:rPr>
              <a:t>th</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as the Test Administrator, you can log in and choose the EE you intend to teach. You will also assign the tests in the IAP when the student is ready to be assessed.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We tell the Test Administrators that they should have already selected, at least on paper, some or all of the EEs they plan to teach and assess and start teaching the EEs before the window opens in September. Just because you can’t get into the IAP does not mean you do not start the teaching.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Also in the IAP, you will review the Test Implementation Sheets (TIPs). We will go more into the TIP sheets a little later. Once a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is taken in the Student Portal, you are able to review how the student did and periodically print out an EE status report to check the progress on your students completing the required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The IAP is part of the Educator Portal that you will interact with often throughout the MAP-A process.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There is a good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helplet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on Using the Instruction and Assessment Planner. It’s only about five minutes long. It can be accessed on the DLM page under the Educator Resource videos.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If time allows, show the video called, “Using the Instruction and Assessment Planner” (4:49). </a:t>
            </a:r>
            <a:r>
              <a:rPr kumimoji="0" lang="en-US" sz="1200" b="0" i="0" u="sng" strike="noStrike" kern="0" cap="none" spc="0" normalizeH="0" baseline="0" noProof="0" dirty="0">
                <a:ln>
                  <a:noFill/>
                </a:ln>
                <a:solidFill>
                  <a:srgbClr val="0000FF"/>
                </a:solidFill>
                <a:effectLst/>
                <a:uLnTx/>
                <a:uFillTx/>
                <a:latin typeface="Calibri"/>
                <a:cs typeface="Calibri"/>
                <a:sym typeface="Calibri"/>
                <a:hlinkClick r:id="rId3"/>
              </a:rPr>
              <a:t>https://dynamiclearningmaps.org/erp/videos#EPUsingPlanner</a:t>
            </a: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dirty="0"/>
          </a:p>
        </p:txBody>
      </p:sp>
    </p:spTree>
    <p:extLst>
      <p:ext uri="{BB962C8B-B14F-4D97-AF65-F5344CB8AC3E}">
        <p14:creationId xmlns:p14="http://schemas.microsoft.com/office/powerpoint/2010/main" val="34153588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Remember, this is the cycle that you will go through during each testing window. You instruct the material; assess with the MAP-A; and evaluate the results of the assessment. You will then move on to evaluate and use the report to determine whether or not the student demonstrated understanding of the concept.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DLM references the cycle as Instruct, Assess, Evaluate, and Report.</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dirty="0"/>
          </a:p>
        </p:txBody>
      </p:sp>
    </p:spTree>
    <p:extLst>
      <p:ext uri="{BB962C8B-B14F-4D97-AF65-F5344CB8AC3E}">
        <p14:creationId xmlns:p14="http://schemas.microsoft.com/office/powerpoint/2010/main" val="36168979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Make sure you have watched the two educator resource videos prior to training and read the TAM.</a:t>
            </a: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600" b="0" i="0" u="none" strike="noStrike" kern="0" cap="none" spc="0" normalizeH="0" baseline="0" noProof="0" dirty="0">
                <a:ln>
                  <a:noFill/>
                </a:ln>
                <a:solidFill>
                  <a:srgbClr val="000000"/>
                </a:solidFill>
                <a:effectLst/>
                <a:uLnTx/>
                <a:uFillTx/>
                <a:latin typeface="Calibri"/>
                <a:cs typeface="Calibri"/>
                <a:sym typeface="Calibri"/>
              </a:rPr>
              <a:t>The Instruction and Assessment Planner (IAP) is located in Kite Educator Portal under the “Manage Tests” tab. The IAP is where you chose the EE you are teaching and assessing at the correct Linkage Level for your student(s). Also, when the student is ready, this is where you will launch the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into the Student Portal. Your work is in the Educator Portal, primarily in the IAP and the student will take the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in the Student Portal.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53733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To Say: </a:t>
            </a:r>
            <a:r>
              <a:rPr lang="en-US" sz="1200" dirty="0"/>
              <a:t>Remember, we discussed when the testing window is open you will want to view the roster. </a:t>
            </a:r>
            <a:r>
              <a:rPr lang="en-US" sz="1200" b="1" dirty="0"/>
              <a:t>This is where you will see the students that are rostered to you – or assigned to you by your district for MAP-A completion.</a:t>
            </a:r>
            <a:r>
              <a:rPr lang="en-US" sz="1200" dirty="0"/>
              <a:t> If you see students you do not recognize, talk to your District Test Coordinator or your data manager.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73820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Make sure you have watched the two educator resource videos prior to training and read the TAM.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When opening the IAP, the first screen is the Student Activity Table. This table is where all students rostered to a teacher will appear. The Student Activity Planner provides a quick overview for all rostered students on where they are in meeting blueprint requirements, plans for instruction, and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assigned during an assessment window. If you look at this student, you can see that she has completed 0 of the 7 required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in ELA and math, but the instructor has one ELA and one Math EE where instruction is in progress. Notice the “N/A” in science which tells us that, for this student, science is not required.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Please note at the top of this slide in the gray area on the IAP that you can also access the First Contact Survey, the PNP Profile and the Credentials, where the student login information is kept. You are able to access these important locations from the IAP.</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2955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2107549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This is the individual page for a student for the spring window. On this page, you can access the Essential Elements Status Report for fall, which tells you what EEs have been tested and how the student did. This report can be printed for reference and determining what EE to select for the spring window. On the right side of this slide under the red arrow is where you will find the Fall Performance tab. It shows information including the blueprint coverage and mastery. The other icons across the top have been covered on previous slides, except for “Themes” which is marked with a green arrow.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“Themes” icon brings up choices for the teacher. The teacher selects the themes that a student should </a:t>
            </a:r>
            <a:r>
              <a:rPr kumimoji="0" lang="en-US" sz="1400" b="0" i="0" u="sng" strike="noStrike" kern="0" cap="none" spc="0" normalizeH="0" baseline="0" noProof="0" dirty="0">
                <a:ln>
                  <a:noFill/>
                </a:ln>
                <a:solidFill>
                  <a:srgbClr val="000000"/>
                </a:solidFill>
                <a:effectLst/>
                <a:uLnTx/>
                <a:uFillTx/>
                <a:latin typeface="Calibri"/>
                <a:cs typeface="Calibri"/>
                <a:sym typeface="Calibri"/>
              </a:rPr>
              <a:t>NOT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receive. These themes need only be selected one time for the entire year and will impact the EE during both windows. It will also carry over to the next year. A teacher can change the selections at any time during the year when the window is open. An example of when you might use it would be if a student has a fear of dogs and you do not want them to have a story on dogs because they might become upset and make testing difficult. You can click on “Dogs” and no stories about dogs will appear. It is quite possible that you may not have to select themes.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At the bottom of this slide are icons that will appear on the section where you chose the EE to teach and assess. Let’s take a moment to go through them. The first one (arrow) denotes that you have picked that EE and instruction is in process. Many experienced teachers pick all their EEs at the beginning of the window and this icon will appear because the EE was chosen.  Even though you may not be instructing on all of them, you have designated the ones you will be addressing specifically in this testing window. It may help with your planning instruction.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next icon, the flag indicates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has been assigned and will be available for the student to take in the Student Portal shortly. Once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is assigned, it is difficult to unassign it, it can’t be done by the Test Administrator.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Do not assign it unless you are ready to test.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After teaching you may decide you need to test at a higher or lower level.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Once the student starts testing, the icon will be orange which means the student is taking the test.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When it turns green and has a checkmark, it means that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is complete.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When you put in the first Contact Survey information and chose your EE you will see one of the Linkage Levels (ribbon). That is the level the Educator Portal suggests. But, as the Test Administrator, you have the final say and can chose another level if you believe it is more appropriate.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last three green icons tell you how a student did on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Though not detailed the star represents that mastery was demonstrated. An X indicates that mastery was not demonstrated and a minus sign will indicate that results are not available which could mean that they started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but didn’t finish it.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154270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This gives you an idea of what an IAP will look like. This is a portion of the ELA Student View page for a grade 4 student.  Notice the similarities to the grade 4 ELA Blueprint covered earlier in the presentation.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Red Arrow: Is similar to the shaded area on the blueprints page, it includes the blueprint requirements. This one says chose three EEs in Claim 1 EE must be from two different strands (RL &amp; RI).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Blue Arrow: The ribbon/flag indicates where the First Contact Survey placed the student. The recommended Linkage Level for the selected EE was Initial Precursor, as indicated by the ribbon/flag. Again, the Test Administrator has the final decision of the Linkage Level.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Yellow Arrow: The three dots  are called a kebab and when clicked on it gives you the Linkage Levels and Mini-Map. Remember, we also can find this in the Currently Tested EE on the MAP-A and DLM websites.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We will review Mini-Maps on an upcoming slide.</a:t>
            </a:r>
            <a:r>
              <a:rPr kumimoji="0" lang="en-US" sz="1400" b="1" i="0" u="none" strike="noStrike" kern="0" cap="none" spc="0" normalizeH="0" baseline="0" noProof="0" dirty="0">
                <a:ln>
                  <a:noFill/>
                </a:ln>
                <a:solidFill>
                  <a:srgbClr val="000000"/>
                </a:solidFill>
                <a:effectLst/>
                <a:uLnTx/>
                <a:uFillTx/>
                <a:latin typeface="Calibri"/>
                <a:cs typeface="Calibri"/>
                <a:sym typeface="Calibri"/>
              </a:rPr>
              <a:t> Also, in the kebab you will find the complete EE, because they could not put the entire </a:t>
            </a:r>
            <a:r>
              <a:rPr kumimoji="0" lang="en-US" sz="1400" b="1" i="0" u="none" strike="noStrike" kern="0" cap="none" spc="0" normalizeH="0" baseline="0" noProof="0" dirty="0" err="1">
                <a:ln>
                  <a:noFill/>
                </a:ln>
                <a:solidFill>
                  <a:srgbClr val="000000"/>
                </a:solidFill>
                <a:effectLst/>
                <a:uLnTx/>
                <a:uFillTx/>
                <a:latin typeface="Calibri"/>
                <a:cs typeface="Calibri"/>
                <a:sym typeface="Calibri"/>
              </a:rPr>
              <a:t>verbage</a:t>
            </a:r>
            <a:r>
              <a:rPr kumimoji="0" lang="en-US" sz="1400" b="1" i="0" u="none" strike="noStrike" kern="0" cap="none" spc="0" normalizeH="0" baseline="0" noProof="0" dirty="0">
                <a:ln>
                  <a:noFill/>
                </a:ln>
                <a:solidFill>
                  <a:srgbClr val="000000"/>
                </a:solidFill>
                <a:effectLst/>
                <a:uLnTx/>
                <a:uFillTx/>
                <a:latin typeface="Calibri"/>
                <a:cs typeface="Calibri"/>
                <a:sym typeface="Calibri"/>
              </a:rPr>
              <a:t> for the EE in the little boxes. </a:t>
            </a: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Orange arrow: In the circle, when you have all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completed in this area, there will be a check and the circle will be green. It helps you to quickly see what you have completed.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light blue at the bottom of the EE are will change color as you progress through the instruction and assessment cycle.  When it is a teal blue, it means you have instruction in process. It will turn dark blue when a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is assigned; orange when testing is in progress; and finally green when testing is complete. If you recall the codes on the previous slide on the left side of the box there will either be a star for Mastery, an X for Not Mastered or a minus sign for “Not Available” and the date the test was completed will be on the right side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Make sure you have watched the two educator resource videos prior to training and read the TAM.</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34270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When you select all the EEs you intend to teach and assess in each of the testing windows in your IAP, as soon as the IAP opens, it serves as a road map for instruction for that time period. Print out the Student View Page and refer to it as you plan instruction. It helps to print them out for all your MAP-A students. You can compare the various Student View Pages to find the common EEs and plan to teach them together if possible.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It makes sense to combine more than one EE item in lessons and activities. It is not designed that you teach each EE as a completely separate skill. You do not need to teach each one discretely. Combine them into units. We will talk a little more about that as we move forward. </a:t>
            </a:r>
            <a:r>
              <a:rPr kumimoji="0" lang="en-US" sz="1400" b="1"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1" i="0" u="none" strike="noStrike" kern="0" cap="none" spc="0" normalizeH="0" baseline="0" noProof="0" dirty="0">
                <a:ln>
                  <a:noFill/>
                </a:ln>
                <a:solidFill>
                  <a:srgbClr val="000000"/>
                </a:solidFill>
                <a:effectLst/>
                <a:uLnTx/>
                <a:uFillTx/>
                <a:latin typeface="Calibri"/>
                <a:cs typeface="Calibri"/>
                <a:sym typeface="Calibri"/>
              </a:rPr>
              <a:t> include one EE at a time, except in writing</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Writing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will include between two to six EEs. You can only assign one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 time in the same area. When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is taken you can move on to the next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in that specific area.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So, do not assign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until you are ready to test and keep in mind that it can take anywhere from ten minutes to two hours for that test to be loaded by the Kite System into the Student Portal, where the student will take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Experienced testers recommend assigning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24 hours before you plan to give it in order to give yourself time to prepare for the process. That is another reason why you do not want to wait until the end of the testing window to do all your testing. Also, do not assign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until you are ready to have the student assessed. Once they are assigned it is very difficult to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unassign</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them. It could be that after you teach, you realize that the Linkage Level is too difficult and you may need to assess at a lower level. If you assess at one level and they do not demonstrate mastery, you most likely cannot test at that Linkage Level again during that testing window. DLM is adding more tests to the Linkage Levels, hoping that one day there will be multiple tests at each Linkage Level. Right now we do not know which EE have more than one test at a Linkage Level.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You will have to do this process twice, both in the fall window and then again in the spring window.  You cannot do it in the spring until the window reopens on February 6th. We encourage teachers to already have your spring window EEs chosen using your fall report. You want to be able to start teaching the chosen EEs in January, prior to the window reopening.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You can teach and assess the same EE in both testing windows. You might teach and assess that EE at a higher level, or if they did not do well at the Linkage Level, you can chose in the fall, to teach and assess at the same Linkage Level or a lower Linkage Level.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dirty="0"/>
          </a:p>
        </p:txBody>
      </p:sp>
    </p:spTree>
    <p:extLst>
      <p:ext uri="{BB962C8B-B14F-4D97-AF65-F5344CB8AC3E}">
        <p14:creationId xmlns:p14="http://schemas.microsoft.com/office/powerpoint/2010/main" val="5371700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On the calendar, note when you will be choosing</a:t>
            </a:r>
            <a:r>
              <a:rPr lang="en-US" b="0" baseline="0" dirty="0"/>
              <a:t> the blueprint EE in the IAP.</a:t>
            </a: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dirty="0"/>
          </a:p>
        </p:txBody>
      </p:sp>
    </p:spTree>
    <p:extLst>
      <p:ext uri="{BB962C8B-B14F-4D97-AF65-F5344CB8AC3E}">
        <p14:creationId xmlns:p14="http://schemas.microsoft.com/office/powerpoint/2010/main" val="21710634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marR="0" lvl="0" indent="-342900">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Verdana" panose="020B0604030504040204" pitchFamily="34" charset="0"/>
              </a:rPr>
              <a:t>The Instruction and Assessment Planner (IAP)</a:t>
            </a:r>
          </a:p>
          <a:p>
            <a:pPr marL="342900" marR="0" lvl="0" indent="-342900">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Verdana" panose="020B0604030504040204" pitchFamily="34" charset="0"/>
              </a:rPr>
              <a:t>The</a:t>
            </a:r>
            <a:r>
              <a:rPr lang="en-US" sz="1200" baseline="0" dirty="0">
                <a:solidFill>
                  <a:srgbClr val="000000"/>
                </a:solidFill>
                <a:effectLst/>
                <a:latin typeface="Calibri" panose="020F0502020204030204" pitchFamily="34" charset="0"/>
                <a:ea typeface="Verdana" panose="020B0604030504040204" pitchFamily="34" charset="0"/>
              </a:rPr>
              <a:t> IAP and Currently Tested EE on DESE and the MAP-A webpage</a:t>
            </a:r>
          </a:p>
          <a:p>
            <a:pPr marL="342900" marR="0" lvl="0" indent="-342900">
              <a:spcBef>
                <a:spcPts val="0"/>
              </a:spcBef>
              <a:spcAft>
                <a:spcPts val="0"/>
              </a:spcAft>
              <a:buFont typeface="+mj-lt"/>
              <a:buAutoNum type="arabicPeriod"/>
              <a:tabLst>
                <a:tab pos="457200" algn="l"/>
              </a:tabLst>
            </a:pPr>
            <a:r>
              <a:rPr lang="en-US" sz="1200" baseline="0" dirty="0">
                <a:solidFill>
                  <a:srgbClr val="000000"/>
                </a:solidFill>
                <a:effectLst/>
                <a:latin typeface="Calibri" panose="020F0502020204030204" pitchFamily="34" charset="0"/>
                <a:ea typeface="Verdana" panose="020B0604030504040204" pitchFamily="34" charset="0"/>
              </a:rPr>
              <a:t>True</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dirty="0"/>
          </a:p>
        </p:txBody>
      </p:sp>
    </p:spTree>
    <p:extLst>
      <p:ext uri="{BB962C8B-B14F-4D97-AF65-F5344CB8AC3E}">
        <p14:creationId xmlns:p14="http://schemas.microsoft.com/office/powerpoint/2010/main" val="21580272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chemeClr val="dk1"/>
                </a:solidFill>
                <a:effectLst/>
                <a:uLnTx/>
                <a:uFillTx/>
                <a:latin typeface="Calibri"/>
                <a:cs typeface="Calibri"/>
                <a:sym typeface="Calibri"/>
              </a:rPr>
              <a:t>To Say: </a:t>
            </a:r>
            <a:r>
              <a:rPr kumimoji="0" lang="en-US" sz="1200" b="0" i="0" u="none" strike="noStrike" kern="0" cap="none" spc="0" normalizeH="0" baseline="0" noProof="0" dirty="0">
                <a:ln>
                  <a:noFill/>
                </a:ln>
                <a:solidFill>
                  <a:schemeClr val="dk1"/>
                </a:solidFill>
                <a:effectLst/>
                <a:uLnTx/>
                <a:uFillTx/>
                <a:latin typeface="Calibri"/>
                <a:cs typeface="Calibri"/>
                <a:sym typeface="Calibri"/>
              </a:rPr>
              <a:t>We are going to review some of the PD resources that are available to help you understand and navigate the DLM system as well as understand the MAP-A and the Instructionally Embedded Cycle. </a:t>
            </a:r>
            <a:endParaRPr dirty="0"/>
          </a:p>
        </p:txBody>
      </p:sp>
    </p:spTree>
    <p:extLst>
      <p:ext uri="{BB962C8B-B14F-4D97-AF65-F5344CB8AC3E}">
        <p14:creationId xmlns:p14="http://schemas.microsoft.com/office/powerpoint/2010/main" val="26865732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We have a few suggestions that will help you be successful. Let’s look at these suggestions and we will go over them individually on the next few slides. Read slide.</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dirty="0"/>
          </a:p>
        </p:txBody>
      </p:sp>
    </p:spTree>
    <p:extLst>
      <p:ext uri="{BB962C8B-B14F-4D97-AF65-F5344CB8AC3E}">
        <p14:creationId xmlns:p14="http://schemas.microsoft.com/office/powerpoint/2010/main" val="6907048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One of the nice things about the MAP-A and DLM is the number of resources that are available to you. Not only by giving you MAP-A, but understanding how to teach the EEs in your day-to-day practice. They have their own PD site. You can access it from the DLM page. At the top there is a link to this page or you can use the link listed on the slide or on your DLM handout. You can use the PD Modules online for support in either instruction or assessment. </a:t>
            </a:r>
            <a:r>
              <a:rPr kumimoji="0" lang="en-US" sz="1200" b="1" i="0" u="none" strike="noStrike" kern="0" cap="none" spc="0" normalizeH="0" baseline="0" noProof="0" dirty="0">
                <a:ln>
                  <a:noFill/>
                </a:ln>
                <a:solidFill>
                  <a:srgbClr val="000000"/>
                </a:solidFill>
                <a:effectLst/>
                <a:uLnTx/>
                <a:uFillTx/>
                <a:latin typeface="Calibri"/>
                <a:cs typeface="Calibri"/>
                <a:sym typeface="Calibri"/>
              </a:rPr>
              <a:t>They have modules for ELA, math, and science</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They help you better understand how to teach EEs and use EEs to write IEP goals. (Click on the link)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The modules are setup so they can be done individually or in a group. They give you ideas on how to better teach the EEs. If you are struggling in an area or see a pattern of low scores in a specific area in your building or grade, these are designed to help you do a better job of teaching the subject areas. It is not necessary to watch these training modules before administering the assessment. All of the modules contain excellent information (you can click on one of them to show the participants). Watch the ones that you feel will best meet your needs and help you better serve your students.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Other links on this page include instructional resources (click on it). We will talk in a minute on DLE Essential Elements Unpacking.  But some of the other resources in this section include Text resources - this section includes examples of what shared reading would look like at different grade levels  (you can decide what you want to click on here)  and using the anchor-read-apply strategy for teaching reading comprehension.  The communication supports have some training activities.  It also DLM Core vocabulary which are words that students will need to understand to take the test.  They are words you may want to teacher.  It also includes some communication boards and cards that can be printed and used in teaching.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The writing resources has files that can be </a:t>
            </a:r>
            <a:r>
              <a:rPr kumimoji="0" lang="en-US" sz="1200" b="0" i="0" u="none" strike="noStrike" kern="0" cap="none" spc="0" normalizeH="0" baseline="0" noProof="0" dirty="0" err="1">
                <a:ln>
                  <a:noFill/>
                </a:ln>
                <a:solidFill>
                  <a:srgbClr val="000000"/>
                </a:solidFill>
                <a:effectLst/>
                <a:uLnTx/>
                <a:uFillTx/>
                <a:latin typeface="Calibri"/>
                <a:cs typeface="Calibri"/>
                <a:sym typeface="Calibri"/>
              </a:rPr>
              <a:t>pringed</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and used as alternatives to pencils in writing activity, various eye gaze frames and letter flip charts.  (You can decide if you want to click on any).  The Lesson supports are observation and reflection forms that can be used, to ensure you are doing it correctly.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Exemplar text support include a library of texts that can be used for reading.  We will cover this more in another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Even the blog section has helpful links - there is a  video series put out by PBS with 33 short videos on teaching ELA for students with significant cognitive disabilities.  They cover reading, writing, speaking, listening and language.  There are videos for K-12</a:t>
            </a:r>
            <a:r>
              <a:rPr kumimoji="0" lang="en-US" sz="1200" b="0" i="0" u="none" strike="noStrike" kern="0" cap="none" spc="0" normalizeH="0" baseline="30000" noProof="0" dirty="0">
                <a:ln>
                  <a:noFill/>
                </a:ln>
                <a:solidFill>
                  <a:srgbClr val="000000"/>
                </a:solidFill>
                <a:effectLst/>
                <a:uLnTx/>
                <a:uFillTx/>
                <a:latin typeface="Calibri"/>
                <a:cs typeface="Calibri"/>
                <a:sym typeface="Calibri"/>
              </a:rPr>
              <a:t>th</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grade. (click on this)  Also in the blog section are small Pinterest boards with some DLM type activities (click on this)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dirty="0"/>
          </a:p>
        </p:txBody>
      </p:sp>
    </p:spTree>
    <p:extLst>
      <p:ext uri="{BB962C8B-B14F-4D97-AF65-F5344CB8AC3E}">
        <p14:creationId xmlns:p14="http://schemas.microsoft.com/office/powerpoint/2010/main" val="16435958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To Say: </a:t>
            </a:r>
            <a:r>
              <a:rPr lang="en-US" sz="1200" dirty="0">
                <a:solidFill>
                  <a:srgbClr val="000000"/>
                </a:solidFill>
              </a:rPr>
              <a:t>You can use the Practice and Released items with your students prior to administration of the actual </a:t>
            </a:r>
            <a:r>
              <a:rPr lang="en-US" sz="1200" dirty="0" err="1">
                <a:solidFill>
                  <a:srgbClr val="000000"/>
                </a:solidFill>
              </a:rPr>
              <a:t>testlets</a:t>
            </a:r>
            <a:r>
              <a:rPr lang="en-US" sz="1200" dirty="0">
                <a:solidFill>
                  <a:srgbClr val="000000"/>
                </a:solidFill>
              </a:rPr>
              <a:t>. This may be helpful for students who are new to MAP-A or have not taken the MAP-A in a couple of years. The manual is called,</a:t>
            </a:r>
            <a:r>
              <a:rPr lang="en-US" sz="1200" baseline="0" dirty="0">
                <a:solidFill>
                  <a:srgbClr val="000000"/>
                </a:solidFill>
              </a:rPr>
              <a:t> “The Guide to Practice Activities and Released </a:t>
            </a:r>
            <a:r>
              <a:rPr lang="en-US" sz="1200" baseline="0" dirty="0" err="1">
                <a:solidFill>
                  <a:srgbClr val="000000"/>
                </a:solidFill>
              </a:rPr>
              <a:t>Testlets</a:t>
            </a:r>
            <a:r>
              <a:rPr lang="en-US" sz="1200" baseline="0" dirty="0">
                <a:solidFill>
                  <a:srgbClr val="000000"/>
                </a:solidFill>
              </a:rPr>
              <a:t>”. </a:t>
            </a:r>
            <a:r>
              <a:rPr lang="en-US" sz="1200" b="1" dirty="0">
                <a:solidFill>
                  <a:srgbClr val="000000"/>
                </a:solidFill>
              </a:rPr>
              <a:t>These released </a:t>
            </a:r>
            <a:r>
              <a:rPr lang="en-US" sz="1200" b="1" dirty="0" err="1">
                <a:solidFill>
                  <a:srgbClr val="000000"/>
                </a:solidFill>
              </a:rPr>
              <a:t>testlets</a:t>
            </a:r>
            <a:r>
              <a:rPr lang="en-US" sz="1200" b="1" dirty="0">
                <a:solidFill>
                  <a:srgbClr val="000000"/>
                </a:solidFill>
              </a:rPr>
              <a:t> can be accessed in the student portal using the demo student login credentials found in the guide </a:t>
            </a:r>
            <a:r>
              <a:rPr lang="en-US" sz="1200" dirty="0">
                <a:solidFill>
                  <a:srgbClr val="000000"/>
                </a:solidFill>
              </a:rPr>
              <a:t>on page two. (Click on the link on the screen and go to page two and show the released items). They will also show what some of the supports will look like on a test, everything from magnification to a colored overlay to computerized reading of the test with spoken audio.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If you are new to MAP-A and would like to see what MAP-A looks like there are released items that you can access as pdfs.  The is also a link in the Guide to Practice Activities Handbook. (Click on the link on page one - released </a:t>
            </a:r>
            <a:r>
              <a:rPr lang="en-US" sz="1200" dirty="0" err="1">
                <a:solidFill>
                  <a:srgbClr val="000000"/>
                </a:solidFill>
              </a:rPr>
              <a:t>testlets</a:t>
            </a:r>
            <a:r>
              <a:rPr lang="en-US" sz="1200" dirty="0">
                <a:solidFill>
                  <a:srgbClr val="000000"/>
                </a:solidFill>
              </a:rPr>
              <a:t> in the middle  and go to page two and show one of the released </a:t>
            </a:r>
            <a:r>
              <a:rPr lang="en-US" sz="1200" dirty="0" err="1">
                <a:solidFill>
                  <a:srgbClr val="000000"/>
                </a:solidFill>
              </a:rPr>
              <a:t>testlets</a:t>
            </a:r>
            <a:r>
              <a:rPr lang="en-US" sz="1200" dirty="0">
                <a:solidFill>
                  <a:srgbClr val="000000"/>
                </a:solidFill>
              </a:rPr>
              <a:t> link - scroll down and click on link in sample released </a:t>
            </a:r>
            <a:r>
              <a:rPr lang="en-US" sz="1200" dirty="0" err="1">
                <a:solidFill>
                  <a:srgbClr val="000000"/>
                </a:solidFill>
              </a:rPr>
              <a:t>testlets</a:t>
            </a:r>
            <a:r>
              <a:rPr lang="en-US" sz="1200" dirty="0">
                <a:solidFill>
                  <a:srgbClr val="000000"/>
                </a:solidFill>
              </a:rPr>
              <a:t> - make sure you click on “Instructionally Embedded”). There are released </a:t>
            </a:r>
            <a:r>
              <a:rPr lang="en-US" sz="1200" dirty="0" err="1">
                <a:solidFill>
                  <a:srgbClr val="000000"/>
                </a:solidFill>
              </a:rPr>
              <a:t>testlets</a:t>
            </a:r>
            <a:r>
              <a:rPr lang="en-US" sz="1200" dirty="0">
                <a:solidFill>
                  <a:srgbClr val="000000"/>
                </a:solidFill>
              </a:rPr>
              <a:t> in ELA, math and science. You do not need access to the system to look at these pdf files.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dirty="0"/>
              <a:t>Released </a:t>
            </a:r>
            <a:r>
              <a:rPr lang="en-US" sz="1200" dirty="0" err="1"/>
              <a:t>testlets</a:t>
            </a:r>
            <a:r>
              <a:rPr lang="en-US" sz="1200" dirty="0"/>
              <a:t> are similar to the real DLM </a:t>
            </a:r>
            <a:r>
              <a:rPr lang="en-US" sz="1200" dirty="0" err="1"/>
              <a:t>testlets</a:t>
            </a:r>
            <a:r>
              <a:rPr lang="en-US" sz="1200" dirty="0"/>
              <a:t> in content and format. A released </a:t>
            </a:r>
            <a:r>
              <a:rPr lang="en-US" sz="1200" dirty="0" err="1"/>
              <a:t>testlet</a:t>
            </a:r>
            <a:r>
              <a:rPr lang="en-US" sz="1200" dirty="0"/>
              <a:t> is a publicly available sample DLM assessment. Students and educators can use released </a:t>
            </a:r>
            <a:r>
              <a:rPr lang="en-US" sz="1200" dirty="0" err="1"/>
              <a:t>testlets</a:t>
            </a:r>
            <a:r>
              <a:rPr lang="en-US" sz="1200" dirty="0"/>
              <a:t> as examples or opportunities for practice. Released </a:t>
            </a:r>
            <a:r>
              <a:rPr lang="en-US" sz="1200" dirty="0" err="1"/>
              <a:t>testlets</a:t>
            </a:r>
            <a:r>
              <a:rPr lang="en-US" sz="1200" dirty="0"/>
              <a:t> are developed using the same standards and methods used to develop </a:t>
            </a:r>
            <a:r>
              <a:rPr lang="en-US" sz="1200" dirty="0" err="1"/>
              <a:t>testlets</a:t>
            </a:r>
            <a:r>
              <a:rPr lang="en-US" sz="1200" dirty="0"/>
              <a:t> for the DLM operational assessments. New released </a:t>
            </a:r>
            <a:r>
              <a:rPr lang="en-US" sz="1200" dirty="0" err="1"/>
              <a:t>testlets</a:t>
            </a:r>
            <a:r>
              <a:rPr lang="en-US" sz="1200" dirty="0"/>
              <a:t> are added periodically</a:t>
            </a:r>
            <a:r>
              <a:rPr lang="en-US" sz="1800" dirty="0"/>
              <a:t>.</a:t>
            </a:r>
            <a:endParaRPr lang="en-US"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You will need to make sure all the computers or tablets that the students take the MAP-A on have Kite Student Portal installed on it. That is generally a job for your technology person. If you remember, they have a manual too. Occasional updates are required to the Student Portal. The update must be downloaded to the computer. Usually the Kite Educator Portal will automatically update if it is already on the device. If it does not, check with your technology manager. There will be information on the DLM website if you need to update and we will share that with you during training. Just a reminder that we have told you that</a:t>
            </a:r>
            <a:r>
              <a:rPr lang="en-US" sz="1200" baseline="0" dirty="0">
                <a:solidFill>
                  <a:srgbClr val="000000"/>
                </a:solidFill>
              </a:rPr>
              <a:t> you will need to update the Student Portal. </a:t>
            </a:r>
            <a:r>
              <a:rPr lang="en-US" sz="1200" dirty="0">
                <a:solidFill>
                  <a:srgbClr val="000000"/>
                </a:solidFill>
              </a:rPr>
              <a:t> </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dirty="0"/>
          </a:p>
        </p:txBody>
      </p:sp>
    </p:spTree>
    <p:extLst>
      <p:ext uri="{BB962C8B-B14F-4D97-AF65-F5344CB8AC3E}">
        <p14:creationId xmlns:p14="http://schemas.microsoft.com/office/powerpoint/2010/main" val="2832441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Say</a:t>
            </a:r>
            <a:r>
              <a:rPr lang="en-US" dirty="0"/>
              <a:t>: If</a:t>
            </a:r>
            <a:r>
              <a:rPr lang="en-US" baseline="0" dirty="0"/>
              <a:t> their child is new to MAP-A, p</a:t>
            </a:r>
            <a:r>
              <a:rPr lang="en-US" sz="1200" dirty="0"/>
              <a:t>arents may have questions about the MAP-A. A link can be found under the Parent Information section on the DESE MAP-A website. (You can click on the link and go the MAP-A page. Scroll down and click on Parent Information). During the IEP meeting, if the parent wants to see what the </a:t>
            </a:r>
            <a:r>
              <a:rPr lang="en-US" sz="1200" dirty="0" err="1"/>
              <a:t>testlets</a:t>
            </a:r>
            <a:r>
              <a:rPr lang="en-US" sz="1200" dirty="0"/>
              <a:t> will look like, they can access the same released items that you have access to. This may alleviate concerns regarding their child with a severe cognitive deficit taking a state achievement test.   </a:t>
            </a:r>
            <a:endParaRPr lang="en-US" dirty="0"/>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dirty="0"/>
          </a:p>
        </p:txBody>
      </p:sp>
    </p:spTree>
    <p:extLst>
      <p:ext uri="{BB962C8B-B14F-4D97-AF65-F5344CB8AC3E}">
        <p14:creationId xmlns:p14="http://schemas.microsoft.com/office/powerpoint/2010/main" val="3856729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c8df43880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c8df43880_0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t>To Do: </a:t>
            </a:r>
            <a:r>
              <a:rPr lang="en-US" sz="1200" dirty="0"/>
              <a:t>Hand out the Test Administrator page.</a:t>
            </a:r>
          </a:p>
          <a:p>
            <a:pPr marL="0" lvl="0" indent="0" algn="l" rtl="0">
              <a:lnSpc>
                <a:spcPct val="100000"/>
              </a:lnSpc>
              <a:spcBef>
                <a:spcPts val="0"/>
              </a:spcBef>
              <a:spcAft>
                <a:spcPts val="0"/>
              </a:spcAft>
              <a:buSzPts val="1400"/>
              <a:buNone/>
            </a:pPr>
            <a:r>
              <a:rPr lang="en-US" sz="1200" b="1" dirty="0"/>
              <a:t>To Say:</a:t>
            </a:r>
            <a:r>
              <a:rPr lang="en-US" sz="1200" dirty="0"/>
              <a:t> The five manuals listed will be the most helpful to you. We will talk about them throughout the training today. They can be accessed on the DESE MAP-A page under the “Manuals” section. We will go to the page and show you how to access them. We also will share with you a step-by-step guide on how to download and access them.  </a:t>
            </a:r>
            <a:endParaRPr lang="en-US"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TAM is generally the one to start with. That is why we have it in bold on the slide and asked you to download it. Because they are listed on the webpage in alphabetical order, it is the last one. But, it will be very important to you. Remember, if you give the test you are the Test Administrator. </a:t>
            </a:r>
            <a:endParaRPr lang="en-US"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solidFill>
                  <a:srgbClr val="FF0000"/>
                </a:solidFill>
              </a:rPr>
              <a:t>If you have not downloaded it, this is how you will do it (you can walk them through the process using the link on this page.) I have the link live, but there is a handout that gives you the exact steps that I will also share with you so you can find it easily. </a:t>
            </a:r>
            <a:br>
              <a:rPr lang="en-US" sz="1200" dirty="0">
                <a:solidFill>
                  <a:srgbClr val="FF0000"/>
                </a:solidFill>
              </a:rPr>
            </a:br>
            <a:br>
              <a:rPr lang="en-US" sz="1200" dirty="0">
                <a:solidFill>
                  <a:srgbClr val="FF0000"/>
                </a:solidFill>
              </a:rPr>
            </a:br>
            <a:r>
              <a:rPr lang="en-US" sz="1200" dirty="0"/>
              <a:t>This has the information you will need to move forward in this process. We have a handout that lists the page numbers of the important sections of the TAM. We will refer to it as we move forward in our MAP-A discussion.    </a:t>
            </a:r>
            <a:endParaRPr lang="en-US" dirty="0"/>
          </a:p>
          <a:p>
            <a:pPr marL="0" lvl="0" indent="0" algn="l" rtl="0">
              <a:spcBef>
                <a:spcPts val="0"/>
              </a:spcBef>
              <a:spcAft>
                <a:spcPts val="0"/>
              </a:spcAft>
              <a:buClr>
                <a:schemeClr val="dk1"/>
              </a:buClr>
              <a:buSzPts val="1100"/>
              <a:buFont typeface="Arial"/>
              <a:buNone/>
            </a:pPr>
            <a:endParaRPr dirty="0"/>
          </a:p>
        </p:txBody>
      </p:sp>
      <p:sp>
        <p:nvSpPr>
          <p:cNvPr id="216" name="Google Shape;216;gfc8df43880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dirty="0"/>
          </a:p>
        </p:txBody>
      </p:sp>
    </p:spTree>
    <p:extLst>
      <p:ext uri="{BB962C8B-B14F-4D97-AF65-F5344CB8AC3E}">
        <p14:creationId xmlns:p14="http://schemas.microsoft.com/office/powerpoint/2010/main" val="30569897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100" b="0" i="0" u="none" strike="noStrike" kern="0" cap="none" spc="0" normalizeH="0" baseline="0" noProof="0" dirty="0">
                <a:ln>
                  <a:noFill/>
                </a:ln>
                <a:solidFill>
                  <a:srgbClr val="000000"/>
                </a:solidFill>
                <a:effectLst/>
                <a:uLnTx/>
                <a:uFillTx/>
                <a:latin typeface="Calibri"/>
                <a:cs typeface="Calibri"/>
                <a:sym typeface="Calibri"/>
              </a:rPr>
              <a:t>: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We have looked at the Linkage Levels already on the DLM page under currently tested EE for ELA, math and science and on the IAP where you select the blueprint item(s) to teach and test. The Mini-maps are a part of the Linkage Levels. They are a part of the same document. It can be very helpful in both planning instruction and creating IEP goals.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When we plan instruction, we have an idea of where we want the child to be - the Mini-Maps can provide the instructional steps that the child needs to master the EE. Let’s look at this slide as an example.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Let’s say that my goal is based on the Distal Precursor of: When presented with familiar and unfamiliar representations of people, objects, places, and events, the student can correctly identify the familiar representations. You don’t see the entire goal in the circle because it is too small. I want them to recognize their occupational therapist, speech therapist, para professional and school secretary.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And let’s say their baseline is at the Initial level. When provided with language cues, the student can pay attention to the entire object, a characteristic of the object, or an action the object can perform. If I call attention to the paraprofessional, they will look at him/her.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I can use the two untested nodes between the skills to help get me to the Distal level. We will continue to reinforce looking at the people I want them to recognize. But, I want them to be able to recognize the OT when he/she is coming in to work with them by a mutually recognizable word or action. That would be the first untested node. The second untested node I would have them point to would be either the paraprofessional or speech therapist when I say, “Where is…?”. Working on these two skills will help the student recognize the people who work with them when I show pictures of them or they see them in the hall. Mini-Maps are very useful in organizing instruction and developing a lesson.   </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dirty="0"/>
          </a:p>
        </p:txBody>
      </p:sp>
    </p:spTree>
    <p:extLst>
      <p:ext uri="{BB962C8B-B14F-4D97-AF65-F5344CB8AC3E}">
        <p14:creationId xmlns:p14="http://schemas.microsoft.com/office/powerpoint/2010/main" val="13363826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Missouri requires benchmarks on IEPS for students who take the MAP-A. Benchmarks are the interim steps a student will need to take to reach an annual goal. They also serve as a measurement gauge to monitor a child’s progress and determine if they are moving toward meeting the goal. The Mini-Maps and Linkage Levels provide good information regarding the steps it will take for a student to achieve a specific level. </a:t>
            </a: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 </a:t>
            </a:r>
            <a:endParaRPr lang="en-US" sz="10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Let’s look at this 3</a:t>
            </a:r>
            <a:r>
              <a:rPr lang="en-US" sz="1200" baseline="30000" dirty="0">
                <a:solidFill>
                  <a:srgbClr val="000000"/>
                </a:solidFill>
                <a:effectLst/>
                <a:latin typeface="Calibri" panose="020F0502020204030204" pitchFamily="34" charset="0"/>
                <a:ea typeface="Calibri" panose="020F0502020204030204" pitchFamily="34" charset="0"/>
              </a:rPr>
              <a:t>rd</a:t>
            </a:r>
            <a:r>
              <a:rPr lang="en-US" sz="1200" dirty="0">
                <a:solidFill>
                  <a:srgbClr val="000000"/>
                </a:solidFill>
                <a:effectLst/>
                <a:latin typeface="Calibri" panose="020F0502020204030204" pitchFamily="34" charset="0"/>
                <a:ea typeface="Calibri" panose="020F0502020204030204" pitchFamily="34" charset="0"/>
              </a:rPr>
              <a:t> grade ELA blueprint EE as an example. The target is to identify detail in a text. I want my student to achieve this goal on the Proximal precursor level. They can identify pictures of tactile graphics or objects with a familiar text. Any of the circles that come before it can be used for benchmarks. They are the steps it will take to achieve that goal. (You can talk through the process again if you think you need to).</a:t>
            </a:r>
            <a:endParaRPr lang="en-US" sz="105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dirty="0"/>
          </a:p>
        </p:txBody>
      </p:sp>
    </p:spTree>
    <p:extLst>
      <p:ext uri="{BB962C8B-B14F-4D97-AF65-F5344CB8AC3E}">
        <p14:creationId xmlns:p14="http://schemas.microsoft.com/office/powerpoint/2010/main" val="28951269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Suggestion 4 is used to gain a clear understanding of what the EE wants the child to be able to do. Sometimes, it can be a little confusing. The unpacking document gives you more information, and in some cases, examples of what that skills is.  There is an unpacking document on the EE page on the DLMPD.com website. It is under the “Instructional Resources” section.  It gives more details and the essential questions that the EE wants the students to be able to answer or do to demonstrate they have learned that particular EE. It can help you understand what you need to teach specifically.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(Click on the link - this example is 5th grade)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information on the slide is from the DLM deconstruction on 5</a:t>
            </a:r>
            <a:r>
              <a:rPr kumimoji="0" lang="en-US" sz="1400" b="0" i="0" u="none" strike="noStrike" kern="0" cap="none" spc="0" normalizeH="0" baseline="30000" noProof="0" dirty="0">
                <a:ln>
                  <a:noFill/>
                </a:ln>
                <a:solidFill>
                  <a:srgbClr val="000000"/>
                </a:solidFill>
                <a:effectLst/>
                <a:uLnTx/>
                <a:uFillTx/>
                <a:latin typeface="Calibri"/>
                <a:cs typeface="Calibri"/>
                <a:sym typeface="Calibri"/>
              </a:rPr>
              <a:t>th</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grade math. I chose math because I don’t speak math well and it does not take much for me to become confused. This is EE 5 for 5th grade, Analyze Patterns and Relationships. Already I am confused. This Essential Element relates to identifying and extending numerical patterns.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But, when I go to the unpacked section and look at the concept: “Patterns help us see relationships, make connections between concepts and make predictions”, it is beginning to make sense. If I understand the patterns, I can predict what comes next 2, 4, 6, etc.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skill is to identify patterns as shrinking or growing; identify rules of a pattern; and then apply the rule to extend the pattern. So, 10, 8, 6, 4 is shrinking by two and “2” would come next.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 The idea is that numerical patterns are predictable as they shrink or grow. Numbers are interconnected and they have relationships with other numbers because they are larger or smaller than another number by a certain amount.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essential question is, “How can you extend the pattern and what is the rule of this pattern?” Ask 3, 6, 9,12 - what would come next? The answer would be “15”. Now, what is the pattern? It is “adding by 3” and in this case, the pattern is growing.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Remember, these are written at the Target Level. So, you will have to break it down to a lower level for many of our students. But, you may have a better understanding of what you are attempting to teach.</a:t>
            </a:r>
            <a:endParaRPr kumimoji="0" lang="en-US" sz="13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122</a:t>
            </a:fld>
            <a:endParaRPr dirty="0"/>
          </a:p>
        </p:txBody>
      </p:sp>
    </p:spTree>
    <p:extLst>
      <p:ext uri="{BB962C8B-B14F-4D97-AF65-F5344CB8AC3E}">
        <p14:creationId xmlns:p14="http://schemas.microsoft.com/office/powerpoint/2010/main" val="8265240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200" dirty="0">
                <a:solidFill>
                  <a:srgbClr val="28303D"/>
                </a:solidFill>
                <a:effectLst/>
                <a:latin typeface="Calibri" panose="020F0502020204030204" pitchFamily="34" charset="0"/>
                <a:ea typeface="Calibri" panose="020F0502020204030204" pitchFamily="34" charset="0"/>
              </a:rPr>
              <a:t>The DLM Alternate Assessment supports students with the most complex disabilities by providing them with the texts they will encounter in the English Language Arts assessment before they are assessed. Students are expected to interact with and learn about the texts during ongoing instruction before they encounter them in the assessment. The topics of many DLM Familiar Texts are drawn from texts that are often used in general education. </a:t>
            </a:r>
            <a:r>
              <a:rPr lang="en-US" sz="1200" dirty="0">
                <a:solidFill>
                  <a:srgbClr val="000000"/>
                </a:solidFill>
                <a:effectLst/>
                <a:latin typeface="Calibri" panose="020F0502020204030204" pitchFamily="34" charset="0"/>
                <a:ea typeface="Calibri" panose="020F0502020204030204" pitchFamily="34" charset="0"/>
              </a:rPr>
              <a:t>These familiar texts are used in all Initial Precursor </a:t>
            </a:r>
            <a:r>
              <a:rPr lang="en-US" sz="1200" dirty="0" err="1">
                <a:solidFill>
                  <a:srgbClr val="000000"/>
                </a:solidFill>
                <a:effectLst/>
                <a:latin typeface="Calibri" panose="020F0502020204030204" pitchFamily="34" charset="0"/>
                <a:ea typeface="Calibri" panose="020F0502020204030204" pitchFamily="34" charset="0"/>
              </a:rPr>
              <a:t>testlets</a:t>
            </a:r>
            <a:r>
              <a:rPr lang="en-US" sz="1200" dirty="0">
                <a:solidFill>
                  <a:srgbClr val="000000"/>
                </a:solidFill>
                <a:effectLst/>
                <a:latin typeface="Calibri" panose="020F0502020204030204" pitchFamily="34" charset="0"/>
                <a:ea typeface="Calibri" panose="020F0502020204030204" pitchFamily="34" charset="0"/>
              </a:rPr>
              <a:t> and in some other Linkage Levels for some Essential Element </a:t>
            </a:r>
            <a:r>
              <a:rPr lang="en-US" sz="1200" dirty="0" err="1">
                <a:solidFill>
                  <a:srgbClr val="000000"/>
                </a:solidFill>
                <a:effectLst/>
                <a:latin typeface="Calibri" panose="020F0502020204030204" pitchFamily="34" charset="0"/>
                <a:ea typeface="Calibri" panose="020F0502020204030204" pitchFamily="34" charset="0"/>
              </a:rPr>
              <a:t>testlets</a:t>
            </a:r>
            <a:r>
              <a:rPr lang="en-US" sz="1200" dirty="0">
                <a:solidFill>
                  <a:srgbClr val="000000"/>
                </a:solidFill>
                <a:effectLst/>
                <a:latin typeface="Calibri" panose="020F0502020204030204" pitchFamily="34" charset="0"/>
                <a:ea typeface="Calibri" panose="020F0502020204030204" pitchFamily="34" charset="0"/>
              </a:rPr>
              <a:t>. </a:t>
            </a:r>
            <a:r>
              <a:rPr lang="en-US" sz="1200" b="1" dirty="0">
                <a:solidFill>
                  <a:srgbClr val="000000"/>
                </a:solidFill>
                <a:effectLst/>
                <a:latin typeface="Calibri" panose="020F0502020204030204" pitchFamily="34" charset="0"/>
                <a:ea typeface="Calibri" panose="020F0502020204030204" pitchFamily="34" charset="0"/>
              </a:rPr>
              <a:t>They are intended to also be used in classroom instruction. </a:t>
            </a:r>
            <a:r>
              <a:rPr lang="en-US" sz="1200" dirty="0">
                <a:solidFill>
                  <a:srgbClr val="000000"/>
                </a:solidFill>
                <a:effectLst/>
                <a:latin typeface="Calibri" panose="020F0502020204030204" pitchFamily="34" charset="0"/>
                <a:ea typeface="Calibri" panose="020F0502020204030204" pitchFamily="34" charset="0"/>
              </a:rPr>
              <a:t>They can be downloaded and printed.</a:t>
            </a: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Unfamiliar texts are used in some Linkage Levels where access to the text prior to administration is not necessary for the student to demonstrate their understanding. </a:t>
            </a:r>
            <a:r>
              <a:rPr lang="en-US" sz="1200" dirty="0">
                <a:solidFill>
                  <a:srgbClr val="28303D"/>
                </a:solidFill>
                <a:effectLst/>
                <a:latin typeface="Calibri" panose="020F0502020204030204" pitchFamily="34" charset="0"/>
                <a:ea typeface="Calibri" panose="020F0502020204030204" pitchFamily="34" charset="0"/>
              </a:rPr>
              <a:t>The familiar texts are available through the Educator Resource Page for our state.  (Click on link; scroll down and click on link in “Using DLM Familiar Text” and chose a specific grade level). When you click on the text, underneath you will find a series of short stories that can be printed and used in class. They have both Reading Literacy (RL-fiction) and Reading Information (RI-non-fiction) stories related to the original story.</a:t>
            </a:r>
          </a:p>
          <a:p>
            <a:pPr marL="0" marR="0">
              <a:spcBef>
                <a:spcPts val="0"/>
              </a:spcBef>
              <a:spcAft>
                <a:spcPts val="0"/>
              </a:spcAft>
            </a:pPr>
            <a:r>
              <a:rPr lang="en-US" sz="1200" dirty="0">
                <a:solidFill>
                  <a:srgbClr val="28303D"/>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262D34"/>
                </a:solidFill>
                <a:effectLst/>
                <a:latin typeface="Calibri" panose="020F0502020204030204" pitchFamily="34" charset="0"/>
                <a:ea typeface="Calibri" panose="020F0502020204030204" pitchFamily="34" charset="0"/>
              </a:rPr>
              <a:t>Reviewers do their best to make sure these books are marked with “CAUTION”. As a result, students should </a:t>
            </a:r>
            <a:r>
              <a:rPr lang="en-US" sz="1200" b="1" dirty="0">
                <a:solidFill>
                  <a:srgbClr val="262D34"/>
                </a:solidFill>
                <a:effectLst/>
                <a:latin typeface="Calibri" panose="020F0502020204030204" pitchFamily="34" charset="0"/>
                <a:ea typeface="Calibri" panose="020F0502020204030204" pitchFamily="34" charset="0"/>
              </a:rPr>
              <a:t>NOT </a:t>
            </a:r>
            <a:r>
              <a:rPr lang="en-US" sz="1200" dirty="0">
                <a:solidFill>
                  <a:srgbClr val="262D34"/>
                </a:solidFill>
                <a:effectLst/>
                <a:latin typeface="Calibri" panose="020F0502020204030204" pitchFamily="34" charset="0"/>
                <a:ea typeface="Calibri" panose="020F0502020204030204" pitchFamily="34" charset="0"/>
              </a:rPr>
              <a:t>be sent independently to the Tar Heel Reader site. Teachers can avoid books that they might find offensive by limiting their search to books that are “Reviewed Only” and “Rated E/Everybody.”</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dirty="0"/>
          </a:p>
        </p:txBody>
      </p:sp>
    </p:spTree>
    <p:extLst>
      <p:ext uri="{BB962C8B-B14F-4D97-AF65-F5344CB8AC3E}">
        <p14:creationId xmlns:p14="http://schemas.microsoft.com/office/powerpoint/2010/main" val="19648459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a:ln>
                  <a:noFill/>
                </a:ln>
                <a:solidFill>
                  <a:srgbClr val="28303D"/>
                </a:solidFill>
                <a:effectLst/>
                <a:uLnTx/>
                <a:uFillTx/>
                <a:latin typeface="Calibri"/>
                <a:cs typeface="Calibri"/>
                <a:sym typeface="Calibri"/>
              </a:rPr>
              <a:t>You can find other appropriate books in the Tar Heel Reader, but they are not the familiar texts that are used in the assessment. (Click on link) </a:t>
            </a:r>
            <a:r>
              <a:rPr kumimoji="0" lang="en-US" sz="1400" b="0" i="0" u="none" strike="noStrike" kern="0" cap="none" spc="0" normalizeH="0" baseline="0" noProof="0" dirty="0">
                <a:ln>
                  <a:noFill/>
                </a:ln>
                <a:solidFill>
                  <a:srgbClr val="262D34"/>
                </a:solidFill>
                <a:effectLst/>
                <a:uLnTx/>
                <a:uFillTx/>
                <a:latin typeface="Calibri"/>
                <a:cs typeface="Calibri"/>
                <a:sym typeface="Calibri"/>
              </a:rPr>
              <a:t>Tar Heel Reader is a large, open-source library of books. Books are contributed to the site by teachers, students, parents, and others from all over the world. There are books on the site that are inappropriate for some audiences. We encourage teachers to use the “Reviewed Only” and “Rate E/Everybody” in your search to ensure they are materials that are suitable for your students. You can search by topics. There are books on a variety of topics. This is useful if you want to combine EE into various units such as a science unit on Earth (type “Earth” into the search bar and “math and science” in the topics area and hit “Search”). This is how you can combine science and ELA.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400" b="0" i="0" u="none" strike="noStrike" kern="0" cap="none" spc="0" normalizeH="0" baseline="0" noProof="0" dirty="0">
              <a:ln>
                <a:noFill/>
              </a:ln>
              <a:solidFill>
                <a:srgbClr val="262D34"/>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262D34"/>
                </a:solidFill>
                <a:effectLst/>
                <a:uLnTx/>
                <a:uFillTx/>
                <a:latin typeface="Calibri"/>
                <a:cs typeface="Calibri"/>
                <a:sym typeface="Calibri"/>
              </a:rPr>
              <a:t>There are also books related to stories that are a part of the general education curriculum for students of various ages, such as,  “Because of Winn-Dixie” (type “Because of Winn-Dixie” into the search bar).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262D34"/>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262D34"/>
                </a:solidFill>
                <a:effectLst/>
                <a:uLnTx/>
                <a:uFillTx/>
                <a:latin typeface="Calibri"/>
                <a:cs typeface="Calibri"/>
                <a:sym typeface="Calibri"/>
              </a:rPr>
              <a:t>Tar Heel Reader can be found in the Home Learning Resources for Teachers.</a:t>
            </a: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dirty="0"/>
          </a:p>
        </p:txBody>
      </p:sp>
    </p:spTree>
    <p:extLst>
      <p:ext uri="{BB962C8B-B14F-4D97-AF65-F5344CB8AC3E}">
        <p14:creationId xmlns:p14="http://schemas.microsoft.com/office/powerpoint/2010/main" val="16187793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  Report -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The Fall Performance Report looks exactly like the Individual Student Report, but includes just fall testing results. Test Administrators may use this report to evaluate instructional progress, and improve instruction and student learning.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Instructions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Logon to Educator Portal</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Choose “Reports”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Choose “Alternate Assessment”</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Choose “Instructionally Embedded”</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Choose “Performance Report”, or</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View this report in the Instruction and Assessment Planner in the top right corner </a:t>
            </a:r>
            <a:br>
              <a:rPr kumimoji="0" lang="en-US" sz="1400" b="0" i="0" u="none" strike="noStrike" kern="0" cap="none" spc="0" normalizeH="0" baseline="0" noProof="0" dirty="0">
                <a:ln>
                  <a:noFill/>
                </a:ln>
                <a:solidFill>
                  <a:srgbClr val="000000"/>
                </a:solidFill>
                <a:effectLst/>
                <a:uLnTx/>
                <a:uFillTx/>
                <a:latin typeface="Calibri"/>
                <a:cs typeface="Calibri"/>
                <a:sym typeface="Calibri"/>
              </a:rPr>
            </a:b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Viewing the results of this report allows teachers to adjust instruction and choose the EEs for the spring to encourage student growth.</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dirty="0"/>
          </a:p>
        </p:txBody>
      </p:sp>
    </p:spTree>
    <p:extLst>
      <p:ext uri="{BB962C8B-B14F-4D97-AF65-F5344CB8AC3E}">
        <p14:creationId xmlns:p14="http://schemas.microsoft.com/office/powerpoint/2010/main" val="11787084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marR="0" lvl="0" indent="-342900">
              <a:spcBef>
                <a:spcPts val="0"/>
              </a:spcBef>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rPr>
              <a:t>False - Familiar texts are intended to be used in classroom instruction so that if a student receives a </a:t>
            </a:r>
            <a:r>
              <a:rPr lang="en-US" sz="1200" dirty="0" err="1">
                <a:solidFill>
                  <a:srgbClr val="000000"/>
                </a:solidFill>
                <a:effectLst/>
                <a:latin typeface="Calibri" panose="020F0502020204030204" pitchFamily="34" charset="0"/>
                <a:ea typeface="Calibri" panose="020F0502020204030204" pitchFamily="34" charset="0"/>
              </a:rPr>
              <a:t>testlet</a:t>
            </a:r>
            <a:r>
              <a:rPr lang="en-US" sz="1200" dirty="0">
                <a:solidFill>
                  <a:srgbClr val="000000"/>
                </a:solidFill>
                <a:effectLst/>
                <a:latin typeface="Calibri" panose="020F0502020204030204" pitchFamily="34" charset="0"/>
                <a:ea typeface="Calibri" panose="020F0502020204030204" pitchFamily="34" charset="0"/>
              </a:rPr>
              <a:t> that uses a familiar text it will be familiar to the student.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rPr>
              <a:t>The Student Portal, using the demo student log-in credentials found in the guide to practice activities and released items.</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rPr>
              <a:t>ELA, math and science all have PD modules.  </a:t>
            </a:r>
            <a:endParaRPr lang="en-US" sz="12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126</a:t>
            </a:fld>
            <a:endParaRPr dirty="0"/>
          </a:p>
        </p:txBody>
      </p:sp>
    </p:spTree>
    <p:extLst>
      <p:ext uri="{BB962C8B-B14F-4D97-AF65-F5344CB8AC3E}">
        <p14:creationId xmlns:p14="http://schemas.microsoft.com/office/powerpoint/2010/main" val="37115904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These steps will</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help you to outline an </a:t>
            </a:r>
            <a:r>
              <a:rPr lang="en-US" sz="1200" dirty="0">
                <a:effectLst/>
                <a:latin typeface="Calibri" panose="020F0502020204030204" pitchFamily="34" charset="0"/>
                <a:ea typeface="Calibri" panose="020F0502020204030204" pitchFamily="34" charset="0"/>
                <a:cs typeface="Times New Roman" panose="02020603050405020304" pitchFamily="18" charset="0"/>
              </a:rPr>
              <a:t>organizational process to keep the EE and Mini-Maps for each student in one place so you can access them easily and quickly</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for lesson planning.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127</a:t>
            </a:fld>
            <a:endParaRPr dirty="0"/>
          </a:p>
        </p:txBody>
      </p:sp>
    </p:spTree>
    <p:extLst>
      <p:ext uri="{BB962C8B-B14F-4D97-AF65-F5344CB8AC3E}">
        <p14:creationId xmlns:p14="http://schemas.microsoft.com/office/powerpoint/2010/main" val="7927566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304746740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As mentioned before, testing is only to be conducted during the regular school day. If the system indicates that testing is done before of after regular school hours or over the weekend, it is flagged and your district will get contacted by the state MAP-A Coordinator, Caryn Giarratano.</a:t>
            </a:r>
            <a:r>
              <a:rPr lang="en-US" sz="1200" baseline="0" dirty="0"/>
              <a:t> </a:t>
            </a:r>
            <a:r>
              <a:rPr lang="en-US" sz="1200" dirty="0"/>
              <a:t>Contact your district testing coordinator immediately and make them aware of the situation. </a:t>
            </a:r>
            <a:br>
              <a:rPr lang="en-US" sz="1200" dirty="0"/>
            </a:br>
            <a:endParaRPr lang="en-US" sz="1200" dirty="0"/>
          </a:p>
          <a:p>
            <a:pPr marL="0" lvl="0" indent="0" algn="l" rtl="0">
              <a:spcBef>
                <a:spcPts val="0"/>
              </a:spcBef>
              <a:spcAft>
                <a:spcPts val="0"/>
              </a:spcAft>
              <a:buNone/>
            </a:pPr>
            <a:r>
              <a:rPr lang="en-US" sz="1200" dirty="0"/>
              <a:t>A Test Administrator looking at the </a:t>
            </a:r>
            <a:r>
              <a:rPr lang="en-US" sz="1200" dirty="0" err="1"/>
              <a:t>testlet</a:t>
            </a:r>
            <a:r>
              <a:rPr lang="en-US" sz="1200" dirty="0"/>
              <a:t> prior to giving the </a:t>
            </a:r>
            <a:r>
              <a:rPr lang="en-US" sz="1200" dirty="0" err="1"/>
              <a:t>testlet</a:t>
            </a:r>
            <a:r>
              <a:rPr lang="en-US" sz="1200" dirty="0"/>
              <a:t> is considered a violation of test security. The Test Information Page (TIP) Sheet is sufficient to answer questions about what is needed for the test.  </a:t>
            </a: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dirty="0"/>
          </a:p>
        </p:txBody>
      </p:sp>
    </p:spTree>
    <p:extLst>
      <p:ext uri="{BB962C8B-B14F-4D97-AF65-F5344CB8AC3E}">
        <p14:creationId xmlns:p14="http://schemas.microsoft.com/office/powerpoint/2010/main" val="4097612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fa69de2c0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fa69de2c01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2800"/>
              </a:spcBef>
              <a:spcAft>
                <a:spcPts val="0"/>
              </a:spcAft>
              <a:buClr>
                <a:srgbClr val="000000"/>
              </a:buClr>
              <a:buSzPts val="1400"/>
              <a:buFont typeface="Arial"/>
              <a:buNone/>
              <a:tabLst/>
              <a:defRPr/>
            </a:pPr>
            <a:r>
              <a:rPr lang="en-US" sz="1200" b="1" dirty="0"/>
              <a:t>To Say: </a:t>
            </a:r>
            <a:r>
              <a:rPr lang="en-US" sz="1200" dirty="0"/>
              <a:t>Knowing where to start and what you need to do first is key, because preparing to give the MAP-A test is a multi-step process. The link is to the one-pager. It lists what you need to be doing in both testing windows to prepare for this process.  There is also a copy with your handouts in the </a:t>
            </a:r>
            <a:r>
              <a:rPr lang="en-US" sz="1200" dirty="0" err="1"/>
              <a:t>padelet</a:t>
            </a:r>
            <a:r>
              <a:rPr lang="en-US" sz="1200" dirty="0"/>
              <a:t>.   </a:t>
            </a:r>
          </a:p>
          <a:p>
            <a:pPr marL="0" lvl="0" indent="0" algn="l" rtl="0">
              <a:spcBef>
                <a:spcPts val="2800"/>
              </a:spcBef>
              <a:spcAft>
                <a:spcPts val="0"/>
              </a:spcAft>
              <a:buNone/>
            </a:pPr>
            <a:endParaRPr dirty="0">
              <a:highlight>
                <a:srgbClr val="FFFF00"/>
              </a:highlight>
            </a:endParaRPr>
          </a:p>
        </p:txBody>
      </p:sp>
      <p:sp>
        <p:nvSpPr>
          <p:cNvPr id="233" name="Google Shape;233;gfa69de2c01_1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dirty="0"/>
          </a:p>
        </p:txBody>
      </p:sp>
    </p:spTree>
    <p:extLst>
      <p:ext uri="{BB962C8B-B14F-4D97-AF65-F5344CB8AC3E}">
        <p14:creationId xmlns:p14="http://schemas.microsoft.com/office/powerpoint/2010/main" val="205841989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Know the two ways students may be tested. </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Show slide and go over information. Emphasize: On educator-administered </a:t>
            </a:r>
            <a:r>
              <a:rPr kumimoji="0" lang="en-US" sz="12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teachers can substitute items with content that the student is more familiar with such as balls instead of paper clips. </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“Students may be tested two ways </a:t>
            </a:r>
          </a:p>
          <a:p>
            <a:pPr marL="285750" marR="0" lvl="0" indent="-285750" algn="l" defTabSz="914400" rtl="0" eaLnBrk="1" fontAlgn="auto" latinLnBrk="0" hangingPunct="1">
              <a:lnSpc>
                <a:spcPct val="90000"/>
              </a:lnSpc>
              <a:spcBef>
                <a:spcPts val="0"/>
              </a:spcBef>
              <a:spcAft>
                <a:spcPts val="0"/>
              </a:spcAft>
              <a:buClr>
                <a:srgbClr val="000000"/>
              </a:buClr>
              <a:buSzPts val="14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Direct student interaction with the device is the most common way that </a:t>
            </a:r>
            <a:r>
              <a:rPr kumimoji="0" lang="en-US" sz="1400" b="1"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1" i="0" u="none" strike="noStrike" kern="0" cap="none" spc="0" normalizeH="0" baseline="0" noProof="0" dirty="0">
                <a:ln>
                  <a:noFill/>
                </a:ln>
                <a:solidFill>
                  <a:srgbClr val="000000"/>
                </a:solidFill>
                <a:effectLst/>
                <a:uLnTx/>
                <a:uFillTx/>
                <a:latin typeface="Calibri"/>
                <a:cs typeface="Calibri"/>
                <a:sym typeface="Calibri"/>
              </a:rPr>
              <a:t> are administered</a:t>
            </a:r>
          </a:p>
          <a:p>
            <a:pPr marL="285750" marR="0" lvl="0" indent="-285750" algn="l" defTabSz="914400" rtl="0" eaLnBrk="1" fontAlgn="auto" latinLnBrk="0" hangingPunct="1">
              <a:lnSpc>
                <a:spcPct val="90000"/>
              </a:lnSpc>
              <a:spcBef>
                <a:spcPts val="0"/>
              </a:spcBef>
              <a:spcAft>
                <a:spcPts val="0"/>
              </a:spcAft>
              <a:buClr>
                <a:srgbClr val="000000"/>
              </a:buClr>
              <a:buSzPts val="14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There are three kinds of educator-administered </a:t>
            </a:r>
            <a:r>
              <a:rPr kumimoji="0" lang="en-US" sz="1400" b="1" i="0" u="none" strike="noStrike" kern="0" cap="none" spc="0" normalizeH="0" baseline="0" noProof="0" dirty="0" err="1">
                <a:ln>
                  <a:noFill/>
                </a:ln>
                <a:solidFill>
                  <a:srgbClr val="000000"/>
                </a:solidFill>
                <a:effectLst/>
                <a:uLnTx/>
                <a:uFillTx/>
                <a:latin typeface="Calibri"/>
                <a:cs typeface="Calibri"/>
                <a:sym typeface="Calibri"/>
              </a:rPr>
              <a:t>testlets</a:t>
            </a:r>
            <a:endParaRPr kumimoji="0" lang="en-US" sz="1400" b="1" i="0" u="none" strike="noStrike" kern="0" cap="none" spc="0" normalizeH="0" baseline="0" noProof="0" dirty="0">
              <a:ln>
                <a:noFill/>
              </a:ln>
              <a:solidFill>
                <a:srgbClr val="000000"/>
              </a:solidFill>
              <a:effectLst/>
              <a:uLnTx/>
              <a:uFillTx/>
              <a:latin typeface="Calibri"/>
              <a:cs typeface="Calibri"/>
              <a:sym typeface="Calibri"/>
            </a:endParaRPr>
          </a:p>
          <a:p>
            <a:pPr marL="800100" marR="0" lvl="1" indent="-342900" algn="l" defTabSz="914400" rtl="0" eaLnBrk="1" fontAlgn="auto" latinLnBrk="0" hangingPunct="1">
              <a:lnSpc>
                <a:spcPct val="9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in the Linkage Levels for students who may or may not have symbolic understanding</a:t>
            </a:r>
          </a:p>
          <a:p>
            <a:pPr marL="800100" marR="0" lvl="1" indent="-342900" algn="l" defTabSz="914400" rtl="0" eaLnBrk="1" fontAlgn="auto" latinLnBrk="0" hangingPunct="1">
              <a:lnSpc>
                <a:spcPct val="9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Some math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higher Linkage Levels representing the content making the tasks too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abstratct</a:t>
            </a: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800100" marR="0" lvl="1" indent="-342900" algn="l" defTabSz="914400" rtl="0" eaLnBrk="1" fontAlgn="auto" latinLnBrk="0" hangingPunct="1">
              <a:lnSpc>
                <a:spcPct val="9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All writing assessments</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For the educator-administered </a:t>
            </a:r>
            <a:r>
              <a:rPr kumimoji="0" lang="en-US" sz="1400" b="1"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1" i="0" u="none" strike="noStrike" kern="0" cap="none" spc="0" normalizeH="0" baseline="0" noProof="0" dirty="0">
                <a:ln>
                  <a:noFill/>
                </a:ln>
                <a:solidFill>
                  <a:srgbClr val="000000"/>
                </a:solidFill>
                <a:effectLst/>
                <a:uLnTx/>
                <a:uFillTx/>
                <a:latin typeface="Calibri"/>
                <a:cs typeface="Calibri"/>
                <a:sym typeface="Calibri"/>
              </a:rPr>
              <a:t> there are scripts provided for the Test Administrator to use while assessing the student.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You will use the “Show and Say Instructions” to administer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and you will administer the response option that best matches the observed student behaviors.</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dirty="0"/>
          </a:p>
        </p:txBody>
      </p:sp>
    </p:spTree>
    <p:extLst>
      <p:ext uri="{BB962C8B-B14F-4D97-AF65-F5344CB8AC3E}">
        <p14:creationId xmlns:p14="http://schemas.microsoft.com/office/powerpoint/2010/main" val="5458005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To Say: </a:t>
            </a:r>
            <a:r>
              <a:rPr lang="en-US" sz="1200" dirty="0">
                <a:solidFill>
                  <a:srgbClr val="000000"/>
                </a:solidFill>
              </a:rPr>
              <a:t>“The Test Administrator will be provided with a </a:t>
            </a:r>
            <a:r>
              <a:rPr lang="en-US" sz="1200" dirty="0" err="1">
                <a:solidFill>
                  <a:srgbClr val="000000"/>
                </a:solidFill>
              </a:rPr>
              <a:t>Testlet</a:t>
            </a:r>
            <a:r>
              <a:rPr lang="en-US" sz="1200" dirty="0">
                <a:solidFill>
                  <a:srgbClr val="000000"/>
                </a:solidFill>
              </a:rPr>
              <a:t> Information Page (TIP) for each </a:t>
            </a:r>
            <a:r>
              <a:rPr lang="en-US" sz="1200" dirty="0" err="1">
                <a:solidFill>
                  <a:srgbClr val="000000"/>
                </a:solidFill>
              </a:rPr>
              <a:t>testlet</a:t>
            </a:r>
            <a:r>
              <a:rPr lang="en-US" sz="1200" dirty="0">
                <a:solidFill>
                  <a:srgbClr val="000000"/>
                </a:solidFill>
              </a:rPr>
              <a:t> a student takes. The TIP is described fully in the </a:t>
            </a:r>
            <a:r>
              <a:rPr lang="en-US" sz="1200" b="0" i="0" u="none" strike="noStrike" cap="none" dirty="0">
                <a:solidFill>
                  <a:srgbClr val="000000"/>
                </a:solidFill>
                <a:latin typeface="Calibri"/>
                <a:ea typeface="Calibri"/>
                <a:cs typeface="Calibri"/>
                <a:sym typeface="Calibri"/>
              </a:rPr>
              <a:t>Test Administration Manual </a:t>
            </a:r>
            <a:r>
              <a:rPr lang="en-US" sz="1200" dirty="0">
                <a:solidFill>
                  <a:srgbClr val="000000"/>
                </a:solidFill>
              </a:rPr>
              <a:t>starting on page 42. The TIP is acquired in the Instructional Assessment Planner during the fall window when you click on</a:t>
            </a:r>
            <a:r>
              <a:rPr lang="en-US" sz="1200" baseline="0" dirty="0">
                <a:solidFill>
                  <a:srgbClr val="000000"/>
                </a:solidFill>
              </a:rPr>
              <a:t> “R</a:t>
            </a:r>
            <a:r>
              <a:rPr lang="en-US" sz="1200" dirty="0">
                <a:solidFill>
                  <a:srgbClr val="000000"/>
                </a:solidFill>
              </a:rPr>
              <a:t>eady to Test”. Select the Test Information pdf. Double click to download and print.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During the Spring Summative Testing Window, select “Summative for Testing Program” and click “Search”. Select the Test Information pdf. Download or print each TIP sheet. Please be aware that in the Spring Summative testing window, TIP pages are in pdf</a:t>
            </a:r>
            <a:r>
              <a:rPr lang="en-US" sz="1200" baseline="0" dirty="0">
                <a:solidFill>
                  <a:srgbClr val="000000"/>
                </a:solidFill>
              </a:rPr>
              <a:t> format, </a:t>
            </a:r>
            <a:r>
              <a:rPr lang="en-US" sz="1200" dirty="0">
                <a:solidFill>
                  <a:srgbClr val="000000"/>
                </a:solidFill>
              </a:rPr>
              <a:t>but will not be accessible after the first viewing. </a:t>
            </a:r>
            <a:r>
              <a:rPr lang="en-US" sz="1200" b="1" dirty="0">
                <a:solidFill>
                  <a:srgbClr val="000000"/>
                </a:solidFill>
              </a:rPr>
              <a:t>It is vital </a:t>
            </a:r>
            <a:r>
              <a:rPr lang="en-US" sz="1200" dirty="0">
                <a:solidFill>
                  <a:srgbClr val="000000"/>
                </a:solidFill>
              </a:rPr>
              <a:t>for educators to download or print the TIP page.  </a:t>
            </a:r>
            <a:endParaRPr lang="en-US" sz="1200"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b="1" dirty="0">
                <a:solidFill>
                  <a:srgbClr val="000000"/>
                </a:solidFill>
              </a:rPr>
              <a:t>The TIP has the information regarding what materials will be needed for the </a:t>
            </a:r>
            <a:r>
              <a:rPr lang="en-US" sz="1200" b="1" dirty="0" err="1">
                <a:solidFill>
                  <a:srgbClr val="000000"/>
                </a:solidFill>
              </a:rPr>
              <a:t>testlet</a:t>
            </a:r>
            <a:r>
              <a:rPr lang="en-US" sz="1200" b="1" dirty="0">
                <a:solidFill>
                  <a:srgbClr val="000000"/>
                </a:solidFill>
              </a:rPr>
              <a:t>. That is one of the reasons it is vital to have prior to administering the </a:t>
            </a:r>
            <a:r>
              <a:rPr lang="en-US" sz="1200" b="1" dirty="0" err="1">
                <a:solidFill>
                  <a:srgbClr val="000000"/>
                </a:solidFill>
              </a:rPr>
              <a:t>testlet</a:t>
            </a:r>
            <a:r>
              <a:rPr lang="en-US" sz="1200" b="1" dirty="0">
                <a:solidFill>
                  <a:srgbClr val="000000"/>
                </a:solidFill>
              </a:rPr>
              <a:t>. It tells you how the test will be administered either on the computer or by the teacher. Remember, if it is teacher-administered, there will be a script to follow to administer the test on the TIP sheet. There is a lot of important information on the TIP sheet. However, the answers to the questions on the </a:t>
            </a:r>
            <a:r>
              <a:rPr lang="en-US" sz="1200" b="1" dirty="0" err="1">
                <a:solidFill>
                  <a:srgbClr val="000000"/>
                </a:solidFill>
              </a:rPr>
              <a:t>testlet</a:t>
            </a:r>
            <a:r>
              <a:rPr lang="en-US" sz="1200" b="1" dirty="0">
                <a:solidFill>
                  <a:srgbClr val="000000"/>
                </a:solidFill>
              </a:rPr>
              <a:t> are not provided on the TIP sheet. </a:t>
            </a:r>
            <a:endParaRPr lang="en-US" sz="1200" b="1"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b="1" dirty="0">
                <a:solidFill>
                  <a:srgbClr val="000000"/>
                </a:solidFill>
              </a:rPr>
              <a:t>The TIP is considered part of the secure testing materials and needs to be destroyed after the </a:t>
            </a:r>
            <a:r>
              <a:rPr lang="en-US" sz="1200" b="1" dirty="0" err="1">
                <a:solidFill>
                  <a:srgbClr val="000000"/>
                </a:solidFill>
              </a:rPr>
              <a:t>testlet</a:t>
            </a:r>
            <a:r>
              <a:rPr lang="en-US" sz="1200" b="1" dirty="0">
                <a:solidFill>
                  <a:srgbClr val="000000"/>
                </a:solidFill>
              </a:rPr>
              <a:t> is given. </a:t>
            </a:r>
            <a:r>
              <a:rPr lang="en-US" sz="1200" dirty="0">
                <a:solidFill>
                  <a:srgbClr val="000000"/>
                </a:solidFill>
              </a:rPr>
              <a:t> </a:t>
            </a: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dirty="0"/>
          </a:p>
        </p:txBody>
      </p:sp>
    </p:spTree>
    <p:extLst>
      <p:ext uri="{BB962C8B-B14F-4D97-AF65-F5344CB8AC3E}">
        <p14:creationId xmlns:p14="http://schemas.microsoft.com/office/powerpoint/2010/main" val="41846374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US" sz="1200" b="0" i="0" u="none" strike="noStrike" cap="none" dirty="0">
                <a:solidFill>
                  <a:schemeClr val="dk1"/>
                </a:solidFill>
                <a:effectLst/>
                <a:latin typeface="Calibri"/>
                <a:ea typeface="Calibri"/>
                <a:cs typeface="Calibri"/>
                <a:sym typeface="Calibri"/>
              </a:rPr>
              <a:t>Let’s look at the supplies that may be necessary for the administration of the test. This is another reason we advise teachers to allow 24 hours after assigning the test to administer it. Sometimes different items will be needed to give the test. These can be found on the DLM website under “Resources”. There are materials collections for each area (click on one of the links above).</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You will not know what is needed until the test is assigned and you receive the TIP sheet.</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If you have students who are also blind or have visual impairments, they will need a different list.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Here are some hints for using the collections materials lists:</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Look at the whole list for each grade and find materials that can meet multiple purposes. Note the types of materials that</a:t>
            </a:r>
            <a:r>
              <a:rPr lang="en-US" sz="1200" b="0" i="0" u="none" strike="noStrike" cap="none" baseline="0" dirty="0">
                <a:solidFill>
                  <a:schemeClr val="dk1"/>
                </a:solidFill>
                <a:effectLst/>
                <a:latin typeface="Calibri"/>
                <a:ea typeface="Calibri"/>
                <a:cs typeface="Calibri"/>
                <a:sym typeface="Calibri"/>
              </a:rPr>
              <a:t> are </a:t>
            </a:r>
            <a:r>
              <a:rPr lang="en-US" sz="1200" b="0" i="0" u="none" strike="noStrike" cap="none" dirty="0">
                <a:solidFill>
                  <a:schemeClr val="dk1"/>
                </a:solidFill>
                <a:effectLst/>
                <a:latin typeface="Calibri"/>
                <a:ea typeface="Calibri"/>
                <a:cs typeface="Calibri"/>
                <a:sym typeface="Calibri"/>
              </a:rPr>
              <a:t>mentioned more than once.</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Find materials that already exist in the classroom or are easily found somewhere in the school building.</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Pick materials that are familiar to the student.</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Remember that in most cases, materials can be substituted if they have the same attributes as those on the list. Examples of possible substitutions are found in the table below.</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Materials substitutions are listed for individual </a:t>
            </a:r>
            <a:r>
              <a:rPr lang="en-US" sz="1200" b="0" i="0" u="none" strike="noStrike" cap="none" dirty="0" err="1">
                <a:solidFill>
                  <a:schemeClr val="dk1"/>
                </a:solidFill>
                <a:effectLst/>
                <a:latin typeface="Calibri"/>
                <a:ea typeface="Calibri"/>
                <a:cs typeface="Calibri"/>
                <a:sym typeface="Calibri"/>
              </a:rPr>
              <a:t>testlets</a:t>
            </a:r>
            <a:r>
              <a:rPr lang="en-US" sz="1200" b="0" i="0" u="none" strike="noStrike" cap="none" dirty="0">
                <a:solidFill>
                  <a:schemeClr val="dk1"/>
                </a:solidFill>
                <a:effectLst/>
                <a:latin typeface="Calibri"/>
                <a:ea typeface="Calibri"/>
                <a:cs typeface="Calibri"/>
                <a:sym typeface="Calibri"/>
              </a:rPr>
              <a:t> on the corresponding TIP.</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student’s safety should be the primary concern when choosing materials or substitutions.</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With some of the tip sheets there will be pictures to use that will need to be copied (often in color) so be aware of that - it will say “Picture Response Cards Included in the TIP.”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Some schools have put together testing kits so they are not scrambling to try to find one shoe, or two familiar identical objects.  </a:t>
            </a:r>
          </a:p>
          <a:p>
            <a:pPr marL="0" indent="0"/>
            <a:endParaRPr lang="en-US" sz="1200" b="0" i="0" u="none" strike="noStrike" cap="none" dirty="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132</a:t>
            </a:fld>
            <a:endParaRPr dirty="0"/>
          </a:p>
        </p:txBody>
      </p:sp>
    </p:spTree>
    <p:extLst>
      <p:ext uri="{BB962C8B-B14F-4D97-AF65-F5344CB8AC3E}">
        <p14:creationId xmlns:p14="http://schemas.microsoft.com/office/powerpoint/2010/main" val="14006338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00"/>
              <a:buNone/>
            </a:pPr>
            <a:r>
              <a:rPr lang="en-US" b="1" i="0" u="none" strike="noStrike" cap="none" dirty="0">
                <a:solidFill>
                  <a:srgbClr val="000000"/>
                </a:solidFill>
              </a:rPr>
              <a:t>To Know</a:t>
            </a:r>
            <a:r>
              <a:rPr lang="en-US" i="0" u="none" strike="noStrike" cap="none" dirty="0">
                <a:solidFill>
                  <a:srgbClr val="000000"/>
                </a:solidFill>
              </a:rPr>
              <a:t>: Appropriate test administration practices. </a:t>
            </a:r>
            <a:endParaRPr lang="en-US" dirty="0"/>
          </a:p>
          <a:p>
            <a:pPr marL="0" lvl="0" indent="0" algn="l" rtl="0">
              <a:lnSpc>
                <a:spcPct val="80000"/>
              </a:lnSpc>
              <a:spcBef>
                <a:spcPts val="0"/>
              </a:spcBef>
              <a:spcAft>
                <a:spcPts val="0"/>
              </a:spcAft>
              <a:buSzPts val="1400"/>
              <a:buNone/>
            </a:pPr>
            <a:r>
              <a:rPr lang="en-US" b="1" i="0" u="none" strike="noStrike" cap="none" dirty="0">
                <a:solidFill>
                  <a:srgbClr val="000000"/>
                </a:solidFill>
              </a:rPr>
              <a:t>To Do</a:t>
            </a:r>
            <a:r>
              <a:rPr lang="en-US" i="0" u="none" strike="noStrike" cap="none" dirty="0">
                <a:solidFill>
                  <a:srgbClr val="000000"/>
                </a:solidFill>
              </a:rPr>
              <a:t>: </a:t>
            </a:r>
            <a:r>
              <a:rPr lang="en-US" sz="1100" dirty="0">
                <a:solidFill>
                  <a:srgbClr val="000000"/>
                </a:solidFill>
              </a:rPr>
              <a:t>Show slide and go over information. </a:t>
            </a:r>
            <a:endParaRPr lang="en-US" sz="1100" dirty="0"/>
          </a:p>
          <a:p>
            <a:pPr marL="0" lvl="0" indent="0" algn="l" rtl="0">
              <a:lnSpc>
                <a:spcPct val="100000"/>
              </a:lnSpc>
              <a:spcBef>
                <a:spcPts val="0"/>
              </a:spcBef>
              <a:spcAft>
                <a:spcPts val="0"/>
              </a:spcAft>
              <a:buSzPts val="1400"/>
              <a:buNone/>
            </a:pPr>
            <a:r>
              <a:rPr lang="en-US" sz="1200" b="1" dirty="0">
                <a:solidFill>
                  <a:srgbClr val="000000"/>
                </a:solidFill>
              </a:rPr>
              <a:t>To Say</a:t>
            </a:r>
            <a:r>
              <a:rPr lang="en-US" sz="1200" dirty="0">
                <a:solidFill>
                  <a:srgbClr val="000000"/>
                </a:solidFill>
              </a:rPr>
              <a:t>: “Test Administrators may need to use their best judgment and be flexible while administering the assessment. Again, the goal is to find out what the student knows. They may provide additional supports beyond PNP options. These are described in the “Practices Allowed” </a:t>
            </a:r>
            <a:r>
              <a:rPr lang="en-US" sz="1200" b="0" i="0" u="none" strike="noStrike" cap="none" dirty="0">
                <a:solidFill>
                  <a:srgbClr val="000000"/>
                </a:solidFill>
                <a:latin typeface="Calibri"/>
                <a:ea typeface="Calibri"/>
                <a:cs typeface="Calibri"/>
                <a:sym typeface="Calibri"/>
              </a:rPr>
              <a:t>section of the Test Administration Manual on page 97.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 “Learn about the Accessibility Supports” section of the Accessibility Manual is on page 20. These supports are allowed for </a:t>
            </a:r>
            <a:r>
              <a:rPr lang="en-US" sz="1200" dirty="0" err="1">
                <a:solidFill>
                  <a:srgbClr val="000000"/>
                </a:solidFill>
              </a:rPr>
              <a:t>testlets</a:t>
            </a:r>
            <a:r>
              <a:rPr lang="en-US" sz="1200" dirty="0">
                <a:solidFill>
                  <a:srgbClr val="000000"/>
                </a:solidFill>
              </a:rPr>
              <a:t> unless exceptions are specifically noted in the </a:t>
            </a:r>
            <a:r>
              <a:rPr lang="en-US" sz="1200" dirty="0" err="1">
                <a:solidFill>
                  <a:srgbClr val="000000"/>
                </a:solidFill>
              </a:rPr>
              <a:t>Testlet</a:t>
            </a:r>
            <a:r>
              <a:rPr lang="en-US" sz="1200" dirty="0">
                <a:solidFill>
                  <a:srgbClr val="000000"/>
                </a:solidFill>
              </a:rPr>
              <a:t> Information Page (TIP).</a:t>
            </a:r>
            <a:endParaRPr lang="en-US" sz="1200"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You can pause a test if a student is melting down or you run into recess time. You can pause up to 90 minutes until the student is logged out. If they do not finish the </a:t>
            </a:r>
            <a:r>
              <a:rPr lang="en-US" sz="1200" dirty="0" err="1">
                <a:solidFill>
                  <a:srgbClr val="000000"/>
                </a:solidFill>
              </a:rPr>
              <a:t>testlet</a:t>
            </a:r>
            <a:r>
              <a:rPr lang="en-US" sz="1200" dirty="0">
                <a:solidFill>
                  <a:srgbClr val="000000"/>
                </a:solidFill>
              </a:rPr>
              <a:t>, the information is not saved and the student must go in and retake the test.</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b="1" dirty="0">
                <a:solidFill>
                  <a:srgbClr val="000000"/>
                </a:solidFill>
              </a:rPr>
              <a:t>Remember even if you teach the EE in small groups you must test each student on an individual basis.    </a:t>
            </a:r>
            <a:endParaRPr lang="en-US" sz="1200" b="1" dirty="0"/>
          </a:p>
          <a:p>
            <a:pPr marL="0" indent="0"/>
            <a:endParaRPr lang="en-US" sz="1200" b="0" i="0" u="none" strike="noStrike" cap="none" dirty="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133</a:t>
            </a:fld>
            <a:endParaRPr dirty="0"/>
          </a:p>
        </p:txBody>
      </p:sp>
    </p:spTree>
    <p:extLst>
      <p:ext uri="{BB962C8B-B14F-4D97-AF65-F5344CB8AC3E}">
        <p14:creationId xmlns:p14="http://schemas.microsoft.com/office/powerpoint/2010/main" val="41717560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Here are some important things to keep in mind. You will not be able to determine how your student performed on the </a:t>
            </a:r>
            <a:r>
              <a:rPr lang="en-US" sz="1200" dirty="0" err="1"/>
              <a:t>testlet</a:t>
            </a:r>
            <a:r>
              <a:rPr lang="en-US" sz="1200" dirty="0"/>
              <a:t> during the testing situation. </a:t>
            </a:r>
            <a:r>
              <a:rPr lang="en-US" sz="1200" b="1" dirty="0"/>
              <a:t>The final screen will show which items were answered and which were left blank.</a:t>
            </a:r>
            <a:r>
              <a:rPr lang="en-US" sz="1200" dirty="0"/>
              <a:t> Because most often times you are sitting with the child to help with the testing process, you will have a pretty good idea of whether or not they demonstrated mastery of the EE. The IAP will show whether or not they mastered the EE, but not how they did on each question.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For ELA and math there are no practice items, other than the released items. </a:t>
            </a:r>
            <a:r>
              <a:rPr lang="en-US" sz="1200" b="1" dirty="0"/>
              <a:t>All </a:t>
            </a:r>
            <a:r>
              <a:rPr lang="en-US" sz="1200" b="1" dirty="0" err="1"/>
              <a:t>testlet</a:t>
            </a:r>
            <a:r>
              <a:rPr lang="en-US" sz="1200" b="1" dirty="0"/>
              <a:t> results in ELA and math from both windows will inform the year-end report.</a:t>
            </a:r>
            <a:r>
              <a:rPr lang="en-US" sz="1200" dirty="0"/>
              <a:t> You do have the opportunity to practice in science because testing is not required and the fall</a:t>
            </a:r>
            <a:r>
              <a:rPr lang="en-US" sz="1200" baseline="0" dirty="0"/>
              <a:t> window will not impact the year-end report.</a:t>
            </a:r>
            <a:endParaRPr lang="en-US" sz="1200" dirty="0"/>
          </a:p>
          <a:p>
            <a:pPr marL="0" indent="0"/>
            <a:endParaRPr lang="en-US" sz="1200" b="0" i="0" u="none" strike="noStrike" cap="none" dirty="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134</a:t>
            </a:fld>
            <a:endParaRPr dirty="0"/>
          </a:p>
        </p:txBody>
      </p:sp>
    </p:spTree>
    <p:extLst>
      <p:ext uri="{BB962C8B-B14F-4D97-AF65-F5344CB8AC3E}">
        <p14:creationId xmlns:p14="http://schemas.microsoft.com/office/powerpoint/2010/main" val="18263564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To Know</a:t>
            </a:r>
            <a:r>
              <a:rPr lang="en-US" dirty="0">
                <a:solidFill>
                  <a:srgbClr val="000000"/>
                </a:solidFill>
              </a:rPr>
              <a:t>: How to troubleshoot problems. </a:t>
            </a:r>
            <a:endParaRPr lang="en-US" dirty="0"/>
          </a:p>
          <a:p>
            <a:pPr marL="0" lvl="0" indent="0" algn="l" rtl="0">
              <a:lnSpc>
                <a:spcPct val="100000"/>
              </a:lnSpc>
              <a:spcBef>
                <a:spcPts val="0"/>
              </a:spcBef>
              <a:spcAft>
                <a:spcPts val="0"/>
              </a:spcAft>
              <a:buSzPts val="1400"/>
              <a:buNone/>
            </a:pPr>
            <a:endParaRPr lang="en-US" dirty="0">
              <a:solidFill>
                <a:srgbClr val="000000"/>
              </a:solidFill>
            </a:endParaRPr>
          </a:p>
          <a:p>
            <a:pPr marL="0" lvl="0" indent="0" algn="l" rtl="0">
              <a:lnSpc>
                <a:spcPct val="100000"/>
              </a:lnSpc>
              <a:spcBef>
                <a:spcPts val="0"/>
              </a:spcBef>
              <a:spcAft>
                <a:spcPts val="0"/>
              </a:spcAft>
              <a:buSzPts val="1400"/>
              <a:buNone/>
            </a:pPr>
            <a:r>
              <a:rPr lang="en-US" b="1" dirty="0">
                <a:solidFill>
                  <a:srgbClr val="000000"/>
                </a:solidFill>
              </a:rPr>
              <a:t>To Do</a:t>
            </a:r>
            <a:r>
              <a:rPr lang="en-US" dirty="0">
                <a:solidFill>
                  <a:srgbClr val="000000"/>
                </a:solidFill>
              </a:rPr>
              <a:t>: Show the slide and go over information. </a:t>
            </a:r>
          </a:p>
          <a:p>
            <a:pPr marL="0" lvl="0" indent="0" algn="l" rtl="0">
              <a:lnSpc>
                <a:spcPct val="100000"/>
              </a:lnSpc>
              <a:spcBef>
                <a:spcPts val="0"/>
              </a:spcBef>
              <a:spcAft>
                <a:spcPts val="0"/>
              </a:spcAft>
              <a:buSzPts val="1400"/>
              <a:buNone/>
            </a:pPr>
            <a:endParaRPr lang="en-US" dirty="0">
              <a:solidFill>
                <a:srgbClr val="000000"/>
              </a:solidFill>
            </a:endParaRPr>
          </a:p>
          <a:p>
            <a:pPr marL="0" lvl="0" indent="0" algn="l" rtl="0">
              <a:lnSpc>
                <a:spcPct val="100000"/>
              </a:lnSpc>
              <a:spcBef>
                <a:spcPts val="0"/>
              </a:spcBef>
              <a:spcAft>
                <a:spcPts val="0"/>
              </a:spcAft>
              <a:buSzPts val="1400"/>
              <a:buNone/>
            </a:pPr>
            <a:r>
              <a:rPr lang="en-US" b="1" dirty="0">
                <a:solidFill>
                  <a:srgbClr val="000000"/>
                </a:solidFill>
              </a:rPr>
              <a:t>To Say</a:t>
            </a:r>
            <a:r>
              <a:rPr lang="en-US" sz="1200" dirty="0">
                <a:solidFill>
                  <a:srgbClr val="000000"/>
                </a:solidFill>
              </a:rPr>
              <a:t>: Read the slide to the participants and ask for questions. Emphasize that “buildings should appoint ONE person to be the primary contact between the building and the DLM Help Desk. The district should only have one person designated to contact DLM by phone/email. </a:t>
            </a:r>
            <a:r>
              <a:rPr lang="en-US" sz="1200" b="1" dirty="0">
                <a:solidFill>
                  <a:srgbClr val="000000"/>
                </a:solidFill>
              </a:rPr>
              <a:t>Individual teachers should NOT contact DLM.”</a:t>
            </a:r>
            <a:endParaRPr lang="en-US" sz="1200" b="1" i="0" u="none" strike="noStrike" cap="none" dirty="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135</a:t>
            </a:fld>
            <a:endParaRPr dirty="0"/>
          </a:p>
        </p:txBody>
      </p:sp>
    </p:spTree>
    <p:extLst>
      <p:ext uri="{BB962C8B-B14F-4D97-AF65-F5344CB8AC3E}">
        <p14:creationId xmlns:p14="http://schemas.microsoft.com/office/powerpoint/2010/main" val="306193410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To Know</a:t>
            </a:r>
            <a:r>
              <a:rPr lang="en-US" dirty="0">
                <a:solidFill>
                  <a:srgbClr val="000000"/>
                </a:solidFill>
              </a:rPr>
              <a:t>: A common pitfall when trying to log into Moodle. </a:t>
            </a:r>
            <a:endParaRPr lang="en-US" dirty="0"/>
          </a:p>
          <a:p>
            <a:pPr marL="0" lvl="0" indent="0" algn="l" rtl="0">
              <a:lnSpc>
                <a:spcPct val="100000"/>
              </a:lnSpc>
              <a:spcBef>
                <a:spcPts val="0"/>
              </a:spcBef>
              <a:spcAft>
                <a:spcPts val="0"/>
              </a:spcAft>
              <a:buSzPts val="1400"/>
              <a:buNone/>
            </a:pPr>
            <a:r>
              <a:rPr lang="en-US" b="1" dirty="0">
                <a:solidFill>
                  <a:srgbClr val="000000"/>
                </a:solidFill>
              </a:rPr>
              <a:t>To Do</a:t>
            </a:r>
            <a:r>
              <a:rPr lang="en-US" dirty="0">
                <a:solidFill>
                  <a:srgbClr val="000000"/>
                </a:solidFill>
              </a:rPr>
              <a:t>: Show the slide and go over information. </a:t>
            </a:r>
            <a:endParaRPr lang="en-US" b="1" dirty="0">
              <a:solidFill>
                <a:srgbClr val="000000"/>
              </a:solidFill>
            </a:endParaRPr>
          </a:p>
          <a:p>
            <a:pPr marL="0" lvl="0" indent="0" algn="l" rtl="0">
              <a:lnSpc>
                <a:spcPct val="100000"/>
              </a:lnSpc>
              <a:spcBef>
                <a:spcPts val="0"/>
              </a:spcBef>
              <a:spcAft>
                <a:spcPts val="0"/>
              </a:spcAft>
              <a:buSzPts val="1400"/>
              <a:buNone/>
            </a:pPr>
            <a:r>
              <a:rPr lang="en-US" sz="1200" b="1" dirty="0">
                <a:solidFill>
                  <a:srgbClr val="000000"/>
                </a:solidFill>
              </a:rPr>
              <a:t>To Say</a:t>
            </a:r>
            <a:r>
              <a:rPr lang="en-US" sz="1200" dirty="0">
                <a:solidFill>
                  <a:srgbClr val="000000"/>
                </a:solidFill>
              </a:rPr>
              <a:t>: “You will need to find out the following: Data Manager, Assessment Coordinator and the Technology Representative. These positions have their own roles, webinars, and manuals to ensure success of the MAP-A assessment process.” </a:t>
            </a:r>
            <a:endParaRPr lang="en-US" sz="1200" b="1" i="0" u="none" strike="noStrike" cap="none" dirty="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136</a:t>
            </a:fld>
            <a:endParaRPr dirty="0"/>
          </a:p>
        </p:txBody>
      </p:sp>
    </p:spTree>
    <p:extLst>
      <p:ext uri="{BB962C8B-B14F-4D97-AF65-F5344CB8AC3E}">
        <p14:creationId xmlns:p14="http://schemas.microsoft.com/office/powerpoint/2010/main" val="28171430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There is not a cutoff date for transfer students</a:t>
            </a:r>
          </a:p>
          <a:p>
            <a:pPr marL="0" lvl="0" indent="0" algn="l" rtl="0">
              <a:lnSpc>
                <a:spcPct val="100000"/>
              </a:lnSpc>
              <a:spcBef>
                <a:spcPts val="0"/>
              </a:spcBef>
              <a:spcAft>
                <a:spcPts val="0"/>
              </a:spcAft>
              <a:buSzPts val="1400"/>
              <a:buNone/>
            </a:pPr>
            <a:r>
              <a:rPr lang="en-US" sz="1200" b="1" dirty="0"/>
              <a:t>To Say</a:t>
            </a:r>
            <a:r>
              <a:rPr lang="en-US" sz="1200" dirty="0"/>
              <a:t>: If the student transfers from a district in Missouri, best practice is to contact Caryn Giarratano for help in getting the information transferred about the student so all the information can slide into your data. If they come from out-of-state, check on the DLM website to see if they use the DLM process. Again, there is a process that Caryn can facilitate to get you all the information you will need about the student. </a:t>
            </a:r>
            <a:endParaRPr lang="en-US" sz="1200" b="1" i="0" u="none" strike="noStrike" cap="none" dirty="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137</a:t>
            </a:fld>
            <a:endParaRPr dirty="0"/>
          </a:p>
        </p:txBody>
      </p:sp>
    </p:spTree>
    <p:extLst>
      <p:ext uri="{BB962C8B-B14F-4D97-AF65-F5344CB8AC3E}">
        <p14:creationId xmlns:p14="http://schemas.microsoft.com/office/powerpoint/2010/main" val="18632308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There is not a cutoff date for transfer students</a:t>
            </a:r>
          </a:p>
          <a:p>
            <a:pPr marL="0" lvl="0" indent="0" algn="l" rtl="0">
              <a:lnSpc>
                <a:spcPct val="100000"/>
              </a:lnSpc>
              <a:spcBef>
                <a:spcPts val="0"/>
              </a:spcBef>
              <a:spcAft>
                <a:spcPts val="0"/>
              </a:spcAft>
              <a:buSzPts val="1400"/>
              <a:buNone/>
            </a:pPr>
            <a:r>
              <a:rPr lang="en-US" sz="1200" b="1" dirty="0"/>
              <a:t>To Say</a:t>
            </a:r>
            <a:r>
              <a:rPr lang="en-US" sz="1200" dirty="0"/>
              <a:t>: Read slide. “If you have questions about this, please contact your assessment coordinator and they will contact DESE.”  One thing we ask districts to remember about MAP-A is that the process for getting into the system is the same whether you start in September or in March.  </a:t>
            </a:r>
            <a:endParaRPr lang="en-US"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We encourage districts to have teachers in all buildings trained in the MAP-A even if you do not currently have a MAP-A student. A student can transfer in at any time and you have to begin the process of preparing to administer the MAP-A.  </a:t>
            </a:r>
          </a:p>
          <a:p>
            <a:pPr marL="0" lvl="0" indent="0" algn="l" rtl="0">
              <a:lnSpc>
                <a:spcPct val="100000"/>
              </a:lnSpc>
              <a:spcBef>
                <a:spcPts val="0"/>
              </a:spcBef>
              <a:spcAft>
                <a:spcPts val="0"/>
              </a:spcAft>
              <a:buSzPts val="1400"/>
              <a:buNone/>
            </a:pPr>
            <a:endParaRPr lang="en-US" sz="1200" b="1" i="0" u="none" strike="noStrike" cap="none" dirty="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138</a:t>
            </a:fld>
            <a:endParaRPr dirty="0"/>
          </a:p>
        </p:txBody>
      </p:sp>
    </p:spTree>
    <p:extLst>
      <p:ext uri="{BB962C8B-B14F-4D97-AF65-F5344CB8AC3E}">
        <p14:creationId xmlns:p14="http://schemas.microsoft.com/office/powerpoint/2010/main" val="41432645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AutoNum type="arabicPeriod"/>
            </a:pPr>
            <a:r>
              <a:rPr lang="en-US" sz="1200" dirty="0"/>
              <a:t>False - TIP Sheets are considered secure testing information and should be destroyed after testing.</a:t>
            </a:r>
          </a:p>
          <a:p>
            <a:pPr marL="457200" lvl="0" indent="-317500" algn="l" rtl="0">
              <a:lnSpc>
                <a:spcPct val="100000"/>
              </a:lnSpc>
              <a:spcBef>
                <a:spcPts val="0"/>
              </a:spcBef>
              <a:spcAft>
                <a:spcPts val="0"/>
              </a:spcAft>
              <a:buSzPts val="1400"/>
              <a:buAutoNum type="arabicPeriod"/>
            </a:pPr>
            <a:r>
              <a:rPr lang="en-US" sz="1200" dirty="0"/>
              <a:t>False - The TIP Sheet contains: How the </a:t>
            </a:r>
            <a:r>
              <a:rPr lang="en-US" sz="1200" dirty="0" err="1"/>
              <a:t>testlet</a:t>
            </a:r>
            <a:r>
              <a:rPr lang="en-US" sz="1200" dirty="0"/>
              <a:t> will be administered; materials needed; and parameters for testing.</a:t>
            </a:r>
          </a:p>
          <a:p>
            <a:pPr marL="457200" lvl="0" indent="-317500" algn="l" rtl="0">
              <a:lnSpc>
                <a:spcPct val="100000"/>
              </a:lnSpc>
              <a:spcBef>
                <a:spcPts val="0"/>
              </a:spcBef>
              <a:spcAft>
                <a:spcPts val="0"/>
              </a:spcAft>
              <a:buSzPts val="1400"/>
              <a:buAutoNum type="arabicPeriod"/>
            </a:pPr>
            <a:r>
              <a:rPr lang="en-US" sz="1200" dirty="0"/>
              <a:t>False - Items in the teacher-administered </a:t>
            </a:r>
            <a:r>
              <a:rPr lang="en-US" sz="1200" dirty="0" err="1"/>
              <a:t>testlet</a:t>
            </a:r>
            <a:r>
              <a:rPr lang="en-US" sz="1200" dirty="0"/>
              <a:t> have a script provided to follow as they are assessing the student. </a:t>
            </a: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139</a:t>
            </a:fld>
            <a:endParaRPr dirty="0"/>
          </a:p>
        </p:txBody>
      </p:sp>
    </p:spTree>
    <p:extLst>
      <p:ext uri="{BB962C8B-B14F-4D97-AF65-F5344CB8AC3E}">
        <p14:creationId xmlns:p14="http://schemas.microsoft.com/office/powerpoint/2010/main" val="2372150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fa69de2c0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fa69de2c01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1" dirty="0"/>
              <a:t>To Say: </a:t>
            </a:r>
            <a:r>
              <a:rPr lang="en-US" sz="1200" dirty="0"/>
              <a:t>You are not alone in the process of giving the MAP-A test. These are the MAP-A roles in your district. If you are responsible for giving the MAP-A you are the Test Administrator. Depending the size of your district, the other roles may be assigned to other people in your district. But, for you to do your job as Test Administrator, you will need to know who these people are because they will need to do their jobs so you can do your job of testing your students. </a:t>
            </a:r>
            <a:endParaRPr lang="en-US" dirty="0"/>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The District Test Coordinator (DTC) supports you as the Test Administrator. They oversee the assessment process and will check in to ensure the MAP-A testing is being completed. They are the main point of contact between the district and the state.  </a:t>
            </a:r>
            <a:endParaRPr lang="en-US" dirty="0"/>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The Data Manager is the one that makes sure you are in the system and the correct students are assigned to you. They deal with educators, students, and roster data.  </a:t>
            </a:r>
            <a:endParaRPr lang="en-US" dirty="0"/>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The Technology Manager ensures your devices are updated with the newest version of the MAP-A. They prepare the network and devices for assessment administration.  </a:t>
            </a:r>
            <a:endParaRPr lang="en-US" dirty="0"/>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Raise your hand if you do not know if you are in the system and on our next break we will get with the MAP-A person at the state and see what we need to do to get you in the system.  </a:t>
            </a:r>
            <a:endParaRPr lang="en-US" dirty="0"/>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There is a handout on the DESE website that outlines the responsibilities for each role, and we will call attention to it.  </a:t>
            </a:r>
          </a:p>
          <a:p>
            <a:pPr marL="0" lvl="0" indent="0" algn="l" rtl="0">
              <a:spcBef>
                <a:spcPts val="0"/>
              </a:spcBef>
              <a:spcAft>
                <a:spcPts val="0"/>
              </a:spcAft>
              <a:buNone/>
            </a:pPr>
            <a:endParaRPr lang="en-US" dirty="0"/>
          </a:p>
          <a:p>
            <a:pPr marL="0" lvl="0" indent="0" algn="l" rtl="0">
              <a:spcBef>
                <a:spcPts val="2800"/>
              </a:spcBef>
              <a:spcAft>
                <a:spcPts val="0"/>
              </a:spcAft>
              <a:buNone/>
            </a:pPr>
            <a:endParaRPr dirty="0">
              <a:highlight>
                <a:srgbClr val="FFFF00"/>
              </a:highlight>
            </a:endParaRPr>
          </a:p>
        </p:txBody>
      </p:sp>
      <p:sp>
        <p:nvSpPr>
          <p:cNvPr id="233" name="Google Shape;233;gfa69de2c01_1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dirty="0"/>
          </a:p>
        </p:txBody>
      </p:sp>
    </p:spTree>
    <p:extLst>
      <p:ext uri="{BB962C8B-B14F-4D97-AF65-F5344CB8AC3E}">
        <p14:creationId xmlns:p14="http://schemas.microsoft.com/office/powerpoint/2010/main" val="532339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Font typeface="+mj-lt"/>
              <a:buAutoNum type="arabicPeriod" startAt="4"/>
            </a:pPr>
            <a:r>
              <a:rPr lang="en-US" sz="1200" dirty="0"/>
              <a:t>False - Only those questions which were answered and which questions were left blank.</a:t>
            </a:r>
          </a:p>
          <a:p>
            <a:pPr marL="457200" lvl="0" indent="-317500" algn="l" rtl="0">
              <a:lnSpc>
                <a:spcPct val="100000"/>
              </a:lnSpc>
              <a:spcBef>
                <a:spcPts val="0"/>
              </a:spcBef>
              <a:spcAft>
                <a:spcPts val="0"/>
              </a:spcAft>
              <a:buSzPts val="1400"/>
              <a:buFont typeface="+mj-lt"/>
              <a:buAutoNum type="arabicPeriod" startAt="4"/>
            </a:pPr>
            <a:r>
              <a:rPr lang="en-US" sz="1200" dirty="0"/>
              <a:t>ELA &amp; math only; not science - science results window</a:t>
            </a:r>
            <a:r>
              <a:rPr lang="en-US" sz="1200" baseline="0" dirty="0"/>
              <a:t> is</a:t>
            </a:r>
            <a:r>
              <a:rPr lang="en-US" sz="1200" dirty="0"/>
              <a:t> only in the spring when the test is required </a:t>
            </a:r>
          </a:p>
          <a:p>
            <a:pPr marL="457200" lvl="0" indent="-317500" algn="l" rtl="0">
              <a:lnSpc>
                <a:spcPct val="100000"/>
              </a:lnSpc>
              <a:spcBef>
                <a:spcPts val="0"/>
              </a:spcBef>
              <a:spcAft>
                <a:spcPts val="0"/>
              </a:spcAft>
              <a:buSzPts val="1400"/>
              <a:buFont typeface="+mj-lt"/>
              <a:buAutoNum type="arabicPeriod" startAt="4"/>
            </a:pPr>
            <a:r>
              <a:rPr lang="en-US" sz="1200" dirty="0"/>
              <a:t>False - You can only test one student at a time. </a:t>
            </a: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140</a:t>
            </a:fld>
            <a:endParaRPr dirty="0"/>
          </a:p>
        </p:txBody>
      </p:sp>
    </p:spTree>
    <p:extLst>
      <p:ext uri="{BB962C8B-B14F-4D97-AF65-F5344CB8AC3E}">
        <p14:creationId xmlns:p14="http://schemas.microsoft.com/office/powerpoint/2010/main" val="34838376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a:t>To Say: </a:t>
            </a:r>
            <a:r>
              <a:rPr lang="en-US" sz="1200" dirty="0"/>
              <a:t>The plan is that improvement consultants will be doing quality assurance visits in both the fall and spring testing windows. The schools receiving quality assurance visits will be chosen by Caryn Giarratano based on the last time they received a visit. The process is to verify and encourage districts to follow procedures, not to punish a district. During a district visit the IC will observe a teacher giving the MAP-A to a student; interview the MAP-A District Test Coordinator and teacher about procedures; and review the IEP to ensure the eligibility for MAP-A process was followed.  </a:t>
            </a:r>
          </a:p>
          <a:p>
            <a:pPr marL="0" lvl="0" indent="0" algn="l" rtl="0">
              <a:spcBef>
                <a:spcPts val="0"/>
              </a:spcBef>
              <a:spcAft>
                <a:spcPts val="0"/>
              </a:spcAft>
              <a:buNone/>
            </a:pPr>
            <a:endParaRPr lang="en-US" sz="1200" dirty="0"/>
          </a:p>
          <a:p>
            <a:pPr marL="0" lvl="0" indent="0" algn="l" rtl="0">
              <a:lnSpc>
                <a:spcPct val="100000"/>
              </a:lnSpc>
              <a:spcBef>
                <a:spcPts val="0"/>
              </a:spcBef>
              <a:spcAft>
                <a:spcPts val="0"/>
              </a:spcAft>
              <a:buNone/>
            </a:pPr>
            <a:r>
              <a:rPr lang="en-US" sz="1200" dirty="0"/>
              <a:t>It is possible that the visits could be virtual or in-person. That has not been decided at this point. Districts selected for a visit will be contacted and will receive all the necessary documentation to prepare for the visit. At this time, we are being told that each IC will visit six districts in the fall window and six in the spring. But, a final decision has not been made of the number of districts and whether or not fall visits will occur.  </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141</a:t>
            </a:fld>
            <a:endParaRPr dirty="0"/>
          </a:p>
        </p:txBody>
      </p:sp>
    </p:spTree>
    <p:extLst>
      <p:ext uri="{BB962C8B-B14F-4D97-AF65-F5344CB8AC3E}">
        <p14:creationId xmlns:p14="http://schemas.microsoft.com/office/powerpoint/2010/main" val="235874984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125: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125: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CONSULTANTS may want to change this slide to fit needs.</a:t>
            </a:r>
            <a:endParaRPr b="1" dirty="0">
              <a:solidFill>
                <a:srgbClr val="000000"/>
              </a:solidFill>
            </a:endParaRPr>
          </a:p>
          <a:p>
            <a:pPr marL="0" lvl="0" indent="0" algn="l" rtl="0">
              <a:lnSpc>
                <a:spcPct val="100000"/>
              </a:lnSpc>
              <a:spcBef>
                <a:spcPts val="0"/>
              </a:spcBef>
              <a:spcAft>
                <a:spcPts val="0"/>
              </a:spcAft>
              <a:buSzPts val="1400"/>
              <a:buNone/>
            </a:pPr>
            <a:r>
              <a:rPr lang="en-US" sz="1400" b="1" dirty="0">
                <a:solidFill>
                  <a:srgbClr val="000000"/>
                </a:solidFill>
              </a:rPr>
              <a:t>To Know</a:t>
            </a:r>
            <a:r>
              <a:rPr lang="en-US" sz="1400" dirty="0">
                <a:solidFill>
                  <a:srgbClr val="000000"/>
                </a:solidFill>
              </a:rPr>
              <a:t>: The need to complete an evaluation and how much they are appreciated. </a:t>
            </a:r>
            <a:endParaRPr sz="1400" dirty="0"/>
          </a:p>
          <a:p>
            <a:pPr marL="0" lvl="0" indent="0" algn="l" rtl="0">
              <a:lnSpc>
                <a:spcPct val="100000"/>
              </a:lnSpc>
              <a:spcBef>
                <a:spcPts val="0"/>
              </a:spcBef>
              <a:spcAft>
                <a:spcPts val="0"/>
              </a:spcAft>
              <a:buSzPts val="1400"/>
              <a:buNone/>
            </a:pPr>
            <a:r>
              <a:rPr lang="en-US" sz="1400" b="1" dirty="0">
                <a:solidFill>
                  <a:srgbClr val="000000"/>
                </a:solidFill>
              </a:rPr>
              <a:t>To Do: </a:t>
            </a:r>
            <a:r>
              <a:rPr lang="en-US" sz="1400" dirty="0">
                <a:solidFill>
                  <a:srgbClr val="000000"/>
                </a:solidFill>
              </a:rPr>
              <a:t>Show the slide and have participants complete an evaluation form. </a:t>
            </a:r>
            <a:endParaRPr sz="1400" dirty="0"/>
          </a:p>
          <a:p>
            <a:pPr marL="0" lvl="0" indent="0" algn="l" rtl="0">
              <a:lnSpc>
                <a:spcPct val="100000"/>
              </a:lnSpc>
              <a:spcBef>
                <a:spcPts val="0"/>
              </a:spcBef>
              <a:spcAft>
                <a:spcPts val="0"/>
              </a:spcAft>
              <a:buSzPts val="1400"/>
              <a:buNone/>
            </a:pPr>
            <a:r>
              <a:rPr lang="en-US" sz="1400" b="1" dirty="0">
                <a:solidFill>
                  <a:srgbClr val="000000"/>
                </a:solidFill>
              </a:rPr>
              <a:t>To Say: </a:t>
            </a:r>
            <a:r>
              <a:rPr lang="en-US" sz="1400" dirty="0">
                <a:solidFill>
                  <a:srgbClr val="000000"/>
                </a:solidFill>
              </a:rPr>
              <a:t>“</a:t>
            </a:r>
            <a:r>
              <a:rPr lang="en-US" sz="1400" dirty="0"/>
              <a:t>Thank you for your hard work today. Have a safe trip home. Please take a moment to complete an evaluation form. Your input is valued and used.” </a:t>
            </a:r>
            <a:endParaRPr sz="1400" dirty="0"/>
          </a:p>
        </p:txBody>
      </p:sp>
    </p:spTree>
    <p:extLst>
      <p:ext uri="{BB962C8B-B14F-4D97-AF65-F5344CB8AC3E}">
        <p14:creationId xmlns:p14="http://schemas.microsoft.com/office/powerpoint/2010/main" val="6327838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tab pos="457200" algn="l"/>
              </a:tabLst>
              <a:defRPr/>
            </a:pPr>
            <a:r>
              <a:rPr lang="en-US" dirty="0"/>
              <a:t>Last update 8/2023</a:t>
            </a: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143</a:t>
            </a:fld>
            <a:endParaRPr dirty="0"/>
          </a:p>
        </p:txBody>
      </p:sp>
    </p:spTree>
    <p:extLst>
      <p:ext uri="{BB962C8B-B14F-4D97-AF65-F5344CB8AC3E}">
        <p14:creationId xmlns:p14="http://schemas.microsoft.com/office/powerpoint/2010/main" val="4189762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983bb89d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10983bb89d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If you want to review your calendar and put the date you intend to have the Test Administrator Manual (TAM) reviewed, you can do that now.  </a:t>
            </a:r>
            <a:endParaRPr lang="en-US" dirty="0"/>
          </a:p>
          <a:p>
            <a:pPr marL="0" lvl="0" indent="0" algn="l" rtl="0">
              <a:lnSpc>
                <a:spcPct val="100000"/>
              </a:lnSpc>
              <a:spcBef>
                <a:spcPts val="0"/>
              </a:spcBef>
              <a:spcAft>
                <a:spcPts val="0"/>
              </a:spcAft>
              <a:buSzPts val="1400"/>
              <a:buNone/>
            </a:pPr>
            <a:endParaRPr dirty="0"/>
          </a:p>
        </p:txBody>
      </p:sp>
      <p:sp>
        <p:nvSpPr>
          <p:cNvPr id="296" name="Google Shape;296;g10983bb89d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dirty="0"/>
          </a:p>
        </p:txBody>
      </p:sp>
    </p:spTree>
    <p:extLst>
      <p:ext uri="{BB962C8B-B14F-4D97-AF65-F5344CB8AC3E}">
        <p14:creationId xmlns:p14="http://schemas.microsoft.com/office/powerpoint/2010/main" val="3856437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200" dirty="0"/>
              <a:t>One of the reasons MAP-A training can be challenging is that you need to carry a great deal of vocabulary along with you to understand the topic. So, we are going to take a minute to review some of the terms and the structure of the MAP-A.</a:t>
            </a:r>
            <a:endParaRPr lang="en-US"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There is a glossary in the MAP-A Test Administrator Manual starting on page 126. We will cover some of the universal terms in this section.</a:t>
            </a:r>
            <a:endParaRPr dirty="0"/>
          </a:p>
        </p:txBody>
      </p:sp>
    </p:spTree>
    <p:extLst>
      <p:ext uri="{BB962C8B-B14F-4D97-AF65-F5344CB8AC3E}">
        <p14:creationId xmlns:p14="http://schemas.microsoft.com/office/powerpoint/2010/main" val="705802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cf02ac19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cf02ac19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Do</a:t>
            </a:r>
            <a:r>
              <a:rPr lang="en-US" dirty="0"/>
              <a:t>:  </a:t>
            </a:r>
          </a:p>
          <a:p>
            <a:pPr marL="0" lvl="0" indent="0" algn="l" rtl="0">
              <a:lnSpc>
                <a:spcPct val="100000"/>
              </a:lnSpc>
              <a:spcBef>
                <a:spcPts val="0"/>
              </a:spcBef>
              <a:spcAft>
                <a:spcPts val="0"/>
              </a:spcAft>
              <a:buSzPts val="1400"/>
              <a:buNone/>
            </a:pPr>
            <a:r>
              <a:rPr lang="en-US" sz="1200" b="1" dirty="0"/>
              <a:t>To Say</a:t>
            </a:r>
            <a:r>
              <a:rPr lang="en-US" sz="1200" dirty="0"/>
              <a:t>: The MAP-A is the state-level exam that is administered only to students with the most significant cognitive disabilities. It stands for Missouri Assessment Program – Alternative. It is a federal requirement that all students who are enrolled in a grade where a state-required test is given, must take an equivalent type test. For our students with significant cognitive disabilities, that test is the MAP-A. </a:t>
            </a:r>
            <a:r>
              <a:rPr lang="en-US" sz="1200" b="1" dirty="0"/>
              <a:t>The MAP-A is administered in </a:t>
            </a:r>
            <a:r>
              <a:rPr lang="en-US" sz="1200" b="1" dirty="0" err="1"/>
              <a:t>testlets</a:t>
            </a:r>
            <a:r>
              <a:rPr lang="en-US" sz="1200" b="1" dirty="0"/>
              <a:t> which are designed to integrate assessment into the instructional process.  </a:t>
            </a:r>
          </a:p>
          <a:p>
            <a:pPr marL="0" lvl="0" indent="0" algn="l" rtl="0">
              <a:lnSpc>
                <a:spcPct val="100000"/>
              </a:lnSpc>
              <a:spcBef>
                <a:spcPts val="0"/>
              </a:spcBef>
              <a:spcAft>
                <a:spcPts val="0"/>
              </a:spcAft>
              <a:buSzPts val="1400"/>
              <a:buNone/>
            </a:pPr>
            <a:endParaRPr lang="en-US" sz="1200" b="1" dirty="0"/>
          </a:p>
          <a:p>
            <a:pPr marL="0" lvl="0" indent="0" algn="l" rtl="0">
              <a:lnSpc>
                <a:spcPct val="100000"/>
              </a:lnSpc>
              <a:spcBef>
                <a:spcPts val="0"/>
              </a:spcBef>
              <a:spcAft>
                <a:spcPts val="0"/>
              </a:spcAft>
              <a:buSzPts val="1400"/>
              <a:buNone/>
            </a:pPr>
            <a:r>
              <a:rPr lang="en-US" sz="1200" dirty="0"/>
              <a:t>The goal of MAP-A is to push students to perform at their highest level and assess them at the time they are best able to demonstrate their knowledge. Unlike the hours of testing with the MAP, </a:t>
            </a:r>
            <a:r>
              <a:rPr lang="en-US" sz="1200" b="1" dirty="0"/>
              <a:t>each MAP-A </a:t>
            </a:r>
            <a:r>
              <a:rPr lang="en-US" sz="1200" b="1" dirty="0" err="1"/>
              <a:t>testlet</a:t>
            </a:r>
            <a:r>
              <a:rPr lang="en-US" sz="1200" b="1" dirty="0"/>
              <a:t> is designed to take between five to fifteen minutes to administer.</a:t>
            </a:r>
            <a:endParaRPr dirty="0">
              <a:solidFill>
                <a:srgbClr val="333333"/>
              </a:solidFill>
              <a:highlight>
                <a:srgbClr val="FFFFFF"/>
              </a:highlight>
            </a:endParaRPr>
          </a:p>
        </p:txBody>
      </p:sp>
      <p:sp>
        <p:nvSpPr>
          <p:cNvPr id="321" name="Google Shape;321;gecf02ac19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dirty="0"/>
          </a:p>
        </p:txBody>
      </p:sp>
    </p:spTree>
    <p:extLst>
      <p:ext uri="{BB962C8B-B14F-4D97-AF65-F5344CB8AC3E}">
        <p14:creationId xmlns:p14="http://schemas.microsoft.com/office/powerpoint/2010/main" val="1534551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8e45da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8e45da3e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rPr>
              <a:t>“As a part of the Individual with Disabilities Education Act (IDEA), all students with disabilities, even those with severe cognitive deficits, are required to receive access to general education grade-level content standards.”</a:t>
            </a:r>
          </a:p>
          <a:p>
            <a:pPr marL="0" marR="0">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rPr>
              <a:t>The purpose of the IEP is to help students be involved and progress in the general education curriculum. The way we do that with students with severe cognitive deficits is by using the Essential Elements or EEs. The EEs</a:t>
            </a:r>
            <a:r>
              <a:rPr lang="en-US" sz="1000" baseline="0" dirty="0">
                <a:solidFill>
                  <a:srgbClr val="000000"/>
                </a:solidFill>
                <a:effectLst/>
                <a:latin typeface="Calibri" panose="020F0502020204030204" pitchFamily="34" charset="0"/>
                <a:ea typeface="Calibri" panose="020F0502020204030204" pitchFamily="34" charset="0"/>
              </a:rPr>
              <a:t> </a:t>
            </a:r>
            <a:r>
              <a:rPr lang="en-US" sz="1000" dirty="0">
                <a:solidFill>
                  <a:srgbClr val="000000"/>
                </a:solidFill>
                <a:effectLst/>
                <a:latin typeface="Calibri" panose="020F0502020204030204" pitchFamily="34" charset="0"/>
                <a:ea typeface="Calibri" panose="020F0502020204030204" pitchFamily="34" charset="0"/>
              </a:rPr>
              <a:t>are based on the Missouri Learning Standards (MLS), which is the grade-level content standard for our state. </a:t>
            </a:r>
            <a:endParaRPr lang="en-US" sz="1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rPr>
              <a:t>That is why there are EEs</a:t>
            </a:r>
            <a:r>
              <a:rPr lang="en-US" sz="1000" baseline="0" dirty="0">
                <a:solidFill>
                  <a:srgbClr val="000000"/>
                </a:solidFill>
                <a:effectLst/>
                <a:latin typeface="Calibri" panose="020F0502020204030204" pitchFamily="34" charset="0"/>
                <a:ea typeface="Calibri" panose="020F0502020204030204" pitchFamily="34" charset="0"/>
              </a:rPr>
              <a:t> </a:t>
            </a:r>
            <a:r>
              <a:rPr lang="en-US" sz="1000" dirty="0">
                <a:solidFill>
                  <a:srgbClr val="000000"/>
                </a:solidFill>
                <a:effectLst/>
                <a:latin typeface="Calibri" panose="020F0502020204030204" pitchFamily="34" charset="0"/>
                <a:ea typeface="Calibri" panose="020F0502020204030204" pitchFamily="34" charset="0"/>
              </a:rPr>
              <a:t>for each grade level. Students need to be taught and assessed in the grade-level standards for the grade in which they are currently enrolled. There are standards for students in grades K-12. Students with severe cognitive deficits may have other goals on their IEP such as adaptive behavior goals or transition goals. But, the academic goals need to relate to the EE. It is your go-to place for writing academic goals.</a:t>
            </a:r>
            <a:endParaRPr sz="950" dirty="0">
              <a:highlight>
                <a:srgbClr val="FFFFFF"/>
              </a:highlight>
              <a:latin typeface="Verdana"/>
              <a:ea typeface="Verdana"/>
              <a:cs typeface="Verdana"/>
              <a:sym typeface="Verdana"/>
            </a:endParaRPr>
          </a:p>
        </p:txBody>
      </p:sp>
      <p:sp>
        <p:nvSpPr>
          <p:cNvPr id="337" name="Google Shape;337;gf8e45da3e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dirty="0"/>
          </a:p>
        </p:txBody>
      </p:sp>
    </p:spTree>
    <p:extLst>
      <p:ext uri="{BB962C8B-B14F-4D97-AF65-F5344CB8AC3E}">
        <p14:creationId xmlns:p14="http://schemas.microsoft.com/office/powerpoint/2010/main" val="3522308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cf02ac19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cf02ac19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For this section we have a vocabulary sheet that you need to fill out as we go along to make sure you understand the vocabulary. Research indicates that when you take notes (actual notes with pen-to-paper), you remember things better. You are</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using more than one modality and that makes the learning stronger. </a:t>
            </a: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With the MAP-A, unlike the MAP test we integrate the assessment into the instructional process. This means we do not assess them at the end of the semester or the end of the year. The definition of </a:t>
            </a:r>
            <a:r>
              <a:rPr lang="en-US" sz="1200" b="1" dirty="0">
                <a:solidFill>
                  <a:srgbClr val="000000"/>
                </a:solidFill>
                <a:effectLst/>
                <a:latin typeface="Calibri" panose="020F0502020204030204" pitchFamily="34" charset="0"/>
                <a:ea typeface="Calibri" panose="020F0502020204030204" pitchFamily="34" charset="0"/>
              </a:rPr>
              <a:t>Instructionally Embedded or IE is students are assessed after they have been taught the content and we believe they are ready to show mastery on that content. </a:t>
            </a:r>
            <a:r>
              <a:rPr lang="en-US" sz="1200" dirty="0">
                <a:solidFill>
                  <a:srgbClr val="000000"/>
                </a:solidFill>
                <a:effectLst/>
                <a:latin typeface="Calibri" panose="020F0502020204030204" pitchFamily="34" charset="0"/>
                <a:ea typeface="Calibri" panose="020F0502020204030204" pitchFamily="34" charset="0"/>
              </a:rPr>
              <a:t>It is  designed to help teachers integrate the assessment with their classroom instruction.</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rPr>
              <a:t>Essential Elements sometimes known as EEs are the academic content standards used for assessing students with severe cognitive deficits. </a:t>
            </a:r>
            <a:r>
              <a:rPr lang="en-US" sz="1200" dirty="0">
                <a:solidFill>
                  <a:srgbClr val="000000"/>
                </a:solidFill>
                <a:effectLst/>
                <a:latin typeface="Calibri" panose="020F0502020204030204" pitchFamily="34" charset="0"/>
                <a:ea typeface="Calibri" panose="020F0502020204030204" pitchFamily="34" charset="0"/>
              </a:rPr>
              <a:t>There are EE in ELA, math and science. The essential elements are based on the Missouri Learning Standards but are reduced in terms of depth, breadth, and level of complexity. They are the bridge to grade-level content standards.  </a:t>
            </a:r>
          </a:p>
          <a:p>
            <a:pPr marL="0" marR="0">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Academic goals for your students need to be based on these standards and we will show you later where you can access them.</a:t>
            </a: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The blueprints are the Essential Elements that have tests associated with them. Not all EE have tests associated with them. So it is important that you have these available as you develop academic IEP goals for your students with significant cognitive deficits. Within the blueprints there will be some specific areas you are required to teach and assess to meet state requirements  We will get more into that later.  </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Each of the blueprints have levels. We know that some of the students we test may have profound disabilities and what they can achieve  academically may be limited. Remember the goal is to maximize their performance, but there are different levels of the blueprints from the very basic to more advanced and closer to grade-level standards. These levels are called Linkage Levels.  </a:t>
            </a:r>
          </a:p>
          <a:p>
            <a:pPr marL="0" marR="0">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Linkage Levels for an EE are always related directly to grade-level content standards but at different levels of cognitive complexity. There will be a Linkage Level that is appropriate for you to teach and assess your students.</a:t>
            </a: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err="1">
                <a:solidFill>
                  <a:srgbClr val="000000"/>
                </a:solidFill>
                <a:effectLst/>
                <a:latin typeface="Calibri" panose="020F0502020204030204" pitchFamily="34" charset="0"/>
                <a:ea typeface="Calibri" panose="020F0502020204030204" pitchFamily="34" charset="0"/>
              </a:rPr>
              <a:t>Testlets</a:t>
            </a:r>
            <a:r>
              <a:rPr lang="en-US" sz="1200" dirty="0">
                <a:solidFill>
                  <a:srgbClr val="000000"/>
                </a:solidFill>
                <a:effectLst/>
                <a:latin typeface="Calibri" panose="020F0502020204030204" pitchFamily="34" charset="0"/>
                <a:ea typeface="Calibri" panose="020F0502020204030204" pitchFamily="34" charset="0"/>
              </a:rPr>
              <a:t> are the short assessments that go along with each EE on the blueprint. All </a:t>
            </a:r>
            <a:r>
              <a:rPr lang="en-US" sz="1200" dirty="0" err="1">
                <a:solidFill>
                  <a:srgbClr val="000000"/>
                </a:solidFill>
                <a:effectLst/>
                <a:latin typeface="Calibri" panose="020F0502020204030204" pitchFamily="34" charset="0"/>
                <a:ea typeface="Calibri" panose="020F0502020204030204" pitchFamily="34" charset="0"/>
              </a:rPr>
              <a:t>testlets</a:t>
            </a:r>
            <a:r>
              <a:rPr lang="en-US" sz="1200" dirty="0">
                <a:solidFill>
                  <a:srgbClr val="000000"/>
                </a:solidFill>
                <a:effectLst/>
                <a:latin typeface="Calibri" panose="020F0502020204030204" pitchFamily="34" charset="0"/>
                <a:ea typeface="Calibri" panose="020F0502020204030204" pitchFamily="34" charset="0"/>
              </a:rPr>
              <a:t> will start with an engagement activity designed to tap into prior knowledge or introduce the content. All </a:t>
            </a:r>
            <a:r>
              <a:rPr lang="en-US" sz="1200" dirty="0" err="1">
                <a:solidFill>
                  <a:srgbClr val="000000"/>
                </a:solidFill>
                <a:effectLst/>
                <a:latin typeface="Calibri" panose="020F0502020204030204" pitchFamily="34" charset="0"/>
                <a:ea typeface="Calibri" panose="020F0502020204030204" pitchFamily="34" charset="0"/>
              </a:rPr>
              <a:t>testlests</a:t>
            </a:r>
            <a:r>
              <a:rPr lang="en-US" sz="1200" dirty="0">
                <a:solidFill>
                  <a:srgbClr val="000000"/>
                </a:solidFill>
                <a:effectLst/>
                <a:latin typeface="Calibri" panose="020F0502020204030204" pitchFamily="34" charset="0"/>
                <a:ea typeface="Calibri" panose="020F0502020204030204" pitchFamily="34" charset="0"/>
              </a:rPr>
              <a:t> have three to nine items and</a:t>
            </a:r>
            <a:r>
              <a:rPr lang="en-US" sz="1200" b="1" dirty="0">
                <a:solidFill>
                  <a:srgbClr val="000000"/>
                </a:solidFill>
                <a:effectLst/>
                <a:latin typeface="Calibri" panose="020F0502020204030204" pitchFamily="34" charset="0"/>
                <a:ea typeface="Calibri" panose="020F0502020204030204" pitchFamily="34" charset="0"/>
              </a:rPr>
              <a:t> take the student five to fifteen minutes to complete. </a:t>
            </a:r>
            <a:r>
              <a:rPr lang="en-US" sz="1200" dirty="0">
                <a:solidFill>
                  <a:srgbClr val="000000"/>
                </a:solidFill>
                <a:effectLst/>
                <a:latin typeface="Calibri" panose="020F0502020204030204" pitchFamily="34" charset="0"/>
                <a:ea typeface="Calibri" panose="020F0502020204030204" pitchFamily="34" charset="0"/>
              </a:rPr>
              <a:t>They are designed to provide evidence of the students knowledge, skills, and understanding of the concept being measured. </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Testing windows are the time frames when the tests can be given. There are two testing windows in a school year. One is a fall and winter window and the other is a spring window. During this time, a required number of tests will be given. We will clearly delineate the number of required </a:t>
            </a:r>
            <a:r>
              <a:rPr lang="en-US" sz="1200" dirty="0" err="1">
                <a:solidFill>
                  <a:srgbClr val="000000"/>
                </a:solidFill>
                <a:effectLst/>
                <a:latin typeface="Calibri" panose="020F0502020204030204" pitchFamily="34" charset="0"/>
                <a:ea typeface="Calibri" panose="020F0502020204030204" pitchFamily="34" charset="0"/>
              </a:rPr>
              <a:t>testlets</a:t>
            </a:r>
            <a:r>
              <a:rPr lang="en-US" sz="1200" dirty="0">
                <a:solidFill>
                  <a:srgbClr val="000000"/>
                </a:solidFill>
                <a:effectLst/>
                <a:latin typeface="Calibri" panose="020F0502020204030204" pitchFamily="34" charset="0"/>
                <a:ea typeface="Calibri" panose="020F0502020204030204" pitchFamily="34" charset="0"/>
              </a:rPr>
              <a:t> as we move forward in the training.   </a:t>
            </a:r>
            <a:endParaRPr lang="en-US" sz="12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dirty="0">
              <a:solidFill>
                <a:srgbClr val="333333"/>
              </a:solidFill>
              <a:highlight>
                <a:srgbClr val="FFFFFF"/>
              </a:highlight>
            </a:endParaRPr>
          </a:p>
        </p:txBody>
      </p:sp>
      <p:sp>
        <p:nvSpPr>
          <p:cNvPr id="321" name="Google Shape;321;gecf02ac19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dirty="0"/>
          </a:p>
        </p:txBody>
      </p:sp>
    </p:spTree>
    <p:extLst>
      <p:ext uri="{BB962C8B-B14F-4D97-AF65-F5344CB8AC3E}">
        <p14:creationId xmlns:p14="http://schemas.microsoft.com/office/powerpoint/2010/main" val="228448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da0a00a93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da0a00a93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dirty="0"/>
              <a:t>THIS SLIDE</a:t>
            </a:r>
            <a:r>
              <a:rPr lang="en-US" sz="1200" b="0" baseline="0" dirty="0"/>
              <a:t> SHOULD BE HIDDEN PRIOR TO PRESENTING.</a:t>
            </a:r>
          </a:p>
          <a:p>
            <a:pPr marL="0" lvl="0" indent="0" algn="l" rtl="0">
              <a:spcBef>
                <a:spcPts val="0"/>
              </a:spcBef>
              <a:spcAft>
                <a:spcPts val="0"/>
              </a:spcAft>
              <a:buNone/>
            </a:pPr>
            <a:endParaRPr lang="en-US" sz="1200" b="0" baseline="0" dirty="0"/>
          </a:p>
          <a:p>
            <a:pPr marL="0" lvl="0" indent="0" algn="l" rtl="0">
              <a:lnSpc>
                <a:spcPct val="100000"/>
              </a:lnSpc>
              <a:spcBef>
                <a:spcPts val="0"/>
              </a:spcBef>
              <a:spcAft>
                <a:spcPts val="0"/>
              </a:spcAft>
              <a:buSzPts val="1400"/>
              <a:buNone/>
            </a:pPr>
            <a:r>
              <a:rPr lang="en-US" b="1" dirty="0"/>
              <a:t>To Do</a:t>
            </a:r>
            <a:r>
              <a:rPr lang="en-US" dirty="0"/>
              <a:t>: Send the following email to participants (consultants can adjust to include additional information and/or fit needs of RPDC) prior to training.</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600" i="1" dirty="0">
                <a:solidFill>
                  <a:schemeClr val="accent5"/>
                </a:solidFill>
              </a:rPr>
              <a:t>Thank you for registering for the New to MAP-A training. Before coming to our training on </a:t>
            </a:r>
            <a:r>
              <a:rPr lang="en-US" sz="1600" b="1" i="1" dirty="0">
                <a:solidFill>
                  <a:schemeClr val="accent5"/>
                </a:solidFill>
              </a:rPr>
              <a:t>(DATE)</a:t>
            </a:r>
            <a:r>
              <a:rPr lang="en-US" sz="1600" i="1" dirty="0">
                <a:solidFill>
                  <a:schemeClr val="accent5"/>
                </a:solidFill>
              </a:rPr>
              <a:t>, please complete the following pre-requisites</a:t>
            </a:r>
          </a:p>
          <a:p>
            <a:pPr marL="174896" lvl="0" indent="-174896" algn="l" rtl="0">
              <a:lnSpc>
                <a:spcPct val="100000"/>
              </a:lnSpc>
              <a:spcBef>
                <a:spcPts val="0"/>
              </a:spcBef>
              <a:spcAft>
                <a:spcPts val="0"/>
              </a:spcAft>
              <a:buClr>
                <a:schemeClr val="accent5"/>
              </a:buClr>
              <a:buSzPts val="400"/>
              <a:buFont typeface="Arial"/>
              <a:buChar char="•"/>
            </a:pPr>
            <a:r>
              <a:rPr lang="en-US" sz="1600" i="1" dirty="0">
                <a:solidFill>
                  <a:schemeClr val="accent5"/>
                </a:solidFill>
              </a:rPr>
              <a:t>Review the attached glossary from the Test Administration Manual (TAM).</a:t>
            </a:r>
            <a:endParaRPr lang="en-US" dirty="0"/>
          </a:p>
          <a:p>
            <a:pPr marL="174895" lvl="0" indent="-174895" algn="l" rtl="0">
              <a:lnSpc>
                <a:spcPct val="100000"/>
              </a:lnSpc>
              <a:spcBef>
                <a:spcPts val="0"/>
              </a:spcBef>
              <a:spcAft>
                <a:spcPts val="0"/>
              </a:spcAft>
              <a:buClr>
                <a:schemeClr val="accent5"/>
              </a:buClr>
              <a:buSzPts val="400"/>
              <a:buFont typeface="Arial"/>
              <a:buChar char="•"/>
            </a:pPr>
            <a:r>
              <a:rPr lang="en-US" sz="1600" i="1" dirty="0">
                <a:solidFill>
                  <a:schemeClr val="accent5"/>
                </a:solidFill>
              </a:rPr>
              <a:t>Please review the DESE MAP-A website at </a:t>
            </a:r>
          </a:p>
          <a:p>
            <a:pPr marL="0" lvl="0" indent="0" algn="l" rtl="0">
              <a:lnSpc>
                <a:spcPct val="100000"/>
              </a:lnSpc>
              <a:spcBef>
                <a:spcPts val="0"/>
              </a:spcBef>
              <a:spcAft>
                <a:spcPts val="0"/>
              </a:spcAft>
              <a:buClr>
                <a:schemeClr val="accent5"/>
              </a:buClr>
              <a:buSzPts val="400"/>
              <a:buFont typeface="Arial"/>
              <a:buNone/>
            </a:pPr>
            <a:r>
              <a:rPr lang="en-US" sz="1600" i="1" u="sng" dirty="0">
                <a:solidFill>
                  <a:schemeClr val="hlink"/>
                </a:solidFill>
                <a:hlinkClick r:id="rId3"/>
              </a:rPr>
              <a:t>http://dese.mo.gov/college-career-readiness/assessment/map-a</a:t>
            </a:r>
            <a:endParaRPr lang="en-US" sz="1600" i="1" dirty="0">
              <a:solidFill>
                <a:schemeClr val="accent5"/>
              </a:solidFill>
            </a:endParaRPr>
          </a:p>
          <a:p>
            <a:pPr marL="174896" lvl="0" indent="-174896" algn="l" rtl="0">
              <a:lnSpc>
                <a:spcPct val="100000"/>
              </a:lnSpc>
              <a:spcBef>
                <a:spcPts val="0"/>
              </a:spcBef>
              <a:spcAft>
                <a:spcPts val="0"/>
              </a:spcAft>
              <a:buClr>
                <a:schemeClr val="accent5"/>
              </a:buClr>
              <a:buSzPts val="400"/>
              <a:buFont typeface="Arial"/>
              <a:buChar char="•"/>
            </a:pPr>
            <a:r>
              <a:rPr lang="en-US" sz="1600" i="1" dirty="0">
                <a:solidFill>
                  <a:schemeClr val="accent5"/>
                </a:solidFill>
              </a:rPr>
              <a:t>Print or download the following manuals to use during training:</a:t>
            </a:r>
          </a:p>
          <a:p>
            <a:pPr marL="641282" lvl="1" indent="-174895" algn="l" rtl="0">
              <a:lnSpc>
                <a:spcPct val="100000"/>
              </a:lnSpc>
              <a:spcBef>
                <a:spcPts val="0"/>
              </a:spcBef>
              <a:spcAft>
                <a:spcPts val="0"/>
              </a:spcAft>
              <a:buClr>
                <a:schemeClr val="accent5"/>
              </a:buClr>
              <a:buSzPts val="400"/>
              <a:buFont typeface="Arial"/>
              <a:buChar char="•"/>
            </a:pPr>
            <a:r>
              <a:rPr lang="en-US" sz="1600" i="1" dirty="0">
                <a:solidFill>
                  <a:schemeClr val="accent5"/>
                </a:solidFill>
              </a:rPr>
              <a:t>Accessibility Manual </a:t>
            </a:r>
            <a:endParaRPr lang="en-US" dirty="0"/>
          </a:p>
          <a:p>
            <a:pPr marL="641282" lvl="1" indent="-174895" algn="l" rtl="0">
              <a:lnSpc>
                <a:spcPct val="100000"/>
              </a:lnSpc>
              <a:spcBef>
                <a:spcPts val="0"/>
              </a:spcBef>
              <a:spcAft>
                <a:spcPts val="0"/>
              </a:spcAft>
              <a:buClr>
                <a:schemeClr val="accent5"/>
              </a:buClr>
              <a:buSzPts val="400"/>
              <a:buFont typeface="Arial"/>
              <a:buChar char="•"/>
            </a:pPr>
            <a:r>
              <a:rPr lang="en-US" sz="1600" i="1" dirty="0">
                <a:solidFill>
                  <a:schemeClr val="accent5"/>
                </a:solidFill>
              </a:rPr>
              <a:t>Test Administration</a:t>
            </a:r>
          </a:p>
          <a:p>
            <a:pPr marL="641282" lvl="1" indent="-174895" algn="l" rtl="0">
              <a:lnSpc>
                <a:spcPct val="100000"/>
              </a:lnSpc>
              <a:spcBef>
                <a:spcPts val="0"/>
              </a:spcBef>
              <a:spcAft>
                <a:spcPts val="0"/>
              </a:spcAft>
              <a:buClr>
                <a:schemeClr val="accent5"/>
              </a:buClr>
              <a:buSzPts val="400"/>
              <a:buFont typeface="Arial"/>
              <a:buChar char="•"/>
            </a:pPr>
            <a:r>
              <a:rPr lang="en-US" sz="1600" i="1" dirty="0">
                <a:solidFill>
                  <a:schemeClr val="accent5"/>
                </a:solidFill>
              </a:rPr>
              <a:t>Educator Portal User Guide</a:t>
            </a:r>
            <a:endParaRPr lang="en-US" dirty="0"/>
          </a:p>
          <a:p>
            <a:pPr marL="641282" lvl="1" indent="-174895" algn="l" rtl="0">
              <a:lnSpc>
                <a:spcPct val="100000"/>
              </a:lnSpc>
              <a:spcBef>
                <a:spcPts val="0"/>
              </a:spcBef>
              <a:spcAft>
                <a:spcPts val="0"/>
              </a:spcAft>
              <a:buClr>
                <a:schemeClr val="accent5"/>
              </a:buClr>
              <a:buSzPts val="400"/>
              <a:buFont typeface="Arial"/>
              <a:buChar char="•"/>
            </a:pPr>
            <a:r>
              <a:rPr lang="en-US" sz="1600" i="1" dirty="0">
                <a:solidFill>
                  <a:schemeClr val="accent5"/>
                </a:solidFill>
              </a:rPr>
              <a:t>Guide to Dynamic Learning Maps (DLM) Test Administrator Training </a:t>
            </a:r>
            <a:endParaRPr lang="en-US" dirty="0"/>
          </a:p>
          <a:p>
            <a:pPr marL="641282" lvl="1" indent="-174895" algn="l" rtl="0">
              <a:lnSpc>
                <a:spcPct val="100000"/>
              </a:lnSpc>
              <a:spcBef>
                <a:spcPts val="0"/>
              </a:spcBef>
              <a:spcAft>
                <a:spcPts val="0"/>
              </a:spcAft>
              <a:buClr>
                <a:schemeClr val="accent5"/>
              </a:buClr>
              <a:buSzPts val="400"/>
              <a:buFont typeface="Arial"/>
              <a:buChar char="•"/>
            </a:pPr>
            <a:r>
              <a:rPr lang="en-US" sz="1600" i="1" dirty="0">
                <a:solidFill>
                  <a:schemeClr val="accent5"/>
                </a:solidFill>
              </a:rPr>
              <a:t>All manuals can be found here: </a:t>
            </a:r>
            <a:br>
              <a:rPr lang="en-US" sz="1600" i="1" dirty="0">
                <a:solidFill>
                  <a:schemeClr val="accent5"/>
                </a:solidFill>
              </a:rPr>
            </a:br>
            <a:r>
              <a:rPr lang="en-US" sz="1600" u="sng" dirty="0">
                <a:solidFill>
                  <a:schemeClr val="hlink"/>
                </a:solidFill>
                <a:hlinkClick r:id="rId4"/>
              </a:rPr>
              <a:t>https://dese.mo.gov/college-career-readiness/assessment/map-a#mini-panel-map-a3</a:t>
            </a:r>
            <a:endParaRPr lang="en-US" sz="1600" i="1" dirty="0">
              <a:solidFill>
                <a:schemeClr val="accent5"/>
              </a:solidFill>
            </a:endParaRPr>
          </a:p>
          <a:p>
            <a:pPr marL="184036" lvl="0" indent="-174896" algn="l" rtl="0">
              <a:lnSpc>
                <a:spcPct val="100000"/>
              </a:lnSpc>
              <a:spcBef>
                <a:spcPts val="0"/>
              </a:spcBef>
              <a:spcAft>
                <a:spcPts val="0"/>
              </a:spcAft>
              <a:buClr>
                <a:schemeClr val="accent5"/>
              </a:buClr>
              <a:buSzPts val="400"/>
              <a:buFont typeface="Arial"/>
              <a:buChar char="•"/>
            </a:pPr>
            <a:r>
              <a:rPr lang="en-US" sz="1600" i="1" dirty="0">
                <a:solidFill>
                  <a:schemeClr val="accent5"/>
                </a:solidFill>
              </a:rPr>
              <a:t>Bring a copy of your district calendar.</a:t>
            </a:r>
            <a:endParaRPr lang="en-US" dirty="0"/>
          </a:p>
          <a:p>
            <a:pPr marL="184584" lvl="0" indent="-149494" algn="l" rtl="0">
              <a:lnSpc>
                <a:spcPct val="100000"/>
              </a:lnSpc>
              <a:spcBef>
                <a:spcPts val="0"/>
              </a:spcBef>
              <a:spcAft>
                <a:spcPts val="0"/>
              </a:spcAft>
              <a:buClr>
                <a:schemeClr val="dk1"/>
              </a:buClr>
              <a:buSzPts val="400"/>
              <a:buNone/>
            </a:pPr>
            <a:endParaRPr lang="en-US" sz="1600" i="1" dirty="0">
              <a:solidFill>
                <a:schemeClr val="accent5"/>
              </a:solidFill>
            </a:endParaRPr>
          </a:p>
          <a:p>
            <a:pPr marL="9688" lvl="0" indent="0" algn="l" rtl="0">
              <a:lnSpc>
                <a:spcPct val="100000"/>
              </a:lnSpc>
              <a:spcBef>
                <a:spcPts val="0"/>
              </a:spcBef>
              <a:spcAft>
                <a:spcPts val="0"/>
              </a:spcAft>
              <a:buSzPts val="1400"/>
              <a:buNone/>
            </a:pPr>
            <a:r>
              <a:rPr lang="en-US" sz="1600" i="1" dirty="0">
                <a:solidFill>
                  <a:schemeClr val="accent5"/>
                </a:solidFill>
              </a:rPr>
              <a:t>We look forward to seeing you at </a:t>
            </a:r>
            <a:r>
              <a:rPr lang="en-US" sz="1600" b="1" i="1" dirty="0">
                <a:solidFill>
                  <a:schemeClr val="accent5"/>
                </a:solidFill>
              </a:rPr>
              <a:t>(TIME)</a:t>
            </a:r>
            <a:r>
              <a:rPr lang="en-US" sz="1600" i="1" dirty="0">
                <a:solidFill>
                  <a:schemeClr val="accent5"/>
                </a:solidFill>
              </a:rPr>
              <a:t> on </a:t>
            </a:r>
            <a:r>
              <a:rPr lang="en-US" sz="1600" b="1" i="1" dirty="0">
                <a:solidFill>
                  <a:schemeClr val="accent5"/>
                </a:solidFill>
              </a:rPr>
              <a:t>(DATE)</a:t>
            </a:r>
            <a:r>
              <a:rPr lang="en-US" sz="1600" i="1" dirty="0">
                <a:solidFill>
                  <a:schemeClr val="accent5"/>
                </a:solidFill>
              </a:rPr>
              <a:t> at </a:t>
            </a:r>
            <a:r>
              <a:rPr lang="en-US" sz="1600" b="1" i="1" dirty="0">
                <a:solidFill>
                  <a:schemeClr val="accent5"/>
                </a:solidFill>
              </a:rPr>
              <a:t>(LOCATION)</a:t>
            </a:r>
            <a:endParaRPr lang="en-US" sz="1600" i="1" dirty="0">
              <a:solidFill>
                <a:schemeClr val="accent5"/>
              </a:solidFill>
            </a:endParaRPr>
          </a:p>
          <a:p>
            <a:pPr marL="0" lvl="0" indent="0" algn="l" rtl="0">
              <a:spcBef>
                <a:spcPts val="0"/>
              </a:spcBef>
              <a:spcAft>
                <a:spcPts val="0"/>
              </a:spcAft>
              <a:buNone/>
            </a:pPr>
            <a:endParaRPr lang="en-US" sz="1200" b="0" dirty="0"/>
          </a:p>
        </p:txBody>
      </p:sp>
      <p:sp>
        <p:nvSpPr>
          <p:cNvPr id="57" name="Google Shape;57;gda0a00a93e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dirty="0"/>
          </a:p>
        </p:txBody>
      </p:sp>
    </p:spTree>
    <p:extLst>
      <p:ext uri="{BB962C8B-B14F-4D97-AF65-F5344CB8AC3E}">
        <p14:creationId xmlns:p14="http://schemas.microsoft.com/office/powerpoint/2010/main" val="228124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8e45da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8e45da3e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b="1" dirty="0">
                <a:solidFill>
                  <a:srgbClr val="000000"/>
                </a:solidFill>
              </a:rPr>
              <a:t>To Say: </a:t>
            </a:r>
            <a:r>
              <a:rPr lang="en-US" sz="1000" dirty="0">
                <a:solidFill>
                  <a:srgbClr val="000000"/>
                </a:solidFill>
              </a:rPr>
              <a:t>“</a:t>
            </a:r>
            <a:r>
              <a:rPr lang="en-US" sz="1000" dirty="0"/>
              <a:t>Dynamic Learning Maps (DLM) is a consortium of 22 states that has developed a computer-delivered alternate assessment for students with significant cognitive deficits. Missouri uses this DLM alternate assessment and refers to it as MAP-A. The MAP-A measures </a:t>
            </a:r>
            <a:r>
              <a:rPr lang="en-US" sz="1000" dirty="0">
                <a:solidFill>
                  <a:srgbClr val="000000"/>
                </a:solidFill>
              </a:rPr>
              <a:t>Essential Elements which are aligned to Missouri Learning Standards.”</a:t>
            </a:r>
            <a:endParaRPr lang="en-US" sz="1000" dirty="0"/>
          </a:p>
          <a:p>
            <a:pPr marL="0" lvl="0" indent="0" algn="l" rtl="0">
              <a:lnSpc>
                <a:spcPct val="100000"/>
              </a:lnSpc>
              <a:spcBef>
                <a:spcPts val="0"/>
              </a:spcBef>
              <a:spcAft>
                <a:spcPts val="0"/>
              </a:spcAft>
              <a:buSzPts val="1400"/>
              <a:buNone/>
            </a:pPr>
            <a:endParaRPr lang="en-US" sz="1000" dirty="0">
              <a:solidFill>
                <a:srgbClr val="000000"/>
              </a:solidFill>
            </a:endParaRPr>
          </a:p>
          <a:p>
            <a:pPr marL="0" lvl="0" indent="0" algn="l" rtl="0">
              <a:lnSpc>
                <a:spcPct val="100000"/>
              </a:lnSpc>
              <a:spcBef>
                <a:spcPts val="0"/>
              </a:spcBef>
              <a:spcAft>
                <a:spcPts val="0"/>
              </a:spcAft>
              <a:buSzPts val="1400"/>
              <a:buNone/>
            </a:pPr>
            <a:r>
              <a:rPr lang="en-US" sz="1000" b="1" dirty="0"/>
              <a:t>The DLM EEs</a:t>
            </a:r>
            <a:r>
              <a:rPr lang="en-US" sz="1000" b="1" baseline="0" dirty="0"/>
              <a:t> </a:t>
            </a:r>
            <a:r>
              <a:rPr lang="en-US" sz="1000" b="1" dirty="0"/>
              <a:t>focus on academic instruction. </a:t>
            </a:r>
            <a:r>
              <a:rPr lang="en-US" sz="1000" dirty="0"/>
              <a:t>You need to utilize the EE at the student’s grade level to develop or reference academic goals for the student. </a:t>
            </a:r>
            <a:endParaRPr sz="950" dirty="0">
              <a:highlight>
                <a:srgbClr val="FFFFFF"/>
              </a:highlight>
              <a:latin typeface="Verdana"/>
              <a:ea typeface="Verdana"/>
              <a:cs typeface="Verdana"/>
              <a:sym typeface="Verdana"/>
            </a:endParaRPr>
          </a:p>
        </p:txBody>
      </p:sp>
      <p:sp>
        <p:nvSpPr>
          <p:cNvPr id="337" name="Google Shape;337;gf8e45da3e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extLst>
      <p:ext uri="{BB962C8B-B14F-4D97-AF65-F5344CB8AC3E}">
        <p14:creationId xmlns:p14="http://schemas.microsoft.com/office/powerpoint/2010/main" val="3313238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2800"/>
              </a:spcBef>
              <a:spcAft>
                <a:spcPts val="0"/>
              </a:spcAft>
              <a:buNone/>
            </a:pPr>
            <a:r>
              <a:rPr lang="en-US" dirty="0"/>
              <a:t>This is an engagement strategy if you have time for it. </a:t>
            </a:r>
            <a:br>
              <a:rPr lang="en-US" dirty="0"/>
            </a:br>
            <a:endParaRPr lang="en-US" dirty="0"/>
          </a:p>
          <a:p>
            <a:pPr marL="0" lvl="0" indent="0" algn="l" rtl="0">
              <a:spcBef>
                <a:spcPts val="2800"/>
              </a:spcBef>
              <a:spcAft>
                <a:spcPts val="0"/>
              </a:spcAft>
              <a:buNone/>
            </a:pPr>
            <a:r>
              <a:rPr lang="en-US" dirty="0"/>
              <a:t>A study released by the University of Waterloo in 2019 demonstrated that drawing is superior to activities such as reading or writing because it forces the person to process information in multiple ways: visually, kinesthetically, and semantically. Across a series of experiments, researchers found drawing information to be a powerful way to boost memory, increasing recall by nearly double.</a:t>
            </a:r>
          </a:p>
          <a:p>
            <a:pPr marL="0" lvl="0" indent="0" algn="l" rtl="0">
              <a:spcBef>
                <a:spcPts val="2800"/>
              </a:spcBef>
              <a:spcAft>
                <a:spcPts val="0"/>
              </a:spcAft>
              <a:buNone/>
            </a:pPr>
            <a:endParaRPr lang="en-US" dirty="0"/>
          </a:p>
          <a:p>
            <a:pPr marL="0" lvl="0" indent="0" algn="l" rtl="0">
              <a:spcBef>
                <a:spcPts val="2800"/>
              </a:spcBef>
              <a:spcAft>
                <a:spcPts val="0"/>
              </a:spcAft>
              <a:buNone/>
            </a:pPr>
            <a:r>
              <a:rPr lang="en-US" dirty="0"/>
              <a:t>With that in mind, we are going to have you draw something that we went over that you would like to remember. It will be a quick draw. When I say go, you will have 90 seconds to draw something you want to remember. When I call time, put down your pencil and pass it to the person on your right to see if they can guess what you drew.  </a:t>
            </a:r>
          </a:p>
          <a:p>
            <a:pPr marL="0" lvl="0" indent="0" algn="l" rtl="0">
              <a:spcBef>
                <a:spcPts val="2800"/>
              </a:spcBef>
              <a:spcAft>
                <a:spcPts val="0"/>
              </a:spcAft>
              <a:buNone/>
            </a:pPr>
            <a:endParaRPr lang="en-US" dirty="0"/>
          </a:p>
          <a:p>
            <a:pPr marL="0" lvl="0" indent="0" algn="l" rtl="0">
              <a:spcBef>
                <a:spcPts val="2800"/>
              </a:spcBef>
              <a:spcAft>
                <a:spcPts val="0"/>
              </a:spcAft>
              <a:buNone/>
            </a:pPr>
            <a:r>
              <a:rPr lang="en-US" dirty="0"/>
              <a:t>I will have a couple of you share your masterpieces, because the research went on to say, it is not the quality of the drawing that matters. Unlike listening to a lecture or viewing an image—activities in which students passively absorb information—drawing is active. It forces students to grapple with what they’re learning and reconstruct it in a way that makes sense to them.</a:t>
            </a:r>
          </a:p>
          <a:p>
            <a:pPr marL="0" lvl="0" indent="0" algn="l" rtl="0">
              <a:spcBef>
                <a:spcPts val="2800"/>
              </a:spcBef>
              <a:spcAft>
                <a:spcPts val="0"/>
              </a:spcAft>
              <a:buNone/>
            </a:pP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dirty="0"/>
          </a:p>
        </p:txBody>
      </p:sp>
    </p:spTree>
    <p:extLst>
      <p:ext uri="{BB962C8B-B14F-4D97-AF65-F5344CB8AC3E}">
        <p14:creationId xmlns:p14="http://schemas.microsoft.com/office/powerpoint/2010/main" val="4294648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cf02ac1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cf02ac19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rgbClr val="000000"/>
                </a:solidFill>
              </a:rPr>
              <a:t>To Say</a:t>
            </a:r>
            <a:r>
              <a:rPr lang="en-US" sz="1200" dirty="0">
                <a:solidFill>
                  <a:srgbClr val="000000"/>
                </a:solidFill>
              </a:rPr>
              <a:t>: “Please take a look at the graphic. Notice the terms on the graphic. They are the language of MAP-A for ELA and math.  They explain the structure of how the MAP-A was designed.”  </a:t>
            </a:r>
            <a:endParaRPr lang="en-US"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Starting at the outer ring is the Learning Map. The Learning Map is the learning progression students go through to learn a skill. That progression may vary from student to student. Assessment and instruction based on learning maps allows for multiple pathways to target a specific skill. It is where the process of developing EEs</a:t>
            </a:r>
            <a:r>
              <a:rPr lang="en-US" sz="1200" baseline="0" dirty="0">
                <a:solidFill>
                  <a:srgbClr val="000000"/>
                </a:solidFill>
              </a:rPr>
              <a:t> </a:t>
            </a:r>
            <a:r>
              <a:rPr lang="en-US" sz="1200" dirty="0">
                <a:solidFill>
                  <a:srgbClr val="000000"/>
                </a:solidFill>
              </a:rPr>
              <a:t>started.  </a:t>
            </a:r>
            <a:endParaRPr lang="en-US"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Because there were so many skills, they were organized into claims and conceptual areas:  </a:t>
            </a:r>
          </a:p>
          <a:p>
            <a:pPr marL="375871" lvl="0" indent="-272229" algn="l" rtl="0">
              <a:lnSpc>
                <a:spcPct val="90000"/>
              </a:lnSpc>
              <a:spcBef>
                <a:spcPts val="411"/>
              </a:spcBef>
              <a:spcAft>
                <a:spcPts val="0"/>
              </a:spcAft>
              <a:buClr>
                <a:srgbClr val="2DA2BF"/>
              </a:buClr>
              <a:buSzPts val="1088"/>
              <a:buFont typeface="Noto Sans Symbols"/>
              <a:buChar char="●"/>
            </a:pPr>
            <a:r>
              <a:rPr lang="en-US" sz="1200" dirty="0"/>
              <a:t>Claims</a:t>
            </a:r>
            <a:r>
              <a:rPr lang="en-US" sz="1200" dirty="0">
                <a:solidFill>
                  <a:srgbClr val="FF0000"/>
                </a:solidFill>
              </a:rPr>
              <a:t> </a:t>
            </a:r>
            <a:r>
              <a:rPr lang="en-US" sz="1200" dirty="0">
                <a:solidFill>
                  <a:srgbClr val="000000"/>
                </a:solidFill>
              </a:rPr>
              <a:t>are broad statements about what students are expected to learn and to do in relation to the content contained in the ELA and mathematics. For instance, in ELA comprehension is a claim area.</a:t>
            </a:r>
            <a:endParaRPr lang="en-US" sz="1200" dirty="0"/>
          </a:p>
          <a:p>
            <a:pPr marL="375871" lvl="0" indent="-272229" algn="l" rtl="0">
              <a:lnSpc>
                <a:spcPct val="90000"/>
              </a:lnSpc>
              <a:spcBef>
                <a:spcPts val="411"/>
              </a:spcBef>
              <a:spcAft>
                <a:spcPts val="0"/>
              </a:spcAft>
              <a:buClr>
                <a:srgbClr val="2DA2BF"/>
              </a:buClr>
              <a:buSzPts val="1088"/>
              <a:buFont typeface="Noto Sans Symbols"/>
              <a:buChar char="●"/>
            </a:pPr>
            <a:r>
              <a:rPr lang="en-US" sz="1200" dirty="0"/>
              <a:t>Conceptual areas</a:t>
            </a:r>
            <a:r>
              <a:rPr lang="en-US" sz="1200" dirty="0">
                <a:solidFill>
                  <a:srgbClr val="FF0000"/>
                </a:solidFill>
              </a:rPr>
              <a:t> </a:t>
            </a:r>
            <a:r>
              <a:rPr lang="en-US" sz="1200" dirty="0">
                <a:solidFill>
                  <a:srgbClr val="000000"/>
                </a:solidFill>
              </a:rPr>
              <a:t>are broad statements that tell what students should know and do in relation to a claim. For instance, in ELA, comprehension, m6 critical elements (plot, characters) is a conceptual area.  </a:t>
            </a:r>
            <a:endParaRPr lang="en-US" sz="1200" dirty="0"/>
          </a:p>
          <a:p>
            <a:pPr marL="375871" lvl="0" indent="-272229" algn="l" rtl="0">
              <a:lnSpc>
                <a:spcPct val="90000"/>
              </a:lnSpc>
              <a:spcBef>
                <a:spcPts val="411"/>
              </a:spcBef>
              <a:spcAft>
                <a:spcPts val="0"/>
              </a:spcAft>
              <a:buClr>
                <a:srgbClr val="2DA2BF"/>
              </a:buClr>
              <a:buSzPts val="1088"/>
              <a:buFont typeface="Noto Sans Symbols"/>
              <a:buChar char="●"/>
            </a:pPr>
            <a:r>
              <a:rPr lang="en-US" sz="1200" dirty="0"/>
              <a:t>Essential Elements</a:t>
            </a:r>
            <a:r>
              <a:rPr lang="en-US" sz="1200" baseline="0" dirty="0"/>
              <a:t> (</a:t>
            </a:r>
            <a:r>
              <a:rPr lang="en-US" sz="1200" dirty="0"/>
              <a:t>EEs): We talked about EE on the vocabulary slide. Essential Elements</a:t>
            </a:r>
            <a:r>
              <a:rPr lang="en-US" sz="1200" dirty="0">
                <a:solidFill>
                  <a:srgbClr val="FF0000"/>
                </a:solidFill>
              </a:rPr>
              <a:t> </a:t>
            </a:r>
            <a:r>
              <a:rPr lang="en-US" sz="1200" dirty="0">
                <a:solidFill>
                  <a:srgbClr val="000000"/>
                </a:solidFill>
              </a:rPr>
              <a:t>describe what students should know and do in relation to a conceptual area and are aligned to Missouri Learning Standards. They are what we teach and assess. Again, the EEs are what the academic goals for students with severe cognitive deficits should be based on. </a:t>
            </a:r>
            <a:endParaRPr lang="en-US" dirty="0"/>
          </a:p>
          <a:p>
            <a:pPr marL="375871" lvl="0" indent="-203140" algn="l" rtl="0">
              <a:lnSpc>
                <a:spcPct val="90000"/>
              </a:lnSpc>
              <a:spcBef>
                <a:spcPts val="411"/>
              </a:spcBef>
              <a:spcAft>
                <a:spcPts val="0"/>
              </a:spcAft>
              <a:buClr>
                <a:srgbClr val="2DA2BF"/>
              </a:buClr>
              <a:buSzPts val="1088"/>
              <a:buFont typeface="Noto Sans Symbols"/>
              <a:buNone/>
            </a:pPr>
            <a:endParaRPr lang="en-US" sz="1200" dirty="0"/>
          </a:p>
          <a:p>
            <a:pPr marL="0" lvl="0" indent="0" algn="l" rtl="0">
              <a:lnSpc>
                <a:spcPct val="90000"/>
              </a:lnSpc>
              <a:spcBef>
                <a:spcPts val="0"/>
              </a:spcBef>
              <a:spcAft>
                <a:spcPts val="0"/>
              </a:spcAft>
              <a:buSzPts val="1400"/>
              <a:buNone/>
            </a:pPr>
            <a:r>
              <a:rPr lang="en-US" sz="1200" dirty="0">
                <a:solidFill>
                  <a:srgbClr val="000000"/>
                </a:solidFill>
              </a:rPr>
              <a:t>Nodes is a term they use to describe the discrete knowledge and skills and understanding in ELA or math. Some of the nodes are what we call foundational nodes, they are the basis of learning. For instance, a foundational node may be to “attend to the teacher.” </a:t>
            </a:r>
            <a:endParaRPr lang="en-US" dirty="0"/>
          </a:p>
          <a:p>
            <a:pPr marL="0" lvl="0" indent="0" algn="l" rtl="0">
              <a:lnSpc>
                <a:spcPct val="90000"/>
              </a:lnSpc>
              <a:spcBef>
                <a:spcPts val="0"/>
              </a:spcBef>
              <a:spcAft>
                <a:spcPts val="0"/>
              </a:spcAft>
              <a:buSzPts val="1400"/>
              <a:buNone/>
            </a:pPr>
            <a:endParaRPr lang="en-US" sz="1200" dirty="0">
              <a:solidFill>
                <a:srgbClr val="000000"/>
              </a:solidFill>
            </a:endParaRPr>
          </a:p>
          <a:p>
            <a:pPr marL="0" lvl="0" indent="0" algn="l" rtl="0">
              <a:lnSpc>
                <a:spcPct val="90000"/>
              </a:lnSpc>
              <a:spcBef>
                <a:spcPts val="0"/>
              </a:spcBef>
              <a:spcAft>
                <a:spcPts val="0"/>
              </a:spcAft>
              <a:buSzPts val="1400"/>
              <a:buNone/>
            </a:pPr>
            <a:r>
              <a:rPr lang="en-US" sz="1200" dirty="0">
                <a:solidFill>
                  <a:srgbClr val="000000"/>
                </a:solidFill>
              </a:rPr>
              <a:t>All EEs</a:t>
            </a:r>
            <a:r>
              <a:rPr lang="en-US" sz="1200" baseline="0" dirty="0">
                <a:solidFill>
                  <a:srgbClr val="000000"/>
                </a:solidFill>
              </a:rPr>
              <a:t> </a:t>
            </a:r>
            <a:r>
              <a:rPr lang="en-US" sz="1200" dirty="0">
                <a:solidFill>
                  <a:srgbClr val="000000"/>
                </a:solidFill>
              </a:rPr>
              <a:t>are nodes. ELA has more than 2,000 nodes and math has 2,300 nodes. They also share more than 150 foundational nodes.</a:t>
            </a:r>
            <a:endParaRPr dirty="0">
              <a:highlight>
                <a:srgbClr val="FFFF00"/>
              </a:highlight>
            </a:endParaRPr>
          </a:p>
        </p:txBody>
      </p:sp>
      <p:sp>
        <p:nvSpPr>
          <p:cNvPr id="313" name="Google Shape;313;gecf02ac19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dirty="0"/>
          </a:p>
        </p:txBody>
      </p:sp>
    </p:spTree>
    <p:extLst>
      <p:ext uri="{BB962C8B-B14F-4D97-AF65-F5344CB8AC3E}">
        <p14:creationId xmlns:p14="http://schemas.microsoft.com/office/powerpoint/2010/main" val="194952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To Say</a:t>
            </a:r>
            <a:r>
              <a:rPr lang="en-US" dirty="0">
                <a:solidFill>
                  <a:srgbClr val="000000"/>
                </a:solidFill>
              </a:rPr>
              <a:t>: </a:t>
            </a:r>
            <a:r>
              <a:rPr lang="en-US" sz="1200" dirty="0">
                <a:solidFill>
                  <a:srgbClr val="000000"/>
                </a:solidFill>
              </a:rPr>
              <a:t>ELA and math align in many ways. They have the same number or claims and conceptual areas and skills that are derived from the Learning Map. The science structure is different. It does not have a Learning MAP-A and the structure for science is different than ELA and math. Science does not use the terms “Claims or Conceptual Areas”. Instead, it uses “Domains, Core Areas, and Topics”. Domains are the major science content areas, such as life science. Within the domains are core areas. The core areas are the key organizing principles in the science content. For instance, in life science a core area is Ecosystems. Topics further narrow the content. A topic for Ecosystems is the interdependence of Ecosystems. Science does have EEs just like ELA and math that are aligned to grade-level standards – but they are in grade bands, not individual grade levels. There is an elementary, middle school, and high school band.  </a:t>
            </a:r>
            <a:br>
              <a:rPr lang="en-US" sz="1200" dirty="0">
                <a:solidFill>
                  <a:srgbClr val="000000"/>
                </a:solidFill>
              </a:rPr>
            </a:b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t>As we proceed, we will continue to highlight other differences between science and ELA/math. </a:t>
            </a: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dirty="0"/>
          </a:p>
        </p:txBody>
      </p:sp>
    </p:spTree>
    <p:extLst>
      <p:ext uri="{BB962C8B-B14F-4D97-AF65-F5344CB8AC3E}">
        <p14:creationId xmlns:p14="http://schemas.microsoft.com/office/powerpoint/2010/main" val="1637925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We are doing some pop quiz questions throughout the training. To get into the system to give the MAP-A, you have to watch four modules and take and pass tests at 80 percent accuracy. We will provide time at the end of the session for you to take the four tests. Because we are going through the information, we are considering this the modules. You will take the test as if you have gone through the modules in a facilitated manner. These questions are based on the questions that will be on the tests you take as a part of your certification to give the MAP-A. Our plan is that you will be ready to take the test at the end of today, if you haven’t already. </a:t>
            </a:r>
            <a:br>
              <a:rPr lang="en-US" sz="1200" dirty="0"/>
            </a:br>
            <a:endParaRPr lang="en-US" sz="1200" dirty="0"/>
          </a:p>
          <a:p>
            <a:pPr marL="228600" lvl="0" indent="-228600" algn="l" rtl="0">
              <a:lnSpc>
                <a:spcPct val="100000"/>
              </a:lnSpc>
              <a:spcBef>
                <a:spcPts val="0"/>
              </a:spcBef>
              <a:spcAft>
                <a:spcPts val="0"/>
              </a:spcAft>
              <a:buSzPts val="1400"/>
              <a:buFont typeface="+mj-lt"/>
              <a:buAutoNum type="arabicPeriod"/>
            </a:pPr>
            <a:r>
              <a:rPr lang="en-US" sz="1200" dirty="0"/>
              <a:t>True – must be based on grade-level standards – they are linked to MLS </a:t>
            </a:r>
            <a:endParaRPr lang="en-US" dirty="0"/>
          </a:p>
          <a:p>
            <a:pPr marL="228600" lvl="0" indent="-228600" algn="l" rtl="0">
              <a:lnSpc>
                <a:spcPct val="100000"/>
              </a:lnSpc>
              <a:spcBef>
                <a:spcPts val="0"/>
              </a:spcBef>
              <a:spcAft>
                <a:spcPts val="0"/>
              </a:spcAft>
              <a:buSzPts val="1400"/>
              <a:buFont typeface="+mj-lt"/>
              <a:buAutoNum type="arabicPeriod"/>
            </a:pPr>
            <a:r>
              <a:rPr lang="en-US" sz="1200" dirty="0"/>
              <a:t>False – linked to academic standards – IEP may contain functional goals, but all academic goals must be tied to the EEs</a:t>
            </a:r>
            <a:r>
              <a:rPr lang="en-US" sz="1200" baseline="0" dirty="0"/>
              <a:t> </a:t>
            </a:r>
            <a:r>
              <a:rPr lang="en-US" sz="1200" dirty="0"/>
              <a:t>– which are tied to the MLS </a:t>
            </a:r>
            <a:endParaRPr lang="en-US" dirty="0"/>
          </a:p>
          <a:p>
            <a:pPr marL="228600" lvl="0" indent="-228600" algn="l" rtl="0">
              <a:lnSpc>
                <a:spcPct val="100000"/>
              </a:lnSpc>
              <a:spcBef>
                <a:spcPts val="0"/>
              </a:spcBef>
              <a:spcAft>
                <a:spcPts val="0"/>
              </a:spcAft>
              <a:buSzPts val="1400"/>
              <a:buFont typeface="+mj-lt"/>
              <a:buAutoNum type="arabicPeriod"/>
            </a:pPr>
            <a:r>
              <a:rPr lang="en-US" sz="1200" dirty="0"/>
              <a:t>True – we teach then we test and we use how they did on the test to plan for teaching – we will go through what the cycle should look like </a:t>
            </a:r>
          </a:p>
          <a:p>
            <a:pPr marL="228600" lvl="0" indent="-228600" algn="l" rtl="0">
              <a:lnSpc>
                <a:spcPct val="100000"/>
              </a:lnSpc>
              <a:spcBef>
                <a:spcPts val="0"/>
              </a:spcBef>
              <a:spcAft>
                <a:spcPts val="0"/>
              </a:spcAft>
              <a:buSzPts val="1600"/>
              <a:buFont typeface="+mj-lt"/>
              <a:buAutoNum type="arabicPeriod"/>
            </a:pPr>
            <a:r>
              <a:rPr lang="en-US" sz="1200" dirty="0"/>
              <a:t>False - They generally take 5-15 minutes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dirty="0"/>
          </a:p>
        </p:txBody>
      </p:sp>
    </p:spTree>
    <p:extLst>
      <p:ext uri="{BB962C8B-B14F-4D97-AF65-F5344CB8AC3E}">
        <p14:creationId xmlns:p14="http://schemas.microsoft.com/office/powerpoint/2010/main" val="680946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363244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t>To Say</a:t>
            </a:r>
            <a:r>
              <a:rPr lang="en-US" sz="1200" dirty="0"/>
              <a:t>: A student who is eligible for the MAP-A does NOT</a:t>
            </a:r>
            <a:r>
              <a:rPr lang="en-US" sz="1200" b="1" dirty="0"/>
              <a:t> </a:t>
            </a:r>
            <a:r>
              <a:rPr lang="en-US" sz="1200" dirty="0"/>
              <a:t>participate in any other statewide standardized assessments regardless of what classes they are attending. Therefore, the student will not take the End of Course (EOC) exams, grade-level assessments or other standardized state testing at their grade level. This does not apply to any assessments that are designated in the local assessment plan.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Any child who qualifies to take the MAP-A will take the MAP-A across the board. They cannot take the MAP-A in ELA but the MAP in math. MAP-A students who qualify as English Language Learners (ELA) may possibly take the WIDA Alternate ACCESS English Language Proficiency Test. MAP-A students are not included in national or international assessments such as the National Assessment of Educational Progress (NAEP).  </a:t>
            </a:r>
          </a:p>
          <a:p>
            <a:pPr marL="0" lvl="0" indent="0" algn="l" rtl="0">
              <a:spcBef>
                <a:spcPts val="2800"/>
              </a:spcBef>
              <a:spcAft>
                <a:spcPts val="0"/>
              </a:spcAft>
              <a:buNone/>
            </a:pP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dirty="0"/>
          </a:p>
        </p:txBody>
      </p:sp>
    </p:spTree>
    <p:extLst>
      <p:ext uri="{BB962C8B-B14F-4D97-AF65-F5344CB8AC3E}">
        <p14:creationId xmlns:p14="http://schemas.microsoft.com/office/powerpoint/2010/main" val="4170983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This slide is not necessarily related to the MAP-A, but needs to be mentioned. It is also important to understand that if your district gives a specific test at a grade level as outlined in their district assessment plan, then any special education students, regardless of their disability, in that grade level will need to take that test or an equivalent test.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For instance, if your district routinely gives the Armed Services Vocational Aptitude Battery (ASVAB), which is a career aptitude test, at a specific grade in high school, you need to ensure all your special education students in that grade either take that test or a different career aptitude test.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It can be a locally developed assessment for a student with a severe cognitive impairment. It can be something you get off the </a:t>
            </a:r>
            <a:r>
              <a:rPr lang="en-US" sz="1200" b="0" i="0" u="none" strike="noStrike" cap="none" dirty="0" err="1">
                <a:solidFill>
                  <a:schemeClr val="dk1"/>
                </a:solidFill>
                <a:effectLst/>
                <a:latin typeface="Calibri"/>
                <a:ea typeface="Calibri"/>
                <a:cs typeface="Calibri"/>
                <a:sym typeface="Calibri"/>
              </a:rPr>
              <a:t>Zarrow</a:t>
            </a:r>
            <a:r>
              <a:rPr lang="en-US" sz="1200" b="0" i="0" u="none" strike="noStrike" cap="none" dirty="0">
                <a:solidFill>
                  <a:schemeClr val="dk1"/>
                </a:solidFill>
                <a:effectLst/>
                <a:latin typeface="Calibri"/>
                <a:ea typeface="Calibri"/>
                <a:cs typeface="Calibri"/>
                <a:sym typeface="Calibri"/>
              </a:rPr>
              <a:t> Center website (</a:t>
            </a:r>
            <a:r>
              <a:rPr lang="en-US" sz="1200" b="0" i="0" u="sng" strike="noStrike" cap="none" dirty="0">
                <a:solidFill>
                  <a:schemeClr val="dk1"/>
                </a:solidFill>
                <a:effectLst/>
                <a:latin typeface="Calibri"/>
                <a:ea typeface="Calibri"/>
                <a:cs typeface="Calibri"/>
                <a:sym typeface="Calibri"/>
                <a:hlinkClick r:id="rId3"/>
              </a:rPr>
              <a:t>https://www.ou.edu/education/zarrow</a:t>
            </a:r>
            <a:r>
              <a:rPr lang="en-US" sz="1200" b="0" i="0" u="none" strike="noStrike" cap="none" dirty="0">
                <a:solidFill>
                  <a:schemeClr val="dk1"/>
                </a:solidFill>
                <a:effectLst/>
                <a:latin typeface="Calibri"/>
                <a:ea typeface="Calibri"/>
                <a:cs typeface="Calibri"/>
                <a:sym typeface="Calibri"/>
              </a:rPr>
              <a:t>). But, you need to ensure you meet all your local district assessment requirements. Each district is required to have an assessment plan. You can find out from your building counselor or principal what those testing requirements are and ensure your special education students are meeting those guidelines. The MAP-A only takes the place of the state assessments which are 3rd-8th MAP-And the required End of Course (EOC) exams in high school.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If you have questions about finding appropriate testing for your students with severe cognitive deficits, reach out to me after the training.</a:t>
            </a:r>
          </a:p>
          <a:p>
            <a:pPr marL="0" marR="0" indent="0" algn="l">
              <a:lnSpc>
                <a:spcPct val="0"/>
              </a:lnSpc>
              <a:spcBef>
                <a:spcPts val="0"/>
              </a:spcBef>
              <a:spcAft>
                <a:spcPts val="0"/>
              </a:spcAft>
            </a:pP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dirty="0"/>
          </a:p>
        </p:txBody>
      </p:sp>
    </p:spTree>
    <p:extLst>
      <p:ext uri="{BB962C8B-B14F-4D97-AF65-F5344CB8AC3E}">
        <p14:creationId xmlns:p14="http://schemas.microsoft.com/office/powerpoint/2010/main" val="1837120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rgbClr val="000000"/>
                </a:solidFill>
              </a:rPr>
              <a:t>To Say: </a:t>
            </a:r>
            <a:r>
              <a:rPr lang="en-US" sz="1200" dirty="0"/>
              <a:t>Much like the MAP, the MAP-A is required at specific grade levels. On the slide are the grade levels and subject areas listed where it is required. The IEP, Form D, Part 3 is where you will fill out information if the student will be taking the MAP-A as their state assessment.  </a:t>
            </a:r>
            <a:endParaRPr lang="en-US"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State academic achievement testing is a requirement. Because of the Every Student Succeeds Act (ESSA) passed in 2015, there are no exempt students. That means all students take a state test. Those enrolled in state schools, in district sponsored severely disabled programs, students on the autism spectrum, medically fragile students, and</a:t>
            </a:r>
            <a:r>
              <a:rPr lang="en-US" sz="1200" baseline="0" dirty="0"/>
              <a:t> </a:t>
            </a:r>
            <a:r>
              <a:rPr lang="en-US" sz="1200" dirty="0"/>
              <a:t>homebound students are all required to take a state assessment.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solidFill>
                  <a:srgbClr val="000000"/>
                </a:solidFill>
              </a:rPr>
              <a:t>If a district chooses to administer the MAP-A as an optional assessments, </a:t>
            </a:r>
            <a:r>
              <a:rPr lang="en-US" sz="1200" dirty="0"/>
              <a:t>in grades 9, 10, and 12, or the science assessment in grades 3, 4, 6, 7, 9, 10, and 12 as a local assessment use,</a:t>
            </a:r>
            <a:r>
              <a:rPr lang="en-US" sz="1200" dirty="0">
                <a:solidFill>
                  <a:srgbClr val="000000"/>
                </a:solidFill>
              </a:rPr>
              <a:t> then the MAP-A is considered a district-level assessments as opposed to state level. In this case, Form E is filled out. If you have questions about Form D or Form E, please contact your compliance</a:t>
            </a:r>
            <a:r>
              <a:rPr lang="en-US" sz="1200" dirty="0"/>
              <a:t> </a:t>
            </a:r>
            <a:r>
              <a:rPr lang="en-US" sz="1200" dirty="0">
                <a:solidFill>
                  <a:srgbClr val="000000"/>
                </a:solidFill>
              </a:rPr>
              <a:t>consultant.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The compliance consultants updated Form D to include whether or not you intend to utilize the MAP-A (listed as the DLM test) as a local district assessment. There is a checkbox where you will address that question.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A teacher may chose to give the MAP-A in grades or content not required as a way to track IEP goal progress or to keep the students familiar with the testing process or to serve in place of locally required assessments for that grade level. It will not count against your annual performance report, if you are locally testing students using the MAP-A or if you do not give the required number of assessments.   </a:t>
            </a: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dirty="0"/>
          </a:p>
        </p:txBody>
      </p:sp>
    </p:spTree>
    <p:extLst>
      <p:ext uri="{BB962C8B-B14F-4D97-AF65-F5344CB8AC3E}">
        <p14:creationId xmlns:p14="http://schemas.microsoft.com/office/powerpoint/2010/main" val="2943765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rgbClr val="000000"/>
                </a:solidFill>
              </a:rPr>
              <a:t>To Say</a:t>
            </a:r>
            <a:r>
              <a:rPr lang="en-US" sz="1200" dirty="0">
                <a:solidFill>
                  <a:srgbClr val="000000"/>
                </a:solidFill>
              </a:rPr>
              <a:t>: “There are two instructionally embedded testing windows for ELA and math MAP-A. The windows are when the tests must be given. The fall window starts on September 11, 2023 and ends on December 22 , 2023. The spring window starts on February  5, 2024 and ends on May 17, 2024. You will give the MAP-A during both of the windows.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This is different from traditional year-end testing in which a student’s knowledge is assessed for the core subjects during a few days in the spring. Remember, with embedded instruction, assessment items and tasks are embedded in your day-to-day instruction and inform what you are teaching. Which means, as you instruct the students you assess when you feel they can demonstrate they have learned the material anytime during that testing window. The primary intention of this model is to connect instruction and assessment to the students’ IEP goals.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 You most likely will not start assessing via a </a:t>
            </a:r>
            <a:r>
              <a:rPr lang="en-US" sz="1200" dirty="0" err="1">
                <a:solidFill>
                  <a:srgbClr val="000000"/>
                </a:solidFill>
              </a:rPr>
              <a:t>testlet</a:t>
            </a:r>
            <a:r>
              <a:rPr lang="en-US" sz="1200" dirty="0">
                <a:solidFill>
                  <a:srgbClr val="000000"/>
                </a:solidFill>
              </a:rPr>
              <a:t> until late September or early October, after you get the year started and get into your teaching routine. It will depend on the student. However, this is not a race to complete all </a:t>
            </a:r>
            <a:r>
              <a:rPr lang="en-US" sz="1200" dirty="0" err="1">
                <a:solidFill>
                  <a:srgbClr val="000000"/>
                </a:solidFill>
              </a:rPr>
              <a:t>testlets</a:t>
            </a:r>
            <a:r>
              <a:rPr lang="en-US" sz="1200" dirty="0">
                <a:solidFill>
                  <a:srgbClr val="000000"/>
                </a:solidFill>
              </a:rPr>
              <a:t> within the first month of school or a mad dash at the end of the testing window to get all </a:t>
            </a:r>
            <a:r>
              <a:rPr lang="en-US" sz="1200" dirty="0" err="1">
                <a:solidFill>
                  <a:srgbClr val="000000"/>
                </a:solidFill>
              </a:rPr>
              <a:t>testlets</a:t>
            </a:r>
            <a:r>
              <a:rPr lang="en-US" sz="1200" dirty="0">
                <a:solidFill>
                  <a:srgbClr val="000000"/>
                </a:solidFill>
              </a:rPr>
              <a:t> completed in the last few days the window is open. We tell teachers to look strategically at your calendars and figure out tentative dates for testing and plan backwards from there. You can’t guarantee you will be there, but it helps spread the testing out over the entire window and helps you pace your instruction. It also helps you structure your time if you are assessing multiple students.  </a:t>
            </a:r>
            <a:endParaRPr lang="en-US" sz="1200"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t>Assessment items and tasks are to be embedded in day-to-day instruction and inform teaching. The student takes the test when you have taught the content and you think they are ready, rather than an arbitrary date provided by the district or state.  </a:t>
            </a:r>
          </a:p>
          <a:p>
            <a:pPr marL="0" marR="0" indent="0" algn="l">
              <a:lnSpc>
                <a:spcPct val="0"/>
              </a:lnSpc>
              <a:spcBef>
                <a:spcPts val="0"/>
              </a:spcBef>
              <a:spcAft>
                <a:spcPts val="0"/>
              </a:spcAft>
            </a:pP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dirty="0"/>
          </a:p>
        </p:txBody>
      </p:sp>
    </p:spTree>
    <p:extLst>
      <p:ext uri="{BB962C8B-B14F-4D97-AF65-F5344CB8AC3E}">
        <p14:creationId xmlns:p14="http://schemas.microsoft.com/office/powerpoint/2010/main" val="374342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dirty="0"/>
          </a:p>
        </p:txBody>
      </p:sp>
    </p:spTree>
    <p:extLst>
      <p:ext uri="{BB962C8B-B14F-4D97-AF65-F5344CB8AC3E}">
        <p14:creationId xmlns:p14="http://schemas.microsoft.com/office/powerpoint/2010/main" val="171848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Although we talk about Missouri being an instructionally-embedded state, meaning we give the MAP-A all during the year, the reality is that we are both instructionally-embedded and year-end. ELA and math are instructionally-embedded. They are given during the fall and spring windows, whenever you feel the child is ready to demonstrate what they have learned.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Science is only required in the spring. But, it may be given whenever the spring window opens and the student is ready, not just near at the end of the school year like the MAP.  As soon as the testing window opens, you can begin assessing your students. Teachers can give science MAP-A </a:t>
            </a:r>
            <a:r>
              <a:rPr lang="en-US" sz="1200" dirty="0" err="1"/>
              <a:t>testlets</a:t>
            </a:r>
            <a:r>
              <a:rPr lang="en-US" sz="1200" dirty="0"/>
              <a:t> in the fall window for practice or to progress-monitor IEP goals. The scores will not count on the districts Annual Performance Report (APR) and they will not count on the students individual year-end score report.    </a:t>
            </a: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dirty="0"/>
          </a:p>
        </p:txBody>
      </p:sp>
    </p:spTree>
    <p:extLst>
      <p:ext uri="{BB962C8B-B14F-4D97-AF65-F5344CB8AC3E}">
        <p14:creationId xmlns:p14="http://schemas.microsoft.com/office/powerpoint/2010/main" val="90542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eb35e2ce9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eb35e2ce9d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u="sng" dirty="0">
                <a:solidFill>
                  <a:srgbClr val="C00000"/>
                </a:solidFill>
              </a:rPr>
              <a:t>Refer to note page make sure we have step by step navigation guide</a:t>
            </a:r>
          </a:p>
          <a:p>
            <a:pPr marL="0" lvl="0" indent="0" algn="l" rtl="0">
              <a:lnSpc>
                <a:spcPct val="100000"/>
              </a:lnSpc>
              <a:spcBef>
                <a:spcPts val="0"/>
              </a:spcBef>
              <a:spcAft>
                <a:spcPts val="0"/>
              </a:spcAft>
              <a:buSzPts val="1400"/>
              <a:buNone/>
            </a:pPr>
            <a:endParaRPr lang="en-US" b="1" dirty="0">
              <a:solidFill>
                <a:srgbClr val="000000"/>
              </a:solidFill>
            </a:endParaRPr>
          </a:p>
          <a:p>
            <a:pPr marL="0" lvl="0" indent="0" algn="l" rtl="0">
              <a:lnSpc>
                <a:spcPct val="100000"/>
              </a:lnSpc>
              <a:spcBef>
                <a:spcPts val="0"/>
              </a:spcBef>
              <a:spcAft>
                <a:spcPts val="0"/>
              </a:spcAft>
              <a:buSzPts val="1400"/>
              <a:buNone/>
            </a:pPr>
            <a:r>
              <a:rPr lang="en-US" sz="1200" b="1" dirty="0">
                <a:solidFill>
                  <a:srgbClr val="000000"/>
                </a:solidFill>
              </a:rPr>
              <a:t>To Say: </a:t>
            </a:r>
            <a:r>
              <a:rPr lang="en-US" sz="1200" dirty="0">
                <a:solidFill>
                  <a:srgbClr val="000000"/>
                </a:solidFill>
              </a:rPr>
              <a:t>“</a:t>
            </a:r>
            <a:r>
              <a:rPr lang="en-US" sz="1200" dirty="0"/>
              <a:t>DESE’s MAP-A webpage is the page to go for resources. It contains many resources, but is not always easy to navigate.  We do have a handout that you can use to navigate the webpage and help you find what you need. We are now going to look at the DESE  webpage for MAP-A. I will take you on a brief tour of the website, utilizing the handout I have for you. You can follow along with me and highlight items on the handout or if you have a computer,</a:t>
            </a:r>
            <a:r>
              <a:rPr lang="en-US" sz="1200" baseline="0" dirty="0"/>
              <a:t> you can follow along. </a:t>
            </a:r>
            <a:r>
              <a:rPr lang="en-US" sz="1200" dirty="0"/>
              <a:t>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Make sure you touch on </a:t>
            </a:r>
          </a:p>
          <a:p>
            <a:pPr marL="457200" lvl="0" indent="-317500" algn="l" rtl="0">
              <a:lnSpc>
                <a:spcPct val="100000"/>
              </a:lnSpc>
              <a:spcBef>
                <a:spcPts val="0"/>
              </a:spcBef>
              <a:spcAft>
                <a:spcPts val="0"/>
              </a:spcAft>
              <a:buSzPts val="1400"/>
              <a:buChar char="●"/>
            </a:pPr>
            <a:r>
              <a:rPr lang="en-US" sz="1200" b="1" dirty="0"/>
              <a:t>The Checklist for the Test Administrator found in the Test Administrator Manual </a:t>
            </a:r>
          </a:p>
          <a:p>
            <a:pPr marL="457200" lvl="0" indent="-317500" algn="l" rtl="0">
              <a:lnSpc>
                <a:spcPct val="100000"/>
              </a:lnSpc>
              <a:spcBef>
                <a:spcPts val="0"/>
              </a:spcBef>
              <a:spcAft>
                <a:spcPts val="0"/>
              </a:spcAft>
              <a:buSzPts val="1400"/>
              <a:buChar char="●"/>
            </a:pPr>
            <a:r>
              <a:rPr lang="en-US" sz="1200" b="1" dirty="0"/>
              <a:t>The Educator Portal User Guide as the manual that provides the best information to complete a task in the Educator Portal</a:t>
            </a:r>
          </a:p>
          <a:p>
            <a:pPr marL="0" lvl="0" indent="0" algn="l" rtl="0">
              <a:spcBef>
                <a:spcPts val="0"/>
              </a:spcBef>
              <a:spcAft>
                <a:spcPts val="0"/>
              </a:spcAft>
              <a:buNone/>
            </a:pPr>
            <a:endParaRPr dirty="0"/>
          </a:p>
        </p:txBody>
      </p:sp>
      <p:sp>
        <p:nvSpPr>
          <p:cNvPr id="274" name="Google Shape;274;geb35e2ce9d_0_1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dirty="0"/>
          </a:p>
        </p:txBody>
      </p:sp>
    </p:spTree>
    <p:extLst>
      <p:ext uri="{BB962C8B-B14F-4D97-AF65-F5344CB8AC3E}">
        <p14:creationId xmlns:p14="http://schemas.microsoft.com/office/powerpoint/2010/main" val="1856928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eb35e2ce9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eb35e2ce9d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This is the information we mentioned earlier, it is the handout that outlines all the responsibilities for the different MAP-A roles in the district. MAP-A is one of those things where it truly takes a village. One person in your district may have more than one role. For instance, the District Test Coordinator and data manager could be the same person, even though they are two different roles. But you cannot do your job as the Test Administrator until they do their part. They may be new in their role also, so you can share </a:t>
            </a:r>
            <a:r>
              <a:rPr lang="en-US" sz="1200" dirty="0" err="1"/>
              <a:t>th</a:t>
            </a:r>
            <a:endParaRPr lang="en-US" sz="1200" dirty="0"/>
          </a:p>
          <a:p>
            <a:pPr marL="0" lvl="0" indent="0" algn="l" rtl="0">
              <a:spcBef>
                <a:spcPts val="0"/>
              </a:spcBef>
              <a:spcAft>
                <a:spcPts val="0"/>
              </a:spcAft>
              <a:buNone/>
            </a:pPr>
            <a:endParaRPr dirty="0"/>
          </a:p>
        </p:txBody>
      </p:sp>
      <p:sp>
        <p:nvSpPr>
          <p:cNvPr id="274" name="Google Shape;274;geb35e2ce9d_0_1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dirty="0"/>
          </a:p>
        </p:txBody>
      </p:sp>
    </p:spTree>
    <p:extLst>
      <p:ext uri="{BB962C8B-B14F-4D97-AF65-F5344CB8AC3E}">
        <p14:creationId xmlns:p14="http://schemas.microsoft.com/office/powerpoint/2010/main" val="1867469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eb35e2ce9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eb35e2ce9d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n-US" sz="1200" dirty="0">
                <a:solidFill>
                  <a:srgbClr val="000000"/>
                </a:solidFill>
              </a:rPr>
              <a:t>There are some important sites on the DESE webpage that may be helpful that are not in the MAP-A section. The Missouri Learning Standards for students with significant cognitive deficits aka the Essential Elements (EEs) can also be found at the bottom of this page in a tab marked “ALTERNATE”. As we have mentioned previously, any academic goals on IEPS need to relate the EEs</a:t>
            </a:r>
            <a:r>
              <a:rPr lang="en-US" sz="1200" baseline="0" dirty="0">
                <a:solidFill>
                  <a:srgbClr val="000000"/>
                </a:solidFill>
              </a:rPr>
              <a:t> </a:t>
            </a:r>
            <a:r>
              <a:rPr lang="en-US" sz="1200" dirty="0">
                <a:solidFill>
                  <a:srgbClr val="000000"/>
                </a:solidFill>
              </a:rPr>
              <a:t>for that students’ grade level. These are the skills you will be assessing; these are the skills you need to be teaching.  </a:t>
            </a:r>
            <a:endParaRPr lang="en-US" dirty="0"/>
          </a:p>
          <a:p>
            <a:pPr marL="0" lvl="0" indent="0" algn="l" rtl="0">
              <a:lnSpc>
                <a:spcPct val="100000"/>
              </a:lnSpc>
              <a:spcBef>
                <a:spcPts val="0"/>
              </a:spcBef>
              <a:spcAft>
                <a:spcPts val="0"/>
              </a:spcAft>
              <a:buSzPts val="1200"/>
              <a:buNone/>
            </a:pPr>
            <a:endParaRPr lang="en-US" sz="1200" dirty="0">
              <a:solidFill>
                <a:srgbClr val="000000"/>
              </a:solidFill>
            </a:endParaRPr>
          </a:p>
          <a:p>
            <a:pPr marL="0" lvl="0" indent="0" algn="l" rtl="0">
              <a:lnSpc>
                <a:spcPct val="100000"/>
              </a:lnSpc>
              <a:spcBef>
                <a:spcPts val="0"/>
              </a:spcBef>
              <a:spcAft>
                <a:spcPts val="0"/>
              </a:spcAft>
              <a:buSzPts val="1200"/>
              <a:buNone/>
            </a:pPr>
            <a:r>
              <a:rPr lang="en-US" sz="1200" dirty="0">
                <a:solidFill>
                  <a:srgbClr val="000000"/>
                </a:solidFill>
              </a:rPr>
              <a:t>Another set of documents located on the DESE website that are very important are the crosswalk documents. The “</a:t>
            </a:r>
            <a:r>
              <a:rPr lang="en-US" sz="1200" i="1" dirty="0">
                <a:solidFill>
                  <a:srgbClr val="000000"/>
                </a:solidFill>
              </a:rPr>
              <a:t>MAP Alternate Crosswalk for ELA, math or science” </a:t>
            </a:r>
            <a:r>
              <a:rPr lang="en-US" sz="1200" dirty="0">
                <a:solidFill>
                  <a:srgbClr val="000000"/>
                </a:solidFill>
              </a:rPr>
              <a:t>describe how the Essential Elements align to the Missouri Learning Standards. It is available in PDF or Word format. There is a link to this on the MAP-A website also. But, on the DLM website the EE are aligned to the common core standards, not the Missouri Learning Standards. The crosswalk may be helpful in helping parents understand that even if the activities and lessons look different in your classroom, you are meeting the IDEA required mandate of providing access to the general education curriculum.  </a:t>
            </a:r>
            <a:endParaRPr dirty="0"/>
          </a:p>
        </p:txBody>
      </p:sp>
      <p:sp>
        <p:nvSpPr>
          <p:cNvPr id="274" name="Google Shape;274;geb35e2ce9d_0_1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dirty="0"/>
          </a:p>
        </p:txBody>
      </p:sp>
    </p:spTree>
    <p:extLst>
      <p:ext uri="{BB962C8B-B14F-4D97-AF65-F5344CB8AC3E}">
        <p14:creationId xmlns:p14="http://schemas.microsoft.com/office/powerpoint/2010/main" val="3265810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cf02ac19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cf02ac19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This is your village to help you with MAP-A. Experienced teachers in your district are a valuable resource. There is someone in your district, possibly a director or process coordinator, who is the MAP-A Test Coordinator. They will be able to help you. You are welcome to reach out to me. The DLM service desk has someone assigned to Missouri. However, they only want to talk to one person per district. So, you may need to go through your district chain of command to reach out to them. Caryn Giarratano is a great resource. She is MAP-A, 24/7, 365 days-a-week and is very quick to get back with you.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RPDC Consultant-change to your name</a:t>
            </a:r>
          </a:p>
          <a:p>
            <a:pPr marL="0" lvl="0" indent="0" algn="l" rtl="0">
              <a:spcBef>
                <a:spcPts val="0"/>
              </a:spcBef>
              <a:spcAft>
                <a:spcPts val="0"/>
              </a:spcAft>
              <a:buNone/>
            </a:pPr>
            <a:endParaRPr dirty="0">
              <a:solidFill>
                <a:srgbClr val="333333"/>
              </a:solidFill>
              <a:highlight>
                <a:srgbClr val="FFFFFF"/>
              </a:highlight>
            </a:endParaRPr>
          </a:p>
        </p:txBody>
      </p:sp>
      <p:sp>
        <p:nvSpPr>
          <p:cNvPr id="321" name="Google Shape;321;gecf02ac19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dirty="0"/>
          </a:p>
        </p:txBody>
      </p:sp>
    </p:spTree>
    <p:extLst>
      <p:ext uri="{BB962C8B-B14F-4D97-AF65-F5344CB8AC3E}">
        <p14:creationId xmlns:p14="http://schemas.microsoft.com/office/powerpoint/2010/main" val="1844503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cf02ac19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cf02ac19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Communicating with parents about the MAP-A is vitally important and MAP-A results should go when the MAP goes home to the parents. The MAP-A results are called End-of-the-Year Individual Student Reports. There are some resources available for parents on understanding the MAP-A assessment and the MAP-A results. There are also documents available to help you, the Test Administrator, understand and use those results to check progress on goals and provide progress monitoring updates to the parents.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We will not go into much detail about the Student End-of-the-Year report during this module. But it does provide good information regarding student progress. </a:t>
            </a:r>
            <a:r>
              <a:rPr lang="en-US" sz="1200" b="1" dirty="0"/>
              <a:t>It does have two parts; performance profile and learning profile. </a:t>
            </a:r>
            <a:r>
              <a:rPr lang="en-US" sz="1200" dirty="0"/>
              <a:t>Together the two parts let parents know how the student did on each of the </a:t>
            </a:r>
            <a:r>
              <a:rPr lang="en-US" sz="1200" dirty="0" err="1"/>
              <a:t>testlets</a:t>
            </a:r>
            <a:r>
              <a:rPr lang="en-US" sz="1200" dirty="0"/>
              <a:t> they took and overall in the subject area. You will get a  student report for each subject the student is tested.   </a:t>
            </a:r>
          </a:p>
          <a:p>
            <a:pPr marL="0" lvl="0" indent="0" algn="l" rtl="0">
              <a:spcBef>
                <a:spcPts val="0"/>
              </a:spcBef>
              <a:spcAft>
                <a:spcPts val="0"/>
              </a:spcAft>
              <a:buNone/>
            </a:pPr>
            <a:endParaRPr dirty="0">
              <a:solidFill>
                <a:srgbClr val="333333"/>
              </a:solidFill>
              <a:highlight>
                <a:srgbClr val="FFFFFF"/>
              </a:highlight>
            </a:endParaRPr>
          </a:p>
        </p:txBody>
      </p:sp>
      <p:sp>
        <p:nvSpPr>
          <p:cNvPr id="321" name="Google Shape;321;gecf02ac19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dirty="0"/>
          </a:p>
        </p:txBody>
      </p:sp>
    </p:spTree>
    <p:extLst>
      <p:ext uri="{BB962C8B-B14F-4D97-AF65-F5344CB8AC3E}">
        <p14:creationId xmlns:p14="http://schemas.microsoft.com/office/powerpoint/2010/main" val="3514027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cf02ac19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cf02ac19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t>To Say: </a:t>
            </a:r>
            <a:r>
              <a:rPr lang="en-US" sz="1200" dirty="0"/>
              <a:t>There is a section in the MAP-A resources that is for parents. If you have parents that want ideas on what instruction looks like for students with severe cognitive impairments, this is a good place to send them. Also, this is a section that teachers can use. There are some good resources found here. In the Build Your Own Curriculum section, which is the state school curriculum, there are activities that may work for some of your students. You will find complete lessons designed on specific Missouri Learning Standards. The arrow points to a PowerPoint on how to access those instructional activities. You will access them from the Build Your Own Curriculum link, which is directly above it.   </a:t>
            </a:r>
            <a:endParaRPr lang="en-US"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There are at-home resources for teachers if you have students who are medically fragile and miss a lot of school or are homebound and you provide education for the student at their home. There is also a similar document for parents.   </a:t>
            </a:r>
            <a:endParaRPr lang="en-US"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last section is new and contains links to social media connections to the MAP-A. It has a link to all the MAP-A Pinterest pages as well as some of the professional development modules. </a:t>
            </a:r>
          </a:p>
          <a:p>
            <a:pPr marL="0" lvl="0" indent="0" algn="l" rtl="0">
              <a:spcBef>
                <a:spcPts val="0"/>
              </a:spcBef>
              <a:spcAft>
                <a:spcPts val="0"/>
              </a:spcAft>
              <a:buNone/>
            </a:pPr>
            <a:endParaRPr dirty="0">
              <a:solidFill>
                <a:srgbClr val="333333"/>
              </a:solidFill>
              <a:highlight>
                <a:srgbClr val="FFFFFF"/>
              </a:highlight>
            </a:endParaRPr>
          </a:p>
        </p:txBody>
      </p:sp>
      <p:sp>
        <p:nvSpPr>
          <p:cNvPr id="321" name="Google Shape;321;gecf02ac19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dirty="0"/>
          </a:p>
        </p:txBody>
      </p:sp>
    </p:spTree>
    <p:extLst>
      <p:ext uri="{BB962C8B-B14F-4D97-AF65-F5344CB8AC3E}">
        <p14:creationId xmlns:p14="http://schemas.microsoft.com/office/powerpoint/2010/main" val="1377011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As a reminder, these pop quizzes will be very useful when it comes time to take the tests to get into the system.  </a:t>
            </a:r>
          </a:p>
          <a:p>
            <a:pPr marL="0" lvl="0" indent="0" algn="l" rtl="0">
              <a:spcBef>
                <a:spcPts val="0"/>
              </a:spcBef>
              <a:spcAft>
                <a:spcPts val="0"/>
              </a:spcAft>
              <a:buNone/>
            </a:pPr>
            <a:endParaRPr lang="en-US" sz="1200" dirty="0"/>
          </a:p>
          <a:p>
            <a:pPr marL="457200" lvl="0" indent="-317500" algn="l" rtl="0">
              <a:spcBef>
                <a:spcPts val="0"/>
              </a:spcBef>
              <a:spcAft>
                <a:spcPts val="0"/>
              </a:spcAft>
              <a:buSzPts val="1400"/>
              <a:buAutoNum type="arabicPeriod"/>
            </a:pPr>
            <a:r>
              <a:rPr lang="en-US" sz="1200" dirty="0"/>
              <a:t> Performance Profile and Learning Profile </a:t>
            </a:r>
          </a:p>
          <a:p>
            <a:pPr marL="457200" lvl="0" indent="-317500" algn="l" rtl="0">
              <a:spcBef>
                <a:spcPts val="0"/>
              </a:spcBef>
              <a:spcAft>
                <a:spcPts val="0"/>
              </a:spcAft>
              <a:buSzPts val="1400"/>
              <a:buAutoNum type="arabicPeriod"/>
            </a:pPr>
            <a:r>
              <a:rPr lang="en-US" sz="1200" dirty="0"/>
              <a:t>The checklist for the Test Administrator is in the Test Administrator manual</a:t>
            </a:r>
          </a:p>
          <a:p>
            <a:pPr marL="457200" lvl="0" indent="-317500" algn="l" rtl="0">
              <a:spcBef>
                <a:spcPts val="0"/>
              </a:spcBef>
              <a:spcAft>
                <a:spcPts val="0"/>
              </a:spcAft>
              <a:buSzPts val="1400"/>
              <a:buAutoNum type="arabicPeriod"/>
            </a:pPr>
            <a:r>
              <a:rPr lang="en-US" sz="1200" dirty="0"/>
              <a:t>The Educator Portal User Guide is the manual that provides the best information on how to complete a task in the Educator Portal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dirty="0"/>
          </a:p>
        </p:txBody>
      </p:sp>
    </p:spTree>
    <p:extLst>
      <p:ext uri="{BB962C8B-B14F-4D97-AF65-F5344CB8AC3E}">
        <p14:creationId xmlns:p14="http://schemas.microsoft.com/office/powerpoint/2010/main" val="665012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200" dirty="0"/>
              <a:t>The following slides will discuss navigating the Dynamic Learning Maps (DLM) website.</a:t>
            </a: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418049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8: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8:notes"/>
          <p:cNvSpPr txBox="1">
            <a:spLocks noGrp="1"/>
          </p:cNvSpPr>
          <p:nvPr>
            <p:ph type="body" idx="1"/>
          </p:nvPr>
        </p:nvSpPr>
        <p:spPr>
          <a:xfrm>
            <a:off x="701199" y="4416544"/>
            <a:ext cx="5609470" cy="418421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400" dirty="0"/>
              <a:t>This is the DLM landing page. When you go to this site, be sure to look</a:t>
            </a:r>
            <a:r>
              <a:rPr lang="en-US" sz="1400" baseline="0" dirty="0"/>
              <a:t> for the “</a:t>
            </a:r>
            <a:r>
              <a:rPr lang="en-US" sz="1400" dirty="0"/>
              <a:t>For States” tab, click on</a:t>
            </a:r>
            <a:r>
              <a:rPr lang="en-US" sz="1400" baseline="0" dirty="0"/>
              <a:t> “MISSOURI” under the IE States. </a:t>
            </a:r>
            <a:r>
              <a:rPr lang="en-US" sz="1400" dirty="0"/>
              <a:t>IE stands for Instructionally Embedded, which means we test all year; we embed the assessment with the instruction in ELA and math and even though we are end-of-the-year in science we still use the IE tab. </a:t>
            </a:r>
            <a:r>
              <a:rPr lang="en-US" sz="1400" b="1" dirty="0"/>
              <a:t>The resources you find on this page can be search-filtered by state. </a:t>
            </a:r>
            <a:r>
              <a:rPr lang="en-US" sz="1400" dirty="0"/>
              <a:t>Make sure you choose “MISSOURI”. </a:t>
            </a:r>
            <a:r>
              <a:rPr lang="en-US" sz="1400" b="1" dirty="0"/>
              <a:t> </a:t>
            </a:r>
          </a:p>
          <a:p>
            <a:pPr marL="0" lvl="0" indent="0" algn="l" rtl="0">
              <a:lnSpc>
                <a:spcPct val="100000"/>
              </a:lnSpc>
              <a:spcBef>
                <a:spcPts val="0"/>
              </a:spcBef>
              <a:spcAft>
                <a:spcPts val="0"/>
              </a:spcAft>
              <a:buSzPts val="1400"/>
              <a:buNone/>
            </a:pPr>
            <a:endParaRPr lang="en-US" sz="1400" dirty="0"/>
          </a:p>
          <a:p>
            <a:pPr marL="0" lvl="0" indent="0" algn="l" rtl="0">
              <a:lnSpc>
                <a:spcPct val="100000"/>
              </a:lnSpc>
              <a:spcBef>
                <a:spcPts val="0"/>
              </a:spcBef>
              <a:spcAft>
                <a:spcPts val="0"/>
              </a:spcAft>
              <a:buSzPts val="1400"/>
              <a:buNone/>
            </a:pPr>
            <a:r>
              <a:rPr lang="en-US" sz="1400" dirty="0"/>
              <a:t>For Instructional Resources tab, click the “Instructionally Embedded” (IE) Model States. You will get many of the same resources that way, but not Missouri-specific information.</a:t>
            </a:r>
          </a:p>
          <a:p>
            <a:pPr marL="0" lvl="0" indent="0" algn="l" rtl="0">
              <a:lnSpc>
                <a:spcPct val="100000"/>
              </a:lnSpc>
              <a:spcBef>
                <a:spcPts val="0"/>
              </a:spcBef>
              <a:spcAft>
                <a:spcPts val="0"/>
              </a:spcAft>
              <a:buSzPts val="1400"/>
              <a:buNone/>
            </a:pPr>
            <a:endParaRPr lang="en-US" sz="1400" dirty="0"/>
          </a:p>
          <a:p>
            <a:pPr marL="0" lvl="0" indent="0" algn="l" rtl="0">
              <a:lnSpc>
                <a:spcPct val="100000"/>
              </a:lnSpc>
              <a:spcBef>
                <a:spcPts val="0"/>
              </a:spcBef>
              <a:spcAft>
                <a:spcPts val="0"/>
              </a:spcAft>
              <a:buSzPts val="1400"/>
              <a:buNone/>
            </a:pPr>
            <a:r>
              <a:rPr lang="en-US" sz="1400" dirty="0"/>
              <a:t>“Educator Portal” takes you to the sign in where you can access this section. As a Test Administrator the Educator Portal is where you will do a lot of the work to get ready to assess the students.  </a:t>
            </a:r>
          </a:p>
          <a:p>
            <a:pPr marL="0" lvl="0" indent="0" algn="l" rtl="0">
              <a:lnSpc>
                <a:spcPct val="100000"/>
              </a:lnSpc>
              <a:spcBef>
                <a:spcPts val="0"/>
              </a:spcBef>
              <a:spcAft>
                <a:spcPts val="0"/>
              </a:spcAft>
              <a:buSzPts val="1400"/>
              <a:buNone/>
            </a:pPr>
            <a:endParaRPr lang="en-US" sz="1400" dirty="0"/>
          </a:p>
          <a:p>
            <a:pPr marL="0" lvl="0" indent="0" algn="l" rtl="0">
              <a:lnSpc>
                <a:spcPct val="100000"/>
              </a:lnSpc>
              <a:spcBef>
                <a:spcPts val="0"/>
              </a:spcBef>
              <a:spcAft>
                <a:spcPts val="0"/>
              </a:spcAft>
              <a:buSzPts val="1400"/>
              <a:buNone/>
            </a:pPr>
            <a:r>
              <a:rPr lang="en-US" sz="1400" dirty="0"/>
              <a:t>“Training Courses” is where you will complete the modules and assessments needed to allow you to administer the MAP-A to students. This year, it has been moved into the Educator Portal section. The “Training Courses” link will send you to the sign in page, where you will be taken straight to the Educator Portal section. You will have individual student records in the Educator Portal that you will utilize to assign testing for your students. </a:t>
            </a:r>
            <a:r>
              <a:rPr lang="en-US" sz="1400" b="1" dirty="0"/>
              <a:t>You do your work in Educator Portal, but students take the </a:t>
            </a:r>
            <a:r>
              <a:rPr lang="en-US" sz="1400" b="1" dirty="0" err="1"/>
              <a:t>testlets</a:t>
            </a:r>
            <a:r>
              <a:rPr lang="en-US" sz="1400" b="1" dirty="0"/>
              <a:t> in the Student Portal. </a:t>
            </a:r>
            <a:r>
              <a:rPr lang="en-US" sz="1400" dirty="0"/>
              <a:t>The two systems are linked together.</a:t>
            </a:r>
            <a:r>
              <a:rPr lang="en-US" sz="1400" b="1" dirty="0"/>
              <a:t> </a:t>
            </a:r>
            <a:r>
              <a:rPr lang="en-US" sz="1400" dirty="0"/>
              <a:t>The student portal is accessed through the Kite Suite Tab.   </a:t>
            </a:r>
          </a:p>
          <a:p>
            <a:pPr marL="0" lvl="0" indent="0" algn="l" rtl="0">
              <a:lnSpc>
                <a:spcPct val="100000"/>
              </a:lnSpc>
              <a:spcBef>
                <a:spcPts val="0"/>
              </a:spcBef>
              <a:spcAft>
                <a:spcPts val="0"/>
              </a:spcAft>
              <a:buSzPts val="1400"/>
              <a:buNone/>
            </a:pPr>
            <a:endParaRPr lang="en-US" sz="1400" dirty="0"/>
          </a:p>
          <a:p>
            <a:pPr marL="0" lvl="0" indent="0" algn="l" rtl="0">
              <a:lnSpc>
                <a:spcPct val="100000"/>
              </a:lnSpc>
              <a:spcBef>
                <a:spcPts val="0"/>
              </a:spcBef>
              <a:spcAft>
                <a:spcPts val="0"/>
              </a:spcAft>
              <a:buSzPts val="1400"/>
              <a:buNone/>
            </a:pPr>
            <a:r>
              <a:rPr lang="en-US" sz="1400" dirty="0">
                <a:solidFill>
                  <a:srgbClr val="C00000"/>
                </a:solidFill>
              </a:rPr>
              <a:t>We always remind teachers, if you miss a year of doing the module and assessment to give the MAP-A because that year you have no MAP-A students, then the following year, you are treated like a brand new teacher and need to take the four modules and complete the test on each module. So, you may need to think about how you want to handle that year in and year out.  </a:t>
            </a:r>
          </a:p>
          <a:p>
            <a:pPr marL="0" lvl="0" indent="0" algn="l" rtl="0">
              <a:lnSpc>
                <a:spcPct val="100000"/>
              </a:lnSpc>
              <a:spcBef>
                <a:spcPts val="0"/>
              </a:spcBef>
              <a:spcAft>
                <a:spcPts val="0"/>
              </a:spcAft>
              <a:buSzPts val="1400"/>
              <a:buNone/>
            </a:pPr>
            <a:endParaRPr sz="1400" dirty="0">
              <a:solidFill>
                <a:srgbClr val="C00000"/>
              </a:solidFill>
            </a:endParaRPr>
          </a:p>
        </p:txBody>
      </p:sp>
      <p:sp>
        <p:nvSpPr>
          <p:cNvPr id="500" name="Google Shape;500;p28:notes"/>
          <p:cNvSpPr txBox="1">
            <a:spLocks noGrp="1"/>
          </p:cNvSpPr>
          <p:nvPr>
            <p:ph type="sldNum" idx="12"/>
          </p:nvPr>
        </p:nvSpPr>
        <p:spPr>
          <a:xfrm>
            <a:off x="3971838" y="8831476"/>
            <a:ext cx="3038488" cy="464779"/>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41529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Consultants may adjust slide as needed for situations.</a:t>
            </a:r>
            <a:endParaRPr lang="en-US" dirty="0"/>
          </a:p>
          <a:p>
            <a:pPr marL="0" lvl="0" indent="0" algn="l" rtl="0">
              <a:lnSpc>
                <a:spcPct val="100000"/>
              </a:lnSpc>
              <a:spcBef>
                <a:spcPts val="0"/>
              </a:spcBef>
              <a:spcAft>
                <a:spcPts val="0"/>
              </a:spcAft>
              <a:buSzPts val="1400"/>
              <a:buNone/>
            </a:pPr>
            <a:r>
              <a:rPr lang="en-US" b="1" dirty="0"/>
              <a:t>To Do: </a:t>
            </a:r>
            <a:r>
              <a:rPr lang="en-US" dirty="0"/>
              <a:t>Let participants read the slide to themselves.</a:t>
            </a:r>
          </a:p>
          <a:p>
            <a:pPr marL="0" lvl="0" indent="0" algn="l" rtl="0">
              <a:lnSpc>
                <a:spcPct val="100000"/>
              </a:lnSpc>
              <a:spcBef>
                <a:spcPts val="0"/>
              </a:spcBef>
              <a:spcAft>
                <a:spcPts val="0"/>
              </a:spcAft>
              <a:buSzPts val="1400"/>
              <a:buNone/>
            </a:pPr>
            <a:r>
              <a:rPr lang="en-US" b="1" dirty="0"/>
              <a:t>To Say:</a:t>
            </a:r>
            <a:r>
              <a:rPr lang="en-US" dirty="0"/>
              <a:t> Are there any additional norms that you would like to add?</a:t>
            </a:r>
            <a:endParaRPr lang="en-US" b="1" dirty="0"/>
          </a:p>
        </p:txBody>
      </p:sp>
      <p:sp>
        <p:nvSpPr>
          <p:cNvPr id="96" name="Google Shape;9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dirty="0"/>
          </a:p>
        </p:txBody>
      </p:sp>
    </p:spTree>
    <p:extLst>
      <p:ext uri="{BB962C8B-B14F-4D97-AF65-F5344CB8AC3E}">
        <p14:creationId xmlns:p14="http://schemas.microsoft.com/office/powerpoint/2010/main" val="872607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f8e45da3e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f8e45da3e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The Missouri webpage has several resources. We will quickly look at each of the tabs listed on the screen. We have an arrow pointed to Caryn Giarratano - she is your MAP-A friend at DESE. She is really good and quick about answering MAP-A questions.  There is one new training for new District Test Coordinators, Process Coordinators, and Directors on what the individual roles are for preparing to administer the MAP-A test. We have highlighted it on the slide because it is new.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 (Click on the link and go through the DLM handout with the participants)</a:t>
            </a:r>
            <a:r>
              <a:rPr lang="en-US" sz="1200" dirty="0">
                <a:solidFill>
                  <a:srgbClr val="FF0000"/>
                </a:solidFill>
              </a:rPr>
              <a:t> </a:t>
            </a:r>
            <a:br>
              <a:rPr lang="en-US" sz="1200" dirty="0">
                <a:solidFill>
                  <a:srgbClr val="FF0000"/>
                </a:solidFill>
              </a:rPr>
            </a:br>
            <a:endParaRPr lang="en-US" sz="1200" dirty="0">
              <a:solidFill>
                <a:srgbClr val="FF0000"/>
              </a:solidFill>
            </a:endParaRPr>
          </a:p>
          <a:p>
            <a:pPr marL="0" lvl="0" indent="0" algn="l" rtl="0">
              <a:lnSpc>
                <a:spcPct val="100000"/>
              </a:lnSpc>
              <a:spcBef>
                <a:spcPts val="0"/>
              </a:spcBef>
              <a:spcAft>
                <a:spcPts val="0"/>
              </a:spcAft>
              <a:buSzPts val="1400"/>
              <a:buNone/>
            </a:pPr>
            <a:r>
              <a:rPr lang="en-US" sz="1200" b="1" dirty="0"/>
              <a:t>Make sure you address that you can filter and search the DLM site by state and type of instructional model </a:t>
            </a:r>
          </a:p>
          <a:p>
            <a:pPr marL="0" lvl="0" indent="0" algn="l" rtl="0">
              <a:lnSpc>
                <a:spcPct val="100000"/>
              </a:lnSpc>
              <a:spcBef>
                <a:spcPts val="0"/>
              </a:spcBef>
              <a:spcAft>
                <a:spcPts val="0"/>
              </a:spcAft>
              <a:buSzPts val="1400"/>
              <a:buNone/>
            </a:pPr>
            <a:r>
              <a:rPr lang="en-US" sz="1200" b="1" dirty="0"/>
              <a:t>Make sure you address the short </a:t>
            </a:r>
            <a:r>
              <a:rPr lang="en-US" sz="1200" b="1" dirty="0" err="1"/>
              <a:t>helplet</a:t>
            </a:r>
            <a:r>
              <a:rPr lang="en-US" sz="1200" b="1" dirty="0"/>
              <a:t> videos that are generally 2-20 minutes long. </a:t>
            </a:r>
            <a:endParaRPr dirty="0"/>
          </a:p>
        </p:txBody>
      </p:sp>
      <p:sp>
        <p:nvSpPr>
          <p:cNvPr id="346" name="Google Shape;346;gf8e45da3e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dirty="0"/>
          </a:p>
        </p:txBody>
      </p:sp>
    </p:spTree>
    <p:extLst>
      <p:ext uri="{BB962C8B-B14F-4D97-AF65-F5344CB8AC3E}">
        <p14:creationId xmlns:p14="http://schemas.microsoft.com/office/powerpoint/2010/main" val="293231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sz="1200" dirty="0"/>
              <a:t>True</a:t>
            </a:r>
          </a:p>
          <a:p>
            <a:pPr marL="457200" lvl="0" indent="-317500" algn="l" rtl="0">
              <a:spcBef>
                <a:spcPts val="0"/>
              </a:spcBef>
              <a:spcAft>
                <a:spcPts val="0"/>
              </a:spcAft>
              <a:buSzPts val="1400"/>
              <a:buAutoNum type="arabicPeriod"/>
            </a:pPr>
            <a:r>
              <a:rPr lang="en-US" sz="1200" dirty="0"/>
              <a:t>False. They take their tests in the student</a:t>
            </a:r>
            <a:r>
              <a:rPr lang="en-US" sz="1200" baseline="0" dirty="0"/>
              <a:t> portal.</a:t>
            </a:r>
          </a:p>
          <a:p>
            <a:pPr marL="457200" lvl="0" indent="-317500" algn="l" rtl="0">
              <a:spcBef>
                <a:spcPts val="0"/>
              </a:spcBef>
              <a:spcAft>
                <a:spcPts val="0"/>
              </a:spcAft>
              <a:buSzPts val="1400"/>
              <a:buAutoNum type="arabicPeriod"/>
            </a:pPr>
            <a:r>
              <a:rPr lang="en-US" sz="1200" baseline="0" dirty="0"/>
              <a:t>False. </a:t>
            </a:r>
            <a:r>
              <a:rPr lang="en-US" sz="1200" baseline="0" dirty="0" err="1"/>
              <a:t>Helplets</a:t>
            </a:r>
            <a:r>
              <a:rPr lang="en-US" sz="1200" baseline="0" dirty="0"/>
              <a:t> are designed to be short videos of 2 to 20 minutes.</a:t>
            </a:r>
            <a:endParaRPr lang="en-US" sz="1200" dirty="0"/>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dirty="0"/>
          </a:p>
        </p:txBody>
      </p:sp>
    </p:spTree>
    <p:extLst>
      <p:ext uri="{BB962C8B-B14F-4D97-AF65-F5344CB8AC3E}">
        <p14:creationId xmlns:p14="http://schemas.microsoft.com/office/powerpoint/2010/main" val="741254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In this section we are going to cover eligibility and the fact that no more than one percent of the student population should be taking the MAP-A. It is possible that a district may not have any students taking the MAP-A some years. Do not go in with the premise that we have to find one percent of our student population to give the MAP-A. The idea is that we look at our identified population to see if any students qualify - knowing that we cannot go above one percent of the population. We are also looking at measuring our MAP-A students against the general population - not just the students in our district.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142036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0430d74f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0430d74f6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US" sz="1200" b="1" u="none" dirty="0"/>
              <a:t>To Say: </a:t>
            </a:r>
            <a:r>
              <a:rPr lang="en-US" sz="1200" dirty="0"/>
              <a:t>Using the Bell Curve as a graphic, average ability scores fall between IQ scores of 85 and 115 and approximately 68 percent of the population falls within this range of scores. Another 28 percent of the population are within one standard deviation above and below the average ability. Another four percent is found two standard deviations from the average. The left side of the slide shows a significant cognitive delay which is found in approximately two percent of the population who have IQ scores that fall at 70 or below. Continuing on the left side is the most significant cognitive delay. It is considered to be the one percent of the population who have IQ scores that fall at or below 55.  </a:t>
            </a:r>
          </a:p>
          <a:p>
            <a:pPr marL="0" lvl="0" indent="0" algn="l" rtl="0">
              <a:lnSpc>
                <a:spcPct val="100000"/>
              </a:lnSpc>
              <a:spcBef>
                <a:spcPts val="0"/>
              </a:spcBef>
              <a:spcAft>
                <a:spcPts val="0"/>
              </a:spcAft>
              <a:buClr>
                <a:schemeClr val="dk1"/>
              </a:buClr>
              <a:buSzPts val="1400"/>
              <a:buNone/>
            </a:pPr>
            <a:endParaRPr lang="en-US" sz="1200" dirty="0"/>
          </a:p>
          <a:p>
            <a:pPr marL="0" lvl="0" indent="0" algn="l" rtl="0">
              <a:lnSpc>
                <a:spcPct val="100000"/>
              </a:lnSpc>
              <a:spcBef>
                <a:spcPts val="0"/>
              </a:spcBef>
              <a:spcAft>
                <a:spcPts val="0"/>
              </a:spcAft>
              <a:buClr>
                <a:schemeClr val="dk1"/>
              </a:buClr>
              <a:buSzPts val="1400"/>
              <a:buNone/>
            </a:pPr>
            <a:r>
              <a:rPr lang="en-US" sz="1200" dirty="0"/>
              <a:t>IQ is not the only determining factor. Students with the most significant cognitive delay require supervision and assistance at all times. These students need a significant level of support in all areas including communication, self-care, daily living, social skills, access to community, self-direction, health and safety, functional academics, leisure, and work.</a:t>
            </a:r>
          </a:p>
          <a:p>
            <a:pPr marL="0" indent="0"/>
            <a:endParaRPr dirty="0"/>
          </a:p>
        </p:txBody>
      </p:sp>
      <p:sp>
        <p:nvSpPr>
          <p:cNvPr id="354" name="Google Shape;354;g10430d74f6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dirty="0"/>
          </a:p>
        </p:txBody>
      </p:sp>
    </p:spTree>
    <p:extLst>
      <p:ext uri="{BB962C8B-B14F-4D97-AF65-F5344CB8AC3E}">
        <p14:creationId xmlns:p14="http://schemas.microsoft.com/office/powerpoint/2010/main" val="2064431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t>To Say: </a:t>
            </a:r>
            <a:r>
              <a:rPr lang="en-US" sz="1200" dirty="0"/>
              <a:t>While an IQ score is not the sole criterion to determine if a student should participate in the Missouri Alternate Assessment, it is one of the factors that is looked at quite closely.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DESE has developed both a Flow Chart and a Checklist with the five criteria that must be met in order to determine a student eligible to participate in the alternate assessment. IEP teams can use either resource to guide the process of considering each of the five criteria. They are not required forms, but they are good documentation to have to prove that you reviewed the information annually to determine if you think the student still qualifies for the MAP-A. You will also document this information on the present level of academic achievement and functional performance section of the IEP.</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These resources can be found on the DESE website on the Special Education Compliance section or under the eligibility tab on the MAP-A page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student must meet ALL the criteria to be determined eligible for the MAP-A. Remember, this assessment is designed for the lowest one percent of the student population. Both districts and the state are required to stay within that one percent of students taking an Alternate Assessment. Only in rare instances, will districts have more than one percent of their students who qualify on all criteria on the eligibility checklist. Districts having more than one percent will be asked to show justification. </a:t>
            </a:r>
            <a:endParaRPr lang="en-US"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compliance consultants will tell you it is best practice to file the checklists and documentation with the IEP.</a:t>
            </a:r>
            <a:endParaRPr lang="en-US"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You will address questions related to the students</a:t>
            </a:r>
            <a:endParaRPr lang="en-US" dirty="0"/>
          </a:p>
          <a:p>
            <a:pPr marL="0" lvl="0" indent="0" algn="l" rtl="0">
              <a:lnSpc>
                <a:spcPct val="100000"/>
              </a:lnSpc>
              <a:spcBef>
                <a:spcPts val="0"/>
              </a:spcBef>
              <a:spcAft>
                <a:spcPts val="0"/>
              </a:spcAft>
              <a:buSzPts val="1400"/>
              <a:buNone/>
            </a:pPr>
            <a:r>
              <a:rPr lang="en-US" sz="1200" dirty="0"/>
              <a:t>1.  Qualification for special education</a:t>
            </a:r>
            <a:endParaRPr lang="en-US" dirty="0"/>
          </a:p>
          <a:p>
            <a:pPr marL="0" lvl="0" indent="0" algn="l" rtl="0">
              <a:lnSpc>
                <a:spcPct val="100000"/>
              </a:lnSpc>
              <a:spcBef>
                <a:spcPts val="0"/>
              </a:spcBef>
              <a:spcAft>
                <a:spcPts val="0"/>
              </a:spcAft>
              <a:buSzPts val="1400"/>
              <a:buNone/>
            </a:pPr>
            <a:r>
              <a:rPr lang="en-US" sz="1200" dirty="0"/>
              <a:t>2. Cognitive functioning level and limited adaptive skills </a:t>
            </a:r>
            <a:endParaRPr lang="en-US" dirty="0"/>
          </a:p>
          <a:p>
            <a:pPr marL="0" lvl="0" indent="0" algn="l" rtl="0">
              <a:lnSpc>
                <a:spcPct val="100000"/>
              </a:lnSpc>
              <a:spcBef>
                <a:spcPts val="0"/>
              </a:spcBef>
              <a:spcAft>
                <a:spcPts val="0"/>
              </a:spcAft>
              <a:buSzPts val="1400"/>
              <a:buNone/>
            </a:pPr>
            <a:r>
              <a:rPr lang="en-US" sz="1200" dirty="0"/>
              <a:t>3. How their disability impacts access to the curriculum and requires specialized instruction</a:t>
            </a:r>
          </a:p>
          <a:p>
            <a:pPr marL="0" lvl="0" indent="0" algn="l" rtl="0">
              <a:lnSpc>
                <a:spcPct val="100000"/>
              </a:lnSpc>
              <a:spcBef>
                <a:spcPts val="0"/>
              </a:spcBef>
              <a:spcAft>
                <a:spcPts val="0"/>
              </a:spcAft>
              <a:buSzPts val="1400"/>
              <a:buNone/>
            </a:pPr>
            <a:r>
              <a:rPr lang="en-US" sz="1200" dirty="0"/>
              <a:t>4. How their cognitive disability impacts the student’s post-school outcomes </a:t>
            </a:r>
          </a:p>
          <a:p>
            <a:pPr marL="0" lvl="0" indent="0" algn="l" rtl="0">
              <a:lnSpc>
                <a:spcPct val="100000"/>
              </a:lnSpc>
              <a:spcBef>
                <a:spcPts val="0"/>
              </a:spcBef>
              <a:spcAft>
                <a:spcPts val="0"/>
              </a:spcAft>
              <a:buSzPts val="1400"/>
              <a:buNone/>
            </a:pPr>
            <a:r>
              <a:rPr lang="en-US" sz="1200" dirty="0"/>
              <a:t>5. The fact that their inability to participate is the result of a significant cognitive disability and not excessive absences, visual or auditory disabilities, or social, cultural, or economic difference. </a:t>
            </a:r>
            <a:endParaRPr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dirty="0"/>
          </a:p>
        </p:txBody>
      </p:sp>
    </p:spTree>
    <p:extLst>
      <p:ext uri="{BB962C8B-B14F-4D97-AF65-F5344CB8AC3E}">
        <p14:creationId xmlns:p14="http://schemas.microsoft.com/office/powerpoint/2010/main" val="555933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a:t>To Say: </a:t>
            </a:r>
            <a:r>
              <a:rPr lang="en-US" sz="1200" dirty="0"/>
              <a:t>The checklist and the flowchart are designed to be used in conjunction with a Guidance Document which provides more detailed information to assist IEP teams as they carefully consider each of the criteria. The Guidance Document lists each of the criterion and provides additional guidance and clarification as well as examples of students who </a:t>
            </a:r>
            <a:r>
              <a:rPr lang="en-US" sz="1200" u="sng" dirty="0"/>
              <a:t>would</a:t>
            </a:r>
            <a:r>
              <a:rPr lang="en-US" sz="1200" dirty="0"/>
              <a:t> and </a:t>
            </a:r>
            <a:r>
              <a:rPr lang="en-US" sz="1200" u="sng" dirty="0"/>
              <a:t>would not </a:t>
            </a:r>
            <a:r>
              <a:rPr lang="en-US" sz="1200" dirty="0"/>
              <a:t>be eligible for participation in the alternate assessment.</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It can be found under the eligibility tab on the DESE webpage.</a:t>
            </a: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dirty="0"/>
          </a:p>
        </p:txBody>
      </p:sp>
    </p:spTree>
    <p:extLst>
      <p:ext uri="{BB962C8B-B14F-4D97-AF65-F5344CB8AC3E}">
        <p14:creationId xmlns:p14="http://schemas.microsoft.com/office/powerpoint/2010/main" val="1726555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1" dirty="0"/>
              <a:t>To Say</a:t>
            </a:r>
            <a:r>
              <a:rPr lang="en-US" sz="1200" dirty="0"/>
              <a:t>: The first criteria requires that only students who have been identified under the Individuals with Disabilities Education Act (IDEA) are eligible to participate in the alternate assessment. Students who only have a medical diagnosis or a 504 plan are not eligible to participate in the alternate assessment.</a:t>
            </a:r>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The IEP team for eligible students must make an individualized decision regarding the student’s participation in either the regular assessment or alternate assessment using the information found in the Missouri Alternate Assessment Decision Making Checklist or Flowchart. This decision must be documented in the IEP.  The decision on qualifying for the MAP-A must be made every year as a part of the IEP meeting by the IEP team. Only, the IEP team determines eligibility for the MAP-A. </a:t>
            </a:r>
          </a:p>
          <a:p>
            <a:pPr marL="0" indent="0"/>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dirty="0"/>
          </a:p>
        </p:txBody>
      </p:sp>
    </p:spTree>
    <p:extLst>
      <p:ext uri="{BB962C8B-B14F-4D97-AF65-F5344CB8AC3E}">
        <p14:creationId xmlns:p14="http://schemas.microsoft.com/office/powerpoint/2010/main" val="13400141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The second criteria reviews a student’s cognitive abilities. While there is no one method of determining if a student demonstrates the most significant cognitive disability, it is clear this decision must be made by comparing the student to the entire population of other students of the same age—not just other students within the district or school building. If you look at the form, there is an or and then an and. This means that two of the three boxes need to be checked. </a:t>
            </a:r>
            <a:b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b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 </a:t>
            </a: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On the first two there is an OR that means that you need one or the other. The most significant cognitive disability range can be evidenced by standardized assessments or pervasive supports. Remember the IQ distribution slide we showed you?  We are looking at around the range of a 55 IQ. We know that for some students it may not be possible to get an IQ score. So, for these students we look at pervasive supports. </a:t>
            </a:r>
            <a:r>
              <a:rPr kumimoji="0" lang="en-US" sz="1200" b="0" i="0" u="none" strike="noStrike" kern="0" cap="none" spc="0" normalizeH="0" baseline="0" noProof="0" dirty="0">
                <a:ln>
                  <a:noFill/>
                </a:ln>
                <a:solidFill>
                  <a:srgbClr val="202124"/>
                </a:solidFill>
                <a:effectLst/>
                <a:uLnTx/>
                <a:uFillTx/>
                <a:latin typeface="Calibri" panose="020F0502020204030204" pitchFamily="34" charset="0"/>
                <a:ea typeface="Calibri" panose="020F0502020204030204" pitchFamily="34" charset="0"/>
                <a:cs typeface="Calibri"/>
                <a:sym typeface="Calibri"/>
              </a:rPr>
              <a:t>Pervasive support refers to </a:t>
            </a:r>
            <a:r>
              <a:rPr kumimoji="0" lang="en-US" sz="1200" b="0" i="0" u="none" strike="noStrike" kern="0" cap="none" spc="0" normalizeH="0" baseline="0" noProof="0" dirty="0">
                <a:ln>
                  <a:noFill/>
                </a:ln>
                <a:solidFill>
                  <a:srgbClr val="040C28"/>
                </a:solidFill>
                <a:effectLst/>
                <a:uLnTx/>
                <a:uFillTx/>
                <a:latin typeface="Calibri" panose="020F0502020204030204" pitchFamily="34" charset="0"/>
                <a:ea typeface="Calibri" panose="020F0502020204030204" pitchFamily="34" charset="0"/>
                <a:cs typeface="Calibri"/>
                <a:sym typeface="Calibri"/>
              </a:rPr>
              <a:t>constant support across environments and life areas and may include life-sustaining measures</a:t>
            </a:r>
            <a:r>
              <a:rPr kumimoji="0" lang="en-US" sz="1200" b="0" i="0" u="none" strike="noStrike" kern="0" cap="none" spc="0" normalizeH="0" baseline="0" noProof="0" dirty="0">
                <a:ln>
                  <a:noFill/>
                </a:ln>
                <a:solidFill>
                  <a:srgbClr val="202124"/>
                </a:solidFill>
                <a:effectLst/>
                <a:uLnTx/>
                <a:uFillTx/>
                <a:latin typeface="Calibri" panose="020F0502020204030204" pitchFamily="34" charset="0"/>
                <a:ea typeface="Calibri" panose="020F0502020204030204" pitchFamily="34" charset="0"/>
                <a:cs typeface="Calibri"/>
                <a:sym typeface="Calibri"/>
              </a:rPr>
              <a:t>. A person requiring pervasive support will need assistance on a daily basis across all life areas. </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Some examples of pervasive supports include: help with basic life functions including eating, toileting, and navigating between classes successfully.   </a:t>
            </a:r>
            <a:b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b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The student must also demonstrate adaptive skills that are significantly limited as compared to same-age peers. Adaptive skills include</a:t>
            </a:r>
            <a:r>
              <a:rPr kumimoji="0" lang="en-US" sz="1400" b="0" i="0" u="none" strike="noStrike" kern="0" cap="none" spc="0" normalizeH="0" baseline="0" noProof="0" dirty="0">
                <a:ln>
                  <a:noFill/>
                </a:ln>
                <a:solidFill>
                  <a:srgbClr val="202124"/>
                </a:solidFill>
                <a:effectLst/>
                <a:uLnTx/>
                <a:uFillTx/>
                <a:latin typeface="Roboto" panose="02000000000000000000" pitchFamily="2" charset="0"/>
                <a:ea typeface="Roboto" panose="02000000000000000000" pitchFamily="2" charset="0"/>
                <a:cs typeface="Roboto" panose="02000000000000000000" pitchFamily="2" charset="0"/>
                <a:sym typeface="Calibri"/>
              </a:rPr>
              <a:t> </a:t>
            </a:r>
            <a:r>
              <a:rPr kumimoji="0" lang="en-US" sz="1200" b="0" i="0" u="none" strike="noStrike" kern="0" cap="none" spc="0" normalizeH="0" baseline="0" noProof="0" dirty="0">
                <a:ln>
                  <a:noFill/>
                </a:ln>
                <a:solidFill>
                  <a:srgbClr val="040C28"/>
                </a:solidFill>
                <a:effectLst/>
                <a:uLnTx/>
                <a:uFillTx/>
                <a:latin typeface="Calibri" panose="020F0502020204030204" pitchFamily="34" charset="0"/>
                <a:ea typeface="Calibri" panose="020F0502020204030204" pitchFamily="34" charset="0"/>
                <a:cs typeface="Calibri"/>
                <a:sym typeface="Calibri"/>
              </a:rPr>
              <a:t>activities of personal care or daily living, such as eating, dressing, mobility, and toileting</a:t>
            </a:r>
            <a:r>
              <a:rPr kumimoji="0" lang="en-US" sz="1200" b="0" i="0" u="none" strike="noStrike" kern="0" cap="none" spc="0" normalizeH="0" baseline="0" noProof="0" dirty="0">
                <a:ln>
                  <a:noFill/>
                </a:ln>
                <a:solidFill>
                  <a:srgbClr val="202124"/>
                </a:solidFill>
                <a:effectLst/>
                <a:uLnTx/>
                <a:uFillTx/>
                <a:latin typeface="Calibri" panose="020F0502020204030204" pitchFamily="34" charset="0"/>
                <a:ea typeface="Calibri" panose="020F0502020204030204" pitchFamily="34" charset="0"/>
                <a:cs typeface="Calibri"/>
                <a:sym typeface="Calibri"/>
              </a:rPr>
              <a:t>.</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 What are the expectations for their peer group and what are they capable of doing on their own? So it only makes sense that students with significantly limited adaptive skills will need pervasive supports.</a:t>
            </a: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 </a:t>
            </a: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(The following is additional information you can chose to add if needed).</a:t>
            </a:r>
            <a:b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b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 </a:t>
            </a: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While IDEA does not provide guidance on determining the most significant cognitive disabilities, it does state, under Section 300.304(3)(c)(1), “Assessments and other evaluation materials used to assess a child under this part—(i) are selected and administered so as not to be discriminatory on a racial or cultural basis; (ii) are provided and administered in the child’s native language or other mode of communication and in the form most likely to yield accurate information on what the child knows and can do academically, developmentally, and functionally, unless it is clearly not feasible to so provide or administer; (iii) are used for the purposes for which the assessments or measures are valid and reliable; (iv) are administered by trained and knowledgeable personnel; and, (v) are administered in accordance with any </a:t>
            </a: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dirty="0"/>
          </a:p>
        </p:txBody>
      </p:sp>
    </p:spTree>
    <p:extLst>
      <p:ext uri="{BB962C8B-B14F-4D97-AF65-F5344CB8AC3E}">
        <p14:creationId xmlns:p14="http://schemas.microsoft.com/office/powerpoint/2010/main" val="483195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c8df43880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fc8df43880_0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00"/>
              <a:buNone/>
            </a:pPr>
            <a:r>
              <a:rPr lang="en-US" sz="1200" dirty="0"/>
              <a:t>Remember IQ is not the only criteria. There are some students that may qualify due to multiple  severe impairments. Often times with students with multiple disabilities you are unable to obtain an IQ score. There could be students who are on the profound range on the autism spectrum that may qualify that we could not get an IQ score on because of language, behavior, and academic impairments. It may be you have a student with a 56 IQ that you can document the need for pervasive supports.   </a:t>
            </a:r>
            <a:endParaRPr lang="en-US" dirty="0"/>
          </a:p>
          <a:p>
            <a:pPr marL="0" lvl="0" indent="0" algn="l" rtl="0">
              <a:lnSpc>
                <a:spcPct val="80000"/>
              </a:lnSpc>
              <a:spcBef>
                <a:spcPts val="0"/>
              </a:spcBef>
              <a:spcAft>
                <a:spcPts val="0"/>
              </a:spcAft>
              <a:buSzPts val="1400"/>
              <a:buNone/>
            </a:pPr>
            <a:endParaRPr lang="en-US" sz="1200" dirty="0"/>
          </a:p>
          <a:p>
            <a:pPr marL="0" lvl="0" indent="0" algn="l" rtl="0">
              <a:lnSpc>
                <a:spcPct val="80000"/>
              </a:lnSpc>
              <a:spcBef>
                <a:spcPts val="0"/>
              </a:spcBef>
              <a:spcAft>
                <a:spcPts val="0"/>
              </a:spcAft>
              <a:buSzPts val="1400"/>
              <a:buNone/>
            </a:pPr>
            <a:r>
              <a:rPr lang="en-US" sz="1200" dirty="0"/>
              <a:t>Just make sure you can document what levels of support they need and that level of support is significant and how the skills they have are far below age level peers</a:t>
            </a:r>
            <a:r>
              <a:rPr lang="en-US" sz="1100" dirty="0"/>
              <a:t>. </a:t>
            </a:r>
            <a:endParaRPr dirty="0"/>
          </a:p>
        </p:txBody>
      </p:sp>
      <p:sp>
        <p:nvSpPr>
          <p:cNvPr id="398" name="Google Shape;398;gfc8df43880_0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dirty="0"/>
          </a:p>
        </p:txBody>
      </p:sp>
    </p:spTree>
    <p:extLst>
      <p:ext uri="{BB962C8B-B14F-4D97-AF65-F5344CB8AC3E}">
        <p14:creationId xmlns:p14="http://schemas.microsoft.com/office/powerpoint/2010/main" val="1015552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t>To Say: </a:t>
            </a:r>
            <a:r>
              <a:rPr lang="en-US" sz="1200" dirty="0"/>
              <a:t>The third criteria requirement relates to the academic curriculum they utilize and the type of instruction they receive.   You will notice that they all have “and” between them. This means they all need to be checked to continue to document eligibility. If even one is not checked, you have a “No” and they are not eligible for the MAP-A.</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first related to the student’s daily instruction on chronologically age-appropriate academic content standards and the grade level benchmarks is substantively different from that of peers with or without disabilities. There is a marked difference between the curriculum they are learning at what their age and grade level peers are learning.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student requires intensive instructional strategies which may include, but are not limited to, repeated drill/practice in multiple settings, skills taught in substantially smaller steps than peers with frequent prompts and guidance from adults.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student also requires intensive supports in the school setting as evidenced in the IEP by statements indicating the need for individualized instruction, adult supervision, and assistance throughout the school day.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student’s modified curriculum may consist of functional life skills such as: pre-academics, communication, self-care, daily-living, and social skills.</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student requires information to be obtained primarily through methods other than reading due to limited reading ability and also utilizes alternate methods to express or share oral or written ideas and information with others. These are not the students that you are having read a chapter and answer the questions at the end in complete sentences. They are not writing paragraphs or giving speeches.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All five of these must be checked to keep moving down the flow chart toward MAP-A eligibility.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dirty="0"/>
          </a:p>
        </p:txBody>
      </p:sp>
    </p:spTree>
    <p:extLst>
      <p:ext uri="{BB962C8B-B14F-4D97-AF65-F5344CB8AC3E}">
        <p14:creationId xmlns:p14="http://schemas.microsoft.com/office/powerpoint/2010/main" val="193838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Consultant may adjust this slide to fit preferences.</a:t>
            </a:r>
            <a:br>
              <a:rPr lang="en-US" b="1" dirty="0"/>
            </a:br>
            <a:endParaRPr lang="en-US" dirty="0"/>
          </a:p>
          <a:p>
            <a:pPr marL="0" lvl="0" indent="0" algn="l" rtl="0">
              <a:lnSpc>
                <a:spcPct val="100000"/>
              </a:lnSpc>
              <a:spcBef>
                <a:spcPts val="0"/>
              </a:spcBef>
              <a:spcAft>
                <a:spcPts val="0"/>
              </a:spcAft>
              <a:buSzPts val="1400"/>
              <a:buNone/>
            </a:pPr>
            <a:r>
              <a:rPr lang="en-US" b="1" dirty="0"/>
              <a:t>To Know: </a:t>
            </a:r>
            <a:r>
              <a:rPr lang="en-US" dirty="0"/>
              <a:t>Who the presenter is and his/her position and the same information for those in attendance.</a:t>
            </a:r>
            <a:endParaRPr lang="en-US" b="1" dirty="0"/>
          </a:p>
          <a:p>
            <a:pPr marL="0" lvl="0" indent="0" algn="l" rtl="0">
              <a:lnSpc>
                <a:spcPct val="100000"/>
              </a:lnSpc>
              <a:spcBef>
                <a:spcPts val="0"/>
              </a:spcBef>
              <a:spcAft>
                <a:spcPts val="0"/>
              </a:spcAft>
              <a:buSzPts val="1400"/>
              <a:buNone/>
            </a:pPr>
            <a:r>
              <a:rPr lang="en-US" b="1" dirty="0"/>
              <a:t>To Do: </a:t>
            </a:r>
            <a:r>
              <a:rPr lang="en-US" dirty="0"/>
              <a:t>Show slide.</a:t>
            </a:r>
            <a:endParaRPr lang="en-US" b="1" dirty="0"/>
          </a:p>
          <a:p>
            <a:pPr marL="0" lvl="0" indent="0" algn="l" rtl="0">
              <a:lnSpc>
                <a:spcPct val="100000"/>
              </a:lnSpc>
              <a:spcBef>
                <a:spcPts val="0"/>
              </a:spcBef>
              <a:spcAft>
                <a:spcPts val="0"/>
              </a:spcAft>
              <a:buSzPts val="1400"/>
              <a:buNone/>
            </a:pPr>
            <a:r>
              <a:rPr lang="en-US" b="1" dirty="0"/>
              <a:t>To Say: </a:t>
            </a:r>
            <a:r>
              <a:rPr lang="en-US" dirty="0"/>
              <a:t>“Good morning. Welcome to today’s training. Introduce yourself. At your table, please introduce yourself, share your district, and one unique thing about yourself.” </a:t>
            </a:r>
          </a:p>
          <a:p>
            <a:pPr marL="0" lvl="0" indent="0" algn="l" rtl="0">
              <a:lnSpc>
                <a:spcPct val="100000"/>
              </a:lnSpc>
              <a:spcBef>
                <a:spcPts val="0"/>
              </a:spcBef>
              <a:spcAft>
                <a:spcPts val="0"/>
              </a:spcAft>
              <a:buSzPts val="1400"/>
              <a:buNone/>
            </a:pPr>
            <a:endParaRPr lang="en-US" dirty="0"/>
          </a:p>
        </p:txBody>
      </p:sp>
      <p:sp>
        <p:nvSpPr>
          <p:cNvPr id="96" name="Google Shape;9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dirty="0"/>
          </a:p>
        </p:txBody>
      </p:sp>
    </p:spTree>
    <p:extLst>
      <p:ext uri="{BB962C8B-B14F-4D97-AF65-F5344CB8AC3E}">
        <p14:creationId xmlns:p14="http://schemas.microsoft.com/office/powerpoint/2010/main" val="2714473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1" dirty="0"/>
              <a:t>To Say: </a:t>
            </a:r>
            <a:r>
              <a:rPr lang="en-US" sz="1200" dirty="0"/>
              <a:t>The fourth criteria is that the student’s postsecondary outcomes for independent living will likely require supported or assisted living. The student may have a guardian when he/she turns age 18. The student would require moderate to significant supervision in order to access the community for recreation, employment, training, and daily living.  </a:t>
            </a:r>
            <a:endParaRPr lang="en-US" dirty="0"/>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The student’s postsecondary outcomes for education/training and will likely include on-the-job training for sheltered or supported employment, as well as, skill acquisition for social, communication, and/or behavior. The student’s postsecondary outcomes for employment will likely result in sheltered or supported employment, part-time employment, participation in day activity centers, or home.</a:t>
            </a:r>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Sometimes it can be difficult to feel like you can make these determinations at the elementary level. But realize that even with outstanding educational services, students with the most significant cognitive deficits will not be successful living and working without many supports.  </a:t>
            </a: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dirty="0"/>
          </a:p>
        </p:txBody>
      </p:sp>
    </p:spTree>
    <p:extLst>
      <p:ext uri="{BB962C8B-B14F-4D97-AF65-F5344CB8AC3E}">
        <p14:creationId xmlns:p14="http://schemas.microsoft.com/office/powerpoint/2010/main" val="18341651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t>To Say: </a:t>
            </a:r>
            <a:r>
              <a:rPr lang="en-US" sz="1200" dirty="0"/>
              <a:t>The fifth criteria requires that the student’s difficulty in the general education curriculum is not primarily the result of excessive absences; visual or auditory disabilities; or social, cultural, language, or economic differences.  The student’s difficulty in the general education curriculum is due primarily to the impact of the student’s most significant cognitive disability and limited adaptive skills.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If YES has been answered to all five of the criteria, then the student is eligible to participate in the alternate assessment. It is worth repeating that this decision needs to be made every year by the IEP Team.  </a:t>
            </a:r>
          </a:p>
          <a:p>
            <a:pPr marL="0" lvl="0" indent="0" algn="l" rtl="0">
              <a:spcBef>
                <a:spcPts val="0"/>
              </a:spcBef>
              <a:spcAft>
                <a:spcPts val="0"/>
              </a:spcAft>
              <a:buClr>
                <a:schemeClr val="dk1"/>
              </a:buClr>
              <a:buSzPts val="1400"/>
              <a:buFont typeface="Arial"/>
              <a:buNone/>
            </a:pP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dirty="0"/>
          </a:p>
        </p:txBody>
      </p:sp>
    </p:spTree>
    <p:extLst>
      <p:ext uri="{BB962C8B-B14F-4D97-AF65-F5344CB8AC3E}">
        <p14:creationId xmlns:p14="http://schemas.microsoft.com/office/powerpoint/2010/main" val="296116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Because there is no questions related to eligibility in the required tests, you may need to put in an engagement activity here.</a:t>
            </a:r>
          </a:p>
          <a:p>
            <a:pPr marL="0" lvl="0" indent="0" algn="l" rtl="0">
              <a:spcBef>
                <a:spcPts val="0"/>
              </a:spcBef>
              <a:spcAft>
                <a:spcPts val="0"/>
              </a:spcAft>
              <a:buClr>
                <a:schemeClr val="dk1"/>
              </a:buClr>
              <a:buSzPts val="1400"/>
              <a:buFont typeface="Arial"/>
              <a:buNone/>
            </a:pP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dirty="0"/>
          </a:p>
        </p:txBody>
      </p:sp>
    </p:spTree>
    <p:extLst>
      <p:ext uri="{BB962C8B-B14F-4D97-AF65-F5344CB8AC3E}">
        <p14:creationId xmlns:p14="http://schemas.microsoft.com/office/powerpoint/2010/main" val="1829669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dirty="0"/>
          </a:p>
        </p:txBody>
      </p:sp>
    </p:spTree>
    <p:extLst>
      <p:ext uri="{BB962C8B-B14F-4D97-AF65-F5344CB8AC3E}">
        <p14:creationId xmlns:p14="http://schemas.microsoft.com/office/powerpoint/2010/main" val="26278614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4967876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c8df43880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fc8df43880_0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These are some first steps to prepare you to be ready to give the MAP-A. Hopefully, most of them have been done or are being done today. As we mentioned before, your first step is to be in the system. Even if you are in the system, these are things that need to be done annually. Talk with your District Test Coordinator to make sure you are still in the system. Your login is generally your email address and your password is your email address up to the ampersand symbol. If your name has changed over the summer, you have a new email, or you have changed districts, make sure that it has been updated.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You will have to sign the agreement every year. It is the first thing you will do when you access the Educator Portal. You can’t move forward until you have successfully signed in. You will need to complete the training and take the required tests. Today, our training will help with that. You will be prepared to take the tests.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For a beginner, there are four modules and each module has a test. If you do not score at least 80 percent, you will need to retake the test. Again, this training will prepare you for all four tests and you can take the tests in the facilitated module section. This way you do not have to watch all the modules. You can go straight to the tests. As an experienced MAP-A Test Administrator, you still take tests, only shorter. If you do not score 80 percent on the tests, you will have to go back and retake the longer tests.</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It is important to understand that if you skip a year of getting certified to take the MAP-A test, then you go back to the beginner status and have to take the longer tests. It is also important to understand that if you have a new student that the IEP team determines is eligible for the MAP-A or one that moves into your district/classroom and qualifies anytime during the year, you are not certified and you will have to go back and get certified to give the MAP-A. We encourage teachers to go ahead and get qualified each year to keep from having to go back and start from the beginning, or scrambling to get qualified in the middle of the year.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When you go into the system, </a:t>
            </a:r>
            <a:r>
              <a:rPr lang="en-US" sz="1200" b="1" dirty="0">
                <a:solidFill>
                  <a:srgbClr val="000000"/>
                </a:solidFill>
                <a:effectLst/>
                <a:latin typeface="Calibri" panose="020F0502020204030204" pitchFamily="34" charset="0"/>
                <a:ea typeface="Calibri" panose="020F0502020204030204" pitchFamily="34" charset="0"/>
              </a:rPr>
              <a:t>you will see a list of student(s) that have been rostered to you. This means they have been assigned to you for testing.</a:t>
            </a:r>
            <a:r>
              <a:rPr lang="en-US" sz="1200" dirty="0">
                <a:solidFill>
                  <a:srgbClr val="000000"/>
                </a:solidFill>
                <a:effectLst/>
                <a:latin typeface="Calibri" panose="020F0502020204030204" pitchFamily="34" charset="0"/>
                <a:ea typeface="Calibri" panose="020F0502020204030204" pitchFamily="34" charset="0"/>
              </a:rPr>
              <a:t> Make sure those students are familiar to you. It may be possible they did not get moved to another teacher or that student has graduated and moved and have not been taken out of the system. You should only see on your roster</a:t>
            </a:r>
            <a:r>
              <a:rPr lang="en-US" sz="1200" baseline="0" dirty="0">
                <a:solidFill>
                  <a:srgbClr val="000000"/>
                </a:solidFill>
                <a:effectLst/>
                <a:latin typeface="Calibri" panose="020F0502020204030204" pitchFamily="34" charset="0"/>
                <a:ea typeface="Calibri" panose="020F0502020204030204" pitchFamily="34" charset="0"/>
              </a:rPr>
              <a:t> of </a:t>
            </a:r>
            <a:r>
              <a:rPr lang="en-US" sz="1200" dirty="0">
                <a:solidFill>
                  <a:srgbClr val="000000"/>
                </a:solidFill>
                <a:effectLst/>
                <a:latin typeface="Calibri" panose="020F0502020204030204" pitchFamily="34" charset="0"/>
                <a:ea typeface="Calibri" panose="020F0502020204030204" pitchFamily="34" charset="0"/>
              </a:rPr>
              <a:t>students you are required to test. </a:t>
            </a:r>
            <a:endParaRPr lang="en-US" sz="1100" dirty="0">
              <a:effectLst/>
              <a:latin typeface="Times New Roman" panose="02020603050405020304" pitchFamily="18" charset="0"/>
              <a:ea typeface="Times New Roman" panose="02020603050405020304" pitchFamily="18" charset="0"/>
            </a:endParaRPr>
          </a:p>
          <a:p>
            <a:pPr marL="0" lvl="0" indent="0" algn="l" rtl="0">
              <a:lnSpc>
                <a:spcPct val="80000"/>
              </a:lnSpc>
              <a:spcBef>
                <a:spcPts val="0"/>
              </a:spcBef>
              <a:spcAft>
                <a:spcPts val="0"/>
              </a:spcAft>
              <a:buSzPts val="1400"/>
              <a:buNone/>
            </a:pPr>
            <a:endParaRPr dirty="0"/>
          </a:p>
        </p:txBody>
      </p:sp>
      <p:sp>
        <p:nvSpPr>
          <p:cNvPr id="398" name="Google Shape;398;gfc8df43880_0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dirty="0"/>
          </a:p>
        </p:txBody>
      </p:sp>
    </p:spTree>
    <p:extLst>
      <p:ext uri="{BB962C8B-B14F-4D97-AF65-F5344CB8AC3E}">
        <p14:creationId xmlns:p14="http://schemas.microsoft.com/office/powerpoint/2010/main" val="86368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This is in your packet and I showed you where to find it on the DESE webpage. It is the amount of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that need to be given.   Keep in mind the total is skewed a little because it includes science at each grade level. It is your choice in grades 3, 4, 6, 7, 9, and 10 to give the science. Science is required in the spring, but is optional in the fall for grades 5, 8, and 11. So grade 3 has 13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required in the fall and 13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testlests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required in the spring, for a total of 26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for the entire year. </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Eleventh grade has 11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required in the fall (just ELA and math are required) and 20 in the spring, because science is required, for a total of 31 for the entire year.</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Asterisks mean they are not required; but can be done for local assessment.</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Each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only tests one EE, except writing, but we will talk more about that later. Students must be tested individually, you can teach the EE in a group – but they must be tested individually. </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1" i="0" u="none" strike="noStrike" kern="0" cap="none" spc="0" normalizeH="0" baseline="0" noProof="0" dirty="0">
                <a:ln>
                  <a:noFill/>
                </a:ln>
                <a:solidFill>
                  <a:srgbClr val="000000"/>
                </a:solidFill>
                <a:effectLst/>
                <a:uLnTx/>
                <a:uFillTx/>
                <a:latin typeface="Calibri"/>
                <a:cs typeface="Calibri"/>
                <a:sym typeface="Calibri"/>
              </a:rPr>
              <a:t>Ideally other students would not be in the room when you test, but if they are in the room the computer monitor should only be visible to the one student being tested. </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You will need to be organized and thoughtful about spacing your testing out during the testing window. Again, the goal is not to cram in all the testing in the last week that the window is open. As you think about the number of students you have to test and the number of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for each student, you may need to schedule two to three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per week per student.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As you think about your students that are MAP-A eligible, keep in mind that there are two testing windows. This means that ELA and math are tested both in the fall and spring window. So, when you look at the grade level of your student – double the number of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in ELA and math for the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Science only requires testing in the spring. You can do some practice testing in the fall, but it will not impact a student’s overall results. In ELA and math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scores in both fall and spring impact their overall results.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dirty="0"/>
          </a:p>
        </p:txBody>
      </p:sp>
    </p:spTree>
    <p:extLst>
      <p:ext uri="{BB962C8B-B14F-4D97-AF65-F5344CB8AC3E}">
        <p14:creationId xmlns:p14="http://schemas.microsoft.com/office/powerpoint/2010/main" val="29974313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The blueprints are the EE that has tests associated with them. This is where you go to develop your academic goals for your students. You have to test them on these concepts, so you need to be teaching on these concepts. I will say this over and over again. This is your go-to place for academic goals.</a:t>
            </a:r>
            <a:endParaRPr lang="en-US"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Remember MAP-A is designed to be instructionally embedded - we teach and then we test. Test Administrators need to embed the content of the </a:t>
            </a:r>
            <a:r>
              <a:rPr lang="en-US" sz="1200" dirty="0" err="1"/>
              <a:t>testlets</a:t>
            </a:r>
            <a:r>
              <a:rPr lang="en-US" sz="1200" dirty="0"/>
              <a:t> into their instruction. This way assessment informs teaching and benefits the student. It can also provide real-time data on IEP goal progress.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We encourage teachers to print off the blueprints from the resource tab as guides to integrate instruction and review and select the essential elements in the Instruction and Assessment Planner when it opens. We will talk more about the Instruction and Assessment Planner in later slides.    </a:t>
            </a:r>
          </a:p>
          <a:p>
            <a:pPr marL="0" lvl="0" indent="0" algn="l" rtl="0">
              <a:lnSpc>
                <a:spcPct val="100000"/>
              </a:lnSpc>
              <a:spcBef>
                <a:spcPts val="0"/>
              </a:spcBef>
              <a:spcAft>
                <a:spcPts val="0"/>
              </a:spcAft>
              <a:buSzPts val="1400"/>
              <a:buNone/>
            </a:pPr>
            <a:endParaRPr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dirty="0"/>
          </a:p>
        </p:txBody>
      </p:sp>
    </p:spTree>
    <p:extLst>
      <p:ext uri="{BB962C8B-B14F-4D97-AF65-F5344CB8AC3E}">
        <p14:creationId xmlns:p14="http://schemas.microsoft.com/office/powerpoint/2010/main" val="11187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Say: </a:t>
            </a:r>
            <a:r>
              <a:rPr lang="en-US" b="0" dirty="0"/>
              <a:t>Your student’s IEP is based on their individual needs, but they are required to be assessed on their grade level standards.</a:t>
            </a:r>
            <a:r>
              <a:rPr lang="en-US" b="0" baseline="0" dirty="0"/>
              <a:t> Remember these grade level standards are the essential elements. The essential elements with </a:t>
            </a:r>
            <a:r>
              <a:rPr lang="en-US" b="0" baseline="0" dirty="0" err="1"/>
              <a:t>testlets</a:t>
            </a:r>
            <a:r>
              <a:rPr lang="en-US" b="0" baseline="0" dirty="0"/>
              <a:t> are called the blueprints. So, whether you match your academic IEP goals to these blueprints to create appropriate academic goals, you will need to utilize the blueprints in creating your goals.</a:t>
            </a:r>
          </a:p>
          <a:p>
            <a:pPr marL="0" lvl="0" indent="0" algn="l" rtl="0">
              <a:lnSpc>
                <a:spcPct val="100000"/>
              </a:lnSpc>
              <a:spcBef>
                <a:spcPts val="0"/>
              </a:spcBef>
              <a:spcAft>
                <a:spcPts val="0"/>
              </a:spcAft>
              <a:buSzPts val="1400"/>
              <a:buNone/>
            </a:pPr>
            <a:endParaRPr lang="en-US" b="0" baseline="0" dirty="0"/>
          </a:p>
          <a:p>
            <a:pPr marL="0" lvl="0" indent="0" algn="l" rtl="0">
              <a:lnSpc>
                <a:spcPct val="100000"/>
              </a:lnSpc>
              <a:spcBef>
                <a:spcPts val="0"/>
              </a:spcBef>
              <a:spcAft>
                <a:spcPts val="0"/>
              </a:spcAft>
              <a:buSzPts val="1400"/>
              <a:buNone/>
            </a:pPr>
            <a:r>
              <a:rPr lang="en-US" b="0" baseline="0" dirty="0"/>
              <a:t>Do not think of it as teaching for the test. Instead, consider it testing what you teach. You are required to give the test so, it only makes sense to utilize the blueprints for the grade the student is in as you create academic goals. You may have academic goals that are not tested by the MAP-A, but you need to have goals that address the MAP-A standards.</a:t>
            </a: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dirty="0"/>
          </a:p>
        </p:txBody>
      </p:sp>
    </p:spTree>
    <p:extLst>
      <p:ext uri="{BB962C8B-B14F-4D97-AF65-F5344CB8AC3E}">
        <p14:creationId xmlns:p14="http://schemas.microsoft.com/office/powerpoint/2010/main" val="1284414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rgbClr val="000000"/>
                </a:solidFill>
              </a:rPr>
              <a:t>TO Do: </a:t>
            </a:r>
            <a:r>
              <a:rPr lang="en-US" sz="1200" dirty="0">
                <a:solidFill>
                  <a:srgbClr val="000000"/>
                </a:solidFill>
              </a:rPr>
              <a:t>Hand out ELA page </a:t>
            </a:r>
          </a:p>
          <a:p>
            <a:pPr marL="0" lvl="0" indent="0" algn="l" rtl="0">
              <a:lnSpc>
                <a:spcPct val="100000"/>
              </a:lnSpc>
              <a:spcBef>
                <a:spcPts val="0"/>
              </a:spcBef>
              <a:spcAft>
                <a:spcPts val="0"/>
              </a:spcAft>
              <a:buSzPts val="1400"/>
              <a:buNone/>
            </a:pPr>
            <a:endParaRPr lang="en-US" sz="1200" b="1" dirty="0">
              <a:solidFill>
                <a:srgbClr val="000000"/>
              </a:solidFill>
            </a:endParaRPr>
          </a:p>
          <a:p>
            <a:pPr marL="0" lvl="0" indent="0" algn="l" rtl="0">
              <a:lnSpc>
                <a:spcPct val="100000"/>
              </a:lnSpc>
              <a:spcBef>
                <a:spcPts val="0"/>
              </a:spcBef>
              <a:spcAft>
                <a:spcPts val="0"/>
              </a:spcAft>
              <a:buSzPts val="1400"/>
              <a:buNone/>
            </a:pPr>
            <a:r>
              <a:rPr lang="en-US" sz="1200" b="1" dirty="0">
                <a:solidFill>
                  <a:srgbClr val="000000"/>
                </a:solidFill>
              </a:rPr>
              <a:t>To Say</a:t>
            </a:r>
            <a:r>
              <a:rPr lang="en-US" sz="1200" dirty="0">
                <a:solidFill>
                  <a:srgbClr val="000000"/>
                </a:solidFill>
              </a:rPr>
              <a:t>: “Please take a few moments to look at this screen shot of the Major Claims and Conceptual Areas in ELA. Remember there are four claims and nine conceptual areas. You have a copy of the blueprints. Academic goals in ELA should be related to these blueprints. You will be directed on the second page to specific conceptual areas that need to be addressed. Before we turn to the next page, I want to remind you that there are Linkage Levels for ELA. We talked about Linkage Levels on the vocabulary slide. The EE is written at the target level, but their are three levels below what is written in the blueprints. I promise you will find a level that you can teach and assess with your students”.</a:t>
            </a:r>
            <a:endParaRPr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dirty="0"/>
          </a:p>
        </p:txBody>
      </p:sp>
    </p:spTree>
    <p:extLst>
      <p:ext uri="{BB962C8B-B14F-4D97-AF65-F5344CB8AC3E}">
        <p14:creationId xmlns:p14="http://schemas.microsoft.com/office/powerpoint/2010/main" val="359553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b35e2ce9d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eb35e2ce9d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The intent of the training. </a:t>
            </a:r>
            <a:endParaRPr lang="en-US" b="1" dirty="0"/>
          </a:p>
          <a:p>
            <a:pPr marL="0" lvl="0" indent="0" algn="l" rtl="0">
              <a:lnSpc>
                <a:spcPct val="100000"/>
              </a:lnSpc>
              <a:spcBef>
                <a:spcPts val="0"/>
              </a:spcBef>
              <a:spcAft>
                <a:spcPts val="0"/>
              </a:spcAft>
              <a:buSzPts val="1400"/>
              <a:buNone/>
            </a:pPr>
            <a:r>
              <a:rPr lang="en-US" b="1" dirty="0"/>
              <a:t>To Do:</a:t>
            </a:r>
            <a:r>
              <a:rPr lang="en-US" dirty="0"/>
              <a:t> Briefly go over the questions with the participants.</a:t>
            </a:r>
            <a:endParaRPr lang="en-US" b="1" dirty="0"/>
          </a:p>
          <a:p>
            <a:pPr marL="0" lvl="0" indent="0" algn="l" rtl="0">
              <a:lnSpc>
                <a:spcPct val="100000"/>
              </a:lnSpc>
              <a:spcBef>
                <a:spcPts val="0"/>
              </a:spcBef>
              <a:spcAft>
                <a:spcPts val="0"/>
              </a:spcAft>
              <a:buSzPts val="1400"/>
              <a:buNone/>
            </a:pPr>
            <a:r>
              <a:rPr lang="en-US" b="1" dirty="0"/>
              <a:t>To Say:</a:t>
            </a:r>
            <a:r>
              <a:rPr lang="en-US" dirty="0"/>
              <a:t> Read slide.</a:t>
            </a:r>
          </a:p>
        </p:txBody>
      </p:sp>
    </p:spTree>
    <p:extLst>
      <p:ext uri="{BB962C8B-B14F-4D97-AF65-F5344CB8AC3E}">
        <p14:creationId xmlns:p14="http://schemas.microsoft.com/office/powerpoint/2010/main" val="19664418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To Say</a:t>
            </a:r>
            <a:r>
              <a:rPr lang="en-US" dirty="0">
                <a:solidFill>
                  <a:srgbClr val="000000"/>
                </a:solidFill>
              </a:rPr>
              <a:t>: </a:t>
            </a:r>
            <a:r>
              <a:rPr lang="en-US" sz="1200" dirty="0">
                <a:solidFill>
                  <a:srgbClr val="000000"/>
                </a:solidFill>
              </a:rPr>
              <a:t>“This is a screen shot of the EEs for Conceptual Areas 1 &amp; 2 in ELA for grade 3. From the page associated with the grade of your student, you will chose the required number of EEs to teach and assess. Before you go to the page for your student, stay with me for a moment so we can talk through how to go about choosing the required EEs to teach and test. </a:t>
            </a:r>
            <a:r>
              <a:rPr lang="en-US" sz="1200" b="1" dirty="0">
                <a:solidFill>
                  <a:srgbClr val="000000"/>
                </a:solidFill>
              </a:rPr>
              <a:t>When you look at the dark areas in each section of the Blueprint,</a:t>
            </a:r>
            <a:r>
              <a:rPr lang="en-US" sz="1200" dirty="0">
                <a:solidFill>
                  <a:srgbClr val="000000"/>
                </a:solidFill>
              </a:rPr>
              <a:t> where the red arrow points, it will tell you the number of EEs that need to be selected to be administered in that section and what conceptual areas they need to come from. It is very important you follow those directions. Otherwise, you may end up giving </a:t>
            </a:r>
            <a:r>
              <a:rPr lang="en-US" sz="1200" dirty="0" err="1">
                <a:solidFill>
                  <a:srgbClr val="000000"/>
                </a:solidFill>
              </a:rPr>
              <a:t>testlets</a:t>
            </a:r>
            <a:r>
              <a:rPr lang="en-US" sz="1200" dirty="0">
                <a:solidFill>
                  <a:srgbClr val="000000"/>
                </a:solidFill>
              </a:rPr>
              <a:t> that do not meet the requirements and have to give more </a:t>
            </a:r>
            <a:r>
              <a:rPr lang="en-US" sz="1200" dirty="0" err="1">
                <a:solidFill>
                  <a:srgbClr val="000000"/>
                </a:solidFill>
              </a:rPr>
              <a:t>testlets</a:t>
            </a:r>
            <a:r>
              <a:rPr lang="en-US" sz="1200" dirty="0">
                <a:solidFill>
                  <a:srgbClr val="000000"/>
                </a:solidFill>
              </a:rPr>
              <a:t> that meet the requirements.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Let’s look closely at this student in third grade. In the first section it says to choose at least three EEs including at least one RL and one RI. At the bottom of the page it tells us RL is Reading Literature (Fiction) and RI is Reading Informational (Non-Fiction).  For instance, in that box I could chose the first two</a:t>
            </a:r>
            <a:r>
              <a:rPr lang="en-US" sz="1200" baseline="0" dirty="0">
                <a:solidFill>
                  <a:srgbClr val="000000"/>
                </a:solidFill>
              </a:rPr>
              <a:t> (</a:t>
            </a:r>
            <a:r>
              <a:rPr lang="en-US" sz="1200" dirty="0">
                <a:solidFill>
                  <a:srgbClr val="000000"/>
                </a:solidFill>
              </a:rPr>
              <a:t>EE RL 3.1 and RL 3.2.), but then I need to choose an RI, so I may go to RI 3.1. It is the same skill</a:t>
            </a:r>
            <a:r>
              <a:rPr lang="en-US" sz="1200" baseline="0" dirty="0">
                <a:solidFill>
                  <a:srgbClr val="000000"/>
                </a:solidFill>
              </a:rPr>
              <a:t> with</a:t>
            </a:r>
            <a:r>
              <a:rPr lang="en-US" sz="1200" dirty="0">
                <a:solidFill>
                  <a:srgbClr val="000000"/>
                </a:solidFill>
              </a:rPr>
              <a:t> who and what questions, but in different types of books.  </a:t>
            </a:r>
            <a:endParaRPr lang="en-US"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In the second section it tells me to choose two EEs and they must be from different strands. (RI, RL and L for language). In this case I have chosen an RI and RL; essentially the same skill, determining words and phrases that complete sentences, but in different types of books. </a:t>
            </a:r>
            <a:endParaRPr lang="en-US"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In the third section we need to chose one strand. I decided that my student does better with RL fiction books instead of informational texts, so I chose the RL EE; identifying common elements in a story.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The last section is writing. Your student will be evaluated on both of the EEs in the writing assessment that will be done each testing period.  Writing is the only area that you will be testing more than one EE on a </a:t>
            </a:r>
            <a:r>
              <a:rPr lang="en-US" sz="1200" dirty="0" err="1">
                <a:solidFill>
                  <a:srgbClr val="000000"/>
                </a:solidFill>
              </a:rPr>
              <a:t>testlet</a:t>
            </a:r>
            <a:r>
              <a:rPr lang="en-US" sz="1200" dirty="0">
                <a:solidFill>
                  <a:srgbClr val="000000"/>
                </a:solidFill>
              </a:rPr>
              <a:t>. All of the other tests are over one EE. In writing, it can be from two to six EEs.  </a:t>
            </a:r>
            <a:endParaRPr lang="en-US"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You should have goals on your IEP that relate to the ELA standards for the grade level the student is enrolled.  In this case I would have goals related to who and what questions, determining how characters feel (which I could cover in who questions), what words complete a sentence (could be related to feelings) and what the two stories have in common It is not required to have the essential element listed with the goal, but it certainly comes in handy in many ways and informs parents that all academic instruction is tied to grade level standards.  </a:t>
            </a:r>
            <a:endParaRPr lang="en-US"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Generally, when teachers see this for the first time, their stress level rises because they see skills that they know their students will not be able to master.  Remember, each of these EE have levels called Linkage Levels.  What you are seeing is the Target level.  The Target level is most closely aligned to the skills and concepts of the EE.  But there are 3 levels below this and 1 level above that a student can be taught and tested at.  There are tests at all 5 of the Linkage Levels for the Blueprint EE. So if your student cannot do these things do not panic.  I promise there is a level they can do for each EE.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I am going to give you a minute or two to find the page with your students grade level.  Go in and get a sense of how many EE in each area need to be addressed.  Do not pick them yet, lets look at the levels first.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endParaRPr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dirty="0"/>
          </a:p>
        </p:txBody>
      </p:sp>
    </p:spTree>
    <p:extLst>
      <p:ext uri="{BB962C8B-B14F-4D97-AF65-F5344CB8AC3E}">
        <p14:creationId xmlns:p14="http://schemas.microsoft.com/office/powerpoint/2010/main" val="3554643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a:t>
            </a:r>
            <a:r>
              <a:rPr lang="en-US" b="1" baseline="0" dirty="0"/>
              <a:t> Do: </a:t>
            </a:r>
            <a:r>
              <a:rPr lang="en-US" b="0" baseline="0" dirty="0"/>
              <a:t>Click the link. Pick an EE. Scroll down and show the Linkage Levels.</a:t>
            </a:r>
          </a:p>
          <a:p>
            <a:pPr marL="0" lvl="0" indent="0" algn="l" rtl="0">
              <a:lnSpc>
                <a:spcPct val="100000"/>
              </a:lnSpc>
              <a:spcBef>
                <a:spcPts val="0"/>
              </a:spcBef>
              <a:spcAft>
                <a:spcPts val="0"/>
              </a:spcAft>
              <a:buSzPts val="1400"/>
              <a:buNone/>
            </a:pPr>
            <a:endParaRPr lang="en-US" b="0" baseline="0" dirty="0"/>
          </a:p>
          <a:p>
            <a:pPr marL="0" lvl="0" indent="0" algn="l" rtl="0">
              <a:lnSpc>
                <a:spcPct val="100000"/>
              </a:lnSpc>
              <a:spcBef>
                <a:spcPts val="0"/>
              </a:spcBef>
              <a:spcAft>
                <a:spcPts val="0"/>
              </a:spcAft>
              <a:buSzPts val="1400"/>
              <a:buNone/>
            </a:pPr>
            <a:r>
              <a:rPr lang="en-US" b="1" baseline="0" dirty="0"/>
              <a:t>To Say: </a:t>
            </a:r>
            <a:r>
              <a:rPr lang="en-US" b="0" baseline="0" dirty="0"/>
              <a:t>“Let’s look at the Linkage Levels for an EE in ELA. Remember, what you see on the Blueprint is always written at the target level. On the left, you can filter by grade. Under the grade levels are the “Keys to MAP Codes” and then the “Guides to the EE Codes”. When I click on one of the EEs, I am taken to a document that outlines all five of the Linkage Levels. There is a </a:t>
            </a:r>
            <a:r>
              <a:rPr lang="en-US" b="0" baseline="0" dirty="0" err="1"/>
              <a:t>testlet</a:t>
            </a:r>
            <a:r>
              <a:rPr lang="en-US" b="0" baseline="0" dirty="0"/>
              <a:t> at each Linkage Level that you can give the students. I am going to click on the ones I chose on the last slide (EE RL 3.1). Here are the levels – go over them. I can chose any of these to teach and test. (Go through the others as needed: EE RI 3.3; EE RI 3.1 EE; EE R.L 3.4: EE RI 3.4; EE RL 3.9).</a:t>
            </a:r>
          </a:p>
          <a:p>
            <a:pPr marL="0" lvl="0" indent="0" algn="l" rtl="0">
              <a:lnSpc>
                <a:spcPct val="100000"/>
              </a:lnSpc>
              <a:spcBef>
                <a:spcPts val="0"/>
              </a:spcBef>
              <a:spcAft>
                <a:spcPts val="0"/>
              </a:spcAft>
              <a:buSzPts val="1400"/>
              <a:buNone/>
            </a:pPr>
            <a:endParaRPr lang="en-US" b="0" baseline="0" dirty="0"/>
          </a:p>
          <a:p>
            <a:pPr marL="0" lvl="0" indent="0" algn="l" rtl="0">
              <a:lnSpc>
                <a:spcPct val="100000"/>
              </a:lnSpc>
              <a:spcBef>
                <a:spcPts val="0"/>
              </a:spcBef>
              <a:spcAft>
                <a:spcPts val="0"/>
              </a:spcAft>
              <a:buSzPts val="1400"/>
              <a:buNone/>
            </a:pPr>
            <a:r>
              <a:rPr lang="en-US" b="0" baseline="0" dirty="0"/>
              <a:t>(You can ask if they want to see other levels) You do not have to go to the mini-maps yet. We will cover them in subsequent slides – but you can if you chose).</a:t>
            </a:r>
          </a:p>
          <a:p>
            <a:pPr marL="0" lvl="0" indent="0" algn="l" rtl="0">
              <a:lnSpc>
                <a:spcPct val="100000"/>
              </a:lnSpc>
              <a:spcBef>
                <a:spcPts val="0"/>
              </a:spcBef>
              <a:spcAft>
                <a:spcPts val="0"/>
              </a:spcAft>
              <a:buSzPts val="1400"/>
              <a:buNone/>
            </a:pPr>
            <a:endParaRPr lang="en-US" b="0" baseline="0" dirty="0"/>
          </a:p>
          <a:p>
            <a:pPr marL="0" lvl="0" indent="0" algn="l" rtl="0">
              <a:lnSpc>
                <a:spcPct val="100000"/>
              </a:lnSpc>
              <a:spcBef>
                <a:spcPts val="0"/>
              </a:spcBef>
              <a:spcAft>
                <a:spcPts val="0"/>
              </a:spcAft>
              <a:buSzPts val="1400"/>
              <a:buNone/>
            </a:pPr>
            <a:r>
              <a:rPr lang="en-US" b="0" baseline="0" dirty="0"/>
              <a:t>We can teach and assess at whatever Linkage Level the student is capable of doing. We want to push them to the best of their ability, but also be realistic.</a:t>
            </a:r>
          </a:p>
          <a:p>
            <a:pPr marL="0" lvl="0" indent="0" algn="l" rtl="0">
              <a:lnSpc>
                <a:spcPct val="100000"/>
              </a:lnSpc>
              <a:spcBef>
                <a:spcPts val="0"/>
              </a:spcBef>
              <a:spcAft>
                <a:spcPts val="0"/>
              </a:spcAft>
              <a:buSzPts val="1400"/>
              <a:buNone/>
            </a:pPr>
            <a:endParaRPr lang="en-US" b="0" baseline="0" dirty="0"/>
          </a:p>
          <a:p>
            <a:pPr marL="0" lvl="0" indent="0" algn="l" rtl="0">
              <a:lnSpc>
                <a:spcPct val="100000"/>
              </a:lnSpc>
              <a:spcBef>
                <a:spcPts val="0"/>
              </a:spcBef>
              <a:spcAft>
                <a:spcPts val="0"/>
              </a:spcAft>
              <a:buSzPts val="1400"/>
              <a:buNone/>
            </a:pPr>
            <a:r>
              <a:rPr lang="en-US" b="0" baseline="0" dirty="0"/>
              <a:t>When we look at the Linkage Levels, </a:t>
            </a:r>
            <a:r>
              <a:rPr lang="en-US" b="1" baseline="0" dirty="0"/>
              <a:t>the target level is what most closely aligns with the EE</a:t>
            </a:r>
            <a:r>
              <a:rPr lang="en-US" b="0" baseline="0" dirty="0"/>
              <a:t>, but we can teach at any of those levels and then assess when they are ready.</a:t>
            </a: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dirty="0"/>
          </a:p>
        </p:txBody>
      </p:sp>
    </p:spTree>
    <p:extLst>
      <p:ext uri="{BB962C8B-B14F-4D97-AF65-F5344CB8AC3E}">
        <p14:creationId xmlns:p14="http://schemas.microsoft.com/office/powerpoint/2010/main" val="708675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dirty="0">
                <a:solidFill>
                  <a:srgbClr val="000000"/>
                </a:solidFill>
              </a:rPr>
              <a:t>To: Do: </a:t>
            </a:r>
            <a:r>
              <a:rPr lang="en-US" sz="1100" dirty="0">
                <a:solidFill>
                  <a:srgbClr val="000000"/>
                </a:solidFill>
              </a:rPr>
              <a:t>Hand out math page.</a:t>
            </a:r>
            <a:br>
              <a:rPr lang="en-US" sz="1100" dirty="0">
                <a:solidFill>
                  <a:srgbClr val="000000"/>
                </a:solidFill>
              </a:rPr>
            </a:br>
            <a:r>
              <a:rPr lang="en-US" sz="1100" dirty="0">
                <a:solidFill>
                  <a:srgbClr val="000000"/>
                </a:solidFill>
              </a:rPr>
              <a:t> </a:t>
            </a:r>
            <a:endParaRPr lang="en-US" sz="1100" dirty="0"/>
          </a:p>
          <a:p>
            <a:pPr marL="0" lvl="0" indent="0" algn="l" rtl="0">
              <a:lnSpc>
                <a:spcPct val="100000"/>
              </a:lnSpc>
              <a:spcBef>
                <a:spcPts val="0"/>
              </a:spcBef>
              <a:spcAft>
                <a:spcPts val="0"/>
              </a:spcAft>
              <a:buSzPts val="1400"/>
              <a:buNone/>
            </a:pPr>
            <a:r>
              <a:rPr lang="en-US" sz="1200" b="1" dirty="0">
                <a:solidFill>
                  <a:srgbClr val="000000"/>
                </a:solidFill>
              </a:rPr>
              <a:t>To Say</a:t>
            </a:r>
            <a:r>
              <a:rPr lang="en-US" sz="1200" dirty="0">
                <a:solidFill>
                  <a:srgbClr val="000000"/>
                </a:solidFill>
              </a:rPr>
              <a:t>: This is the first page of the Math Blueprints. We do not have a full copy of it on the slide. You have a copy of it. Notice that it has four Claims</a:t>
            </a:r>
            <a:r>
              <a:rPr lang="en-US" sz="1200" baseline="0" dirty="0">
                <a:solidFill>
                  <a:srgbClr val="000000"/>
                </a:solidFill>
              </a:rPr>
              <a:t> and nine Conceptual Areas just like ELA. </a:t>
            </a:r>
            <a:r>
              <a:rPr lang="en-US" sz="1200" dirty="0">
                <a:solidFill>
                  <a:srgbClr val="000000"/>
                </a:solidFill>
              </a:rPr>
              <a:t>Again, your IEP goals in math need to be related to these standards. This time, as a group, lets turn to the sixth grade page and go through it. You will have time to look at the grade page for your student. But, there have been more issues in math of teachers not choosing the correct areas and having to do more tests than required because they did not chose the correct ones.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dirty="0"/>
          </a:p>
        </p:txBody>
      </p:sp>
    </p:spTree>
    <p:extLst>
      <p:ext uri="{BB962C8B-B14F-4D97-AF65-F5344CB8AC3E}">
        <p14:creationId xmlns:p14="http://schemas.microsoft.com/office/powerpoint/2010/main" val="24254194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To Do: </a:t>
            </a:r>
            <a:r>
              <a:rPr lang="en-US" dirty="0">
                <a:solidFill>
                  <a:srgbClr val="000000"/>
                </a:solidFill>
              </a:rPr>
              <a:t>Allow participants to look at green handout packet, page 2.</a:t>
            </a:r>
            <a:endParaRPr lang="en-US" dirty="0"/>
          </a:p>
          <a:p>
            <a:pPr marL="0" lvl="0" indent="0" algn="l" rtl="0">
              <a:lnSpc>
                <a:spcPct val="100000"/>
              </a:lnSpc>
              <a:spcBef>
                <a:spcPts val="0"/>
              </a:spcBef>
              <a:spcAft>
                <a:spcPts val="0"/>
              </a:spcAft>
              <a:buSzPts val="1400"/>
              <a:buNone/>
            </a:pPr>
            <a:endParaRPr lang="en-US" sz="1200" b="1" dirty="0">
              <a:solidFill>
                <a:srgbClr val="000000"/>
              </a:solidFill>
            </a:endParaRPr>
          </a:p>
          <a:p>
            <a:pPr marL="0" lvl="0" indent="0" algn="l" rtl="0">
              <a:lnSpc>
                <a:spcPct val="100000"/>
              </a:lnSpc>
              <a:spcBef>
                <a:spcPts val="0"/>
              </a:spcBef>
              <a:spcAft>
                <a:spcPts val="0"/>
              </a:spcAft>
              <a:buSzPts val="1400"/>
              <a:buNone/>
            </a:pPr>
            <a:r>
              <a:rPr lang="en-US" sz="1200" b="1" dirty="0">
                <a:solidFill>
                  <a:srgbClr val="000000"/>
                </a:solidFill>
              </a:rPr>
              <a:t>To Say: </a:t>
            </a:r>
            <a:r>
              <a:rPr lang="en-US" sz="1200" dirty="0">
                <a:solidFill>
                  <a:srgbClr val="000000"/>
                </a:solidFill>
              </a:rPr>
              <a:t>This is the sixth grade page. Please find it in your packet. Again, we will look in the gray areas, where the red arrows are  to determine how many EEs that we need to select to teach and assess. In the first claim area it says select two EEs from Claim I from different conceptual areas. There are three different conceptual areas. So, one conceptual area will not get assessed. So, let’s say that we want to focus on fractions and multiplication; we would</a:t>
            </a:r>
            <a:r>
              <a:rPr lang="en-US" sz="1200" baseline="0" dirty="0">
                <a:solidFill>
                  <a:srgbClr val="000000"/>
                </a:solidFill>
              </a:rPr>
              <a:t> chose Claim 2 M. EE 6 NS (Number Sense) 1 and in Claim 3, M EE. 6 NS. 3.</a:t>
            </a:r>
            <a:r>
              <a:rPr lang="en-US" sz="1200" dirty="0">
                <a:solidFill>
                  <a:srgbClr val="000000"/>
                </a:solidFill>
              </a:rPr>
              <a:t>  </a:t>
            </a:r>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In the second claim area we chose one of the two provided.  Lets pick the first one M. EE. 6 G (Geometry) 1.  In the three conceptual areas all sixth graders are assessed on that one claim related to using graphs or tables and then, even though you can’t see the fourth</a:t>
            </a:r>
            <a:r>
              <a:rPr lang="en-US" sz="1200" baseline="0" dirty="0">
                <a:solidFill>
                  <a:srgbClr val="000000"/>
                </a:solidFill>
              </a:rPr>
              <a:t> </a:t>
            </a:r>
            <a:r>
              <a:rPr lang="en-US" sz="1200" dirty="0">
                <a:solidFill>
                  <a:srgbClr val="000000"/>
                </a:solidFill>
              </a:rPr>
              <a:t>claim, you are choosing two or three of the EEs given.  </a:t>
            </a:r>
            <a:endParaRPr lang="en-US"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Think about your district and having conversations with the teachers that have your students in grade levels above and below you and begin to line out some articulation so when you make choices about what to teach and assess, there may be some foundational knowledge to build on.  </a:t>
            </a:r>
            <a:endParaRPr lang="en-US"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Find the grade level for the children you work with (if its more than one grade level, just pick one for now). Again, this is what should make up your IEP goals and academic content.  </a:t>
            </a:r>
            <a:endParaRPr lang="en-US" dirty="0"/>
          </a:p>
          <a:p>
            <a:pPr marL="0" lvl="0" indent="0" algn="l" rtl="0">
              <a:lnSpc>
                <a:spcPct val="100000"/>
              </a:lnSpc>
              <a:spcBef>
                <a:spcPts val="0"/>
              </a:spcBef>
              <a:spcAft>
                <a:spcPts val="0"/>
              </a:spcAft>
              <a:buSzPts val="1400"/>
              <a:buNone/>
            </a:pPr>
            <a:endParaRPr lang="en-US"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Like ELA this is written at the Target Level, there are three Linkage Levels of skills below this and one Linkage Level above this.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dirty="0"/>
          </a:p>
        </p:txBody>
      </p:sp>
    </p:spTree>
    <p:extLst>
      <p:ext uri="{BB962C8B-B14F-4D97-AF65-F5344CB8AC3E}">
        <p14:creationId xmlns:p14="http://schemas.microsoft.com/office/powerpoint/2010/main" val="3493920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Say:</a:t>
            </a:r>
            <a:r>
              <a:rPr lang="en-US" b="1" baseline="0" dirty="0"/>
              <a:t> </a:t>
            </a:r>
            <a:r>
              <a:rPr lang="en-US" b="0" baseline="0" dirty="0"/>
              <a:t>Let’s look at the Linkage Levels for an EE in Math. Remember, it is always written at the target level. Notice on the left is a filter – I will click on sixth grade. Also, notice below the MAP codes there are keys to the math codes. There are a lot of math codes. This will help you understand the areas of math you are teaching and assessing. When I click on one of the EEs, I go to a document that outlines all five of the Linkage Levels. There is a </a:t>
            </a:r>
            <a:r>
              <a:rPr lang="en-US" b="0" baseline="0" dirty="0" err="1"/>
              <a:t>testlet</a:t>
            </a:r>
            <a:r>
              <a:rPr lang="en-US" b="0" baseline="0" dirty="0"/>
              <a:t> at each linkage that you can give the students.</a:t>
            </a:r>
          </a:p>
          <a:p>
            <a:pPr marL="0" lvl="0" indent="0" algn="l" rtl="0">
              <a:lnSpc>
                <a:spcPct val="100000"/>
              </a:lnSpc>
              <a:spcBef>
                <a:spcPts val="0"/>
              </a:spcBef>
              <a:spcAft>
                <a:spcPts val="0"/>
              </a:spcAft>
              <a:buSzPts val="1400"/>
              <a:buNone/>
            </a:pPr>
            <a:endParaRPr lang="en-US" b="0" baseline="0" dirty="0"/>
          </a:p>
          <a:p>
            <a:pPr marL="0" lvl="0" indent="0" algn="l" rtl="0">
              <a:lnSpc>
                <a:spcPct val="100000"/>
              </a:lnSpc>
              <a:spcBef>
                <a:spcPts val="0"/>
              </a:spcBef>
              <a:spcAft>
                <a:spcPts val="0"/>
              </a:spcAft>
              <a:buSzPts val="1400"/>
              <a:buNone/>
            </a:pPr>
            <a:r>
              <a:rPr lang="en-US" b="0" baseline="0" dirty="0"/>
              <a:t>I am going to click on the ones I chose on the last slide (Click on M. EE 6 NS 1). Let’s go through the levels. I can chose any of these to teach and test. (At this point you can ask if they would like to go through other levels of EE that you chose; EE. 6 NS. 3. M. EE. 6 G 1.)</a:t>
            </a:r>
          </a:p>
          <a:p>
            <a:pPr marL="0" lvl="0" indent="0" algn="l" rtl="0">
              <a:lnSpc>
                <a:spcPct val="100000"/>
              </a:lnSpc>
              <a:spcBef>
                <a:spcPts val="0"/>
              </a:spcBef>
              <a:spcAft>
                <a:spcPts val="0"/>
              </a:spcAft>
              <a:buSzPts val="1400"/>
              <a:buNone/>
            </a:pPr>
            <a:endParaRPr lang="en-US" b="0" baseline="0" dirty="0"/>
          </a:p>
          <a:p>
            <a:pPr marL="0" lvl="0" indent="0" algn="l" rtl="0">
              <a:lnSpc>
                <a:spcPct val="100000"/>
              </a:lnSpc>
              <a:spcBef>
                <a:spcPts val="0"/>
              </a:spcBef>
              <a:spcAft>
                <a:spcPts val="0"/>
              </a:spcAft>
              <a:buSzPts val="1400"/>
              <a:buNone/>
            </a:pPr>
            <a:r>
              <a:rPr lang="en-US" b="0" baseline="0" dirty="0"/>
              <a:t>We can teach and assess at whatever Linkage Level the student is capable of doing. We want to push them to the best of their ability, but also be realistic.</a:t>
            </a:r>
          </a:p>
          <a:p>
            <a:pPr marL="0" lvl="0" indent="0" algn="l" rtl="0">
              <a:lnSpc>
                <a:spcPct val="100000"/>
              </a:lnSpc>
              <a:spcBef>
                <a:spcPts val="0"/>
              </a:spcBef>
              <a:spcAft>
                <a:spcPts val="0"/>
              </a:spcAft>
              <a:buSzPts val="1400"/>
              <a:buNone/>
            </a:pPr>
            <a:endParaRPr lang="en-US" b="0" baseline="0" dirty="0"/>
          </a:p>
          <a:p>
            <a:pPr marL="0" lvl="0" indent="0" algn="l" rtl="0">
              <a:lnSpc>
                <a:spcPct val="100000"/>
              </a:lnSpc>
              <a:spcBef>
                <a:spcPts val="0"/>
              </a:spcBef>
              <a:spcAft>
                <a:spcPts val="0"/>
              </a:spcAft>
              <a:buSzPts val="1400"/>
              <a:buNone/>
            </a:pPr>
            <a:r>
              <a:rPr lang="en-US" b="0" baseline="0" dirty="0"/>
              <a:t>When you look at the Linkage Levels, </a:t>
            </a:r>
            <a:r>
              <a:rPr lang="en-US" b="1" baseline="0" dirty="0"/>
              <a:t>the Target level is what most closely aligns with the EE, </a:t>
            </a:r>
            <a:r>
              <a:rPr lang="en-US" b="0" baseline="0" dirty="0"/>
              <a:t>but we can teach at any of those levels and then assess when they are ready.</a:t>
            </a: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dirty="0"/>
          </a:p>
        </p:txBody>
      </p:sp>
    </p:spTree>
    <p:extLst>
      <p:ext uri="{BB962C8B-B14F-4D97-AF65-F5344CB8AC3E}">
        <p14:creationId xmlns:p14="http://schemas.microsoft.com/office/powerpoint/2010/main" val="8232808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Science is organized differently than ELA and math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Show the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The structure of science is different than that of ELA and math.” The Science MAP-A is only required in the spring and at specific grade levels. Do you remember what they are? (Grades 5, 8, and 11)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a:ln>
                <a:noFill/>
              </a:ln>
              <a:solidFill>
                <a:srgbClr val="000000"/>
              </a:solidFill>
              <a:effectLst/>
              <a:uLnTx/>
              <a:uFillTx/>
              <a:latin typeface="Calibri"/>
              <a:cs typeface="Calibri"/>
              <a:sym typeface="Calibri"/>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509101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b="0" dirty="0"/>
              <a:t>The relationship among Domains, Core Ideas, and Topics for MAP-A science. </a:t>
            </a:r>
          </a:p>
          <a:p>
            <a:pPr marL="0" lvl="0" indent="0" algn="l" rtl="0">
              <a:lnSpc>
                <a:spcPct val="100000"/>
              </a:lnSpc>
              <a:spcBef>
                <a:spcPts val="0"/>
              </a:spcBef>
              <a:spcAft>
                <a:spcPts val="0"/>
              </a:spcAft>
              <a:buSzPts val="1400"/>
              <a:buNone/>
            </a:pPr>
            <a:r>
              <a:rPr lang="en-US" b="1" dirty="0"/>
              <a:t>To Do: </a:t>
            </a:r>
            <a:r>
              <a:rPr lang="en-US" b="0" dirty="0"/>
              <a:t>Have participants take a few moments to look at the Domains, Core Ideas, and Topics.</a:t>
            </a:r>
          </a:p>
          <a:p>
            <a:pPr marL="0" lvl="0" indent="0" algn="l" rtl="0">
              <a:lnSpc>
                <a:spcPct val="100000"/>
              </a:lnSpc>
              <a:spcBef>
                <a:spcPts val="0"/>
              </a:spcBef>
              <a:spcAft>
                <a:spcPts val="0"/>
              </a:spcAft>
              <a:buSzPts val="1400"/>
              <a:buNone/>
            </a:pPr>
            <a:r>
              <a:rPr lang="en-US" b="1" dirty="0"/>
              <a:t>To Say: </a:t>
            </a:r>
            <a:r>
              <a:rPr lang="en-US" b="0" dirty="0"/>
              <a:t>“Please locate your packet and refer to Page 1. What do you notice that is different from ELA or math? (Pause for answers). You should see that science has three Domains, ten Core Ideas, and sixteen Topics. </a:t>
            </a: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dirty="0"/>
          </a:p>
        </p:txBody>
      </p:sp>
    </p:spTree>
    <p:extLst>
      <p:ext uri="{BB962C8B-B14F-4D97-AF65-F5344CB8AC3E}">
        <p14:creationId xmlns:p14="http://schemas.microsoft.com/office/powerpoint/2010/main" val="14218998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The relationship among Topics and EEs for MAP-A science.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Have participants take a few moments to look at the Topics and EEs. </a:t>
            </a: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600" b="1" i="0" u="none" strike="noStrike" kern="0" cap="none" spc="0" normalizeH="0" baseline="0" noProof="0" dirty="0">
                <a:ln>
                  <a:noFill/>
                </a:ln>
                <a:solidFill>
                  <a:srgbClr val="000000"/>
                </a:solidFill>
                <a:effectLst/>
                <a:uLnTx/>
                <a:uFillTx/>
                <a:latin typeface="Calibri"/>
                <a:cs typeface="Calibri"/>
                <a:sym typeface="Calibri"/>
              </a:rPr>
              <a:t>:</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“This screen shot is for High School 9-12 and shows the relationship between the Topics and EEs. Science uses grade spans and not specific grade levels. The idea being that for the 11th grade level where the test is given, the grades leading up to 11th grade, teachers are teaching, just not assessing these EE as a part of their instruction. There is no place to select specific EE because </a:t>
            </a:r>
            <a:r>
              <a:rPr kumimoji="0" lang="en-US" sz="1600" b="1" i="0" u="none" strike="noStrike" kern="0" cap="none" spc="0" normalizeH="0" baseline="0" noProof="0" dirty="0">
                <a:ln>
                  <a:noFill/>
                </a:ln>
                <a:solidFill>
                  <a:srgbClr val="000000"/>
                </a:solidFill>
                <a:effectLst/>
                <a:uLnTx/>
                <a:uFillTx/>
                <a:latin typeface="Calibri"/>
                <a:cs typeface="Calibri"/>
                <a:sym typeface="Calibri"/>
              </a:rPr>
              <a:t>all nine EEs are taught and tested.   </a:t>
            </a: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The MAP-A Science is designed to also be taught in grades 9 and 10 and then taught and assessed in grade 11. If you teach high school special education, work with your teachers and think about developing some articulation on how you intend to teach science at those three grade levels. You might introduce and teach a specific number of EEs each year, with a review of all of them and assess in the students 11th grade year. This way you are not trying to cram it all in during one year. In 11th grade you would review some of the EEs already taught and teach some new ones. Perhaps you might want to do nine EEs over a three-year span, or do three a year with some extra review in 11</a:t>
            </a:r>
            <a:r>
              <a:rPr kumimoji="0" lang="en-US" sz="1600" b="0" i="0" u="none" strike="noStrike" kern="0" cap="none" spc="0" normalizeH="0" baseline="30000" noProof="0" dirty="0">
                <a:ln>
                  <a:noFill/>
                </a:ln>
                <a:solidFill>
                  <a:srgbClr val="000000"/>
                </a:solidFill>
                <a:effectLst/>
                <a:uLnTx/>
                <a:uFillTx/>
                <a:latin typeface="Calibri"/>
                <a:cs typeface="Calibri"/>
                <a:sym typeface="Calibri"/>
              </a:rPr>
              <a:t>th</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grade. You would do the same thing in grades 3-5 and 6-8.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Or, you can teach the lower Linkage Levels of all nine in the years prior to the assessment year. Then during the assessment year you can build on that knowledge and teach/test at a higher Linkage Level.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Like ELA and math there are Linkage Levels in science, but </a:t>
            </a:r>
            <a:r>
              <a:rPr kumimoji="0" lang="en-US" sz="1600" b="1" i="0" u="none" strike="noStrike" kern="0" cap="none" spc="0" normalizeH="0" baseline="0" noProof="0" dirty="0">
                <a:ln>
                  <a:noFill/>
                </a:ln>
                <a:solidFill>
                  <a:srgbClr val="000000"/>
                </a:solidFill>
                <a:effectLst/>
                <a:uLnTx/>
                <a:uFillTx/>
                <a:latin typeface="Calibri"/>
                <a:cs typeface="Calibri"/>
                <a:sym typeface="Calibri"/>
              </a:rPr>
              <a:t>science only has three Linkage Levels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The target - which is what this is written at and two levels below that.   </a:t>
            </a:r>
          </a:p>
          <a:p>
            <a:pPr marL="0" lvl="0" indent="0" algn="l" rtl="0">
              <a:lnSpc>
                <a:spcPct val="100000"/>
              </a:lnSpc>
              <a:spcBef>
                <a:spcPts val="0"/>
              </a:spcBef>
              <a:spcAft>
                <a:spcPts val="0"/>
              </a:spcAft>
              <a:buSzPts val="1400"/>
              <a:buNone/>
            </a:pP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dirty="0"/>
          </a:p>
        </p:txBody>
      </p:sp>
    </p:spTree>
    <p:extLst>
      <p:ext uri="{BB962C8B-B14F-4D97-AF65-F5344CB8AC3E}">
        <p14:creationId xmlns:p14="http://schemas.microsoft.com/office/powerpoint/2010/main" val="36143810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Say: </a:t>
            </a:r>
            <a:r>
              <a:rPr lang="en-US" b="0" dirty="0"/>
              <a:t>Let’s look at he Linkage Levels for an EE in science. Remember, it is always written at the target level.</a:t>
            </a:r>
            <a:r>
              <a:rPr lang="en-US" b="0" baseline="0" dirty="0"/>
              <a:t> Notice that on the left is a filter. I will click on high school. Also, notice in the MAP codes that there are only three areas of science you are assessing. Science is a bit different as it is flipped between the Blueprints page and the screen. Also, there are more than nine EEs on the screen. That is because some states assess high school Biology. Make sure you match your areas that you’ve chosen to test to the Blueprints. Let’s pick the first one to look at. It is </a:t>
            </a:r>
            <a:r>
              <a:rPr lang="en-US" b="0" baseline="0" dirty="0" err="1"/>
              <a:t>Sci</a:t>
            </a:r>
            <a:r>
              <a:rPr lang="en-US" b="0" baseline="0" dirty="0"/>
              <a:t> EE PH (Physical Science 1-2). Click on that. We can teach and assess at whatever Linkage Level the student is capable of doing. We want to push them to the best of their ability, but also be realistic.</a:t>
            </a:r>
          </a:p>
          <a:p>
            <a:pPr marL="0" lvl="0" indent="0" algn="l" rtl="0">
              <a:lnSpc>
                <a:spcPct val="100000"/>
              </a:lnSpc>
              <a:spcBef>
                <a:spcPts val="0"/>
              </a:spcBef>
              <a:spcAft>
                <a:spcPts val="0"/>
              </a:spcAft>
              <a:buSzPts val="1400"/>
              <a:buNone/>
            </a:pPr>
            <a:endParaRPr lang="en-US" b="0" baseline="0" dirty="0"/>
          </a:p>
          <a:p>
            <a:pPr marL="0" lvl="0" indent="0" algn="l" rtl="0">
              <a:lnSpc>
                <a:spcPct val="100000"/>
              </a:lnSpc>
              <a:spcBef>
                <a:spcPts val="0"/>
              </a:spcBef>
              <a:spcAft>
                <a:spcPts val="0"/>
              </a:spcAft>
              <a:buSzPts val="1400"/>
              <a:buNone/>
            </a:pPr>
            <a:r>
              <a:rPr lang="en-US" b="0" baseline="0" dirty="0"/>
              <a:t>When we look at the Linkage Levels, the </a:t>
            </a:r>
            <a:r>
              <a:rPr lang="en-US" b="1" baseline="0" dirty="0"/>
              <a:t>Target level is what most closely aligns with the EE</a:t>
            </a:r>
            <a:r>
              <a:rPr lang="en-US" b="0" baseline="0" dirty="0"/>
              <a:t>, but we can teach at any of those levels and then assess when they are ready.</a:t>
            </a: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dirty="0"/>
          </a:p>
        </p:txBody>
      </p:sp>
    </p:spTree>
    <p:extLst>
      <p:ext uri="{BB962C8B-B14F-4D97-AF65-F5344CB8AC3E}">
        <p14:creationId xmlns:p14="http://schemas.microsoft.com/office/powerpoint/2010/main" val="22597807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Schedule</a:t>
            </a:r>
            <a:r>
              <a:rPr lang="en-US" b="0" baseline="0" dirty="0"/>
              <a:t> in possible dates for testing in the fall window. This is when you will compare your IEP goals against the Blueprints to see which ones you will be teaching and assessing. Use the required DLM </a:t>
            </a:r>
            <a:r>
              <a:rPr lang="en-US" b="0" baseline="0" dirty="0" err="1"/>
              <a:t>testlets</a:t>
            </a:r>
            <a:r>
              <a:rPr lang="en-US" b="0" baseline="0" dirty="0"/>
              <a:t> to help you plan how many </a:t>
            </a:r>
            <a:r>
              <a:rPr lang="en-US" b="0" baseline="0" dirty="0" err="1"/>
              <a:t>testlets</a:t>
            </a:r>
            <a:r>
              <a:rPr lang="en-US" b="0" baseline="0" dirty="0"/>
              <a:t> you will need to provide.</a:t>
            </a: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dirty="0"/>
          </a:p>
        </p:txBody>
      </p:sp>
    </p:spTree>
    <p:extLst>
      <p:ext uri="{BB962C8B-B14F-4D97-AF65-F5344CB8AC3E}">
        <p14:creationId xmlns:p14="http://schemas.microsoft.com/office/powerpoint/2010/main" val="4214506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b35e2ce9d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eb35e2ce9d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The intent of the training. </a:t>
            </a:r>
          </a:p>
          <a:p>
            <a:pPr marL="0" lvl="0" indent="0" algn="l" rtl="0">
              <a:lnSpc>
                <a:spcPct val="100000"/>
              </a:lnSpc>
              <a:spcBef>
                <a:spcPts val="0"/>
              </a:spcBef>
              <a:spcAft>
                <a:spcPts val="0"/>
              </a:spcAft>
              <a:buSzPts val="1400"/>
              <a:buNone/>
            </a:pPr>
            <a:r>
              <a:rPr lang="en-US" b="1" dirty="0"/>
              <a:t>To Do</a:t>
            </a:r>
            <a:r>
              <a:rPr lang="en-US" dirty="0"/>
              <a:t>: Briefly go over the questions with the participants.</a:t>
            </a:r>
          </a:p>
          <a:p>
            <a:pPr marL="0" lvl="0" indent="0" algn="l" rtl="0">
              <a:lnSpc>
                <a:spcPct val="100000"/>
              </a:lnSpc>
              <a:spcBef>
                <a:spcPts val="0"/>
              </a:spcBef>
              <a:spcAft>
                <a:spcPts val="0"/>
              </a:spcAft>
              <a:buSzPts val="1400"/>
              <a:buNone/>
            </a:pPr>
            <a:r>
              <a:rPr lang="en-US" sz="1200" b="1" dirty="0"/>
              <a:t>To Say</a:t>
            </a:r>
            <a:r>
              <a:rPr lang="en-US" sz="1200" dirty="0"/>
              <a:t>: Please discuss at your table the three top questions you are most excited about, or need to learn. Take one minute to share your number one question with a partner. As we go through today’s training, it is my intent for you to discover the answers to these questions.</a:t>
            </a:r>
          </a:p>
        </p:txBody>
      </p:sp>
    </p:spTree>
    <p:extLst>
      <p:ext uri="{BB962C8B-B14F-4D97-AF65-F5344CB8AC3E}">
        <p14:creationId xmlns:p14="http://schemas.microsoft.com/office/powerpoint/2010/main" val="17058492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Science is different in it is not required in the fall. The EEs</a:t>
            </a:r>
            <a:r>
              <a:rPr lang="en-US" b="0" baseline="0" dirty="0"/>
              <a:t> are grade bands instead of individual grades. Test scores from the spring test are only used in the end-of-year score report. Blueprint organization is different because they use domains, core ideas and you do not get to chose – you test all nine. There are only three Linkage Levels compared to the five in ELA and math.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baseline="0" dirty="0"/>
              <a:t>Other children should not be able to see the screen.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baseline="0" dirty="0"/>
              <a:t>Blueprints for that grade level and subject will tell you which EE you can chose from – except science. In science, you will test them all.</a:t>
            </a:r>
            <a:endParaRPr lang="en-US" b="0" dirty="0"/>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dirty="0"/>
          </a:p>
        </p:txBody>
      </p:sp>
    </p:spTree>
    <p:extLst>
      <p:ext uri="{BB962C8B-B14F-4D97-AF65-F5344CB8AC3E}">
        <p14:creationId xmlns:p14="http://schemas.microsoft.com/office/powerpoint/2010/main" val="1716875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a:ln>
                <a:noFill/>
              </a:ln>
              <a:solidFill>
                <a:srgbClr val="000000"/>
              </a:solidFill>
              <a:effectLst/>
              <a:uLnTx/>
              <a:uFillTx/>
              <a:latin typeface="Calibri"/>
              <a:cs typeface="Calibri"/>
              <a:sym typeface="Calibri"/>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657430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fc8df43880_0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fc8df43880_0_3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Be familiar with the new assessment format for the 2022-23 school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Make sure you have watched the two educator resource videos prior to training and read the Test Administration Manual (TAM).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600" b="0" i="0" u="none" strike="noStrike" kern="0" cap="none" spc="0" normalizeH="0" baseline="0" noProof="0" dirty="0">
                <a:ln>
                  <a:noFill/>
                </a:ln>
                <a:solidFill>
                  <a:srgbClr val="000000"/>
                </a:solidFill>
                <a:effectLst/>
                <a:uLnTx/>
                <a:uFillTx/>
                <a:latin typeface="Calibri"/>
                <a:cs typeface="Calibri"/>
                <a:sym typeface="Calibri"/>
              </a:rPr>
              <a:t>The instructionally embedded alternate assessment encourages this cyclical approach by giving teachers the opportunity to choose an EE or elements and Linkage Levels, develop and deliver instruction for the chosen EE, and then assess the student when the teacher determines the student is ready. This graph demonstrates the cycle: instruct, assess, evaluate, and report.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You instruct the material, assess with the MAP-A, and evaluate the results of the assessment. If they are ready, you move on to evaluate and use the report to determine whether or not the student demonstrated understanding of the concept. </a:t>
            </a:r>
            <a:r>
              <a:rPr kumimoji="0" lang="en-US" sz="1600" b="1" i="0" u="none" strike="noStrike" kern="0" cap="none" spc="0" normalizeH="0" baseline="0" noProof="0" dirty="0">
                <a:ln>
                  <a:noFill/>
                </a:ln>
                <a:solidFill>
                  <a:srgbClr val="000000"/>
                </a:solidFill>
                <a:effectLst/>
                <a:uLnTx/>
                <a:uFillTx/>
                <a:latin typeface="Calibri"/>
                <a:cs typeface="Calibri"/>
                <a:sym typeface="Calibri"/>
              </a:rPr>
              <a:t>DLM characterizes it as instruct, assess, evaluate, and report.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a:lnSpc>
                <a:spcPct val="115000"/>
              </a:lnSpc>
              <a:spcBef>
                <a:spcPts val="0"/>
              </a:spcBef>
              <a:spcAft>
                <a:spcPts val="0"/>
              </a:spcAft>
            </a:pPr>
            <a:r>
              <a:rPr lang="en-US" sz="1800" dirty="0">
                <a:solidFill>
                  <a:srgbClr val="262D34"/>
                </a:solidFill>
                <a:effectLst/>
                <a:latin typeface="Arial" panose="020B0604020202020204" pitchFamily="34" charset="0"/>
                <a:ea typeface="Arial" panose="020B0604020202020204" pitchFamily="34" charset="0"/>
              </a:rPr>
              <a:t>DLM Instructionally Embedded Assessments</a:t>
            </a:r>
            <a:endParaRPr lang="en-US" sz="16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hlinkClick r:id="rId3"/>
              </a:rPr>
              <a:t>https://dynamiclearningmaps.org/educator-resource-videos-ie</a:t>
            </a:r>
            <a:endParaRPr lang="en-US" sz="16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400" dirty="0">
                <a:solidFill>
                  <a:srgbClr val="242424"/>
                </a:solidFill>
                <a:effectLst/>
                <a:latin typeface="Calibri" panose="020F0502020204030204" pitchFamily="34" charset="0"/>
                <a:ea typeface="Calibri" panose="020F0502020204030204" pitchFamily="34" charset="0"/>
              </a:rPr>
              <a:t> </a:t>
            </a:r>
            <a:endParaRPr lang="en-US" sz="16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400" dirty="0">
                <a:solidFill>
                  <a:srgbClr val="242424"/>
                </a:solidFill>
                <a:effectLst/>
                <a:latin typeface="Calibri" panose="020F0502020204030204" pitchFamily="34" charset="0"/>
                <a:ea typeface="Calibri" panose="020F0502020204030204" pitchFamily="34" charset="0"/>
              </a:rPr>
              <a:t> </a:t>
            </a:r>
            <a:r>
              <a:rPr lang="en-US" sz="1800" dirty="0">
                <a:solidFill>
                  <a:srgbClr val="262D34"/>
                </a:solidFill>
                <a:effectLst/>
                <a:latin typeface="Arial" panose="020B0604020202020204" pitchFamily="34" charset="0"/>
                <a:ea typeface="Arial" panose="020B0604020202020204" pitchFamily="34" charset="0"/>
              </a:rPr>
              <a:t>Getting Started in Educator Portal</a:t>
            </a:r>
            <a:endParaRPr lang="en-US" sz="16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hlinkClick r:id="rId3"/>
              </a:rPr>
              <a:t>https://dynamiclearningmaps.org/educator-resource-videos-ie</a:t>
            </a:r>
            <a:endParaRPr lang="en-US" sz="16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250" b="0" i="0" u="none" strike="noStrike" kern="0" cap="none" spc="0" normalizeH="0" baseline="0" noProof="0" dirty="0">
              <a:ln>
                <a:noFill/>
              </a:ln>
              <a:solidFill>
                <a:srgbClr val="262D34"/>
              </a:solidFill>
              <a:effectLst/>
              <a:highlight>
                <a:srgbClr val="FFFFFF"/>
              </a:highlight>
              <a:uLnTx/>
              <a:uFillTx/>
              <a:latin typeface="Arial"/>
              <a:ea typeface="Arial"/>
              <a:cs typeface="Arial"/>
              <a:sym typeface="Arial"/>
            </a:endParaRPr>
          </a:p>
        </p:txBody>
      </p:sp>
      <p:sp>
        <p:nvSpPr>
          <p:cNvPr id="434" name="Google Shape;434;gfc8df43880_0_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dirty="0"/>
          </a:p>
        </p:txBody>
      </p:sp>
    </p:spTree>
    <p:extLst>
      <p:ext uri="{BB962C8B-B14F-4D97-AF65-F5344CB8AC3E}">
        <p14:creationId xmlns:p14="http://schemas.microsoft.com/office/powerpoint/2010/main" val="1600133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f4ca089b2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f4ca089b29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How EEs are tested.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Discuss the information on the slide. </a:t>
            </a: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r>
            <a:r>
              <a:rPr kumimoji="0" lang="en-US" sz="1400" b="0" i="0" u="none" strike="noStrike" kern="0" cap="none" spc="0" normalizeH="0" baseline="0" noProof="0" dirty="0">
                <a:ln>
                  <a:noFill/>
                </a:ln>
                <a:solidFill>
                  <a:srgbClr val="000000"/>
                </a:solidFill>
                <a:effectLst/>
                <a:uLnTx/>
                <a:uFillTx/>
                <a:latin typeface="Rambla"/>
                <a:ea typeface="Rambla"/>
                <a:cs typeface="Rambla"/>
                <a:sym typeface="Rambla"/>
              </a:rPr>
              <a:t>Each EE in the Blueprints can be selected for teaching and assessment. Just make sure you meet the requirements as spelled out on the grade level page. Remember, in science there is no selecting, you do them all. Each </a:t>
            </a:r>
            <a:r>
              <a:rPr kumimoji="0" lang="en-US" sz="1400" b="0" i="0" u="none" strike="noStrike" kern="0" cap="none" spc="0" normalizeH="0" baseline="0" noProof="0" dirty="0" err="1">
                <a:ln>
                  <a:noFill/>
                </a:ln>
                <a:solidFill>
                  <a:srgbClr val="000000"/>
                </a:solidFill>
                <a:effectLst/>
                <a:uLnTx/>
                <a:uFillTx/>
                <a:latin typeface="Rambla"/>
                <a:ea typeface="Rambla"/>
                <a:cs typeface="Rambla"/>
                <a:sym typeface="Rambla"/>
              </a:rPr>
              <a:t>testlet</a:t>
            </a:r>
            <a:r>
              <a:rPr kumimoji="0" lang="en-US" sz="1400" b="0" i="0" u="none" strike="noStrike" kern="0" cap="none" spc="0" normalizeH="0" baseline="0" noProof="0" dirty="0">
                <a:ln>
                  <a:noFill/>
                </a:ln>
                <a:solidFill>
                  <a:srgbClr val="000000"/>
                </a:solidFill>
                <a:effectLst/>
                <a:uLnTx/>
                <a:uFillTx/>
                <a:latin typeface="Rambla"/>
                <a:ea typeface="Rambla"/>
                <a:cs typeface="Rambla"/>
                <a:sym typeface="Rambla"/>
              </a:rPr>
              <a:t>  will be  comprised  of three to nine items. They are designed to take between five to fifteen minutes to complete. </a:t>
            </a:r>
            <a:r>
              <a:rPr kumimoji="0" lang="en-US" sz="1400" b="1" i="0" u="none" strike="noStrike" kern="0" cap="none" spc="0" normalizeH="0" baseline="0" noProof="0" dirty="0">
                <a:ln>
                  <a:noFill/>
                </a:ln>
                <a:solidFill>
                  <a:srgbClr val="000000"/>
                </a:solidFill>
                <a:effectLst/>
                <a:uLnTx/>
                <a:uFillTx/>
                <a:latin typeface="Rambla"/>
                <a:ea typeface="Rambla"/>
                <a:cs typeface="Rambla"/>
                <a:sym typeface="Rambla"/>
              </a:rPr>
              <a:t>There is an engagement activity designed to be done before the test to motivate the student, activate prior knowledge, and provide context for the items tested. </a:t>
            </a: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Rambla"/>
              <a:ea typeface="Rambla"/>
              <a:cs typeface="Rambla"/>
              <a:sym typeface="Rambla"/>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Rambla"/>
                <a:ea typeface="Rambla"/>
                <a:cs typeface="Rambla"/>
                <a:sym typeface="Rambla"/>
              </a:rPr>
              <a:t>There are </a:t>
            </a:r>
            <a:r>
              <a:rPr kumimoji="0" lang="en-US" sz="1400" b="0" i="0" u="none" strike="noStrike" kern="0" cap="none" spc="0" normalizeH="0" baseline="0" noProof="0" dirty="0" err="1">
                <a:ln>
                  <a:noFill/>
                </a:ln>
                <a:solidFill>
                  <a:srgbClr val="000000"/>
                </a:solidFill>
                <a:effectLst/>
                <a:uLnTx/>
                <a:uFillTx/>
                <a:latin typeface="Rambla"/>
                <a:ea typeface="Rambla"/>
                <a:cs typeface="Rambla"/>
                <a:sym typeface="Rambla"/>
              </a:rPr>
              <a:t>testlets</a:t>
            </a:r>
            <a:r>
              <a:rPr kumimoji="0" lang="en-US" sz="1400" b="0" i="0" u="none" strike="noStrike" kern="0" cap="none" spc="0" normalizeH="0" baseline="0" noProof="0" dirty="0">
                <a:ln>
                  <a:noFill/>
                </a:ln>
                <a:solidFill>
                  <a:srgbClr val="000000"/>
                </a:solidFill>
                <a:effectLst/>
                <a:uLnTx/>
                <a:uFillTx/>
                <a:latin typeface="Rambla"/>
                <a:ea typeface="Rambla"/>
                <a:cs typeface="Rambla"/>
                <a:sym typeface="Rambla"/>
              </a:rPr>
              <a:t> at all the Linkage Levels. Remember in ELA and math there are three Linkage Levels below and one above. Linkage Levels are designed to help you address the EE at the student’s academic level. The target level is where the essential element is written. </a:t>
            </a:r>
            <a:r>
              <a:rPr kumimoji="0" lang="en-US" sz="1400" b="1" i="0" u="none" strike="noStrike" kern="0" cap="none" spc="0" normalizeH="0" baseline="0" noProof="0" dirty="0">
                <a:ln>
                  <a:noFill/>
                </a:ln>
                <a:solidFill>
                  <a:srgbClr val="000000"/>
                </a:solidFill>
                <a:effectLst/>
                <a:uLnTx/>
                <a:uFillTx/>
                <a:latin typeface="Rambla"/>
                <a:ea typeface="Rambla"/>
                <a:cs typeface="Rambla"/>
                <a:sym typeface="Rambla"/>
              </a:rPr>
              <a:t>Linkage Levels are related to the EE and show a graduation of complexity/difficulty</a:t>
            </a:r>
            <a:r>
              <a:rPr kumimoji="0" lang="en-US" sz="1400" b="0" i="0" u="none" strike="noStrike" kern="0" cap="none" spc="0" normalizeH="0" baseline="0" noProof="0" dirty="0">
                <a:ln>
                  <a:noFill/>
                </a:ln>
                <a:solidFill>
                  <a:srgbClr val="000000"/>
                </a:solidFill>
                <a:effectLst/>
                <a:uLnTx/>
                <a:uFillTx/>
                <a:latin typeface="Rambla"/>
                <a:ea typeface="Rambla"/>
                <a:cs typeface="Rambla"/>
                <a:sym typeface="Rambla"/>
              </a:rPr>
              <a:t>. The linkage levels become more difficult as you move up from the initial level. Each level gets a little more complex as you move through the levels from Initial to Target or even the Successor level.  </a:t>
            </a: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indent="0"/>
            <a:endParaRPr dirty="0"/>
          </a:p>
        </p:txBody>
      </p:sp>
      <p:sp>
        <p:nvSpPr>
          <p:cNvPr id="444" name="Google Shape;444;gf4ca089b29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dirty="0"/>
          </a:p>
        </p:txBody>
      </p:sp>
    </p:spTree>
    <p:extLst>
      <p:ext uri="{BB962C8B-B14F-4D97-AF65-F5344CB8AC3E}">
        <p14:creationId xmlns:p14="http://schemas.microsoft.com/office/powerpoint/2010/main" val="33814765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f4ca089b2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f4ca089b29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How EEs are tested.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Discuss the information on the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Remember science only has three engagement levels, two below the target. They do not have a Proximal or Successor level like ELA and math.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When you are putting in information about the student in the First Contact Survey (FCS), the Kite system will use that information to determine a Linkage Level they deem appropriate for the student, but you can always override that. You can test at a higher or lower level if you do not think the level chosen by the system will work.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First Contact survey will be mentioned later.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But, it involves information about the students sensory and motor characteristics, ability to access computers, communication and academic skills. </a:t>
            </a:r>
          </a:p>
          <a:p>
            <a:pPr marL="0" indent="0"/>
            <a:endParaRPr dirty="0"/>
          </a:p>
        </p:txBody>
      </p:sp>
      <p:sp>
        <p:nvSpPr>
          <p:cNvPr id="444" name="Google Shape;444;gf4ca089b29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dirty="0"/>
          </a:p>
        </p:txBody>
      </p:sp>
    </p:spTree>
    <p:extLst>
      <p:ext uri="{BB962C8B-B14F-4D97-AF65-F5344CB8AC3E}">
        <p14:creationId xmlns:p14="http://schemas.microsoft.com/office/powerpoint/2010/main" val="32859170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1F497D"/>
                </a:solidFill>
                <a:effectLst/>
                <a:uLnTx/>
                <a:uFillTx/>
                <a:latin typeface="Allerta"/>
                <a:ea typeface="Allerta"/>
                <a:cs typeface="Allerta"/>
                <a:sym typeface="Allerta"/>
              </a:rPr>
              <a:t>To say</a:t>
            </a:r>
            <a:r>
              <a:rPr kumimoji="0" lang="en-US" sz="1200" b="0" i="0" u="none" strike="noStrike" kern="0" cap="none" spc="0" normalizeH="0" baseline="0" noProof="0" dirty="0">
                <a:ln>
                  <a:noFill/>
                </a:ln>
                <a:solidFill>
                  <a:srgbClr val="1F497D"/>
                </a:solidFill>
                <a:effectLst/>
                <a:uLnTx/>
                <a:uFillTx/>
                <a:latin typeface="Allerta"/>
                <a:ea typeface="Allerta"/>
                <a:cs typeface="Allerta"/>
                <a:sym typeface="Allerta"/>
              </a:rPr>
              <a:t>: </a:t>
            </a:r>
            <a:r>
              <a:rPr kumimoji="0" lang="en-US" sz="1400" b="0" i="0" u="none" strike="noStrike" kern="0" cap="none" spc="0" normalizeH="0" baseline="0" noProof="0" dirty="0">
                <a:ln>
                  <a:noFill/>
                </a:ln>
                <a:solidFill>
                  <a:srgbClr val="1F497D"/>
                </a:solidFill>
                <a:effectLst/>
                <a:uLnTx/>
                <a:uFillTx/>
                <a:latin typeface="Calibri"/>
                <a:cs typeface="Calibri"/>
                <a:sym typeface="Calibri"/>
              </a:rPr>
              <a:t>There are five Linkage Levels for ELA and math:</a:t>
            </a:r>
          </a:p>
          <a:p>
            <a:pPr marL="285750" marR="0" lvl="0" indent="-285750" algn="l" defTabSz="914400" rtl="0" eaLnBrk="1" fontAlgn="auto" latinLnBrk="0" hangingPunct="1">
              <a:lnSpc>
                <a:spcPct val="11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1F497D"/>
                </a:solidFill>
                <a:effectLst/>
                <a:uLnTx/>
                <a:uFillTx/>
                <a:latin typeface="Calibri"/>
                <a:cs typeface="Calibri"/>
                <a:sym typeface="Calibri"/>
              </a:rPr>
              <a:t>Initial precursor </a:t>
            </a:r>
          </a:p>
          <a:p>
            <a:pPr marL="285750" marR="0" lvl="0" indent="-285750" algn="l" defTabSz="914400" rtl="0" eaLnBrk="1" fontAlgn="auto" latinLnBrk="0" hangingPunct="1">
              <a:lnSpc>
                <a:spcPct val="11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1F497D"/>
                </a:solidFill>
                <a:effectLst/>
                <a:uLnTx/>
                <a:uFillTx/>
                <a:latin typeface="Calibri"/>
                <a:cs typeface="Calibri"/>
                <a:sym typeface="Calibri"/>
              </a:rPr>
              <a:t>Distal precursor </a:t>
            </a:r>
          </a:p>
          <a:p>
            <a:pPr marL="285750" marR="0" lvl="0" indent="-285750" algn="l" defTabSz="914400" rtl="0" eaLnBrk="1" fontAlgn="auto" latinLnBrk="0" hangingPunct="1">
              <a:lnSpc>
                <a:spcPct val="11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1F497D"/>
                </a:solidFill>
                <a:effectLst/>
                <a:uLnTx/>
                <a:uFillTx/>
                <a:latin typeface="Calibri"/>
                <a:cs typeface="Calibri"/>
                <a:sym typeface="Calibri"/>
              </a:rPr>
              <a:t>Proximal precursor </a:t>
            </a:r>
          </a:p>
          <a:p>
            <a:pPr marL="285750" marR="0" lvl="0" indent="-285750" algn="l" defTabSz="914400" rtl="0" eaLnBrk="1" fontAlgn="auto" latinLnBrk="0" hangingPunct="1">
              <a:lnSpc>
                <a:spcPct val="11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FF0000"/>
                </a:solidFill>
                <a:effectLst/>
                <a:uLnTx/>
                <a:uFillTx/>
                <a:latin typeface="Calibri"/>
                <a:cs typeface="Calibri"/>
                <a:sym typeface="Calibri"/>
              </a:rPr>
              <a:t>Target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r>
          </a:p>
          <a:p>
            <a:pPr marL="285750" marR="0" lvl="0" indent="-285750" algn="l" defTabSz="914400" rtl="0" eaLnBrk="1" fontAlgn="auto" latinLnBrk="0" hangingPunct="1">
              <a:lnSpc>
                <a:spcPct val="11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Successor  </a:t>
            </a: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target level aligns with the knowledge and skills described by the EE and indicate a student’s performance in relationship to the grade level target.  </a:t>
            </a: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least complex level is called the initial precursor, they reflect the foundational skills and understanding necessary for learning academic content (for example focus attention). They are generally for students who do not yet have symbolic communication.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this level are administered by the test examiner and not on the computer. In this case, the teacher would observe the student’s behavior and record responses.  </a:t>
            </a: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two Linkage Levels in between are the distal and proximal.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these two areas allow students to develop the knowledge, skills, and understanding necessary to reach target.  </a:t>
            </a: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the successor level give students the opportunity to take the next step beyond the expectations described by the EE.  If you have students consistently scoring at the successor level, they are probably a candidate for the MAP, not MAP-A. </a:t>
            </a: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You will also sometimes find untested nodes between the Linkage Levels. They will help you understand the steps you have to go through to get to each Linkage Level. We will look at some of those untested nodes later today.  </a:t>
            </a:r>
          </a:p>
          <a:p>
            <a:pPr marL="171261" marR="0" lvl="0" indent="-95054"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dirty="0"/>
          </a:p>
        </p:txBody>
      </p:sp>
    </p:spTree>
    <p:extLst>
      <p:ext uri="{BB962C8B-B14F-4D97-AF65-F5344CB8AC3E}">
        <p14:creationId xmlns:p14="http://schemas.microsoft.com/office/powerpoint/2010/main" val="878375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As a part of the ELA,  students qualifying for the MAP-A will do a writing assessment each testing window. Because it is administered differently and scored by the teacher, there are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helplets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on the DLM website you can watch about administering the writing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Writing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are required for every student in every MAP-A required grade.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writing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are a little different than other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Writing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assess a combination of two to six writing EE, depending on the grade. All other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in ELA, math, and Science measure just one EE.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Even though the computer is the most common way to take a MAP-A </a:t>
            </a:r>
            <a:r>
              <a:rPr kumimoji="0" lang="en-US" sz="1400" b="1"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students will always work outside of the DLM system to take the writing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They can be taken a variety of ways: pen, pencil, crayon, on a whiteboard, a traditional keyboard using word processing software, adapted keyboards, alternate keyboards (switch enabled) alphabet flip charts, eye gaze displays of letters, dictation, or using word-prediction software.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Only the score on the spring writing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is used in the end-of-the-year individual score report.</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Writing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are at one of two levels: Emergent or Conventional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dirty="0"/>
          </a:p>
        </p:txBody>
      </p:sp>
    </p:spTree>
    <p:extLst>
      <p:ext uri="{BB962C8B-B14F-4D97-AF65-F5344CB8AC3E}">
        <p14:creationId xmlns:p14="http://schemas.microsoft.com/office/powerpoint/2010/main" val="39291942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This is a link to the writing </a:t>
            </a:r>
            <a:r>
              <a:rPr lang="en-US" dirty="0" err="1"/>
              <a:t>helplet</a:t>
            </a:r>
            <a:r>
              <a:rPr lang="en-US" dirty="0"/>
              <a: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To Say: </a:t>
            </a:r>
            <a:r>
              <a:rPr lang="en-US" sz="1200" dirty="0"/>
              <a:t>Because the writing </a:t>
            </a:r>
            <a:r>
              <a:rPr lang="en-US" sz="1200" dirty="0" err="1"/>
              <a:t>testlet</a:t>
            </a:r>
            <a:r>
              <a:rPr lang="en-US" sz="1200" dirty="0"/>
              <a:t>  is taken outside of the DLM system, it is considered a teacher administered </a:t>
            </a:r>
            <a:r>
              <a:rPr lang="en-US" sz="1200" dirty="0" err="1"/>
              <a:t>testlet</a:t>
            </a:r>
            <a:r>
              <a:rPr lang="en-US" sz="1200" dirty="0"/>
              <a:t>. There will be specific directions called “Educator Directions” that tell you what to show and say to the student. You will score the writing assessment based on your observation. You will be given a range of statements that describe your observation of the student. You need to give students topics to write about, that they are familiar with, and have practiced and written about during instruction. The level of the writing </a:t>
            </a:r>
            <a:r>
              <a:rPr lang="en-US" sz="1200" dirty="0" err="1"/>
              <a:t>testlet</a:t>
            </a:r>
            <a:r>
              <a:rPr lang="en-US" sz="1200" dirty="0"/>
              <a:t> is determined by information in the student’s, we will cover that soon.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Emergent writing </a:t>
            </a:r>
            <a:r>
              <a:rPr lang="en-US" sz="1200" dirty="0" err="1"/>
              <a:t>testlets</a:t>
            </a:r>
            <a:r>
              <a:rPr lang="en-US" sz="1200" dirty="0"/>
              <a:t> are used for students who do not have or are working on early Symbolic Understanding. They would take the </a:t>
            </a:r>
            <a:r>
              <a:rPr lang="en-US" sz="1200" dirty="0" err="1"/>
              <a:t>testlet</a:t>
            </a:r>
            <a:r>
              <a:rPr lang="en-US" sz="1200" dirty="0"/>
              <a:t> at the Initial or Precursor level. Some of the students you’ll assess cannot spell or write words in a way that others can read. These are your Emergent Writers. They are assessed on skills that lead toward conventional writing. For example, if you have a nonverbal student or one who cannot hold the pencil and can only make a mark, he/she would be an Emergent Writer at the Initial Level.   Students in grades 3-8 are assessed only on the writing process, they are not expected to produce a written product.  Emergent writers in high school are scored on the process, but also expected to produce a product.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For students who cannot hold a pencil or need help accessing the alphabet there is a module on writing with alternate pencil.  It is in the PD portion of the DLM page. </a:t>
            </a:r>
            <a:r>
              <a:rPr lang="en-US" sz="1200" b="1" dirty="0"/>
              <a:t>There are PD Modules in all the content areas of the MAP-A on the DLM PD Website that we will visit later.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Students who have Symbolic Understanding (understanding that letters and words convey meaning) and can use more traditional writing tools to communicate would be at the conventional level. Students who are assessed at the conventional level are assessed on their writing process and are also expected to produce a written product.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link</a:t>
            </a:r>
            <a:r>
              <a:rPr lang="en-US" sz="1200" baseline="0" dirty="0"/>
              <a:t> noted on the slide</a:t>
            </a:r>
            <a:r>
              <a:rPr lang="en-US" sz="1200" dirty="0"/>
              <a:t> is to a nine-minute video about giving the DLM writing assessment.</a:t>
            </a:r>
            <a:r>
              <a:rPr lang="en-US" sz="1200" baseline="0" dirty="0"/>
              <a:t> </a:t>
            </a:r>
            <a:r>
              <a:rPr lang="en-US" sz="1200" dirty="0"/>
              <a:t>On your Navigating DLM handout there are directions on how to get there. It is worth watching as the writing </a:t>
            </a:r>
            <a:r>
              <a:rPr lang="en-US" sz="1200" dirty="0" err="1"/>
              <a:t>testlet</a:t>
            </a:r>
            <a:r>
              <a:rPr lang="en-US" sz="1200" dirty="0"/>
              <a:t> is very different from any other MAP-A </a:t>
            </a:r>
            <a:r>
              <a:rPr lang="en-US" sz="1200" dirty="0" err="1"/>
              <a:t>testlet</a:t>
            </a:r>
            <a:r>
              <a:rPr lang="en-US" sz="1200" dirty="0"/>
              <a:t> you will give.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Students are permitted to use writing tools or letter-by-letter dictation to complete the writing </a:t>
            </a:r>
            <a:r>
              <a:rPr lang="en-US" sz="1200" dirty="0" err="1"/>
              <a:t>testlets</a:t>
            </a:r>
            <a:r>
              <a:rPr lang="en-US" sz="1200" dirty="0"/>
              <a:t>.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dirty="0"/>
          </a:p>
        </p:txBody>
      </p:sp>
    </p:spTree>
    <p:extLst>
      <p:ext uri="{BB962C8B-B14F-4D97-AF65-F5344CB8AC3E}">
        <p14:creationId xmlns:p14="http://schemas.microsoft.com/office/powerpoint/2010/main" val="42624365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Because the writing is administered and scored by the teacher there is specific professional development for writing on the DLM site. They are organized by claim and we will spend more time there later today. But just know that in ELA Claim 2 there is PD on teaching writing to students with significant cognitive disabilities. (You can click on the link above)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Modules on Emergent Writing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Writing w/Alternative Pencils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Text Types and Purposes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Writing Information and Explanation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Rexts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Writing:  Production and Distribution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Writing:  Getting Started with Narrative Writing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Writing:  Getting Started in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Witing</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Arguments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Predictable Chart Writing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There is also a video on what Emergent Writing is, review some ideas for Emergent Writing activities, and discuss strategies to support emergent writers.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You can also find helpful information regarding the writing test in the Test Administrator Manual (TAM) starting on page 85. </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dirty="0"/>
          </a:p>
        </p:txBody>
      </p:sp>
    </p:spTree>
    <p:extLst>
      <p:ext uri="{BB962C8B-B14F-4D97-AF65-F5344CB8AC3E}">
        <p14:creationId xmlns:p14="http://schemas.microsoft.com/office/powerpoint/2010/main" val="28893832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To learn how students are provided access to an EE in science.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Read the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Remember science only has three linkage levels. The top level is target which is how the EE is written on the blueprints and is most aligned to the content of grade level standards. The Initial and Precursor levels are less complex than Target and provide access to the target-level at a reduced depth, breadth, and level of complexity.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Testlests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the Initial level are intended for students who do not yet have Symbolic Communication.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dirty="0"/>
          </a:p>
        </p:txBody>
      </p:sp>
    </p:spTree>
    <p:extLst>
      <p:ext uri="{BB962C8B-B14F-4D97-AF65-F5344CB8AC3E}">
        <p14:creationId xmlns:p14="http://schemas.microsoft.com/office/powerpoint/2010/main" val="281992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b35e2ce9d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eb35e2ce9d_0_1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The connections among the Missouri Teacher Standards, the Missouri Learning Standards and topic of training which is MAP-A Administration.  </a:t>
            </a:r>
          </a:p>
          <a:p>
            <a:pPr marL="0" lvl="0" indent="0" algn="l" rtl="0">
              <a:lnSpc>
                <a:spcPct val="100000"/>
              </a:lnSpc>
              <a:spcBef>
                <a:spcPts val="0"/>
              </a:spcBef>
              <a:spcAft>
                <a:spcPts val="0"/>
              </a:spcAft>
              <a:buSzPts val="1400"/>
              <a:buNone/>
            </a:pPr>
            <a:r>
              <a:rPr lang="en-US" b="1" dirty="0"/>
              <a:t>To Do: </a:t>
            </a:r>
            <a:r>
              <a:rPr lang="en-US" dirty="0"/>
              <a:t>Display the slide.</a:t>
            </a:r>
          </a:p>
          <a:p>
            <a:pPr marL="0" lvl="0" indent="0" algn="l" rtl="0">
              <a:lnSpc>
                <a:spcPct val="100000"/>
              </a:lnSpc>
              <a:spcBef>
                <a:spcPts val="0"/>
              </a:spcBef>
              <a:spcAft>
                <a:spcPts val="0"/>
              </a:spcAft>
              <a:buSzPts val="1400"/>
              <a:buNone/>
            </a:pPr>
            <a:r>
              <a:rPr lang="en-US" sz="1200" b="1" dirty="0"/>
              <a:t>To Say: </a:t>
            </a:r>
            <a:r>
              <a:rPr lang="en-US" sz="1200" dirty="0"/>
              <a:t>MAP-A addresses three teacher standards (2, 3, and 7) as shown in the slide. Additionally, the Essential Elements (EEs) measured by the MAP-A in the content areas of ELA, math, and science are directly aligned to the Missouri Learning Standards.</a:t>
            </a:r>
            <a:endParaRPr dirty="0"/>
          </a:p>
        </p:txBody>
      </p:sp>
      <p:sp>
        <p:nvSpPr>
          <p:cNvPr id="194" name="Google Shape;194;geb35e2ce9d_0_1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dirty="0"/>
          </a:p>
        </p:txBody>
      </p:sp>
    </p:spTree>
    <p:extLst>
      <p:ext uri="{BB962C8B-B14F-4D97-AF65-F5344CB8AC3E}">
        <p14:creationId xmlns:p14="http://schemas.microsoft.com/office/powerpoint/2010/main" val="21145376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Be familiar with the new assessment format for the 2022-23 school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Make sure you have watched the two educator resource videos prior to training and read the TAM.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600" b="0" i="0" u="none" strike="noStrike" kern="0" cap="none" spc="0" normalizeH="0" baseline="0" noProof="0" dirty="0">
                <a:ln>
                  <a:noFill/>
                </a:ln>
                <a:solidFill>
                  <a:srgbClr val="000000"/>
                </a:solidFill>
                <a:effectLst/>
                <a:uLnTx/>
                <a:uFillTx/>
                <a:latin typeface="Calibri"/>
                <a:cs typeface="Calibri"/>
                <a:sym typeface="Calibri"/>
              </a:rPr>
              <a:t>Remember - The DLM science assessment differs from the ELA and mathematics assessment.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During the fall window, science EEs  are selected by the teacher in the Instruction and Assessment Planner and are optional. Any science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completed in the fall window are not used for accountability purposes. DESE strongly encourages teachers to instruct and assess on science EEs in the fall window, just as they would for ELA and mathematics. It is also set up in grade-level bands so that teachers of MAP-A Eligible students will teach science in grades that it is not tested to help students prepare for the nine required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in 5th, 8</a:t>
            </a:r>
            <a:r>
              <a:rPr kumimoji="0" lang="en-US" sz="1600" b="0" i="0" u="none" strike="noStrike" kern="0" cap="none" spc="0" normalizeH="0" baseline="30000" noProof="0" dirty="0">
                <a:ln>
                  <a:noFill/>
                </a:ln>
                <a:solidFill>
                  <a:srgbClr val="000000"/>
                </a:solidFill>
                <a:effectLst/>
                <a:uLnTx/>
                <a:uFillTx/>
                <a:latin typeface="Calibri"/>
                <a:cs typeface="Calibri"/>
                <a:sym typeface="Calibri"/>
              </a:rPr>
              <a:t>th</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and 11th grades.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In the spring window, science EEs are not selected in the Instruction and Assessment Planner. Rather, the system assigns the science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one at a time to the student until the blueprint is covered. It also determines the order on which the EEs  are assessed and the Linkage Level for each. As the Test Administrator, you can’t change the order or Linkage Levels. Science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taken in the spring window are used for accountability purposes.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Again, DESE encourages all teachers to instruct and assess on science EEs during both windows.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dirty="0"/>
          </a:p>
        </p:txBody>
      </p:sp>
    </p:spTree>
    <p:extLst>
      <p:ext uri="{BB962C8B-B14F-4D97-AF65-F5344CB8AC3E}">
        <p14:creationId xmlns:p14="http://schemas.microsoft.com/office/powerpoint/2010/main" val="23151832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Be familiar with the new assessment format for the 2023-24 school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Make sure you have watched the two educator resource videos prior to training and read the TAM.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The assessment is delivered in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Each </a:t>
            </a:r>
            <a:r>
              <a:rPr kumimoji="0" lang="en-US" sz="1400" b="1"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400" b="1" i="0" u="none" strike="noStrike" kern="0" cap="none" spc="0" normalizeH="0" baseline="0" noProof="0" dirty="0">
                <a:ln>
                  <a:noFill/>
                </a:ln>
                <a:solidFill>
                  <a:srgbClr val="000000"/>
                </a:solidFill>
                <a:effectLst/>
                <a:uLnTx/>
                <a:uFillTx/>
                <a:latin typeface="Calibri"/>
                <a:cs typeface="Calibri"/>
                <a:sym typeface="Calibri"/>
              </a:rPr>
              <a:t> assesses one EE at one Linkage Level except for writing</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In writing depending on the grade it may assess between 2-6 EE.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There is only one assessment at each Linkage Level, so if you assess an EE and the student does not do well, you can’t assess at that level again in the same testing window. DLM has been adding more tests at each level, but at this time we do not know which EE may have more than one test at the same level.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Instructionally Embedded Assessments are administered after the student has received instruction on an EE. Each student is assessed individually, even if several students received the same instruction and may have the same EE as a part of an IEP goal.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Instructionally Embedded Assessments should be administered throughout an assessment window. Students with the most significant cognitive disabilities are best able to demonstrate what they know and can do so when a cyclical approach to their instruction, assessment, and evaluation is used. As opposed to being assessed at the end of a semester or school year on a whole unit of instruction, they must remember from weeks and months ago.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There are various types of questions on the assessments but multiple choice is the most common type.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We mentioned this earlier but it bears repeating,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there is an engagement activity designed to be done before the test to motivate the student, activate prior knowledge, and provide context for the items tested.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If in ELA or science they are listening to a story being read it is a pre-read and a chance to talk about the story and make connections. In math it provides context to what they will be asked to do. Often times the engagement activity does not require a response. Science engagement may be a screen with pictures that introduced the topic, or it might describe a scenario that taps prior knowledge or possibly a short video where they will respond to some items on the video. Do not skip the engagement activity. It is designed to get students ready to be assessed.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 MAP-A is designed to be computer administered.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Most of the </a:t>
            </a:r>
            <a:r>
              <a:rPr kumimoji="0" lang="en-US" sz="1400" b="1"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1" i="0" u="none" strike="noStrike" kern="0" cap="none" spc="0" normalizeH="0" baseline="0" noProof="0" dirty="0">
                <a:ln>
                  <a:noFill/>
                </a:ln>
                <a:solidFill>
                  <a:srgbClr val="000000"/>
                </a:solidFill>
                <a:effectLst/>
                <a:uLnTx/>
                <a:uFillTx/>
                <a:latin typeface="Calibri"/>
                <a:cs typeface="Calibri"/>
                <a:sym typeface="Calibri"/>
              </a:rPr>
              <a:t> will be taken on the computer with a few exceptions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All the initial level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are teacher-administered because students do not have the symbolic representation skills for computerized assessments. All of the writing subtests are not on the computer and a few of the successor-level math items are not on the computer because they are too abstract.  </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dirty="0"/>
          </a:p>
        </p:txBody>
      </p:sp>
    </p:spTree>
    <p:extLst>
      <p:ext uri="{BB962C8B-B14F-4D97-AF65-F5344CB8AC3E}">
        <p14:creationId xmlns:p14="http://schemas.microsoft.com/office/powerpoint/2010/main" val="27491733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Be familiar with the new assessment format for the 2022-23 school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Read the TAM. Possibly highlight where to find answers to common questions.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600" b="0" i="0" u="none" strike="noStrike" kern="0" cap="none" spc="0" normalizeH="0" baseline="0" noProof="0" dirty="0">
                <a:ln>
                  <a:noFill/>
                </a:ln>
                <a:solidFill>
                  <a:srgbClr val="000000"/>
                </a:solidFill>
                <a:effectLst/>
                <a:uLnTx/>
                <a:uFillTx/>
                <a:latin typeface="Calibri"/>
                <a:cs typeface="Calibri"/>
                <a:sym typeface="Calibri"/>
              </a:rPr>
              <a:t>Instructionally embedded assessments can be used to identify a student’s knowledge, skills, and understanding relative to the EE and IEP goals after receiving instruction. A progress report is generated regarding whether students passed or failed the assessment on a particular EE.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The student’s progress report may be used at any time within the cycle to evaluate if additional instruction is needed or the student is ready to move on to another Linkage Level or EE. It is very helpful to look at the fall progress report to plan for the spring instruction and assessment cycle.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dirty="0"/>
          </a:p>
        </p:txBody>
      </p:sp>
    </p:spTree>
    <p:extLst>
      <p:ext uri="{BB962C8B-B14F-4D97-AF65-F5344CB8AC3E}">
        <p14:creationId xmlns:p14="http://schemas.microsoft.com/office/powerpoint/2010/main" val="35645406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srgbClr val="000000"/>
                </a:solidFill>
                <a:effectLst/>
                <a:uLnTx/>
                <a:uFillTx/>
                <a:latin typeface="Calibri"/>
                <a:cs typeface="Calibri"/>
                <a:sym typeface="Calibri"/>
              </a:rPr>
              <a:t>T</a:t>
            </a:r>
            <a:r>
              <a:rPr kumimoji="0" lang="en-US" sz="1200" b="1" i="0" u="none" strike="noStrike" kern="0" cap="none" spc="0" normalizeH="0" baseline="0" noProof="0" dirty="0">
                <a:ln>
                  <a:noFill/>
                </a:ln>
                <a:solidFill>
                  <a:srgbClr val="000000"/>
                </a:solidFill>
                <a:effectLst/>
                <a:uLnTx/>
                <a:uFillTx/>
                <a:latin typeface="Calibri"/>
                <a:cs typeface="Calibri"/>
                <a:sym typeface="Calibri"/>
              </a:rPr>
              <a:t>o Know</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How to administer the MAP-A.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Show slide and share information.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a:t>
            </a:r>
            <a:r>
              <a:rPr kumimoji="0" lang="en-US" sz="1600" b="0" i="0" u="none" strike="noStrike" kern="0" cap="none" spc="0" normalizeH="0" baseline="0" noProof="0" dirty="0">
                <a:ln>
                  <a:noFill/>
                </a:ln>
                <a:solidFill>
                  <a:srgbClr val="000000"/>
                </a:solidFill>
                <a:effectLst/>
                <a:uLnTx/>
                <a:uFillTx/>
                <a:latin typeface="Calibri"/>
                <a:cs typeface="Calibri"/>
                <a:sym typeface="Calibri"/>
              </a:rPr>
              <a:t>This slide summarizes some of the information mentioned earlier. It never hurts to hear complex information more than one time.”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dirty="0">
                <a:ln>
                  <a:noFill/>
                </a:ln>
                <a:solidFill>
                  <a:srgbClr val="000000"/>
                </a:solidFill>
                <a:effectLst/>
                <a:uLnTx/>
                <a:uFillTx/>
                <a:latin typeface="Calibri"/>
                <a:cs typeface="Calibri"/>
                <a:sym typeface="Calibri"/>
              </a:rPr>
              <a:t>One </a:t>
            </a:r>
            <a:r>
              <a:rPr kumimoji="0" lang="en-US" sz="1600" b="1"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600" b="1" i="0" u="none" strike="noStrike" kern="0" cap="none" spc="0" normalizeH="0" baseline="0" noProof="0" dirty="0">
                <a:ln>
                  <a:noFill/>
                </a:ln>
                <a:solidFill>
                  <a:srgbClr val="000000"/>
                </a:solidFill>
                <a:effectLst/>
                <a:uLnTx/>
                <a:uFillTx/>
                <a:latin typeface="Calibri"/>
                <a:cs typeface="Calibri"/>
                <a:sym typeface="Calibri"/>
              </a:rPr>
              <a:t> per EE, except in Writing.</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We will talk more about the Instruction and Assessment Planner in the next section.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It is also important to understand that you can only assign one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at a time in a specific area. For instance, you can have one ELA and one math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assigned, but you can’t have two ELA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testlests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assigned. After the student takes the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you can assign the next one right away. But, it can take anywhere from ten minutes to two hours for the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to show up in the student portal where the student can access it. You assign the </a:t>
            </a:r>
            <a:r>
              <a:rPr kumimoji="0" lang="en-US" sz="16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a:ln>
                  <a:noFill/>
                </a:ln>
                <a:solidFill>
                  <a:srgbClr val="000000"/>
                </a:solidFill>
                <a:effectLst/>
                <a:uLnTx/>
                <a:uFillTx/>
                <a:latin typeface="Calibri"/>
                <a:cs typeface="Calibri"/>
                <a:sym typeface="Calibri"/>
              </a:rPr>
              <a:t> in the Educator Portal, but they will show up in the student portal for the student to take.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Then you need to access the TIP page to ensure you have all the materials necessary to give the test. People who are familiar with the MAP-A talk about assigning the test the day before they plan to give it so they can assure they have the items necessary to give the MAP-A. We will show you some of the types of materials needed in a later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dirty="0"/>
          </a:p>
        </p:txBody>
      </p:sp>
    </p:spTree>
    <p:extLst>
      <p:ext uri="{BB962C8B-B14F-4D97-AF65-F5344CB8AC3E}">
        <p14:creationId xmlns:p14="http://schemas.microsoft.com/office/powerpoint/2010/main" val="42913069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The dates are important for participants to know.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Show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600" b="0" i="0" u="none" strike="noStrike" kern="0" cap="none" spc="0" normalizeH="0" baseline="0" noProof="0" dirty="0">
                <a:ln>
                  <a:noFill/>
                </a:ln>
                <a:solidFill>
                  <a:srgbClr val="000000"/>
                </a:solidFill>
                <a:effectLst/>
                <a:uLnTx/>
                <a:uFillTx/>
                <a:latin typeface="Calibri"/>
                <a:cs typeface="Calibri"/>
                <a:sym typeface="Calibri"/>
              </a:rPr>
              <a:t>These are the two testing windows that all testing for that window needs to take place. We showed you where you can find these on the DESE webpage. They have been known to change at times by a day or two - so check occasionally. Because when that window closes, there is no opening it - period. When the window closes in December you will not be able to test, even if you did not finish.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When DLM is closed you will not be able to go into the system and select your EE for testing in the spring window. You might want to go ahead and print out the student progress report before you leave for Christmas break so you can begin the process of teaching EE - but you can’t start assessing until February 5. You can’t even select the new EE in the system until February 5.  So use your blueprints and currently tested EE to pick the EE and Linkage Levels and go ahead and start teaching and then plug them in the system as soon as it reopens in February.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dirty="0"/>
          </a:p>
        </p:txBody>
      </p:sp>
    </p:spTree>
    <p:extLst>
      <p:ext uri="{BB962C8B-B14F-4D97-AF65-F5344CB8AC3E}">
        <p14:creationId xmlns:p14="http://schemas.microsoft.com/office/powerpoint/2010/main" val="12063642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Font typeface="+mj-lt"/>
              <a:buAutoNum type="arabicPeriod"/>
            </a:pPr>
            <a:r>
              <a:rPr lang="en-US" sz="1200" dirty="0"/>
              <a:t>TRUE - The engagement activity is designed to engage the student in the testing process. </a:t>
            </a:r>
            <a:r>
              <a:rPr lang="en-US" dirty="0"/>
              <a:t> </a:t>
            </a:r>
          </a:p>
          <a:p>
            <a:pPr marL="228621" lvl="0" indent="-228621" algn="l" rtl="0">
              <a:lnSpc>
                <a:spcPct val="100000"/>
              </a:lnSpc>
              <a:spcBef>
                <a:spcPts val="0"/>
              </a:spcBef>
              <a:spcAft>
                <a:spcPts val="0"/>
              </a:spcAft>
              <a:buSzPts val="1400"/>
              <a:buAutoNum type="arabicPeriod"/>
            </a:pPr>
            <a:r>
              <a:rPr lang="en-US" sz="1200" dirty="0"/>
              <a:t>FALSE - The cycle is</a:t>
            </a:r>
            <a:r>
              <a:rPr lang="en-US" sz="1200" b="1" dirty="0"/>
              <a:t> </a:t>
            </a:r>
            <a:r>
              <a:rPr lang="en-US" sz="1200" dirty="0"/>
              <a:t>instruct, assess, evaluate and report.</a:t>
            </a:r>
            <a:endParaRPr lang="en-US" dirty="0"/>
          </a:p>
          <a:p>
            <a:pPr marL="228621" lvl="0" indent="-228621" algn="l" rtl="0">
              <a:lnSpc>
                <a:spcPct val="100000"/>
              </a:lnSpc>
              <a:spcBef>
                <a:spcPts val="0"/>
              </a:spcBef>
              <a:spcAft>
                <a:spcPts val="0"/>
              </a:spcAft>
              <a:buSzPts val="1400"/>
              <a:buAutoNum type="arabicPeriod"/>
            </a:pPr>
            <a:r>
              <a:rPr lang="en-US" sz="1200" dirty="0"/>
              <a:t>FALSE – The First Contact Survey (FCS) involves questions about </a:t>
            </a:r>
            <a:r>
              <a:rPr lang="en-US" sz="1200" dirty="0">
                <a:solidFill>
                  <a:srgbClr val="000000"/>
                </a:solidFill>
              </a:rPr>
              <a:t>sensory and motor characteristics, ability to access computers, communication, and academic skills. </a:t>
            </a:r>
          </a:p>
          <a:p>
            <a:pPr marL="228621" lvl="0" indent="-228621" algn="l" rtl="0">
              <a:lnSpc>
                <a:spcPct val="100000"/>
              </a:lnSpc>
              <a:spcBef>
                <a:spcPts val="0"/>
              </a:spcBef>
              <a:spcAft>
                <a:spcPts val="0"/>
              </a:spcAft>
              <a:buClr>
                <a:srgbClr val="000000"/>
              </a:buClr>
              <a:buSzPts val="1400"/>
              <a:buAutoNum type="arabicPeriod"/>
            </a:pPr>
            <a:r>
              <a:rPr lang="en-US" sz="1200" dirty="0">
                <a:solidFill>
                  <a:srgbClr val="000000"/>
                </a:solidFill>
              </a:rPr>
              <a:t>FALSE - There are PD modules in ELA, math and science.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dirty="0"/>
          </a:p>
        </p:txBody>
      </p:sp>
    </p:spTree>
    <p:extLst>
      <p:ext uri="{BB962C8B-B14F-4D97-AF65-F5344CB8AC3E}">
        <p14:creationId xmlns:p14="http://schemas.microsoft.com/office/powerpoint/2010/main" val="35180883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28622" marR="0" lvl="0" indent="-228622" algn="l" defTabSz="914400" rtl="0" eaLnBrk="1" fontAlgn="auto" latinLnBrk="0" hangingPunct="1">
              <a:lnSpc>
                <a:spcPct val="100000"/>
              </a:lnSpc>
              <a:spcBef>
                <a:spcPts val="0"/>
              </a:spcBef>
              <a:spcAft>
                <a:spcPts val="0"/>
              </a:spcAft>
              <a:buClr>
                <a:srgbClr val="000000"/>
              </a:buClr>
              <a:buSzPts val="1400"/>
              <a:buFont typeface="+mj-lt"/>
              <a:buAutoNum type="arabicPeriod" startAt="5"/>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False - Items within a </a:t>
            </a:r>
            <a:r>
              <a:rPr kumimoji="0" lang="en-US" sz="1200" b="0" i="0" u="none" strike="noStrike" kern="0" cap="none" spc="0" normalizeH="0" baseline="0" noProof="0" dirty="0" err="1">
                <a:ln>
                  <a:noFill/>
                </a:ln>
                <a:solidFill>
                  <a:srgbClr val="000000"/>
                </a:solidFill>
                <a:effectLst/>
                <a:uLnTx/>
                <a:uFillTx/>
                <a:latin typeface="Calibri"/>
                <a:cs typeface="Calibri"/>
                <a:sym typeface="Calibri"/>
              </a:rPr>
              <a:t>testlet</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are aligned to only one Linkage Level.  </a:t>
            </a:r>
          </a:p>
          <a:p>
            <a:pPr marL="228622" marR="0" lvl="0" indent="-228622" algn="l" defTabSz="914400" rtl="0" eaLnBrk="1" fontAlgn="auto" latinLnBrk="0" hangingPunct="1">
              <a:lnSpc>
                <a:spcPct val="100000"/>
              </a:lnSpc>
              <a:spcBef>
                <a:spcPts val="0"/>
              </a:spcBef>
              <a:spcAft>
                <a:spcPts val="0"/>
              </a:spcAft>
              <a:buClr>
                <a:srgbClr val="000000"/>
              </a:buClr>
              <a:buSzPts val="1400"/>
              <a:buFont typeface="+mj-lt"/>
              <a:buAutoNum type="arabicPeriod" startAt="5"/>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False - Multiple choice</a:t>
            </a:r>
          </a:p>
          <a:p>
            <a:pPr marL="228622" marR="0" lvl="0" indent="-228622" algn="l" defTabSz="914400" rtl="0" eaLnBrk="1" fontAlgn="auto" latinLnBrk="0" hangingPunct="1">
              <a:lnSpc>
                <a:spcPct val="100000"/>
              </a:lnSpc>
              <a:spcBef>
                <a:spcPts val="0"/>
              </a:spcBef>
              <a:spcAft>
                <a:spcPts val="0"/>
              </a:spcAft>
              <a:buClr>
                <a:srgbClr val="000000"/>
              </a:buClr>
              <a:buSzPts val="1400"/>
              <a:buFont typeface="+mj-lt"/>
              <a:buAutoNum type="arabicPeriod" startAt="5"/>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True </a:t>
            </a:r>
          </a:p>
          <a:p>
            <a:pPr marL="228622" marR="0" lvl="0" indent="-228622" algn="l" defTabSz="914400" rtl="0" eaLnBrk="1" fontAlgn="auto" latinLnBrk="0" hangingPunct="1">
              <a:lnSpc>
                <a:spcPct val="100000"/>
              </a:lnSpc>
              <a:spcBef>
                <a:spcPts val="0"/>
              </a:spcBef>
              <a:spcAft>
                <a:spcPts val="0"/>
              </a:spcAft>
              <a:buClr>
                <a:srgbClr val="000000"/>
              </a:buClr>
              <a:buSzPts val="1400"/>
              <a:buFont typeface="+mj-lt"/>
              <a:buAutoNum type="arabicPeriod" startAt="5"/>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True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dirty="0"/>
          </a:p>
        </p:txBody>
      </p:sp>
    </p:spTree>
    <p:extLst>
      <p:ext uri="{BB962C8B-B14F-4D97-AF65-F5344CB8AC3E}">
        <p14:creationId xmlns:p14="http://schemas.microsoft.com/office/powerpoint/2010/main" val="15946536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1" dirty="0"/>
              <a:t>To Say: </a:t>
            </a:r>
            <a:r>
              <a:rPr lang="en-US" sz="1400" dirty="0"/>
              <a:t>As you have probably figured out by now, there are lots of moving parts to the MAP-A. Let’s dive in and start looking at some of the tools. Again, we have a sheet of directions that will walk you through this section.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a:ln>
                <a:noFill/>
              </a:ln>
              <a:solidFill>
                <a:srgbClr val="000000"/>
              </a:solidFill>
              <a:effectLst/>
              <a:uLnTx/>
              <a:uFillTx/>
              <a:latin typeface="Calibri"/>
              <a:cs typeface="Calibri"/>
              <a:sym typeface="Calibri"/>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3514103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79: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79:notes"/>
          <p:cNvSpPr txBox="1">
            <a:spLocks noGrp="1"/>
          </p:cNvSpPr>
          <p:nvPr>
            <p:ph type="body" idx="1"/>
          </p:nvPr>
        </p:nvSpPr>
        <p:spPr>
          <a:xfrm>
            <a:off x="701199" y="4416544"/>
            <a:ext cx="5609470" cy="418421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400" dirty="0"/>
              <a:t>It is our goal that you have done this step already. It was in the e-mail you received from us. One of the first things a Test Administrator needs to do is make sure they can login to the DLM site. Getting you into the system needs to be done by the District Test Coordinator or the District Technology person. There are directions to do that in their manuals. Once they put you in the site, it may be up to a week before you are activated. You should get an e-mail from DLM. If you know you are in the system and after a week you did not get one, you may want to try to go ahead and login. We will talk about that process more at length a little later.  </a:t>
            </a:r>
            <a:endParaRPr dirty="0"/>
          </a:p>
          <a:p>
            <a:pPr marL="0" lvl="0" indent="0" algn="l" rtl="0">
              <a:lnSpc>
                <a:spcPct val="100000"/>
              </a:lnSpc>
              <a:spcBef>
                <a:spcPts val="0"/>
              </a:spcBef>
              <a:spcAft>
                <a:spcPts val="0"/>
              </a:spcAft>
              <a:buSzPts val="1400"/>
              <a:buNone/>
            </a:pPr>
            <a:endParaRPr sz="1400" dirty="0"/>
          </a:p>
          <a:p>
            <a:pPr marL="0" lvl="0" indent="0" algn="l" rtl="0">
              <a:lnSpc>
                <a:spcPct val="100000"/>
              </a:lnSpc>
              <a:spcBef>
                <a:spcPts val="0"/>
              </a:spcBef>
              <a:spcAft>
                <a:spcPts val="0"/>
              </a:spcAft>
              <a:buSzPts val="1400"/>
              <a:buNone/>
            </a:pPr>
            <a:r>
              <a:rPr lang="en-US" sz="1400" dirty="0"/>
              <a:t>This page is known as the landing page. At the top middle</a:t>
            </a:r>
            <a:r>
              <a:rPr lang="en-US" sz="1400" baseline="0" dirty="0"/>
              <a:t> of the landing page is “Educator Portal”. R</a:t>
            </a:r>
            <a:r>
              <a:rPr lang="en-US" sz="1400" dirty="0"/>
              <a:t>emember, this is where you take the assessments. This training is designed to help you be ready for the tests. The brief quizzes provided throughout this presentation today were modeled on those questions.</a:t>
            </a:r>
            <a:r>
              <a:rPr lang="en-US" sz="1400" dirty="0">
                <a:solidFill>
                  <a:srgbClr val="FF0000"/>
                </a:solidFill>
              </a:rPr>
              <a:t> </a:t>
            </a:r>
            <a:r>
              <a:rPr lang="en-US" sz="1400" dirty="0"/>
              <a:t>Read the questions carefully when you take the test, because sometimes the wording can be a little confusing.  </a:t>
            </a:r>
            <a:endParaRPr sz="1400" dirty="0"/>
          </a:p>
        </p:txBody>
      </p:sp>
      <p:sp>
        <p:nvSpPr>
          <p:cNvPr id="973" name="Google Shape;973;p79:notes"/>
          <p:cNvSpPr txBox="1">
            <a:spLocks noGrp="1"/>
          </p:cNvSpPr>
          <p:nvPr>
            <p:ph type="sldNum" idx="12"/>
          </p:nvPr>
        </p:nvSpPr>
        <p:spPr>
          <a:xfrm>
            <a:off x="3971838" y="8831476"/>
            <a:ext cx="3038488" cy="464779"/>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64940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Teachers will be expected to read “Guide to DLM Required Test Administrator Training Manual”.</a:t>
            </a:r>
            <a:endParaRPr kumimoji="0" lang="en-US" sz="1400" b="0" i="0" u="none" strike="noStrike" kern="0" cap="none" spc="0" normalizeH="0" baseline="0" noProof="0" dirty="0">
              <a:ln>
                <a:noFill/>
              </a:ln>
              <a:solidFill>
                <a:srgbClr val="000000"/>
              </a:solidFill>
              <a:effectLst/>
              <a:uLnTx/>
              <a:uFillTx/>
              <a:latin typeface="Rambla"/>
              <a:ea typeface="Rambla"/>
              <a:cs typeface="Rambla"/>
              <a:sym typeface="Rambl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Show the slide and the guide.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The Guide to DLM Required Test Administrator Test Manual helps ensure you have the information you need to administer the tests to your students with fidelity.</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Because it is a nationally normed test, the consistency in administering it is vitally important.</a:t>
            </a:r>
            <a:endParaRPr kumimoji="0" lang="en-US" sz="1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Once you are in the system you will be able to gain access to your required modules and tests. Since you have been through RPDC training, you can go straight to the tests. u can take them in the facilitated format, since you have been through RPDC training and go straight to the tests.   List your district as where you received the facilitator training.  If you take them in the self-directed you will have go through the modules to get to the tests.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On page 4 of the Required DLM Test administrator training manual you will find the steps to set up your account. You can access the required training log-in  (click) through the Educator Portal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FF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Your log-in is your e-mail address and your password is your name up to the ampersand  Once you log in you will be prompted to change your password.  Make sure you keep it in a safe place, you will need it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everytime</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you log-in.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dirty="0"/>
          </a:p>
        </p:txBody>
      </p:sp>
    </p:spTree>
    <p:extLst>
      <p:ext uri="{BB962C8B-B14F-4D97-AF65-F5344CB8AC3E}">
        <p14:creationId xmlns:p14="http://schemas.microsoft.com/office/powerpoint/2010/main" val="371897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b35e2ce9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eb35e2ce9d_0_1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How the learning for the day will unfold. </a:t>
            </a:r>
          </a:p>
          <a:p>
            <a:pPr marL="0" lvl="0" indent="0" algn="l" rtl="0">
              <a:lnSpc>
                <a:spcPct val="100000"/>
              </a:lnSpc>
              <a:spcBef>
                <a:spcPts val="0"/>
              </a:spcBef>
              <a:spcAft>
                <a:spcPts val="0"/>
              </a:spcAft>
              <a:buSzPts val="1400"/>
              <a:buNone/>
            </a:pPr>
            <a:r>
              <a:rPr lang="en-US" sz="1200" b="1" dirty="0"/>
              <a:t>To Say</a:t>
            </a:r>
            <a:r>
              <a:rPr lang="en-US" sz="1200" dirty="0"/>
              <a:t>: For today’s training, when there is a handout associated with the slide, you will see a small yellow box with HO and then the number of the handout. Please take a look at handout #1, as indicated by the yellow box on this slide. This handout shows today’s agenda. This is how the training is lined out. </a:t>
            </a:r>
            <a:endParaRPr dirty="0">
              <a:highlight>
                <a:srgbClr val="FFFFFF"/>
              </a:highlight>
            </a:endParaRPr>
          </a:p>
        </p:txBody>
      </p:sp>
      <p:sp>
        <p:nvSpPr>
          <p:cNvPr id="201" name="Google Shape;201;geb35e2ce9d_0_1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dirty="0"/>
          </a:p>
        </p:txBody>
      </p:sp>
    </p:spTree>
    <p:extLst>
      <p:ext uri="{BB962C8B-B14F-4D97-AF65-F5344CB8AC3E}">
        <p14:creationId xmlns:p14="http://schemas.microsoft.com/office/powerpoint/2010/main" val="30276966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Modules needed to become qualified to administer MAP-A for the first time.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To Do: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Be sure participants are aware that they must complete these four modules  and pass with 80 percent accuracy  BEFORE the teacher will receive information on the First Contact Survey and the Personal Needs and Preferences Profile (PNP).</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Remember, you will need to be sure to complete each of the four required tests with 80 percent accuracy.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These modules may be done as self-directed or facilitated. However, you will need to take the tests individually. Please be sure that once you have completed all four tests successfully, you click “Get Certificate” and print for your files. But first, review the Guide to DLM Required Test Administrator Training Manual. It will make things much easier when you take the time to prepare.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Once all modules tests have been passed with at least 80 percent accuracy, DLM will give access to student information within the Educator Portal.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If you have not started in the system, you will need to receive access immediately. It will take time to get you into the system. Then you will need to take the tests and input data on the students you will oversee BEFORE you can begin selecting your EE that you will be teaching and assessing in the system. If it takes longer than one week for you to receive confirmation that you are in the system, please contact your assessment coordinator or data manager.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dirty="0"/>
          </a:p>
        </p:txBody>
      </p:sp>
    </p:spTree>
    <p:extLst>
      <p:ext uri="{BB962C8B-B14F-4D97-AF65-F5344CB8AC3E}">
        <p14:creationId xmlns:p14="http://schemas.microsoft.com/office/powerpoint/2010/main" val="7078679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Be sure to schedule on the calendar when you will be taking the training courses.</a:t>
            </a: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dirty="0"/>
          </a:p>
        </p:txBody>
      </p:sp>
    </p:spTree>
    <p:extLst>
      <p:ext uri="{BB962C8B-B14F-4D97-AF65-F5344CB8AC3E}">
        <p14:creationId xmlns:p14="http://schemas.microsoft.com/office/powerpoint/2010/main" val="978691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82: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82:notes"/>
          <p:cNvSpPr txBox="1">
            <a:spLocks noGrp="1"/>
          </p:cNvSpPr>
          <p:nvPr>
            <p:ph type="body" idx="1"/>
          </p:nvPr>
        </p:nvSpPr>
        <p:spPr>
          <a:xfrm>
            <a:off x="701199" y="4416544"/>
            <a:ext cx="5609470" cy="418421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400" dirty="0"/>
              <a:t>You see the two green arrows. The Educator Portal is the part of the system that you will use. It is where you will put in information on the student and where you will select the EE that you will teach and assess. The Kite Suite is where you will find the student portal. It is where they will take the tests if they are being done in the system on a computer or tablet. Take</a:t>
            </a:r>
            <a:r>
              <a:rPr lang="en-US" sz="1400" baseline="0" dirty="0"/>
              <a:t> time to read the Educator Portal User Guide. This is a great resource that explains all the features that are provided. </a:t>
            </a:r>
            <a:r>
              <a:rPr lang="en-US" sz="1400" dirty="0"/>
              <a:t>It takes you step-by-step through what is in the Educator Portal and has pictures of what the screens actually look like. There are also some short videos on navigating the Educator Portal.   </a:t>
            </a:r>
            <a:endParaRPr sz="1400" dirty="0"/>
          </a:p>
        </p:txBody>
      </p:sp>
      <p:sp>
        <p:nvSpPr>
          <p:cNvPr id="1007" name="Google Shape;1007;p82:notes"/>
          <p:cNvSpPr txBox="1">
            <a:spLocks noGrp="1"/>
          </p:cNvSpPr>
          <p:nvPr>
            <p:ph type="sldNum" idx="12"/>
          </p:nvPr>
        </p:nvSpPr>
        <p:spPr>
          <a:xfrm>
            <a:off x="3971838" y="8831476"/>
            <a:ext cx="3038488" cy="464779"/>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extLst>
      <p:ext uri="{BB962C8B-B14F-4D97-AF65-F5344CB8AC3E}">
        <p14:creationId xmlns:p14="http://schemas.microsoft.com/office/powerpoint/2010/main" val="24398937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Do: </a:t>
            </a:r>
            <a:r>
              <a:rPr lang="en-US" b="0" dirty="0"/>
              <a:t>If you have a sandbox ID,</a:t>
            </a:r>
            <a:r>
              <a:rPr lang="en-US" b="0" baseline="0" dirty="0"/>
              <a:t> immediately after this slide, you will be taken to the Educator Portal. Log in and go into FCS and Personal Needs and Preferences (PNP) tabs. You should have 50 students in the sandbox. Sign in and use “Role of Teacher” and “Find Students” to do FCS. Once completed, you may then go to the IAP.</a:t>
            </a: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dirty="0"/>
          </a:p>
        </p:txBody>
      </p:sp>
    </p:spTree>
    <p:extLst>
      <p:ext uri="{BB962C8B-B14F-4D97-AF65-F5344CB8AC3E}">
        <p14:creationId xmlns:p14="http://schemas.microsoft.com/office/powerpoint/2010/main" val="5200688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To Say: </a:t>
            </a:r>
            <a:r>
              <a:rPr lang="en-US" sz="1200" dirty="0"/>
              <a:t>The first thing you will do after you pass your tests and</a:t>
            </a:r>
            <a:r>
              <a:rPr lang="en-US" sz="1200" b="1" dirty="0"/>
              <a:t> login to the to Educator Portal is click on the Security Agreement </a:t>
            </a:r>
            <a:r>
              <a:rPr lang="en-US" sz="1200" b="0" dirty="0"/>
              <a:t>tab. </a:t>
            </a:r>
            <a:r>
              <a:rPr lang="en-US" sz="1200" dirty="0"/>
              <a:t>You will not be able to do anything in the Educator Portal until you do this. Test Administrators are required to do this step every year.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dirty="0"/>
          </a:p>
        </p:txBody>
      </p:sp>
    </p:spTree>
    <p:extLst>
      <p:ext uri="{BB962C8B-B14F-4D97-AF65-F5344CB8AC3E}">
        <p14:creationId xmlns:p14="http://schemas.microsoft.com/office/powerpoint/2010/main" val="262485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640"/>
              </a:spcBef>
              <a:spcAft>
                <a:spcPts val="0"/>
              </a:spcAft>
              <a:buClr>
                <a:srgbClr val="000000"/>
              </a:buClr>
              <a:buSzPts val="1100"/>
              <a:buFont typeface="Arial"/>
              <a:buNone/>
              <a:tabLst/>
              <a:defRPr/>
            </a:pPr>
            <a:r>
              <a:rPr kumimoji="0" lang="en-US" sz="1400" b="1" i="0" u="none" strike="noStrike" kern="0" cap="none" spc="0" normalizeH="0" baseline="0" noProof="0" dirty="0">
                <a:ln>
                  <a:noFill/>
                </a:ln>
                <a:solidFill>
                  <a:srgbClr val="004B8D"/>
                </a:solidFill>
                <a:effectLst/>
                <a:uLnTx/>
                <a:uFillTx/>
                <a:latin typeface="Calibri"/>
                <a:cs typeface="Calibri"/>
                <a:sym typeface="Calibri"/>
              </a:rPr>
              <a:t>To Say</a:t>
            </a:r>
            <a:r>
              <a:rPr kumimoji="0" lang="en-US" sz="1400" b="0" i="0" u="none" strike="noStrike" kern="0" cap="none" spc="0" normalizeH="0" baseline="0" noProof="0" dirty="0">
                <a:ln>
                  <a:noFill/>
                </a:ln>
                <a:solidFill>
                  <a:srgbClr val="004B8D"/>
                </a:solidFill>
                <a:effectLst/>
                <a:uLnTx/>
                <a:uFillTx/>
                <a:latin typeface="Calibri"/>
                <a:cs typeface="Calibri"/>
                <a:sym typeface="Calibri"/>
              </a:rPr>
              <a:t>: Read the test security agreement before you sign off. This is a nationally normed test which means we need to use it in the same way and treat the test items as secure. </a:t>
            </a:r>
          </a:p>
          <a:p>
            <a:pPr marL="0" marR="0" lvl="0" indent="0" algn="l" defTabSz="914400" rtl="0" eaLnBrk="1" fontAlgn="auto" latinLnBrk="0" hangingPunct="1">
              <a:lnSpc>
                <a:spcPct val="100000"/>
              </a:lnSpc>
              <a:spcBef>
                <a:spcPts val="640"/>
              </a:spcBef>
              <a:spcAft>
                <a:spcPts val="0"/>
              </a:spcAft>
              <a:buClr>
                <a:srgbClr val="000000"/>
              </a:buClr>
              <a:buSzPts val="1100"/>
              <a:buFont typeface="Arial"/>
              <a:buNone/>
              <a:tabLst/>
              <a:defRPr/>
            </a:pPr>
            <a:endParaRPr kumimoji="0" lang="en-US" sz="1400" b="0" i="0" u="none" strike="noStrike" kern="0" cap="none" spc="0" normalizeH="0" baseline="0" noProof="0" dirty="0">
              <a:ln>
                <a:noFill/>
              </a:ln>
              <a:solidFill>
                <a:srgbClr val="004B8D"/>
              </a:solidFill>
              <a:effectLst/>
              <a:uLnTx/>
              <a:uFillTx/>
              <a:latin typeface="Calibri"/>
              <a:cs typeface="Calibri"/>
              <a:sym typeface="Calibri"/>
            </a:endParaRPr>
          </a:p>
          <a:p>
            <a:pPr marL="285750" marR="0" lvl="0" indent="-28575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dirty="0">
                <a:ln>
                  <a:noFill/>
                </a:ln>
                <a:solidFill>
                  <a:srgbClr val="004B8D"/>
                </a:solidFill>
                <a:effectLst/>
                <a:uLnTx/>
                <a:uFillTx/>
                <a:latin typeface="Calibri"/>
                <a:cs typeface="Calibri"/>
                <a:sym typeface="Calibri"/>
              </a:rPr>
              <a:t>If you have a password, it is for you ONLY (not your para or another teacher)</a:t>
            </a:r>
          </a:p>
          <a:p>
            <a:pPr marL="285750" marR="0" lvl="0" indent="-28575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dirty="0">
                <a:ln>
                  <a:noFill/>
                </a:ln>
                <a:solidFill>
                  <a:srgbClr val="004B8D"/>
                </a:solidFill>
                <a:effectLst/>
                <a:uLnTx/>
                <a:uFillTx/>
                <a:latin typeface="Calibri"/>
                <a:cs typeface="Calibri"/>
                <a:sym typeface="Calibri"/>
              </a:rPr>
              <a:t>You can’t save the </a:t>
            </a:r>
            <a:r>
              <a:rPr kumimoji="0" lang="en-US" sz="1400" b="0" i="0" u="none" strike="noStrike" kern="0" cap="none" spc="0" normalizeH="0" baseline="0" noProof="0" dirty="0" err="1">
                <a:ln>
                  <a:noFill/>
                </a:ln>
                <a:solidFill>
                  <a:srgbClr val="004B8D"/>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4B8D"/>
                </a:solidFill>
                <a:effectLst/>
                <a:uLnTx/>
                <a:uFillTx/>
                <a:latin typeface="Calibri"/>
                <a:cs typeface="Calibri"/>
                <a:sym typeface="Calibri"/>
              </a:rPr>
              <a:t> on a personal storage device for practice. </a:t>
            </a:r>
            <a:r>
              <a:rPr kumimoji="0" lang="en-US" sz="1400" b="1" i="0" u="none" strike="noStrike" kern="0" cap="none" spc="0" normalizeH="0" baseline="0" noProof="0" dirty="0">
                <a:ln>
                  <a:noFill/>
                </a:ln>
                <a:solidFill>
                  <a:srgbClr val="004B8D"/>
                </a:solidFill>
                <a:effectLst/>
                <a:uLnTx/>
                <a:uFillTx/>
                <a:latin typeface="Calibri"/>
                <a:cs typeface="Calibri"/>
                <a:sym typeface="Calibri"/>
              </a:rPr>
              <a:t>You can use the released </a:t>
            </a:r>
            <a:r>
              <a:rPr kumimoji="0" lang="en-US" sz="1400" b="1" i="0" u="none" strike="noStrike" kern="0" cap="none" spc="0" normalizeH="0" baseline="0" noProof="0" dirty="0" err="1">
                <a:ln>
                  <a:noFill/>
                </a:ln>
                <a:solidFill>
                  <a:srgbClr val="004B8D"/>
                </a:solidFill>
                <a:effectLst/>
                <a:uLnTx/>
                <a:uFillTx/>
                <a:latin typeface="Calibri"/>
                <a:cs typeface="Calibri"/>
                <a:sym typeface="Calibri"/>
              </a:rPr>
              <a:t>testlets</a:t>
            </a:r>
            <a:r>
              <a:rPr kumimoji="0" lang="en-US" sz="1400" b="1" i="0" u="none" strike="noStrike" kern="0" cap="none" spc="0" normalizeH="0" baseline="0" noProof="0" dirty="0">
                <a:ln>
                  <a:noFill/>
                </a:ln>
                <a:solidFill>
                  <a:srgbClr val="004B8D"/>
                </a:solidFill>
                <a:effectLst/>
                <a:uLnTx/>
                <a:uFillTx/>
                <a:latin typeface="Calibri"/>
                <a:cs typeface="Calibri"/>
                <a:sym typeface="Calibri"/>
              </a:rPr>
              <a:t> to practice - but not a regular </a:t>
            </a:r>
            <a:r>
              <a:rPr kumimoji="0" lang="en-US" sz="1400" b="1" i="0" u="none" strike="noStrike" kern="0" cap="none" spc="0" normalizeH="0" baseline="0" noProof="0" dirty="0" err="1">
                <a:ln>
                  <a:noFill/>
                </a:ln>
                <a:solidFill>
                  <a:srgbClr val="004B8D"/>
                </a:solidFill>
                <a:effectLst/>
                <a:uLnTx/>
                <a:uFillTx/>
                <a:latin typeface="Calibri"/>
                <a:cs typeface="Calibri"/>
                <a:sym typeface="Calibri"/>
              </a:rPr>
              <a:t>testlet</a:t>
            </a:r>
            <a:endParaRPr kumimoji="0" lang="en-US" sz="1400" b="1" i="0" u="none" strike="noStrike" kern="0" cap="none" spc="0" normalizeH="0" baseline="0" noProof="0" dirty="0">
              <a:ln>
                <a:noFill/>
              </a:ln>
              <a:solidFill>
                <a:srgbClr val="004B8D"/>
              </a:solidFill>
              <a:effectLst/>
              <a:uLnTx/>
              <a:uFillTx/>
              <a:latin typeface="Calibri"/>
              <a:cs typeface="Calibri"/>
              <a:sym typeface="Calibri"/>
            </a:endParaRPr>
          </a:p>
          <a:p>
            <a:pPr marL="285750" marR="0" lvl="0" indent="-28575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dirty="0">
                <a:ln>
                  <a:noFill/>
                </a:ln>
                <a:solidFill>
                  <a:srgbClr val="004B8D"/>
                </a:solidFill>
                <a:effectLst/>
                <a:uLnTx/>
                <a:uFillTx/>
                <a:latin typeface="Calibri"/>
                <a:cs typeface="Calibri"/>
                <a:sym typeface="Calibri"/>
              </a:rPr>
              <a:t>You can’t share questions on the test with others on social media or in person</a:t>
            </a:r>
          </a:p>
          <a:p>
            <a:pPr marL="285750" marR="0" lvl="0" indent="-28575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dirty="0">
                <a:ln>
                  <a:noFill/>
                </a:ln>
                <a:solidFill>
                  <a:srgbClr val="004B8D"/>
                </a:solidFill>
                <a:effectLst/>
                <a:uLnTx/>
                <a:uFillTx/>
                <a:latin typeface="Calibri"/>
                <a:cs typeface="Calibri"/>
                <a:sym typeface="Calibri"/>
              </a:rPr>
              <a:t>You should only test students during regular school hours. </a:t>
            </a:r>
          </a:p>
          <a:p>
            <a:pPr marL="285750" marR="0" lvl="0" indent="-28575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Char char="•"/>
              <a:tabLst/>
              <a:defRPr/>
            </a:pPr>
            <a:endParaRPr kumimoji="0" lang="en-US" sz="1400" b="0" i="0" u="none" strike="noStrike" kern="0" cap="none" spc="0" normalizeH="0" baseline="0" noProof="0" dirty="0">
              <a:ln>
                <a:noFill/>
              </a:ln>
              <a:solidFill>
                <a:srgbClr val="004B8D"/>
              </a:solidFill>
              <a:effectLst/>
              <a:uLnTx/>
              <a:uFillTx/>
              <a:latin typeface="Calibri"/>
              <a:cs typeface="Calibri"/>
              <a:sym typeface="Calibri"/>
            </a:endParaRPr>
          </a:p>
          <a:p>
            <a:pPr marL="0" marR="0" lvl="0" indent="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None/>
              <a:tabLst/>
              <a:defRPr/>
            </a:pPr>
            <a:r>
              <a:rPr kumimoji="0" lang="en-US" sz="1400" b="0" i="0" u="none" strike="noStrike" kern="0" cap="none" spc="0" normalizeH="0" baseline="0" noProof="0" dirty="0">
                <a:ln>
                  <a:noFill/>
                </a:ln>
                <a:solidFill>
                  <a:srgbClr val="004B8D"/>
                </a:solidFill>
                <a:effectLst/>
                <a:uLnTx/>
                <a:uFillTx/>
                <a:latin typeface="Calibri"/>
                <a:cs typeface="Calibri"/>
                <a:sym typeface="Calibri"/>
              </a:rPr>
              <a:t>If the system detects testing at night or on weekends, your district will get a call and an explanation will be required. There may be instances where this might be justified (student is out sick and must complete process outside regular school hours), but that is very rare and it will generate a phone call. There have been instances where districts have been notified of “outside of regular hours testing” and there was no justification for it. The consequences for the Test Administrator were not positive.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dirty="0"/>
          </a:p>
        </p:txBody>
      </p:sp>
    </p:spTree>
    <p:extLst>
      <p:ext uri="{BB962C8B-B14F-4D97-AF65-F5344CB8AC3E}">
        <p14:creationId xmlns:p14="http://schemas.microsoft.com/office/powerpoint/2010/main" val="12931393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You need to check the students that are assigned or what DLM calls “rostered” to you</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These are the students that you will be assessing</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If you see a student’s name that is not familiar to you, let your Test Coordinator know right away.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You are required to do a FCS for every student. (Click) All previous FCSs that were in the system have been deleted. You will need to redo FCSs for all students! You will need to have the student’s evaluation report and IEP to help you fill out this section</a:t>
            </a:r>
            <a:r>
              <a:rPr kumimoji="0" lang="en-US" sz="1200" b="0" i="0" u="none" strike="noStrike" kern="0" cap="none" spc="0" normalizeH="0" baseline="0" noProof="0" dirty="0">
                <a:ln>
                  <a:noFill/>
                </a:ln>
                <a:solidFill>
                  <a:srgbClr val="000000"/>
                </a:solidFill>
                <a:effectLst/>
                <a:uLnTx/>
                <a:uFillTx/>
                <a:latin typeface="Calibri"/>
                <a:cs typeface="Calibri"/>
                <a:sym typeface="Calibri"/>
              </a:rPr>
              <a:t>.</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The FCS must be completed before testing.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We talked about the First Contact Survey (FCS) earlier while discussing Linkage Levels.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The FCS helps the system determine at what level you will need to teach and assess the student. It will recommend a level; you can always override it if you do not agree.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In the FCS you are providing information about the student’s disability, their sensory and motor characteristics, their computer skills, communication, and academic skills.</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In the Test Administrator Manual under Appendix A on page 120 you will find the questions you will be asked to address on your students in the FCS.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dirty="0"/>
          </a:p>
        </p:txBody>
      </p:sp>
    </p:spTree>
    <p:extLst>
      <p:ext uri="{BB962C8B-B14F-4D97-AF65-F5344CB8AC3E}">
        <p14:creationId xmlns:p14="http://schemas.microsoft.com/office/powerpoint/2010/main" val="12384802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srgbClr val="000000"/>
                </a:solidFill>
                <a:effectLst/>
                <a:uLnTx/>
                <a:uFillTx/>
                <a:latin typeface="Calibri"/>
                <a:cs typeface="Calibri"/>
                <a:sym typeface="Calibri"/>
              </a:rPr>
              <a:t>To Know: </a:t>
            </a:r>
            <a:r>
              <a:rPr kumimoji="0" lang="en-US" sz="1300" b="0" i="0" u="none" strike="noStrike" kern="0" cap="none" spc="0" normalizeH="0" baseline="0" noProof="0" dirty="0">
                <a:ln>
                  <a:noFill/>
                </a:ln>
                <a:solidFill>
                  <a:srgbClr val="000000"/>
                </a:solidFill>
                <a:effectLst/>
                <a:uLnTx/>
                <a:uFillTx/>
                <a:latin typeface="Calibri"/>
                <a:cs typeface="Calibri"/>
                <a:sym typeface="Calibri"/>
              </a:rPr>
              <a:t>The purpose of a Personal Needs and Preferences (PNP)</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300" b="0" i="0" u="none" strike="noStrike" kern="0" cap="none" spc="0" normalizeH="0" baseline="0" noProof="0" dirty="0">
                <a:ln>
                  <a:noFill/>
                </a:ln>
                <a:solidFill>
                  <a:srgbClr val="000000"/>
                </a:solidFill>
                <a:effectLst/>
                <a:uLnTx/>
                <a:uFillTx/>
                <a:latin typeface="Calibri"/>
                <a:cs typeface="Calibri"/>
                <a:sym typeface="Calibri"/>
              </a:rPr>
              <a:t>: Show the slide and share information.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One “Personal Needs and Preferences” (PNP) is completed by the Test Administrator/teacher for each MAP-A student. The PNP lists accessibility options that will be used by the student as he/she takes tests administered in Kite Student Portal.  Completing a PNP for each MAP-A student ensures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are personalized and accessible for each student.  </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Some students may not need any accessibility options. There will be a place you can check “No Accessibility Options” and be done. Others may need enlarged printing or light printing on dark screens to better access and respond to the test questions. There is an Accessibility Manual should your students need accessibility options. Keep in mind if you do not need to teach using the accessibility features, do not test with them. Be consistent in how you teach and how you assess.</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The MAP-A is not a test on a student’s computer skills. Their use of technology is not being assessed. This is why there are so many built-in accessibility features. The MAP-A is a test of academic ability!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Changes to the PNP take 24 hours to refresh. So, if you have to change something, remember that you will not get the accommodations you need on the student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for at least 24 hours.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dirty="0"/>
          </a:p>
        </p:txBody>
      </p:sp>
    </p:spTree>
    <p:extLst>
      <p:ext uri="{BB962C8B-B14F-4D97-AF65-F5344CB8AC3E}">
        <p14:creationId xmlns:p14="http://schemas.microsoft.com/office/powerpoint/2010/main" val="7686256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Know</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Where and how to access Kite Student Portal and Educator Portal and the purpose for each. </a:t>
            </a: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Do</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Show the slide and share information.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Five systems operate under the Kite umbrellas, but there are two parts that you will mainly use:  </a:t>
            </a:r>
          </a:p>
          <a:p>
            <a:pPr marL="375870" marR="0" lvl="1" indent="-282515" algn="l" defTabSz="914400" rtl="0" eaLnBrk="1" fontAlgn="auto" latinLnBrk="0" hangingPunct="1">
              <a:lnSpc>
                <a:spcPct val="100000"/>
              </a:lnSpc>
              <a:spcBef>
                <a:spcPts val="411"/>
              </a:spcBef>
              <a:spcAft>
                <a:spcPts val="0"/>
              </a:spcAft>
              <a:buClr>
                <a:srgbClr val="2DA2BF"/>
              </a:buClr>
              <a:buSzPts val="1400"/>
              <a:buFont typeface="Calibri"/>
              <a:buChar char="●"/>
              <a:tabLst/>
              <a:defRPr/>
            </a:pPr>
            <a:r>
              <a:rPr kumimoji="0" lang="en-US" sz="1400" b="1" i="0" u="none" strike="noStrike" kern="0" cap="none" spc="0" normalizeH="0" baseline="0" noProof="0" dirty="0">
                <a:ln>
                  <a:noFill/>
                </a:ln>
                <a:solidFill>
                  <a:srgbClr val="000000"/>
                </a:solidFill>
                <a:effectLst/>
                <a:uLnTx/>
                <a:uFillTx/>
                <a:latin typeface="Calibri"/>
                <a:cs typeface="Calibri"/>
                <a:sym typeface="Calibri"/>
              </a:rPr>
              <a:t>Kite Student Portal (for students) is an application students use to take tests.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Each student will have a Kite username and password. They will need those to access the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You will need to make sure they are kept in a secure place. If they are 4</a:t>
            </a:r>
            <a:r>
              <a:rPr kumimoji="0" lang="en-US" sz="1400" b="0" i="0" u="none" strike="noStrike" kern="0" cap="none" spc="0" normalizeH="0" baseline="30000" noProof="0" dirty="0">
                <a:ln>
                  <a:noFill/>
                </a:ln>
                <a:solidFill>
                  <a:srgbClr val="000000"/>
                </a:solidFill>
                <a:effectLst/>
                <a:uLnTx/>
                <a:uFillTx/>
                <a:latin typeface="Calibri"/>
                <a:cs typeface="Calibri"/>
                <a:sym typeface="Calibri"/>
              </a:rPr>
              <a:t>th</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grade or older, they should already have a username and password. You will need to find out from the Test Coordinator what that is. If they are new to the system, you will create one for them. The Kite Student Portal needs to be loaded on all student devices on which the MAP-A will be taken.  </a:t>
            </a:r>
          </a:p>
          <a:p>
            <a:pPr marL="914400" marR="0" lvl="0" indent="0" algn="l" defTabSz="914400" rtl="0" eaLnBrk="1" fontAlgn="auto" latinLnBrk="0" hangingPunct="1">
              <a:lnSpc>
                <a:spcPct val="100000"/>
              </a:lnSpc>
              <a:spcBef>
                <a:spcPts val="411"/>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411"/>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(Click for 23-24 Update). Generally, every year your tech folks have to update the Student Portal to get the most current version. But, this year we are still using Version 9.    </a:t>
            </a:r>
          </a:p>
          <a:p>
            <a:pPr marL="112760" marR="0" lvl="1" indent="-9118" algn="l" defTabSz="914400" rtl="0" eaLnBrk="1" fontAlgn="auto" latinLnBrk="0" hangingPunct="1">
              <a:lnSpc>
                <a:spcPct val="100000"/>
              </a:lnSpc>
              <a:spcBef>
                <a:spcPts val="411"/>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375870" marR="0" lvl="0" indent="-282515" algn="l" defTabSz="914400" rtl="0" eaLnBrk="1" fontAlgn="auto" latinLnBrk="0" hangingPunct="1">
              <a:lnSpc>
                <a:spcPct val="100000"/>
              </a:lnSpc>
              <a:spcBef>
                <a:spcPts val="411"/>
              </a:spcBef>
              <a:spcAft>
                <a:spcPts val="0"/>
              </a:spcAft>
              <a:buClr>
                <a:srgbClr val="2DA2BF"/>
              </a:buClr>
              <a:buSzPts val="1400"/>
              <a:buFont typeface="Calibri"/>
              <a:buChar char="●"/>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Educator Portal (for educators) is an application that allows educators to enter and manage student data, enroll students in instructionally-embedded assessments, retrieve test tickets, and access professional development and training modules. Educators have an Educator Portal username and password. Keep it in a safe, secure place.  </a:t>
            </a:r>
          </a:p>
          <a:p>
            <a:pPr marL="0" marR="0" lvl="0" indent="0" algn="l" defTabSz="914400" rtl="0" eaLnBrk="1" fontAlgn="auto" latinLnBrk="0" hangingPunct="1">
              <a:lnSpc>
                <a:spcPct val="100000"/>
              </a:lnSpc>
              <a:spcBef>
                <a:spcPts val="411"/>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411"/>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 (Click for 23-24 Update)  One of the changes this year is limited log in attempts - you only have 5 attempts and you will be timed out after 40 minutes if it has been opened and not in use.  </a:t>
            </a: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       </a:t>
            </a: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 You can find information about logging in in the Educator Portal in the Educator Portal User Guide.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The Educator Portal User Guide is the place to go to learn about what happens in the Educator    Portal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or the other really helpful manual is the Test Administration Manual.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dirty="0"/>
          </a:p>
        </p:txBody>
      </p:sp>
    </p:spTree>
    <p:extLst>
      <p:ext uri="{BB962C8B-B14F-4D97-AF65-F5344CB8AC3E}">
        <p14:creationId xmlns:p14="http://schemas.microsoft.com/office/powerpoint/2010/main" val="41386802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a:cs typeface="Calibri"/>
                <a:sym typeface="Calibri"/>
              </a:rPr>
              <a:t>Once you are in the system and have taken the required modules, this list shows you the things that will need to be done. The first three bullets are completed in the Educator Portal. We will talk about the Instruction and Assessment Planner next. You prepare for the testing in Educator Portal, </a:t>
            </a:r>
            <a:r>
              <a:rPr kumimoji="0" lang="en-US" sz="1400" b="1" i="0" u="none" strike="noStrike" kern="0" cap="none" spc="0" normalizeH="0" baseline="0" noProof="0" dirty="0">
                <a:ln>
                  <a:noFill/>
                </a:ln>
                <a:solidFill>
                  <a:srgbClr val="000000"/>
                </a:solidFill>
                <a:effectLst/>
                <a:uLnTx/>
                <a:uFillTx/>
                <a:latin typeface="Calibri"/>
                <a:cs typeface="Calibri"/>
                <a:sym typeface="Calibri"/>
              </a:rPr>
              <a:t>but the student takes the test in the Student Portal. </a:t>
            </a:r>
            <a:r>
              <a:rPr kumimoji="0" lang="en-US" sz="1400" b="0" i="0" u="none" strike="noStrike" kern="0" cap="none" spc="0" normalizeH="0" baseline="0" noProof="0" dirty="0">
                <a:ln>
                  <a:noFill/>
                </a:ln>
                <a:solidFill>
                  <a:srgbClr val="000000"/>
                </a:solidFill>
                <a:effectLst/>
                <a:uLnTx/>
                <a:uFillTx/>
                <a:latin typeface="Calibri"/>
                <a:cs typeface="Calibri"/>
                <a:sym typeface="Calibri"/>
              </a:rPr>
              <a:t>Also, keep reviewing the MAP guidance from DESE or your district. You can email Caryn Giarratano and asked to be put on the MAP-A mailing list.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dirty="0"/>
          </a:p>
        </p:txBody>
      </p:sp>
    </p:spTree>
    <p:extLst>
      <p:ext uri="{BB962C8B-B14F-4D97-AF65-F5344CB8AC3E}">
        <p14:creationId xmlns:p14="http://schemas.microsoft.com/office/powerpoint/2010/main" val="6346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3"/>
        <p:cNvGrpSpPr/>
        <p:nvPr/>
      </p:nvGrpSpPr>
      <p:grpSpPr>
        <a:xfrm>
          <a:off x="0" y="0"/>
          <a:ext cx="0" cy="0"/>
          <a:chOff x="0" y="0"/>
          <a:chExt cx="0" cy="0"/>
        </a:xfrm>
      </p:grpSpPr>
      <p:pic>
        <p:nvPicPr>
          <p:cNvPr id="14" name="Google Shape;14;p2" descr="R:\COM\COMM\Branding\PPT Templates\widescreen\Widescreen Powerpoint 23.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5" name="Google Shape;15;p2"/>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333"/>
              <a:buFont typeface="Arial"/>
              <a:buNone/>
              <a:defRPr sz="5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body" idx="1"/>
          </p:nvPr>
        </p:nvSpPr>
        <p:spPr>
          <a:xfrm>
            <a:off x="406400" y="4038600"/>
            <a:ext cx="2235200" cy="457200"/>
          </a:xfrm>
          <a:prstGeom prst="rect">
            <a:avLst/>
          </a:prstGeom>
          <a:noFill/>
          <a:ln>
            <a:noFill/>
          </a:ln>
        </p:spPr>
        <p:txBody>
          <a:bodyPr spcFirstLastPara="1" wrap="square" lIns="91425" tIns="45700" rIns="91425" bIns="45700" anchor="t" anchorCtr="0">
            <a:noAutofit/>
          </a:bodyPr>
          <a:lstStyle>
            <a:lvl1pPr marL="457200" lvl="0" indent="-228600" algn="ctr">
              <a:spcBef>
                <a:spcPts val="533"/>
              </a:spcBef>
              <a:spcAft>
                <a:spcPts val="0"/>
              </a:spcAft>
              <a:buSzPts val="2667"/>
              <a:buFont typeface="Arial"/>
              <a:buNone/>
              <a:defRPr sz="2667" b="1">
                <a:solidFill>
                  <a:schemeClr val="lt1"/>
                </a:solidFill>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2"/>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lvl1pPr marL="457200" lvl="0" indent="-228600" algn="ctr">
              <a:spcBef>
                <a:spcPts val="533"/>
              </a:spcBef>
              <a:spcAft>
                <a:spcPts val="0"/>
              </a:spcAft>
              <a:buSzPts val="2667"/>
              <a:buNone/>
              <a:defRPr sz="2667" i="1"/>
            </a:lvl1pPr>
            <a:lvl2pPr marL="914400" lvl="1" indent="-228600" algn="l">
              <a:spcBef>
                <a:spcPts val="853"/>
              </a:spcBef>
              <a:spcAft>
                <a:spcPts val="0"/>
              </a:spcAft>
              <a:buSzPts val="2560"/>
              <a:buNone/>
              <a:defRPr/>
            </a:lvl2pPr>
            <a:lvl3pPr marL="1371600" lvl="2" indent="-228600" algn="l">
              <a:spcBef>
                <a:spcPts val="747"/>
              </a:spcBef>
              <a:spcAft>
                <a:spcPts val="0"/>
              </a:spcAft>
              <a:buSzPts val="3173"/>
              <a:buNone/>
              <a:defRPr/>
            </a:lvl3pPr>
            <a:lvl4pPr marL="1828800" lvl="3" indent="-228600" algn="l">
              <a:spcBef>
                <a:spcPts val="640"/>
              </a:spcBef>
              <a:spcAft>
                <a:spcPts val="0"/>
              </a:spcAft>
              <a:buSzPts val="2560"/>
              <a:buNone/>
              <a:defRPr/>
            </a:lvl4pPr>
            <a:lvl5pPr marL="2286000" lvl="4" indent="-228600" algn="l">
              <a:spcBef>
                <a:spcPts val="640"/>
              </a:spcBef>
              <a:spcAft>
                <a:spcPts val="0"/>
              </a:spcAft>
              <a:buSzPts val="3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75"/>
        <p:cNvGrpSpPr/>
        <p:nvPr/>
      </p:nvGrpSpPr>
      <p:grpSpPr>
        <a:xfrm>
          <a:off x="0" y="0"/>
          <a:ext cx="0" cy="0"/>
          <a:chOff x="0" y="0"/>
          <a:chExt cx="0" cy="0"/>
        </a:xfrm>
      </p:grpSpPr>
      <p:pic>
        <p:nvPicPr>
          <p:cNvPr id="76" name="Google Shape;76;p146" descr="R:\COM\COMM\Branding\PPT Templates\widescreen\Widescreen Powerpoint 3.jpg"/>
          <p:cNvPicPr preferRelativeResize="0"/>
          <p:nvPr/>
        </p:nvPicPr>
        <p:blipFill rotWithShape="1">
          <a:blip r:embed="rId2">
            <a:alphaModFix/>
          </a:blip>
          <a:srcRect/>
          <a:stretch/>
        </p:blipFill>
        <p:spPr>
          <a:xfrm>
            <a:off x="0" y="0"/>
            <a:ext cx="12198355" cy="6864096"/>
          </a:xfrm>
          <a:prstGeom prst="rect">
            <a:avLst/>
          </a:prstGeom>
          <a:noFill/>
          <a:ln>
            <a:noFill/>
          </a:ln>
        </p:spPr>
      </p:pic>
      <p:sp>
        <p:nvSpPr>
          <p:cNvPr id="77" name="Google Shape;77;p146"/>
          <p:cNvSpPr txBox="1">
            <a:spLocks noGrp="1"/>
          </p:cNvSpPr>
          <p:nvPr>
            <p:ph type="title"/>
          </p:nvPr>
        </p:nvSpPr>
        <p:spPr>
          <a:xfrm>
            <a:off x="304801" y="889000"/>
            <a:ext cx="8928100" cy="10668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Calibri"/>
              <a:buNone/>
              <a:defRPr sz="5333"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78" name="Google Shape;78;p146"/>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79" name="Google Shape;79;p146"/>
          <p:cNvSpPr txBox="1">
            <a:spLocks noGrp="1"/>
          </p:cNvSpPr>
          <p:nvPr>
            <p:ph type="body" idx="1"/>
          </p:nvPr>
        </p:nvSpPr>
        <p:spPr>
          <a:xfrm>
            <a:off x="304801" y="2108200"/>
            <a:ext cx="11480799" cy="4470400"/>
          </a:xfrm>
          <a:prstGeom prst="rect">
            <a:avLst/>
          </a:prstGeom>
          <a:noFill/>
          <a:ln>
            <a:noFill/>
          </a:ln>
        </p:spPr>
        <p:txBody>
          <a:bodyPr spcFirstLastPara="1" wrap="square" lIns="91425" tIns="45700" rIns="91425" bIns="45700" anchor="t" anchorCtr="0">
            <a:noAutofit/>
          </a:bodyPr>
          <a:lstStyle>
            <a:lvl1pPr marL="609585" marR="0" lvl="0" indent="-575719" algn="l">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38613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Page Option 7">
  <p:cSld name="Title Page Option 7">
    <p:spTree>
      <p:nvGrpSpPr>
        <p:cNvPr id="1" name="Shape 80"/>
        <p:cNvGrpSpPr/>
        <p:nvPr/>
      </p:nvGrpSpPr>
      <p:grpSpPr>
        <a:xfrm>
          <a:off x="0" y="0"/>
          <a:ext cx="0" cy="0"/>
          <a:chOff x="0" y="0"/>
          <a:chExt cx="0" cy="0"/>
        </a:xfrm>
      </p:grpSpPr>
      <p:pic>
        <p:nvPicPr>
          <p:cNvPr id="81" name="Google Shape;81;p133" descr="R:\COM\COMM\Branding\PPT Templates\widescreen\Widescreen Powerpoint 28.jpg"/>
          <p:cNvPicPr preferRelativeResize="0"/>
          <p:nvPr/>
        </p:nvPicPr>
        <p:blipFill rotWithShape="1">
          <a:blip r:embed="rId2">
            <a:alphaModFix/>
          </a:blip>
          <a:srcRect/>
          <a:stretch/>
        </p:blipFill>
        <p:spPr>
          <a:xfrm>
            <a:off x="0" y="3"/>
            <a:ext cx="12204192" cy="6867380"/>
          </a:xfrm>
          <a:prstGeom prst="rect">
            <a:avLst/>
          </a:prstGeom>
          <a:noFill/>
          <a:ln>
            <a:noFill/>
          </a:ln>
        </p:spPr>
      </p:pic>
      <p:sp>
        <p:nvSpPr>
          <p:cNvPr id="82" name="Google Shape;82;p133"/>
          <p:cNvSpPr txBox="1">
            <a:spLocks noGrp="1"/>
          </p:cNvSpPr>
          <p:nvPr>
            <p:ph type="title"/>
          </p:nvPr>
        </p:nvSpPr>
        <p:spPr>
          <a:xfrm>
            <a:off x="101600" y="1905000"/>
            <a:ext cx="7823200" cy="2133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3"/>
          <p:cNvSpPr txBox="1">
            <a:spLocks noGrp="1"/>
          </p:cNvSpPr>
          <p:nvPr>
            <p:ph type="body" idx="1"/>
          </p:nvPr>
        </p:nvSpPr>
        <p:spPr>
          <a:xfrm>
            <a:off x="9652000" y="6096000"/>
            <a:ext cx="2235200" cy="457200"/>
          </a:xfrm>
          <a:prstGeom prst="rect">
            <a:avLst/>
          </a:prstGeom>
          <a:noFill/>
          <a:ln>
            <a:noFill/>
          </a:ln>
        </p:spPr>
        <p:txBody>
          <a:bodyPr spcFirstLastPara="1" wrap="square" lIns="91425" tIns="45700" rIns="91425" bIns="45700" anchor="t" anchorCtr="0">
            <a:noAutofit/>
          </a:bodyPr>
          <a:lstStyle>
            <a:lvl1pPr marL="609585" marR="0" lvl="0" indent="-304792" algn="ctr">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1219170" marR="0" lvl="1" indent="-541853"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828754" marR="0" lvl="2" indent="-507987"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2438339" marR="0" lvl="3"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3047924" marR="0" lvl="4"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4267093" marR="0" lvl="6"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4876678" marR="0" lvl="7"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5486263" marR="0" lvl="8"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Google Shape;84;p133"/>
          <p:cNvSpPr txBox="1">
            <a:spLocks noGrp="1"/>
          </p:cNvSpPr>
          <p:nvPr>
            <p:ph type="body" idx="2"/>
          </p:nvPr>
        </p:nvSpPr>
        <p:spPr>
          <a:xfrm>
            <a:off x="101600" y="4445000"/>
            <a:ext cx="6908800" cy="2133600"/>
          </a:xfrm>
          <a:prstGeom prst="rect">
            <a:avLst/>
          </a:prstGeom>
          <a:noFill/>
          <a:ln>
            <a:noFill/>
          </a:ln>
        </p:spPr>
        <p:txBody>
          <a:bodyPr spcFirstLastPara="1" wrap="square" lIns="91425" tIns="45700" rIns="91425" bIns="45700" anchor="ctr" anchorCtr="0">
            <a:noAutofit/>
          </a:bodyPr>
          <a:lstStyle>
            <a:lvl1pPr marL="609585" marR="0" lvl="0" indent="-304792" algn="ctr">
              <a:lnSpc>
                <a:spcPct val="100000"/>
              </a:lnSpc>
              <a:spcBef>
                <a:spcPts val="400"/>
              </a:spcBef>
              <a:spcAft>
                <a:spcPts val="0"/>
              </a:spcAft>
              <a:buClr>
                <a:schemeClr val="dk1"/>
              </a:buClr>
              <a:buSzPts val="2000"/>
              <a:buFont typeface="Arial"/>
              <a:buNone/>
              <a:defRPr sz="2000" b="0" i="1" u="none" strike="noStrike" cap="none">
                <a:solidFill>
                  <a:schemeClr val="dk1"/>
                </a:solidFill>
                <a:latin typeface="Calibri"/>
                <a:ea typeface="Calibri"/>
                <a:cs typeface="Calibri"/>
                <a:sym typeface="Calibri"/>
              </a:defRPr>
            </a:lvl1pPr>
            <a:lvl2pPr marL="1219170" marR="0" lvl="1" indent="-304792" algn="l">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828754" marR="0" lvl="2" indent="-304792" algn="l">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2438339" marR="0" lvl="3" indent="-304792"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3047924" marR="0" lvl="4" indent="-304792"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4267093" marR="0" lvl="6"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4876678" marR="0" lvl="7"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5486263" marR="0" lvl="8"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1422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Break Option 1">
  <p:cSld name="Section Break Option 1">
    <p:spTree>
      <p:nvGrpSpPr>
        <p:cNvPr id="1" name="Shape 85"/>
        <p:cNvGrpSpPr/>
        <p:nvPr/>
      </p:nvGrpSpPr>
      <p:grpSpPr>
        <a:xfrm>
          <a:off x="0" y="0"/>
          <a:ext cx="0" cy="0"/>
          <a:chOff x="0" y="0"/>
          <a:chExt cx="0" cy="0"/>
        </a:xfrm>
      </p:grpSpPr>
      <p:pic>
        <p:nvPicPr>
          <p:cNvPr id="86" name="Google Shape;86;p134" descr="R:\COM\COMM\Branding\PPT Templates\widescreen\Widescreen Powerpoint 6.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87" name="Google Shape;87;p134"/>
          <p:cNvSpPr txBox="1">
            <a:spLocks noGrp="1"/>
          </p:cNvSpPr>
          <p:nvPr>
            <p:ph type="body" idx="1"/>
          </p:nvPr>
        </p:nvSpPr>
        <p:spPr>
          <a:xfrm>
            <a:off x="203200" y="3733800"/>
            <a:ext cx="11684000" cy="861775"/>
          </a:xfrm>
          <a:prstGeom prst="rect">
            <a:avLst/>
          </a:prstGeom>
          <a:noFill/>
          <a:ln>
            <a:noFill/>
          </a:ln>
        </p:spPr>
        <p:txBody>
          <a:bodyPr spcFirstLastPara="1" wrap="square" lIns="91425" tIns="45700" rIns="91425" bIns="45700" anchor="ctr" anchorCtr="0">
            <a:noAutofit/>
          </a:bodyPr>
          <a:lstStyle>
            <a:lvl1pPr marL="609585" marR="0" lvl="0" indent="-304792" algn="ctr">
              <a:lnSpc>
                <a:spcPct val="100000"/>
              </a:lnSpc>
              <a:spcBef>
                <a:spcPts val="960"/>
              </a:spcBef>
              <a:spcAft>
                <a:spcPts val="0"/>
              </a:spcAft>
              <a:buClr>
                <a:srgbClr val="00B050"/>
              </a:buClr>
              <a:buSzPts val="3600"/>
              <a:buFont typeface="Arial"/>
              <a:buNone/>
              <a:defRPr sz="4800" b="1"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8" name="Google Shape;88;p134"/>
          <p:cNvSpPr txBox="1">
            <a:spLocks noGrp="1"/>
          </p:cNvSpPr>
          <p:nvPr>
            <p:ph type="sldNum" idx="12"/>
          </p:nvPr>
        </p:nvSpPr>
        <p:spPr>
          <a:xfrm>
            <a:off x="10972800" y="63246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
        <p:nvSpPr>
          <p:cNvPr id="89" name="Google Shape;89;p134"/>
          <p:cNvSpPr txBox="1"/>
          <p:nvPr/>
        </p:nvSpPr>
        <p:spPr>
          <a:xfrm>
            <a:off x="10972800" y="279400"/>
            <a:ext cx="1016000" cy="365125"/>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6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94015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90"/>
        <p:cNvGrpSpPr/>
        <p:nvPr/>
      </p:nvGrpSpPr>
      <p:grpSpPr>
        <a:xfrm>
          <a:off x="0" y="0"/>
          <a:ext cx="0" cy="0"/>
          <a:chOff x="0" y="0"/>
          <a:chExt cx="0" cy="0"/>
        </a:xfrm>
      </p:grpSpPr>
      <p:pic>
        <p:nvPicPr>
          <p:cNvPr id="91" name="Google Shape;91;p136"/>
          <p:cNvPicPr preferRelativeResize="0"/>
          <p:nvPr/>
        </p:nvPicPr>
        <p:blipFill rotWithShape="1">
          <a:blip r:embed="rId2">
            <a:alphaModFix/>
          </a:blip>
          <a:srcRect l="41110"/>
          <a:stretch/>
        </p:blipFill>
        <p:spPr>
          <a:xfrm>
            <a:off x="6807200" y="50800"/>
            <a:ext cx="5384803" cy="6858000"/>
          </a:xfrm>
          <a:prstGeom prst="rect">
            <a:avLst/>
          </a:prstGeom>
          <a:noFill/>
          <a:ln>
            <a:noFill/>
          </a:ln>
        </p:spPr>
      </p:pic>
      <p:sp>
        <p:nvSpPr>
          <p:cNvPr id="92" name="Google Shape;92;p136"/>
          <p:cNvSpPr txBox="1">
            <a:spLocks noGrp="1"/>
          </p:cNvSpPr>
          <p:nvPr>
            <p:ph type="body" idx="1"/>
          </p:nvPr>
        </p:nvSpPr>
        <p:spPr>
          <a:xfrm>
            <a:off x="914400" y="4851400"/>
            <a:ext cx="6172400" cy="1219200"/>
          </a:xfrm>
          <a:prstGeom prst="rect">
            <a:avLst/>
          </a:prstGeom>
          <a:noFill/>
          <a:ln>
            <a:noFill/>
          </a:ln>
        </p:spPr>
        <p:txBody>
          <a:bodyPr spcFirstLastPara="1" wrap="square" lIns="68575" tIns="34275" rIns="68575" bIns="34275" anchor="ctr" anchorCtr="0">
            <a:normAutofit/>
          </a:bodyPr>
          <a:lstStyle>
            <a:lvl1pPr marL="609585" lvl="0" indent="-304792" algn="ctr">
              <a:lnSpc>
                <a:spcPct val="90000"/>
              </a:lnSpc>
              <a:spcBef>
                <a:spcPts val="1067"/>
              </a:spcBef>
              <a:spcAft>
                <a:spcPts val="0"/>
              </a:spcAft>
              <a:buClr>
                <a:schemeClr val="dk1"/>
              </a:buClr>
              <a:buSzPts val="2000"/>
              <a:buNone/>
              <a:defRPr sz="2667" i="1"/>
            </a:lvl1pPr>
            <a:lvl2pPr marL="1219170" lvl="1" indent="-304792" algn="l">
              <a:lnSpc>
                <a:spcPct val="90000"/>
              </a:lnSpc>
              <a:spcBef>
                <a:spcPts val="533"/>
              </a:spcBef>
              <a:spcAft>
                <a:spcPts val="0"/>
              </a:spcAft>
              <a:buClr>
                <a:schemeClr val="dk1"/>
              </a:buClr>
              <a:buSzPts val="1800"/>
              <a:buNone/>
              <a:defRPr/>
            </a:lvl2pPr>
            <a:lvl3pPr marL="1828754" lvl="2" indent="-304792" algn="l">
              <a:lnSpc>
                <a:spcPct val="90000"/>
              </a:lnSpc>
              <a:spcBef>
                <a:spcPts val="533"/>
              </a:spcBef>
              <a:spcAft>
                <a:spcPts val="0"/>
              </a:spcAft>
              <a:buClr>
                <a:schemeClr val="dk1"/>
              </a:buClr>
              <a:buSzPts val="15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 name="Google Shape;93;p136"/>
          <p:cNvSpPr txBox="1">
            <a:spLocks noGrp="1"/>
          </p:cNvSpPr>
          <p:nvPr>
            <p:ph type="title"/>
          </p:nvPr>
        </p:nvSpPr>
        <p:spPr>
          <a:xfrm>
            <a:off x="50800" y="2687065"/>
            <a:ext cx="7670800" cy="1707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4" name="Google Shape;94;p136"/>
          <p:cNvCxnSpPr/>
          <p:nvPr/>
        </p:nvCxnSpPr>
        <p:spPr>
          <a:xfrm rot="10800000" flipH="1">
            <a:off x="0" y="2621864"/>
            <a:ext cx="12192000" cy="65200"/>
          </a:xfrm>
          <a:prstGeom prst="straightConnector1">
            <a:avLst/>
          </a:prstGeom>
          <a:noFill/>
          <a:ln w="9525" cap="flat" cmpd="sng">
            <a:solidFill>
              <a:srgbClr val="BFBFBF"/>
            </a:solidFill>
            <a:prstDash val="solid"/>
            <a:miter lim="800000"/>
            <a:headEnd type="none" w="sm" len="sm"/>
            <a:tailEnd type="none" w="sm" len="sm"/>
          </a:ln>
        </p:spPr>
      </p:cxnSp>
      <p:cxnSp>
        <p:nvCxnSpPr>
          <p:cNvPr id="95" name="Google Shape;95;p136"/>
          <p:cNvCxnSpPr/>
          <p:nvPr/>
        </p:nvCxnSpPr>
        <p:spPr>
          <a:xfrm>
            <a:off x="-25403" y="4394204"/>
            <a:ext cx="12192000" cy="0"/>
          </a:xfrm>
          <a:prstGeom prst="straightConnector1">
            <a:avLst/>
          </a:prstGeom>
          <a:noFill/>
          <a:ln w="9525" cap="flat" cmpd="sng">
            <a:solidFill>
              <a:schemeClr val="accent1"/>
            </a:solidFill>
            <a:prstDash val="solid"/>
            <a:miter lim="800000"/>
            <a:headEnd type="none" w="sm" len="sm"/>
            <a:tailEnd type="none" w="sm" len="sm"/>
          </a:ln>
        </p:spPr>
      </p:cxnSp>
      <p:sp>
        <p:nvSpPr>
          <p:cNvPr id="96" name="Google Shape;96;p136"/>
          <p:cNvSpPr txBox="1">
            <a:spLocks noGrp="1"/>
          </p:cNvSpPr>
          <p:nvPr>
            <p:ph type="body" idx="2"/>
          </p:nvPr>
        </p:nvSpPr>
        <p:spPr>
          <a:xfrm>
            <a:off x="9042400" y="584200"/>
            <a:ext cx="2641600" cy="508000"/>
          </a:xfrm>
          <a:prstGeom prst="rect">
            <a:avLst/>
          </a:prstGeom>
          <a:noFill/>
          <a:ln>
            <a:noFill/>
          </a:ln>
        </p:spPr>
        <p:txBody>
          <a:bodyPr spcFirstLastPara="1" wrap="square" lIns="68575" tIns="34275" rIns="68575" bIns="34275" anchor="t" anchorCtr="0">
            <a:normAutofit/>
          </a:bodyPr>
          <a:lstStyle>
            <a:lvl1pPr marL="609585" lvl="0" indent="-304792" algn="ctr">
              <a:lnSpc>
                <a:spcPct val="90000"/>
              </a:lnSpc>
              <a:spcBef>
                <a:spcPts val="1067"/>
              </a:spcBef>
              <a:spcAft>
                <a:spcPts val="0"/>
              </a:spcAft>
              <a:buClr>
                <a:schemeClr val="lt1"/>
              </a:buClr>
              <a:buSzPts val="1800"/>
              <a:buNone/>
              <a:defRPr sz="2400">
                <a:solidFill>
                  <a:schemeClr val="lt1"/>
                </a:solidFill>
              </a:defRPr>
            </a:lvl1pPr>
            <a:lvl2pPr marL="1219170" lvl="1" indent="-304792" algn="l">
              <a:lnSpc>
                <a:spcPct val="90000"/>
              </a:lnSpc>
              <a:spcBef>
                <a:spcPts val="533"/>
              </a:spcBef>
              <a:spcAft>
                <a:spcPts val="0"/>
              </a:spcAft>
              <a:buClr>
                <a:schemeClr val="lt1"/>
              </a:buClr>
              <a:buSzPts val="1800"/>
              <a:buNone/>
              <a:defRPr sz="2400">
                <a:solidFill>
                  <a:schemeClr val="lt1"/>
                </a:solidFill>
              </a:defRPr>
            </a:lvl2pPr>
            <a:lvl3pPr marL="1828754" lvl="2" indent="-304792" algn="l">
              <a:lnSpc>
                <a:spcPct val="90000"/>
              </a:lnSpc>
              <a:spcBef>
                <a:spcPts val="533"/>
              </a:spcBef>
              <a:spcAft>
                <a:spcPts val="0"/>
              </a:spcAft>
              <a:buClr>
                <a:schemeClr val="lt1"/>
              </a:buClr>
              <a:buSzPts val="1800"/>
              <a:buNone/>
              <a:defRPr sz="2400">
                <a:solidFill>
                  <a:schemeClr val="lt1"/>
                </a:solidFill>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437760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97"/>
        <p:cNvGrpSpPr/>
        <p:nvPr/>
      </p:nvGrpSpPr>
      <p:grpSpPr>
        <a:xfrm>
          <a:off x="0" y="0"/>
          <a:ext cx="0" cy="0"/>
          <a:chOff x="0" y="0"/>
          <a:chExt cx="0" cy="0"/>
        </a:xfrm>
      </p:grpSpPr>
      <p:pic>
        <p:nvPicPr>
          <p:cNvPr id="98" name="Google Shape;98;p147" descr="R:\COM\COMM\Branding\PPT Templates\widescreen\Widescreen Powerpoint 7.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99" name="Google Shape;99;p147"/>
          <p:cNvSpPr txBox="1">
            <a:spLocks noGrp="1"/>
          </p:cNvSpPr>
          <p:nvPr>
            <p:ph type="body" idx="1"/>
          </p:nvPr>
        </p:nvSpPr>
        <p:spPr>
          <a:xfrm>
            <a:off x="2133600" y="914400"/>
            <a:ext cx="7112000" cy="914400"/>
          </a:xfrm>
          <a:prstGeom prst="rect">
            <a:avLst/>
          </a:prstGeom>
          <a:noFill/>
          <a:ln>
            <a:noFill/>
          </a:ln>
        </p:spPr>
        <p:txBody>
          <a:bodyPr spcFirstLastPara="1" wrap="square" lIns="91425" tIns="45700" rIns="91425" bIns="45700" anchor="ctr" anchorCtr="0">
            <a:noAutofit/>
          </a:bodyPr>
          <a:lstStyle>
            <a:lvl1pPr marL="609585" marR="0" lvl="0" indent="-304792" algn="l">
              <a:lnSpc>
                <a:spcPct val="100000"/>
              </a:lnSpc>
              <a:spcBef>
                <a:spcPts val="1173"/>
              </a:spcBef>
              <a:spcAft>
                <a:spcPts val="0"/>
              </a:spcAft>
              <a:buClr>
                <a:srgbClr val="00B050"/>
              </a:buClr>
              <a:buSzPts val="4400"/>
              <a:buFont typeface="Arial"/>
              <a:buNone/>
              <a:defRPr sz="5867" b="1"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304792" algn="l">
              <a:lnSpc>
                <a:spcPct val="100000"/>
              </a:lnSpc>
              <a:spcBef>
                <a:spcPts val="640"/>
              </a:spcBef>
              <a:spcAft>
                <a:spcPts val="0"/>
              </a:spcAft>
              <a:buClr>
                <a:srgbClr val="00B050"/>
              </a:buClr>
              <a:buSzPts val="2400"/>
              <a:buFont typeface="Arial"/>
              <a:buNone/>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0" name="Google Shape;100;p147"/>
          <p:cNvSpPr txBox="1">
            <a:spLocks noGrp="1"/>
          </p:cNvSpPr>
          <p:nvPr>
            <p:ph type="body" idx="2"/>
          </p:nvPr>
        </p:nvSpPr>
        <p:spPr>
          <a:xfrm>
            <a:off x="2133600" y="1981200"/>
            <a:ext cx="9753600" cy="4597400"/>
          </a:xfrm>
          <a:prstGeom prst="rect">
            <a:avLst/>
          </a:prstGeom>
          <a:noFill/>
          <a:ln>
            <a:noFill/>
          </a:ln>
        </p:spPr>
        <p:txBody>
          <a:bodyPr spcFirstLastPara="1" wrap="square" lIns="91425" tIns="45700" rIns="91425" bIns="45700" anchor="t" anchorCtr="0">
            <a:noAutofit/>
          </a:bodyPr>
          <a:lstStyle>
            <a:lvl1pPr marL="609585" marR="0" lvl="0" indent="-575719" algn="l">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1" name="Google Shape;101;p147"/>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3849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Page Option 2">
  <p:cSld name="Title Page Option 2">
    <p:spTree>
      <p:nvGrpSpPr>
        <p:cNvPr id="1" name="Shape 102"/>
        <p:cNvGrpSpPr/>
        <p:nvPr/>
      </p:nvGrpSpPr>
      <p:grpSpPr>
        <a:xfrm>
          <a:off x="0" y="0"/>
          <a:ext cx="0" cy="0"/>
          <a:chOff x="0" y="0"/>
          <a:chExt cx="0" cy="0"/>
        </a:xfrm>
      </p:grpSpPr>
      <p:pic>
        <p:nvPicPr>
          <p:cNvPr id="103" name="Google Shape;103;p148" descr="R:\COM\COMM\Branding\PPT Templates\widescreen\Widescreen Powerpoint 24.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04" name="Google Shape;104;p148"/>
          <p:cNvSpPr txBox="1">
            <a:spLocks noGrp="1"/>
          </p:cNvSpPr>
          <p:nvPr>
            <p:ph type="title"/>
          </p:nvPr>
        </p:nvSpPr>
        <p:spPr>
          <a:xfrm>
            <a:off x="101600" y="1488440"/>
            <a:ext cx="11988800" cy="19812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5867"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105" name="Google Shape;105;p148"/>
          <p:cNvSpPr txBox="1">
            <a:spLocks noGrp="1"/>
          </p:cNvSpPr>
          <p:nvPr>
            <p:ph type="body" idx="1"/>
          </p:nvPr>
        </p:nvSpPr>
        <p:spPr>
          <a:xfrm>
            <a:off x="406400" y="4419600"/>
            <a:ext cx="2235200" cy="457200"/>
          </a:xfrm>
          <a:prstGeom prst="rect">
            <a:avLst/>
          </a:prstGeom>
          <a:noFill/>
          <a:ln>
            <a:noFill/>
          </a:ln>
        </p:spPr>
        <p:txBody>
          <a:bodyPr spcFirstLastPara="1" wrap="square" lIns="91425" tIns="45700" rIns="91425" bIns="45700" anchor="t" anchorCtr="0">
            <a:noAutofit/>
          </a:bodyPr>
          <a:lstStyle>
            <a:lvl1pPr marL="609585" marR="0" lvl="0" indent="-304792" algn="ctr">
              <a:lnSpc>
                <a:spcPct val="100000"/>
              </a:lnSpc>
              <a:spcBef>
                <a:spcPts val="533"/>
              </a:spcBef>
              <a:spcAft>
                <a:spcPts val="0"/>
              </a:spcAft>
              <a:buClr>
                <a:srgbClr val="00B050"/>
              </a:buClr>
              <a:buSzPts val="2000"/>
              <a:buFont typeface="Arial"/>
              <a:buNone/>
              <a:defRPr sz="2667" b="1" i="0" u="none" strike="noStrike" cap="none">
                <a:solidFill>
                  <a:schemeClr val="lt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6" name="Google Shape;106;p148"/>
          <p:cNvSpPr txBox="1">
            <a:spLocks noGrp="1"/>
          </p:cNvSpPr>
          <p:nvPr>
            <p:ph type="body" idx="2"/>
          </p:nvPr>
        </p:nvSpPr>
        <p:spPr>
          <a:xfrm>
            <a:off x="5588000" y="76200"/>
            <a:ext cx="6502400" cy="1219200"/>
          </a:xfrm>
          <a:prstGeom prst="rect">
            <a:avLst/>
          </a:prstGeom>
          <a:noFill/>
          <a:ln>
            <a:noFill/>
          </a:ln>
        </p:spPr>
        <p:txBody>
          <a:bodyPr spcFirstLastPara="1" wrap="square" lIns="91425" tIns="45700" rIns="91425" bIns="45700" anchor="ctr" anchorCtr="0">
            <a:noAutofit/>
          </a:bodyPr>
          <a:lstStyle>
            <a:lvl1pPr marL="609585" marR="0" lvl="0" indent="-304792" algn="ctr">
              <a:lnSpc>
                <a:spcPct val="100000"/>
              </a:lnSpc>
              <a:spcBef>
                <a:spcPts val="533"/>
              </a:spcBef>
              <a:spcAft>
                <a:spcPts val="0"/>
              </a:spcAft>
              <a:buClr>
                <a:srgbClr val="00B050"/>
              </a:buClr>
              <a:buSzPts val="2000"/>
              <a:buFont typeface="Arial"/>
              <a:buNone/>
              <a:defRPr sz="2667" b="0" i="1" u="none" strike="noStrike" cap="none">
                <a:solidFill>
                  <a:schemeClr val="dk1"/>
                </a:solidFill>
                <a:latin typeface="Calibri"/>
                <a:ea typeface="Calibri"/>
                <a:cs typeface="Calibri"/>
                <a:sym typeface="Calibri"/>
              </a:defRPr>
            </a:lvl1pPr>
            <a:lvl2pPr marL="1219170" marR="0" lvl="1" indent="-304792" algn="l">
              <a:lnSpc>
                <a:spcPct val="100000"/>
              </a:lnSpc>
              <a:spcBef>
                <a:spcPts val="853"/>
              </a:spcBef>
              <a:spcAft>
                <a:spcPts val="0"/>
              </a:spcAft>
              <a:buClr>
                <a:srgbClr val="00B050"/>
              </a:buClr>
              <a:buSzPts val="1920"/>
              <a:buFont typeface="Noto Sans Symbols"/>
              <a:buNone/>
              <a:defRPr sz="4267" b="0" i="0" u="none" strike="noStrike" cap="none">
                <a:solidFill>
                  <a:schemeClr val="dk1"/>
                </a:solidFill>
                <a:latin typeface="Calibri"/>
                <a:ea typeface="Calibri"/>
                <a:cs typeface="Calibri"/>
                <a:sym typeface="Calibri"/>
              </a:defRPr>
            </a:lvl2pPr>
            <a:lvl3pPr marL="1828754" marR="0" lvl="2" indent="-304792" algn="l">
              <a:lnSpc>
                <a:spcPct val="100000"/>
              </a:lnSpc>
              <a:spcBef>
                <a:spcPts val="747"/>
              </a:spcBef>
              <a:spcAft>
                <a:spcPts val="0"/>
              </a:spcAft>
              <a:buClr>
                <a:srgbClr val="00B050"/>
              </a:buClr>
              <a:buSzPts val="2380"/>
              <a:buFont typeface="Courier New"/>
              <a:buNone/>
              <a:defRPr sz="3733" b="0" i="0" u="none" strike="noStrike" cap="none">
                <a:solidFill>
                  <a:schemeClr val="dk1"/>
                </a:solidFill>
                <a:latin typeface="Calibri"/>
                <a:ea typeface="Calibri"/>
                <a:cs typeface="Calibri"/>
                <a:sym typeface="Calibri"/>
              </a:defRPr>
            </a:lvl3pPr>
            <a:lvl4pPr marL="2438339" marR="0" lvl="3" indent="-304792" algn="l">
              <a:lnSpc>
                <a:spcPct val="100000"/>
              </a:lnSpc>
              <a:spcBef>
                <a:spcPts val="640"/>
              </a:spcBef>
              <a:spcAft>
                <a:spcPts val="0"/>
              </a:spcAft>
              <a:buClr>
                <a:srgbClr val="00B050"/>
              </a:buClr>
              <a:buSzPts val="1920"/>
              <a:buFont typeface="Noto Sans Symbols"/>
              <a:buNone/>
              <a:defRPr sz="3200" b="0" i="0" u="none" strike="noStrike" cap="none">
                <a:solidFill>
                  <a:schemeClr val="dk1"/>
                </a:solidFill>
                <a:latin typeface="Calibri"/>
                <a:ea typeface="Calibri"/>
                <a:cs typeface="Calibri"/>
                <a:sym typeface="Calibri"/>
              </a:defRPr>
            </a:lvl4pPr>
            <a:lvl5pPr marL="3047924" marR="0" lvl="4" indent="-304792" algn="l">
              <a:lnSpc>
                <a:spcPct val="100000"/>
              </a:lnSpc>
              <a:spcBef>
                <a:spcPts val="640"/>
              </a:spcBef>
              <a:spcAft>
                <a:spcPts val="0"/>
              </a:spcAft>
              <a:buClr>
                <a:srgbClr val="00B050"/>
              </a:buClr>
              <a:buSzPts val="2400"/>
              <a:buFont typeface="Arial"/>
              <a:buNone/>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22016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18"/>
        <p:cNvGrpSpPr/>
        <p:nvPr/>
      </p:nvGrpSpPr>
      <p:grpSpPr>
        <a:xfrm>
          <a:off x="0" y="0"/>
          <a:ext cx="0" cy="0"/>
          <a:chOff x="0" y="0"/>
          <a:chExt cx="0" cy="0"/>
        </a:xfrm>
      </p:grpSpPr>
      <p:pic>
        <p:nvPicPr>
          <p:cNvPr id="19" name="Google Shape;19;p3" descr="R:\COM\COMM\Branding\PPT Templates\widescreen\Widescreen Powerpoint 20.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20" name="Google Shape;20;p3"/>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600" b="1" i="0" u="none" strike="noStrike" cap="none">
                <a:solidFill>
                  <a:schemeClr val="lt1"/>
                </a:solidFill>
                <a:latin typeface="Calibri"/>
                <a:ea typeface="Calibri"/>
                <a:cs typeface="Calibri"/>
                <a:sym typeface="Calibri"/>
              </a:defRPr>
            </a:lvl1pPr>
            <a:lvl2pPr marL="0" marR="0" lvl="1" indent="0" algn="l" rtl="0">
              <a:spcBef>
                <a:spcPts val="0"/>
              </a:spcBef>
              <a:buNone/>
              <a:defRPr sz="1600" b="1" i="0" u="none" strike="noStrike" cap="none">
                <a:solidFill>
                  <a:schemeClr val="lt1"/>
                </a:solidFill>
                <a:latin typeface="Calibri"/>
                <a:ea typeface="Calibri"/>
                <a:cs typeface="Calibri"/>
                <a:sym typeface="Calibri"/>
              </a:defRPr>
            </a:lvl2pPr>
            <a:lvl3pPr marL="0" marR="0" lvl="2" indent="0" algn="l" rtl="0">
              <a:spcBef>
                <a:spcPts val="0"/>
              </a:spcBef>
              <a:buNone/>
              <a:defRPr sz="1600" b="1" i="0" u="none" strike="noStrike" cap="none">
                <a:solidFill>
                  <a:schemeClr val="lt1"/>
                </a:solidFill>
                <a:latin typeface="Calibri"/>
                <a:ea typeface="Calibri"/>
                <a:cs typeface="Calibri"/>
                <a:sym typeface="Calibri"/>
              </a:defRPr>
            </a:lvl3pPr>
            <a:lvl4pPr marL="0" marR="0" lvl="3" indent="0" algn="l" rtl="0">
              <a:spcBef>
                <a:spcPts val="0"/>
              </a:spcBef>
              <a:buNone/>
              <a:defRPr sz="1600" b="1" i="0" u="none" strike="noStrike" cap="none">
                <a:solidFill>
                  <a:schemeClr val="lt1"/>
                </a:solidFill>
                <a:latin typeface="Calibri"/>
                <a:ea typeface="Calibri"/>
                <a:cs typeface="Calibri"/>
                <a:sym typeface="Calibri"/>
              </a:defRPr>
            </a:lvl4pPr>
            <a:lvl5pPr marL="0" marR="0" lvl="4" indent="0" algn="l" rtl="0">
              <a:spcBef>
                <a:spcPts val="0"/>
              </a:spcBef>
              <a:buNone/>
              <a:defRPr sz="1600" b="1" i="0" u="none" strike="noStrike" cap="none">
                <a:solidFill>
                  <a:schemeClr val="lt1"/>
                </a:solidFill>
                <a:latin typeface="Calibri"/>
                <a:ea typeface="Calibri"/>
                <a:cs typeface="Calibri"/>
                <a:sym typeface="Calibri"/>
              </a:defRPr>
            </a:lvl5pPr>
            <a:lvl6pPr marL="0" marR="0" lvl="5" indent="0" algn="l" rtl="0">
              <a:spcBef>
                <a:spcPts val="0"/>
              </a:spcBef>
              <a:buNone/>
              <a:defRPr sz="1600" b="1" i="0" u="none" strike="noStrike" cap="none">
                <a:solidFill>
                  <a:schemeClr val="lt1"/>
                </a:solidFill>
                <a:latin typeface="Calibri"/>
                <a:ea typeface="Calibri"/>
                <a:cs typeface="Calibri"/>
                <a:sym typeface="Calibri"/>
              </a:defRPr>
            </a:lvl6pPr>
            <a:lvl7pPr marL="0" marR="0" lvl="6" indent="0" algn="l" rtl="0">
              <a:spcBef>
                <a:spcPts val="0"/>
              </a:spcBef>
              <a:buNone/>
              <a:defRPr sz="1600" b="1" i="0" u="none" strike="noStrike" cap="none">
                <a:solidFill>
                  <a:schemeClr val="lt1"/>
                </a:solidFill>
                <a:latin typeface="Calibri"/>
                <a:ea typeface="Calibri"/>
                <a:cs typeface="Calibri"/>
                <a:sym typeface="Calibri"/>
              </a:defRPr>
            </a:lvl7pPr>
            <a:lvl8pPr marL="0" marR="0" lvl="7" indent="0" algn="l" rtl="0">
              <a:spcBef>
                <a:spcPts val="0"/>
              </a:spcBef>
              <a:buNone/>
              <a:defRPr sz="1600" b="1" i="0" u="none" strike="noStrike" cap="none">
                <a:solidFill>
                  <a:schemeClr val="lt1"/>
                </a:solidFill>
                <a:latin typeface="Calibri"/>
                <a:ea typeface="Calibri"/>
                <a:cs typeface="Calibri"/>
                <a:sym typeface="Calibri"/>
              </a:defRPr>
            </a:lvl8pPr>
            <a:lvl9pPr marL="0" marR="0" lvl="8" indent="0" algn="l" rtl="0">
              <a:spcBef>
                <a:spcPts val="0"/>
              </a:spcBef>
              <a:buNone/>
              <a:defRPr sz="16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1" name="Google Shape;21;p3"/>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333"/>
              <a:buFont typeface="Calibri"/>
              <a:buNone/>
              <a:defRPr sz="5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28"/>
        <p:cNvGrpSpPr/>
        <p:nvPr/>
      </p:nvGrpSpPr>
      <p:grpSpPr>
        <a:xfrm>
          <a:off x="0" y="0"/>
          <a:ext cx="0" cy="0"/>
          <a:chOff x="0" y="0"/>
          <a:chExt cx="0" cy="0"/>
        </a:xfrm>
      </p:grpSpPr>
      <p:pic>
        <p:nvPicPr>
          <p:cNvPr id="29" name="Google Shape;29;p5" descr="R:\COM\COMM\Branding\PPT Templates\widescreen\Widescreen Powerpoint 3.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30" name="Google Shape;30;p5"/>
          <p:cNvSpPr txBox="1">
            <a:spLocks noGrp="1"/>
          </p:cNvSpPr>
          <p:nvPr>
            <p:ph type="title"/>
          </p:nvPr>
        </p:nvSpPr>
        <p:spPr>
          <a:xfrm>
            <a:off x="304801" y="889000"/>
            <a:ext cx="8928100" cy="1066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333"/>
              <a:buFont typeface="Calibri"/>
              <a:buNone/>
              <a:defRPr sz="5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lt1"/>
                </a:solidFill>
                <a:latin typeface="Calibri"/>
                <a:ea typeface="Calibri"/>
                <a:cs typeface="Calibri"/>
                <a:sym typeface="Calibri"/>
              </a:defRPr>
            </a:lvl1pPr>
            <a:lvl2pPr marL="0" marR="0" lvl="1" indent="0" algn="r" rtl="0">
              <a:spcBef>
                <a:spcPts val="0"/>
              </a:spcBef>
              <a:buNone/>
              <a:defRPr sz="1600" b="1" i="0" u="none" strike="noStrike" cap="none">
                <a:solidFill>
                  <a:schemeClr val="lt1"/>
                </a:solidFill>
                <a:latin typeface="Calibri"/>
                <a:ea typeface="Calibri"/>
                <a:cs typeface="Calibri"/>
                <a:sym typeface="Calibri"/>
              </a:defRPr>
            </a:lvl2pPr>
            <a:lvl3pPr marL="0" marR="0" lvl="2" indent="0" algn="r" rtl="0">
              <a:spcBef>
                <a:spcPts val="0"/>
              </a:spcBef>
              <a:buNone/>
              <a:defRPr sz="1600" b="1" i="0" u="none" strike="noStrike" cap="none">
                <a:solidFill>
                  <a:schemeClr val="lt1"/>
                </a:solidFill>
                <a:latin typeface="Calibri"/>
                <a:ea typeface="Calibri"/>
                <a:cs typeface="Calibri"/>
                <a:sym typeface="Calibri"/>
              </a:defRPr>
            </a:lvl3pPr>
            <a:lvl4pPr marL="0" marR="0" lvl="3" indent="0" algn="r" rtl="0">
              <a:spcBef>
                <a:spcPts val="0"/>
              </a:spcBef>
              <a:buNone/>
              <a:defRPr sz="1600" b="1" i="0" u="none" strike="noStrike" cap="none">
                <a:solidFill>
                  <a:schemeClr val="lt1"/>
                </a:solidFill>
                <a:latin typeface="Calibri"/>
                <a:ea typeface="Calibri"/>
                <a:cs typeface="Calibri"/>
                <a:sym typeface="Calibri"/>
              </a:defRPr>
            </a:lvl4pPr>
            <a:lvl5pPr marL="0" marR="0" lvl="4" indent="0" algn="r" rtl="0">
              <a:spcBef>
                <a:spcPts val="0"/>
              </a:spcBef>
              <a:buNone/>
              <a:defRPr sz="1600" b="1" i="0" u="none" strike="noStrike" cap="none">
                <a:solidFill>
                  <a:schemeClr val="lt1"/>
                </a:solidFill>
                <a:latin typeface="Calibri"/>
                <a:ea typeface="Calibri"/>
                <a:cs typeface="Calibri"/>
                <a:sym typeface="Calibri"/>
              </a:defRPr>
            </a:lvl5pPr>
            <a:lvl6pPr marL="0" marR="0" lvl="5" indent="0" algn="r" rtl="0">
              <a:spcBef>
                <a:spcPts val="0"/>
              </a:spcBef>
              <a:buNone/>
              <a:defRPr sz="1600" b="1" i="0" u="none" strike="noStrike" cap="none">
                <a:solidFill>
                  <a:schemeClr val="lt1"/>
                </a:solidFill>
                <a:latin typeface="Calibri"/>
                <a:ea typeface="Calibri"/>
                <a:cs typeface="Calibri"/>
                <a:sym typeface="Calibri"/>
              </a:defRPr>
            </a:lvl6pPr>
            <a:lvl7pPr marL="0" marR="0" lvl="6" indent="0" algn="r" rtl="0">
              <a:spcBef>
                <a:spcPts val="0"/>
              </a:spcBef>
              <a:buNone/>
              <a:defRPr sz="1600" b="1" i="0" u="none" strike="noStrike" cap="none">
                <a:solidFill>
                  <a:schemeClr val="lt1"/>
                </a:solidFill>
                <a:latin typeface="Calibri"/>
                <a:ea typeface="Calibri"/>
                <a:cs typeface="Calibri"/>
                <a:sym typeface="Calibri"/>
              </a:defRPr>
            </a:lvl7pPr>
            <a:lvl8pPr marL="0" marR="0" lvl="7" indent="0" algn="r" rtl="0">
              <a:spcBef>
                <a:spcPts val="0"/>
              </a:spcBef>
              <a:buNone/>
              <a:defRPr sz="1600" b="1" i="0" u="none" strike="noStrike" cap="none">
                <a:solidFill>
                  <a:schemeClr val="lt1"/>
                </a:solidFill>
                <a:latin typeface="Calibri"/>
                <a:ea typeface="Calibri"/>
                <a:cs typeface="Calibri"/>
                <a:sym typeface="Calibri"/>
              </a:defRPr>
            </a:lvl8pPr>
            <a:lvl9pPr marL="0" marR="0" lvl="8" indent="0" algn="r" rtl="0">
              <a:spcBef>
                <a:spcPts val="0"/>
              </a:spcBef>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2" name="Google Shape;32;p5"/>
          <p:cNvSpPr txBox="1">
            <a:spLocks noGrp="1"/>
          </p:cNvSpPr>
          <p:nvPr>
            <p:ph type="body" idx="1"/>
          </p:nvPr>
        </p:nvSpPr>
        <p:spPr>
          <a:xfrm>
            <a:off x="304801" y="2108200"/>
            <a:ext cx="11480799" cy="4470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grpSp>
        <p:nvGrpSpPr>
          <p:cNvPr id="39" name="Google Shape;39;p7"/>
          <p:cNvGrpSpPr/>
          <p:nvPr/>
        </p:nvGrpSpPr>
        <p:grpSpPr>
          <a:xfrm>
            <a:off x="-33" y="1854154"/>
            <a:ext cx="12191695" cy="5003475"/>
            <a:chOff x="-25" y="1390650"/>
            <a:chExt cx="9144000" cy="3752700"/>
          </a:xfrm>
        </p:grpSpPr>
        <p:sp>
          <p:nvSpPr>
            <p:cNvPr id="40" name="Google Shape;40;p7"/>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41" name="Google Shape;41;p7"/>
            <p:cNvSpPr/>
            <p:nvPr/>
          </p:nvSpPr>
          <p:spPr>
            <a:xfrm>
              <a:off x="-25" y="4210050"/>
              <a:ext cx="9144000" cy="93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grpSp>
      <p:sp>
        <p:nvSpPr>
          <p:cNvPr id="42" name="Google Shape;42;p7"/>
          <p:cNvSpPr/>
          <p:nvPr/>
        </p:nvSpPr>
        <p:spPr>
          <a:xfrm rot="-688735">
            <a:off x="7271144" y="6092762"/>
            <a:ext cx="4923465" cy="468521"/>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43" name="Google Shape;43;p7"/>
          <p:cNvSpPr txBox="1">
            <a:spLocks noGrp="1"/>
          </p:cNvSpPr>
          <p:nvPr>
            <p:ph type="title"/>
          </p:nvPr>
        </p:nvSpPr>
        <p:spPr>
          <a:xfrm>
            <a:off x="950800" y="593367"/>
            <a:ext cx="102903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5867"/>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399642" y="2445015"/>
            <a:ext cx="3744000" cy="597600"/>
          </a:xfrm>
          <a:prstGeom prst="rect">
            <a:avLst/>
          </a:prstGeom>
        </p:spPr>
        <p:txBody>
          <a:bodyPr spcFirstLastPara="1" wrap="square" lIns="91425" tIns="45700" rIns="91425" bIns="45700" anchor="b" anchorCtr="0">
            <a:noAutofit/>
          </a:bodyPr>
          <a:lstStyle>
            <a:lvl1pPr lvl="0" algn="ctr" rtl="0">
              <a:spcBef>
                <a:spcPts val="853"/>
              </a:spcBef>
              <a:spcAft>
                <a:spcPts val="0"/>
              </a:spcAft>
              <a:buSzPts val="2400"/>
              <a:buFont typeface="Pangolin"/>
              <a:buNone/>
              <a:defRPr sz="2400" b="1">
                <a:latin typeface="Pangolin"/>
                <a:ea typeface="Pangolin"/>
                <a:cs typeface="Pangolin"/>
                <a:sym typeface="Pangolin"/>
              </a:defRPr>
            </a:lvl1pPr>
            <a:lvl2pPr lvl="1" algn="ctr" rtl="0">
              <a:spcBef>
                <a:spcPts val="853"/>
              </a:spcBef>
              <a:spcAft>
                <a:spcPts val="0"/>
              </a:spcAft>
              <a:buSzPts val="2400"/>
              <a:buNone/>
              <a:defRPr sz="2400" b="1"/>
            </a:lvl2pPr>
            <a:lvl3pPr lvl="2" algn="ctr" rtl="0">
              <a:spcBef>
                <a:spcPts val="747"/>
              </a:spcBef>
              <a:spcAft>
                <a:spcPts val="0"/>
              </a:spcAft>
              <a:buSzPts val="2400"/>
              <a:buNone/>
              <a:defRPr sz="2400" b="1"/>
            </a:lvl3pPr>
            <a:lvl4pPr lvl="3" algn="ctr" rtl="0">
              <a:spcBef>
                <a:spcPts val="640"/>
              </a:spcBef>
              <a:spcAft>
                <a:spcPts val="0"/>
              </a:spcAft>
              <a:buSzPts val="2400"/>
              <a:buNone/>
              <a:defRPr sz="2400" b="1"/>
            </a:lvl4pPr>
            <a:lvl5pPr lvl="4" algn="ctr" rtl="0">
              <a:spcBef>
                <a:spcPts val="640"/>
              </a:spcBef>
              <a:spcAft>
                <a:spcPts val="0"/>
              </a:spcAft>
              <a:buSzPts val="2400"/>
              <a:buNone/>
              <a:defRPr sz="2400" b="1"/>
            </a:lvl5pPr>
            <a:lvl6pPr lvl="5" algn="ctr" rtl="0">
              <a:spcBef>
                <a:spcPts val="533"/>
              </a:spcBef>
              <a:spcAft>
                <a:spcPts val="0"/>
              </a:spcAft>
              <a:buSzPts val="2400"/>
              <a:buNone/>
              <a:defRPr sz="2400" b="1"/>
            </a:lvl6pPr>
            <a:lvl7pPr lvl="6" algn="ctr" rtl="0">
              <a:spcBef>
                <a:spcPts val="533"/>
              </a:spcBef>
              <a:spcAft>
                <a:spcPts val="0"/>
              </a:spcAft>
              <a:buSzPts val="2400"/>
              <a:buNone/>
              <a:defRPr sz="2400" b="1"/>
            </a:lvl7pPr>
            <a:lvl8pPr lvl="7" algn="ctr" rtl="0">
              <a:spcBef>
                <a:spcPts val="533"/>
              </a:spcBef>
              <a:spcAft>
                <a:spcPts val="0"/>
              </a:spcAft>
              <a:buSzPts val="2400"/>
              <a:buNone/>
              <a:defRPr sz="2400" b="1"/>
            </a:lvl8pPr>
            <a:lvl9pPr lvl="8" algn="ctr" rtl="0">
              <a:spcBef>
                <a:spcPts val="533"/>
              </a:spcBef>
              <a:spcAft>
                <a:spcPts val="0"/>
              </a:spcAft>
              <a:buSzPts val="2400"/>
              <a:buNone/>
              <a:defRPr sz="2400" b="1"/>
            </a:lvl9pPr>
          </a:lstStyle>
          <a:p>
            <a:endParaRPr/>
          </a:p>
        </p:txBody>
      </p:sp>
      <p:sp>
        <p:nvSpPr>
          <p:cNvPr id="45" name="Google Shape;45;p7"/>
          <p:cNvSpPr txBox="1">
            <a:spLocks noGrp="1"/>
          </p:cNvSpPr>
          <p:nvPr>
            <p:ph type="subTitle" idx="2"/>
          </p:nvPr>
        </p:nvSpPr>
        <p:spPr>
          <a:xfrm>
            <a:off x="1400817" y="2912290"/>
            <a:ext cx="3742800" cy="1609200"/>
          </a:xfrm>
          <a:prstGeom prst="rect">
            <a:avLst/>
          </a:prstGeom>
        </p:spPr>
        <p:txBody>
          <a:bodyPr spcFirstLastPara="1" wrap="square" lIns="91425" tIns="45700" rIns="91425" bIns="45700" anchor="t" anchorCtr="0">
            <a:noAutofit/>
          </a:bodyPr>
          <a:lstStyle>
            <a:lvl1pPr lvl="0" algn="ctr" rtl="0">
              <a:spcBef>
                <a:spcPts val="853"/>
              </a:spcBef>
              <a:spcAft>
                <a:spcPts val="0"/>
              </a:spcAft>
              <a:buSzPts val="2100"/>
              <a:buNone/>
              <a:defRPr sz="2100"/>
            </a:lvl1pPr>
            <a:lvl2pPr lvl="1" algn="ctr" rtl="0">
              <a:spcBef>
                <a:spcPts val="853"/>
              </a:spcBef>
              <a:spcAft>
                <a:spcPts val="0"/>
              </a:spcAft>
              <a:buSzPts val="2100"/>
              <a:buNone/>
              <a:defRPr sz="2100"/>
            </a:lvl2pPr>
            <a:lvl3pPr lvl="2" algn="ctr" rtl="0">
              <a:spcBef>
                <a:spcPts val="747"/>
              </a:spcBef>
              <a:spcAft>
                <a:spcPts val="0"/>
              </a:spcAft>
              <a:buSzPts val="2100"/>
              <a:buNone/>
              <a:defRPr sz="2100"/>
            </a:lvl3pPr>
            <a:lvl4pPr lvl="3" algn="ctr" rtl="0">
              <a:spcBef>
                <a:spcPts val="640"/>
              </a:spcBef>
              <a:spcAft>
                <a:spcPts val="0"/>
              </a:spcAft>
              <a:buSzPts val="2100"/>
              <a:buNone/>
              <a:defRPr sz="2100"/>
            </a:lvl4pPr>
            <a:lvl5pPr lvl="4" algn="ctr" rtl="0">
              <a:spcBef>
                <a:spcPts val="640"/>
              </a:spcBef>
              <a:spcAft>
                <a:spcPts val="0"/>
              </a:spcAft>
              <a:buSzPts val="2100"/>
              <a:buNone/>
              <a:defRPr sz="2100"/>
            </a:lvl5pPr>
            <a:lvl6pPr lvl="5" algn="ctr" rtl="0">
              <a:spcBef>
                <a:spcPts val="533"/>
              </a:spcBef>
              <a:spcAft>
                <a:spcPts val="0"/>
              </a:spcAft>
              <a:buSzPts val="2100"/>
              <a:buNone/>
              <a:defRPr sz="2100"/>
            </a:lvl6pPr>
            <a:lvl7pPr lvl="6" algn="ctr" rtl="0">
              <a:spcBef>
                <a:spcPts val="533"/>
              </a:spcBef>
              <a:spcAft>
                <a:spcPts val="0"/>
              </a:spcAft>
              <a:buSzPts val="2100"/>
              <a:buNone/>
              <a:defRPr sz="2100"/>
            </a:lvl7pPr>
            <a:lvl8pPr lvl="7" algn="ctr" rtl="0">
              <a:spcBef>
                <a:spcPts val="533"/>
              </a:spcBef>
              <a:spcAft>
                <a:spcPts val="0"/>
              </a:spcAft>
              <a:buSzPts val="2100"/>
              <a:buNone/>
              <a:defRPr sz="2100"/>
            </a:lvl8pPr>
            <a:lvl9pPr lvl="8" algn="ctr" rtl="0">
              <a:spcBef>
                <a:spcPts val="533"/>
              </a:spcBef>
              <a:spcAft>
                <a:spcPts val="0"/>
              </a:spcAft>
              <a:buSzPts val="2100"/>
              <a:buNone/>
              <a:defRPr sz="2100"/>
            </a:lvl9pPr>
          </a:lstStyle>
          <a:p>
            <a:endParaRPr/>
          </a:p>
        </p:txBody>
      </p:sp>
      <p:sp>
        <p:nvSpPr>
          <p:cNvPr id="46" name="Google Shape;46;p7"/>
          <p:cNvSpPr txBox="1">
            <a:spLocks noGrp="1"/>
          </p:cNvSpPr>
          <p:nvPr>
            <p:ph type="subTitle" idx="3"/>
          </p:nvPr>
        </p:nvSpPr>
        <p:spPr>
          <a:xfrm>
            <a:off x="7048300" y="2445015"/>
            <a:ext cx="3744000" cy="597600"/>
          </a:xfrm>
          <a:prstGeom prst="rect">
            <a:avLst/>
          </a:prstGeom>
        </p:spPr>
        <p:txBody>
          <a:bodyPr spcFirstLastPara="1" wrap="square" lIns="91425" tIns="45700" rIns="91425" bIns="45700" anchor="b" anchorCtr="0">
            <a:noAutofit/>
          </a:bodyPr>
          <a:lstStyle>
            <a:lvl1pPr lvl="0" algn="ctr" rtl="0">
              <a:spcBef>
                <a:spcPts val="853"/>
              </a:spcBef>
              <a:spcAft>
                <a:spcPts val="0"/>
              </a:spcAft>
              <a:buSzPts val="2400"/>
              <a:buFont typeface="Pangolin"/>
              <a:buNone/>
              <a:defRPr sz="2400" b="1">
                <a:latin typeface="Pangolin"/>
                <a:ea typeface="Pangolin"/>
                <a:cs typeface="Pangolin"/>
                <a:sym typeface="Pangolin"/>
              </a:defRPr>
            </a:lvl1pPr>
            <a:lvl2pPr lvl="1" algn="ctr" rtl="0">
              <a:spcBef>
                <a:spcPts val="853"/>
              </a:spcBef>
              <a:spcAft>
                <a:spcPts val="0"/>
              </a:spcAft>
              <a:buSzPts val="2400"/>
              <a:buNone/>
              <a:defRPr sz="2400" b="1"/>
            </a:lvl2pPr>
            <a:lvl3pPr lvl="2" algn="ctr" rtl="0">
              <a:spcBef>
                <a:spcPts val="747"/>
              </a:spcBef>
              <a:spcAft>
                <a:spcPts val="0"/>
              </a:spcAft>
              <a:buSzPts val="2400"/>
              <a:buNone/>
              <a:defRPr sz="2400" b="1"/>
            </a:lvl3pPr>
            <a:lvl4pPr lvl="3" algn="ctr" rtl="0">
              <a:spcBef>
                <a:spcPts val="640"/>
              </a:spcBef>
              <a:spcAft>
                <a:spcPts val="0"/>
              </a:spcAft>
              <a:buSzPts val="2400"/>
              <a:buNone/>
              <a:defRPr sz="2400" b="1"/>
            </a:lvl4pPr>
            <a:lvl5pPr lvl="4" algn="ctr" rtl="0">
              <a:spcBef>
                <a:spcPts val="640"/>
              </a:spcBef>
              <a:spcAft>
                <a:spcPts val="0"/>
              </a:spcAft>
              <a:buSzPts val="2400"/>
              <a:buNone/>
              <a:defRPr sz="2400" b="1"/>
            </a:lvl5pPr>
            <a:lvl6pPr lvl="5" algn="ctr" rtl="0">
              <a:spcBef>
                <a:spcPts val="533"/>
              </a:spcBef>
              <a:spcAft>
                <a:spcPts val="0"/>
              </a:spcAft>
              <a:buSzPts val="2400"/>
              <a:buNone/>
              <a:defRPr sz="2400" b="1"/>
            </a:lvl6pPr>
            <a:lvl7pPr lvl="6" algn="ctr" rtl="0">
              <a:spcBef>
                <a:spcPts val="533"/>
              </a:spcBef>
              <a:spcAft>
                <a:spcPts val="0"/>
              </a:spcAft>
              <a:buSzPts val="2400"/>
              <a:buNone/>
              <a:defRPr sz="2400" b="1"/>
            </a:lvl7pPr>
            <a:lvl8pPr lvl="7" algn="ctr" rtl="0">
              <a:spcBef>
                <a:spcPts val="533"/>
              </a:spcBef>
              <a:spcAft>
                <a:spcPts val="0"/>
              </a:spcAft>
              <a:buSzPts val="2400"/>
              <a:buNone/>
              <a:defRPr sz="2400" b="1"/>
            </a:lvl8pPr>
            <a:lvl9pPr lvl="8" algn="ctr" rtl="0">
              <a:spcBef>
                <a:spcPts val="533"/>
              </a:spcBef>
              <a:spcAft>
                <a:spcPts val="0"/>
              </a:spcAft>
              <a:buSzPts val="2400"/>
              <a:buNone/>
              <a:defRPr sz="2400" b="1"/>
            </a:lvl9pPr>
          </a:lstStyle>
          <a:p>
            <a:endParaRPr/>
          </a:p>
        </p:txBody>
      </p:sp>
      <p:sp>
        <p:nvSpPr>
          <p:cNvPr id="47" name="Google Shape;47;p7"/>
          <p:cNvSpPr txBox="1">
            <a:spLocks noGrp="1"/>
          </p:cNvSpPr>
          <p:nvPr>
            <p:ph type="subTitle" idx="4"/>
          </p:nvPr>
        </p:nvSpPr>
        <p:spPr>
          <a:xfrm>
            <a:off x="7049500" y="2912290"/>
            <a:ext cx="3742800" cy="1609200"/>
          </a:xfrm>
          <a:prstGeom prst="rect">
            <a:avLst/>
          </a:prstGeom>
        </p:spPr>
        <p:txBody>
          <a:bodyPr spcFirstLastPara="1" wrap="square" lIns="91425" tIns="45700" rIns="91425" bIns="45700" anchor="t" anchorCtr="0">
            <a:noAutofit/>
          </a:bodyPr>
          <a:lstStyle>
            <a:lvl1pPr lvl="0" algn="ctr" rtl="0">
              <a:spcBef>
                <a:spcPts val="853"/>
              </a:spcBef>
              <a:spcAft>
                <a:spcPts val="0"/>
              </a:spcAft>
              <a:buSzPts val="2100"/>
              <a:buNone/>
              <a:defRPr sz="2100"/>
            </a:lvl1pPr>
            <a:lvl2pPr lvl="1" algn="ctr" rtl="0">
              <a:spcBef>
                <a:spcPts val="853"/>
              </a:spcBef>
              <a:spcAft>
                <a:spcPts val="0"/>
              </a:spcAft>
              <a:buSzPts val="2100"/>
              <a:buNone/>
              <a:defRPr sz="2100"/>
            </a:lvl2pPr>
            <a:lvl3pPr lvl="2" algn="ctr" rtl="0">
              <a:spcBef>
                <a:spcPts val="747"/>
              </a:spcBef>
              <a:spcAft>
                <a:spcPts val="0"/>
              </a:spcAft>
              <a:buSzPts val="2100"/>
              <a:buNone/>
              <a:defRPr sz="2100"/>
            </a:lvl3pPr>
            <a:lvl4pPr lvl="3" algn="ctr" rtl="0">
              <a:spcBef>
                <a:spcPts val="640"/>
              </a:spcBef>
              <a:spcAft>
                <a:spcPts val="0"/>
              </a:spcAft>
              <a:buSzPts val="2100"/>
              <a:buNone/>
              <a:defRPr sz="2100"/>
            </a:lvl4pPr>
            <a:lvl5pPr lvl="4" algn="ctr" rtl="0">
              <a:spcBef>
                <a:spcPts val="640"/>
              </a:spcBef>
              <a:spcAft>
                <a:spcPts val="0"/>
              </a:spcAft>
              <a:buSzPts val="2100"/>
              <a:buNone/>
              <a:defRPr sz="2100"/>
            </a:lvl5pPr>
            <a:lvl6pPr lvl="5" algn="ctr" rtl="0">
              <a:spcBef>
                <a:spcPts val="533"/>
              </a:spcBef>
              <a:spcAft>
                <a:spcPts val="0"/>
              </a:spcAft>
              <a:buSzPts val="2100"/>
              <a:buNone/>
              <a:defRPr sz="2100"/>
            </a:lvl6pPr>
            <a:lvl7pPr lvl="6" algn="ctr" rtl="0">
              <a:spcBef>
                <a:spcPts val="533"/>
              </a:spcBef>
              <a:spcAft>
                <a:spcPts val="0"/>
              </a:spcAft>
              <a:buSzPts val="2100"/>
              <a:buNone/>
              <a:defRPr sz="2100"/>
            </a:lvl7pPr>
            <a:lvl8pPr lvl="7" algn="ctr" rtl="0">
              <a:spcBef>
                <a:spcPts val="533"/>
              </a:spcBef>
              <a:spcAft>
                <a:spcPts val="0"/>
              </a:spcAft>
              <a:buSzPts val="2100"/>
              <a:buNone/>
              <a:defRPr sz="2100"/>
            </a:lvl8pPr>
            <a:lvl9pPr lvl="8" algn="ctr" rtl="0">
              <a:spcBef>
                <a:spcPts val="533"/>
              </a:spcBef>
              <a:spcAft>
                <a:spcPts val="0"/>
              </a:spcAft>
              <a:buSzPts val="2100"/>
              <a:buNone/>
              <a:defRPr sz="21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8"/>
          <p:cNvSpPr/>
          <p:nvPr/>
        </p:nvSpPr>
        <p:spPr>
          <a:xfrm rot="10800000" flipH="1">
            <a:off x="0" y="1550699"/>
            <a:ext cx="12192000" cy="5307300"/>
          </a:xfrm>
          <a:prstGeom prst="rect">
            <a:avLst/>
          </a:prstGeom>
          <a:solidFill>
            <a:schemeClr val="lt1"/>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50" name="Google Shape;50;p8"/>
          <p:cNvSpPr/>
          <p:nvPr/>
        </p:nvSpPr>
        <p:spPr>
          <a:xfrm flipH="1">
            <a:off x="6039350" y="761799"/>
            <a:ext cx="6152650" cy="787336"/>
          </a:xfrm>
          <a:custGeom>
            <a:avLst/>
            <a:gdLst/>
            <a:ahLst/>
            <a:cxnLst/>
            <a:rect l="l" t="t" r="r" b="b"/>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270"/>
            </a:srgbClr>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51" name="Google Shape;51;p8"/>
          <p:cNvSpPr/>
          <p:nvPr/>
        </p:nvSpPr>
        <p:spPr>
          <a:xfrm rot="10800000">
            <a:off x="6039350" y="1548585"/>
            <a:ext cx="6152650" cy="762385"/>
          </a:xfrm>
          <a:custGeom>
            <a:avLst/>
            <a:gdLst/>
            <a:ahLst/>
            <a:cxnLst/>
            <a:rect l="l" t="t" r="r" b="b"/>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450"/>
            </a:schemeClr>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52" name="Google Shape;52;p8"/>
          <p:cNvSpPr txBox="1">
            <a:spLocks noGrp="1"/>
          </p:cNvSpPr>
          <p:nvPr>
            <p:ph type="title"/>
          </p:nvPr>
        </p:nvSpPr>
        <p:spPr>
          <a:xfrm>
            <a:off x="609600" y="274637"/>
            <a:ext cx="10972800" cy="1143300"/>
          </a:xfrm>
          <a:prstGeom prst="rect">
            <a:avLst/>
          </a:prstGeom>
          <a:noFill/>
          <a:ln>
            <a:noFill/>
          </a:ln>
        </p:spPr>
        <p:txBody>
          <a:bodyPr spcFirstLastPara="1" wrap="square" lIns="121875" tIns="121875" rIns="121875" bIns="121875" anchor="ctr" anchorCtr="0">
            <a:noAutofit/>
          </a:bodyPr>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3" name="Google Shape;53;p8"/>
          <p:cNvSpPr txBox="1">
            <a:spLocks noGrp="1"/>
          </p:cNvSpPr>
          <p:nvPr>
            <p:ph type="body" idx="1"/>
          </p:nvPr>
        </p:nvSpPr>
        <p:spPr>
          <a:xfrm>
            <a:off x="609600" y="1600201"/>
            <a:ext cx="10972800" cy="4967700"/>
          </a:xfrm>
          <a:prstGeom prst="rect">
            <a:avLst/>
          </a:prstGeom>
          <a:noFill/>
          <a:ln>
            <a:noFill/>
          </a:ln>
        </p:spPr>
        <p:txBody>
          <a:bodyPr spcFirstLastPara="1" wrap="square" lIns="121875" tIns="121875" rIns="121875" bIns="121875" anchor="t" anchorCtr="0">
            <a:noAutofit/>
          </a:bodyPr>
          <a:lstStyle>
            <a:lvl1pPr marL="457200" marR="0" lvl="0" indent="-320040" algn="l" rtl="0">
              <a:spcBef>
                <a:spcPts val="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0" y="143385"/>
            <a:ext cx="10972800" cy="1030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3000"/>
              <a:buFont typeface="Calibri"/>
              <a:buNone/>
              <a:defRPr sz="3000" b="0">
                <a:solidFill>
                  <a:srgbClr val="FFFFFF"/>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Page Option 7">
  <p:cSld name="Title Page Option 7">
    <p:spTree>
      <p:nvGrpSpPr>
        <p:cNvPr id="1" name="Shape 16"/>
        <p:cNvGrpSpPr/>
        <p:nvPr/>
      </p:nvGrpSpPr>
      <p:grpSpPr>
        <a:xfrm>
          <a:off x="0" y="0"/>
          <a:ext cx="0" cy="0"/>
          <a:chOff x="0" y="0"/>
          <a:chExt cx="0" cy="0"/>
        </a:xfrm>
      </p:grpSpPr>
      <p:pic>
        <p:nvPicPr>
          <p:cNvPr id="17" name="Google Shape;17;p132" descr="R:\COM\COMM\Branding\PPT Templates\widescreen\Widescreen Powerpoint 28.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8" name="Google Shape;18;p132"/>
          <p:cNvSpPr txBox="1">
            <a:spLocks noGrp="1"/>
          </p:cNvSpPr>
          <p:nvPr>
            <p:ph type="title"/>
          </p:nvPr>
        </p:nvSpPr>
        <p:spPr>
          <a:xfrm>
            <a:off x="101600" y="1905000"/>
            <a:ext cx="7823200" cy="21336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19" name="Google Shape;19;p132"/>
          <p:cNvSpPr txBox="1">
            <a:spLocks noGrp="1"/>
          </p:cNvSpPr>
          <p:nvPr>
            <p:ph type="body" idx="1"/>
          </p:nvPr>
        </p:nvSpPr>
        <p:spPr>
          <a:xfrm>
            <a:off x="9652000" y="6096000"/>
            <a:ext cx="2235200" cy="4572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533"/>
              </a:spcBef>
              <a:spcAft>
                <a:spcPts val="0"/>
              </a:spcAft>
              <a:buClr>
                <a:schemeClr val="lt1"/>
              </a:buClr>
              <a:buSzPts val="2000"/>
              <a:buFont typeface="Arial"/>
              <a:buNone/>
              <a:defRPr sz="2667" b="1" i="0" u="none" strike="noStrike" cap="none">
                <a:solidFill>
                  <a:schemeClr val="lt1"/>
                </a:solidFill>
                <a:latin typeface="Calibri"/>
                <a:ea typeface="Calibri"/>
                <a:cs typeface="Calibri"/>
                <a:sym typeface="Calibri"/>
              </a:defRPr>
            </a:lvl1pPr>
            <a:lvl2pPr marL="1219170" marR="0" lvl="1" indent="-541853" algn="l" rtl="0">
              <a:lnSpc>
                <a:spcPct val="100000"/>
              </a:lnSpc>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0" name="Google Shape;20;p132"/>
          <p:cNvSpPr txBox="1">
            <a:spLocks noGrp="1"/>
          </p:cNvSpPr>
          <p:nvPr>
            <p:ph type="body" idx="2"/>
          </p:nvPr>
        </p:nvSpPr>
        <p:spPr>
          <a:xfrm>
            <a:off x="101600" y="4445000"/>
            <a:ext cx="6908800" cy="2133600"/>
          </a:xfrm>
          <a:prstGeom prst="rect">
            <a:avLst/>
          </a:prstGeom>
          <a:noFill/>
          <a:ln>
            <a:noFill/>
          </a:ln>
        </p:spPr>
        <p:txBody>
          <a:bodyPr spcFirstLastPara="1" wrap="square" lIns="91425" tIns="45700" rIns="91425" bIns="45700" anchor="ctr" anchorCtr="0">
            <a:noAutofit/>
          </a:bodyPr>
          <a:lstStyle>
            <a:lvl1pPr marL="609585" marR="0" lvl="0" indent="-304792" algn="ctr" rtl="0">
              <a:lnSpc>
                <a:spcPct val="100000"/>
              </a:lnSpc>
              <a:spcBef>
                <a:spcPts val="533"/>
              </a:spcBef>
              <a:spcAft>
                <a:spcPts val="0"/>
              </a:spcAft>
              <a:buClr>
                <a:schemeClr val="dk1"/>
              </a:buClr>
              <a:buSzPts val="2000"/>
              <a:buFont typeface="Arial"/>
              <a:buNone/>
              <a:defRPr sz="2667" b="0" i="1" u="none" strike="noStrike" cap="none">
                <a:solidFill>
                  <a:schemeClr val="dk1"/>
                </a:solidFill>
                <a:latin typeface="Calibri"/>
                <a:ea typeface="Calibri"/>
                <a:cs typeface="Calibri"/>
                <a:sym typeface="Calibri"/>
              </a:defRPr>
            </a:lvl1pPr>
            <a:lvl2pPr marL="1219170" marR="0" lvl="1" indent="-304792" algn="l" rtl="0">
              <a:lnSpc>
                <a:spcPct val="100000"/>
              </a:lnSpc>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L="1828754" marR="0" lvl="2" indent="-304792"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L="2438339" marR="0" lvl="3" indent="-304792"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L="3047924" marR="0" lvl="4" indent="-304792"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79627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65"/>
        <p:cNvGrpSpPr/>
        <p:nvPr/>
      </p:nvGrpSpPr>
      <p:grpSpPr>
        <a:xfrm>
          <a:off x="0" y="0"/>
          <a:ext cx="0" cy="0"/>
          <a:chOff x="0" y="0"/>
          <a:chExt cx="0" cy="0"/>
        </a:xfrm>
      </p:grpSpPr>
      <p:pic>
        <p:nvPicPr>
          <p:cNvPr id="66" name="Google Shape;66;p130" descr="R:\COM\COMM\Branding\PPT Templates\widescreen\Widescreen Powerpoint 5.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67" name="Google Shape;67;p130"/>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609585" marR="0" lvl="0" indent="-575719" algn="l">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8" name="Google Shape;68;p130"/>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Calibri"/>
              <a:buNone/>
              <a:defRPr sz="5333"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69" name="Google Shape;69;p130"/>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1917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70"/>
        <p:cNvGrpSpPr/>
        <p:nvPr/>
      </p:nvGrpSpPr>
      <p:grpSpPr>
        <a:xfrm>
          <a:off x="0" y="0"/>
          <a:ext cx="0" cy="0"/>
          <a:chOff x="0" y="0"/>
          <a:chExt cx="0" cy="0"/>
        </a:xfrm>
      </p:grpSpPr>
      <p:pic>
        <p:nvPicPr>
          <p:cNvPr id="71" name="Google Shape;71;p131" descr="R:\COM\COMM\Branding\PPT Templates\widescreen\Widescreen Powerpoint 20.jpg"/>
          <p:cNvPicPr preferRelativeResize="0"/>
          <p:nvPr/>
        </p:nvPicPr>
        <p:blipFill rotWithShape="1">
          <a:blip r:embed="rId2">
            <a:alphaModFix/>
          </a:blip>
          <a:srcRect/>
          <a:stretch/>
        </p:blipFill>
        <p:spPr>
          <a:xfrm>
            <a:off x="0" y="0"/>
            <a:ext cx="12198355" cy="6864096"/>
          </a:xfrm>
          <a:prstGeom prst="rect">
            <a:avLst/>
          </a:prstGeom>
          <a:noFill/>
          <a:ln>
            <a:noFill/>
          </a:ln>
        </p:spPr>
      </p:pic>
      <p:sp>
        <p:nvSpPr>
          <p:cNvPr id="72" name="Google Shape;72;p131"/>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73" name="Google Shape;73;p131"/>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609585" marR="0" lvl="0" indent="-575719" algn="l">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4" name="Google Shape;74;p131"/>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Calibri"/>
              <a:buNone/>
              <a:defRPr sz="5333"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Tree>
    <p:extLst>
      <p:ext uri="{BB962C8B-B14F-4D97-AF65-F5344CB8AC3E}">
        <p14:creationId xmlns:p14="http://schemas.microsoft.com/office/powerpoint/2010/main" val="3452799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867"/>
              <a:buFont typeface="Calibri"/>
              <a:buNone/>
              <a:defRPr sz="5867"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rgbClr val="00B050"/>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391172" algn="l" rtl="0">
              <a:spcBef>
                <a:spcPts val="853"/>
              </a:spcBef>
              <a:spcAft>
                <a:spcPts val="0"/>
              </a:spcAft>
              <a:buClr>
                <a:srgbClr val="00B050"/>
              </a:buClr>
              <a:buSzPts val="2560"/>
              <a:buFont typeface="Noto Sans Symbols"/>
              <a:buChar char="❑"/>
              <a:defRPr sz="4267" b="0" i="0" u="none" strike="noStrike" cap="none">
                <a:solidFill>
                  <a:schemeClr val="dk1"/>
                </a:solidFill>
                <a:latin typeface="Calibri"/>
                <a:ea typeface="Calibri"/>
                <a:cs typeface="Calibri"/>
                <a:sym typeface="Calibri"/>
              </a:defRPr>
            </a:lvl2pPr>
            <a:lvl3pPr marL="1371600" marR="0" lvl="2" indent="-430088" algn="l" rtl="0">
              <a:spcBef>
                <a:spcPts val="747"/>
              </a:spcBef>
              <a:spcAft>
                <a:spcPts val="0"/>
              </a:spcAft>
              <a:buClr>
                <a:srgbClr val="00B050"/>
              </a:buClr>
              <a:buSzPts val="3173"/>
              <a:buFont typeface="Courier New"/>
              <a:buChar char="o"/>
              <a:defRPr sz="3733" b="0" i="0" u="none" strike="noStrike" cap="none">
                <a:solidFill>
                  <a:schemeClr val="dk1"/>
                </a:solidFill>
                <a:latin typeface="Calibri"/>
                <a:ea typeface="Calibri"/>
                <a:cs typeface="Calibri"/>
                <a:sym typeface="Calibri"/>
              </a:defRPr>
            </a:lvl3pPr>
            <a:lvl4pPr marL="1828800" marR="0" lvl="3" indent="-391160" algn="l" rtl="0">
              <a:spcBef>
                <a:spcPts val="640"/>
              </a:spcBef>
              <a:spcAft>
                <a:spcPts val="0"/>
              </a:spcAft>
              <a:buClr>
                <a:srgbClr val="00B050"/>
              </a:buClr>
              <a:buSzPts val="2560"/>
              <a:buFont typeface="Noto Sans Symbols"/>
              <a:buChar char="❖"/>
              <a:defRPr sz="3200" b="0" i="0" u="none" strike="noStrike" cap="none">
                <a:solidFill>
                  <a:schemeClr val="dk1"/>
                </a:solidFill>
                <a:latin typeface="Calibri"/>
                <a:ea typeface="Calibri"/>
                <a:cs typeface="Calibri"/>
                <a:sym typeface="Calibri"/>
              </a:defRPr>
            </a:lvl4pPr>
            <a:lvl5pPr marL="2286000" marR="0" lvl="4" indent="-431800" algn="l" rtl="0">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7" r:id="rId6"/>
    <p:sldLayoutId id="2147483661" r:id="rId7"/>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1"/>
        <p:cNvGrpSpPr/>
        <p:nvPr/>
      </p:nvGrpSpPr>
      <p:grpSpPr>
        <a:xfrm>
          <a:off x="0" y="0"/>
          <a:ext cx="0" cy="0"/>
          <a:chOff x="0" y="0"/>
          <a:chExt cx="0" cy="0"/>
        </a:xfrm>
      </p:grpSpPr>
      <p:sp>
        <p:nvSpPr>
          <p:cNvPr id="62" name="Google Shape;62;p1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1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2pPr>
            <a:lvl3pPr marL="1371600" marR="0" lvl="2" indent="-379730" algn="l" rtl="0">
              <a:lnSpc>
                <a:spcPct val="100000"/>
              </a:lnSpc>
              <a:spcBef>
                <a:spcPts val="560"/>
              </a:spcBef>
              <a:spcAft>
                <a:spcPts val="0"/>
              </a:spcAft>
              <a:buClr>
                <a:srgbClr val="00B050"/>
              </a:buClr>
              <a:buSzPts val="2380"/>
              <a:buFont typeface="Courier New"/>
              <a:buChar char="o"/>
              <a:defRPr sz="2800" b="0" i="0" u="none" strike="noStrike" cap="none">
                <a:solidFill>
                  <a:schemeClr val="dk1"/>
                </a:solidFill>
                <a:latin typeface="Calibri"/>
                <a:ea typeface="Calibri"/>
                <a:cs typeface="Calibri"/>
                <a:sym typeface="Calibri"/>
              </a:defRPr>
            </a:lvl3pPr>
            <a:lvl4pPr marL="1828800" marR="0" lvl="3" indent="-350519" algn="l" rtl="0">
              <a:lnSpc>
                <a:spcPct val="100000"/>
              </a:lnSpc>
              <a:spcBef>
                <a:spcPts val="480"/>
              </a:spcBef>
              <a:spcAft>
                <a:spcPts val="0"/>
              </a:spcAft>
              <a:buClr>
                <a:srgbClr val="00B050"/>
              </a:buClr>
              <a:buSzPts val="1920"/>
              <a:buFont typeface="Noto Sans Symbols"/>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 name="Google Shape;64;p1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94B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15972316"/>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hyperlink" Target="https://www.dlmpd.com/all-modules-organized-by-claim/"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dynamiclearningmaps.org/sites/default/files/documents/Manuals_Blueprints/Guide_to_Practice_Activities_and_Released_Testlets.pdf"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9.xml.rels><?xml version="1.0" encoding="UTF-8" standalone="yes"?>
<Relationships xmlns="http://schemas.openxmlformats.org/package/2006/relationships"><Relationship Id="rId3" Type="http://schemas.openxmlformats.org/officeDocument/2006/relationships/hyperlink" Target="https://dese.mo.gov/quality-schools/assessment/map-a"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dynamiclearningmaps.org/sites/default/files/documents/Manuals_Blueprints/Accessibility_Manual.pdf" TargetMode="External"/><Relationship Id="rId7" Type="http://schemas.openxmlformats.org/officeDocument/2006/relationships/hyperlink" Target="https://dynamiclearningmaps.org/sites/default/files/documents/Manuals_Blueprints/Test_Administration_Manual_IE.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ynamiclearningmaps.org/sites/default/files/documents/Manuals_Blueprints/Guide_to_Practice_Activities_and_Released_Testlets.pdf" TargetMode="External"/><Relationship Id="rId5" Type="http://schemas.openxmlformats.org/officeDocument/2006/relationships/hyperlink" Target="https://dynamiclearningmaps.org/sites/default/files/documents/Manuals_Blueprints/Guide_to_Required_Training_IE_Missouri.pdf" TargetMode="External"/><Relationship Id="rId4" Type="http://schemas.openxmlformats.org/officeDocument/2006/relationships/hyperlink" Target="https://dynamiclearningmaps.org/sites/default/files/documents/Manuals_Blueprints/Educator_Portal_User_Guide_Missouri.pdf"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dlmpd.com/dlm-essential-elements-unpacking/"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3.xml.rels><?xml version="1.0" encoding="UTF-8" standalone="yes"?>
<Relationships xmlns="http://schemas.openxmlformats.org/package/2006/relationships"><Relationship Id="rId3" Type="http://schemas.openxmlformats.org/officeDocument/2006/relationships/hyperlink" Target="https://dynamiclearningmaps.org/instructional-resources-ie/english_language_arts/familiar-texts"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24.xml.rels><?xml version="1.0" encoding="UTF-8" standalone="yes"?>
<Relationships xmlns="http://schemas.openxmlformats.org/package/2006/relationships"><Relationship Id="rId3" Type="http://schemas.openxmlformats.org/officeDocument/2006/relationships/hyperlink" Target="https://tarheelreader.org/"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document/d/1V8omn9CiUFwlywhuvCD5hZhVYrf3Dhf9mq5805fqQL4/edi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dynamiclearningmaps.org/ela-materials-collections-ie"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hyperlink" Target="https://dynamiclearningmaps.org/science-materials-collections" TargetMode="External"/><Relationship Id="rId4" Type="http://schemas.openxmlformats.org/officeDocument/2006/relationships/hyperlink" Target="https://dynamiclearningmaps.org/mathematics-materials-collections-ie" TargetMode="Externa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mailto:DLM-support@ku.edu"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mailto:caryn.Giarratano@dese.mo.gov"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hyperlink" Target="mailto:mbscherer@ucmo.edu" TargetMode="External"/><Relationship Id="rId3" Type="http://schemas.openxmlformats.org/officeDocument/2006/relationships/hyperlink" Target="mailto:brosenquist@semo.edu" TargetMode="External"/><Relationship Id="rId7" Type="http://schemas.openxmlformats.org/officeDocument/2006/relationships/hyperlink" Target="mailto:mcarbol@edplus.org" TargetMode="External"/><Relationship Id="rId12" Type="http://schemas.openxmlformats.org/officeDocument/2006/relationships/hyperlink" Target="mailto:MelyndaVanNote@missouristate.edu"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hyperlink" Target="mailto:pstenger@eduplus.org" TargetMode="External"/><Relationship Id="rId11" Type="http://schemas.openxmlformats.org/officeDocument/2006/relationships/hyperlink" Target="mailto:cromwellco@mst.edu" TargetMode="External"/><Relationship Id="rId5" Type="http://schemas.openxmlformats.org/officeDocument/2006/relationships/hyperlink" Target="mailto:cturner@umkc.edu" TargetMode="External"/><Relationship Id="rId10" Type="http://schemas.openxmlformats.org/officeDocument/2006/relationships/hyperlink" Target="mailto:pmadison@nwmissouri.edu" TargetMode="External"/><Relationship Id="rId4" Type="http://schemas.openxmlformats.org/officeDocument/2006/relationships/hyperlink" Target="mailto:jhstatler@missouri.edu" TargetMode="External"/><Relationship Id="rId9" Type="http://schemas.openxmlformats.org/officeDocument/2006/relationships/hyperlink" Target="mailto:tgrant@truman.ed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dese.mo.gov/sites/default/files/se-com-Form_E.doc"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ese.mo.gov/quality-schools/assessment/map-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dese.mo.gov/media/file/map-responsibilities-school-district-personne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ese.mo.gov/college-career-readiness/curriculum/Missouri-learning-standard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hyperlink" Target="mailto:mbscherer@ucmo.ed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mailto:%20caryn.Giarratano@dese.mo.gov" TargetMode="External"/><Relationship Id="rId4" Type="http://schemas.openxmlformats.org/officeDocument/2006/relationships/hyperlink" Target="mailto:DLM-support@ku.ed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dynamiclearningmaps.org/missouri" TargetMode="Externa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dese.mo.gov/special-education/compliance/statewide-assessments"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ese.mo.gov/special-education/compliance/statewide-assessment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dynamiclearningmaps.org/sites/default/files/documents/Manuals_Blueprints/DLM_IE_ELA_Blueprint.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dynamiclearningmaps.org/sites/default/files/documents/Manuals_Blueprints/DLM_Science_Phase_I_Blueprint.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dynamiclearningmaps.org/instructional-resources-ie/english_language_arts/writing"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hyperlink" Target="https://www.dlmpd.com/all-modules-organized-by-claim/"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www.dlmpd.com/emergent-writin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mailto:mbscherer@ucmo.ed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mailto:Caryn.Giarratano@dese.mo.gov"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095999" y="1498600"/>
            <a:ext cx="5715001" cy="1778000"/>
          </a:xfrm>
          <a:prstGeom prst="rect">
            <a:avLst/>
          </a:prstGeom>
          <a:noFill/>
          <a:ln>
            <a:noFill/>
          </a:ln>
        </p:spPr>
        <p:txBody>
          <a:bodyPr spcFirstLastPara="1" wrap="square" lIns="91425" tIns="45700" rIns="91425" bIns="45700" anchor="ctr" anchorCtr="0">
            <a:noAutofit/>
          </a:bodyPr>
          <a:lstStyle/>
          <a:p>
            <a:pPr lvl="0">
              <a:buSzPts val="5300"/>
            </a:pPr>
            <a:r>
              <a:rPr lang="en-US" sz="4800" dirty="0"/>
              <a:t>MAP-A </a:t>
            </a:r>
            <a:br>
              <a:rPr lang="en-US" sz="4800" dirty="0"/>
            </a:br>
            <a:r>
              <a:rPr lang="en-US" sz="4800" dirty="0"/>
              <a:t>2023-24</a:t>
            </a:r>
            <a:endParaRPr sz="5330" dirty="0"/>
          </a:p>
        </p:txBody>
      </p:sp>
      <p:sp>
        <p:nvSpPr>
          <p:cNvPr id="67" name="Google Shape;67;p10"/>
          <p:cNvSpPr txBox="1">
            <a:spLocks noGrp="1"/>
          </p:cNvSpPr>
          <p:nvPr>
            <p:ph type="sldNum" idx="4294967295"/>
          </p:nvPr>
        </p:nvSpPr>
        <p:spPr>
          <a:xfrm>
            <a:off x="11176000" y="6324600"/>
            <a:ext cx="10160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4B8D"/>
                </a:solidFill>
                <a:latin typeface="Calibri"/>
                <a:ea typeface="Calibri"/>
                <a:cs typeface="Calibri"/>
                <a:sym typeface="Calibri"/>
              </a:rPr>
              <a:t>1</a:t>
            </a:fld>
            <a:endParaRPr sz="1800" b="0" i="0" u="none" strike="noStrike" cap="none" dirty="0">
              <a:solidFill>
                <a:srgbClr val="004B8D"/>
              </a:solidFill>
              <a:latin typeface="Calibri"/>
              <a:ea typeface="Calibri"/>
              <a:cs typeface="Calibri"/>
              <a:sym typeface="Calibri"/>
            </a:endParaRPr>
          </a:p>
        </p:txBody>
      </p:sp>
    </p:spTree>
    <p:extLst>
      <p:ext uri="{BB962C8B-B14F-4D97-AF65-F5344CB8AC3E}">
        <p14:creationId xmlns:p14="http://schemas.microsoft.com/office/powerpoint/2010/main" val="523457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2"/>
          <p:cNvSpPr txBox="1">
            <a:spLocks noGrp="1"/>
          </p:cNvSpPr>
          <p:nvPr>
            <p:ph type="body" idx="1"/>
          </p:nvPr>
        </p:nvSpPr>
        <p:spPr>
          <a:xfrm>
            <a:off x="381000" y="2159000"/>
            <a:ext cx="11430000" cy="4546600"/>
          </a:xfrm>
          <a:prstGeom prst="rect">
            <a:avLst/>
          </a:prstGeom>
        </p:spPr>
        <p:txBody>
          <a:bodyPr spcFirstLastPara="1" wrap="square" lIns="121900" tIns="60933" rIns="121900" bIns="60933" anchor="t" anchorCtr="0">
            <a:normAutofit/>
          </a:bodyPr>
          <a:lstStyle/>
          <a:p>
            <a:pPr marL="684212" lvl="0" indent="-571500">
              <a:lnSpc>
                <a:spcPct val="80000"/>
              </a:lnSpc>
              <a:spcBef>
                <a:spcPts val="0"/>
              </a:spcBef>
              <a:buSzPct val="100000"/>
              <a:buFont typeface="Arial" panose="020B0604020202020204" pitchFamily="34" charset="0"/>
              <a:buChar char="•"/>
            </a:pPr>
            <a:r>
              <a:rPr lang="en-US" sz="3600" dirty="0"/>
              <a:t>As we progress through the training today, you will design your calendar for the Instructionally Embedded window and the Summative window</a:t>
            </a:r>
          </a:p>
          <a:p>
            <a:pPr marL="684212" lvl="0" indent="-571500">
              <a:lnSpc>
                <a:spcPct val="80000"/>
              </a:lnSpc>
              <a:spcBef>
                <a:spcPts val="0"/>
              </a:spcBef>
              <a:buSzPct val="100000"/>
              <a:buFont typeface="Arial" panose="020B0604020202020204" pitchFamily="34" charset="0"/>
              <a:buChar char="•"/>
            </a:pPr>
            <a:endParaRPr lang="en-US" sz="3600" dirty="0"/>
          </a:p>
          <a:p>
            <a:pPr marL="684212" lvl="0" indent="-571500">
              <a:lnSpc>
                <a:spcPct val="80000"/>
              </a:lnSpc>
              <a:spcBef>
                <a:spcPts val="527"/>
              </a:spcBef>
              <a:buSzPct val="100000"/>
              <a:buFont typeface="Arial" panose="020B0604020202020204" pitchFamily="34" charset="0"/>
              <a:buChar char="•"/>
            </a:pPr>
            <a:r>
              <a:rPr lang="en-US" sz="3600" dirty="0"/>
              <a:t>You may want to color-code your calendar </a:t>
            </a:r>
          </a:p>
          <a:p>
            <a:pPr marL="684212" lvl="0" indent="-571500">
              <a:lnSpc>
                <a:spcPct val="80000"/>
              </a:lnSpc>
              <a:spcBef>
                <a:spcPts val="527"/>
              </a:spcBef>
              <a:buSzPct val="100000"/>
              <a:buFont typeface="Arial" panose="020B0604020202020204" pitchFamily="34" charset="0"/>
              <a:buChar char="•"/>
            </a:pPr>
            <a:endParaRPr lang="en-US" sz="3600" dirty="0"/>
          </a:p>
          <a:p>
            <a:pPr marL="684212" lvl="0" indent="-571500">
              <a:lnSpc>
                <a:spcPct val="80000"/>
              </a:lnSpc>
              <a:spcBef>
                <a:spcPts val="527"/>
              </a:spcBef>
              <a:buSzPct val="100000"/>
              <a:buFont typeface="Arial" panose="020B0604020202020204" pitchFamily="34" charset="0"/>
              <a:buChar char="•"/>
            </a:pPr>
            <a:r>
              <a:rPr lang="en-US" sz="3600" dirty="0"/>
              <a:t>You are also encouraged to use the checklist in the TAM on page 10 to assist you with your calendar</a:t>
            </a:r>
          </a:p>
          <a:p>
            <a:pPr marL="609585" indent="-457189">
              <a:spcBef>
                <a:spcPts val="480"/>
              </a:spcBef>
            </a:pPr>
            <a:endParaRPr dirty="0"/>
          </a:p>
        </p:txBody>
      </p:sp>
      <p:sp>
        <p:nvSpPr>
          <p:cNvPr id="277" name="Google Shape;277;p42"/>
          <p:cNvSpPr txBox="1">
            <a:spLocks noGrp="1"/>
          </p:cNvSpPr>
          <p:nvPr>
            <p:ph type="title"/>
          </p:nvPr>
        </p:nvSpPr>
        <p:spPr>
          <a:xfrm>
            <a:off x="381000" y="1040028"/>
            <a:ext cx="11430000" cy="1066800"/>
          </a:xfrm>
          <a:prstGeom prst="rect">
            <a:avLst/>
          </a:prstGeom>
        </p:spPr>
        <p:txBody>
          <a:bodyPr spcFirstLastPara="1" wrap="square" lIns="121900" tIns="60933" rIns="121900" bIns="60933" anchor="ctr" anchorCtr="0">
            <a:normAutofit/>
          </a:bodyPr>
          <a:lstStyle/>
          <a:p>
            <a:r>
              <a:rPr lang="en-US" sz="4400" dirty="0"/>
              <a:t>Planning Your Calendar</a:t>
            </a:r>
            <a:endParaRPr sz="4400" dirty="0"/>
          </a:p>
        </p:txBody>
      </p:sp>
      <p:sp>
        <p:nvSpPr>
          <p:cNvPr id="5" name="Google Shape;260;p9"/>
          <p:cNvSpPr txBox="1"/>
          <p:nvPr/>
        </p:nvSpPr>
        <p:spPr>
          <a:xfrm>
            <a:off x="10865967" y="989477"/>
            <a:ext cx="1186200" cy="41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HO #2</a:t>
            </a:r>
            <a:endParaRPr sz="1800" b="0" i="0" u="none" strike="noStrike" cap="none" dirty="0">
              <a:solidFill>
                <a:schemeClr val="dk1"/>
              </a:solidFill>
              <a:latin typeface="Calibri"/>
              <a:ea typeface="Calibri"/>
              <a:cs typeface="Calibri"/>
              <a:sym typeface="Calibri"/>
            </a:endParaRP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a:t>
            </a:fld>
            <a:endParaRPr dirty="0"/>
          </a:p>
        </p:txBody>
      </p:sp>
    </p:spTree>
    <p:extLst>
      <p:ext uri="{BB962C8B-B14F-4D97-AF65-F5344CB8AC3E}">
        <p14:creationId xmlns:p14="http://schemas.microsoft.com/office/powerpoint/2010/main" val="1443488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Parental Notification of Test Results</a:t>
            </a:r>
            <a:endParaRPr sz="4400" dirty="0"/>
          </a:p>
        </p:txBody>
      </p:sp>
      <p:pic>
        <p:nvPicPr>
          <p:cNvPr id="2" name="Picture 1"/>
          <p:cNvPicPr>
            <a:picLocks noChangeAspect="1"/>
          </p:cNvPicPr>
          <p:nvPr/>
        </p:nvPicPr>
        <p:blipFill>
          <a:blip r:embed="rId3"/>
          <a:stretch>
            <a:fillRect/>
          </a:stretch>
        </p:blipFill>
        <p:spPr>
          <a:xfrm>
            <a:off x="7437753" y="3609167"/>
            <a:ext cx="3820797" cy="2916699"/>
          </a:xfrm>
          <a:prstGeom prst="rect">
            <a:avLst/>
          </a:prstGeom>
        </p:spPr>
      </p:pic>
      <p:sp>
        <p:nvSpPr>
          <p:cNvPr id="6" name="Google Shape;332;p49"/>
          <p:cNvSpPr txBox="1">
            <a:spLocks/>
          </p:cNvSpPr>
          <p:nvPr/>
        </p:nvSpPr>
        <p:spPr>
          <a:xfrm>
            <a:off x="419101" y="2268503"/>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u="sng" dirty="0"/>
              <a:t>By July 1</a:t>
            </a:r>
            <a:r>
              <a:rPr lang="en-US" sz="3600" b="0" dirty="0"/>
              <a:t>, notify parents to let them know how and when they will receive their child’s test scores.</a:t>
            </a:r>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100</a:t>
            </a:fld>
            <a:endParaRPr dirty="0"/>
          </a:p>
        </p:txBody>
      </p:sp>
    </p:spTree>
    <p:extLst>
      <p:ext uri="{BB962C8B-B14F-4D97-AF65-F5344CB8AC3E}">
        <p14:creationId xmlns:p14="http://schemas.microsoft.com/office/powerpoint/2010/main" val="2279722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Calendar</a:t>
            </a:r>
            <a:endParaRPr sz="4400" dirty="0"/>
          </a:p>
        </p:txBody>
      </p:sp>
      <p:pic>
        <p:nvPicPr>
          <p:cNvPr id="5" name="Google Shape;810;p156" descr="Calendar&#10;&#10;Description automatically generated"/>
          <p:cNvPicPr preferRelativeResize="0"/>
          <p:nvPr/>
        </p:nvPicPr>
        <p:blipFill rotWithShape="1">
          <a:blip r:embed="rId3">
            <a:alphaModFix/>
          </a:blip>
          <a:srcRect/>
          <a:stretch/>
        </p:blipFill>
        <p:spPr>
          <a:xfrm>
            <a:off x="3201713" y="2282950"/>
            <a:ext cx="6330907" cy="408356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101</a:t>
            </a:fld>
            <a:endParaRPr dirty="0"/>
          </a:p>
        </p:txBody>
      </p:sp>
    </p:spTree>
    <p:extLst>
      <p:ext uri="{BB962C8B-B14F-4D97-AF65-F5344CB8AC3E}">
        <p14:creationId xmlns:p14="http://schemas.microsoft.com/office/powerpoint/2010/main" val="3103743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fontScale="92500" lnSpcReduction="10000"/>
          </a:bodyPr>
          <a:lstStyle/>
          <a:p>
            <a:pPr marL="590550" lvl="0" indent="-514350">
              <a:spcBef>
                <a:spcPts val="600"/>
              </a:spcBef>
              <a:buClr>
                <a:schemeClr val="dk2"/>
              </a:buClr>
              <a:buSzPct val="100000"/>
              <a:buFont typeface="+mj-lt"/>
              <a:buAutoNum type="arabicPeriod"/>
            </a:pPr>
            <a:r>
              <a:rPr lang="en-US" sz="3200" dirty="0"/>
              <a:t>Why do I need to read or review the DLM Required Test Administrator Manual?</a:t>
            </a:r>
          </a:p>
          <a:p>
            <a:pPr marL="590550" lvl="0" indent="-514350">
              <a:spcBef>
                <a:spcPts val="600"/>
              </a:spcBef>
              <a:buClr>
                <a:schemeClr val="dk2"/>
              </a:buClr>
              <a:buSzPct val="100000"/>
              <a:buFont typeface="+mj-lt"/>
              <a:buAutoNum type="arabicPeriod"/>
            </a:pPr>
            <a:r>
              <a:rPr lang="en-US" sz="3200" dirty="0"/>
              <a:t>Where do I ensure that the student received the accessibility supports they need?</a:t>
            </a:r>
          </a:p>
          <a:p>
            <a:pPr marL="590550" lvl="0" indent="-514350">
              <a:spcBef>
                <a:spcPts val="600"/>
              </a:spcBef>
              <a:buClr>
                <a:schemeClr val="dk2"/>
              </a:buClr>
              <a:buSzPct val="100000"/>
              <a:buFont typeface="+mj-lt"/>
              <a:buAutoNum type="arabicPeriod"/>
            </a:pPr>
            <a:r>
              <a:rPr lang="en-US" sz="3200" dirty="0"/>
              <a:t>I will complete the Test Security Agreement in the Student Portal?.</a:t>
            </a:r>
          </a:p>
          <a:p>
            <a:pPr marL="590550" lvl="0" indent="-514350">
              <a:spcBef>
                <a:spcPts val="600"/>
              </a:spcBef>
              <a:buClr>
                <a:schemeClr val="dk2"/>
              </a:buClr>
              <a:buSzPct val="100000"/>
              <a:buFont typeface="+mj-lt"/>
              <a:buAutoNum type="arabicPeriod"/>
            </a:pPr>
            <a:r>
              <a:rPr lang="en-US" sz="3200" dirty="0"/>
              <a:t>Which manual would I reference on how to use the Educator Portal? </a:t>
            </a:r>
          </a:p>
          <a:p>
            <a:pPr marL="590550" lvl="0" indent="-514350">
              <a:spcBef>
                <a:spcPts val="600"/>
              </a:spcBef>
              <a:spcAft>
                <a:spcPts val="600"/>
              </a:spcAft>
              <a:buClr>
                <a:schemeClr val="dk2"/>
              </a:buClr>
              <a:buSzPct val="100000"/>
              <a:buFont typeface="+mj-lt"/>
              <a:buAutoNum type="arabicPeriod"/>
            </a:pPr>
            <a:r>
              <a:rPr lang="en-US" sz="3200" dirty="0"/>
              <a:t>It is not a violation of the test security policy to use released </a:t>
            </a:r>
            <a:r>
              <a:rPr lang="en-US" sz="3200" dirty="0" err="1"/>
              <a:t>testlets</a:t>
            </a:r>
            <a:r>
              <a:rPr lang="en-US" sz="3200" dirty="0"/>
              <a:t> as practice pieces.</a:t>
            </a:r>
          </a:p>
          <a:p>
            <a:pPr marL="590550" lvl="0" indent="-514350">
              <a:spcBef>
                <a:spcPts val="600"/>
              </a:spcBef>
              <a:buClr>
                <a:schemeClr val="dk2"/>
              </a:buClr>
              <a:buSzPct val="100000"/>
              <a:buFont typeface="+mj-lt"/>
              <a:buAutoNum type="arabicPeriod"/>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VI (Nine Questions)</a:t>
            </a:r>
            <a:endParaRPr sz="4400" dirty="0"/>
          </a:p>
        </p:txBody>
      </p:sp>
      <p:pic>
        <p:nvPicPr>
          <p:cNvPr id="3" name="Picture 2"/>
          <p:cNvPicPr>
            <a:picLocks noChangeAspect="1"/>
          </p:cNvPicPr>
          <p:nvPr/>
        </p:nvPicPr>
        <p:blipFill>
          <a:blip r:embed="rId3"/>
          <a:stretch>
            <a:fillRect/>
          </a:stretch>
        </p:blipFill>
        <p:spPr>
          <a:xfrm>
            <a:off x="10477614" y="6000750"/>
            <a:ext cx="1572739" cy="742950"/>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102</a:t>
            </a:fld>
            <a:endParaRPr dirty="0"/>
          </a:p>
        </p:txBody>
      </p:sp>
    </p:spTree>
    <p:extLst>
      <p:ext uri="{BB962C8B-B14F-4D97-AF65-F5344CB8AC3E}">
        <p14:creationId xmlns:p14="http://schemas.microsoft.com/office/powerpoint/2010/main" val="4111430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startAt="6"/>
            </a:pPr>
            <a:r>
              <a:rPr lang="en-US" sz="3200" dirty="0"/>
              <a:t>The list of students that I am responsible to test is called the Test Administrator’s __________________________.</a:t>
            </a:r>
          </a:p>
          <a:p>
            <a:pPr marL="590550" lvl="0" indent="-514350">
              <a:spcBef>
                <a:spcPts val="600"/>
              </a:spcBef>
              <a:buClr>
                <a:schemeClr val="dk2"/>
              </a:buClr>
              <a:buSzPct val="100000"/>
              <a:buFont typeface="+mj-lt"/>
              <a:buAutoNum type="arabicPeriod" startAt="6"/>
            </a:pPr>
            <a:r>
              <a:rPr lang="en-US" sz="3200" dirty="0"/>
              <a:t>Because the test is administered on the computer, it is also used to assess the student’s technology skills.</a:t>
            </a:r>
          </a:p>
          <a:p>
            <a:pPr marL="590550" lvl="0" indent="-514350">
              <a:spcBef>
                <a:spcPts val="600"/>
              </a:spcBef>
              <a:buClr>
                <a:schemeClr val="dk2"/>
              </a:buClr>
              <a:buSzPct val="100000"/>
              <a:buFont typeface="+mj-lt"/>
              <a:buAutoNum type="arabicPeriod" startAt="6"/>
            </a:pPr>
            <a:r>
              <a:rPr lang="en-US" sz="3200" dirty="0"/>
              <a:t>The Kite System will suggest a level for the student to test at and that is the level you will have to go with.</a:t>
            </a:r>
          </a:p>
          <a:p>
            <a:pPr marL="590550" lvl="0" indent="-514350">
              <a:spcBef>
                <a:spcPts val="600"/>
              </a:spcBef>
              <a:buClr>
                <a:schemeClr val="dk2"/>
              </a:buClr>
              <a:buSzPct val="100000"/>
              <a:buFont typeface="+mj-lt"/>
              <a:buAutoNum type="arabicPeriod" startAt="6"/>
            </a:pPr>
            <a:r>
              <a:rPr lang="en-US" sz="3200" dirty="0"/>
              <a:t>What is the name of the application where students take the test?</a:t>
            </a:r>
          </a:p>
          <a:p>
            <a:pPr marL="590550" lvl="0" indent="-514350">
              <a:spcBef>
                <a:spcPts val="600"/>
              </a:spcBef>
              <a:buClr>
                <a:schemeClr val="dk2"/>
              </a:buClr>
              <a:buSzPct val="100000"/>
              <a:buFont typeface="+mj-lt"/>
              <a:buAutoNum type="arabicPeriod" startAt="6"/>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VI</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103</a:t>
            </a:fld>
            <a:endParaRPr dirty="0"/>
          </a:p>
        </p:txBody>
      </p:sp>
    </p:spTree>
    <p:extLst>
      <p:ext uri="{BB962C8B-B14F-4D97-AF65-F5344CB8AC3E}">
        <p14:creationId xmlns:p14="http://schemas.microsoft.com/office/powerpoint/2010/main" val="3404831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8093710" cy="2133600"/>
          </a:xfrm>
          <a:prstGeom prst="rect">
            <a:avLst/>
          </a:prstGeom>
          <a:noFill/>
          <a:ln>
            <a:noFill/>
          </a:ln>
        </p:spPr>
        <p:txBody>
          <a:bodyPr spcFirstLastPara="1" wrap="square" lIns="121900" tIns="60933" rIns="121900" bIns="60933" anchor="ctr" anchorCtr="0">
            <a:noAutofit/>
          </a:bodyPr>
          <a:lstStyle/>
          <a:p>
            <a:pPr>
              <a:buSzPts val="4000"/>
            </a:pPr>
            <a:r>
              <a:rPr lang="en-US" sz="5330" b="1" dirty="0"/>
              <a:t>Instruction and Assessment Planner (IAP)</a:t>
            </a:r>
            <a:endParaRPr sz="533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4124666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85000" lnSpcReduction="20000"/>
          </a:bodyPr>
          <a:lstStyle/>
          <a:p>
            <a:pPr marL="76200" lvl="0" indent="0">
              <a:spcBef>
                <a:spcPts val="600"/>
              </a:spcBef>
              <a:buClr>
                <a:schemeClr val="dk2"/>
              </a:buClr>
              <a:buSzPct val="100000"/>
              <a:buNone/>
            </a:pPr>
            <a:r>
              <a:rPr lang="en-US" sz="3800" b="1" dirty="0"/>
              <a:t>Access </a:t>
            </a:r>
            <a:r>
              <a:rPr lang="en-US" sz="3800" dirty="0"/>
              <a:t>the Instruction and Assessment Planner</a:t>
            </a:r>
          </a:p>
          <a:p>
            <a:pPr marL="533400" indent="-457200">
              <a:spcBef>
                <a:spcPts val="600"/>
              </a:spcBef>
              <a:buClr>
                <a:schemeClr val="dk2"/>
              </a:buClr>
              <a:buSzPct val="100000"/>
            </a:pPr>
            <a:r>
              <a:rPr lang="en-US" sz="3300" dirty="0"/>
              <a:t>This planner is a section in the Educator Portal where Test Administrators create plans for their students and assign </a:t>
            </a:r>
            <a:r>
              <a:rPr lang="en-US" sz="3300" dirty="0" err="1"/>
              <a:t>testlets</a:t>
            </a:r>
            <a:r>
              <a:rPr lang="en-US" sz="3300" dirty="0"/>
              <a:t>.</a:t>
            </a:r>
          </a:p>
          <a:p>
            <a:pPr marL="990600" lvl="1" indent="-457200">
              <a:spcBef>
                <a:spcPts val="600"/>
              </a:spcBef>
              <a:buClr>
                <a:schemeClr val="dk2"/>
              </a:buClr>
              <a:buSzPct val="100000"/>
              <a:buFont typeface="Arial" panose="020B0604020202020204" pitchFamily="34" charset="0"/>
              <a:buChar char="•"/>
            </a:pPr>
            <a:r>
              <a:rPr lang="en-US" sz="3300" dirty="0"/>
              <a:t>Select Essential Elements</a:t>
            </a:r>
          </a:p>
          <a:p>
            <a:pPr marL="990600" lvl="1" indent="-457200">
              <a:spcBef>
                <a:spcPts val="600"/>
              </a:spcBef>
              <a:buClr>
                <a:schemeClr val="dk2"/>
              </a:buClr>
              <a:buSzPct val="100000"/>
              <a:buFont typeface="Arial" panose="020B0604020202020204" pitchFamily="34" charset="0"/>
              <a:buChar char="•"/>
            </a:pPr>
            <a:r>
              <a:rPr lang="en-US" sz="3300" dirty="0"/>
              <a:t>Assign </a:t>
            </a:r>
            <a:r>
              <a:rPr lang="en-US" sz="3300" dirty="0" err="1"/>
              <a:t>testlets</a:t>
            </a:r>
            <a:endParaRPr lang="en-US" sz="3300" dirty="0"/>
          </a:p>
          <a:p>
            <a:pPr marL="990600" lvl="1" indent="-457200">
              <a:spcBef>
                <a:spcPts val="600"/>
              </a:spcBef>
              <a:buClr>
                <a:schemeClr val="dk2"/>
              </a:buClr>
              <a:buSzPct val="100000"/>
              <a:buFont typeface="Arial" panose="020B0604020202020204" pitchFamily="34" charset="0"/>
              <a:buChar char="•"/>
            </a:pPr>
            <a:r>
              <a:rPr lang="en-US" sz="3300" dirty="0"/>
              <a:t>Access the Test Implementation Sheet (TIP)</a:t>
            </a:r>
          </a:p>
          <a:p>
            <a:pPr marL="990600" lvl="1" indent="-457200">
              <a:spcBef>
                <a:spcPts val="600"/>
              </a:spcBef>
              <a:buClr>
                <a:schemeClr val="dk2"/>
              </a:buClr>
              <a:buSzPct val="100000"/>
              <a:buFont typeface="Arial" panose="020B0604020202020204" pitchFamily="34" charset="0"/>
              <a:buChar char="•"/>
            </a:pPr>
            <a:r>
              <a:rPr lang="en-US" sz="3300" dirty="0"/>
              <a:t>Review test results</a:t>
            </a:r>
          </a:p>
          <a:p>
            <a:pPr marL="990600" lvl="1" indent="-457200">
              <a:spcBef>
                <a:spcPts val="600"/>
              </a:spcBef>
              <a:buClr>
                <a:schemeClr val="dk2"/>
              </a:buClr>
              <a:buSzPct val="100000"/>
              <a:buFont typeface="Arial" panose="020B0604020202020204" pitchFamily="34" charset="0"/>
              <a:buChar char="•"/>
            </a:pPr>
            <a:r>
              <a:rPr lang="en-US" sz="3300" dirty="0"/>
              <a:t>Print the Essential Element Status Report</a:t>
            </a:r>
          </a:p>
          <a:p>
            <a:pPr marL="533400" lvl="1" indent="0">
              <a:spcBef>
                <a:spcPts val="600"/>
              </a:spcBef>
              <a:buClr>
                <a:schemeClr val="dk2"/>
              </a:buClr>
              <a:buSzPct val="100000"/>
              <a:buNone/>
            </a:pPr>
            <a:endParaRPr lang="en-US" sz="2666" dirty="0"/>
          </a:p>
          <a:p>
            <a:pPr marL="76200" lvl="0" indent="0">
              <a:spcBef>
                <a:spcPts val="600"/>
              </a:spcBef>
              <a:spcAft>
                <a:spcPts val="600"/>
              </a:spcAft>
              <a:buClr>
                <a:schemeClr val="dk2"/>
              </a:buClr>
              <a:buSzPct val="100000"/>
              <a:buNone/>
            </a:pPr>
            <a:r>
              <a:rPr lang="en-US" sz="3300" dirty="0"/>
              <a:t>All Test Administrators should read the Educator Portal User Guide.</a:t>
            </a:r>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Making a Plan for Assessing Students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105</a:t>
            </a:fld>
            <a:endParaRPr dirty="0"/>
          </a:p>
        </p:txBody>
      </p:sp>
    </p:spTree>
    <p:extLst>
      <p:ext uri="{BB962C8B-B14F-4D97-AF65-F5344CB8AC3E}">
        <p14:creationId xmlns:p14="http://schemas.microsoft.com/office/powerpoint/2010/main" val="1513653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lnSpcReduction="10000"/>
          </a:bodyPr>
          <a:lstStyle/>
          <a:p>
            <a:pPr marL="590550" lvl="0" indent="-514350">
              <a:spcBef>
                <a:spcPts val="600"/>
              </a:spcBef>
              <a:buClr>
                <a:schemeClr val="dk2"/>
              </a:buClr>
              <a:buSzPct val="100000"/>
              <a:buFont typeface="Arial" panose="020B0604020202020204" pitchFamily="34" charset="0"/>
              <a:buChar char="•"/>
            </a:pPr>
            <a:r>
              <a:rPr lang="en-US" sz="3600" dirty="0"/>
              <a:t>Instruct Essential Elements (EEs) </a:t>
            </a:r>
          </a:p>
          <a:p>
            <a:pPr marL="590550" lvl="0" indent="-514350">
              <a:spcBef>
                <a:spcPts val="600"/>
              </a:spcBef>
              <a:buClr>
                <a:schemeClr val="dk2"/>
              </a:buClr>
              <a:buSzPct val="100000"/>
              <a:buFont typeface="Arial" panose="020B0604020202020204" pitchFamily="34" charset="0"/>
              <a:buChar char="•"/>
            </a:pPr>
            <a:r>
              <a:rPr lang="en-US" sz="3600" dirty="0"/>
              <a:t>Assign the test in the Instruction and Assessment Planner (IAP)</a:t>
            </a:r>
          </a:p>
          <a:p>
            <a:pPr marL="590550" lvl="0" indent="-514350">
              <a:spcBef>
                <a:spcPts val="600"/>
              </a:spcBef>
              <a:buClr>
                <a:schemeClr val="dk2"/>
              </a:buClr>
              <a:buSzPct val="100000"/>
              <a:buFont typeface="Arial" panose="020B0604020202020204" pitchFamily="34" charset="0"/>
              <a:buChar char="•"/>
            </a:pPr>
            <a:r>
              <a:rPr lang="en-US" sz="3600" dirty="0"/>
              <a:t>Test immediately in the Student Portal</a:t>
            </a:r>
          </a:p>
          <a:p>
            <a:pPr marL="590550" lvl="0" indent="-514350">
              <a:spcBef>
                <a:spcPts val="600"/>
              </a:spcBef>
              <a:buClr>
                <a:schemeClr val="dk2"/>
              </a:buClr>
              <a:buSzPct val="100000"/>
              <a:buFont typeface="Arial" panose="020B0604020202020204" pitchFamily="34" charset="0"/>
              <a:buChar char="•"/>
            </a:pPr>
            <a:r>
              <a:rPr lang="en-US" sz="3600" dirty="0"/>
              <a:t>Evaluate results</a:t>
            </a:r>
          </a:p>
          <a:p>
            <a:pPr marL="590550" lvl="0" indent="-514350">
              <a:spcBef>
                <a:spcPts val="600"/>
              </a:spcBef>
              <a:buClr>
                <a:schemeClr val="dk2"/>
              </a:buClr>
              <a:buSzPct val="100000"/>
              <a:buFont typeface="Arial" panose="020B0604020202020204" pitchFamily="34" charset="0"/>
              <a:buChar char="•"/>
            </a:pPr>
            <a:r>
              <a:rPr lang="en-US" sz="3600" dirty="0"/>
              <a:t>Check report</a:t>
            </a:r>
          </a:p>
          <a:p>
            <a:pPr marL="590550" lvl="0" indent="-514350">
              <a:spcBef>
                <a:spcPts val="600"/>
              </a:spcBef>
              <a:buClr>
                <a:schemeClr val="dk2"/>
              </a:buClr>
              <a:buSzPct val="100000"/>
              <a:buFont typeface="Arial" panose="020B0604020202020204" pitchFamily="34" charset="0"/>
              <a:buChar char="•"/>
            </a:pPr>
            <a:r>
              <a:rPr lang="en-US" sz="3600" dirty="0"/>
              <a:t>Repeat</a:t>
            </a:r>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Testing Pattern</a:t>
            </a:r>
            <a:endParaRPr sz="4400" dirty="0"/>
          </a:p>
        </p:txBody>
      </p:sp>
      <p:sp>
        <p:nvSpPr>
          <p:cNvPr id="2" name="TextBox 1"/>
          <p:cNvSpPr txBox="1"/>
          <p:nvPr/>
        </p:nvSpPr>
        <p:spPr>
          <a:xfrm rot="1366031">
            <a:off x="9255970" y="4123636"/>
            <a:ext cx="1966559" cy="2062103"/>
          </a:xfrm>
          <a:prstGeom prst="rect">
            <a:avLst/>
          </a:prstGeom>
          <a:solidFill>
            <a:schemeClr val="accent6">
              <a:lumMod val="20000"/>
              <a:lumOff val="80000"/>
            </a:schemeClr>
          </a:solidFill>
          <a:ln>
            <a:solidFill>
              <a:schemeClr val="accent5"/>
            </a:solidFill>
          </a:ln>
        </p:spPr>
        <p:txBody>
          <a:bodyPr wrap="square" rtlCol="0">
            <a:spAutoFit/>
          </a:bodyPr>
          <a:lstStyle/>
          <a:p>
            <a:r>
              <a:rPr lang="en-US" sz="3200" b="1" i="1" dirty="0">
                <a:solidFill>
                  <a:srgbClr val="004B8E"/>
                </a:solidFill>
              </a:rPr>
              <a:t>Instruct</a:t>
            </a:r>
          </a:p>
          <a:p>
            <a:r>
              <a:rPr lang="en-US" sz="3200" b="1" i="1" dirty="0">
                <a:solidFill>
                  <a:srgbClr val="004B8E"/>
                </a:solidFill>
              </a:rPr>
              <a:t>Assess</a:t>
            </a:r>
          </a:p>
          <a:p>
            <a:r>
              <a:rPr lang="en-US" sz="3200" b="1" i="1" dirty="0">
                <a:solidFill>
                  <a:srgbClr val="004B8E"/>
                </a:solidFill>
              </a:rPr>
              <a:t>Evaluate</a:t>
            </a:r>
          </a:p>
          <a:p>
            <a:r>
              <a:rPr lang="en-US" sz="3200" b="1" i="1" dirty="0">
                <a:solidFill>
                  <a:srgbClr val="004B8E"/>
                </a:solidFill>
              </a:rPr>
              <a:t>Report</a:t>
            </a:r>
          </a:p>
        </p:txBody>
      </p:sp>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106</a:t>
            </a:fld>
            <a:endParaRPr dirty="0"/>
          </a:p>
        </p:txBody>
      </p:sp>
    </p:spTree>
    <p:extLst>
      <p:ext uri="{BB962C8B-B14F-4D97-AF65-F5344CB8AC3E}">
        <p14:creationId xmlns:p14="http://schemas.microsoft.com/office/powerpoint/2010/main" val="1252048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Instruction and Assessment Planner</a:t>
            </a:r>
            <a:endParaRPr sz="4400" dirty="0"/>
          </a:p>
        </p:txBody>
      </p:sp>
      <p:pic>
        <p:nvPicPr>
          <p:cNvPr id="4" name="Picture 3"/>
          <p:cNvPicPr>
            <a:picLocks noChangeAspect="1"/>
          </p:cNvPicPr>
          <p:nvPr/>
        </p:nvPicPr>
        <p:blipFill>
          <a:blip r:embed="rId3"/>
          <a:stretch>
            <a:fillRect/>
          </a:stretch>
        </p:blipFill>
        <p:spPr>
          <a:xfrm>
            <a:off x="504839" y="1920241"/>
            <a:ext cx="11428081" cy="4762818"/>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107</a:t>
            </a:fld>
            <a:endParaRPr dirty="0"/>
          </a:p>
        </p:txBody>
      </p:sp>
    </p:spTree>
    <p:extLst>
      <p:ext uri="{BB962C8B-B14F-4D97-AF65-F5344CB8AC3E}">
        <p14:creationId xmlns:p14="http://schemas.microsoft.com/office/powerpoint/2010/main" val="3748429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View Roster</a:t>
            </a:r>
            <a:endParaRPr sz="4400" dirty="0"/>
          </a:p>
        </p:txBody>
      </p:sp>
      <p:pic>
        <p:nvPicPr>
          <p:cNvPr id="2" name="Picture 1"/>
          <p:cNvPicPr>
            <a:picLocks noChangeAspect="1"/>
          </p:cNvPicPr>
          <p:nvPr/>
        </p:nvPicPr>
        <p:blipFill>
          <a:blip r:embed="rId3"/>
          <a:stretch>
            <a:fillRect/>
          </a:stretch>
        </p:blipFill>
        <p:spPr>
          <a:xfrm>
            <a:off x="166815" y="1974978"/>
            <a:ext cx="11709937" cy="4803012"/>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108</a:t>
            </a:fld>
            <a:endParaRPr dirty="0"/>
          </a:p>
        </p:txBody>
      </p:sp>
    </p:spTree>
    <p:extLst>
      <p:ext uri="{BB962C8B-B14F-4D97-AF65-F5344CB8AC3E}">
        <p14:creationId xmlns:p14="http://schemas.microsoft.com/office/powerpoint/2010/main" val="2250494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Instruction and Assessment Planner</a:t>
            </a:r>
            <a:endParaRPr sz="4400" dirty="0"/>
          </a:p>
        </p:txBody>
      </p:sp>
      <p:pic>
        <p:nvPicPr>
          <p:cNvPr id="2" name="Picture 1"/>
          <p:cNvPicPr>
            <a:picLocks noChangeAspect="1"/>
          </p:cNvPicPr>
          <p:nvPr/>
        </p:nvPicPr>
        <p:blipFill>
          <a:blip r:embed="rId3"/>
          <a:stretch>
            <a:fillRect/>
          </a:stretch>
        </p:blipFill>
        <p:spPr>
          <a:xfrm>
            <a:off x="228600" y="1840231"/>
            <a:ext cx="11670029" cy="4892040"/>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109</a:t>
            </a:fld>
            <a:endParaRPr dirty="0"/>
          </a:p>
        </p:txBody>
      </p:sp>
    </p:spTree>
    <p:extLst>
      <p:ext uri="{BB962C8B-B14F-4D97-AF65-F5344CB8AC3E}">
        <p14:creationId xmlns:p14="http://schemas.microsoft.com/office/powerpoint/2010/main" val="3457997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1:</a:t>
            </a:r>
            <a:br>
              <a:rPr lang="en-US" sz="5333" b="1" dirty="0"/>
            </a:br>
            <a:r>
              <a:rPr lang="en-US" sz="5333" b="1" dirty="0"/>
              <a:t>How Do I Begin?</a:t>
            </a:r>
            <a:endParaRPr sz="5333" b="1" dirty="0"/>
          </a:p>
        </p:txBody>
      </p:sp>
    </p:spTree>
    <p:extLst>
      <p:ext uri="{BB962C8B-B14F-4D97-AF65-F5344CB8AC3E}">
        <p14:creationId xmlns:p14="http://schemas.microsoft.com/office/powerpoint/2010/main" val="3713098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Student View Page</a:t>
            </a:r>
            <a:endParaRPr sz="4400" dirty="0"/>
          </a:p>
        </p:txBody>
      </p:sp>
      <p:pic>
        <p:nvPicPr>
          <p:cNvPr id="3" name="Picture 2"/>
          <p:cNvPicPr>
            <a:picLocks noChangeAspect="1"/>
          </p:cNvPicPr>
          <p:nvPr/>
        </p:nvPicPr>
        <p:blipFill>
          <a:blip r:embed="rId3"/>
          <a:stretch>
            <a:fillRect/>
          </a:stretch>
        </p:blipFill>
        <p:spPr>
          <a:xfrm>
            <a:off x="0" y="1881948"/>
            <a:ext cx="11910060" cy="4960352"/>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110</a:t>
            </a:fld>
            <a:endParaRPr dirty="0"/>
          </a:p>
        </p:txBody>
      </p:sp>
    </p:spTree>
    <p:extLst>
      <p:ext uri="{BB962C8B-B14F-4D97-AF65-F5344CB8AC3E}">
        <p14:creationId xmlns:p14="http://schemas.microsoft.com/office/powerpoint/2010/main" val="3700708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ELA Student View Page Example</a:t>
            </a:r>
            <a:endParaRPr sz="4400" dirty="0"/>
          </a:p>
        </p:txBody>
      </p:sp>
      <p:pic>
        <p:nvPicPr>
          <p:cNvPr id="2" name="Picture 1"/>
          <p:cNvPicPr>
            <a:picLocks noChangeAspect="1"/>
          </p:cNvPicPr>
          <p:nvPr/>
        </p:nvPicPr>
        <p:blipFill>
          <a:blip r:embed="rId3"/>
          <a:stretch>
            <a:fillRect/>
          </a:stretch>
        </p:blipFill>
        <p:spPr>
          <a:xfrm>
            <a:off x="1" y="1840230"/>
            <a:ext cx="12192000" cy="5017770"/>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111</a:t>
            </a:fld>
            <a:endParaRPr dirty="0"/>
          </a:p>
        </p:txBody>
      </p:sp>
    </p:spTree>
    <p:extLst>
      <p:ext uri="{BB962C8B-B14F-4D97-AF65-F5344CB8AC3E}">
        <p14:creationId xmlns:p14="http://schemas.microsoft.com/office/powerpoint/2010/main" val="613768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33400" indent="-457200">
              <a:spcBef>
                <a:spcPts val="600"/>
              </a:spcBef>
              <a:buClr>
                <a:schemeClr val="bg2"/>
              </a:buClr>
              <a:buSzPct val="100000"/>
            </a:pPr>
            <a:r>
              <a:rPr lang="en-US" sz="3200" dirty="0">
                <a:solidFill>
                  <a:srgbClr val="014B8C"/>
                </a:solidFill>
              </a:rPr>
              <a:t>Combine several EEs into an instructional unit and select them at one time. </a:t>
            </a:r>
          </a:p>
          <a:p>
            <a:pPr marL="533400" indent="-457200">
              <a:spcBef>
                <a:spcPts val="600"/>
              </a:spcBef>
              <a:buClr>
                <a:schemeClr val="bg2"/>
              </a:buClr>
              <a:buSzPct val="100000"/>
            </a:pPr>
            <a:r>
              <a:rPr lang="en-US" sz="3200" dirty="0">
                <a:solidFill>
                  <a:srgbClr val="014B8C"/>
                </a:solidFill>
              </a:rPr>
              <a:t>When the assessment window opens, select all EEs planned for instruction so a student meets blueprint requirements.</a:t>
            </a:r>
          </a:p>
          <a:p>
            <a:pPr marL="533400" indent="-457200">
              <a:spcBef>
                <a:spcPts val="600"/>
              </a:spcBef>
              <a:buClr>
                <a:schemeClr val="bg2"/>
              </a:buClr>
              <a:buSzPct val="100000"/>
            </a:pPr>
            <a:r>
              <a:rPr lang="en-US" sz="3200" dirty="0">
                <a:solidFill>
                  <a:srgbClr val="014B8C"/>
                </a:solidFill>
              </a:rPr>
              <a:t>Print the Student View page after making selections and create a timeline for instruction and assessment throughout the window in order to meet requirements.</a:t>
            </a:r>
          </a:p>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Instruction and Assessment Planner as a Tool</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112</a:t>
            </a:fld>
            <a:endParaRPr dirty="0"/>
          </a:p>
        </p:txBody>
      </p:sp>
    </p:spTree>
    <p:extLst>
      <p:ext uri="{BB962C8B-B14F-4D97-AF65-F5344CB8AC3E}">
        <p14:creationId xmlns:p14="http://schemas.microsoft.com/office/powerpoint/2010/main" val="990352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Calendar</a:t>
            </a:r>
            <a:endParaRPr sz="4400" dirty="0"/>
          </a:p>
        </p:txBody>
      </p:sp>
      <p:pic>
        <p:nvPicPr>
          <p:cNvPr id="5" name="Google Shape;810;p156" descr="Calendar&#10;&#10;Description automatically generated"/>
          <p:cNvPicPr preferRelativeResize="0"/>
          <p:nvPr/>
        </p:nvPicPr>
        <p:blipFill rotWithShape="1">
          <a:blip r:embed="rId3">
            <a:alphaModFix/>
          </a:blip>
          <a:srcRect/>
          <a:stretch/>
        </p:blipFill>
        <p:spPr>
          <a:xfrm>
            <a:off x="3201713" y="2282950"/>
            <a:ext cx="6330907" cy="408356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113</a:t>
            </a:fld>
            <a:endParaRPr dirty="0"/>
          </a:p>
        </p:txBody>
      </p:sp>
    </p:spTree>
    <p:extLst>
      <p:ext uri="{BB962C8B-B14F-4D97-AF65-F5344CB8AC3E}">
        <p14:creationId xmlns:p14="http://schemas.microsoft.com/office/powerpoint/2010/main" val="2801571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a:t>Where do Test Administrators chose the EE they intend to assess?</a:t>
            </a:r>
          </a:p>
          <a:p>
            <a:pPr marL="590550" lvl="0" indent="-514350">
              <a:spcBef>
                <a:spcPts val="600"/>
              </a:spcBef>
              <a:buClr>
                <a:schemeClr val="dk2"/>
              </a:buClr>
              <a:buSzPct val="100000"/>
              <a:buFont typeface="+mj-lt"/>
              <a:buAutoNum type="arabicPeriod"/>
            </a:pPr>
            <a:r>
              <a:rPr lang="en-US" sz="3200" dirty="0"/>
              <a:t>What are the two places that Mini-maps can be found?</a:t>
            </a:r>
          </a:p>
          <a:p>
            <a:pPr marL="590550" lvl="0" indent="-514350">
              <a:spcBef>
                <a:spcPts val="600"/>
              </a:spcBef>
              <a:buClr>
                <a:schemeClr val="dk2"/>
              </a:buClr>
              <a:buSzPct val="100000"/>
              <a:buFont typeface="+mj-lt"/>
              <a:buAutoNum type="arabicPeriod"/>
            </a:pPr>
            <a:r>
              <a:rPr lang="en-US" sz="3200" dirty="0"/>
              <a:t>The FCI, PNP, and Student Login information can all be found in the IAP.</a:t>
            </a:r>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VII</a:t>
            </a:r>
            <a:endParaRPr sz="4400" dirty="0"/>
          </a:p>
        </p:txBody>
      </p:sp>
      <p:pic>
        <p:nvPicPr>
          <p:cNvPr id="2" name="Picture 1"/>
          <p:cNvPicPr>
            <a:picLocks noChangeAspect="1"/>
          </p:cNvPicPr>
          <p:nvPr/>
        </p:nvPicPr>
        <p:blipFill>
          <a:blip r:embed="rId3"/>
          <a:stretch>
            <a:fillRect/>
          </a:stretch>
        </p:blipFill>
        <p:spPr>
          <a:xfrm>
            <a:off x="8938922" y="5218128"/>
            <a:ext cx="2908680" cy="137698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114</a:t>
            </a:fld>
            <a:endParaRPr dirty="0"/>
          </a:p>
        </p:txBody>
      </p:sp>
    </p:spTree>
    <p:extLst>
      <p:ext uri="{BB962C8B-B14F-4D97-AF65-F5344CB8AC3E}">
        <p14:creationId xmlns:p14="http://schemas.microsoft.com/office/powerpoint/2010/main" val="4110364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8093710" cy="2133600"/>
          </a:xfrm>
          <a:prstGeom prst="rect">
            <a:avLst/>
          </a:prstGeom>
          <a:noFill/>
          <a:ln>
            <a:noFill/>
          </a:ln>
        </p:spPr>
        <p:txBody>
          <a:bodyPr spcFirstLastPara="1" wrap="square" lIns="121900" tIns="60933" rIns="121900" bIns="60933" anchor="ctr" anchorCtr="0">
            <a:noAutofit/>
          </a:bodyPr>
          <a:lstStyle/>
          <a:p>
            <a:pPr>
              <a:buSzPts val="4000"/>
            </a:pPr>
            <a:r>
              <a:rPr lang="en-US" sz="5330" b="1" dirty="0"/>
              <a:t>Section 8:</a:t>
            </a:r>
            <a:br>
              <a:rPr lang="en-US" sz="5330" b="1" dirty="0"/>
            </a:br>
            <a:r>
              <a:rPr lang="en-US" sz="5330" b="1" dirty="0"/>
              <a:t>Resources for Success</a:t>
            </a:r>
            <a:endParaRPr sz="533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2530529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92500" lnSpcReduction="20000"/>
          </a:bodyPr>
          <a:lstStyle/>
          <a:p>
            <a:pPr marL="590550" indent="-514350">
              <a:spcBef>
                <a:spcPts val="600"/>
              </a:spcBef>
              <a:buClr>
                <a:schemeClr val="bg2"/>
              </a:buClr>
              <a:buSzPct val="100000"/>
              <a:buFont typeface="+mj-lt"/>
              <a:buAutoNum type="arabicPeriod"/>
            </a:pPr>
            <a:r>
              <a:rPr lang="en-US" sz="3200" dirty="0">
                <a:solidFill>
                  <a:srgbClr val="014B8C"/>
                </a:solidFill>
              </a:rPr>
              <a:t>View the Professional Development (PD) site to better understand how to teach the EEs.</a:t>
            </a:r>
          </a:p>
          <a:p>
            <a:pPr marL="590550" indent="-514350">
              <a:spcBef>
                <a:spcPts val="600"/>
              </a:spcBef>
              <a:buClr>
                <a:schemeClr val="bg2"/>
              </a:buClr>
              <a:buSzPct val="100000"/>
              <a:buFont typeface="+mj-lt"/>
              <a:buAutoNum type="arabicPeriod"/>
            </a:pPr>
            <a:r>
              <a:rPr lang="en-US" sz="3200" dirty="0">
                <a:solidFill>
                  <a:srgbClr val="014B8C"/>
                </a:solidFill>
              </a:rPr>
              <a:t>Use the Practice and Released Items for the teacher and the student.</a:t>
            </a:r>
          </a:p>
          <a:p>
            <a:pPr marL="590550" indent="-514350">
              <a:spcBef>
                <a:spcPts val="600"/>
              </a:spcBef>
              <a:buClr>
                <a:schemeClr val="bg2"/>
              </a:buClr>
              <a:buSzPct val="100000"/>
              <a:buFont typeface="+mj-lt"/>
              <a:buAutoNum type="arabicPeriod"/>
            </a:pPr>
            <a:r>
              <a:rPr lang="en-US" sz="3200" dirty="0">
                <a:solidFill>
                  <a:srgbClr val="014B8C"/>
                </a:solidFill>
              </a:rPr>
              <a:t>Use the information from the Linkage Levels and Mini-Maps for ELA and math to plan instruction and create IEP goals.</a:t>
            </a:r>
          </a:p>
          <a:p>
            <a:pPr marL="590550" indent="-514350">
              <a:spcBef>
                <a:spcPts val="600"/>
              </a:spcBef>
              <a:buClr>
                <a:schemeClr val="bg2"/>
              </a:buClr>
              <a:buSzPct val="100000"/>
              <a:buFont typeface="+mj-lt"/>
              <a:buAutoNum type="arabicPeriod"/>
            </a:pPr>
            <a:r>
              <a:rPr lang="en-US" sz="3200" dirty="0">
                <a:solidFill>
                  <a:srgbClr val="014B8C"/>
                </a:solidFill>
              </a:rPr>
              <a:t>Gain a clear understanding of the EEs by deconstructing or unwrapping them.</a:t>
            </a:r>
          </a:p>
          <a:p>
            <a:pPr marL="590550" indent="-514350">
              <a:spcBef>
                <a:spcPts val="600"/>
              </a:spcBef>
              <a:buClr>
                <a:schemeClr val="bg2"/>
              </a:buClr>
              <a:buSzPct val="100000"/>
              <a:buFont typeface="+mj-lt"/>
              <a:buAutoNum type="arabicPeriod"/>
            </a:pPr>
            <a:r>
              <a:rPr lang="en-US" sz="3200" dirty="0">
                <a:solidFill>
                  <a:srgbClr val="014B8C"/>
                </a:solidFill>
              </a:rPr>
              <a:t>Use Familiar Text for Teaching.</a:t>
            </a:r>
          </a:p>
          <a:p>
            <a:pPr marL="590550" indent="-514350">
              <a:spcBef>
                <a:spcPts val="600"/>
              </a:spcBef>
              <a:buClr>
                <a:schemeClr val="bg2"/>
              </a:buClr>
              <a:buSzPct val="100000"/>
              <a:buFont typeface="+mj-lt"/>
              <a:buAutoNum type="arabicPeriod"/>
            </a:pPr>
            <a:r>
              <a:rPr lang="en-US" sz="3200" dirty="0">
                <a:solidFill>
                  <a:srgbClr val="014B8C"/>
                </a:solidFill>
              </a:rPr>
              <a:t>Use the fall testing report to plan for spring.</a:t>
            </a:r>
          </a:p>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Resources for Success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116</a:t>
            </a:fld>
            <a:endParaRPr dirty="0"/>
          </a:p>
        </p:txBody>
      </p:sp>
    </p:spTree>
    <p:extLst>
      <p:ext uri="{BB962C8B-B14F-4D97-AF65-F5344CB8AC3E}">
        <p14:creationId xmlns:p14="http://schemas.microsoft.com/office/powerpoint/2010/main" val="707564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Suggestion 1</a:t>
            </a:r>
            <a:endParaRPr sz="4400" dirty="0"/>
          </a:p>
        </p:txBody>
      </p:sp>
      <p:sp>
        <p:nvSpPr>
          <p:cNvPr id="6" name="Google Shape;332;p49"/>
          <p:cNvSpPr txBox="1">
            <a:spLocks/>
          </p:cNvSpPr>
          <p:nvPr/>
        </p:nvSpPr>
        <p:spPr>
          <a:xfrm>
            <a:off x="419101" y="1879882"/>
            <a:ext cx="11430000" cy="2463517"/>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a:t>View the Professional Development Modules, Instructional Resources, and District Training Resources provided by DLM to better understand how to teach the EEs.</a:t>
            </a:r>
          </a:p>
        </p:txBody>
      </p:sp>
      <p:pic>
        <p:nvPicPr>
          <p:cNvPr id="3" name="Picture 2"/>
          <p:cNvPicPr>
            <a:picLocks noChangeAspect="1"/>
          </p:cNvPicPr>
          <p:nvPr/>
        </p:nvPicPr>
        <p:blipFill>
          <a:blip r:embed="rId3"/>
          <a:stretch>
            <a:fillRect/>
          </a:stretch>
        </p:blipFill>
        <p:spPr>
          <a:xfrm>
            <a:off x="3959902" y="4282387"/>
            <a:ext cx="4889416" cy="1219306"/>
          </a:xfrm>
          <a:prstGeom prst="rect">
            <a:avLst/>
          </a:prstGeom>
        </p:spPr>
      </p:pic>
      <p:sp>
        <p:nvSpPr>
          <p:cNvPr id="7" name="Google Shape;332;p49"/>
          <p:cNvSpPr txBox="1">
            <a:spLocks/>
          </p:cNvSpPr>
          <p:nvPr/>
        </p:nvSpPr>
        <p:spPr>
          <a:xfrm>
            <a:off x="510541" y="5411753"/>
            <a:ext cx="11430000" cy="1066800"/>
          </a:xfrm>
          <a:prstGeom prst="rect">
            <a:avLst/>
          </a:prstGeom>
          <a:noFill/>
          <a:ln>
            <a:noFill/>
          </a:ln>
        </p:spPr>
        <p:txBody>
          <a:bodyPr spcFirstLastPara="1" wrap="square" lIns="121900" tIns="60933" rIns="121900" bIns="60933" anchor="ctr" anchorCtr="0">
            <a:normAutofit fontScale="850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b="0" dirty="0">
                <a:hlinkClick r:id="rId4"/>
              </a:rPr>
              <a:t>https://www.dlmpd.com/all-modules-organized-by-claim/</a:t>
            </a:r>
            <a:endParaRPr lang="en-US" sz="4400" b="0" dirty="0"/>
          </a:p>
        </p:txBody>
      </p:sp>
      <p:sp>
        <p:nvSpPr>
          <p:cNvPr id="8"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117</a:t>
            </a:fld>
            <a:endParaRPr dirty="0"/>
          </a:p>
        </p:txBody>
      </p:sp>
    </p:spTree>
    <p:extLst>
      <p:ext uri="{BB962C8B-B14F-4D97-AF65-F5344CB8AC3E}">
        <p14:creationId xmlns:p14="http://schemas.microsoft.com/office/powerpoint/2010/main" val="3505961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Suggestion 2</a:t>
            </a:r>
            <a:endParaRPr sz="4400" dirty="0"/>
          </a:p>
        </p:txBody>
      </p:sp>
      <p:sp>
        <p:nvSpPr>
          <p:cNvPr id="6" name="Google Shape;332;p49"/>
          <p:cNvSpPr txBox="1">
            <a:spLocks/>
          </p:cNvSpPr>
          <p:nvPr/>
        </p:nvSpPr>
        <p:spPr>
          <a:xfrm>
            <a:off x="419101" y="1879883"/>
            <a:ext cx="11430000" cy="1309088"/>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a:t>Use the Practice and Released items with students prior to administration of the actual </a:t>
            </a:r>
            <a:r>
              <a:rPr lang="en-US" sz="3600" b="0" dirty="0" err="1"/>
              <a:t>testlets</a:t>
            </a:r>
            <a:r>
              <a:rPr lang="en-US" sz="3600" b="0" dirty="0"/>
              <a:t>. </a:t>
            </a:r>
          </a:p>
        </p:txBody>
      </p:sp>
      <p:sp>
        <p:nvSpPr>
          <p:cNvPr id="7" name="Google Shape;332;p49"/>
          <p:cNvSpPr txBox="1">
            <a:spLocks/>
          </p:cNvSpPr>
          <p:nvPr/>
        </p:nvSpPr>
        <p:spPr>
          <a:xfrm>
            <a:off x="327661" y="3063240"/>
            <a:ext cx="11430000" cy="1495073"/>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09728" lvl="0" indent="-8128" algn="l">
              <a:lnSpc>
                <a:spcPct val="80000"/>
              </a:lnSpc>
              <a:buClr>
                <a:schemeClr val="accent1"/>
              </a:buClr>
              <a:buSzPts val="600"/>
            </a:pPr>
            <a:r>
              <a:rPr lang="en-US" sz="3200" b="0" u="sng" dirty="0">
                <a:solidFill>
                  <a:schemeClr val="hlink"/>
                </a:solidFill>
                <a:hlinkClick r:id="rId3"/>
              </a:rPr>
              <a:t>https://dynamiclearningmaps.org/sites/default/files/documents/Manuals_Blueprints/Guide_to_Practice_Activities_and_Released_Testlets.pdf</a:t>
            </a:r>
            <a:endParaRPr lang="en-US" sz="3200" b="0" dirty="0"/>
          </a:p>
        </p:txBody>
      </p:sp>
      <p:sp>
        <p:nvSpPr>
          <p:cNvPr id="8" name="Google Shape;332;p49"/>
          <p:cNvSpPr txBox="1">
            <a:spLocks/>
          </p:cNvSpPr>
          <p:nvPr/>
        </p:nvSpPr>
        <p:spPr>
          <a:xfrm>
            <a:off x="331471" y="4741193"/>
            <a:ext cx="11430000" cy="1309088"/>
          </a:xfrm>
          <a:prstGeom prst="rect">
            <a:avLst/>
          </a:prstGeom>
          <a:noFill/>
          <a:ln>
            <a:noFill/>
          </a:ln>
        </p:spPr>
        <p:txBody>
          <a:bodyPr spcFirstLastPara="1" wrap="square" lIns="121900" tIns="60933" rIns="121900" bIns="60933" anchor="ctr" anchorCtr="0">
            <a:normAutofit fontScale="8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a:t>The Kite Student Portal must be installed </a:t>
            </a:r>
            <a:r>
              <a:rPr lang="en-US" sz="3600" dirty="0"/>
              <a:t>BEFORE </a:t>
            </a:r>
            <a:r>
              <a:rPr lang="en-US" sz="3600" b="0" dirty="0"/>
              <a:t>you can access practice activities or released </a:t>
            </a:r>
            <a:r>
              <a:rPr lang="en-US" sz="3600" b="0" dirty="0" err="1"/>
              <a:t>testlets</a:t>
            </a:r>
            <a:r>
              <a:rPr lang="en-US" sz="3600" b="0" dirty="0"/>
              <a:t> or administer </a:t>
            </a:r>
            <a:r>
              <a:rPr lang="en-US" sz="3600" b="0" dirty="0" err="1"/>
              <a:t>testlets</a:t>
            </a:r>
            <a:r>
              <a:rPr lang="en-US" sz="3600" b="0" dirty="0"/>
              <a:t>. </a:t>
            </a:r>
            <a:r>
              <a:rPr lang="en-US" sz="3600" dirty="0"/>
              <a:t>Kite Portal automatically updates when logging in.</a:t>
            </a:r>
          </a:p>
        </p:txBody>
      </p:sp>
      <p:pic>
        <p:nvPicPr>
          <p:cNvPr id="2" name="Picture 1"/>
          <p:cNvPicPr>
            <a:picLocks noChangeAspect="1"/>
          </p:cNvPicPr>
          <p:nvPr/>
        </p:nvPicPr>
        <p:blipFill>
          <a:blip r:embed="rId4"/>
          <a:stretch>
            <a:fillRect/>
          </a:stretch>
        </p:blipFill>
        <p:spPr>
          <a:xfrm>
            <a:off x="10103260" y="4686134"/>
            <a:ext cx="2249619" cy="1920406"/>
          </a:xfrm>
          <a:prstGeom prst="rect">
            <a:avLst/>
          </a:prstGeom>
        </p:spPr>
      </p:pic>
      <p:sp>
        <p:nvSpPr>
          <p:cNvPr id="9"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118</a:t>
            </a:fld>
            <a:endParaRPr dirty="0"/>
          </a:p>
        </p:txBody>
      </p:sp>
    </p:spTree>
    <p:extLst>
      <p:ext uri="{BB962C8B-B14F-4D97-AF65-F5344CB8AC3E}">
        <p14:creationId xmlns:p14="http://schemas.microsoft.com/office/powerpoint/2010/main" val="4066545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Parent Information Page</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a:t>Parents have access to the Released Items.</a:t>
            </a:r>
          </a:p>
        </p:txBody>
      </p:sp>
      <p:sp>
        <p:nvSpPr>
          <p:cNvPr id="7" name="Google Shape;332;p49"/>
          <p:cNvSpPr txBox="1">
            <a:spLocks/>
          </p:cNvSpPr>
          <p:nvPr/>
        </p:nvSpPr>
        <p:spPr>
          <a:xfrm>
            <a:off x="213361" y="2588543"/>
            <a:ext cx="11430000" cy="1066800"/>
          </a:xfrm>
          <a:prstGeom prst="rect">
            <a:avLst/>
          </a:prstGeom>
          <a:noFill/>
          <a:ln>
            <a:noFill/>
          </a:ln>
        </p:spPr>
        <p:txBody>
          <a:bodyPr spcFirstLastPara="1" wrap="square" lIns="121900" tIns="60933" rIns="121900" bIns="60933" anchor="ctr" anchorCtr="0">
            <a:normAutofit fontScale="850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b="0" dirty="0">
                <a:hlinkClick r:id="rId3"/>
              </a:rPr>
              <a:t>https://dese.mo.gov/quality-schools/assessment/map-a</a:t>
            </a:r>
            <a:endParaRPr lang="en-US" sz="4400" b="0" dirty="0"/>
          </a:p>
        </p:txBody>
      </p:sp>
      <p:grpSp>
        <p:nvGrpSpPr>
          <p:cNvPr id="8" name="Group 7"/>
          <p:cNvGrpSpPr/>
          <p:nvPr/>
        </p:nvGrpSpPr>
        <p:grpSpPr>
          <a:xfrm>
            <a:off x="1652270" y="4514850"/>
            <a:ext cx="8006080" cy="1920240"/>
            <a:chOff x="1435100" y="4503420"/>
            <a:chExt cx="8006080" cy="1920240"/>
          </a:xfrm>
        </p:grpSpPr>
        <p:pic>
          <p:nvPicPr>
            <p:cNvPr id="2" name="Picture 1"/>
            <p:cNvPicPr>
              <a:picLocks noChangeAspect="1"/>
            </p:cNvPicPr>
            <p:nvPr/>
          </p:nvPicPr>
          <p:blipFill>
            <a:blip r:embed="rId4"/>
            <a:stretch>
              <a:fillRect/>
            </a:stretch>
          </p:blipFill>
          <p:spPr>
            <a:xfrm>
              <a:off x="4366907" y="4506385"/>
              <a:ext cx="2658086" cy="191431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7164" y="4521707"/>
              <a:ext cx="2414016" cy="190195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5100" y="4503420"/>
              <a:ext cx="2785940" cy="1855469"/>
            </a:xfrm>
            <a:prstGeom prst="rect">
              <a:avLst/>
            </a:prstGeom>
          </p:spPr>
        </p:pic>
      </p:grpSp>
      <p:sp>
        <p:nvSpPr>
          <p:cNvPr id="10"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119</a:t>
            </a:fld>
            <a:endParaRPr dirty="0"/>
          </a:p>
        </p:txBody>
      </p:sp>
    </p:spTree>
    <p:extLst>
      <p:ext uri="{BB962C8B-B14F-4D97-AF65-F5344CB8AC3E}">
        <p14:creationId xmlns:p14="http://schemas.microsoft.com/office/powerpoint/2010/main" val="975552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sldNum" idx="12"/>
          </p:nvPr>
        </p:nvSpPr>
        <p:spPr>
          <a:xfrm>
            <a:off x="152400" y="13335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12</a:t>
            </a:fld>
            <a:endParaRPr dirty="0"/>
          </a:p>
        </p:txBody>
      </p:sp>
      <p:sp>
        <p:nvSpPr>
          <p:cNvPr id="219" name="Google Shape;219;p36"/>
          <p:cNvSpPr txBox="1">
            <a:spLocks noGrp="1"/>
          </p:cNvSpPr>
          <p:nvPr>
            <p:ph type="body" idx="1"/>
          </p:nvPr>
        </p:nvSpPr>
        <p:spPr>
          <a:xfrm>
            <a:off x="381000" y="2009898"/>
            <a:ext cx="6154711" cy="4512511"/>
          </a:xfrm>
          <a:prstGeom prst="rect">
            <a:avLst/>
          </a:prstGeom>
          <a:noFill/>
          <a:ln>
            <a:noFill/>
          </a:ln>
        </p:spPr>
        <p:txBody>
          <a:bodyPr spcFirstLastPara="1" wrap="square" lIns="91433" tIns="45700" rIns="91433" bIns="45700" anchor="t" anchorCtr="0">
            <a:noAutofit/>
          </a:bodyPr>
          <a:lstStyle/>
          <a:p>
            <a:pPr marL="25400" lvl="0" indent="0">
              <a:spcBef>
                <a:spcPts val="600"/>
              </a:spcBef>
              <a:buClr>
                <a:srgbClr val="000000"/>
              </a:buClr>
              <a:buSzPts val="3600"/>
              <a:buNone/>
            </a:pPr>
            <a:r>
              <a:rPr lang="en-US" sz="2800" dirty="0"/>
              <a:t>Teachers are encouraged to be familiar with five of the eleven manuals posted </a:t>
            </a:r>
          </a:p>
          <a:p>
            <a:pPr lvl="0" indent="-431800">
              <a:spcBef>
                <a:spcPts val="600"/>
              </a:spcBef>
              <a:buClr>
                <a:schemeClr val="bg2"/>
              </a:buClr>
              <a:buSzPct val="100000"/>
            </a:pPr>
            <a:r>
              <a:rPr lang="en-US" sz="2800" dirty="0">
                <a:solidFill>
                  <a:schemeClr val="hlink"/>
                </a:solidFill>
                <a:hlinkClick r:id="rId3"/>
              </a:rPr>
              <a:t>Accessibility Manual</a:t>
            </a:r>
            <a:endParaRPr lang="en-US" sz="2800" dirty="0"/>
          </a:p>
          <a:p>
            <a:pPr lvl="0" indent="-431800">
              <a:spcBef>
                <a:spcPts val="600"/>
              </a:spcBef>
              <a:buClr>
                <a:schemeClr val="bg2"/>
              </a:buClr>
              <a:buSzPct val="100000"/>
            </a:pPr>
            <a:r>
              <a:rPr lang="en-US" sz="2800" dirty="0">
                <a:solidFill>
                  <a:schemeClr val="hlink"/>
                </a:solidFill>
                <a:hlinkClick r:id="rId4"/>
              </a:rPr>
              <a:t>Educator Portal User Guide</a:t>
            </a:r>
            <a:endParaRPr lang="en-US" sz="2800" dirty="0"/>
          </a:p>
          <a:p>
            <a:pPr lvl="0" indent="-431800">
              <a:spcBef>
                <a:spcPts val="600"/>
              </a:spcBef>
              <a:buClr>
                <a:schemeClr val="bg2"/>
              </a:buClr>
              <a:buSzPct val="100000"/>
            </a:pPr>
            <a:r>
              <a:rPr lang="en-US" sz="2800" dirty="0">
                <a:solidFill>
                  <a:schemeClr val="hlink"/>
                </a:solidFill>
                <a:hlinkClick r:id="rId5"/>
              </a:rPr>
              <a:t>Guide to Required Test Administrator Training</a:t>
            </a:r>
            <a:endParaRPr lang="en-US" sz="2800" dirty="0"/>
          </a:p>
          <a:p>
            <a:pPr lvl="0" indent="-431800">
              <a:spcBef>
                <a:spcPts val="600"/>
              </a:spcBef>
              <a:buClr>
                <a:schemeClr val="bg2"/>
              </a:buClr>
              <a:buSzPct val="100000"/>
            </a:pPr>
            <a:r>
              <a:rPr lang="en-US" sz="2800" dirty="0">
                <a:solidFill>
                  <a:schemeClr val="hlink"/>
                </a:solidFill>
                <a:hlinkClick r:id="rId6"/>
              </a:rPr>
              <a:t>Guide to Practice Activities and Released </a:t>
            </a:r>
            <a:r>
              <a:rPr lang="en-US" sz="2800" dirty="0" err="1">
                <a:solidFill>
                  <a:schemeClr val="hlink"/>
                </a:solidFill>
                <a:hlinkClick r:id="rId6"/>
              </a:rPr>
              <a:t>Testlets</a:t>
            </a:r>
            <a:r>
              <a:rPr lang="en-US" sz="2800" dirty="0">
                <a:solidFill>
                  <a:schemeClr val="hlink"/>
                </a:solidFill>
                <a:hlinkClick r:id="rId6"/>
              </a:rPr>
              <a:t> IM</a:t>
            </a:r>
            <a:endParaRPr lang="en-US" sz="2800" dirty="0"/>
          </a:p>
          <a:p>
            <a:pPr lvl="0" indent="-431800">
              <a:spcBef>
                <a:spcPts val="600"/>
              </a:spcBef>
              <a:buClr>
                <a:schemeClr val="bg2"/>
              </a:buClr>
              <a:buSzPct val="100000"/>
            </a:pPr>
            <a:r>
              <a:rPr lang="en-US" sz="2800" b="1" dirty="0">
                <a:solidFill>
                  <a:schemeClr val="hlink"/>
                </a:solidFill>
                <a:hlinkClick r:id="rId7"/>
              </a:rPr>
              <a:t>Test Administration Manual</a:t>
            </a:r>
            <a:endParaRPr lang="en-US" sz="2800" b="1" dirty="0"/>
          </a:p>
          <a:p>
            <a:pPr marL="84665" indent="0">
              <a:spcBef>
                <a:spcPts val="400"/>
              </a:spcBef>
              <a:buSzPts val="2600"/>
              <a:buNone/>
            </a:pPr>
            <a:endParaRPr sz="3200" b="1" dirty="0"/>
          </a:p>
        </p:txBody>
      </p:sp>
      <p:sp>
        <p:nvSpPr>
          <p:cNvPr id="220" name="Google Shape;220;p36"/>
          <p:cNvSpPr txBox="1">
            <a:spLocks noGrp="1"/>
          </p:cNvSpPr>
          <p:nvPr>
            <p:ph type="title"/>
          </p:nvPr>
        </p:nvSpPr>
        <p:spPr>
          <a:xfrm>
            <a:off x="381000" y="1148145"/>
            <a:ext cx="11430000" cy="800000"/>
          </a:xfrm>
          <a:prstGeom prst="rect">
            <a:avLst/>
          </a:prstGeom>
          <a:noFill/>
          <a:ln>
            <a:noFill/>
          </a:ln>
        </p:spPr>
        <p:txBody>
          <a:bodyPr spcFirstLastPara="1" wrap="square" lIns="91433" tIns="45700" rIns="91433" bIns="45700" anchor="ctr" anchorCtr="0">
            <a:noAutofit/>
          </a:bodyPr>
          <a:lstStyle/>
          <a:p>
            <a:pPr>
              <a:buSzPts val="4000"/>
            </a:pPr>
            <a:r>
              <a:rPr lang="en-US" sz="4400" dirty="0"/>
              <a:t>MAP-A/DLM Manuals</a:t>
            </a:r>
            <a:endParaRPr sz="4400" dirty="0"/>
          </a:p>
        </p:txBody>
      </p:sp>
      <p:pic>
        <p:nvPicPr>
          <p:cNvPr id="2" name="Picture 1"/>
          <p:cNvPicPr>
            <a:picLocks noChangeAspect="1"/>
          </p:cNvPicPr>
          <p:nvPr/>
        </p:nvPicPr>
        <p:blipFill>
          <a:blip r:embed="rId8"/>
          <a:stretch>
            <a:fillRect/>
          </a:stretch>
        </p:blipFill>
        <p:spPr>
          <a:xfrm>
            <a:off x="7031899" y="2143593"/>
            <a:ext cx="4741114" cy="4385195"/>
          </a:xfrm>
          <a:prstGeom prst="rect">
            <a:avLst/>
          </a:prstGeom>
        </p:spPr>
      </p:pic>
    </p:spTree>
    <p:extLst>
      <p:ext uri="{BB962C8B-B14F-4D97-AF65-F5344CB8AC3E}">
        <p14:creationId xmlns:p14="http://schemas.microsoft.com/office/powerpoint/2010/main" val="2322240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Suggestion 3</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a:t>Use the information from Linkage Levels and Mini-Maps for ELA and math to plan instruction and create IEP goals.</a:t>
            </a:r>
          </a:p>
        </p:txBody>
      </p:sp>
      <p:pic>
        <p:nvPicPr>
          <p:cNvPr id="3" name="Picture 2"/>
          <p:cNvPicPr>
            <a:picLocks noChangeAspect="1"/>
          </p:cNvPicPr>
          <p:nvPr/>
        </p:nvPicPr>
        <p:blipFill>
          <a:blip r:embed="rId3"/>
          <a:stretch>
            <a:fillRect/>
          </a:stretch>
        </p:blipFill>
        <p:spPr>
          <a:xfrm>
            <a:off x="1675270" y="3097531"/>
            <a:ext cx="8314550" cy="3617340"/>
          </a:xfrm>
          <a:prstGeom prst="rect">
            <a:avLst/>
          </a:prstGeom>
        </p:spPr>
      </p:pic>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120</a:t>
            </a:fld>
            <a:endParaRPr dirty="0"/>
          </a:p>
        </p:txBody>
      </p:sp>
    </p:spTree>
    <p:extLst>
      <p:ext uri="{BB962C8B-B14F-4D97-AF65-F5344CB8AC3E}">
        <p14:creationId xmlns:p14="http://schemas.microsoft.com/office/powerpoint/2010/main" val="1226077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Benchmarks</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a:t>Students taking or eligible for the MAP-A are </a:t>
            </a:r>
            <a:r>
              <a:rPr lang="en-US" sz="3600" dirty="0"/>
              <a:t>required </a:t>
            </a:r>
            <a:r>
              <a:rPr lang="en-US" sz="3600" b="0" dirty="0"/>
              <a:t>to have Benchmarks with the IEP goals.</a:t>
            </a:r>
            <a:endParaRPr lang="en-US" sz="3600" dirty="0"/>
          </a:p>
        </p:txBody>
      </p:sp>
      <p:pic>
        <p:nvPicPr>
          <p:cNvPr id="2" name="Picture 1"/>
          <p:cNvPicPr>
            <a:picLocks noChangeAspect="1"/>
          </p:cNvPicPr>
          <p:nvPr/>
        </p:nvPicPr>
        <p:blipFill>
          <a:blip r:embed="rId3"/>
          <a:stretch>
            <a:fillRect/>
          </a:stretch>
        </p:blipFill>
        <p:spPr>
          <a:xfrm>
            <a:off x="240031" y="3030953"/>
            <a:ext cx="11621440" cy="3827047"/>
          </a:xfrm>
          <a:prstGeom prst="rect">
            <a:avLst/>
          </a:prstGeom>
        </p:spPr>
      </p:pic>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121</a:t>
            </a:fld>
            <a:endParaRPr dirty="0"/>
          </a:p>
        </p:txBody>
      </p:sp>
    </p:spTree>
    <p:extLst>
      <p:ext uri="{BB962C8B-B14F-4D97-AF65-F5344CB8AC3E}">
        <p14:creationId xmlns:p14="http://schemas.microsoft.com/office/powerpoint/2010/main" val="1615466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Suggestion 4</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a:t>Gain a clear understanding of the Essential Elements by deconstructing or unwrapping them.</a:t>
            </a:r>
            <a:endParaRPr lang="en-US" sz="3600" dirty="0"/>
          </a:p>
        </p:txBody>
      </p:sp>
      <p:sp>
        <p:nvSpPr>
          <p:cNvPr id="7" name="Google Shape;332;p49"/>
          <p:cNvSpPr txBox="1">
            <a:spLocks/>
          </p:cNvSpPr>
          <p:nvPr/>
        </p:nvSpPr>
        <p:spPr>
          <a:xfrm>
            <a:off x="491489" y="3003833"/>
            <a:ext cx="11601451" cy="1149068"/>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a:hlinkClick r:id="rId3"/>
              </a:rPr>
              <a:t>https://www.dlmpd.com/dlm-essential-elements-unpacking</a:t>
            </a:r>
            <a:endParaRPr lang="en-US" sz="3600" dirty="0"/>
          </a:p>
        </p:txBody>
      </p:sp>
      <p:pic>
        <p:nvPicPr>
          <p:cNvPr id="3" name="Picture 2"/>
          <p:cNvPicPr>
            <a:picLocks noChangeAspect="1"/>
          </p:cNvPicPr>
          <p:nvPr/>
        </p:nvPicPr>
        <p:blipFill>
          <a:blip r:embed="rId4"/>
          <a:stretch>
            <a:fillRect/>
          </a:stretch>
        </p:blipFill>
        <p:spPr>
          <a:xfrm>
            <a:off x="3312215" y="3995047"/>
            <a:ext cx="4584589" cy="2731245"/>
          </a:xfrm>
          <a:prstGeom prst="rect">
            <a:avLst/>
          </a:prstGeom>
        </p:spPr>
      </p:pic>
      <p:sp>
        <p:nvSpPr>
          <p:cNvPr id="8"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122</a:t>
            </a:fld>
            <a:endParaRPr dirty="0"/>
          </a:p>
        </p:txBody>
      </p:sp>
    </p:spTree>
    <p:extLst>
      <p:ext uri="{BB962C8B-B14F-4D97-AF65-F5344CB8AC3E}">
        <p14:creationId xmlns:p14="http://schemas.microsoft.com/office/powerpoint/2010/main" val="3495995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Suggestion 5</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800" dirty="0"/>
              <a:t>Use Familiar Texts</a:t>
            </a:r>
          </a:p>
        </p:txBody>
      </p:sp>
      <p:sp>
        <p:nvSpPr>
          <p:cNvPr id="7" name="Google Shape;332;p49"/>
          <p:cNvSpPr txBox="1">
            <a:spLocks/>
          </p:cNvSpPr>
          <p:nvPr/>
        </p:nvSpPr>
        <p:spPr>
          <a:xfrm>
            <a:off x="297179" y="5372100"/>
            <a:ext cx="11601451" cy="126873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a:hlinkClick r:id="rId3"/>
              </a:rPr>
              <a:t>https://dynamiclearningmaps.org/instructional-resources-ie/English_language_arts/familiar-texts</a:t>
            </a:r>
            <a:endParaRPr lang="en-US" sz="3600" dirty="0"/>
          </a:p>
        </p:txBody>
      </p:sp>
      <p:pic>
        <p:nvPicPr>
          <p:cNvPr id="2" name="Picture 1"/>
          <p:cNvPicPr>
            <a:picLocks noChangeAspect="1"/>
          </p:cNvPicPr>
          <p:nvPr/>
        </p:nvPicPr>
        <p:blipFill>
          <a:blip r:embed="rId4"/>
          <a:stretch>
            <a:fillRect/>
          </a:stretch>
        </p:blipFill>
        <p:spPr>
          <a:xfrm>
            <a:off x="640080" y="2731770"/>
            <a:ext cx="11407139" cy="2743200"/>
          </a:xfrm>
          <a:prstGeom prst="rect">
            <a:avLst/>
          </a:prstGeom>
        </p:spPr>
      </p:pic>
      <p:sp>
        <p:nvSpPr>
          <p:cNvPr id="8"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123</a:t>
            </a:fld>
            <a:endParaRPr dirty="0"/>
          </a:p>
        </p:txBody>
      </p:sp>
    </p:spTree>
    <p:extLst>
      <p:ext uri="{BB962C8B-B14F-4D97-AF65-F5344CB8AC3E}">
        <p14:creationId xmlns:p14="http://schemas.microsoft.com/office/powerpoint/2010/main" val="3799526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Tar Heel Reader</a:t>
            </a:r>
            <a:endParaRPr sz="4400" dirty="0"/>
          </a:p>
        </p:txBody>
      </p:sp>
      <p:sp>
        <p:nvSpPr>
          <p:cNvPr id="7" name="Google Shape;332;p49"/>
          <p:cNvSpPr txBox="1">
            <a:spLocks/>
          </p:cNvSpPr>
          <p:nvPr/>
        </p:nvSpPr>
        <p:spPr>
          <a:xfrm>
            <a:off x="468629" y="1885950"/>
            <a:ext cx="11601451" cy="84582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a:hlinkClick r:id="rId3"/>
              </a:rPr>
              <a:t>https://tarheelreader.org</a:t>
            </a:r>
            <a:endParaRPr lang="en-US" sz="3600" dirty="0"/>
          </a:p>
        </p:txBody>
      </p:sp>
      <p:pic>
        <p:nvPicPr>
          <p:cNvPr id="3" name="Picture 2"/>
          <p:cNvPicPr>
            <a:picLocks noChangeAspect="1"/>
          </p:cNvPicPr>
          <p:nvPr/>
        </p:nvPicPr>
        <p:blipFill>
          <a:blip r:embed="rId4"/>
          <a:stretch>
            <a:fillRect/>
          </a:stretch>
        </p:blipFill>
        <p:spPr>
          <a:xfrm>
            <a:off x="4549140" y="2829767"/>
            <a:ext cx="7223760" cy="3900343"/>
          </a:xfrm>
          <a:prstGeom prst="rect">
            <a:avLst/>
          </a:prstGeom>
        </p:spPr>
      </p:pic>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124</a:t>
            </a:fld>
            <a:endParaRPr dirty="0"/>
          </a:p>
        </p:txBody>
      </p:sp>
    </p:spTree>
    <p:extLst>
      <p:ext uri="{BB962C8B-B14F-4D97-AF65-F5344CB8AC3E}">
        <p14:creationId xmlns:p14="http://schemas.microsoft.com/office/powerpoint/2010/main" val="2135151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Suggestion 6</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800" dirty="0"/>
              <a:t>Use the Fall Performance Report to Plan for Spring teaching and testing.</a:t>
            </a:r>
          </a:p>
        </p:txBody>
      </p:sp>
      <p:pic>
        <p:nvPicPr>
          <p:cNvPr id="3" name="Picture 2"/>
          <p:cNvPicPr>
            <a:picLocks noChangeAspect="1"/>
          </p:cNvPicPr>
          <p:nvPr/>
        </p:nvPicPr>
        <p:blipFill>
          <a:blip r:embed="rId3"/>
          <a:stretch>
            <a:fillRect/>
          </a:stretch>
        </p:blipFill>
        <p:spPr>
          <a:xfrm>
            <a:off x="400050" y="3177540"/>
            <a:ext cx="11510010" cy="3628170"/>
          </a:xfrm>
          <a:prstGeom prst="rect">
            <a:avLst/>
          </a:prstGeom>
        </p:spPr>
      </p:pic>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125</a:t>
            </a:fld>
            <a:endParaRPr dirty="0"/>
          </a:p>
        </p:txBody>
      </p:sp>
    </p:spTree>
    <p:extLst>
      <p:ext uri="{BB962C8B-B14F-4D97-AF65-F5344CB8AC3E}">
        <p14:creationId xmlns:p14="http://schemas.microsoft.com/office/powerpoint/2010/main" val="899793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a:t>Familiar texts can only be used for testing.</a:t>
            </a:r>
          </a:p>
          <a:p>
            <a:pPr marL="590550" lvl="0" indent="-514350">
              <a:spcBef>
                <a:spcPts val="600"/>
              </a:spcBef>
              <a:buClr>
                <a:schemeClr val="dk2"/>
              </a:buClr>
              <a:buSzPct val="100000"/>
              <a:buFont typeface="+mj-lt"/>
              <a:buAutoNum type="arabicPeriod"/>
            </a:pPr>
            <a:r>
              <a:rPr lang="en-US" sz="3200" dirty="0"/>
              <a:t>Where can students access the practice activities and released items?</a:t>
            </a:r>
          </a:p>
          <a:p>
            <a:pPr marL="590550" lvl="0" indent="-514350">
              <a:spcBef>
                <a:spcPts val="600"/>
              </a:spcBef>
              <a:buClr>
                <a:schemeClr val="dk2"/>
              </a:buClr>
              <a:buSzPct val="100000"/>
              <a:buFont typeface="+mj-lt"/>
              <a:buAutoNum type="arabicPeriod"/>
            </a:pPr>
            <a:r>
              <a:rPr lang="en-US" sz="3200" dirty="0"/>
              <a:t>What academic areas have professional development modules?</a:t>
            </a:r>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VIII</a:t>
            </a:r>
            <a:endParaRPr sz="4400" dirty="0"/>
          </a:p>
        </p:txBody>
      </p:sp>
      <p:pic>
        <p:nvPicPr>
          <p:cNvPr id="2" name="Picture 1"/>
          <p:cNvPicPr>
            <a:picLocks noChangeAspect="1"/>
          </p:cNvPicPr>
          <p:nvPr/>
        </p:nvPicPr>
        <p:blipFill>
          <a:blip r:embed="rId3"/>
          <a:stretch>
            <a:fillRect/>
          </a:stretch>
        </p:blipFill>
        <p:spPr>
          <a:xfrm>
            <a:off x="8938922" y="5218128"/>
            <a:ext cx="2908680" cy="137698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126</a:t>
            </a:fld>
            <a:endParaRPr dirty="0"/>
          </a:p>
        </p:txBody>
      </p:sp>
    </p:spTree>
    <p:extLst>
      <p:ext uri="{BB962C8B-B14F-4D97-AF65-F5344CB8AC3E}">
        <p14:creationId xmlns:p14="http://schemas.microsoft.com/office/powerpoint/2010/main" val="4001061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a:t>Make a folder on your desktop for Map-A</a:t>
            </a:r>
          </a:p>
          <a:p>
            <a:pPr marL="590550" lvl="0" indent="-514350">
              <a:spcBef>
                <a:spcPts val="600"/>
              </a:spcBef>
              <a:buClr>
                <a:schemeClr val="dk2"/>
              </a:buClr>
              <a:buSzPct val="100000"/>
              <a:buFont typeface="+mj-lt"/>
              <a:buAutoNum type="arabicPeriod"/>
            </a:pPr>
            <a:r>
              <a:rPr lang="en-US" sz="3200" dirty="0"/>
              <a:t>Within this folder, create a subfolder for each of your students taking MAP-A</a:t>
            </a:r>
          </a:p>
          <a:p>
            <a:pPr marL="590550" lvl="0" indent="-514350">
              <a:spcBef>
                <a:spcPts val="600"/>
              </a:spcBef>
              <a:buClr>
                <a:schemeClr val="dk2"/>
              </a:buClr>
              <a:buSzPct val="100000"/>
              <a:buFont typeface="+mj-lt"/>
              <a:buAutoNum type="arabicPeriod"/>
            </a:pPr>
            <a:r>
              <a:rPr lang="en-US" sz="3200" dirty="0"/>
              <a:t>Within this subfolder, create a subfolder for each student ELA, math, and if needed, science. Mini-Maps, and any additional materials for each student will be placed in this folder.</a:t>
            </a:r>
          </a:p>
          <a:p>
            <a:pPr marL="590550" lvl="0" indent="-514350">
              <a:spcBef>
                <a:spcPts val="600"/>
              </a:spcBef>
              <a:buClr>
                <a:schemeClr val="dk2"/>
              </a:buClr>
              <a:buSzPct val="100000"/>
              <a:buFont typeface="+mj-lt"/>
              <a:buAutoNum type="arabicPeriod"/>
            </a:pPr>
            <a:r>
              <a:rPr lang="en-US" sz="3200" dirty="0"/>
              <a:t>Keep these folders up-to-date and share them with the parent(s) and include notes monitoring the student’s progress</a:t>
            </a:r>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Develop a Process</a:t>
            </a:r>
            <a:endParaRPr sz="4400" dirty="0"/>
          </a:p>
        </p:txBody>
      </p:sp>
      <p:sp>
        <p:nvSpPr>
          <p:cNvPr id="6" name="TextBox 5"/>
          <p:cNvSpPr txBox="1"/>
          <p:nvPr/>
        </p:nvSpPr>
        <p:spPr>
          <a:xfrm rot="1366031">
            <a:off x="9444863" y="1443266"/>
            <a:ext cx="2492468" cy="830997"/>
          </a:xfrm>
          <a:prstGeom prst="rect">
            <a:avLst/>
          </a:prstGeom>
          <a:solidFill>
            <a:schemeClr val="accent6">
              <a:lumMod val="20000"/>
              <a:lumOff val="80000"/>
            </a:schemeClr>
          </a:solidFill>
          <a:ln>
            <a:solidFill>
              <a:schemeClr val="accent5"/>
            </a:solidFill>
          </a:ln>
        </p:spPr>
        <p:txBody>
          <a:bodyPr wrap="square" rtlCol="0">
            <a:spAutoFit/>
          </a:bodyPr>
          <a:lstStyle/>
          <a:p>
            <a:pPr algn="ctr"/>
            <a:r>
              <a:rPr lang="en-US" sz="2400" b="1" i="1" dirty="0">
                <a:solidFill>
                  <a:srgbClr val="004B8E"/>
                </a:solidFill>
              </a:rPr>
              <a:t>Do we need or want this?</a:t>
            </a:r>
          </a:p>
        </p:txBody>
      </p:sp>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127</a:t>
            </a:fld>
            <a:endParaRPr dirty="0"/>
          </a:p>
        </p:txBody>
      </p:sp>
    </p:spTree>
    <p:extLst>
      <p:ext uri="{BB962C8B-B14F-4D97-AF65-F5344CB8AC3E}">
        <p14:creationId xmlns:p14="http://schemas.microsoft.com/office/powerpoint/2010/main" val="1694912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8093710" cy="2133600"/>
          </a:xfrm>
          <a:prstGeom prst="rect">
            <a:avLst/>
          </a:prstGeom>
          <a:noFill/>
          <a:ln>
            <a:noFill/>
          </a:ln>
        </p:spPr>
        <p:txBody>
          <a:bodyPr spcFirstLastPara="1" wrap="square" lIns="121900" tIns="60933" rIns="121900" bIns="60933" anchor="ctr" anchorCtr="0">
            <a:noAutofit/>
          </a:bodyPr>
          <a:lstStyle/>
          <a:p>
            <a:pPr>
              <a:buSzPts val="4000"/>
            </a:pPr>
            <a:r>
              <a:rPr lang="en-US" sz="5330" b="1" dirty="0"/>
              <a:t>Section 9:</a:t>
            </a:r>
            <a:br>
              <a:rPr lang="en-US" sz="5330" b="1" dirty="0"/>
            </a:br>
            <a:r>
              <a:rPr lang="en-US" sz="5330" b="1" dirty="0"/>
              <a:t>A Deeper Look at Giving</a:t>
            </a:r>
            <a:br>
              <a:rPr lang="en-US" sz="5330" b="1" dirty="0"/>
            </a:br>
            <a:r>
              <a:rPr lang="en-US" sz="5330" b="1" dirty="0"/>
              <a:t>the MAP-A</a:t>
            </a:r>
            <a:endParaRPr sz="533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4201267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387846"/>
          </a:xfrm>
          <a:prstGeom prst="rect">
            <a:avLst/>
          </a:prstGeom>
        </p:spPr>
        <p:txBody>
          <a:bodyPr spcFirstLastPara="1" wrap="square" lIns="121900" tIns="60933" rIns="121900" bIns="60933" anchor="t" anchorCtr="0">
            <a:normAutofit/>
          </a:bodyPr>
          <a:lstStyle/>
          <a:p>
            <a:pPr marL="533400" lvl="0" indent="-457200">
              <a:spcBef>
                <a:spcPts val="600"/>
              </a:spcBef>
              <a:buClr>
                <a:schemeClr val="dk2"/>
              </a:buClr>
              <a:buSzPct val="100000"/>
              <a:buFont typeface="+mj-lt"/>
              <a:buAutoNum type="arabicPeriod"/>
            </a:pPr>
            <a:r>
              <a:rPr lang="en-US" sz="4000" dirty="0"/>
              <a:t>Testing is only to be conducted during the regular school day.</a:t>
            </a:r>
          </a:p>
          <a:p>
            <a:pPr marL="533400" lvl="0" indent="-457200">
              <a:spcBef>
                <a:spcPts val="600"/>
              </a:spcBef>
              <a:buClr>
                <a:schemeClr val="dk2"/>
              </a:buClr>
              <a:buSzPct val="100000"/>
              <a:buFont typeface="+mj-lt"/>
              <a:buAutoNum type="arabicPeriod"/>
            </a:pPr>
            <a:r>
              <a:rPr lang="en-US" sz="4000" dirty="0"/>
              <a:t>Looking at the </a:t>
            </a:r>
            <a:r>
              <a:rPr lang="en-US" sz="4000" dirty="0" err="1"/>
              <a:t>testlet</a:t>
            </a:r>
            <a:r>
              <a:rPr lang="en-US" sz="4000" dirty="0"/>
              <a:t> prior to giving the </a:t>
            </a:r>
            <a:r>
              <a:rPr lang="en-US" sz="4000" dirty="0" err="1"/>
              <a:t>testlet</a:t>
            </a:r>
            <a:r>
              <a:rPr lang="en-US" sz="4000" dirty="0"/>
              <a:t> is considered a violation of test security.</a:t>
            </a: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Testing Times</a:t>
            </a:r>
            <a:endParaRPr sz="4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0234" y="4603678"/>
            <a:ext cx="3221766" cy="2254322"/>
          </a:xfrm>
          <a:prstGeom prst="rect">
            <a:avLst/>
          </a:prstGeom>
        </p:spPr>
      </p:pic>
    </p:spTree>
    <p:extLst>
      <p:ext uri="{BB962C8B-B14F-4D97-AF65-F5344CB8AC3E}">
        <p14:creationId xmlns:p14="http://schemas.microsoft.com/office/powerpoint/2010/main" val="3007129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body" idx="1"/>
          </p:nvPr>
        </p:nvSpPr>
        <p:spPr>
          <a:xfrm>
            <a:off x="381001" y="2159000"/>
            <a:ext cx="11430000" cy="4546600"/>
          </a:xfrm>
          <a:prstGeom prst="rect">
            <a:avLst/>
          </a:prstGeom>
        </p:spPr>
        <p:txBody>
          <a:bodyPr spcFirstLastPara="1" wrap="square" lIns="121900" tIns="60933" rIns="121900" bIns="60933" anchor="t" anchorCtr="0">
            <a:normAutofit/>
          </a:bodyPr>
          <a:lstStyle/>
          <a:p>
            <a:pPr marL="0" lvl="0" indent="0">
              <a:spcBef>
                <a:spcPts val="640"/>
              </a:spcBef>
              <a:buSzPts val="3200"/>
              <a:buNone/>
            </a:pPr>
            <a:r>
              <a:rPr lang="en-US" sz="4800" dirty="0"/>
              <a:t>Test Administrators first steps in the MAP-A Process</a:t>
            </a:r>
            <a:br>
              <a:rPr lang="en-US" sz="4800" dirty="0"/>
            </a:br>
            <a:endParaRPr lang="en-US" sz="4800" dirty="0"/>
          </a:p>
          <a:p>
            <a:pPr marL="0" lvl="0" indent="0">
              <a:spcBef>
                <a:spcPts val="640"/>
              </a:spcBef>
              <a:buSzPts val="3200"/>
              <a:buNone/>
            </a:pPr>
            <a:endParaRPr lang="en-US" sz="4800" dirty="0">
              <a:solidFill>
                <a:srgbClr val="C00000"/>
              </a:solidFill>
            </a:endParaRPr>
          </a:p>
          <a:p>
            <a:pPr marL="0" lvl="0" indent="0">
              <a:spcBef>
                <a:spcPts val="640"/>
              </a:spcBef>
              <a:buSzPts val="3200"/>
              <a:buNone/>
            </a:pPr>
            <a:r>
              <a:rPr lang="en-US" sz="3600" u="sng" dirty="0">
                <a:solidFill>
                  <a:schemeClr val="hlink"/>
                </a:solidFill>
                <a:hlinkClick r:id="rId3"/>
              </a:rPr>
              <a:t>https://docs.google.com/document/d/1V8omn9CiUFwlywhuvCD5hZhVYrf3Dhf9mq5805fqQL4/edit</a:t>
            </a:r>
            <a:endParaRPr lang="en-US" sz="3600" dirty="0">
              <a:solidFill>
                <a:srgbClr val="C00000"/>
              </a:solidFill>
            </a:endParaRPr>
          </a:p>
          <a:p>
            <a:pPr marL="135464" indent="0">
              <a:spcBef>
                <a:spcPts val="480"/>
              </a:spcBef>
              <a:buSzPts val="2000"/>
              <a:buNone/>
            </a:pPr>
            <a:endParaRPr sz="4533" dirty="0"/>
          </a:p>
        </p:txBody>
      </p:sp>
      <p:sp>
        <p:nvSpPr>
          <p:cNvPr id="236" name="Google Shape;236;p38"/>
          <p:cNvSpPr txBox="1">
            <a:spLocks noGrp="1"/>
          </p:cNvSpPr>
          <p:nvPr>
            <p:ph type="title"/>
          </p:nvPr>
        </p:nvSpPr>
        <p:spPr>
          <a:xfrm>
            <a:off x="381000" y="1015314"/>
            <a:ext cx="11430000" cy="1066800"/>
          </a:xfrm>
          <a:prstGeom prst="rect">
            <a:avLst/>
          </a:prstGeom>
        </p:spPr>
        <p:txBody>
          <a:bodyPr spcFirstLastPara="1" wrap="square" lIns="121900" tIns="60933" rIns="121900" bIns="60933" anchor="ctr" anchorCtr="0">
            <a:normAutofit/>
          </a:bodyPr>
          <a:lstStyle/>
          <a:p>
            <a:r>
              <a:rPr lang="en-US" sz="4400" dirty="0"/>
              <a:t>Where Do I Start?</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a:t>
            </a:fld>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1353" y="3177540"/>
            <a:ext cx="2953019" cy="1965960"/>
          </a:xfrm>
          <a:prstGeom prst="rect">
            <a:avLst/>
          </a:prstGeom>
        </p:spPr>
      </p:pic>
    </p:spTree>
    <p:extLst>
      <p:ext uri="{BB962C8B-B14F-4D97-AF65-F5344CB8AC3E}">
        <p14:creationId xmlns:p14="http://schemas.microsoft.com/office/powerpoint/2010/main" val="1957373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2964155"/>
          </a:xfrm>
          <a:prstGeom prst="rect">
            <a:avLst/>
          </a:prstGeom>
        </p:spPr>
        <p:txBody>
          <a:bodyPr spcFirstLastPara="1" wrap="square" lIns="121900" tIns="60933" rIns="121900" bIns="60933" anchor="t" anchorCtr="0">
            <a:normAutofit/>
          </a:bodyPr>
          <a:lstStyle/>
          <a:p>
            <a:pPr marL="533400" lvl="0" indent="-457200">
              <a:spcBef>
                <a:spcPts val="600"/>
              </a:spcBef>
              <a:buClr>
                <a:schemeClr val="dk2"/>
              </a:buClr>
              <a:buSzPct val="100000"/>
              <a:buFont typeface="+mj-lt"/>
              <a:buAutoNum type="arabicPeriod"/>
            </a:pPr>
            <a:r>
              <a:rPr lang="en-US" sz="3200" dirty="0"/>
              <a:t>Direct student interaction with the device is MOST COMMON</a:t>
            </a:r>
          </a:p>
          <a:p>
            <a:pPr marL="533400" lvl="0" indent="-457200">
              <a:spcBef>
                <a:spcPts val="600"/>
              </a:spcBef>
              <a:buClr>
                <a:schemeClr val="dk2"/>
              </a:buClr>
              <a:buSzPct val="100000"/>
              <a:buFont typeface="+mj-lt"/>
              <a:buAutoNum type="arabicPeriod"/>
            </a:pPr>
            <a:r>
              <a:rPr lang="en-US" sz="3200" dirty="0"/>
              <a:t>Teacher administered </a:t>
            </a:r>
            <a:r>
              <a:rPr lang="en-US" sz="3200" dirty="0" err="1"/>
              <a:t>testlets</a:t>
            </a:r>
            <a:endParaRPr lang="en-US" sz="3200" dirty="0"/>
          </a:p>
          <a:p>
            <a:pPr marL="1104900" lvl="1" indent="-571500">
              <a:spcBef>
                <a:spcPts val="600"/>
              </a:spcBef>
              <a:buClr>
                <a:schemeClr val="dk2"/>
              </a:buClr>
              <a:buSzPct val="100000"/>
              <a:buFont typeface="Arial" panose="020B0604020202020204" pitchFamily="34" charset="0"/>
              <a:buChar char="•"/>
            </a:pPr>
            <a:r>
              <a:rPr lang="en-US" sz="3200" dirty="0" err="1"/>
              <a:t>Testlets</a:t>
            </a:r>
            <a:r>
              <a:rPr lang="en-US" sz="3200" dirty="0"/>
              <a:t> in the lowest Linkage Levels</a:t>
            </a:r>
          </a:p>
          <a:p>
            <a:pPr marL="1104900" lvl="1" indent="-571500">
              <a:spcBef>
                <a:spcPts val="600"/>
              </a:spcBef>
              <a:buClr>
                <a:schemeClr val="dk2"/>
              </a:buClr>
              <a:buSzPct val="100000"/>
              <a:buFont typeface="Arial" panose="020B0604020202020204" pitchFamily="34" charset="0"/>
              <a:buChar char="•"/>
            </a:pPr>
            <a:r>
              <a:rPr lang="en-US" sz="3200" dirty="0"/>
              <a:t>Some math </a:t>
            </a:r>
            <a:r>
              <a:rPr lang="en-US" sz="3200" dirty="0" err="1"/>
              <a:t>testlets</a:t>
            </a:r>
            <a:r>
              <a:rPr lang="en-US" sz="3200" dirty="0"/>
              <a:t> at high Linkage Levels</a:t>
            </a:r>
          </a:p>
          <a:p>
            <a:pPr marL="1104900" lvl="1" indent="-571500">
              <a:spcBef>
                <a:spcPts val="600"/>
              </a:spcBef>
              <a:buClr>
                <a:schemeClr val="dk2"/>
              </a:buClr>
              <a:buSzPct val="100000"/>
              <a:buFont typeface="Arial" panose="020B0604020202020204" pitchFamily="34" charset="0"/>
              <a:buChar char="•"/>
            </a:pPr>
            <a:r>
              <a:rPr lang="en-US" sz="3200" dirty="0"/>
              <a:t>All writing assessments</a:t>
            </a:r>
          </a:p>
          <a:p>
            <a:pPr marL="533400" lvl="1" indent="0">
              <a:spcBef>
                <a:spcPts val="600"/>
              </a:spcBef>
              <a:buClr>
                <a:schemeClr val="dk2"/>
              </a:buClr>
              <a:buSzPct val="100000"/>
              <a:buNone/>
            </a:pPr>
            <a:endParaRPr lang="en-US" sz="3200" dirty="0"/>
          </a:p>
          <a:p>
            <a:pPr marL="533400" lvl="1" indent="0">
              <a:spcBef>
                <a:spcPts val="600"/>
              </a:spcBef>
              <a:buClr>
                <a:schemeClr val="dk2"/>
              </a:buClr>
              <a:buSzPct val="100000"/>
              <a:buNone/>
            </a:pPr>
            <a:endParaRPr lang="en-US" sz="4000" dirty="0"/>
          </a:p>
          <a:p>
            <a:pPr marL="533400" lvl="1" indent="0">
              <a:spcBef>
                <a:spcPts val="600"/>
              </a:spcBef>
              <a:buClr>
                <a:schemeClr val="dk2"/>
              </a:buClr>
              <a:buSzPct val="100000"/>
              <a:buNone/>
            </a:pPr>
            <a:endParaRPr lang="en-US" sz="40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Students are Tested Two Ways</a:t>
            </a:r>
            <a:endParaRPr sz="4400" dirty="0"/>
          </a:p>
        </p:txBody>
      </p:sp>
      <p:sp>
        <p:nvSpPr>
          <p:cNvPr id="5" name="Google Shape;331;p49"/>
          <p:cNvSpPr txBox="1">
            <a:spLocks/>
          </p:cNvSpPr>
          <p:nvPr/>
        </p:nvSpPr>
        <p:spPr>
          <a:xfrm>
            <a:off x="121920" y="5337810"/>
            <a:ext cx="11925300" cy="62865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533400" lvl="1" indent="0" algn="ctr">
              <a:spcBef>
                <a:spcPts val="600"/>
              </a:spcBef>
              <a:buClr>
                <a:schemeClr val="dk2"/>
              </a:buClr>
              <a:buSzPct val="100000"/>
              <a:buFont typeface="Noto Sans Symbols"/>
              <a:buNone/>
            </a:pPr>
            <a:r>
              <a:rPr lang="en-US" sz="3600" b="1" dirty="0">
                <a:solidFill>
                  <a:schemeClr val="bg2"/>
                </a:solidFill>
              </a:rPr>
              <a:t>Scripts are provided for educator-administered </a:t>
            </a:r>
            <a:r>
              <a:rPr lang="en-US" sz="3600" b="1" dirty="0" err="1">
                <a:solidFill>
                  <a:schemeClr val="bg2"/>
                </a:solidFill>
              </a:rPr>
              <a:t>testlets</a:t>
            </a:r>
            <a:r>
              <a:rPr lang="en-US" sz="3600" b="1" dirty="0">
                <a:solidFill>
                  <a:schemeClr val="bg2"/>
                </a:solidFill>
              </a:rPr>
              <a:t>.</a:t>
            </a: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130</a:t>
            </a:fld>
            <a:endParaRPr dirty="0"/>
          </a:p>
        </p:txBody>
      </p:sp>
    </p:spTree>
    <p:extLst>
      <p:ext uri="{BB962C8B-B14F-4D97-AF65-F5344CB8AC3E}">
        <p14:creationId xmlns:p14="http://schemas.microsoft.com/office/powerpoint/2010/main" val="3606668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2964155"/>
          </a:xfrm>
          <a:prstGeom prst="rect">
            <a:avLst/>
          </a:prstGeom>
        </p:spPr>
        <p:txBody>
          <a:bodyPr spcFirstLastPara="1" wrap="square" lIns="121900" tIns="60933" rIns="121900" bIns="60933" anchor="t" anchorCtr="0">
            <a:normAutofit fontScale="92500"/>
          </a:bodyPr>
          <a:lstStyle/>
          <a:p>
            <a:pPr marL="533400" indent="-457200">
              <a:spcBef>
                <a:spcPts val="600"/>
              </a:spcBef>
              <a:buClr>
                <a:schemeClr val="dk2"/>
              </a:buClr>
              <a:buSzPct val="100000"/>
            </a:pPr>
            <a:r>
              <a:rPr lang="en-US" sz="3200" dirty="0"/>
              <a:t>Prior to administering a </a:t>
            </a:r>
            <a:r>
              <a:rPr lang="en-US" sz="3200" dirty="0" err="1"/>
              <a:t>testlet</a:t>
            </a:r>
            <a:r>
              <a:rPr lang="en-US" sz="3200" dirty="0"/>
              <a:t>, the Test Administrator should obtain the </a:t>
            </a:r>
            <a:r>
              <a:rPr lang="en-US" sz="3200" dirty="0" err="1"/>
              <a:t>Testlet</a:t>
            </a:r>
            <a:r>
              <a:rPr lang="en-US" sz="3200" dirty="0"/>
              <a:t> Information Page (TIP) which gives test administration guidelines and the materials that will be needed.</a:t>
            </a:r>
          </a:p>
          <a:p>
            <a:pPr marL="533400" indent="-457200">
              <a:spcBef>
                <a:spcPts val="600"/>
              </a:spcBef>
              <a:buClr>
                <a:schemeClr val="dk2"/>
              </a:buClr>
              <a:buSzPct val="100000"/>
            </a:pPr>
            <a:r>
              <a:rPr lang="en-US" sz="3200" dirty="0"/>
              <a:t>How to obtain the TIP is described fully in the Test Administration Manual on page 42 for math and ELA and page 111 for science.</a:t>
            </a:r>
          </a:p>
          <a:p>
            <a:pPr marL="533400" lvl="1" indent="0">
              <a:spcBef>
                <a:spcPts val="600"/>
              </a:spcBef>
              <a:buClr>
                <a:schemeClr val="dk2"/>
              </a:buClr>
              <a:buSzPct val="100000"/>
              <a:buNone/>
            </a:pPr>
            <a:endParaRPr lang="en-US" sz="4000" dirty="0"/>
          </a:p>
          <a:p>
            <a:pPr marL="533400" lvl="1" indent="0">
              <a:spcBef>
                <a:spcPts val="600"/>
              </a:spcBef>
              <a:buClr>
                <a:schemeClr val="dk2"/>
              </a:buClr>
              <a:buSzPct val="100000"/>
              <a:buNone/>
            </a:pPr>
            <a:endParaRPr lang="en-US" sz="40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err="1"/>
              <a:t>Testlet</a:t>
            </a:r>
            <a:r>
              <a:rPr lang="en-US" sz="4400" dirty="0"/>
              <a:t> Information Page (TIP) </a:t>
            </a:r>
            <a:endParaRPr sz="4400" dirty="0"/>
          </a:p>
        </p:txBody>
      </p:sp>
      <p:sp>
        <p:nvSpPr>
          <p:cNvPr id="5" name="Google Shape;331;p49"/>
          <p:cNvSpPr txBox="1">
            <a:spLocks/>
          </p:cNvSpPr>
          <p:nvPr/>
        </p:nvSpPr>
        <p:spPr>
          <a:xfrm>
            <a:off x="0" y="4766310"/>
            <a:ext cx="12192000" cy="62865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533400" lvl="1" indent="0" algn="ctr">
              <a:spcBef>
                <a:spcPts val="600"/>
              </a:spcBef>
              <a:buClr>
                <a:schemeClr val="dk2"/>
              </a:buClr>
              <a:buSzPct val="100000"/>
              <a:buFont typeface="Noto Sans Symbols"/>
              <a:buNone/>
            </a:pPr>
            <a:r>
              <a:rPr lang="en-US" sz="3600" b="1" dirty="0">
                <a:solidFill>
                  <a:schemeClr val="bg2"/>
                </a:solidFill>
              </a:rPr>
              <a:t>TIPs are SECURED TESTING MATERIALS and need</a:t>
            </a:r>
            <a:br>
              <a:rPr lang="en-US" sz="3600" b="1" dirty="0">
                <a:solidFill>
                  <a:schemeClr val="bg2"/>
                </a:solidFill>
              </a:rPr>
            </a:br>
            <a:r>
              <a:rPr lang="en-US" sz="3600" b="1" dirty="0">
                <a:solidFill>
                  <a:schemeClr val="bg2"/>
                </a:solidFill>
              </a:rPr>
              <a:t>to be destroyed after the </a:t>
            </a:r>
            <a:r>
              <a:rPr lang="en-US" sz="3600" b="1" dirty="0" err="1">
                <a:solidFill>
                  <a:schemeClr val="bg2"/>
                </a:solidFill>
              </a:rPr>
              <a:t>testlet</a:t>
            </a:r>
            <a:r>
              <a:rPr lang="en-US" sz="3600" b="1" dirty="0">
                <a:solidFill>
                  <a:schemeClr val="bg2"/>
                </a:solidFill>
              </a:rPr>
              <a:t> is given.</a:t>
            </a:r>
          </a:p>
        </p:txBody>
      </p:sp>
      <p:pic>
        <p:nvPicPr>
          <p:cNvPr id="2" name="Picture 1"/>
          <p:cNvPicPr>
            <a:picLocks noChangeAspect="1"/>
          </p:cNvPicPr>
          <p:nvPr/>
        </p:nvPicPr>
        <p:blipFill>
          <a:blip r:embed="rId3"/>
          <a:stretch>
            <a:fillRect/>
          </a:stretch>
        </p:blipFill>
        <p:spPr>
          <a:xfrm>
            <a:off x="10198468" y="5548933"/>
            <a:ext cx="1871612" cy="1309067"/>
          </a:xfrm>
          <a:prstGeom prst="rect">
            <a:avLst/>
          </a:prstGeom>
        </p:spPr>
      </p:pic>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131</a:t>
            </a:fld>
            <a:endParaRPr dirty="0"/>
          </a:p>
        </p:txBody>
      </p:sp>
    </p:spTree>
    <p:extLst>
      <p:ext uri="{BB962C8B-B14F-4D97-AF65-F5344CB8AC3E}">
        <p14:creationId xmlns:p14="http://schemas.microsoft.com/office/powerpoint/2010/main" val="474312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a:bodyPr>
          <a:lstStyle/>
          <a:p>
            <a:pPr marL="647700" indent="-571500">
              <a:spcBef>
                <a:spcPts val="600"/>
              </a:spcBef>
              <a:buClr>
                <a:schemeClr val="dk2"/>
              </a:buClr>
              <a:buSzPct val="100000"/>
            </a:pPr>
            <a:r>
              <a:rPr lang="en-US" sz="4000" dirty="0">
                <a:hlinkClick r:id="rId3"/>
              </a:rPr>
              <a:t>https://dynamiclearningmaps.org/ela-materials-collections-ie</a:t>
            </a:r>
            <a:endParaRPr lang="en-US" sz="4000" dirty="0"/>
          </a:p>
          <a:p>
            <a:pPr marL="647700" indent="-571500">
              <a:spcBef>
                <a:spcPts val="600"/>
              </a:spcBef>
              <a:buClr>
                <a:schemeClr val="dk2"/>
              </a:buClr>
              <a:buSzPct val="100000"/>
            </a:pPr>
            <a:r>
              <a:rPr lang="en-US" sz="4000" dirty="0">
                <a:hlinkClick r:id="rId4"/>
              </a:rPr>
              <a:t>https://dynamiclearningmaps.org/mathematics-materials-collections-ie</a:t>
            </a:r>
            <a:endParaRPr lang="en-US" sz="4000" dirty="0"/>
          </a:p>
          <a:p>
            <a:pPr marL="647700" indent="-571500">
              <a:spcBef>
                <a:spcPts val="600"/>
              </a:spcBef>
              <a:buClr>
                <a:schemeClr val="dk2"/>
              </a:buClr>
              <a:buSzPct val="100000"/>
            </a:pPr>
            <a:r>
              <a:rPr lang="en-US" sz="4000" dirty="0">
                <a:hlinkClick r:id="rId5"/>
              </a:rPr>
              <a:t>https://dynamiclearningmaps.org/science-materials-collections</a:t>
            </a:r>
            <a:endParaRPr lang="en-US" sz="40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Materials Collections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132</a:t>
            </a:fld>
            <a:endParaRPr dirty="0"/>
          </a:p>
        </p:txBody>
      </p:sp>
    </p:spTree>
    <p:extLst>
      <p:ext uri="{BB962C8B-B14F-4D97-AF65-F5344CB8AC3E}">
        <p14:creationId xmlns:p14="http://schemas.microsoft.com/office/powerpoint/2010/main" val="3211835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fontScale="85000" lnSpcReduction="20000"/>
          </a:bodyPr>
          <a:lstStyle/>
          <a:p>
            <a:pPr marL="647700" indent="-571500">
              <a:spcBef>
                <a:spcPts val="600"/>
              </a:spcBef>
              <a:buClr>
                <a:schemeClr val="dk2"/>
              </a:buClr>
              <a:buSzPct val="100000"/>
            </a:pPr>
            <a:r>
              <a:rPr lang="en-US" sz="4000" dirty="0"/>
              <a:t>Test Administrators may need to use their best judgment and be flexible while administering the assessment</a:t>
            </a:r>
          </a:p>
          <a:p>
            <a:pPr marL="647700" indent="-571500">
              <a:spcBef>
                <a:spcPts val="600"/>
              </a:spcBef>
              <a:buClr>
                <a:schemeClr val="dk2"/>
              </a:buClr>
              <a:buSzPct val="100000"/>
            </a:pPr>
            <a:r>
              <a:rPr lang="en-US" sz="4000" dirty="0"/>
              <a:t>Test Administrators may provide additional supports beyond the Personal Needs and Preferences (PNP) profile options</a:t>
            </a:r>
          </a:p>
          <a:p>
            <a:pPr marL="647700" indent="-571500">
              <a:spcBef>
                <a:spcPts val="600"/>
              </a:spcBef>
              <a:buClr>
                <a:schemeClr val="dk2"/>
              </a:buClr>
              <a:buSzPct val="100000"/>
            </a:pPr>
            <a:r>
              <a:rPr lang="en-US" sz="4000" dirty="0"/>
              <a:t>Most supports are allowed for </a:t>
            </a:r>
            <a:r>
              <a:rPr lang="en-US" sz="4000" dirty="0" err="1"/>
              <a:t>testlets</a:t>
            </a:r>
            <a:r>
              <a:rPr lang="en-US" sz="4000" dirty="0"/>
              <a:t> unless exceptions are noted in the </a:t>
            </a:r>
            <a:r>
              <a:rPr lang="en-US" sz="4000" dirty="0" err="1"/>
              <a:t>Testlet</a:t>
            </a:r>
            <a:r>
              <a:rPr lang="en-US" sz="4000" dirty="0"/>
              <a:t> Information Page (TIP)</a:t>
            </a:r>
          </a:p>
          <a:p>
            <a:pPr marL="647700" indent="-571500">
              <a:spcBef>
                <a:spcPts val="600"/>
              </a:spcBef>
              <a:buClr>
                <a:schemeClr val="dk2"/>
              </a:buClr>
              <a:buSzPct val="100000"/>
            </a:pPr>
            <a:r>
              <a:rPr lang="en-US" sz="4000" dirty="0"/>
              <a:t>Students take the test individually, even though the instruction may be provided in small groups</a:t>
            </a: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Test Administration Practices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133</a:t>
            </a:fld>
            <a:endParaRPr dirty="0"/>
          </a:p>
        </p:txBody>
      </p:sp>
    </p:spTree>
    <p:extLst>
      <p:ext uri="{BB962C8B-B14F-4D97-AF65-F5344CB8AC3E}">
        <p14:creationId xmlns:p14="http://schemas.microsoft.com/office/powerpoint/2010/main" val="2322846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a:bodyPr>
          <a:lstStyle/>
          <a:p>
            <a:pPr marL="647700" indent="-571500">
              <a:spcBef>
                <a:spcPts val="600"/>
              </a:spcBef>
              <a:buClr>
                <a:schemeClr val="dk2"/>
              </a:buClr>
              <a:buSzPct val="100000"/>
            </a:pPr>
            <a:r>
              <a:rPr lang="en-US" sz="4000" dirty="0"/>
              <a:t>Final screen of the </a:t>
            </a:r>
            <a:r>
              <a:rPr lang="en-US" sz="4000" dirty="0" err="1"/>
              <a:t>testlet</a:t>
            </a:r>
            <a:r>
              <a:rPr lang="en-US" sz="4000" dirty="0"/>
              <a:t> only shows whether each item was answered or left blank</a:t>
            </a:r>
          </a:p>
          <a:p>
            <a:pPr marL="647700" indent="-571500">
              <a:spcBef>
                <a:spcPts val="600"/>
              </a:spcBef>
              <a:buClr>
                <a:schemeClr val="dk2"/>
              </a:buClr>
              <a:buSzPct val="100000"/>
            </a:pPr>
            <a:r>
              <a:rPr lang="en-US" sz="4000" dirty="0"/>
              <a:t>In the ELA and math </a:t>
            </a:r>
            <a:r>
              <a:rPr lang="en-US" sz="4000" dirty="0" err="1"/>
              <a:t>testlet</a:t>
            </a:r>
            <a:r>
              <a:rPr lang="en-US" sz="4000" dirty="0"/>
              <a:t>, results from both windows impact student’s year-end report</a:t>
            </a:r>
          </a:p>
          <a:p>
            <a:pPr marL="647700" indent="-571500">
              <a:spcBef>
                <a:spcPts val="600"/>
              </a:spcBef>
              <a:buClr>
                <a:schemeClr val="dk2"/>
              </a:buClr>
              <a:buSzPct val="100000"/>
            </a:pPr>
            <a:r>
              <a:rPr lang="en-US" sz="4000" dirty="0"/>
              <a:t>Only the required spring science </a:t>
            </a:r>
            <a:r>
              <a:rPr lang="en-US" sz="4000" dirty="0" err="1"/>
              <a:t>testlet</a:t>
            </a:r>
            <a:r>
              <a:rPr lang="en-US" sz="4000" dirty="0"/>
              <a:t> results will impact student year-end results</a:t>
            </a: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err="1"/>
              <a:t>Testlet</a:t>
            </a:r>
            <a:r>
              <a:rPr lang="en-US" sz="4400" dirty="0"/>
              <a:t> Results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134</a:t>
            </a:fld>
            <a:endParaRPr dirty="0"/>
          </a:p>
        </p:txBody>
      </p:sp>
    </p:spTree>
    <p:extLst>
      <p:ext uri="{BB962C8B-B14F-4D97-AF65-F5344CB8AC3E}">
        <p14:creationId xmlns:p14="http://schemas.microsoft.com/office/powerpoint/2010/main" val="4050293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fontScale="92500" lnSpcReduction="10000"/>
          </a:bodyPr>
          <a:lstStyle/>
          <a:p>
            <a:pPr marL="365760" lvl="0" indent="-264160">
              <a:lnSpc>
                <a:spcPct val="90000"/>
              </a:lnSpc>
              <a:spcBef>
                <a:spcPts val="0"/>
              </a:spcBef>
              <a:buClr>
                <a:schemeClr val="dk2"/>
              </a:buClr>
              <a:buSzPts val="1630"/>
              <a:buFont typeface="Noto Sans Symbols"/>
              <a:buChar char="●"/>
            </a:pPr>
            <a:r>
              <a:rPr lang="en-US" sz="3200" dirty="0"/>
              <a:t>Your first step is to read </a:t>
            </a:r>
            <a:r>
              <a:rPr lang="en-US" sz="3200" b="1" dirty="0"/>
              <a:t>The Test Administrator's Manual and all other </a:t>
            </a:r>
            <a:r>
              <a:rPr lang="en-US" sz="3200" b="1" dirty="0" err="1"/>
              <a:t>manuals.</a:t>
            </a:r>
            <a:r>
              <a:rPr lang="en-US" sz="3200" dirty="0" err="1"/>
              <a:t>If</a:t>
            </a:r>
            <a:r>
              <a:rPr lang="en-US" sz="3200" dirty="0"/>
              <a:t> you are still having difficulty, call your RPDC consultant for further assistance.</a:t>
            </a:r>
          </a:p>
          <a:p>
            <a:pPr marL="365760" lvl="0" indent="-264160">
              <a:lnSpc>
                <a:spcPct val="90000"/>
              </a:lnSpc>
              <a:spcBef>
                <a:spcPts val="400"/>
              </a:spcBef>
              <a:buClr>
                <a:schemeClr val="dk2"/>
              </a:buClr>
              <a:buSzPts val="1630"/>
              <a:buFont typeface="Noto Sans Symbols"/>
              <a:buChar char="●"/>
            </a:pPr>
            <a:r>
              <a:rPr lang="en-US" sz="3200" dirty="0"/>
              <a:t>If unable to log into the training site, check to make sure you have an Educator Portal account or use the option for “Forgotten your username or password?”</a:t>
            </a:r>
          </a:p>
          <a:p>
            <a:pPr marL="365760" lvl="0" indent="-264160">
              <a:lnSpc>
                <a:spcPct val="90000"/>
              </a:lnSpc>
              <a:spcBef>
                <a:spcPts val="400"/>
              </a:spcBef>
              <a:buClr>
                <a:schemeClr val="dk2"/>
              </a:buClr>
              <a:buSzPts val="1630"/>
              <a:buFont typeface="Noto Sans Symbols"/>
              <a:buChar char="●"/>
            </a:pPr>
            <a:r>
              <a:rPr lang="en-US" sz="3200" dirty="0"/>
              <a:t>If those steps do not resolve the issue, please contact Missouri’s DLM Help Desk at 1-844-675-4479 or </a:t>
            </a:r>
            <a:r>
              <a:rPr lang="en-US" sz="3200" u="sng" dirty="0">
                <a:solidFill>
                  <a:schemeClr val="hlink"/>
                </a:solidFill>
                <a:hlinkClick r:id="rId3"/>
              </a:rPr>
              <a:t>DLM-support@ku.edu</a:t>
            </a:r>
            <a:endParaRPr lang="en-US" sz="3200" dirty="0"/>
          </a:p>
          <a:p>
            <a:pPr marL="762635" lvl="1" indent="-264160">
              <a:lnSpc>
                <a:spcPct val="90000"/>
              </a:lnSpc>
              <a:spcBef>
                <a:spcPts val="400"/>
              </a:spcBef>
              <a:buClr>
                <a:schemeClr val="dk2"/>
              </a:buClr>
              <a:buSzPts val="1630"/>
              <a:buFont typeface="Noto Sans Symbols"/>
              <a:buChar char="●"/>
            </a:pPr>
            <a:r>
              <a:rPr lang="en-US" sz="3200" dirty="0"/>
              <a:t>It is recommended that </a:t>
            </a:r>
            <a:r>
              <a:rPr lang="en-US" sz="3200" b="1" dirty="0"/>
              <a:t>ONE</a:t>
            </a:r>
            <a:r>
              <a:rPr lang="en-US" sz="3200" dirty="0"/>
              <a:t> person be appointed to contact the DLM Help Desk and not individual teachers. </a:t>
            </a:r>
            <a:r>
              <a:rPr lang="en-US" sz="3200" b="1" dirty="0"/>
              <a:t>Individual teachers should NOT contact DLM.</a:t>
            </a:r>
          </a:p>
          <a:p>
            <a:pPr marL="647700" indent="-571500">
              <a:spcBef>
                <a:spcPts val="600"/>
              </a:spcBef>
              <a:buClr>
                <a:schemeClr val="dk2"/>
              </a:buClr>
              <a:buSzPct val="100000"/>
            </a:pPr>
            <a:endParaRPr lang="en-US" sz="40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Troubleshooting</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135</a:t>
            </a:fld>
            <a:endParaRPr dirty="0"/>
          </a:p>
        </p:txBody>
      </p:sp>
    </p:spTree>
    <p:extLst>
      <p:ext uri="{BB962C8B-B14F-4D97-AF65-F5344CB8AC3E}">
        <p14:creationId xmlns:p14="http://schemas.microsoft.com/office/powerpoint/2010/main" val="2615200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lnSpcReduction="10000"/>
          </a:bodyPr>
          <a:lstStyle/>
          <a:p>
            <a:pPr marL="444500" lvl="0">
              <a:spcBef>
                <a:spcPts val="0"/>
              </a:spcBef>
              <a:buClr>
                <a:schemeClr val="dk2"/>
              </a:buClr>
              <a:buSzPts val="2400"/>
            </a:pPr>
            <a:r>
              <a:rPr lang="en-US" sz="2800" dirty="0"/>
              <a:t>A common pitfall is that a user does not complete the Security Agreement and, as a result, does not have access to some critical features in Educator Portal. </a:t>
            </a:r>
          </a:p>
          <a:p>
            <a:pPr marL="444500" lvl="0">
              <a:spcBef>
                <a:spcPts val="400"/>
              </a:spcBef>
              <a:buClr>
                <a:schemeClr val="dk2"/>
              </a:buClr>
              <a:buSzPts val="2400"/>
            </a:pPr>
            <a:r>
              <a:rPr lang="en-US" sz="2800" dirty="0"/>
              <a:t>Who enters the users and students in Educator Portal?</a:t>
            </a:r>
          </a:p>
          <a:p>
            <a:pPr marL="723901" lvl="1" indent="-342900">
              <a:spcBef>
                <a:spcPts val="324"/>
              </a:spcBef>
              <a:buClr>
                <a:schemeClr val="dk2"/>
              </a:buClr>
              <a:buSzPts val="2400"/>
              <a:buFont typeface="Arial"/>
              <a:buChar char="•"/>
            </a:pPr>
            <a:r>
              <a:rPr lang="en-US" sz="2800" dirty="0"/>
              <a:t>The </a:t>
            </a:r>
            <a:r>
              <a:rPr lang="en-US" sz="2800" b="1" dirty="0"/>
              <a:t>Data Manager </a:t>
            </a:r>
            <a:r>
              <a:rPr lang="en-US" sz="2800" b="1" u="sng" dirty="0"/>
              <a:t>is responsible </a:t>
            </a:r>
            <a:r>
              <a:rPr lang="en-US" sz="2800" dirty="0"/>
              <a:t>for uploading </a:t>
            </a:r>
            <a:r>
              <a:rPr lang="en-US" sz="2800" b="1" dirty="0"/>
              <a:t>all </a:t>
            </a:r>
            <a:r>
              <a:rPr lang="en-US" sz="2800" dirty="0"/>
              <a:t>users (both educators and students) into Educator Portal. See information in </a:t>
            </a:r>
            <a:r>
              <a:rPr lang="en-US" sz="2800" b="1" dirty="0"/>
              <a:t>Data Management Manual. </a:t>
            </a:r>
            <a:endParaRPr lang="en-US" sz="2800" dirty="0"/>
          </a:p>
          <a:p>
            <a:pPr marL="723901" lvl="1" indent="-342900">
              <a:spcBef>
                <a:spcPts val="324"/>
              </a:spcBef>
              <a:buClr>
                <a:schemeClr val="dk2"/>
              </a:buClr>
              <a:buSzPts val="2160"/>
              <a:buFont typeface="Arial"/>
              <a:buChar char="•"/>
            </a:pPr>
            <a:r>
              <a:rPr lang="en-US" sz="2800" dirty="0"/>
              <a:t>The </a:t>
            </a:r>
            <a:r>
              <a:rPr lang="en-US" sz="2800" b="1" dirty="0"/>
              <a:t>Assessment Coordinator (DTC) </a:t>
            </a:r>
            <a:r>
              <a:rPr lang="en-US" sz="2800" dirty="0"/>
              <a:t>is to “monitor the creation of Educator Portal” user accounts.” The </a:t>
            </a:r>
            <a:r>
              <a:rPr lang="en-US" sz="2800" b="1" dirty="0"/>
              <a:t>Assessment Coordinator Manual </a:t>
            </a:r>
            <a:r>
              <a:rPr lang="en-US" sz="2800" dirty="0"/>
              <a:t>will contain this information.</a:t>
            </a:r>
          </a:p>
          <a:p>
            <a:pPr marL="647700" indent="-571500">
              <a:spcBef>
                <a:spcPts val="600"/>
              </a:spcBef>
              <a:buClr>
                <a:schemeClr val="dk2"/>
              </a:buClr>
              <a:buSzPct val="100000"/>
            </a:pPr>
            <a:endParaRPr lang="en-US" sz="40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Clarifications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136</a:t>
            </a:fld>
            <a:endParaRPr dirty="0"/>
          </a:p>
        </p:txBody>
      </p:sp>
    </p:spTree>
    <p:extLst>
      <p:ext uri="{BB962C8B-B14F-4D97-AF65-F5344CB8AC3E}">
        <p14:creationId xmlns:p14="http://schemas.microsoft.com/office/powerpoint/2010/main" val="2830744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fontScale="92500" lnSpcReduction="10000"/>
          </a:bodyPr>
          <a:lstStyle/>
          <a:p>
            <a:pPr marL="444500" lvl="0">
              <a:spcBef>
                <a:spcPts val="0"/>
              </a:spcBef>
              <a:buClr>
                <a:schemeClr val="dk2"/>
              </a:buClr>
              <a:buSzPts val="2400"/>
            </a:pPr>
            <a:r>
              <a:rPr lang="en-US" sz="3200" b="1" dirty="0"/>
              <a:t>There is not a cut off date for transfer students</a:t>
            </a:r>
            <a:br>
              <a:rPr lang="en-US" sz="3200" b="1" dirty="0"/>
            </a:br>
            <a:endParaRPr lang="en-US" sz="3200" b="1" dirty="0"/>
          </a:p>
          <a:p>
            <a:pPr marL="444500" lvl="0">
              <a:spcBef>
                <a:spcPts val="0"/>
              </a:spcBef>
              <a:buClr>
                <a:schemeClr val="dk2"/>
              </a:buClr>
              <a:buSzPts val="2400"/>
            </a:pPr>
            <a:r>
              <a:rPr lang="en-US" sz="3200" dirty="0"/>
              <a:t>If a student moves into your district from in-state or out of a DLM state, you will obtain the information from the previous district. Your Assessment Coordinator will contact the Assessment office at DESE, and they will assist you in this process so information will not be lost. </a:t>
            </a:r>
          </a:p>
          <a:p>
            <a:pPr marL="444500" lvl="0">
              <a:spcBef>
                <a:spcPts val="0"/>
              </a:spcBef>
              <a:buClr>
                <a:schemeClr val="dk2"/>
              </a:buClr>
              <a:buSzPts val="2400"/>
            </a:pPr>
            <a:endParaRPr lang="en-US" sz="3200" dirty="0"/>
          </a:p>
          <a:p>
            <a:pPr marL="444500" lvl="0">
              <a:spcBef>
                <a:spcPts val="0"/>
              </a:spcBef>
              <a:buClr>
                <a:schemeClr val="dk2"/>
              </a:buClr>
              <a:buSzPts val="2400"/>
            </a:pPr>
            <a:r>
              <a:rPr lang="en-US" sz="3200" dirty="0"/>
              <a:t>DESE Assistant Director of Assessment, Caryn Giarratano, 573-751-6731 or </a:t>
            </a:r>
            <a:r>
              <a:rPr lang="en-US" sz="3200" dirty="0">
                <a:hlinkClick r:id="rId3"/>
              </a:rPr>
              <a:t>caryn.Giarratano@dese.mo.gov</a:t>
            </a:r>
            <a:endParaRPr lang="en-US" sz="3200" dirty="0"/>
          </a:p>
          <a:p>
            <a:pPr marL="101600" lvl="0" indent="0">
              <a:spcBef>
                <a:spcPts val="0"/>
              </a:spcBef>
              <a:buClr>
                <a:schemeClr val="dk2"/>
              </a:buClr>
              <a:buSzPts val="2400"/>
              <a:buNone/>
            </a:pPr>
            <a:endParaRPr lang="en-US" sz="2800" dirty="0"/>
          </a:p>
          <a:p>
            <a:pPr marL="647700" indent="-571500">
              <a:spcBef>
                <a:spcPts val="600"/>
              </a:spcBef>
              <a:buClr>
                <a:schemeClr val="dk2"/>
              </a:buClr>
              <a:buSzPct val="100000"/>
            </a:pPr>
            <a:endParaRPr lang="en-US" sz="40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Transfer Student Information</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137</a:t>
            </a:fld>
            <a:endParaRPr dirty="0"/>
          </a:p>
        </p:txBody>
      </p:sp>
    </p:spTree>
    <p:extLst>
      <p:ext uri="{BB962C8B-B14F-4D97-AF65-F5344CB8AC3E}">
        <p14:creationId xmlns:p14="http://schemas.microsoft.com/office/powerpoint/2010/main" val="2385205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lnSpcReduction="10000"/>
          </a:bodyPr>
          <a:lstStyle/>
          <a:p>
            <a:pPr lvl="0" indent="-344488">
              <a:spcBef>
                <a:spcPts val="0"/>
              </a:spcBef>
              <a:buSzPct val="100000"/>
            </a:pPr>
            <a:r>
              <a:rPr lang="en-US" sz="3200" dirty="0"/>
              <a:t>If a student moves to another building in your district, the assessment coordinator will transfer that student and information.</a:t>
            </a:r>
          </a:p>
          <a:p>
            <a:pPr lvl="0" indent="-344488">
              <a:spcBef>
                <a:spcPts val="480"/>
              </a:spcBef>
              <a:buSzPct val="100000"/>
            </a:pPr>
            <a:r>
              <a:rPr lang="en-US" sz="3200" dirty="0"/>
              <a:t>If a student moves into your district from out-of-state that does not use DLM, you must first determine eligibility and then enroll the student as a MAP-A student. Now you will begin the same process as any other student taking the MAP-A in your district.  </a:t>
            </a:r>
          </a:p>
          <a:p>
            <a:pPr lvl="0" indent="-344488">
              <a:spcBef>
                <a:spcPts val="480"/>
              </a:spcBef>
              <a:buSzPct val="100000"/>
            </a:pPr>
            <a:r>
              <a:rPr lang="en-US" sz="3200" dirty="0"/>
              <a:t>Accountability is the same as any other student.</a:t>
            </a:r>
          </a:p>
          <a:p>
            <a:pPr marL="101600" lvl="0" indent="0">
              <a:spcBef>
                <a:spcPts val="0"/>
              </a:spcBef>
              <a:buClr>
                <a:schemeClr val="dk2"/>
              </a:buClr>
              <a:buSzPts val="2400"/>
              <a:buNone/>
            </a:pPr>
            <a:endParaRPr lang="en-US" sz="2800" dirty="0"/>
          </a:p>
          <a:p>
            <a:pPr marL="647700" indent="-571500">
              <a:spcBef>
                <a:spcPts val="600"/>
              </a:spcBef>
              <a:buClr>
                <a:schemeClr val="dk2"/>
              </a:buClr>
              <a:buSzPct val="100000"/>
            </a:pPr>
            <a:endParaRPr lang="en-US" sz="40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Transfer Student Information (Concluded)</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138</a:t>
            </a:fld>
            <a:endParaRPr dirty="0"/>
          </a:p>
        </p:txBody>
      </p:sp>
    </p:spTree>
    <p:extLst>
      <p:ext uri="{BB962C8B-B14F-4D97-AF65-F5344CB8AC3E}">
        <p14:creationId xmlns:p14="http://schemas.microsoft.com/office/powerpoint/2010/main" val="644251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600" dirty="0"/>
              <a:t>Feel free to share TIP sheets with others as a resource.</a:t>
            </a:r>
          </a:p>
          <a:p>
            <a:pPr marL="590550" lvl="0" indent="-514350">
              <a:spcBef>
                <a:spcPts val="600"/>
              </a:spcBef>
              <a:buClr>
                <a:schemeClr val="dk2"/>
              </a:buClr>
              <a:buSzPct val="100000"/>
              <a:buFont typeface="+mj-lt"/>
              <a:buAutoNum type="arabicPeriod"/>
            </a:pPr>
            <a:r>
              <a:rPr lang="en-US" sz="3600" dirty="0"/>
              <a:t>The TIP sheet provides the answers to the </a:t>
            </a:r>
            <a:r>
              <a:rPr lang="en-US" sz="3600" dirty="0" err="1"/>
              <a:t>testlet</a:t>
            </a:r>
            <a:r>
              <a:rPr lang="en-US" sz="3600" dirty="0"/>
              <a:t>.</a:t>
            </a:r>
          </a:p>
          <a:p>
            <a:pPr marL="590550" lvl="0" indent="-514350">
              <a:spcBef>
                <a:spcPts val="600"/>
              </a:spcBef>
              <a:buClr>
                <a:schemeClr val="dk2"/>
              </a:buClr>
              <a:buSzPct val="100000"/>
              <a:buFont typeface="+mj-lt"/>
              <a:buAutoNum type="arabicPeriod"/>
            </a:pPr>
            <a:r>
              <a:rPr lang="en-US" sz="3600" dirty="0"/>
              <a:t>When a teacher administers a MAP-A test, they can pretty much do it however they want.</a:t>
            </a:r>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IX (Six Questions)</a:t>
            </a:r>
            <a:endParaRPr sz="4400" dirty="0"/>
          </a:p>
        </p:txBody>
      </p:sp>
      <p:pic>
        <p:nvPicPr>
          <p:cNvPr id="2" name="Picture 1"/>
          <p:cNvPicPr>
            <a:picLocks noChangeAspect="1"/>
          </p:cNvPicPr>
          <p:nvPr/>
        </p:nvPicPr>
        <p:blipFill>
          <a:blip r:embed="rId3"/>
          <a:stretch>
            <a:fillRect/>
          </a:stretch>
        </p:blipFill>
        <p:spPr>
          <a:xfrm>
            <a:off x="8938922" y="5218128"/>
            <a:ext cx="2908680" cy="137698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139</a:t>
            </a:fld>
            <a:endParaRPr dirty="0"/>
          </a:p>
        </p:txBody>
      </p:sp>
    </p:spTree>
    <p:extLst>
      <p:ext uri="{BB962C8B-B14F-4D97-AF65-F5344CB8AC3E}">
        <p14:creationId xmlns:p14="http://schemas.microsoft.com/office/powerpoint/2010/main" val="3969485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body" idx="1"/>
          </p:nvPr>
        </p:nvSpPr>
        <p:spPr>
          <a:xfrm>
            <a:off x="381001" y="2159000"/>
            <a:ext cx="11430000" cy="4546600"/>
          </a:xfrm>
          <a:prstGeom prst="rect">
            <a:avLst/>
          </a:prstGeom>
        </p:spPr>
        <p:txBody>
          <a:bodyPr spcFirstLastPara="1" wrap="square" lIns="121900" tIns="60933" rIns="121900" bIns="60933" anchor="t" anchorCtr="0">
            <a:normAutofit/>
          </a:bodyPr>
          <a:lstStyle/>
          <a:p>
            <a:pPr marL="685800" indent="-685800">
              <a:spcBef>
                <a:spcPts val="640"/>
              </a:spcBef>
              <a:buClr>
                <a:schemeClr val="bg2"/>
              </a:buClr>
              <a:buSzPct val="100000"/>
              <a:buFont typeface="Arial" panose="020B0604020202020204" pitchFamily="34" charset="0"/>
              <a:buChar char="•"/>
            </a:pPr>
            <a:r>
              <a:rPr lang="en-US" sz="3600" dirty="0"/>
              <a:t>Test Administrator</a:t>
            </a:r>
          </a:p>
          <a:p>
            <a:pPr marL="685800" indent="-685800">
              <a:spcBef>
                <a:spcPts val="640"/>
              </a:spcBef>
              <a:buClr>
                <a:schemeClr val="bg2"/>
              </a:buClr>
              <a:buSzPct val="100000"/>
              <a:buFont typeface="Arial" panose="020B0604020202020204" pitchFamily="34" charset="0"/>
              <a:buChar char="•"/>
            </a:pPr>
            <a:r>
              <a:rPr lang="en-US" sz="3600" dirty="0"/>
              <a:t>DTC-District Test Coordinator</a:t>
            </a:r>
          </a:p>
          <a:p>
            <a:pPr marL="685800" indent="-685800">
              <a:spcBef>
                <a:spcPts val="640"/>
              </a:spcBef>
              <a:buClr>
                <a:schemeClr val="bg2"/>
              </a:buClr>
              <a:buSzPct val="100000"/>
              <a:buFont typeface="Arial" panose="020B0604020202020204" pitchFamily="34" charset="0"/>
              <a:buChar char="•"/>
            </a:pPr>
            <a:r>
              <a:rPr lang="en-US" sz="3600" dirty="0"/>
              <a:t>Data Manager</a:t>
            </a:r>
          </a:p>
          <a:p>
            <a:pPr marL="685800" indent="-685800">
              <a:spcBef>
                <a:spcPts val="640"/>
              </a:spcBef>
              <a:buClr>
                <a:schemeClr val="bg2"/>
              </a:buClr>
              <a:buSzPct val="100000"/>
              <a:buFont typeface="Arial" panose="020B0604020202020204" pitchFamily="34" charset="0"/>
              <a:buChar char="•"/>
            </a:pPr>
            <a:r>
              <a:rPr lang="en-US" sz="3600" dirty="0"/>
              <a:t>Technology Manager</a:t>
            </a:r>
          </a:p>
          <a:p>
            <a:pPr marL="821264" indent="-685800">
              <a:spcBef>
                <a:spcPts val="480"/>
              </a:spcBef>
              <a:buSzPts val="2000"/>
            </a:pPr>
            <a:endParaRPr sz="4533" dirty="0"/>
          </a:p>
        </p:txBody>
      </p:sp>
      <p:sp>
        <p:nvSpPr>
          <p:cNvPr id="236" name="Google Shape;236;p38"/>
          <p:cNvSpPr txBox="1">
            <a:spLocks noGrp="1"/>
          </p:cNvSpPr>
          <p:nvPr>
            <p:ph type="title"/>
          </p:nvPr>
        </p:nvSpPr>
        <p:spPr>
          <a:xfrm>
            <a:off x="381000" y="1015314"/>
            <a:ext cx="11430000" cy="1066800"/>
          </a:xfrm>
          <a:prstGeom prst="rect">
            <a:avLst/>
          </a:prstGeom>
        </p:spPr>
        <p:txBody>
          <a:bodyPr spcFirstLastPara="1" wrap="square" lIns="121900" tIns="60933" rIns="121900" bIns="60933" anchor="ctr" anchorCtr="0">
            <a:normAutofit/>
          </a:bodyPr>
          <a:lstStyle/>
          <a:p>
            <a:r>
              <a:rPr lang="en-US" sz="4400" dirty="0"/>
              <a:t>It Takes a Village</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14</a:t>
            </a:fld>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611" y="3669030"/>
            <a:ext cx="4457589" cy="2967622"/>
          </a:xfrm>
          <a:prstGeom prst="rect">
            <a:avLst/>
          </a:prstGeom>
        </p:spPr>
      </p:pic>
    </p:spTree>
    <p:extLst>
      <p:ext uri="{BB962C8B-B14F-4D97-AF65-F5344CB8AC3E}">
        <p14:creationId xmlns:p14="http://schemas.microsoft.com/office/powerpoint/2010/main" val="1573724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819150" lvl="0" indent="-742950">
              <a:spcBef>
                <a:spcPts val="600"/>
              </a:spcBef>
              <a:buClr>
                <a:schemeClr val="dk2"/>
              </a:buClr>
              <a:buSzPct val="100000"/>
              <a:buFont typeface="+mj-lt"/>
              <a:buAutoNum type="arabicPeriod" startAt="4"/>
            </a:pPr>
            <a:r>
              <a:rPr lang="en-US" sz="3600" dirty="0"/>
              <a:t>The last screen on the </a:t>
            </a:r>
            <a:r>
              <a:rPr lang="en-US" sz="3600" dirty="0" err="1"/>
              <a:t>testlet</a:t>
            </a:r>
            <a:r>
              <a:rPr lang="en-US" sz="3600" dirty="0"/>
              <a:t> will provide you with the students overall score including which questions that were answered correctly.</a:t>
            </a:r>
          </a:p>
          <a:p>
            <a:pPr marL="819150" lvl="0" indent="-742950">
              <a:spcBef>
                <a:spcPts val="600"/>
              </a:spcBef>
              <a:buClr>
                <a:schemeClr val="dk2"/>
              </a:buClr>
              <a:buSzPct val="100000"/>
              <a:buFont typeface="+mj-lt"/>
              <a:buAutoNum type="arabicPeriod" startAt="4"/>
            </a:pPr>
            <a:r>
              <a:rPr lang="en-US" sz="3600" dirty="0"/>
              <a:t>Which of the subjects have </a:t>
            </a:r>
            <a:r>
              <a:rPr lang="en-US" sz="3600" dirty="0" err="1"/>
              <a:t>testlets</a:t>
            </a:r>
            <a:r>
              <a:rPr lang="en-US" sz="3600" dirty="0"/>
              <a:t> whose results are used in both windows for the end-of-year report?</a:t>
            </a:r>
          </a:p>
          <a:p>
            <a:pPr marL="819150" lvl="0" indent="-742950">
              <a:spcBef>
                <a:spcPts val="600"/>
              </a:spcBef>
              <a:buClr>
                <a:schemeClr val="dk2"/>
              </a:buClr>
              <a:buSzPct val="100000"/>
              <a:buFont typeface="+mj-lt"/>
              <a:buAutoNum type="arabicPeriod" startAt="4"/>
            </a:pPr>
            <a:r>
              <a:rPr lang="en-US" sz="3600" dirty="0"/>
              <a:t>If you teach more than one student the same EE, you can just test them together.</a:t>
            </a:r>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IX (Concluded)</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140</a:t>
            </a:fld>
            <a:endParaRPr dirty="0"/>
          </a:p>
        </p:txBody>
      </p:sp>
    </p:spTree>
    <p:extLst>
      <p:ext uri="{BB962C8B-B14F-4D97-AF65-F5344CB8AC3E}">
        <p14:creationId xmlns:p14="http://schemas.microsoft.com/office/powerpoint/2010/main" val="2126542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76200" lvl="0" indent="0" algn="ctr">
              <a:spcBef>
                <a:spcPts val="600"/>
              </a:spcBef>
              <a:buClr>
                <a:schemeClr val="dk2"/>
              </a:buClr>
              <a:buSzPct val="100000"/>
              <a:buNone/>
            </a:pPr>
            <a:r>
              <a:rPr lang="en-US" sz="5400" dirty="0"/>
              <a:t>After a three-year hiatus, MAP-A Quality Assurance visits are back!</a:t>
            </a: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5330" dirty="0"/>
              <a:t>We’re Back!</a:t>
            </a:r>
            <a:endParaRPr sz="5330" dirty="0"/>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141</a:t>
            </a:fld>
            <a:endParaRPr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330" y="4629150"/>
            <a:ext cx="8446770" cy="1981258"/>
          </a:xfrm>
          <a:prstGeom prst="rect">
            <a:avLst/>
          </a:prstGeom>
        </p:spPr>
      </p:pic>
    </p:spTree>
    <p:extLst>
      <p:ext uri="{BB962C8B-B14F-4D97-AF65-F5344CB8AC3E}">
        <p14:creationId xmlns:p14="http://schemas.microsoft.com/office/powerpoint/2010/main" val="2382592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125"/>
          <p:cNvSpPr txBox="1">
            <a:spLocks noGrp="1"/>
          </p:cNvSpPr>
          <p:nvPr>
            <p:ph type="body" idx="1"/>
          </p:nvPr>
        </p:nvSpPr>
        <p:spPr>
          <a:xfrm>
            <a:off x="203200" y="2159000"/>
            <a:ext cx="11785600" cy="4419600"/>
          </a:xfrm>
          <a:prstGeom prst="rect">
            <a:avLst/>
          </a:prstGeom>
          <a:noFill/>
          <a:ln>
            <a:noFill/>
          </a:ln>
        </p:spPr>
        <p:txBody>
          <a:bodyPr spcFirstLastPara="1" wrap="square" lIns="121900" tIns="60933" rIns="121900" bIns="60933" anchor="t" anchorCtr="0">
            <a:noAutofit/>
          </a:bodyPr>
          <a:lstStyle/>
          <a:p>
            <a:pPr marL="150279" indent="0">
              <a:spcBef>
                <a:spcPts val="0"/>
              </a:spcBef>
              <a:buSzPts val="2400"/>
              <a:buNone/>
            </a:pPr>
            <a:r>
              <a:rPr lang="en-US" sz="3200" b="1">
                <a:latin typeface="Arial"/>
                <a:ea typeface="Arial"/>
                <a:cs typeface="Arial"/>
                <a:sym typeface="Arial"/>
              </a:rPr>
              <a:t>Thank you for your hard </a:t>
            </a:r>
            <a:endParaRPr sz="3200" b="1">
              <a:latin typeface="Arial"/>
              <a:ea typeface="Arial"/>
              <a:cs typeface="Arial"/>
              <a:sym typeface="Arial"/>
            </a:endParaRPr>
          </a:p>
          <a:p>
            <a:pPr marL="150279" indent="0">
              <a:spcBef>
                <a:spcPts val="0"/>
              </a:spcBef>
              <a:buSzPts val="2400"/>
              <a:buNone/>
            </a:pPr>
            <a:r>
              <a:rPr lang="en-US" sz="3200" b="1">
                <a:latin typeface="Arial"/>
                <a:ea typeface="Arial"/>
                <a:cs typeface="Arial"/>
                <a:sym typeface="Arial"/>
              </a:rPr>
              <a:t>work today!</a:t>
            </a:r>
            <a:endParaRPr sz="3200" b="1">
              <a:latin typeface="Arial"/>
              <a:ea typeface="Arial"/>
              <a:cs typeface="Arial"/>
              <a:sym typeface="Arial"/>
            </a:endParaRPr>
          </a:p>
          <a:p>
            <a:pPr marL="150279" indent="0">
              <a:spcBef>
                <a:spcPts val="0"/>
              </a:spcBef>
              <a:buSzPts val="2400"/>
              <a:buNone/>
            </a:pPr>
            <a:br>
              <a:rPr lang="en-US" sz="3200" b="1">
                <a:latin typeface="Arial"/>
                <a:ea typeface="Arial"/>
                <a:cs typeface="Arial"/>
                <a:sym typeface="Arial"/>
              </a:rPr>
            </a:br>
            <a:br>
              <a:rPr lang="en-US" sz="3200" b="1">
                <a:latin typeface="Arial"/>
                <a:ea typeface="Arial"/>
                <a:cs typeface="Arial"/>
                <a:sym typeface="Arial"/>
              </a:rPr>
            </a:br>
            <a:r>
              <a:rPr lang="en-US" sz="3200" b="1">
                <a:latin typeface="Arial"/>
                <a:ea typeface="Arial"/>
                <a:cs typeface="Arial"/>
                <a:sym typeface="Arial"/>
              </a:rPr>
              <a:t>Have a safe trip home!!!</a:t>
            </a:r>
            <a:br>
              <a:rPr lang="en-US" sz="3200" b="1">
                <a:latin typeface="Arial"/>
                <a:ea typeface="Arial"/>
                <a:cs typeface="Arial"/>
                <a:sym typeface="Arial"/>
              </a:rPr>
            </a:br>
            <a:br>
              <a:rPr lang="en-US" sz="3200" b="1">
                <a:latin typeface="Arial"/>
                <a:ea typeface="Arial"/>
                <a:cs typeface="Arial"/>
                <a:sym typeface="Arial"/>
              </a:rPr>
            </a:br>
            <a:endParaRPr sz="3200">
              <a:latin typeface="Arial"/>
              <a:ea typeface="Arial"/>
              <a:cs typeface="Arial"/>
              <a:sym typeface="Arial"/>
            </a:endParaRPr>
          </a:p>
        </p:txBody>
      </p:sp>
      <p:sp>
        <p:nvSpPr>
          <p:cNvPr id="1428" name="Google Shape;1428;p125"/>
          <p:cNvSpPr txBox="1">
            <a:spLocks noGrp="1"/>
          </p:cNvSpPr>
          <p:nvPr>
            <p:ph type="sldNum" idx="12"/>
          </p:nvPr>
        </p:nvSpPr>
        <p:spPr>
          <a:xfrm>
            <a:off x="203200" y="177800"/>
            <a:ext cx="1016000" cy="365200"/>
          </a:xfrm>
          <a:prstGeom prst="rect">
            <a:avLst/>
          </a:prstGeom>
          <a:noFill/>
          <a:ln>
            <a:noFill/>
          </a:ln>
        </p:spPr>
        <p:txBody>
          <a:bodyPr spcFirstLastPara="1" wrap="square" lIns="121900" tIns="60933" rIns="121900" bIns="60933" anchor="ctr" anchorCtr="0">
            <a:noAutofit/>
          </a:bodyPr>
          <a:lstStyle/>
          <a:p>
            <a:pPr>
              <a:buSzPts val="1200"/>
            </a:pPr>
            <a:fld id="{00000000-1234-1234-1234-123412341234}" type="slidenum">
              <a:rPr lang="en-US"/>
              <a:pPr>
                <a:buSzPts val="1200"/>
              </a:pPr>
              <a:t>142</a:t>
            </a:fld>
            <a:endParaRPr/>
          </a:p>
        </p:txBody>
      </p:sp>
      <p:pic>
        <p:nvPicPr>
          <p:cNvPr id="1429" name="Google Shape;1429;p125"/>
          <p:cNvPicPr preferRelativeResize="0"/>
          <p:nvPr/>
        </p:nvPicPr>
        <p:blipFill rotWithShape="1">
          <a:blip r:embed="rId3">
            <a:alphaModFix/>
          </a:blip>
          <a:srcRect/>
          <a:stretch/>
        </p:blipFill>
        <p:spPr>
          <a:xfrm>
            <a:off x="5472333" y="1033367"/>
            <a:ext cx="6205067" cy="5190500"/>
          </a:xfrm>
          <a:prstGeom prst="rect">
            <a:avLst/>
          </a:prstGeom>
          <a:noFill/>
          <a:ln>
            <a:noFill/>
          </a:ln>
        </p:spPr>
      </p:pic>
    </p:spTree>
    <p:extLst>
      <p:ext uri="{BB962C8B-B14F-4D97-AF65-F5344CB8AC3E}">
        <p14:creationId xmlns:p14="http://schemas.microsoft.com/office/powerpoint/2010/main" val="1314106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Special Education Improvement Consultants</a:t>
            </a:r>
            <a:endParaRPr sz="4400" dirty="0"/>
          </a:p>
        </p:txBody>
      </p:sp>
      <p:grpSp>
        <p:nvGrpSpPr>
          <p:cNvPr id="3" name="Group 2"/>
          <p:cNvGrpSpPr/>
          <p:nvPr/>
        </p:nvGrpSpPr>
        <p:grpSpPr>
          <a:xfrm>
            <a:off x="137161" y="1878265"/>
            <a:ext cx="12241528" cy="4979735"/>
            <a:chOff x="491490" y="1878265"/>
            <a:chExt cx="11714766" cy="4979735"/>
          </a:xfrm>
        </p:grpSpPr>
        <p:sp>
          <p:nvSpPr>
            <p:cNvPr id="4" name="Google Shape;1436;g2590ceae2e8_0_81"/>
            <p:cNvSpPr txBox="1">
              <a:spLocks/>
            </p:cNvSpPr>
            <p:nvPr/>
          </p:nvSpPr>
          <p:spPr>
            <a:xfrm>
              <a:off x="491490" y="1920240"/>
              <a:ext cx="3851910" cy="4937760"/>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0" indent="0">
                <a:spcBef>
                  <a:spcPts val="0"/>
                </a:spcBef>
                <a:buSzPct val="100000"/>
                <a:buFont typeface="Arial"/>
                <a:buNone/>
              </a:pPr>
              <a:r>
                <a:rPr lang="en-US" sz="4600" dirty="0"/>
                <a:t>1.</a:t>
              </a:r>
              <a:r>
                <a:rPr lang="en-US" sz="4600" b="1" dirty="0"/>
                <a:t>Southeast</a:t>
              </a:r>
            </a:p>
            <a:p>
              <a:pPr marL="0" indent="0">
                <a:spcBef>
                  <a:spcPts val="0"/>
                </a:spcBef>
                <a:buSzPct val="100000"/>
                <a:buFont typeface="Arial"/>
                <a:buNone/>
              </a:pPr>
              <a:r>
                <a:rPr lang="en-US" sz="4600" dirty="0"/>
                <a:t>Berkley Rosenquist</a:t>
              </a:r>
            </a:p>
            <a:p>
              <a:pPr marL="0" indent="0">
                <a:spcBef>
                  <a:spcPts val="0"/>
                </a:spcBef>
                <a:buSzPct val="100000"/>
                <a:buFont typeface="Arial"/>
                <a:buNone/>
              </a:pPr>
              <a:r>
                <a:rPr lang="en-US" sz="4600" u="sng" dirty="0">
                  <a:solidFill>
                    <a:schemeClr val="hlink"/>
                  </a:solidFill>
                  <a:hlinkClick r:id="rId3"/>
                </a:rPr>
                <a:t>brosenquist@semo.edu</a:t>
              </a:r>
              <a:r>
                <a:rPr lang="en-US" sz="4600" dirty="0"/>
                <a:t>  </a:t>
              </a:r>
            </a:p>
            <a:p>
              <a:pPr indent="-141287">
                <a:spcBef>
                  <a:spcPts val="0"/>
                </a:spcBef>
                <a:buSzPct val="100000"/>
                <a:buFont typeface="Arial"/>
                <a:buNone/>
              </a:pPr>
              <a:endParaRPr lang="en-US" sz="4600" dirty="0"/>
            </a:p>
            <a:p>
              <a:pPr marL="0" indent="0">
                <a:spcBef>
                  <a:spcPts val="0"/>
                </a:spcBef>
                <a:buSzPct val="100000"/>
                <a:buFont typeface="Arial"/>
                <a:buNone/>
              </a:pPr>
              <a:r>
                <a:rPr lang="en-US" sz="4600" dirty="0"/>
                <a:t>2.</a:t>
              </a:r>
              <a:r>
                <a:rPr lang="en-US" sz="4600" b="1" dirty="0"/>
                <a:t>Heart of Missouri</a:t>
              </a:r>
            </a:p>
            <a:p>
              <a:pPr marL="0" indent="0">
                <a:spcBef>
                  <a:spcPts val="0"/>
                </a:spcBef>
                <a:buSzPct val="100000"/>
                <a:buFont typeface="Arial"/>
                <a:buNone/>
              </a:pPr>
              <a:r>
                <a:rPr lang="en-US" sz="4600" dirty="0"/>
                <a:t>Jennifer </a:t>
              </a:r>
              <a:r>
                <a:rPr lang="en-US" sz="4600" dirty="0" err="1"/>
                <a:t>Statler</a:t>
              </a:r>
              <a:endParaRPr lang="en-US" sz="4600" dirty="0"/>
            </a:p>
            <a:p>
              <a:pPr marL="0" indent="0">
                <a:spcBef>
                  <a:spcPts val="0"/>
                </a:spcBef>
                <a:buSzPct val="100000"/>
                <a:buFont typeface="Arial"/>
                <a:buNone/>
              </a:pPr>
              <a:r>
                <a:rPr lang="en-US" sz="4600" u="sng" dirty="0">
                  <a:solidFill>
                    <a:schemeClr val="hlink"/>
                  </a:solidFill>
                  <a:hlinkClick r:id="rId4"/>
                </a:rPr>
                <a:t>jhstatler@missouri.edu</a:t>
              </a:r>
              <a:endParaRPr lang="en-US" sz="4600" dirty="0"/>
            </a:p>
            <a:p>
              <a:pPr marL="0" indent="0">
                <a:spcBef>
                  <a:spcPts val="0"/>
                </a:spcBef>
                <a:buSzPct val="100000"/>
                <a:buFont typeface="Arial"/>
                <a:buNone/>
              </a:pPr>
              <a:endParaRPr lang="en-US" sz="4600" dirty="0"/>
            </a:p>
            <a:p>
              <a:pPr marL="0" indent="0">
                <a:spcBef>
                  <a:spcPts val="0"/>
                </a:spcBef>
                <a:buSzPct val="100000"/>
                <a:buFont typeface="Arial"/>
                <a:buNone/>
              </a:pPr>
              <a:endParaRPr lang="en-US" sz="4600" dirty="0"/>
            </a:p>
            <a:p>
              <a:pPr marL="0" indent="0">
                <a:spcBef>
                  <a:spcPts val="0"/>
                </a:spcBef>
                <a:buSzPct val="100000"/>
                <a:buFont typeface="Arial"/>
                <a:buNone/>
              </a:pPr>
              <a:r>
                <a:rPr lang="en-US" sz="4600" dirty="0"/>
                <a:t>3.</a:t>
              </a:r>
              <a:r>
                <a:rPr lang="en-US" sz="4600" b="1" dirty="0"/>
                <a:t>Kansas City</a:t>
              </a:r>
            </a:p>
            <a:p>
              <a:pPr marL="0" indent="0">
                <a:spcBef>
                  <a:spcPts val="0"/>
                </a:spcBef>
                <a:buSzPct val="100000"/>
                <a:buFont typeface="Arial"/>
                <a:buNone/>
              </a:pPr>
              <a:r>
                <a:rPr lang="en-US" sz="4600" dirty="0"/>
                <a:t>Carrie Turner</a:t>
              </a:r>
            </a:p>
            <a:p>
              <a:pPr marL="0" indent="0">
                <a:spcBef>
                  <a:spcPts val="0"/>
                </a:spcBef>
                <a:buSzPct val="100000"/>
                <a:buFont typeface="Arial"/>
                <a:buNone/>
              </a:pPr>
              <a:r>
                <a:rPr lang="en-US" sz="4600" u="sng" dirty="0">
                  <a:solidFill>
                    <a:schemeClr val="hlink"/>
                  </a:solidFill>
                  <a:hlinkClick r:id="rId5"/>
                </a:rPr>
                <a:t>cturner@umkc.edu</a:t>
              </a:r>
              <a:endParaRPr lang="en-US" sz="4600" dirty="0"/>
            </a:p>
            <a:p>
              <a:pPr indent="-141287">
                <a:spcBef>
                  <a:spcPts val="0"/>
                </a:spcBef>
                <a:buSzPct val="100000"/>
                <a:buFont typeface="Arial"/>
                <a:buNone/>
              </a:pPr>
              <a:endParaRPr lang="en-US" dirty="0"/>
            </a:p>
            <a:p>
              <a:pPr indent="-141287">
                <a:spcBef>
                  <a:spcPts val="0"/>
                </a:spcBef>
                <a:buSzPct val="100000"/>
                <a:buFont typeface="Arial"/>
                <a:buNone/>
              </a:pPr>
              <a:endParaRPr lang="en-US" dirty="0"/>
            </a:p>
            <a:p>
              <a:pPr indent="-141287">
                <a:spcBef>
                  <a:spcPts val="0"/>
                </a:spcBef>
                <a:buSzPct val="100000"/>
                <a:buFont typeface="Arial"/>
                <a:buNone/>
              </a:pPr>
              <a:endParaRPr lang="en-US" dirty="0"/>
            </a:p>
          </p:txBody>
        </p:sp>
        <p:sp>
          <p:nvSpPr>
            <p:cNvPr id="5" name="Google Shape;1438;g2590ceae2e8_0_81"/>
            <p:cNvSpPr txBox="1">
              <a:spLocks/>
            </p:cNvSpPr>
            <p:nvPr/>
          </p:nvSpPr>
          <p:spPr>
            <a:xfrm>
              <a:off x="8523246" y="1878265"/>
              <a:ext cx="3683010" cy="44196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0" indent="0">
                <a:spcBef>
                  <a:spcPts val="0"/>
                </a:spcBef>
                <a:buSzPts val="3200"/>
                <a:buFont typeface="Arial"/>
                <a:buNone/>
              </a:pPr>
              <a:r>
                <a:rPr lang="it-IT" sz="3200" dirty="0"/>
                <a:t>8. </a:t>
              </a:r>
              <a:r>
                <a:rPr lang="it-IT" sz="2800" b="1" dirty="0"/>
                <a:t>St.Louis</a:t>
              </a:r>
            </a:p>
            <a:p>
              <a:pPr marL="0" indent="0">
                <a:spcBef>
                  <a:spcPts val="0"/>
                </a:spcBef>
                <a:buSzPts val="3200"/>
                <a:buFont typeface="Arial"/>
                <a:buNone/>
              </a:pPr>
              <a:r>
                <a:rPr lang="it-IT" sz="2800" dirty="0"/>
                <a:t>Patti Stenger</a:t>
              </a:r>
            </a:p>
            <a:p>
              <a:pPr marL="0" indent="0">
                <a:spcBef>
                  <a:spcPts val="0"/>
                </a:spcBef>
                <a:buSzPts val="3200"/>
                <a:buFont typeface="Arial"/>
                <a:buNone/>
              </a:pPr>
              <a:r>
                <a:rPr lang="it-IT" sz="2800" u="sng" dirty="0">
                  <a:solidFill>
                    <a:schemeClr val="hlink"/>
                  </a:solidFill>
                  <a:hlinkClick r:id="rId6"/>
                </a:rPr>
                <a:t>pstenger@eduplus.org</a:t>
              </a:r>
              <a:r>
                <a:rPr lang="it-IT" sz="2800" dirty="0"/>
                <a:t>  </a:t>
              </a:r>
            </a:p>
            <a:p>
              <a:pPr indent="-141287">
                <a:spcBef>
                  <a:spcPts val="0"/>
                </a:spcBef>
                <a:buSzPts val="3200"/>
                <a:buFont typeface="Arial"/>
                <a:buNone/>
              </a:pPr>
              <a:endParaRPr lang="it-IT" sz="2800" dirty="0"/>
            </a:p>
            <a:p>
              <a:pPr marL="0" indent="0">
                <a:spcBef>
                  <a:spcPts val="0"/>
                </a:spcBef>
                <a:buSzPts val="3200"/>
                <a:buFont typeface="Arial"/>
                <a:buNone/>
              </a:pPr>
              <a:r>
                <a:rPr lang="it-IT" sz="2800" dirty="0"/>
                <a:t>Michilene Carbol </a:t>
              </a:r>
            </a:p>
            <a:p>
              <a:pPr marL="0" indent="0">
                <a:spcBef>
                  <a:spcPts val="0"/>
                </a:spcBef>
                <a:buSzPts val="3200"/>
                <a:buFont typeface="Arial"/>
                <a:buNone/>
              </a:pPr>
              <a:r>
                <a:rPr lang="it-IT" sz="2800" u="sng" dirty="0">
                  <a:solidFill>
                    <a:schemeClr val="hlink"/>
                  </a:solidFill>
                  <a:hlinkClick r:id="rId7"/>
                </a:rPr>
                <a:t>mcarbol@edplus.org</a:t>
              </a:r>
              <a:r>
                <a:rPr lang="it-IT" sz="2800" dirty="0"/>
                <a:t>  </a:t>
              </a:r>
            </a:p>
            <a:p>
              <a:pPr marL="0" indent="0">
                <a:spcBef>
                  <a:spcPts val="0"/>
                </a:spcBef>
                <a:buSzPts val="3200"/>
                <a:buFont typeface="Arial"/>
                <a:buNone/>
              </a:pPr>
              <a:endParaRPr lang="it-IT" sz="2800" dirty="0"/>
            </a:p>
            <a:p>
              <a:pPr marL="0" indent="0">
                <a:spcBef>
                  <a:spcPts val="0"/>
                </a:spcBef>
                <a:buSzPts val="3200"/>
                <a:buFont typeface="Arial"/>
                <a:buNone/>
              </a:pPr>
              <a:r>
                <a:rPr lang="it-IT" sz="2800" dirty="0"/>
                <a:t>9. </a:t>
              </a:r>
              <a:r>
                <a:rPr lang="it-IT" sz="2800" b="1" dirty="0"/>
                <a:t>Central</a:t>
              </a:r>
            </a:p>
            <a:p>
              <a:pPr marL="0" indent="0">
                <a:spcBef>
                  <a:spcPts val="0"/>
                </a:spcBef>
                <a:buSzPts val="3200"/>
                <a:buFont typeface="Arial"/>
                <a:buNone/>
              </a:pPr>
              <a:r>
                <a:rPr lang="it-IT" sz="2800" dirty="0"/>
                <a:t>Mary Beth Scherer</a:t>
              </a:r>
            </a:p>
            <a:p>
              <a:pPr marL="0" indent="0">
                <a:spcBef>
                  <a:spcPts val="0"/>
                </a:spcBef>
                <a:buSzPts val="3200"/>
                <a:buFont typeface="Arial"/>
                <a:buNone/>
              </a:pPr>
              <a:r>
                <a:rPr lang="it-IT" sz="2800" u="sng" dirty="0">
                  <a:solidFill>
                    <a:schemeClr val="hlink"/>
                  </a:solidFill>
                  <a:hlinkClick r:id="rId8"/>
                </a:rPr>
                <a:t>mbscherer@ucmo.edu</a:t>
              </a:r>
              <a:r>
                <a:rPr lang="it-IT" sz="2800" dirty="0"/>
                <a:t> </a:t>
              </a:r>
            </a:p>
            <a:p>
              <a:pPr indent="-141287">
                <a:spcBef>
                  <a:spcPts val="0"/>
                </a:spcBef>
                <a:buSzPts val="3200"/>
                <a:buFont typeface="Arial"/>
                <a:buNone/>
              </a:pPr>
              <a:endParaRPr lang="it-IT" dirty="0"/>
            </a:p>
          </p:txBody>
        </p:sp>
        <p:sp>
          <p:nvSpPr>
            <p:cNvPr id="6" name="Google Shape;1439;g2590ceae2e8_0_81"/>
            <p:cNvSpPr txBox="1">
              <a:spLocks/>
            </p:cNvSpPr>
            <p:nvPr/>
          </p:nvSpPr>
          <p:spPr>
            <a:xfrm>
              <a:off x="4392900" y="1920240"/>
              <a:ext cx="4179600" cy="4937760"/>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0" indent="0">
                <a:lnSpc>
                  <a:spcPct val="80000"/>
                </a:lnSpc>
                <a:spcBef>
                  <a:spcPts val="0"/>
                </a:spcBef>
                <a:buSzPts val="2240"/>
                <a:buFont typeface="Arial"/>
                <a:buNone/>
              </a:pPr>
              <a:r>
                <a:rPr lang="en-US" sz="3200" dirty="0"/>
                <a:t>4. </a:t>
              </a:r>
              <a:r>
                <a:rPr lang="en-US" sz="3200" b="1" dirty="0"/>
                <a:t>Northeast</a:t>
              </a:r>
            </a:p>
            <a:p>
              <a:pPr marL="0" indent="0">
                <a:lnSpc>
                  <a:spcPct val="80000"/>
                </a:lnSpc>
                <a:spcBef>
                  <a:spcPts val="0"/>
                </a:spcBef>
                <a:buSzPts val="2240"/>
                <a:buFont typeface="Arial"/>
                <a:buNone/>
              </a:pPr>
              <a:r>
                <a:rPr lang="en-US" sz="3200" dirty="0"/>
                <a:t>Tonya Grant</a:t>
              </a:r>
            </a:p>
            <a:p>
              <a:pPr marL="0" indent="0">
                <a:lnSpc>
                  <a:spcPct val="80000"/>
                </a:lnSpc>
                <a:spcBef>
                  <a:spcPts val="0"/>
                </a:spcBef>
                <a:buSzPts val="2240"/>
                <a:buFont typeface="Arial"/>
                <a:buNone/>
              </a:pPr>
              <a:r>
                <a:rPr lang="en-US" sz="3200" u="sng" dirty="0">
                  <a:solidFill>
                    <a:schemeClr val="hlink"/>
                  </a:solidFill>
                  <a:hlinkClick r:id="rId9"/>
                </a:rPr>
                <a:t>tgrant@truman.edu</a:t>
              </a:r>
              <a:r>
                <a:rPr lang="en-US" sz="3200" dirty="0"/>
                <a:t> </a:t>
              </a:r>
            </a:p>
            <a:p>
              <a:pPr indent="-141287">
                <a:lnSpc>
                  <a:spcPct val="80000"/>
                </a:lnSpc>
                <a:spcBef>
                  <a:spcPts val="0"/>
                </a:spcBef>
                <a:buSzPts val="2240"/>
                <a:buFont typeface="Arial"/>
                <a:buNone/>
              </a:pPr>
              <a:endParaRPr lang="en-US" sz="3200" dirty="0"/>
            </a:p>
            <a:p>
              <a:pPr marL="0" indent="0">
                <a:lnSpc>
                  <a:spcPct val="80000"/>
                </a:lnSpc>
                <a:spcBef>
                  <a:spcPts val="0"/>
                </a:spcBef>
                <a:buSzPts val="2240"/>
                <a:buFont typeface="Arial"/>
                <a:buNone/>
              </a:pPr>
              <a:r>
                <a:rPr lang="en-US" sz="3200" dirty="0"/>
                <a:t>5. </a:t>
              </a:r>
              <a:r>
                <a:rPr lang="en-US" sz="3200" b="1" dirty="0"/>
                <a:t>Northwest</a:t>
              </a:r>
            </a:p>
            <a:p>
              <a:pPr marL="0" indent="0">
                <a:lnSpc>
                  <a:spcPct val="80000"/>
                </a:lnSpc>
                <a:spcBef>
                  <a:spcPts val="0"/>
                </a:spcBef>
                <a:buSzPts val="2240"/>
                <a:buFont typeface="Arial"/>
                <a:buNone/>
              </a:pPr>
              <a:r>
                <a:rPr lang="en-US" sz="3200" dirty="0"/>
                <a:t>Pam Madison</a:t>
              </a:r>
            </a:p>
            <a:p>
              <a:pPr marL="0" indent="0">
                <a:lnSpc>
                  <a:spcPct val="80000"/>
                </a:lnSpc>
                <a:spcBef>
                  <a:spcPts val="0"/>
                </a:spcBef>
                <a:buSzPts val="2240"/>
                <a:buFont typeface="Arial"/>
                <a:buNone/>
              </a:pPr>
              <a:r>
                <a:rPr lang="en-US" sz="3200" u="sng" dirty="0">
                  <a:solidFill>
                    <a:schemeClr val="hlink"/>
                  </a:solidFill>
                  <a:hlinkClick r:id="rId10"/>
                </a:rPr>
                <a:t>pmadison@nwmissouri.edu</a:t>
              </a:r>
              <a:r>
                <a:rPr lang="en-US" sz="3200" dirty="0"/>
                <a:t> </a:t>
              </a:r>
            </a:p>
            <a:p>
              <a:pPr indent="-141287">
                <a:lnSpc>
                  <a:spcPct val="80000"/>
                </a:lnSpc>
                <a:spcBef>
                  <a:spcPts val="0"/>
                </a:spcBef>
                <a:buSzPts val="2240"/>
                <a:buFont typeface="Arial"/>
                <a:buNone/>
              </a:pPr>
              <a:endParaRPr lang="en-US" sz="3200" dirty="0"/>
            </a:p>
            <a:p>
              <a:pPr marL="0" indent="0">
                <a:lnSpc>
                  <a:spcPct val="80000"/>
                </a:lnSpc>
                <a:spcBef>
                  <a:spcPts val="0"/>
                </a:spcBef>
                <a:buSzPts val="2240"/>
                <a:buFont typeface="Arial"/>
                <a:buNone/>
              </a:pPr>
              <a:r>
                <a:rPr lang="en-US" sz="3200" dirty="0"/>
                <a:t>6. </a:t>
              </a:r>
              <a:r>
                <a:rPr lang="en-US" sz="3200" b="1" dirty="0"/>
                <a:t>South Central</a:t>
              </a:r>
            </a:p>
            <a:p>
              <a:pPr marL="0" indent="0">
                <a:lnSpc>
                  <a:spcPct val="80000"/>
                </a:lnSpc>
                <a:spcBef>
                  <a:spcPts val="0"/>
                </a:spcBef>
                <a:buSzPts val="2240"/>
                <a:buFont typeface="Arial"/>
                <a:buNone/>
              </a:pPr>
              <a:r>
                <a:rPr lang="en-US" sz="3200" dirty="0"/>
                <a:t>Connie Cromwell</a:t>
              </a:r>
            </a:p>
            <a:p>
              <a:pPr marL="0" indent="0">
                <a:lnSpc>
                  <a:spcPct val="80000"/>
                </a:lnSpc>
                <a:spcBef>
                  <a:spcPts val="0"/>
                </a:spcBef>
                <a:buSzPts val="2240"/>
                <a:buFont typeface="Arial"/>
                <a:buNone/>
              </a:pPr>
              <a:r>
                <a:rPr lang="en-US" sz="3200" u="sng" dirty="0">
                  <a:solidFill>
                    <a:schemeClr val="hlink"/>
                  </a:solidFill>
                  <a:hlinkClick r:id="rId11"/>
                </a:rPr>
                <a:t>cromwellco@mst.edu</a:t>
              </a:r>
              <a:endParaRPr lang="en-US" sz="3200" dirty="0"/>
            </a:p>
            <a:p>
              <a:pPr marL="0" indent="0">
                <a:lnSpc>
                  <a:spcPct val="80000"/>
                </a:lnSpc>
                <a:spcBef>
                  <a:spcPts val="0"/>
                </a:spcBef>
                <a:buSzPts val="2240"/>
                <a:buFont typeface="Arial"/>
                <a:buNone/>
              </a:pPr>
              <a:endParaRPr lang="en-US" sz="3200" dirty="0"/>
            </a:p>
            <a:p>
              <a:pPr marL="0" indent="0">
                <a:spcBef>
                  <a:spcPts val="0"/>
                </a:spcBef>
                <a:buClr>
                  <a:srgbClr val="000000"/>
                </a:buClr>
                <a:buSzPts val="3200"/>
                <a:buFont typeface="Arial"/>
                <a:buNone/>
              </a:pPr>
              <a:r>
                <a:rPr lang="en-US" sz="3200" dirty="0"/>
                <a:t>7. </a:t>
              </a:r>
              <a:r>
                <a:rPr lang="en-US" sz="3200" b="1" dirty="0"/>
                <a:t>Southwest</a:t>
              </a:r>
            </a:p>
            <a:p>
              <a:pPr marL="0" indent="0">
                <a:spcBef>
                  <a:spcPts val="0"/>
                </a:spcBef>
                <a:buClr>
                  <a:srgbClr val="000000"/>
                </a:buClr>
                <a:buSzPts val="3200"/>
                <a:buFont typeface="Arial"/>
                <a:buNone/>
              </a:pPr>
              <a:r>
                <a:rPr lang="en-US" sz="3200" dirty="0" err="1"/>
                <a:t>Melynda</a:t>
              </a:r>
              <a:r>
                <a:rPr lang="en-US" sz="3200" dirty="0"/>
                <a:t> </a:t>
              </a:r>
              <a:r>
                <a:rPr lang="en-US" sz="3200" dirty="0" err="1"/>
                <a:t>VanNote</a:t>
              </a:r>
              <a:endParaRPr lang="en-US" sz="3200" dirty="0"/>
            </a:p>
            <a:p>
              <a:pPr marL="0" indent="0">
                <a:spcBef>
                  <a:spcPts val="0"/>
                </a:spcBef>
                <a:buClr>
                  <a:srgbClr val="000000"/>
                </a:buClr>
                <a:buSzPts val="3200"/>
                <a:buFont typeface="Arial"/>
                <a:buNone/>
              </a:pPr>
              <a:r>
                <a:rPr lang="en-US" sz="3200" u="sng" dirty="0" err="1">
                  <a:hlinkClick r:id="rId12"/>
                </a:rPr>
                <a:t>MelyndaVanNote@Missouri</a:t>
              </a:r>
              <a:br>
                <a:rPr lang="en-US" sz="3200" u="sng" dirty="0">
                  <a:hlinkClick r:id="rId12"/>
                </a:rPr>
              </a:br>
              <a:r>
                <a:rPr lang="en-US" sz="3200" u="sng" dirty="0">
                  <a:hlinkClick r:id="rId12"/>
                </a:rPr>
                <a:t>state.edu</a:t>
              </a:r>
              <a:r>
                <a:rPr lang="en-US" sz="3200" dirty="0"/>
                <a:t> </a:t>
              </a:r>
            </a:p>
            <a:p>
              <a:pPr marL="0" indent="0">
                <a:lnSpc>
                  <a:spcPct val="80000"/>
                </a:lnSpc>
                <a:spcBef>
                  <a:spcPts val="0"/>
                </a:spcBef>
                <a:buSzPts val="2240"/>
                <a:buFont typeface="Arial"/>
                <a:buNone/>
              </a:pPr>
              <a:r>
                <a:rPr lang="en-US" sz="2040" dirty="0"/>
                <a:t> </a:t>
              </a:r>
            </a:p>
          </p:txBody>
        </p:sp>
      </p:grpSp>
      <p:sp>
        <p:nvSpPr>
          <p:cNvPr id="2" name="Rectangle 1"/>
          <p:cNvSpPr/>
          <p:nvPr/>
        </p:nvSpPr>
        <p:spPr>
          <a:xfrm>
            <a:off x="228600" y="287030"/>
            <a:ext cx="10542270" cy="369332"/>
          </a:xfrm>
          <a:prstGeom prst="rect">
            <a:avLst/>
          </a:prstGeom>
        </p:spPr>
        <p:txBody>
          <a:bodyPr wrap="square">
            <a:spAutoFit/>
          </a:bodyPr>
          <a:lstStyle/>
          <a:p>
            <a:r>
              <a:rPr lang="en-US" sz="1800" b="1" dirty="0">
                <a:solidFill>
                  <a:schemeClr val="bg1"/>
                </a:solidFill>
                <a:latin typeface="Calibri" panose="020F0502020204030204" pitchFamily="34" charset="0"/>
                <a:cs typeface="Calibri" panose="020F0502020204030204" pitchFamily="34" charset="0"/>
              </a:rPr>
              <a:t>https://dese.mo.gov/media/pdf/regional-professional-development-center-rpdc-consultant-list-0823</a:t>
            </a:r>
          </a:p>
        </p:txBody>
      </p:sp>
    </p:spTree>
    <p:extLst>
      <p:ext uri="{BB962C8B-B14F-4D97-AF65-F5344CB8AC3E}">
        <p14:creationId xmlns:p14="http://schemas.microsoft.com/office/powerpoint/2010/main" val="294904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8" name="Google Shape;298;p45"/>
          <p:cNvSpPr txBox="1">
            <a:spLocks noGrp="1"/>
          </p:cNvSpPr>
          <p:nvPr>
            <p:ph type="sldNum" idx="12"/>
          </p:nvPr>
        </p:nvSpPr>
        <p:spPr>
          <a:xfrm>
            <a:off x="152400" y="13335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15</a:t>
            </a:fld>
            <a:endParaRPr dirty="0"/>
          </a:p>
        </p:txBody>
      </p:sp>
      <p:sp>
        <p:nvSpPr>
          <p:cNvPr id="300" name="Google Shape;300;p45"/>
          <p:cNvSpPr txBox="1">
            <a:spLocks noGrp="1"/>
          </p:cNvSpPr>
          <p:nvPr>
            <p:ph type="title"/>
          </p:nvPr>
        </p:nvSpPr>
        <p:spPr>
          <a:xfrm>
            <a:off x="381000" y="1119316"/>
            <a:ext cx="11430000" cy="800000"/>
          </a:xfrm>
          <a:prstGeom prst="rect">
            <a:avLst/>
          </a:prstGeom>
          <a:noFill/>
          <a:ln>
            <a:noFill/>
          </a:ln>
        </p:spPr>
        <p:txBody>
          <a:bodyPr spcFirstLastPara="1" wrap="square" lIns="91433" tIns="45700" rIns="91433" bIns="45700" anchor="ctr" anchorCtr="0">
            <a:noAutofit/>
          </a:bodyPr>
          <a:lstStyle/>
          <a:p>
            <a:pPr>
              <a:buSzPts val="4000"/>
            </a:pPr>
            <a:r>
              <a:rPr lang="en-US" sz="4400" dirty="0"/>
              <a:t>Calendar</a:t>
            </a:r>
            <a:endParaRPr sz="4400" dirty="0"/>
          </a:p>
        </p:txBody>
      </p:sp>
      <p:pic>
        <p:nvPicPr>
          <p:cNvPr id="7" name="Google Shape;298;p153" descr="Calendar&#10;&#10;Description automatically generated"/>
          <p:cNvPicPr preferRelativeResize="0"/>
          <p:nvPr/>
        </p:nvPicPr>
        <p:blipFill rotWithShape="1">
          <a:blip r:embed="rId3">
            <a:alphaModFix/>
          </a:blip>
          <a:srcRect/>
          <a:stretch/>
        </p:blipFill>
        <p:spPr>
          <a:xfrm>
            <a:off x="2233533" y="2413418"/>
            <a:ext cx="8139659" cy="3666032"/>
          </a:xfrm>
          <a:prstGeom prst="rect">
            <a:avLst/>
          </a:prstGeom>
          <a:noFill/>
          <a:ln>
            <a:noFill/>
          </a:ln>
        </p:spPr>
      </p:pic>
    </p:spTree>
    <p:extLst>
      <p:ext uri="{BB962C8B-B14F-4D97-AF65-F5344CB8AC3E}">
        <p14:creationId xmlns:p14="http://schemas.microsoft.com/office/powerpoint/2010/main" val="4290696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2:</a:t>
            </a:r>
            <a:br>
              <a:rPr lang="en-US" sz="5333" b="1" dirty="0"/>
            </a:br>
            <a:r>
              <a:rPr lang="en-US" sz="5333" b="1" dirty="0"/>
              <a:t>MAP-A Vocabulary and Structure</a:t>
            </a:r>
            <a:endParaRPr sz="5333" b="1" dirty="0"/>
          </a:p>
        </p:txBody>
      </p:sp>
    </p:spTree>
    <p:extLst>
      <p:ext uri="{BB962C8B-B14F-4D97-AF65-F5344CB8AC3E}">
        <p14:creationId xmlns:p14="http://schemas.microsoft.com/office/powerpoint/2010/main" val="2404083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MAP-A?</a:t>
            </a:r>
          </a:p>
        </p:txBody>
      </p:sp>
      <p:sp>
        <p:nvSpPr>
          <p:cNvPr id="3" name="Text Placeholder 2"/>
          <p:cNvSpPr>
            <a:spLocks noGrp="1"/>
          </p:cNvSpPr>
          <p:nvPr>
            <p:ph type="body" idx="1"/>
          </p:nvPr>
        </p:nvSpPr>
        <p:spPr/>
        <p:txBody>
          <a:bodyPr/>
          <a:lstStyle/>
          <a:p>
            <a:pPr marL="673100" lvl="0" indent="-571500">
              <a:lnSpc>
                <a:spcPct val="80000"/>
              </a:lnSpc>
              <a:spcBef>
                <a:spcPts val="1200"/>
              </a:spcBef>
              <a:buClr>
                <a:schemeClr val="dk2"/>
              </a:buClr>
              <a:buSzPct val="100000"/>
              <a:buFont typeface="Arial" panose="020B0604020202020204" pitchFamily="34" charset="0"/>
              <a:buChar char="•"/>
            </a:pPr>
            <a:r>
              <a:rPr lang="en-US" sz="4400" dirty="0"/>
              <a:t>Missouri Assessment Program-Alternate</a:t>
            </a:r>
          </a:p>
          <a:p>
            <a:pPr marL="673100" lvl="0" indent="-571500">
              <a:lnSpc>
                <a:spcPct val="80000"/>
              </a:lnSpc>
              <a:spcBef>
                <a:spcPts val="1200"/>
              </a:spcBef>
              <a:buClr>
                <a:schemeClr val="dk2"/>
              </a:buClr>
              <a:buSzPct val="100000"/>
              <a:buFont typeface="Arial" panose="020B0604020202020204" pitchFamily="34" charset="0"/>
              <a:buChar char="•"/>
            </a:pPr>
            <a:r>
              <a:rPr lang="en-US" sz="4400" dirty="0"/>
              <a:t>MAP-A is designed to promote enhanced capacities and integrated learning opportunities. </a:t>
            </a:r>
          </a:p>
          <a:p>
            <a:endParaRPr lang="en-US" dirty="0"/>
          </a:p>
        </p:txBody>
      </p:sp>
      <p:pic>
        <p:nvPicPr>
          <p:cNvPr id="7" name="Google Shape;311;p14"/>
          <p:cNvPicPr preferRelativeResize="0"/>
          <p:nvPr/>
        </p:nvPicPr>
        <p:blipFill rotWithShape="1">
          <a:blip r:embed="rId3">
            <a:alphaModFix/>
          </a:blip>
          <a:srcRect/>
          <a:stretch/>
        </p:blipFill>
        <p:spPr>
          <a:xfrm>
            <a:off x="7959778" y="4413615"/>
            <a:ext cx="3955720" cy="2242017"/>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17</a:t>
            </a:fld>
            <a:endParaRPr dirty="0"/>
          </a:p>
        </p:txBody>
      </p:sp>
    </p:spTree>
    <p:extLst>
      <p:ext uri="{BB962C8B-B14F-4D97-AF65-F5344CB8AC3E}">
        <p14:creationId xmlns:p14="http://schemas.microsoft.com/office/powerpoint/2010/main" val="32327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0"/>
          <p:cNvSpPr txBox="1">
            <a:spLocks noGrp="1"/>
          </p:cNvSpPr>
          <p:nvPr>
            <p:ph type="body" idx="1"/>
          </p:nvPr>
        </p:nvSpPr>
        <p:spPr>
          <a:xfrm>
            <a:off x="381000" y="2057400"/>
            <a:ext cx="11404533" cy="4648200"/>
          </a:xfrm>
          <a:prstGeom prst="rect">
            <a:avLst/>
          </a:prstGeom>
        </p:spPr>
        <p:txBody>
          <a:bodyPr spcFirstLastPara="1" wrap="square" lIns="121900" tIns="60933" rIns="121900" bIns="60933" anchor="t" anchorCtr="0">
            <a:normAutofit/>
          </a:bodyPr>
          <a:lstStyle/>
          <a:p>
            <a:pPr marL="25400" lvl="0" indent="0">
              <a:spcBef>
                <a:spcPts val="640"/>
              </a:spcBef>
              <a:buSzPts val="3200"/>
              <a:buNone/>
            </a:pPr>
            <a:r>
              <a:rPr lang="en-US" sz="4000" dirty="0"/>
              <a:t>All students with disabilities are </a:t>
            </a:r>
            <a:r>
              <a:rPr lang="en-US" sz="4000" b="1" u="sng" dirty="0"/>
              <a:t>required</a:t>
            </a:r>
            <a:r>
              <a:rPr lang="en-US" sz="4000" dirty="0"/>
              <a:t> to receive instruction linked to general education </a:t>
            </a:r>
            <a:r>
              <a:rPr lang="en-US" sz="4000" b="1" dirty="0"/>
              <a:t>grade-level</a:t>
            </a:r>
            <a:r>
              <a:rPr lang="en-US" sz="4000" dirty="0"/>
              <a:t> content standards. </a:t>
            </a:r>
          </a:p>
        </p:txBody>
      </p:sp>
      <p:sp>
        <p:nvSpPr>
          <p:cNvPr id="340" name="Google Shape;340;p50"/>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pPr marL="609585"/>
            <a:r>
              <a:rPr lang="en-US" sz="4400" dirty="0"/>
              <a:t>Academic Instruction</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18</a:t>
            </a:fld>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0" y="4428744"/>
            <a:ext cx="4960620" cy="1993162"/>
          </a:xfrm>
          <a:prstGeom prst="rect">
            <a:avLst/>
          </a:prstGeom>
        </p:spPr>
      </p:pic>
    </p:spTree>
    <p:extLst>
      <p:ext uri="{BB962C8B-B14F-4D97-AF65-F5344CB8AC3E}">
        <p14:creationId xmlns:p14="http://schemas.microsoft.com/office/powerpoint/2010/main" val="2357891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Important Vocabulary</a:t>
            </a:r>
          </a:p>
        </p:txBody>
      </p:sp>
      <p:sp>
        <p:nvSpPr>
          <p:cNvPr id="3" name="Text Placeholder 2"/>
          <p:cNvSpPr>
            <a:spLocks noGrp="1"/>
          </p:cNvSpPr>
          <p:nvPr>
            <p:ph type="body" idx="1"/>
          </p:nvPr>
        </p:nvSpPr>
        <p:spPr>
          <a:xfrm>
            <a:off x="457200" y="2159000"/>
            <a:ext cx="11531600" cy="3704590"/>
          </a:xfrm>
        </p:spPr>
        <p:txBody>
          <a:bodyPr/>
          <a:lstStyle/>
          <a:p>
            <a:pPr lvl="0" indent="-431800">
              <a:spcBef>
                <a:spcPts val="640"/>
              </a:spcBef>
              <a:buSzPct val="100000"/>
            </a:pPr>
            <a:r>
              <a:rPr lang="en-US" sz="3600" dirty="0"/>
              <a:t>Instructionally Embedded (IE) </a:t>
            </a:r>
          </a:p>
          <a:p>
            <a:pPr lvl="0" indent="-431800">
              <a:spcBef>
                <a:spcPts val="640"/>
              </a:spcBef>
              <a:buSzPct val="100000"/>
            </a:pPr>
            <a:r>
              <a:rPr lang="en-US" sz="3600" dirty="0"/>
              <a:t>Essential Elements (EE)/Missouri Learning Standards (MLS)</a:t>
            </a:r>
          </a:p>
          <a:p>
            <a:pPr lvl="0" indent="-431800">
              <a:spcBef>
                <a:spcPts val="640"/>
              </a:spcBef>
              <a:buSzPct val="100000"/>
            </a:pPr>
            <a:r>
              <a:rPr lang="en-US" sz="3600" dirty="0"/>
              <a:t>Blueprints </a:t>
            </a:r>
          </a:p>
          <a:p>
            <a:pPr lvl="0" indent="-431800">
              <a:spcBef>
                <a:spcPts val="640"/>
              </a:spcBef>
              <a:buSzPct val="100000"/>
            </a:pPr>
            <a:r>
              <a:rPr lang="en-US" sz="3600" dirty="0"/>
              <a:t>Linkage Level (LL)</a:t>
            </a:r>
          </a:p>
          <a:p>
            <a:pPr lvl="0" indent="-431800">
              <a:spcBef>
                <a:spcPts val="640"/>
              </a:spcBef>
              <a:buSzPct val="100000"/>
            </a:pPr>
            <a:r>
              <a:rPr lang="en-US" sz="3600" dirty="0" err="1"/>
              <a:t>Testlet</a:t>
            </a:r>
            <a:r>
              <a:rPr lang="en-US" sz="3600" dirty="0"/>
              <a:t> </a:t>
            </a:r>
          </a:p>
          <a:p>
            <a:pPr lvl="0" indent="-431800">
              <a:spcBef>
                <a:spcPts val="640"/>
              </a:spcBef>
              <a:buSzPct val="100000"/>
            </a:pPr>
            <a:r>
              <a:rPr lang="en-US" sz="3600" dirty="0"/>
              <a:t>Testing Windows</a:t>
            </a:r>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19</a:t>
            </a:fld>
            <a:endParaRPr dirty="0"/>
          </a:p>
        </p:txBody>
      </p:sp>
    </p:spTree>
    <p:extLst>
      <p:ext uri="{BB962C8B-B14F-4D97-AF65-F5344CB8AC3E}">
        <p14:creationId xmlns:p14="http://schemas.microsoft.com/office/powerpoint/2010/main" val="716116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81000" y="1040028"/>
            <a:ext cx="11430000" cy="1066800"/>
          </a:xfrm>
          <a:prstGeom prst="rect">
            <a:avLst/>
          </a:prstGeom>
        </p:spPr>
        <p:txBody>
          <a:bodyPr spcFirstLastPara="1" wrap="square" lIns="91425" tIns="45700" rIns="91425" bIns="45700" anchor="ctr" anchorCtr="0">
            <a:noAutofit/>
          </a:bodyPr>
          <a:lstStyle/>
          <a:p>
            <a:pPr lvl="0"/>
            <a:r>
              <a:rPr lang="en-US" sz="4400" dirty="0"/>
              <a:t>Prerequisites and Preparations</a:t>
            </a:r>
            <a:endParaRPr sz="4400" dirty="0"/>
          </a:p>
        </p:txBody>
      </p:sp>
      <p:sp>
        <p:nvSpPr>
          <p:cNvPr id="60" name="Google Shape;60;p9"/>
          <p:cNvSpPr txBox="1">
            <a:spLocks noGrp="1"/>
          </p:cNvSpPr>
          <p:nvPr>
            <p:ph type="body" idx="1"/>
          </p:nvPr>
        </p:nvSpPr>
        <p:spPr>
          <a:xfrm>
            <a:off x="381000" y="1989438"/>
            <a:ext cx="11430000" cy="4716161"/>
          </a:xfrm>
          <a:prstGeom prst="rect">
            <a:avLst/>
          </a:prstGeom>
        </p:spPr>
        <p:txBody>
          <a:bodyPr spcFirstLastPara="1" wrap="square" lIns="91425" tIns="45700" rIns="91425" bIns="45700" anchor="t" anchorCtr="0">
            <a:noAutofit/>
          </a:bodyPr>
          <a:lstStyle/>
          <a:p>
            <a:pPr lvl="0" indent="-198120">
              <a:spcBef>
                <a:spcPts val="0"/>
              </a:spcBef>
              <a:buSzPts val="2405"/>
            </a:pPr>
            <a:r>
              <a:rPr lang="en-US" sz="2600" dirty="0"/>
              <a:t>Pre-read—explore the DESE MAP-A website</a:t>
            </a:r>
          </a:p>
          <a:p>
            <a:pPr lvl="0" indent="-198120">
              <a:spcBef>
                <a:spcPts val="0"/>
              </a:spcBef>
              <a:buSzPts val="2405"/>
            </a:pPr>
            <a:r>
              <a:rPr lang="en-US" sz="2600" dirty="0"/>
              <a:t>Check with the District Test Coordinator to ensure you are enrolled in the Kite Educator Portal of the DLM/MAP-A system</a:t>
            </a:r>
          </a:p>
          <a:p>
            <a:pPr lvl="0" indent="-198120">
              <a:spcBef>
                <a:spcPts val="0"/>
              </a:spcBef>
              <a:buSzPts val="2405"/>
            </a:pPr>
            <a:r>
              <a:rPr lang="en-US" sz="2600" dirty="0"/>
              <a:t>Pre-read Glossary from the Test Administration Manual (TAM)</a:t>
            </a:r>
          </a:p>
          <a:p>
            <a:pPr lvl="0" indent="-198120">
              <a:spcBef>
                <a:spcPts val="0"/>
              </a:spcBef>
              <a:buSzPts val="2405"/>
            </a:pPr>
            <a:r>
              <a:rPr lang="en-US" sz="2600" dirty="0"/>
              <a:t>Print or download the following manuals to use during training</a:t>
            </a:r>
          </a:p>
          <a:p>
            <a:pPr marL="854075" lvl="1" indent="-198119">
              <a:spcBef>
                <a:spcPts val="300"/>
              </a:spcBef>
              <a:buSzPts val="1635"/>
              <a:buFont typeface="Noto Sans Symbols"/>
              <a:buChar char="●"/>
            </a:pPr>
            <a:r>
              <a:rPr lang="en-US" sz="2600" dirty="0"/>
              <a:t>Test Administration Manual</a:t>
            </a:r>
          </a:p>
          <a:p>
            <a:pPr marL="854075" lvl="1" indent="-198119">
              <a:spcBef>
                <a:spcPts val="300"/>
              </a:spcBef>
              <a:buSzPts val="1635"/>
              <a:buFont typeface="Noto Sans Symbols"/>
              <a:buChar char="●"/>
            </a:pPr>
            <a:r>
              <a:rPr lang="en-US" sz="2600" dirty="0"/>
              <a:t>Educator Portal User Guide</a:t>
            </a:r>
          </a:p>
          <a:p>
            <a:pPr marL="854075" lvl="1" indent="-198119">
              <a:spcBef>
                <a:spcPts val="300"/>
              </a:spcBef>
              <a:buSzPts val="1635"/>
              <a:buFont typeface="Noto Sans Symbols"/>
              <a:buChar char="●"/>
            </a:pPr>
            <a:r>
              <a:rPr lang="en-US" sz="2600" dirty="0"/>
              <a:t>Guide to DLM Test Administrator Training </a:t>
            </a:r>
          </a:p>
          <a:p>
            <a:pPr lvl="0" indent="-198120">
              <a:spcBef>
                <a:spcPts val="481"/>
              </a:spcBef>
              <a:buSzPts val="2405"/>
            </a:pPr>
            <a:r>
              <a:rPr lang="en-US" sz="2600" dirty="0"/>
              <a:t>Bring District Calendar</a:t>
            </a:r>
          </a:p>
          <a:p>
            <a:pPr lvl="0" indent="-197801">
              <a:spcBef>
                <a:spcPts val="481"/>
              </a:spcBef>
              <a:buSzPts val="2400"/>
            </a:pPr>
            <a:r>
              <a:rPr lang="en-US" sz="2600" dirty="0"/>
              <a:t>Bring an Individualized Education Plan (IEP) or a list of Essential Elements (EEs) completed last year</a:t>
            </a:r>
          </a:p>
          <a:p>
            <a:pPr lvl="0" indent="-228600">
              <a:spcBef>
                <a:spcPts val="0"/>
              </a:spcBef>
              <a:buSzPct val="100000"/>
            </a:pPr>
            <a:endParaRPr lang="en-US" sz="2800" dirty="0"/>
          </a:p>
        </p:txBody>
      </p:sp>
      <p:sp>
        <p:nvSpPr>
          <p:cNvPr id="61" name="Google Shape;61;p9"/>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a:t>
            </a:fld>
            <a:endParaRPr dirty="0"/>
          </a:p>
        </p:txBody>
      </p:sp>
    </p:spTree>
    <p:extLst>
      <p:ext uri="{BB962C8B-B14F-4D97-AF65-F5344CB8AC3E}">
        <p14:creationId xmlns:p14="http://schemas.microsoft.com/office/powerpoint/2010/main" val="365962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0"/>
          <p:cNvSpPr txBox="1">
            <a:spLocks noGrp="1"/>
          </p:cNvSpPr>
          <p:nvPr>
            <p:ph type="body" idx="1"/>
          </p:nvPr>
        </p:nvSpPr>
        <p:spPr>
          <a:xfrm>
            <a:off x="381000" y="2057400"/>
            <a:ext cx="11404533" cy="4648200"/>
          </a:xfrm>
          <a:prstGeom prst="rect">
            <a:avLst/>
          </a:prstGeom>
        </p:spPr>
        <p:txBody>
          <a:bodyPr spcFirstLastPara="1" wrap="square" lIns="121900" tIns="60933" rIns="121900" bIns="60933" anchor="t" anchorCtr="0">
            <a:normAutofit/>
          </a:bodyPr>
          <a:lstStyle/>
          <a:p>
            <a:pPr marL="25400" lvl="0" indent="0">
              <a:spcBef>
                <a:spcPts val="640"/>
              </a:spcBef>
              <a:buSzPts val="3200"/>
              <a:buNone/>
            </a:pPr>
            <a:r>
              <a:rPr lang="en-US" sz="3600" dirty="0"/>
              <a:t>Dynamic Learning Maps (DLM) is a multi-state consortium that has developed a computer-delivered alternate assessment for students with most significant cognitive disabilities. </a:t>
            </a:r>
          </a:p>
        </p:txBody>
      </p:sp>
      <p:sp>
        <p:nvSpPr>
          <p:cNvPr id="340" name="Google Shape;340;p50"/>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pPr marL="609585"/>
            <a:r>
              <a:rPr lang="en-US" sz="4400" dirty="0"/>
              <a:t>MAP-A and DLM</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20</a:t>
            </a:fld>
            <a:endParaRPr dirty="0"/>
          </a:p>
        </p:txBody>
      </p:sp>
      <p:pic>
        <p:nvPicPr>
          <p:cNvPr id="6" name="Google Shape;335;p15"/>
          <p:cNvPicPr preferRelativeResize="0"/>
          <p:nvPr/>
        </p:nvPicPr>
        <p:blipFill rotWithShape="1">
          <a:blip r:embed="rId3">
            <a:alphaModFix/>
          </a:blip>
          <a:srcRect/>
          <a:stretch/>
        </p:blipFill>
        <p:spPr>
          <a:xfrm>
            <a:off x="400050" y="4536976"/>
            <a:ext cx="11121390" cy="2080994"/>
          </a:xfrm>
          <a:prstGeom prst="rect">
            <a:avLst/>
          </a:prstGeom>
          <a:noFill/>
          <a:ln>
            <a:noFill/>
          </a:ln>
        </p:spPr>
      </p:pic>
    </p:spTree>
    <p:extLst>
      <p:ext uri="{BB962C8B-B14F-4D97-AF65-F5344CB8AC3E}">
        <p14:creationId xmlns:p14="http://schemas.microsoft.com/office/powerpoint/2010/main" val="1370014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Quick Draw</a:t>
            </a:r>
            <a:endParaRPr sz="4400" dirty="0"/>
          </a:p>
        </p:txBody>
      </p:sp>
      <p:pic>
        <p:nvPicPr>
          <p:cNvPr id="4" name="Google Shape;343;p166" descr="A hand drawing a face on a notebook&#10;&#10;Description automatically generated with low confidence"/>
          <p:cNvPicPr preferRelativeResize="0"/>
          <p:nvPr/>
        </p:nvPicPr>
        <p:blipFill rotWithShape="1">
          <a:blip r:embed="rId3">
            <a:alphaModFix/>
          </a:blip>
          <a:srcRect/>
          <a:stretch/>
        </p:blipFill>
        <p:spPr>
          <a:xfrm>
            <a:off x="2634260" y="2443397"/>
            <a:ext cx="6910465" cy="4414603"/>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21</a:t>
            </a:fld>
            <a:endParaRPr dirty="0"/>
          </a:p>
        </p:txBody>
      </p:sp>
    </p:spTree>
    <p:extLst>
      <p:ext uri="{BB962C8B-B14F-4D97-AF65-F5344CB8AC3E}">
        <p14:creationId xmlns:p14="http://schemas.microsoft.com/office/powerpoint/2010/main" val="2042528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7"/>
          <p:cNvSpPr txBox="1">
            <a:spLocks noGrp="1"/>
          </p:cNvSpPr>
          <p:nvPr>
            <p:ph type="body" idx="1"/>
          </p:nvPr>
        </p:nvSpPr>
        <p:spPr>
          <a:xfrm>
            <a:off x="381001" y="2159000"/>
            <a:ext cx="11430000" cy="4419600"/>
          </a:xfrm>
          <a:prstGeom prst="rect">
            <a:avLst/>
          </a:prstGeom>
        </p:spPr>
        <p:txBody>
          <a:bodyPr spcFirstLastPara="1" wrap="square" lIns="121900" tIns="60933" rIns="121900" bIns="60933" anchor="t" anchorCtr="0">
            <a:noAutofit/>
          </a:bodyPr>
          <a:lstStyle/>
          <a:p>
            <a:pPr marL="609585" indent="0">
              <a:lnSpc>
                <a:spcPct val="90000"/>
              </a:lnSpc>
              <a:spcBef>
                <a:spcPts val="2667"/>
              </a:spcBef>
              <a:buNone/>
            </a:pPr>
            <a:endParaRPr sz="3947" dirty="0">
              <a:highlight>
                <a:srgbClr val="FFFFFF"/>
              </a:highlight>
            </a:endParaRPr>
          </a:p>
          <a:p>
            <a:pPr marL="0" indent="0">
              <a:lnSpc>
                <a:spcPct val="90000"/>
              </a:lnSpc>
              <a:spcBef>
                <a:spcPts val="2667"/>
              </a:spcBef>
              <a:buSzPts val="770"/>
              <a:buNone/>
            </a:pPr>
            <a:endParaRPr sz="3387" dirty="0">
              <a:highlight>
                <a:srgbClr val="FFFFFF"/>
              </a:highlight>
            </a:endParaRPr>
          </a:p>
          <a:p>
            <a:pPr marL="0" indent="0">
              <a:lnSpc>
                <a:spcPct val="80000"/>
              </a:lnSpc>
              <a:spcBef>
                <a:spcPts val="933"/>
              </a:spcBef>
              <a:buSzPts val="770"/>
              <a:buNone/>
            </a:pPr>
            <a:endParaRPr sz="2987" dirty="0"/>
          </a:p>
        </p:txBody>
      </p:sp>
      <p:sp>
        <p:nvSpPr>
          <p:cNvPr id="2" name="Title 1"/>
          <p:cNvSpPr>
            <a:spLocks noGrp="1"/>
          </p:cNvSpPr>
          <p:nvPr>
            <p:ph type="title"/>
          </p:nvPr>
        </p:nvSpPr>
        <p:spPr/>
        <p:txBody>
          <a:bodyPr/>
          <a:lstStyle/>
          <a:p>
            <a:r>
              <a:rPr lang="en-US" sz="4400" dirty="0"/>
              <a:t>MAP-A Structure for ELA and Math</a:t>
            </a:r>
          </a:p>
        </p:txBody>
      </p:sp>
      <p:pic>
        <p:nvPicPr>
          <p:cNvPr id="4" name="Google Shape;350;p42"/>
          <p:cNvPicPr preferRelativeResize="0"/>
          <p:nvPr/>
        </p:nvPicPr>
        <p:blipFill rotWithShape="1">
          <a:blip r:embed="rId3">
            <a:alphaModFix/>
          </a:blip>
          <a:srcRect/>
          <a:stretch/>
        </p:blipFill>
        <p:spPr>
          <a:xfrm>
            <a:off x="2893102" y="2023673"/>
            <a:ext cx="6430780" cy="4706912"/>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22</a:t>
            </a:fld>
            <a:endParaRPr dirty="0"/>
          </a:p>
        </p:txBody>
      </p:sp>
    </p:spTree>
    <p:extLst>
      <p:ext uri="{BB962C8B-B14F-4D97-AF65-F5344CB8AC3E}">
        <p14:creationId xmlns:p14="http://schemas.microsoft.com/office/powerpoint/2010/main" val="239975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9666" y="2248524"/>
            <a:ext cx="2713219" cy="4499973"/>
          </a:xfrm>
          <a:prstGeom prst="rect">
            <a:avLst/>
          </a:prstGeom>
        </p:spPr>
      </p:pic>
      <p:sp>
        <p:nvSpPr>
          <p:cNvPr id="372" name="Google Shape;372;p54"/>
          <p:cNvSpPr txBox="1">
            <a:spLocks noGrp="1"/>
          </p:cNvSpPr>
          <p:nvPr>
            <p:ph type="body" idx="1"/>
          </p:nvPr>
        </p:nvSpPr>
        <p:spPr>
          <a:xfrm>
            <a:off x="381000" y="2159000"/>
            <a:ext cx="11430000" cy="4546600"/>
          </a:xfrm>
          <a:prstGeom prst="rect">
            <a:avLst/>
          </a:prstGeom>
        </p:spPr>
        <p:txBody>
          <a:bodyPr spcFirstLastPara="1" wrap="square" lIns="121900" tIns="60933" rIns="121900" bIns="60933" anchor="t" anchorCtr="0">
            <a:normAutofit/>
          </a:bodyPr>
          <a:lstStyle/>
          <a:p>
            <a:pPr marL="152396" indent="0">
              <a:spcBef>
                <a:spcPts val="480"/>
              </a:spcBef>
              <a:buSzPct val="100000"/>
              <a:buNone/>
            </a:pPr>
            <a:endParaRPr sz="4000" dirty="0"/>
          </a:p>
        </p:txBody>
      </p:sp>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Science Structure</a:t>
            </a:r>
            <a:endParaRPr sz="4400" dirty="0"/>
          </a:p>
        </p:txBody>
      </p:sp>
      <p:pic>
        <p:nvPicPr>
          <p:cNvPr id="5" name="Google Shape;358;p52"/>
          <p:cNvPicPr preferRelativeResize="0"/>
          <p:nvPr/>
        </p:nvPicPr>
        <p:blipFill rotWithShape="1">
          <a:blip r:embed="rId4">
            <a:alphaModFix/>
          </a:blip>
          <a:srcRect l="12513" r="15533"/>
          <a:stretch/>
        </p:blipFill>
        <p:spPr>
          <a:xfrm>
            <a:off x="656191" y="3147934"/>
            <a:ext cx="2176949" cy="2578309"/>
          </a:xfrm>
          <a:prstGeom prst="rect">
            <a:avLst/>
          </a:prstGeom>
          <a:noFill/>
          <a:ln>
            <a:noFill/>
          </a:ln>
        </p:spPr>
      </p:pic>
      <p:grpSp>
        <p:nvGrpSpPr>
          <p:cNvPr id="4" name="Group 3"/>
          <p:cNvGrpSpPr/>
          <p:nvPr/>
        </p:nvGrpSpPr>
        <p:grpSpPr>
          <a:xfrm>
            <a:off x="4317168" y="2308485"/>
            <a:ext cx="7075358" cy="4122295"/>
            <a:chOff x="3276600" y="2211114"/>
            <a:chExt cx="4770831" cy="2433136"/>
          </a:xfrm>
        </p:grpSpPr>
        <p:pic>
          <p:nvPicPr>
            <p:cNvPr id="7" name="Google Shape;356;p52"/>
            <p:cNvPicPr preferRelativeResize="0"/>
            <p:nvPr/>
          </p:nvPicPr>
          <p:blipFill rotWithShape="1">
            <a:blip r:embed="rId5">
              <a:alphaModFix/>
            </a:blip>
            <a:srcRect/>
            <a:stretch/>
          </p:blipFill>
          <p:spPr>
            <a:xfrm>
              <a:off x="3304115" y="2211114"/>
              <a:ext cx="3577379" cy="2364828"/>
            </a:xfrm>
            <a:prstGeom prst="rect">
              <a:avLst/>
            </a:prstGeom>
            <a:noFill/>
            <a:ln>
              <a:noFill/>
            </a:ln>
          </p:spPr>
        </p:pic>
        <p:sp>
          <p:nvSpPr>
            <p:cNvPr id="8" name="Google Shape;359;p52"/>
            <p:cNvSpPr/>
            <p:nvPr/>
          </p:nvSpPr>
          <p:spPr>
            <a:xfrm>
              <a:off x="3276600" y="3102543"/>
              <a:ext cx="995441" cy="685800"/>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Domains</a:t>
              </a:r>
              <a:endParaRPr sz="1400" b="0" i="0" u="none" strike="noStrike" cap="none">
                <a:solidFill>
                  <a:srgbClr val="000000"/>
                </a:solidFill>
                <a:latin typeface="Arial"/>
                <a:ea typeface="Arial"/>
                <a:cs typeface="Arial"/>
                <a:sym typeface="Arial"/>
              </a:endParaRPr>
            </a:p>
          </p:txBody>
        </p:sp>
        <p:sp>
          <p:nvSpPr>
            <p:cNvPr id="9" name="Google Shape;360;p52"/>
            <p:cNvSpPr/>
            <p:nvPr/>
          </p:nvSpPr>
          <p:spPr>
            <a:xfrm>
              <a:off x="4598510" y="2806211"/>
              <a:ext cx="988587" cy="553764"/>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Core Areas </a:t>
              </a:r>
              <a:endParaRPr sz="1400" b="0" i="0" u="none" strike="noStrike" cap="none">
                <a:solidFill>
                  <a:srgbClr val="000000"/>
                </a:solidFill>
                <a:latin typeface="Arial"/>
                <a:ea typeface="Arial"/>
                <a:cs typeface="Arial"/>
                <a:sym typeface="Arial"/>
              </a:endParaRPr>
            </a:p>
          </p:txBody>
        </p:sp>
        <p:sp>
          <p:nvSpPr>
            <p:cNvPr id="10" name="Google Shape;361;p52"/>
            <p:cNvSpPr/>
            <p:nvPr/>
          </p:nvSpPr>
          <p:spPr>
            <a:xfrm>
              <a:off x="5942874" y="2685873"/>
              <a:ext cx="891530" cy="400049"/>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Topics </a:t>
              </a:r>
              <a:endParaRPr sz="1400" b="0" i="0" u="none" strike="noStrike" cap="none">
                <a:solidFill>
                  <a:srgbClr val="000000"/>
                </a:solidFill>
                <a:latin typeface="Arial"/>
                <a:ea typeface="Arial"/>
                <a:cs typeface="Arial"/>
                <a:sym typeface="Arial"/>
              </a:endParaRPr>
            </a:p>
          </p:txBody>
        </p:sp>
        <p:sp>
          <p:nvSpPr>
            <p:cNvPr id="11" name="Google Shape;362;p52"/>
            <p:cNvSpPr/>
            <p:nvPr/>
          </p:nvSpPr>
          <p:spPr>
            <a:xfrm>
              <a:off x="5942874" y="3193503"/>
              <a:ext cx="891530" cy="400049"/>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Topics </a:t>
              </a:r>
              <a:endParaRPr sz="1400" b="0" i="0" u="none" strike="noStrike" cap="none">
                <a:solidFill>
                  <a:srgbClr val="000000"/>
                </a:solidFill>
                <a:latin typeface="Arial"/>
                <a:ea typeface="Arial"/>
                <a:cs typeface="Arial"/>
                <a:sym typeface="Arial"/>
              </a:endParaRPr>
            </a:p>
          </p:txBody>
        </p:sp>
        <p:sp>
          <p:nvSpPr>
            <p:cNvPr id="12" name="Google Shape;363;p52"/>
            <p:cNvSpPr/>
            <p:nvPr/>
          </p:nvSpPr>
          <p:spPr>
            <a:xfrm>
              <a:off x="7190181" y="2421116"/>
              <a:ext cx="857250" cy="200024"/>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EEs</a:t>
              </a:r>
              <a:endParaRPr sz="1400" b="0" i="0" u="none" strike="noStrike" cap="none">
                <a:solidFill>
                  <a:srgbClr val="000000"/>
                </a:solidFill>
                <a:latin typeface="Arial"/>
                <a:ea typeface="Arial"/>
                <a:cs typeface="Arial"/>
                <a:sym typeface="Arial"/>
              </a:endParaRPr>
            </a:p>
          </p:txBody>
        </p:sp>
        <p:sp>
          <p:nvSpPr>
            <p:cNvPr id="13" name="Google Shape;364;p52"/>
            <p:cNvSpPr/>
            <p:nvPr/>
          </p:nvSpPr>
          <p:spPr>
            <a:xfrm>
              <a:off x="7190181" y="2700337"/>
              <a:ext cx="857250" cy="200024"/>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EEs</a:t>
              </a:r>
              <a:endParaRPr sz="1400" b="0" i="0" u="none" strike="noStrike" cap="none">
                <a:solidFill>
                  <a:srgbClr val="000000"/>
                </a:solidFill>
                <a:latin typeface="Arial"/>
                <a:ea typeface="Arial"/>
                <a:cs typeface="Arial"/>
                <a:sym typeface="Arial"/>
              </a:endParaRPr>
            </a:p>
          </p:txBody>
        </p:sp>
        <p:sp>
          <p:nvSpPr>
            <p:cNvPr id="14" name="Google Shape;365;p52"/>
            <p:cNvSpPr/>
            <p:nvPr/>
          </p:nvSpPr>
          <p:spPr>
            <a:xfrm>
              <a:off x="7190181" y="2979558"/>
              <a:ext cx="857250" cy="200024"/>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EEs</a:t>
              </a:r>
              <a:endParaRPr sz="1400" b="0" i="0" u="none" strike="noStrike" cap="none">
                <a:solidFill>
                  <a:srgbClr val="000000"/>
                </a:solidFill>
                <a:latin typeface="Arial"/>
                <a:ea typeface="Arial"/>
                <a:cs typeface="Arial"/>
                <a:sym typeface="Arial"/>
              </a:endParaRPr>
            </a:p>
          </p:txBody>
        </p:sp>
        <p:sp>
          <p:nvSpPr>
            <p:cNvPr id="15" name="Google Shape;368;p52"/>
            <p:cNvSpPr/>
            <p:nvPr/>
          </p:nvSpPr>
          <p:spPr>
            <a:xfrm>
              <a:off x="3604275" y="3845650"/>
              <a:ext cx="258000" cy="798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23</a:t>
            </a:fld>
            <a:endParaRPr dirty="0"/>
          </a:p>
        </p:txBody>
      </p:sp>
    </p:spTree>
    <p:extLst>
      <p:ext uri="{BB962C8B-B14F-4D97-AF65-F5344CB8AC3E}">
        <p14:creationId xmlns:p14="http://schemas.microsoft.com/office/powerpoint/2010/main" val="1168970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lnSpcReduction="10000"/>
          </a:bodyPr>
          <a:lstStyle/>
          <a:p>
            <a:pPr marL="590550" lvl="0" indent="-514350">
              <a:spcBef>
                <a:spcPts val="600"/>
              </a:spcBef>
              <a:buClr>
                <a:schemeClr val="dk2"/>
              </a:buClr>
              <a:buSzPct val="100000"/>
              <a:buFont typeface="+mj-lt"/>
              <a:buAutoNum type="arabicPeriod"/>
            </a:pPr>
            <a:r>
              <a:rPr lang="en-US" sz="3200" dirty="0">
                <a:solidFill>
                  <a:schemeClr val="tx1"/>
                </a:solidFill>
              </a:rPr>
              <a:t>According to IDEA, ALL students with disabilities must receive instruction linked to general education grade-level content standards. </a:t>
            </a:r>
          </a:p>
          <a:p>
            <a:pPr marL="590550" lvl="0" indent="-514350">
              <a:spcBef>
                <a:spcPts val="600"/>
              </a:spcBef>
              <a:buClr>
                <a:schemeClr val="dk2"/>
              </a:buClr>
              <a:buSzPct val="100000"/>
              <a:buFont typeface="+mj-lt"/>
              <a:buAutoNum type="arabicPeriod"/>
            </a:pPr>
            <a:r>
              <a:rPr lang="en-US" sz="3200" dirty="0">
                <a:solidFill>
                  <a:schemeClr val="tx1"/>
                </a:solidFill>
              </a:rPr>
              <a:t>The DLM Essential Elements focus on functional life skills.</a:t>
            </a:r>
          </a:p>
          <a:p>
            <a:pPr marL="590550" lvl="0" indent="-514350">
              <a:spcBef>
                <a:spcPts val="600"/>
              </a:spcBef>
              <a:buClr>
                <a:schemeClr val="dk2"/>
              </a:buClr>
              <a:buSzPct val="100000"/>
              <a:buFont typeface="+mj-lt"/>
              <a:buAutoNum type="arabicPeriod"/>
            </a:pPr>
            <a:r>
              <a:rPr lang="en-US" sz="3200" dirty="0">
                <a:solidFill>
                  <a:schemeClr val="tx1"/>
                </a:solidFill>
              </a:rPr>
              <a:t>These instructionally embedded assessments are designed to integrate instruction with assessment</a:t>
            </a:r>
          </a:p>
          <a:p>
            <a:pPr marL="590550" lvl="0" indent="-514350">
              <a:spcBef>
                <a:spcPts val="600"/>
              </a:spcBef>
              <a:buClr>
                <a:schemeClr val="dk2"/>
              </a:buClr>
              <a:buSzPct val="100000"/>
              <a:buFont typeface="+mj-lt"/>
              <a:buAutoNum type="arabicPeriod"/>
            </a:pPr>
            <a:r>
              <a:rPr lang="en-US" sz="3200" dirty="0">
                <a:solidFill>
                  <a:schemeClr val="tx1"/>
                </a:solidFill>
              </a:rPr>
              <a:t>MAP </a:t>
            </a:r>
            <a:r>
              <a:rPr lang="en-US" sz="3200" dirty="0" err="1">
                <a:solidFill>
                  <a:schemeClr val="tx1"/>
                </a:solidFill>
              </a:rPr>
              <a:t>testlets</a:t>
            </a:r>
            <a:r>
              <a:rPr lang="en-US" sz="3200" dirty="0">
                <a:solidFill>
                  <a:schemeClr val="tx1"/>
                </a:solidFill>
              </a:rPr>
              <a:t> generally take 30 minutes or </a:t>
            </a:r>
          </a:p>
          <a:p>
            <a:pPr marL="590550" lvl="0" indent="-514350">
              <a:spcBef>
                <a:spcPts val="600"/>
              </a:spcBef>
              <a:buClr>
                <a:schemeClr val="dk2"/>
              </a:buClr>
              <a:buSzPct val="100000"/>
              <a:buFont typeface="+mj-lt"/>
              <a:buAutoNum type="arabicPeriod"/>
            </a:pPr>
            <a:r>
              <a:rPr lang="en-US" sz="3200" dirty="0">
                <a:solidFill>
                  <a:schemeClr val="tx1"/>
                </a:solidFill>
              </a:rPr>
              <a:t>      more to complete</a:t>
            </a:r>
            <a:endParaRPr sz="3200" u="sng"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I</a:t>
            </a:r>
            <a:endParaRPr sz="4400" dirty="0"/>
          </a:p>
        </p:txBody>
      </p:sp>
      <p:pic>
        <p:nvPicPr>
          <p:cNvPr id="3" name="Picture 2"/>
          <p:cNvPicPr>
            <a:picLocks noChangeAspect="1"/>
          </p:cNvPicPr>
          <p:nvPr/>
        </p:nvPicPr>
        <p:blipFill>
          <a:blip r:embed="rId3"/>
          <a:stretch>
            <a:fillRect/>
          </a:stretch>
        </p:blipFill>
        <p:spPr>
          <a:xfrm>
            <a:off x="9096629" y="4663441"/>
            <a:ext cx="2914141" cy="2194560"/>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24</a:t>
            </a:fld>
            <a:endParaRPr dirty="0"/>
          </a:p>
        </p:txBody>
      </p:sp>
    </p:spTree>
    <p:extLst>
      <p:ext uri="{BB962C8B-B14F-4D97-AF65-F5344CB8AC3E}">
        <p14:creationId xmlns:p14="http://schemas.microsoft.com/office/powerpoint/2010/main" val="1447539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3:</a:t>
            </a:r>
            <a:br>
              <a:rPr lang="en-US" sz="5333" b="1" dirty="0"/>
            </a:br>
            <a:r>
              <a:rPr lang="en-US" sz="4400" b="1" dirty="0"/>
              <a:t>General Information</a:t>
            </a:r>
            <a:br>
              <a:rPr lang="en-US" sz="4400" b="1" dirty="0"/>
            </a:br>
            <a:r>
              <a:rPr lang="en-US" sz="4400" b="1" dirty="0"/>
              <a:t>MAP-A, DESE, and DLM</a:t>
            </a:r>
            <a:endParaRPr sz="4400" b="1" dirty="0"/>
          </a:p>
        </p:txBody>
      </p:sp>
    </p:spTree>
    <p:extLst>
      <p:ext uri="{BB962C8B-B14F-4D97-AF65-F5344CB8AC3E}">
        <p14:creationId xmlns:p14="http://schemas.microsoft.com/office/powerpoint/2010/main" val="2936627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4"/>
          <p:cNvSpPr txBox="1">
            <a:spLocks noGrp="1"/>
          </p:cNvSpPr>
          <p:nvPr>
            <p:ph type="body" idx="1"/>
          </p:nvPr>
        </p:nvSpPr>
        <p:spPr>
          <a:xfrm>
            <a:off x="381000" y="2159000"/>
            <a:ext cx="11430000" cy="4546600"/>
          </a:xfrm>
          <a:prstGeom prst="rect">
            <a:avLst/>
          </a:prstGeom>
        </p:spPr>
        <p:txBody>
          <a:bodyPr spcFirstLastPara="1" wrap="square" lIns="121900" tIns="60933" rIns="121900" bIns="60933" anchor="t" anchorCtr="0">
            <a:normAutofit fontScale="92500" lnSpcReduction="10000"/>
          </a:bodyPr>
          <a:lstStyle/>
          <a:p>
            <a:pPr marL="673100" lvl="0" indent="-571500">
              <a:spcBef>
                <a:spcPts val="0"/>
              </a:spcBef>
              <a:buClr>
                <a:schemeClr val="dk2"/>
              </a:buClr>
              <a:buSzPct val="100000"/>
              <a:buFont typeface="Arial" panose="020B0604020202020204" pitchFamily="34" charset="0"/>
              <a:buChar char="•"/>
            </a:pPr>
            <a:r>
              <a:rPr lang="en-US" sz="3900" dirty="0"/>
              <a:t>MAP-A measures student performance based on alternate achievement standards (referred to as </a:t>
            </a:r>
            <a:r>
              <a:rPr lang="en-US" sz="3900" b="1" dirty="0"/>
              <a:t>Essential Elements</a:t>
            </a:r>
            <a:r>
              <a:rPr lang="en-US" sz="3900" dirty="0"/>
              <a:t>) that are aligned with Missouri Learning Standards </a:t>
            </a:r>
          </a:p>
          <a:p>
            <a:pPr marL="711200" lvl="0" indent="-571500">
              <a:spcBef>
                <a:spcPts val="400"/>
              </a:spcBef>
              <a:buClr>
                <a:schemeClr val="dk2"/>
              </a:buClr>
              <a:buSzPct val="100000"/>
              <a:buFont typeface="Arial" panose="020B0604020202020204" pitchFamily="34" charset="0"/>
              <a:buChar char="•"/>
            </a:pPr>
            <a:endParaRPr lang="en-US" sz="3900" dirty="0"/>
          </a:p>
          <a:p>
            <a:pPr marL="673100" lvl="0" indent="-571500">
              <a:spcBef>
                <a:spcPts val="400"/>
              </a:spcBef>
              <a:buClr>
                <a:schemeClr val="dk2"/>
              </a:buClr>
              <a:buSzPct val="100000"/>
              <a:buFont typeface="Arial" panose="020B0604020202020204" pitchFamily="34" charset="0"/>
              <a:buChar char="•"/>
            </a:pPr>
            <a:r>
              <a:rPr lang="en-US" sz="3900" dirty="0"/>
              <a:t>A student who is eligible for the MAP-A does </a:t>
            </a:r>
            <a:r>
              <a:rPr lang="en-US" sz="3900" b="1" dirty="0"/>
              <a:t>not </a:t>
            </a:r>
            <a:r>
              <a:rPr lang="en-US" sz="3900" dirty="0"/>
              <a:t>participate in any other statewide (i.e., EOCs, </a:t>
            </a:r>
            <a:br>
              <a:rPr lang="en-US" sz="3900" dirty="0"/>
            </a:br>
            <a:r>
              <a:rPr lang="en-US" sz="3900" dirty="0"/>
              <a:t>Grade-Level Assessments, Standardized Assessments) </a:t>
            </a:r>
          </a:p>
          <a:p>
            <a:pPr marL="152396" indent="0">
              <a:spcBef>
                <a:spcPts val="480"/>
              </a:spcBef>
              <a:buSzPct val="100000"/>
              <a:buNone/>
            </a:pPr>
            <a:endParaRPr sz="4000" dirty="0"/>
          </a:p>
        </p:txBody>
      </p:sp>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MAP-A</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26</a:t>
            </a:fld>
            <a:endParaRPr dirty="0"/>
          </a:p>
        </p:txBody>
      </p:sp>
    </p:spTree>
    <p:extLst>
      <p:ext uri="{BB962C8B-B14F-4D97-AF65-F5344CB8AC3E}">
        <p14:creationId xmlns:p14="http://schemas.microsoft.com/office/powerpoint/2010/main" val="3664895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4"/>
          <p:cNvSpPr txBox="1">
            <a:spLocks noGrp="1"/>
          </p:cNvSpPr>
          <p:nvPr>
            <p:ph type="body" idx="1"/>
          </p:nvPr>
        </p:nvSpPr>
        <p:spPr>
          <a:xfrm>
            <a:off x="381000" y="2159000"/>
            <a:ext cx="11430000" cy="4546600"/>
          </a:xfrm>
          <a:prstGeom prst="rect">
            <a:avLst/>
          </a:prstGeom>
        </p:spPr>
        <p:txBody>
          <a:bodyPr spcFirstLastPara="1" wrap="square" lIns="121900" tIns="60933" rIns="121900" bIns="60933" anchor="t" anchorCtr="0">
            <a:normAutofit/>
          </a:bodyPr>
          <a:lstStyle/>
          <a:p>
            <a:pPr marL="152396" indent="0">
              <a:spcBef>
                <a:spcPts val="480"/>
              </a:spcBef>
              <a:buSzPct val="100000"/>
              <a:buNone/>
            </a:pPr>
            <a:r>
              <a:rPr lang="en-US" sz="4000" dirty="0"/>
              <a:t>Special education students need to participate in any district evaluations at their grade level.</a:t>
            </a:r>
            <a:endParaRPr sz="4000" dirty="0"/>
          </a:p>
        </p:txBody>
      </p:sp>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District Assessment</a:t>
            </a:r>
            <a:endParaRPr sz="4400" dirty="0"/>
          </a:p>
        </p:txBody>
      </p:sp>
      <p:pic>
        <p:nvPicPr>
          <p:cNvPr id="4" name="Google Shape;398;p154" descr="A picture containing text, writing implement, stationary, pencil&#10;&#10;Description automatically generated"/>
          <p:cNvPicPr preferRelativeResize="0"/>
          <p:nvPr/>
        </p:nvPicPr>
        <p:blipFill rotWithShape="1">
          <a:blip r:embed="rId3">
            <a:alphaModFix/>
          </a:blip>
          <a:srcRect/>
          <a:stretch/>
        </p:blipFill>
        <p:spPr>
          <a:xfrm>
            <a:off x="7759199" y="4116378"/>
            <a:ext cx="4068040" cy="2584225"/>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27</a:t>
            </a:fld>
            <a:endParaRPr dirty="0"/>
          </a:p>
        </p:txBody>
      </p:sp>
    </p:spTree>
    <p:extLst>
      <p:ext uri="{BB962C8B-B14F-4D97-AF65-F5344CB8AC3E}">
        <p14:creationId xmlns:p14="http://schemas.microsoft.com/office/powerpoint/2010/main" val="1641759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MAP-A</a:t>
            </a:r>
            <a:endParaRPr sz="4400" dirty="0"/>
          </a:p>
        </p:txBody>
      </p:sp>
      <p:pic>
        <p:nvPicPr>
          <p:cNvPr id="5" name="Google Shape;407;p17" descr="A green street sign&#10;&#10;Description automatically generated with low confidence"/>
          <p:cNvPicPr preferRelativeResize="0"/>
          <p:nvPr/>
        </p:nvPicPr>
        <p:blipFill rotWithShape="1">
          <a:blip r:embed="rId3">
            <a:alphaModFix/>
          </a:blip>
          <a:srcRect/>
          <a:stretch/>
        </p:blipFill>
        <p:spPr>
          <a:xfrm>
            <a:off x="8409482" y="944380"/>
            <a:ext cx="3282846" cy="2548328"/>
          </a:xfrm>
          <a:prstGeom prst="rect">
            <a:avLst/>
          </a:prstGeom>
          <a:noFill/>
          <a:ln>
            <a:noFill/>
          </a:ln>
        </p:spPr>
      </p:pic>
      <p:sp>
        <p:nvSpPr>
          <p:cNvPr id="7" name="Google Shape;404;p17"/>
          <p:cNvSpPr txBox="1">
            <a:spLocks noGrp="1"/>
          </p:cNvSpPr>
          <p:nvPr>
            <p:ph type="body" idx="1"/>
          </p:nvPr>
        </p:nvSpPr>
        <p:spPr>
          <a:xfrm>
            <a:off x="203200" y="1941830"/>
            <a:ext cx="11785600" cy="913984"/>
          </a:xfrm>
          <a:prstGeom prst="rect">
            <a:avLst/>
          </a:prstGeom>
          <a:noFill/>
          <a:ln>
            <a:noFill/>
          </a:ln>
        </p:spPr>
        <p:txBody>
          <a:bodyPr spcFirstLastPara="1" wrap="square" lIns="91425" tIns="45700" rIns="91425" bIns="45700" anchor="t" anchorCtr="0">
            <a:noAutofit/>
          </a:bodyPr>
          <a:lstStyle/>
          <a:p>
            <a:pPr marL="444500" marR="0" lvl="0" indent="-342900" algn="l" rtl="0">
              <a:lnSpc>
                <a:spcPct val="80000"/>
              </a:lnSpc>
              <a:spcBef>
                <a:spcPts val="0"/>
              </a:spcBef>
              <a:spcAft>
                <a:spcPts val="0"/>
              </a:spcAft>
              <a:buClr>
                <a:schemeClr val="bg2"/>
              </a:buClr>
              <a:buSzPts val="2400"/>
              <a:buFont typeface="Arial" panose="020B0604020202020204" pitchFamily="34" charset="0"/>
              <a:buChar char="•"/>
            </a:pPr>
            <a:r>
              <a:rPr lang="en-US" sz="3200" b="0" i="0" u="none" strike="noStrike" cap="none" dirty="0">
                <a:solidFill>
                  <a:schemeClr val="dk1"/>
                </a:solidFill>
              </a:rPr>
              <a:t>The MAP-A is </a:t>
            </a:r>
            <a:r>
              <a:rPr lang="en-US" sz="3200" b="1" i="0" u="none" strike="noStrike" cap="none" dirty="0">
                <a:solidFill>
                  <a:schemeClr val="dk1"/>
                </a:solidFill>
              </a:rPr>
              <a:t>required</a:t>
            </a:r>
            <a:r>
              <a:rPr lang="en-US" sz="3200" b="1" i="0" u="none" strike="noStrike" cap="none" dirty="0">
                <a:solidFill>
                  <a:srgbClr val="FF0000"/>
                </a:solidFill>
              </a:rPr>
              <a:t> </a:t>
            </a:r>
            <a:r>
              <a:rPr lang="en-US" sz="3200" b="0" i="0" u="none" strike="noStrike" cap="none" dirty="0">
                <a:solidFill>
                  <a:schemeClr val="dk1"/>
                </a:solidFill>
              </a:rPr>
              <a:t>in three content areas</a:t>
            </a:r>
            <a:endParaRPr sz="3200" dirty="0"/>
          </a:p>
          <a:p>
            <a:pPr marL="1079500" marR="0" lvl="2" indent="-457200" algn="l" rtl="0">
              <a:lnSpc>
                <a:spcPct val="80000"/>
              </a:lnSpc>
              <a:spcBef>
                <a:spcPts val="350"/>
              </a:spcBef>
              <a:spcAft>
                <a:spcPts val="0"/>
              </a:spcAft>
              <a:buClr>
                <a:schemeClr val="bg2"/>
              </a:buClr>
              <a:buSzPts val="2405"/>
              <a:buFont typeface="Arial" panose="020B0604020202020204" pitchFamily="34" charset="0"/>
              <a:buChar char="•"/>
            </a:pPr>
            <a:r>
              <a:rPr lang="en-US" sz="3200" b="0" i="0" u="none" strike="noStrike" cap="none" dirty="0">
                <a:solidFill>
                  <a:schemeClr val="dk1"/>
                </a:solidFill>
              </a:rPr>
              <a:t>ELA in grades 3-8 and 11 </a:t>
            </a:r>
            <a:endParaRPr sz="3200" dirty="0"/>
          </a:p>
          <a:p>
            <a:pPr marL="1079500" marR="0" lvl="2" indent="-457200" algn="l" rtl="0">
              <a:lnSpc>
                <a:spcPct val="80000"/>
              </a:lnSpc>
              <a:spcBef>
                <a:spcPts val="350"/>
              </a:spcBef>
              <a:spcAft>
                <a:spcPts val="0"/>
              </a:spcAft>
              <a:buClr>
                <a:schemeClr val="bg2"/>
              </a:buClr>
              <a:buSzPts val="2405"/>
              <a:buFont typeface="Arial" panose="020B0604020202020204" pitchFamily="34" charset="0"/>
              <a:buChar char="•"/>
            </a:pPr>
            <a:r>
              <a:rPr lang="en-US" sz="3200" b="0" i="0" u="none" strike="noStrike" cap="none" dirty="0">
                <a:solidFill>
                  <a:schemeClr val="dk1"/>
                </a:solidFill>
              </a:rPr>
              <a:t>Math in grades 3-8 and 11</a:t>
            </a:r>
            <a:endParaRPr sz="3200" dirty="0"/>
          </a:p>
          <a:p>
            <a:pPr marL="1079500" marR="0" lvl="2" indent="-457200" algn="l" rtl="0">
              <a:lnSpc>
                <a:spcPct val="80000"/>
              </a:lnSpc>
              <a:spcBef>
                <a:spcPts val="350"/>
              </a:spcBef>
              <a:spcAft>
                <a:spcPts val="0"/>
              </a:spcAft>
              <a:buClr>
                <a:schemeClr val="bg2"/>
              </a:buClr>
              <a:buSzPts val="2405"/>
              <a:buFont typeface="Arial" panose="020B0604020202020204" pitchFamily="34" charset="0"/>
              <a:buChar char="•"/>
            </a:pPr>
            <a:r>
              <a:rPr lang="en-US" sz="3200" b="0" i="0" u="none" strike="noStrike" cap="none" dirty="0">
                <a:solidFill>
                  <a:schemeClr val="dk1"/>
                </a:solidFill>
              </a:rPr>
              <a:t>Science in grades 5, 8, and 11</a:t>
            </a:r>
            <a:endParaRPr sz="3200" dirty="0"/>
          </a:p>
          <a:p>
            <a:pPr marL="723906" marR="0" lvl="1" indent="-342900" algn="l" rtl="0">
              <a:lnSpc>
                <a:spcPct val="80000"/>
              </a:lnSpc>
              <a:spcBef>
                <a:spcPts val="324"/>
              </a:spcBef>
              <a:spcAft>
                <a:spcPts val="0"/>
              </a:spcAft>
              <a:buClr>
                <a:schemeClr val="bg2"/>
              </a:buClr>
              <a:buSzPts val="601"/>
              <a:buFont typeface="Arial" panose="020B0604020202020204" pitchFamily="34" charset="0"/>
              <a:buChar char="•"/>
            </a:pPr>
            <a:endParaRPr sz="3200" b="0" i="0" u="none" strike="noStrike" cap="none" dirty="0">
              <a:solidFill>
                <a:schemeClr val="dk1"/>
              </a:solidFill>
            </a:endParaRPr>
          </a:p>
          <a:p>
            <a:pPr marL="444500" marR="0" lvl="0" indent="-342900" algn="l" rtl="0">
              <a:lnSpc>
                <a:spcPct val="80000"/>
              </a:lnSpc>
              <a:spcBef>
                <a:spcPts val="400"/>
              </a:spcBef>
              <a:spcAft>
                <a:spcPts val="0"/>
              </a:spcAft>
              <a:buClr>
                <a:schemeClr val="bg2"/>
              </a:buClr>
              <a:buSzPct val="100000"/>
              <a:buFont typeface="Arial" panose="020B0604020202020204" pitchFamily="34" charset="0"/>
              <a:buChar char="•"/>
            </a:pPr>
            <a:r>
              <a:rPr lang="en-US" sz="3200" b="1" i="0" u="none" strike="noStrike" cap="none" dirty="0"/>
              <a:t>NOTE:</a:t>
            </a:r>
            <a:r>
              <a:rPr lang="en-US" sz="3200" b="0" i="0" u="none" strike="noStrike" cap="none" dirty="0"/>
              <a:t> Districts may choose to administer the optional  MAP-A ELA and math assessments </a:t>
            </a:r>
            <a:r>
              <a:rPr lang="en-US" sz="3200" dirty="0"/>
              <a:t>and </a:t>
            </a:r>
            <a:r>
              <a:rPr lang="en-US" sz="3200" b="0" i="0" u="none" strike="noStrike" cap="none" dirty="0"/>
              <a:t>the science assessment for local assessment use. Please refer to </a:t>
            </a:r>
            <a:r>
              <a:rPr lang="en-US" sz="3200" b="1" i="0" u="sng" strike="noStrike" cap="none" dirty="0">
                <a:solidFill>
                  <a:schemeClr val="hlink"/>
                </a:solidFill>
                <a:hlinkClick r:id="rId4"/>
              </a:rPr>
              <a:t>Form D and E</a:t>
            </a:r>
            <a:r>
              <a:rPr lang="en-US" sz="3200" b="1" i="0" u="sng" strike="noStrike" cap="none" dirty="0"/>
              <a:t>.</a:t>
            </a:r>
            <a:br>
              <a:rPr lang="en-US" sz="2800" b="1" i="0" u="sng" strike="noStrike" cap="none" dirty="0"/>
            </a:br>
            <a:endParaRPr sz="2800" b="0" i="0" u="none" strike="noStrike" cap="none" dirty="0"/>
          </a:p>
          <a:p>
            <a:pPr marL="457200" marR="0" lvl="0" indent="-156528" algn="l" rtl="0">
              <a:lnSpc>
                <a:spcPct val="90000"/>
              </a:lnSpc>
              <a:spcBef>
                <a:spcPts val="592"/>
              </a:spcBef>
              <a:spcAft>
                <a:spcPts val="0"/>
              </a:spcAft>
              <a:buClr>
                <a:srgbClr val="00B050"/>
              </a:buClr>
              <a:buSzPts val="2960"/>
              <a:buFont typeface="Arial"/>
              <a:buNone/>
            </a:pPr>
            <a:endParaRPr sz="2800" b="0" i="0" u="none" strike="noStrike" cap="none" dirty="0">
              <a:solidFill>
                <a:schemeClr val="dk1"/>
              </a:solidFill>
              <a:sym typeface="Calibri"/>
            </a:endParaRPr>
          </a:p>
        </p:txBody>
      </p:sp>
      <p:sp>
        <p:nvSpPr>
          <p:cNvPr id="8" name="Google Shape;408;p17"/>
          <p:cNvSpPr txBox="1"/>
          <p:nvPr/>
        </p:nvSpPr>
        <p:spPr>
          <a:xfrm>
            <a:off x="215841" y="5500041"/>
            <a:ext cx="11695814" cy="6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chemeClr val="tx1"/>
                </a:solidFill>
                <a:latin typeface="Calibri"/>
                <a:ea typeface="Calibri"/>
                <a:cs typeface="Calibri"/>
                <a:sym typeface="Calibri"/>
              </a:rPr>
              <a:t>In Form D you are required to address whether or not you will utilize the MAP-A (listed as Dynamic Learning Maps (DLM)) for local assessments.  </a:t>
            </a:r>
            <a:endParaRPr sz="3000" dirty="0">
              <a:solidFill>
                <a:schemeClr val="tx1"/>
              </a:solidFill>
              <a:latin typeface="Calibri"/>
              <a:ea typeface="Calibri"/>
              <a:cs typeface="Calibri"/>
              <a:sym typeface="Calibri"/>
            </a:endParaRP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28</a:t>
            </a:fld>
            <a:endParaRPr dirty="0"/>
          </a:p>
        </p:txBody>
      </p:sp>
    </p:spTree>
    <p:extLst>
      <p:ext uri="{BB962C8B-B14F-4D97-AF65-F5344CB8AC3E}">
        <p14:creationId xmlns:p14="http://schemas.microsoft.com/office/powerpoint/2010/main" val="1560831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MAP-A is Unique</a:t>
            </a:r>
            <a:endParaRPr sz="4400" dirty="0"/>
          </a:p>
        </p:txBody>
      </p:sp>
      <p:sp>
        <p:nvSpPr>
          <p:cNvPr id="7" name="Google Shape;404;p17"/>
          <p:cNvSpPr txBox="1">
            <a:spLocks noGrp="1"/>
          </p:cNvSpPr>
          <p:nvPr>
            <p:ph type="body" idx="1"/>
          </p:nvPr>
        </p:nvSpPr>
        <p:spPr>
          <a:xfrm>
            <a:off x="203200" y="2159000"/>
            <a:ext cx="11785600" cy="605465"/>
          </a:xfrm>
          <a:prstGeom prst="rect">
            <a:avLst/>
          </a:prstGeom>
          <a:noFill/>
          <a:ln>
            <a:noFill/>
          </a:ln>
        </p:spPr>
        <p:txBody>
          <a:bodyPr spcFirstLastPara="1" wrap="square" lIns="91425" tIns="45700" rIns="91425" bIns="45700" anchor="t" anchorCtr="0">
            <a:noAutofit/>
          </a:bodyPr>
          <a:lstStyle/>
          <a:p>
            <a:pPr marL="101600" marR="0" lvl="0" indent="0" algn="l" rtl="0">
              <a:lnSpc>
                <a:spcPct val="80000"/>
              </a:lnSpc>
              <a:spcBef>
                <a:spcPts val="0"/>
              </a:spcBef>
              <a:spcAft>
                <a:spcPts val="0"/>
              </a:spcAft>
              <a:buClr>
                <a:schemeClr val="bg2"/>
              </a:buClr>
              <a:buSzPts val="2400"/>
              <a:buNone/>
            </a:pPr>
            <a:r>
              <a:rPr lang="en-US" sz="3600" b="1" i="0" u="none" strike="noStrike" cap="none" dirty="0">
                <a:solidFill>
                  <a:schemeClr val="dk1"/>
                </a:solidFill>
              </a:rPr>
              <a:t>Instruction and assessment occurs throughout the year.</a:t>
            </a:r>
          </a:p>
          <a:p>
            <a:pPr marL="101600" marR="0" lvl="0" indent="0" algn="l" rtl="0">
              <a:lnSpc>
                <a:spcPct val="80000"/>
              </a:lnSpc>
              <a:spcBef>
                <a:spcPts val="0"/>
              </a:spcBef>
              <a:spcAft>
                <a:spcPts val="0"/>
              </a:spcAft>
              <a:buClr>
                <a:schemeClr val="bg2"/>
              </a:buClr>
              <a:buSzPts val="2400"/>
              <a:buNone/>
            </a:pPr>
            <a:endParaRPr lang="en-US" sz="3600" b="1" i="0" u="none" strike="noStrike" cap="none" dirty="0"/>
          </a:p>
          <a:p>
            <a:pPr marL="558800" indent="-457200">
              <a:lnSpc>
                <a:spcPct val="80000"/>
              </a:lnSpc>
              <a:spcBef>
                <a:spcPts val="0"/>
              </a:spcBef>
              <a:buClr>
                <a:schemeClr val="bg2"/>
              </a:buClr>
              <a:buSzPct val="100000"/>
            </a:pPr>
            <a:r>
              <a:rPr lang="en-US" sz="3600" b="0" i="0" u="none" strike="noStrike" cap="none" dirty="0"/>
              <a:t>There are two instructionally embedded testing windows</a:t>
            </a:r>
            <a:br>
              <a:rPr lang="en-US" sz="3600" b="0" i="0" u="none" strike="noStrike" cap="none" dirty="0"/>
            </a:br>
            <a:r>
              <a:rPr lang="en-US" sz="3600" b="0" i="0" u="none" strike="noStrike" cap="none" dirty="0"/>
              <a:t>for E</a:t>
            </a:r>
            <a:r>
              <a:rPr lang="en-US" sz="3600" dirty="0"/>
              <a:t>LA and math</a:t>
            </a:r>
          </a:p>
          <a:p>
            <a:pPr marL="947420" lvl="1" indent="-342900">
              <a:lnSpc>
                <a:spcPct val="80000"/>
              </a:lnSpc>
              <a:spcBef>
                <a:spcPts val="600"/>
              </a:spcBef>
              <a:buClr>
                <a:schemeClr val="bg2"/>
              </a:buClr>
              <a:buSzPct val="100000"/>
              <a:buFont typeface="Arial" panose="020B0604020202020204" pitchFamily="34" charset="0"/>
              <a:buChar char="•"/>
            </a:pPr>
            <a:r>
              <a:rPr lang="en-US" sz="3200" dirty="0"/>
              <a:t>The fall window starts on September 11, 2023 </a:t>
            </a:r>
            <a:br>
              <a:rPr lang="en-US" sz="3200" dirty="0"/>
            </a:br>
            <a:r>
              <a:rPr lang="en-US" sz="3200" dirty="0"/>
              <a:t>and ends on December 22, 2023. </a:t>
            </a:r>
          </a:p>
          <a:p>
            <a:pPr marL="947420" lvl="1" indent="-342900">
              <a:lnSpc>
                <a:spcPct val="80000"/>
              </a:lnSpc>
              <a:spcBef>
                <a:spcPts val="600"/>
              </a:spcBef>
              <a:buClr>
                <a:schemeClr val="bg2"/>
              </a:buClr>
              <a:buSzPct val="100000"/>
              <a:buFont typeface="Arial" panose="020B0604020202020204" pitchFamily="34" charset="0"/>
              <a:buChar char="•"/>
            </a:pPr>
            <a:r>
              <a:rPr lang="en-US" sz="3200" dirty="0"/>
              <a:t>The spring window starts on February 5, 2024</a:t>
            </a:r>
            <a:br>
              <a:rPr lang="en-US" sz="3200" dirty="0"/>
            </a:br>
            <a:r>
              <a:rPr lang="en-US" sz="3200" dirty="0"/>
              <a:t>and ends on May 17, 2024.</a:t>
            </a:r>
          </a:p>
        </p:txBody>
      </p:sp>
      <p:pic>
        <p:nvPicPr>
          <p:cNvPr id="6" name="Google Shape;416;p18" descr="A picture containing text, sign&#10;&#10;Description automatically generated"/>
          <p:cNvPicPr preferRelativeResize="0"/>
          <p:nvPr/>
        </p:nvPicPr>
        <p:blipFill rotWithShape="1">
          <a:blip r:embed="rId3">
            <a:alphaModFix/>
          </a:blip>
          <a:srcRect/>
          <a:stretch/>
        </p:blipFill>
        <p:spPr>
          <a:xfrm>
            <a:off x="9133368" y="3668233"/>
            <a:ext cx="2511624" cy="2211571"/>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29</a:t>
            </a:fld>
            <a:endParaRPr dirty="0"/>
          </a:p>
        </p:txBody>
      </p:sp>
    </p:spTree>
    <p:extLst>
      <p:ext uri="{BB962C8B-B14F-4D97-AF65-F5344CB8AC3E}">
        <p14:creationId xmlns:p14="http://schemas.microsoft.com/office/powerpoint/2010/main" val="3341945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a:t>
            </a:fld>
            <a:endParaRPr dirty="0"/>
          </a:p>
        </p:txBody>
      </p:sp>
      <p:sp>
        <p:nvSpPr>
          <p:cNvPr id="83" name="Google Shape;83;p12"/>
          <p:cNvSpPr txBox="1">
            <a:spLocks noGrp="1"/>
          </p:cNvSpPr>
          <p:nvPr>
            <p:ph type="body" idx="1"/>
          </p:nvPr>
        </p:nvSpPr>
        <p:spPr>
          <a:xfrm>
            <a:off x="381000" y="1799068"/>
            <a:ext cx="11430000" cy="4419600"/>
          </a:xfrm>
          <a:prstGeom prst="rect">
            <a:avLst/>
          </a:prstGeom>
          <a:noFill/>
          <a:ln>
            <a:noFill/>
          </a:ln>
        </p:spPr>
        <p:txBody>
          <a:bodyPr spcFirstLastPara="1" wrap="square" lIns="91425" tIns="45700" rIns="91425" bIns="45700" anchor="t" anchorCtr="0">
            <a:noAutofit/>
          </a:bodyPr>
          <a:lstStyle/>
          <a:p>
            <a:pPr indent="0">
              <a:buNone/>
            </a:pPr>
            <a:br>
              <a:rPr lang="en-US" sz="3200" dirty="0"/>
            </a:br>
            <a:r>
              <a:rPr lang="en-US" sz="3200" dirty="0"/>
              <a:t>The intent of this module is to make sure that the MAP-A Test Administrator can pass the required Test Administrator test. The participants need to be in the Kite system to do this. In the handouts is a letter that can be sent one to two weeks prior to the training to ensure all participants are in the system and can get in and take the test and score 80 percent or higher following the training.  </a:t>
            </a:r>
          </a:p>
          <a:p>
            <a:pPr marL="457200" lvl="0" indent="0" algn="l" rtl="0">
              <a:lnSpc>
                <a:spcPct val="100000"/>
              </a:lnSpc>
              <a:spcBef>
                <a:spcPts val="360"/>
              </a:spcBef>
              <a:spcAft>
                <a:spcPts val="0"/>
              </a:spcAft>
              <a:buSzPts val="1800"/>
              <a:buNone/>
            </a:pPr>
            <a:endParaRPr sz="3000" dirty="0"/>
          </a:p>
        </p:txBody>
      </p:sp>
      <p:sp>
        <p:nvSpPr>
          <p:cNvPr id="84" name="Google Shape;84;p12"/>
          <p:cNvSpPr txBox="1">
            <a:spLocks noGrp="1"/>
          </p:cNvSpPr>
          <p:nvPr>
            <p:ph type="title"/>
          </p:nvPr>
        </p:nvSpPr>
        <p:spPr>
          <a:xfrm>
            <a:off x="381000" y="1015314"/>
            <a:ext cx="11430000" cy="1066800"/>
          </a:xfrm>
          <a:prstGeom prst="rect">
            <a:avLst/>
          </a:prstGeom>
          <a:noFill/>
          <a:ln>
            <a:noFill/>
          </a:ln>
        </p:spPr>
        <p:txBody>
          <a:bodyPr spcFirstLastPara="1" wrap="square" lIns="91425" tIns="45700" rIns="91425" bIns="45700" anchor="ctr" anchorCtr="0">
            <a:noAutofit/>
          </a:bodyPr>
          <a:lstStyle/>
          <a:p>
            <a:pPr lvl="0"/>
            <a:r>
              <a:rPr lang="en-US" sz="4400" dirty="0"/>
              <a:t>Notes to Presenter</a:t>
            </a:r>
            <a:endParaRPr sz="4400" dirty="0"/>
          </a:p>
        </p:txBody>
      </p:sp>
    </p:spTree>
    <p:extLst>
      <p:ext uri="{BB962C8B-B14F-4D97-AF65-F5344CB8AC3E}">
        <p14:creationId xmlns:p14="http://schemas.microsoft.com/office/powerpoint/2010/main" val="3753531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Missouri Uses Two Models</a:t>
            </a:r>
            <a:endParaRPr sz="4400" dirty="0"/>
          </a:p>
        </p:txBody>
      </p:sp>
      <p:sp>
        <p:nvSpPr>
          <p:cNvPr id="7" name="Google Shape;404;p17"/>
          <p:cNvSpPr txBox="1">
            <a:spLocks noGrp="1"/>
          </p:cNvSpPr>
          <p:nvPr>
            <p:ph type="body" idx="1"/>
          </p:nvPr>
        </p:nvSpPr>
        <p:spPr>
          <a:xfrm>
            <a:off x="203200" y="2159000"/>
            <a:ext cx="11785600" cy="605465"/>
          </a:xfrm>
          <a:prstGeom prst="rect">
            <a:avLst/>
          </a:prstGeom>
          <a:noFill/>
          <a:ln>
            <a:noFill/>
          </a:ln>
        </p:spPr>
        <p:txBody>
          <a:bodyPr spcFirstLastPara="1" wrap="square" lIns="91425" tIns="45700" rIns="91425" bIns="45700" anchor="t" anchorCtr="0">
            <a:noAutofit/>
          </a:bodyPr>
          <a:lstStyle/>
          <a:p>
            <a:pPr marL="101600" marR="0" lvl="0" indent="0" algn="l" rtl="0">
              <a:lnSpc>
                <a:spcPct val="80000"/>
              </a:lnSpc>
              <a:spcBef>
                <a:spcPts val="0"/>
              </a:spcBef>
              <a:spcAft>
                <a:spcPts val="0"/>
              </a:spcAft>
              <a:buClr>
                <a:schemeClr val="bg2"/>
              </a:buClr>
              <a:buSzPts val="2400"/>
              <a:buNone/>
            </a:pPr>
            <a:r>
              <a:rPr lang="en-US" sz="4000" b="1" i="0" u="none" strike="noStrike" cap="none" dirty="0">
                <a:solidFill>
                  <a:schemeClr val="dk1"/>
                </a:solidFill>
              </a:rPr>
              <a:t>Instructionally Embedded – ELA and math</a:t>
            </a:r>
          </a:p>
          <a:p>
            <a:pPr marL="101600" marR="0" lvl="0" indent="0" algn="l" rtl="0">
              <a:lnSpc>
                <a:spcPct val="80000"/>
              </a:lnSpc>
              <a:spcBef>
                <a:spcPts val="0"/>
              </a:spcBef>
              <a:spcAft>
                <a:spcPts val="0"/>
              </a:spcAft>
              <a:buClr>
                <a:schemeClr val="bg2"/>
              </a:buClr>
              <a:buSzPts val="2400"/>
              <a:buNone/>
            </a:pPr>
            <a:endParaRPr lang="en-US" sz="3600" b="1" i="0" u="none" strike="noStrike" cap="none" dirty="0"/>
          </a:p>
          <a:p>
            <a:pPr marL="101600" marR="0" lvl="0" indent="0" algn="l" rtl="0">
              <a:lnSpc>
                <a:spcPct val="80000"/>
              </a:lnSpc>
              <a:spcBef>
                <a:spcPts val="0"/>
              </a:spcBef>
              <a:spcAft>
                <a:spcPts val="0"/>
              </a:spcAft>
              <a:buClr>
                <a:schemeClr val="bg2"/>
              </a:buClr>
              <a:buSzPts val="2400"/>
              <a:buNone/>
            </a:pPr>
            <a:r>
              <a:rPr lang="en-US" sz="3600" b="0" i="0" u="none" strike="noStrike" cap="none" dirty="0"/>
              <a:t>Year-End - Science</a:t>
            </a:r>
            <a:endParaRPr lang="en-US" sz="3600" dirty="0"/>
          </a:p>
        </p:txBody>
      </p:sp>
      <p:pic>
        <p:nvPicPr>
          <p:cNvPr id="2" name="Picture 1"/>
          <p:cNvPicPr>
            <a:picLocks noChangeAspect="1"/>
          </p:cNvPicPr>
          <p:nvPr/>
        </p:nvPicPr>
        <p:blipFill>
          <a:blip r:embed="rId3"/>
          <a:stretch>
            <a:fillRect/>
          </a:stretch>
        </p:blipFill>
        <p:spPr>
          <a:xfrm>
            <a:off x="7807644" y="3269687"/>
            <a:ext cx="3724979" cy="2925373"/>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30</a:t>
            </a:fld>
            <a:endParaRPr dirty="0"/>
          </a:p>
        </p:txBody>
      </p:sp>
    </p:spTree>
    <p:extLst>
      <p:ext uri="{BB962C8B-B14F-4D97-AF65-F5344CB8AC3E}">
        <p14:creationId xmlns:p14="http://schemas.microsoft.com/office/powerpoint/2010/main" val="2783783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2"/>
          <p:cNvSpPr txBox="1">
            <a:spLocks noGrp="1"/>
          </p:cNvSpPr>
          <p:nvPr>
            <p:ph type="body" idx="1"/>
          </p:nvPr>
        </p:nvSpPr>
        <p:spPr>
          <a:xfrm>
            <a:off x="381000" y="1807535"/>
            <a:ext cx="11430000" cy="4898065"/>
          </a:xfrm>
          <a:prstGeom prst="rect">
            <a:avLst/>
          </a:prstGeom>
        </p:spPr>
        <p:txBody>
          <a:bodyPr spcFirstLastPara="1" wrap="square" lIns="121900" tIns="60933" rIns="121900" bIns="60933" anchor="t" anchorCtr="0">
            <a:normAutofit lnSpcReduction="10000"/>
          </a:bodyPr>
          <a:lstStyle/>
          <a:p>
            <a:pPr marL="152396" indent="0" algn="ctr">
              <a:spcBef>
                <a:spcPts val="480"/>
              </a:spcBef>
              <a:buNone/>
            </a:pPr>
            <a:r>
              <a:rPr lang="en-US" sz="3600" b="1" dirty="0"/>
              <a:t>The Place for Resources</a:t>
            </a:r>
            <a:br>
              <a:rPr lang="en-US" sz="3600" b="1" dirty="0"/>
            </a:br>
            <a:r>
              <a:rPr lang="en-US" sz="2400" b="1" dirty="0">
                <a:hlinkClick r:id="rId3"/>
              </a:rPr>
              <a:t>https://dese.mo.gov/quality-schools/assessment/map-a</a:t>
            </a:r>
            <a:endParaRPr lang="en-US" sz="2400" b="1" dirty="0"/>
          </a:p>
          <a:p>
            <a:pPr marL="152396" indent="0">
              <a:spcBef>
                <a:spcPts val="480"/>
              </a:spcBef>
              <a:buNone/>
            </a:pPr>
            <a:br>
              <a:rPr lang="en-US" sz="2400" b="1" dirty="0"/>
            </a:br>
            <a:r>
              <a:rPr lang="en-US" sz="2800" b="1" dirty="0"/>
              <a:t>How do I get to DESE’s MAP-A web page?</a:t>
            </a:r>
          </a:p>
          <a:p>
            <a:pPr marL="609596" indent="-457200">
              <a:spcBef>
                <a:spcPts val="480"/>
              </a:spcBef>
              <a:buSzPct val="100000"/>
              <a:buFont typeface="+mj-lt"/>
              <a:buAutoNum type="arabicPeriod"/>
            </a:pPr>
            <a:r>
              <a:rPr lang="en-US" sz="2600" dirty="0"/>
              <a:t>Go to: dese.mo.gov</a:t>
            </a:r>
          </a:p>
          <a:p>
            <a:pPr marL="609596" indent="-457200">
              <a:spcBef>
                <a:spcPts val="480"/>
              </a:spcBef>
              <a:buSzPct val="100000"/>
              <a:buFont typeface="+mj-lt"/>
              <a:buAutoNum type="arabicPeriod"/>
            </a:pPr>
            <a:r>
              <a:rPr lang="en-US" sz="2600" dirty="0"/>
              <a:t>Scroll to “Topics”</a:t>
            </a:r>
          </a:p>
          <a:p>
            <a:pPr marL="609596" indent="-457200">
              <a:spcBef>
                <a:spcPts val="480"/>
              </a:spcBef>
              <a:buSzPct val="100000"/>
              <a:buFont typeface="+mj-lt"/>
              <a:buAutoNum type="arabicPeriod"/>
            </a:pPr>
            <a:r>
              <a:rPr lang="en-US" sz="2600" dirty="0"/>
              <a:t>Choose “MAP”</a:t>
            </a:r>
          </a:p>
          <a:p>
            <a:pPr marL="609596" indent="-457200">
              <a:spcBef>
                <a:spcPts val="480"/>
              </a:spcBef>
              <a:buSzPct val="100000"/>
              <a:buFont typeface="+mj-lt"/>
              <a:buAutoNum type="arabicPeriod"/>
            </a:pPr>
            <a:r>
              <a:rPr lang="en-US" sz="2600" dirty="0"/>
              <a:t>On the right, choose “MAP-A”</a:t>
            </a:r>
          </a:p>
          <a:p>
            <a:pPr marL="609596" indent="-457200">
              <a:spcBef>
                <a:spcPts val="480"/>
              </a:spcBef>
              <a:buFont typeface="+mj-lt"/>
              <a:buAutoNum type="arabicPeriod"/>
            </a:pPr>
            <a:endParaRPr lang="en-US" sz="2400" dirty="0"/>
          </a:p>
          <a:p>
            <a:pPr marL="152396" indent="0">
              <a:spcBef>
                <a:spcPts val="480"/>
              </a:spcBef>
              <a:buNone/>
            </a:pPr>
            <a:r>
              <a:rPr lang="en-US" sz="2400" b="1" dirty="0"/>
              <a:t>NOTE:</a:t>
            </a:r>
            <a:r>
              <a:rPr lang="en-US" sz="2400" dirty="0"/>
              <a:t> When you open the MAP-A page, be sure to scroll the length of the entire “MAP-A” webpage since it contains links to almost all needed information and/or materials.</a:t>
            </a:r>
          </a:p>
          <a:p>
            <a:pPr marL="152396" indent="0">
              <a:spcBef>
                <a:spcPts val="480"/>
              </a:spcBef>
              <a:buNone/>
            </a:pPr>
            <a:endParaRPr lang="en-US" sz="2400" b="1" dirty="0"/>
          </a:p>
          <a:p>
            <a:pPr marL="152396" indent="0" algn="ctr">
              <a:spcBef>
                <a:spcPts val="480"/>
              </a:spcBef>
              <a:buNone/>
            </a:pPr>
            <a:endParaRPr sz="3600" b="1" dirty="0"/>
          </a:p>
        </p:txBody>
      </p:sp>
      <p:sp>
        <p:nvSpPr>
          <p:cNvPr id="277" name="Google Shape;277;p42"/>
          <p:cNvSpPr txBox="1">
            <a:spLocks noGrp="1"/>
          </p:cNvSpPr>
          <p:nvPr>
            <p:ph type="title"/>
          </p:nvPr>
        </p:nvSpPr>
        <p:spPr>
          <a:xfrm>
            <a:off x="381000" y="1040028"/>
            <a:ext cx="11430000" cy="1066800"/>
          </a:xfrm>
          <a:prstGeom prst="rect">
            <a:avLst/>
          </a:prstGeom>
        </p:spPr>
        <p:txBody>
          <a:bodyPr spcFirstLastPara="1" wrap="square" lIns="121900" tIns="60933" rIns="121900" bIns="60933" anchor="ctr" anchorCtr="0">
            <a:normAutofit/>
          </a:bodyPr>
          <a:lstStyle/>
          <a:p>
            <a:r>
              <a:rPr lang="en-US" sz="4400" dirty="0"/>
              <a:t>DESE MAP-A Web Page</a:t>
            </a:r>
            <a:endParaRPr sz="4400" dirty="0"/>
          </a:p>
        </p:txBody>
      </p:sp>
      <p:sp>
        <p:nvSpPr>
          <p:cNvPr id="5" name="Google Shape;260;p9"/>
          <p:cNvSpPr txBox="1"/>
          <p:nvPr/>
        </p:nvSpPr>
        <p:spPr>
          <a:xfrm>
            <a:off x="10865967" y="989477"/>
            <a:ext cx="1186200" cy="41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HO #3</a:t>
            </a:r>
            <a:endParaRPr sz="1800" b="0" i="0" u="none" strike="noStrike" cap="none" dirty="0">
              <a:solidFill>
                <a:schemeClr val="dk1"/>
              </a:solidFill>
              <a:latin typeface="Calibri"/>
              <a:ea typeface="Calibri"/>
              <a:cs typeface="Calibri"/>
              <a:sym typeface="Calibri"/>
            </a:endParaRP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31</a:t>
            </a:fld>
            <a:endParaRPr dirty="0"/>
          </a:p>
        </p:txBody>
      </p:sp>
    </p:spTree>
    <p:extLst>
      <p:ext uri="{BB962C8B-B14F-4D97-AF65-F5344CB8AC3E}">
        <p14:creationId xmlns:p14="http://schemas.microsoft.com/office/powerpoint/2010/main" val="2300276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275"/>
        <p:cNvGrpSpPr/>
        <p:nvPr/>
      </p:nvGrpSpPr>
      <p:grpSpPr>
        <a:xfrm>
          <a:off x="0" y="0"/>
          <a:ext cx="0" cy="0"/>
          <a:chOff x="0" y="0"/>
          <a:chExt cx="0" cy="0"/>
        </a:xfrm>
      </p:grpSpPr>
      <p:sp>
        <p:nvSpPr>
          <p:cNvPr id="277" name="Google Shape;277;p42"/>
          <p:cNvSpPr txBox="1">
            <a:spLocks noGrp="1"/>
          </p:cNvSpPr>
          <p:nvPr>
            <p:ph type="title"/>
          </p:nvPr>
        </p:nvSpPr>
        <p:spPr>
          <a:xfrm>
            <a:off x="381000" y="1040028"/>
            <a:ext cx="11430000" cy="1066800"/>
          </a:xfrm>
          <a:prstGeom prst="rect">
            <a:avLst/>
          </a:prstGeom>
        </p:spPr>
        <p:txBody>
          <a:bodyPr spcFirstLastPara="1" wrap="square" lIns="121900" tIns="60933" rIns="121900" bIns="60933" anchor="ctr" anchorCtr="0">
            <a:normAutofit/>
          </a:bodyPr>
          <a:lstStyle/>
          <a:p>
            <a:r>
              <a:rPr lang="en-US" sz="4400" dirty="0"/>
              <a:t>Administration Resources</a:t>
            </a:r>
            <a:endParaRPr sz="4400" dirty="0"/>
          </a:p>
        </p:txBody>
      </p:sp>
      <p:pic>
        <p:nvPicPr>
          <p:cNvPr id="6" name="Google Shape;441;p20"/>
          <p:cNvPicPr preferRelativeResize="0"/>
          <p:nvPr/>
        </p:nvPicPr>
        <p:blipFill rotWithShape="1">
          <a:blip r:embed="rId3">
            <a:alphaModFix/>
          </a:blip>
          <a:srcRect/>
          <a:stretch/>
        </p:blipFill>
        <p:spPr>
          <a:xfrm>
            <a:off x="189408" y="2117621"/>
            <a:ext cx="5233197" cy="4612788"/>
          </a:xfrm>
          <a:prstGeom prst="rect">
            <a:avLst/>
          </a:prstGeom>
          <a:noFill/>
          <a:ln>
            <a:noFill/>
          </a:ln>
        </p:spPr>
      </p:pic>
      <p:sp>
        <p:nvSpPr>
          <p:cNvPr id="3" name="TextBox 2"/>
          <p:cNvSpPr txBox="1"/>
          <p:nvPr/>
        </p:nvSpPr>
        <p:spPr>
          <a:xfrm>
            <a:off x="5645888" y="2115879"/>
            <a:ext cx="6177517" cy="4582633"/>
          </a:xfrm>
          <a:prstGeom prst="rect">
            <a:avLst/>
          </a:prstGeom>
          <a:noFill/>
        </p:spPr>
        <p:txBody>
          <a:bodyPr wrap="square" rtlCol="0">
            <a:spAutoFit/>
          </a:bodyPr>
          <a:lstStyle/>
          <a:p>
            <a:endParaRPr lang="en-US" dirty="0"/>
          </a:p>
        </p:txBody>
      </p:sp>
      <p:sp>
        <p:nvSpPr>
          <p:cNvPr id="8" name="Google Shape;443;p20"/>
          <p:cNvSpPr txBox="1"/>
          <p:nvPr/>
        </p:nvSpPr>
        <p:spPr>
          <a:xfrm>
            <a:off x="6379535" y="2447236"/>
            <a:ext cx="5454502" cy="422420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3200" b="0" i="0" u="none" strike="noStrike" cap="none" dirty="0">
                <a:solidFill>
                  <a:schemeClr val="dk1"/>
                </a:solidFill>
                <a:latin typeface="Calibri"/>
                <a:ea typeface="Calibri"/>
                <a:cs typeface="Calibri"/>
                <a:sym typeface="Calibri"/>
              </a:rPr>
              <a:t>Please view this guidance document for DTCs, MDTCs, data managers, and teachers to learn MAP-A responsibilities for each.</a:t>
            </a: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n-US" sz="3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https://dese.mo.gov/media/file/map-responsibilities-school-district-personnel</a:t>
            </a: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endParaRPr dirty="0">
              <a:solidFill>
                <a:schemeClr val="dk1"/>
              </a:solidFill>
              <a:latin typeface="Calibri"/>
              <a:ea typeface="Calibri"/>
              <a:cs typeface="Calibri"/>
              <a:sym typeface="Calibri"/>
            </a:endParaRPr>
          </a:p>
        </p:txBody>
      </p:sp>
      <p:sp>
        <p:nvSpPr>
          <p:cNvPr id="9" name="Google Shape;442;p20"/>
          <p:cNvSpPr/>
          <p:nvPr/>
        </p:nvSpPr>
        <p:spPr>
          <a:xfrm rot="5400000">
            <a:off x="5655519" y="2809390"/>
            <a:ext cx="450900" cy="806400"/>
          </a:xfrm>
          <a:prstGeom prst="down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32</a:t>
            </a:fld>
            <a:endParaRPr dirty="0"/>
          </a:p>
        </p:txBody>
      </p:sp>
    </p:spTree>
    <p:extLst>
      <p:ext uri="{BB962C8B-B14F-4D97-AF65-F5344CB8AC3E}">
        <p14:creationId xmlns:p14="http://schemas.microsoft.com/office/powerpoint/2010/main" val="773881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Google Shape;277;p42"/>
          <p:cNvSpPr txBox="1">
            <a:spLocks noGrp="1"/>
          </p:cNvSpPr>
          <p:nvPr>
            <p:ph type="title"/>
          </p:nvPr>
        </p:nvSpPr>
        <p:spPr>
          <a:xfrm>
            <a:off x="381000" y="1040028"/>
            <a:ext cx="11430000" cy="1066800"/>
          </a:xfrm>
          <a:prstGeom prst="rect">
            <a:avLst/>
          </a:prstGeom>
        </p:spPr>
        <p:txBody>
          <a:bodyPr spcFirstLastPara="1" wrap="square" lIns="121900" tIns="60933" rIns="121900" bIns="60933" anchor="ctr" anchorCtr="0">
            <a:normAutofit/>
          </a:bodyPr>
          <a:lstStyle/>
          <a:p>
            <a:r>
              <a:rPr lang="en-US" sz="4400" dirty="0"/>
              <a:t>Alternate Standards</a:t>
            </a:r>
            <a:endParaRPr sz="4400" dirty="0"/>
          </a:p>
        </p:txBody>
      </p:sp>
      <p:sp>
        <p:nvSpPr>
          <p:cNvPr id="7" name="Google Shape;277;p42"/>
          <p:cNvSpPr txBox="1">
            <a:spLocks/>
          </p:cNvSpPr>
          <p:nvPr/>
        </p:nvSpPr>
        <p:spPr>
          <a:xfrm>
            <a:off x="363278" y="1649628"/>
            <a:ext cx="11430000" cy="106680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hlinkClick r:id="rId3"/>
              </a:rPr>
              <a:t>https://dese.mo.gov/college-career-readiness/curriculum/Missouri-learning-standards</a:t>
            </a:r>
            <a:endParaRPr lang="en-US" sz="2400" dirty="0"/>
          </a:p>
        </p:txBody>
      </p:sp>
      <p:pic>
        <p:nvPicPr>
          <p:cNvPr id="10" name="Google Shape;451;p21"/>
          <p:cNvPicPr preferRelativeResize="0"/>
          <p:nvPr/>
        </p:nvPicPr>
        <p:blipFill rotWithShape="1">
          <a:blip r:embed="rId4">
            <a:alphaModFix/>
          </a:blip>
          <a:srcRect/>
          <a:stretch/>
        </p:blipFill>
        <p:spPr>
          <a:xfrm>
            <a:off x="531628" y="2498651"/>
            <a:ext cx="11100391" cy="4274289"/>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33</a:t>
            </a:fld>
            <a:endParaRPr dirty="0"/>
          </a:p>
        </p:txBody>
      </p:sp>
    </p:spTree>
    <p:extLst>
      <p:ext uri="{BB962C8B-B14F-4D97-AF65-F5344CB8AC3E}">
        <p14:creationId xmlns:p14="http://schemas.microsoft.com/office/powerpoint/2010/main" val="3173488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Find Help Learning MAP-A</a:t>
            </a:r>
          </a:p>
        </p:txBody>
      </p:sp>
      <p:sp>
        <p:nvSpPr>
          <p:cNvPr id="3" name="Text Placeholder 2"/>
          <p:cNvSpPr>
            <a:spLocks noGrp="1"/>
          </p:cNvSpPr>
          <p:nvPr>
            <p:ph type="body" idx="1"/>
          </p:nvPr>
        </p:nvSpPr>
        <p:spPr/>
        <p:txBody>
          <a:bodyPr/>
          <a:lstStyle/>
          <a:p>
            <a:pPr lvl="0" indent="-431800">
              <a:spcBef>
                <a:spcPts val="640"/>
              </a:spcBef>
              <a:buSzPct val="100000"/>
            </a:pPr>
            <a:r>
              <a:rPr lang="en-US" sz="3600" dirty="0"/>
              <a:t>An experienced coworker</a:t>
            </a:r>
          </a:p>
          <a:p>
            <a:pPr lvl="0" indent="-431800">
              <a:spcBef>
                <a:spcPts val="640"/>
              </a:spcBef>
              <a:buSzPct val="100000"/>
            </a:pPr>
            <a:r>
              <a:rPr lang="en-US" sz="3600" dirty="0"/>
              <a:t>MAP-A District Test Coordinator (MDTC)</a:t>
            </a:r>
          </a:p>
          <a:p>
            <a:pPr lvl="0" indent="-431800">
              <a:spcBef>
                <a:spcPts val="640"/>
              </a:spcBef>
              <a:buSzPct val="100000"/>
            </a:pPr>
            <a:r>
              <a:rPr lang="en-US" sz="3600" dirty="0"/>
              <a:t>RPDC consultant </a:t>
            </a:r>
            <a:r>
              <a:rPr lang="en-US" sz="3600" dirty="0">
                <a:hlinkClick r:id="rId3"/>
              </a:rPr>
              <a:t>mbscherer@ucmo.edu</a:t>
            </a:r>
            <a:endParaRPr lang="en-US" sz="3600" dirty="0"/>
          </a:p>
          <a:p>
            <a:pPr lvl="0" indent="-431800">
              <a:spcBef>
                <a:spcPts val="640"/>
              </a:spcBef>
              <a:buSzPct val="100000"/>
            </a:pPr>
            <a:r>
              <a:rPr lang="en-US" sz="3600" dirty="0"/>
              <a:t>DLM Service Desk (1-844-675-4479)</a:t>
            </a:r>
          </a:p>
          <a:p>
            <a:pPr lvl="0" indent="-431800">
              <a:spcBef>
                <a:spcPts val="640"/>
              </a:spcBef>
              <a:buSzPct val="100000"/>
            </a:pPr>
            <a:r>
              <a:rPr lang="en-US" sz="3600" dirty="0">
                <a:hlinkClick r:id="rId4"/>
              </a:rPr>
              <a:t>DLM-support@ku.edu</a:t>
            </a:r>
            <a:endParaRPr lang="en-US" sz="3600" dirty="0"/>
          </a:p>
          <a:p>
            <a:pPr lvl="0" indent="-431800">
              <a:spcBef>
                <a:spcPts val="640"/>
              </a:spcBef>
              <a:buSzPct val="100000"/>
            </a:pPr>
            <a:r>
              <a:rPr lang="en-US" sz="3600" dirty="0"/>
              <a:t>DESE Assistant Director of Assessment, Caryn Giarratano (573-751-6731, </a:t>
            </a:r>
            <a:r>
              <a:rPr lang="en-US" sz="3600" dirty="0">
                <a:hlinkClick r:id="rId5"/>
              </a:rPr>
              <a:t>caryn.Giarratano@dese.mo.gov</a:t>
            </a:r>
            <a:r>
              <a:rPr lang="en-US" sz="3600" dirty="0"/>
              <a:t>)</a:t>
            </a:r>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34</a:t>
            </a:fld>
            <a:endParaRPr dirty="0"/>
          </a:p>
        </p:txBody>
      </p:sp>
    </p:spTree>
    <p:extLst>
      <p:ext uri="{BB962C8B-B14F-4D97-AF65-F5344CB8AC3E}">
        <p14:creationId xmlns:p14="http://schemas.microsoft.com/office/powerpoint/2010/main" val="3714074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Parent Information Tab</a:t>
            </a:r>
          </a:p>
        </p:txBody>
      </p:sp>
      <p:pic>
        <p:nvPicPr>
          <p:cNvPr id="4" name="Google Shape;469;p23"/>
          <p:cNvPicPr preferRelativeResize="0"/>
          <p:nvPr/>
        </p:nvPicPr>
        <p:blipFill rotWithShape="1">
          <a:blip r:embed="rId3">
            <a:alphaModFix/>
          </a:blip>
          <a:srcRect/>
          <a:stretch/>
        </p:blipFill>
        <p:spPr>
          <a:xfrm>
            <a:off x="777240" y="2114355"/>
            <a:ext cx="10869930" cy="4423605"/>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35</a:t>
            </a:fld>
            <a:endParaRPr dirty="0"/>
          </a:p>
        </p:txBody>
      </p:sp>
    </p:spTree>
    <p:extLst>
      <p:ext uri="{BB962C8B-B14F-4D97-AF65-F5344CB8AC3E}">
        <p14:creationId xmlns:p14="http://schemas.microsoft.com/office/powerpoint/2010/main" val="1845751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Finding an Activity-Parent Information</a:t>
            </a:r>
          </a:p>
        </p:txBody>
      </p:sp>
      <p:pic>
        <p:nvPicPr>
          <p:cNvPr id="5" name="Google Shape;478;p25"/>
          <p:cNvPicPr preferRelativeResize="0"/>
          <p:nvPr/>
        </p:nvPicPr>
        <p:blipFill rotWithShape="1">
          <a:blip r:embed="rId3">
            <a:alphaModFix/>
          </a:blip>
          <a:srcRect/>
          <a:stretch/>
        </p:blipFill>
        <p:spPr>
          <a:xfrm>
            <a:off x="2349795" y="1952626"/>
            <a:ext cx="7304568" cy="4788416"/>
          </a:xfrm>
          <a:prstGeom prst="rect">
            <a:avLst/>
          </a:prstGeom>
          <a:noFill/>
          <a:ln>
            <a:noFill/>
          </a:ln>
        </p:spPr>
      </p:pic>
      <p:sp>
        <p:nvSpPr>
          <p:cNvPr id="6" name="Google Shape;480;p25"/>
          <p:cNvSpPr/>
          <p:nvPr/>
        </p:nvSpPr>
        <p:spPr>
          <a:xfrm rot="9654498">
            <a:off x="8129884" y="3242705"/>
            <a:ext cx="695241" cy="398094"/>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 name="Google Shape;480;p25"/>
          <p:cNvSpPr/>
          <p:nvPr/>
        </p:nvSpPr>
        <p:spPr>
          <a:xfrm rot="9654498">
            <a:off x="9175419" y="5000622"/>
            <a:ext cx="695241" cy="398094"/>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 name="Google Shape;480;p25"/>
          <p:cNvSpPr/>
          <p:nvPr/>
        </p:nvSpPr>
        <p:spPr>
          <a:xfrm rot="9654498">
            <a:off x="9441233" y="5957552"/>
            <a:ext cx="695241" cy="398094"/>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36</a:t>
            </a:fld>
            <a:endParaRPr dirty="0"/>
          </a:p>
        </p:txBody>
      </p:sp>
    </p:spTree>
    <p:extLst>
      <p:ext uri="{BB962C8B-B14F-4D97-AF65-F5344CB8AC3E}">
        <p14:creationId xmlns:p14="http://schemas.microsoft.com/office/powerpoint/2010/main" val="826611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a:t>What are the two parts of the Student End-of-Year Report?</a:t>
            </a:r>
            <a:br>
              <a:rPr lang="en-US" sz="3200" dirty="0"/>
            </a:br>
            <a:endParaRPr lang="en-US" sz="3200" dirty="0"/>
          </a:p>
          <a:p>
            <a:pPr marL="590550" lvl="0" indent="-514350">
              <a:spcBef>
                <a:spcPts val="600"/>
              </a:spcBef>
              <a:buClr>
                <a:schemeClr val="dk2"/>
              </a:buClr>
              <a:buSzPct val="100000"/>
              <a:buFont typeface="+mj-lt"/>
              <a:buAutoNum type="arabicPeriod"/>
            </a:pPr>
            <a:r>
              <a:rPr lang="en-US" sz="3200" dirty="0"/>
              <a:t>Where would you find the checklist for the Test Administrator?</a:t>
            </a:r>
            <a:br>
              <a:rPr lang="en-US" sz="3200" dirty="0"/>
            </a:br>
            <a:endParaRPr lang="en-US" sz="3200" dirty="0"/>
          </a:p>
          <a:p>
            <a:pPr marL="590550" lvl="0" indent="-514350">
              <a:spcBef>
                <a:spcPts val="600"/>
              </a:spcBef>
              <a:buClr>
                <a:schemeClr val="dk2"/>
              </a:buClr>
              <a:buSzPct val="100000"/>
              <a:buFont typeface="+mj-lt"/>
              <a:buAutoNum type="arabicPeriod"/>
            </a:pPr>
            <a:r>
              <a:rPr lang="en-US" sz="3200" dirty="0"/>
              <a:t>Which manual would have the best information about how to complete a task in the Kite Educator Portal?</a:t>
            </a:r>
            <a:endParaRPr sz="3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II</a:t>
            </a:r>
            <a:endParaRPr sz="4400" dirty="0"/>
          </a:p>
        </p:txBody>
      </p:sp>
      <p:pic>
        <p:nvPicPr>
          <p:cNvPr id="2" name="Picture 1"/>
          <p:cNvPicPr>
            <a:picLocks noChangeAspect="1"/>
          </p:cNvPicPr>
          <p:nvPr/>
        </p:nvPicPr>
        <p:blipFill>
          <a:blip r:embed="rId3"/>
          <a:stretch>
            <a:fillRect/>
          </a:stretch>
        </p:blipFill>
        <p:spPr>
          <a:xfrm>
            <a:off x="9073769" y="5346132"/>
            <a:ext cx="2914141" cy="1377815"/>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37</a:t>
            </a:fld>
            <a:endParaRPr dirty="0"/>
          </a:p>
        </p:txBody>
      </p:sp>
    </p:spTree>
    <p:extLst>
      <p:ext uri="{BB962C8B-B14F-4D97-AF65-F5344CB8AC3E}">
        <p14:creationId xmlns:p14="http://schemas.microsoft.com/office/powerpoint/2010/main" val="3784320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4400" b="1" dirty="0"/>
              <a:t>Navigating the Dynamic Learning Maps (DLM) Website</a:t>
            </a:r>
            <a:endParaRPr sz="4400" b="1" dirty="0"/>
          </a:p>
        </p:txBody>
      </p:sp>
    </p:spTree>
    <p:extLst>
      <p:ext uri="{BB962C8B-B14F-4D97-AF65-F5344CB8AC3E}">
        <p14:creationId xmlns:p14="http://schemas.microsoft.com/office/powerpoint/2010/main" val="969878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8"/>
          <p:cNvSpPr txBox="1">
            <a:spLocks noGrp="1"/>
          </p:cNvSpPr>
          <p:nvPr>
            <p:ph type="body" idx="1"/>
          </p:nvPr>
        </p:nvSpPr>
        <p:spPr>
          <a:xfrm>
            <a:off x="203200" y="2159000"/>
            <a:ext cx="11785600" cy="4419600"/>
          </a:xfrm>
          <a:prstGeom prst="rect">
            <a:avLst/>
          </a:prstGeom>
          <a:noFill/>
          <a:ln>
            <a:noFill/>
          </a:ln>
        </p:spPr>
        <p:txBody>
          <a:bodyPr spcFirstLastPara="1" wrap="square" lIns="121900" tIns="60933" rIns="121900" bIns="60933" anchor="t" anchorCtr="0">
            <a:noAutofit/>
          </a:bodyPr>
          <a:lstStyle/>
          <a:p>
            <a:pPr marL="0" indent="0">
              <a:spcBef>
                <a:spcPts val="853"/>
              </a:spcBef>
              <a:buSzPts val="3200"/>
              <a:buNone/>
            </a:pPr>
            <a:endParaRPr/>
          </a:p>
        </p:txBody>
      </p:sp>
      <p:sp>
        <p:nvSpPr>
          <p:cNvPr id="503" name="Google Shape;503;p28"/>
          <p:cNvSpPr txBox="1">
            <a:spLocks noGrp="1"/>
          </p:cNvSpPr>
          <p:nvPr>
            <p:ph type="title"/>
          </p:nvPr>
        </p:nvSpPr>
        <p:spPr>
          <a:xfrm>
            <a:off x="203200" y="990600"/>
            <a:ext cx="11785600" cy="1066800"/>
          </a:xfrm>
          <a:prstGeom prst="rect">
            <a:avLst/>
          </a:prstGeom>
          <a:noFill/>
          <a:ln>
            <a:noFill/>
          </a:ln>
        </p:spPr>
        <p:txBody>
          <a:bodyPr spcFirstLastPara="1" wrap="square" lIns="121900" tIns="60933" rIns="121900" bIns="60933" anchor="ctr" anchorCtr="0">
            <a:noAutofit/>
          </a:bodyPr>
          <a:lstStyle/>
          <a:p>
            <a:pPr>
              <a:buSzPts val="4000"/>
            </a:pPr>
            <a:r>
              <a:rPr lang="en-US" sz="4800">
                <a:solidFill>
                  <a:schemeClr val="lt1"/>
                </a:solidFill>
              </a:rPr>
              <a:t>DLM Website </a:t>
            </a:r>
            <a:endParaRPr/>
          </a:p>
        </p:txBody>
      </p:sp>
      <p:sp>
        <p:nvSpPr>
          <p:cNvPr id="504" name="Google Shape;504;p28"/>
          <p:cNvSpPr txBox="1">
            <a:spLocks noGrp="1"/>
          </p:cNvSpPr>
          <p:nvPr>
            <p:ph type="sldNum" idx="12"/>
          </p:nvPr>
        </p:nvSpPr>
        <p:spPr>
          <a:xfrm>
            <a:off x="203200" y="177800"/>
            <a:ext cx="1016000" cy="365200"/>
          </a:xfrm>
          <a:prstGeom prst="rect">
            <a:avLst/>
          </a:prstGeom>
          <a:noFill/>
          <a:ln>
            <a:noFill/>
          </a:ln>
        </p:spPr>
        <p:txBody>
          <a:bodyPr spcFirstLastPara="1" wrap="square" lIns="121900" tIns="60933" rIns="121900" bIns="60933" anchor="ctr" anchorCtr="0">
            <a:noAutofit/>
          </a:bodyPr>
          <a:lstStyle/>
          <a:p>
            <a:pPr>
              <a:buSzPts val="1200"/>
            </a:pPr>
            <a:fld id="{00000000-1234-1234-1234-123412341234}" type="slidenum">
              <a:rPr lang="en-US"/>
              <a:pPr>
                <a:buSzPts val="1200"/>
              </a:pPr>
              <a:t>39</a:t>
            </a:fld>
            <a:endParaRPr/>
          </a:p>
        </p:txBody>
      </p:sp>
      <p:pic>
        <p:nvPicPr>
          <p:cNvPr id="505" name="Google Shape;505;p28"/>
          <p:cNvPicPr preferRelativeResize="0"/>
          <p:nvPr/>
        </p:nvPicPr>
        <p:blipFill rotWithShape="1">
          <a:blip r:embed="rId3">
            <a:alphaModFix/>
          </a:blip>
          <a:srcRect/>
          <a:stretch/>
        </p:blipFill>
        <p:spPr>
          <a:xfrm>
            <a:off x="0" y="780668"/>
            <a:ext cx="12192000" cy="5992272"/>
          </a:xfrm>
          <a:prstGeom prst="rect">
            <a:avLst/>
          </a:prstGeom>
          <a:noFill/>
          <a:ln>
            <a:noFill/>
          </a:ln>
        </p:spPr>
      </p:pic>
      <p:sp>
        <p:nvSpPr>
          <p:cNvPr id="506" name="Google Shape;506;p28"/>
          <p:cNvSpPr/>
          <p:nvPr/>
        </p:nvSpPr>
        <p:spPr>
          <a:xfrm>
            <a:off x="10160684" y="1209767"/>
            <a:ext cx="377200" cy="891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507" name="Google Shape;507;p28"/>
          <p:cNvSpPr/>
          <p:nvPr/>
        </p:nvSpPr>
        <p:spPr>
          <a:xfrm>
            <a:off x="5718784" y="1209767"/>
            <a:ext cx="377200" cy="891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508" name="Google Shape;508;p28"/>
          <p:cNvSpPr/>
          <p:nvPr/>
        </p:nvSpPr>
        <p:spPr>
          <a:xfrm>
            <a:off x="3486051" y="1857800"/>
            <a:ext cx="377200" cy="891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509" name="Google Shape;509;p28"/>
          <p:cNvSpPr/>
          <p:nvPr/>
        </p:nvSpPr>
        <p:spPr>
          <a:xfrm>
            <a:off x="1923651" y="1857800"/>
            <a:ext cx="377200" cy="891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510" name="Google Shape;510;p28"/>
          <p:cNvSpPr txBox="1"/>
          <p:nvPr/>
        </p:nvSpPr>
        <p:spPr>
          <a:xfrm>
            <a:off x="3393100" y="67000"/>
            <a:ext cx="5180400" cy="923289"/>
          </a:xfrm>
          <a:prstGeom prst="rect">
            <a:avLst/>
          </a:prstGeom>
          <a:noFill/>
          <a:ln>
            <a:noFill/>
          </a:ln>
        </p:spPr>
        <p:txBody>
          <a:bodyPr spcFirstLastPara="1" wrap="square" lIns="121900" tIns="121900" rIns="121900" bIns="121900" anchor="t" anchorCtr="0">
            <a:spAutoFit/>
          </a:bodyPr>
          <a:lstStyle/>
          <a:p>
            <a:pPr algn="ctr">
              <a:buSzPts val="3300"/>
            </a:pPr>
            <a:r>
              <a:rPr lang="en-US" sz="4400" b="1">
                <a:solidFill>
                  <a:schemeClr val="lt1"/>
                </a:solidFill>
                <a:latin typeface="Calibri"/>
                <a:ea typeface="Calibri"/>
                <a:cs typeface="Calibri"/>
                <a:sym typeface="Calibri"/>
              </a:rPr>
              <a:t>DLM Website</a:t>
            </a:r>
            <a:endParaRPr sz="4400" b="1">
              <a:solidFill>
                <a:schemeClr val="lt1"/>
              </a:solidFill>
              <a:latin typeface="Calibri"/>
              <a:ea typeface="Calibri"/>
              <a:cs typeface="Calibri"/>
              <a:sym typeface="Calibri"/>
            </a:endParaRPr>
          </a:p>
        </p:txBody>
      </p:sp>
      <p:sp>
        <p:nvSpPr>
          <p:cNvPr id="511" name="Google Shape;511;p28"/>
          <p:cNvSpPr/>
          <p:nvPr/>
        </p:nvSpPr>
        <p:spPr>
          <a:xfrm>
            <a:off x="4602417" y="1129000"/>
            <a:ext cx="377200" cy="891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1740201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a:t>
            </a:fld>
            <a:endParaRPr dirty="0"/>
          </a:p>
        </p:txBody>
      </p:sp>
      <p:sp>
        <p:nvSpPr>
          <p:cNvPr id="99" name="Google Shape;99;p14"/>
          <p:cNvSpPr txBox="1">
            <a:spLocks noGrp="1"/>
          </p:cNvSpPr>
          <p:nvPr>
            <p:ph type="body" idx="1"/>
          </p:nvPr>
        </p:nvSpPr>
        <p:spPr>
          <a:xfrm>
            <a:off x="381000" y="2159000"/>
            <a:ext cx="11430000" cy="4546600"/>
          </a:xfrm>
          <a:prstGeom prst="rect">
            <a:avLst/>
          </a:prstGeom>
          <a:noFill/>
          <a:ln>
            <a:noFill/>
          </a:ln>
        </p:spPr>
        <p:txBody>
          <a:bodyPr spcFirstLastPara="1" wrap="square" lIns="91425" tIns="45700" rIns="91425" bIns="45700" anchor="t" anchorCtr="0">
            <a:noAutofit/>
          </a:bodyPr>
          <a:lstStyle/>
          <a:p>
            <a:pPr marL="82296" lvl="0" indent="-6096">
              <a:spcBef>
                <a:spcPts val="0"/>
              </a:spcBef>
              <a:buSzPts val="600"/>
              <a:buNone/>
            </a:pPr>
            <a:r>
              <a:rPr lang="en-US" sz="3200" b="1" dirty="0"/>
              <a:t>Please</a:t>
            </a:r>
          </a:p>
          <a:p>
            <a:pPr marL="601980" lvl="0">
              <a:spcBef>
                <a:spcPts val="480"/>
              </a:spcBef>
              <a:buSzPct val="100000"/>
            </a:pPr>
            <a:r>
              <a:rPr lang="en-US" sz="3200" dirty="0"/>
              <a:t>Start and end on time</a:t>
            </a:r>
          </a:p>
          <a:p>
            <a:pPr marL="601980" lvl="0">
              <a:spcBef>
                <a:spcPts val="480"/>
              </a:spcBef>
              <a:buSzPct val="100000"/>
            </a:pPr>
            <a:r>
              <a:rPr lang="en-US" sz="3200" dirty="0"/>
              <a:t>Be an engaged participant</a:t>
            </a:r>
          </a:p>
          <a:p>
            <a:pPr marL="601980" lvl="0">
              <a:spcBef>
                <a:spcPts val="480"/>
              </a:spcBef>
              <a:buSzPct val="100000"/>
            </a:pPr>
            <a:r>
              <a:rPr lang="en-US" sz="3200" dirty="0"/>
              <a:t>Use electronics respectfully</a:t>
            </a:r>
          </a:p>
          <a:p>
            <a:pPr marL="601980" lvl="0">
              <a:spcBef>
                <a:spcPts val="480"/>
              </a:spcBef>
              <a:buSzPct val="100000"/>
            </a:pPr>
            <a:r>
              <a:rPr lang="en-US" sz="3200" dirty="0"/>
              <a:t>Come back from breaks on time </a:t>
            </a:r>
          </a:p>
          <a:p>
            <a:pPr marL="601980" lvl="0">
              <a:spcBef>
                <a:spcPts val="480"/>
              </a:spcBef>
              <a:buSzPct val="100000"/>
            </a:pPr>
            <a:r>
              <a:rPr lang="en-US" sz="3200" dirty="0"/>
              <a:t>Ask questions for clarification </a:t>
            </a:r>
          </a:p>
          <a:p>
            <a:pPr marL="0" lvl="0" indent="0" algn="l" rtl="0">
              <a:lnSpc>
                <a:spcPct val="100000"/>
              </a:lnSpc>
              <a:spcBef>
                <a:spcPts val="360"/>
              </a:spcBef>
              <a:spcAft>
                <a:spcPts val="0"/>
              </a:spcAft>
              <a:buSzPts val="1800"/>
              <a:buNone/>
            </a:pPr>
            <a:endParaRPr sz="3000" dirty="0"/>
          </a:p>
        </p:txBody>
      </p:sp>
      <p:sp>
        <p:nvSpPr>
          <p:cNvPr id="100" name="Google Shape;100;p14"/>
          <p:cNvSpPr txBox="1">
            <a:spLocks noGrp="1"/>
          </p:cNvSpPr>
          <p:nvPr>
            <p:ph type="title"/>
          </p:nvPr>
        </p:nvSpPr>
        <p:spPr>
          <a:xfrm>
            <a:off x="381000" y="941172"/>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NORMS</a:t>
            </a:r>
            <a:endParaRPr dirty="0"/>
          </a:p>
        </p:txBody>
      </p:sp>
      <p:pic>
        <p:nvPicPr>
          <p:cNvPr id="5" name="Google Shape;211;p3" descr="A red alarm clock&#10;&#10;Description automatically generated"/>
          <p:cNvPicPr preferRelativeResize="0"/>
          <p:nvPr/>
        </p:nvPicPr>
        <p:blipFill rotWithShape="1">
          <a:blip r:embed="rId3">
            <a:alphaModFix/>
          </a:blip>
          <a:srcRect/>
          <a:stretch/>
        </p:blipFill>
        <p:spPr>
          <a:xfrm>
            <a:off x="8414540" y="2790943"/>
            <a:ext cx="3367727" cy="2560545"/>
          </a:xfrm>
          <a:prstGeom prst="rect">
            <a:avLst/>
          </a:prstGeom>
          <a:noFill/>
          <a:ln>
            <a:noFill/>
          </a:ln>
        </p:spPr>
      </p:pic>
    </p:spTree>
    <p:extLst>
      <p:ext uri="{BB962C8B-B14F-4D97-AF65-F5344CB8AC3E}">
        <p14:creationId xmlns:p14="http://schemas.microsoft.com/office/powerpoint/2010/main" val="2458137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1"/>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fontScale="90000"/>
          </a:bodyPr>
          <a:lstStyle/>
          <a:p>
            <a:r>
              <a:rPr lang="en-US" sz="4400" dirty="0"/>
              <a:t>Missouri Webpage on Dynamic Learning Map (DLM)</a:t>
            </a:r>
            <a:endParaRPr sz="4400" dirty="0"/>
          </a:p>
        </p:txBody>
      </p:sp>
      <p:pic>
        <p:nvPicPr>
          <p:cNvPr id="3" name="Google Shape;525;p29"/>
          <p:cNvPicPr preferRelativeResize="0"/>
          <p:nvPr/>
        </p:nvPicPr>
        <p:blipFill>
          <a:blip r:embed="rId3">
            <a:alphaModFix/>
          </a:blip>
          <a:stretch>
            <a:fillRect/>
          </a:stretch>
        </p:blipFill>
        <p:spPr>
          <a:xfrm>
            <a:off x="297795" y="1880596"/>
            <a:ext cx="11727627" cy="2542547"/>
          </a:xfrm>
          <a:prstGeom prst="rect">
            <a:avLst/>
          </a:prstGeom>
          <a:noFill/>
          <a:ln>
            <a:noFill/>
          </a:ln>
        </p:spPr>
      </p:pic>
      <p:sp>
        <p:nvSpPr>
          <p:cNvPr id="4" name="Google Shape;527;p29"/>
          <p:cNvSpPr/>
          <p:nvPr/>
        </p:nvSpPr>
        <p:spPr>
          <a:xfrm>
            <a:off x="10488986" y="3397684"/>
            <a:ext cx="861600" cy="197700"/>
          </a:xfrm>
          <a:prstGeom prst="lef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Google Shape;526;p29"/>
          <p:cNvPicPr preferRelativeResize="0"/>
          <p:nvPr/>
        </p:nvPicPr>
        <p:blipFill>
          <a:blip r:embed="rId4">
            <a:alphaModFix/>
          </a:blip>
          <a:stretch>
            <a:fillRect/>
          </a:stretch>
        </p:blipFill>
        <p:spPr>
          <a:xfrm>
            <a:off x="630865" y="4169085"/>
            <a:ext cx="11266967" cy="1443379"/>
          </a:xfrm>
          <a:prstGeom prst="rect">
            <a:avLst/>
          </a:prstGeom>
          <a:noFill/>
          <a:ln>
            <a:noFill/>
          </a:ln>
        </p:spPr>
      </p:pic>
      <p:sp>
        <p:nvSpPr>
          <p:cNvPr id="6" name="Google Shape;522;p29"/>
          <p:cNvSpPr txBox="1"/>
          <p:nvPr/>
        </p:nvSpPr>
        <p:spPr>
          <a:xfrm>
            <a:off x="10471862" y="888261"/>
            <a:ext cx="1409700" cy="3693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HO #4</a:t>
            </a:r>
            <a:endParaRPr sz="1800" b="0" i="0" u="none" strike="noStrike" cap="none" dirty="0">
              <a:solidFill>
                <a:schemeClr val="dk1"/>
              </a:solidFill>
              <a:latin typeface="Calibri"/>
              <a:ea typeface="Calibri"/>
              <a:cs typeface="Calibri"/>
              <a:sym typeface="Calibri"/>
            </a:endParaRPr>
          </a:p>
        </p:txBody>
      </p:sp>
      <p:sp>
        <p:nvSpPr>
          <p:cNvPr id="7" name="Google Shape;523;p29"/>
          <p:cNvSpPr txBox="1"/>
          <p:nvPr/>
        </p:nvSpPr>
        <p:spPr>
          <a:xfrm>
            <a:off x="769203" y="5711620"/>
            <a:ext cx="56565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sng" strike="noStrike" cap="none" dirty="0">
                <a:solidFill>
                  <a:schemeClr val="hlink"/>
                </a:solidFill>
                <a:latin typeface="Calibri"/>
                <a:ea typeface="Calibri"/>
                <a:cs typeface="Calibri"/>
                <a:sym typeface="Calibri"/>
                <a:hlinkClick r:id="rId5"/>
              </a:rPr>
              <a:t>https://dynamiclearningmaps.org/missouri</a:t>
            </a:r>
            <a:endParaRPr sz="2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Calibri"/>
              <a:ea typeface="Calibri"/>
              <a:cs typeface="Calibri"/>
              <a:sym typeface="Calibri"/>
            </a:endParaRPr>
          </a:p>
        </p:txBody>
      </p:sp>
      <p:sp>
        <p:nvSpPr>
          <p:cNvPr id="8"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40</a:t>
            </a:fld>
            <a:endParaRPr dirty="0"/>
          </a:p>
        </p:txBody>
      </p:sp>
    </p:spTree>
    <p:extLst>
      <p:ext uri="{BB962C8B-B14F-4D97-AF65-F5344CB8AC3E}">
        <p14:creationId xmlns:p14="http://schemas.microsoft.com/office/powerpoint/2010/main" val="2558509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a:t>The resources on the DLM website can be searched and filtered by state.</a:t>
            </a:r>
          </a:p>
          <a:p>
            <a:pPr marL="590550" lvl="0" indent="-514350">
              <a:spcBef>
                <a:spcPts val="600"/>
              </a:spcBef>
              <a:buClr>
                <a:schemeClr val="dk2"/>
              </a:buClr>
              <a:buSzPct val="100000"/>
              <a:buFont typeface="+mj-lt"/>
              <a:buAutoNum type="arabicPeriod"/>
            </a:pPr>
            <a:r>
              <a:rPr lang="en-US" sz="3200" dirty="0"/>
              <a:t>The Educator portal is where the students take their assessments.</a:t>
            </a:r>
          </a:p>
          <a:p>
            <a:pPr marL="590550" lvl="0" indent="-514350">
              <a:spcBef>
                <a:spcPts val="600"/>
              </a:spcBef>
              <a:spcAft>
                <a:spcPts val="600"/>
              </a:spcAft>
              <a:buClr>
                <a:schemeClr val="dk2"/>
              </a:buClr>
              <a:buSzPct val="100000"/>
              <a:buFont typeface="+mj-lt"/>
              <a:buAutoNum type="arabicPeriod"/>
            </a:pPr>
            <a:r>
              <a:rPr lang="en-US" sz="3200" dirty="0"/>
              <a:t>A </a:t>
            </a:r>
            <a:r>
              <a:rPr lang="en-US" sz="3200" dirty="0" err="1"/>
              <a:t>helplet</a:t>
            </a:r>
            <a:r>
              <a:rPr lang="en-US" sz="3200" dirty="0"/>
              <a:t> video is designed to take at least an hour to watch.</a:t>
            </a:r>
            <a:br>
              <a:rPr lang="en-US" sz="3200" dirty="0"/>
            </a:br>
            <a:endParaRPr lang="en-US" sz="3200" dirty="0"/>
          </a:p>
          <a:p>
            <a:pPr marL="590550" lvl="0" indent="-514350">
              <a:spcBef>
                <a:spcPts val="600"/>
              </a:spcBef>
              <a:buClr>
                <a:schemeClr val="dk2"/>
              </a:buClr>
              <a:buSzPct val="100000"/>
              <a:buFont typeface="+mj-lt"/>
              <a:buAutoNum type="arabicPeriod"/>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III</a:t>
            </a:r>
            <a:endParaRPr sz="4400" dirty="0"/>
          </a:p>
        </p:txBody>
      </p:sp>
      <p:pic>
        <p:nvPicPr>
          <p:cNvPr id="2" name="Picture 1"/>
          <p:cNvPicPr>
            <a:picLocks noChangeAspect="1"/>
          </p:cNvPicPr>
          <p:nvPr/>
        </p:nvPicPr>
        <p:blipFill>
          <a:blip r:embed="rId3"/>
          <a:stretch>
            <a:fillRect/>
          </a:stretch>
        </p:blipFill>
        <p:spPr>
          <a:xfrm>
            <a:off x="9005189" y="5365885"/>
            <a:ext cx="2914141" cy="1377815"/>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41</a:t>
            </a:fld>
            <a:endParaRPr dirty="0"/>
          </a:p>
        </p:txBody>
      </p:sp>
    </p:spTree>
    <p:extLst>
      <p:ext uri="{BB962C8B-B14F-4D97-AF65-F5344CB8AC3E}">
        <p14:creationId xmlns:p14="http://schemas.microsoft.com/office/powerpoint/2010/main" val="2090007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4:</a:t>
            </a:r>
            <a:br>
              <a:rPr lang="en-US" sz="5333" b="1" dirty="0"/>
            </a:br>
            <a:r>
              <a:rPr lang="en-US" sz="5333" b="1" dirty="0"/>
              <a:t>Eligibility Criteria</a:t>
            </a:r>
            <a:br>
              <a:rPr lang="en-US" sz="5333" b="1" dirty="0"/>
            </a:br>
            <a:endParaRPr sz="440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r>
              <a:rPr lang="en-US" sz="2400" b="1" dirty="0">
                <a:hlinkClick r:id="rId3"/>
              </a:rPr>
              <a:t>https://dese.mo.gov/special-education/compliance/statewide-assessments</a:t>
            </a:r>
            <a:endParaRPr lang="en-US" sz="2400" b="1" dirty="0"/>
          </a:p>
        </p:txBody>
      </p:sp>
    </p:spTree>
    <p:extLst>
      <p:ext uri="{BB962C8B-B14F-4D97-AF65-F5344CB8AC3E}">
        <p14:creationId xmlns:p14="http://schemas.microsoft.com/office/powerpoint/2010/main" val="663994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52"/>
          <p:cNvSpPr txBox="1">
            <a:spLocks noGrp="1"/>
          </p:cNvSpPr>
          <p:nvPr>
            <p:ph type="title"/>
          </p:nvPr>
        </p:nvSpPr>
        <p:spPr>
          <a:xfrm>
            <a:off x="381000" y="990600"/>
            <a:ext cx="11607800" cy="1066800"/>
          </a:xfrm>
          <a:prstGeom prst="rect">
            <a:avLst/>
          </a:prstGeom>
        </p:spPr>
        <p:txBody>
          <a:bodyPr spcFirstLastPara="1" wrap="square" lIns="121900" tIns="60933" rIns="121900" bIns="60933" anchor="ctr" anchorCtr="0">
            <a:normAutofit/>
          </a:bodyPr>
          <a:lstStyle/>
          <a:p>
            <a:r>
              <a:rPr lang="en-US" sz="4400" dirty="0"/>
              <a:t>Student Eligibility</a:t>
            </a:r>
            <a:endParaRPr sz="4400" dirty="0"/>
          </a:p>
        </p:txBody>
      </p:sp>
      <p:pic>
        <p:nvPicPr>
          <p:cNvPr id="2" name="Picture 1"/>
          <p:cNvPicPr>
            <a:picLocks noChangeAspect="1"/>
          </p:cNvPicPr>
          <p:nvPr/>
        </p:nvPicPr>
        <p:blipFill>
          <a:blip r:embed="rId3"/>
          <a:stretch>
            <a:fillRect/>
          </a:stretch>
        </p:blipFill>
        <p:spPr>
          <a:xfrm>
            <a:off x="1839433" y="1903412"/>
            <a:ext cx="9387765" cy="4728616"/>
          </a:xfrm>
          <a:prstGeom prst="rect">
            <a:avLst/>
          </a:prstGeom>
        </p:spPr>
      </p:pic>
      <p:sp>
        <p:nvSpPr>
          <p:cNvPr id="5" name="Google Shape;558;p33"/>
          <p:cNvSpPr/>
          <p:nvPr/>
        </p:nvSpPr>
        <p:spPr>
          <a:xfrm>
            <a:off x="3117788" y="5902809"/>
            <a:ext cx="139500" cy="208500"/>
          </a:xfrm>
          <a:prstGeom prst="downArrow">
            <a:avLst>
              <a:gd name="adj1" fmla="val 50000"/>
              <a:gd name="adj2" fmla="val 500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555;p33"/>
          <p:cNvSpPr txBox="1"/>
          <p:nvPr/>
        </p:nvSpPr>
        <p:spPr>
          <a:xfrm>
            <a:off x="2569581" y="6163935"/>
            <a:ext cx="1345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Calibri"/>
                <a:ea typeface="Calibri"/>
                <a:cs typeface="Calibri"/>
                <a:sym typeface="Calibri"/>
              </a:rPr>
              <a:t>   MOST SIGNIFICANT</a:t>
            </a:r>
            <a:endParaRPr sz="1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Calibri"/>
                <a:ea typeface="Calibri"/>
                <a:cs typeface="Calibri"/>
                <a:sym typeface="Calibri"/>
              </a:rPr>
              <a:t>     Cognitive Delay</a:t>
            </a:r>
            <a:endParaRPr sz="1000" b="1" i="0" u="none" strike="noStrike" cap="none" dirty="0">
              <a:solidFill>
                <a:srgbClr val="000000"/>
              </a:solidFill>
              <a:latin typeface="Calibri"/>
              <a:ea typeface="Calibri"/>
              <a:cs typeface="Calibri"/>
              <a:sym typeface="Calibri"/>
            </a:endParaRPr>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43</a:t>
            </a:fld>
            <a:endParaRPr dirty="0"/>
          </a:p>
        </p:txBody>
      </p:sp>
    </p:spTree>
    <p:extLst>
      <p:ext uri="{BB962C8B-B14F-4D97-AF65-F5344CB8AC3E}">
        <p14:creationId xmlns:p14="http://schemas.microsoft.com/office/powerpoint/2010/main" val="4096140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Flow Chart and Checklist</a:t>
            </a:r>
            <a:endParaRPr sz="4400" dirty="0"/>
          </a:p>
        </p:txBody>
      </p:sp>
      <p:sp>
        <p:nvSpPr>
          <p:cNvPr id="3" name="Google Shape;522;p29"/>
          <p:cNvSpPr txBox="1"/>
          <p:nvPr/>
        </p:nvSpPr>
        <p:spPr>
          <a:xfrm>
            <a:off x="10471862" y="952430"/>
            <a:ext cx="1409700" cy="3693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HO # 5a-5b</a:t>
            </a:r>
            <a:endParaRPr sz="1800" b="1" i="0" u="none" strike="noStrike" cap="none" dirty="0">
              <a:solidFill>
                <a:schemeClr val="dk1"/>
              </a:solidFill>
              <a:latin typeface="Calibri"/>
              <a:ea typeface="Calibri"/>
              <a:cs typeface="Calibri"/>
              <a:sym typeface="Calibri"/>
            </a:endParaRPr>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hlinkClick r:id="rId3"/>
              </a:rPr>
              <a:t>https://dese.mo.gov/special-education/compliance/statewide-assessments</a:t>
            </a:r>
            <a:endParaRPr lang="en-US" sz="3600" dirty="0"/>
          </a:p>
        </p:txBody>
      </p:sp>
      <p:pic>
        <p:nvPicPr>
          <p:cNvPr id="5" name="Google Shape;568;p34"/>
          <p:cNvPicPr preferRelativeResize="0"/>
          <p:nvPr/>
        </p:nvPicPr>
        <p:blipFill rotWithShape="1">
          <a:blip r:embed="rId4">
            <a:alphaModFix/>
          </a:blip>
          <a:srcRect l="34065" t="25641" r="33194" b="10255"/>
          <a:stretch/>
        </p:blipFill>
        <p:spPr>
          <a:xfrm>
            <a:off x="586212" y="2999873"/>
            <a:ext cx="5156861" cy="3609473"/>
          </a:xfrm>
          <a:prstGeom prst="rect">
            <a:avLst/>
          </a:prstGeom>
          <a:noFill/>
          <a:ln>
            <a:noFill/>
          </a:ln>
        </p:spPr>
      </p:pic>
      <p:pic>
        <p:nvPicPr>
          <p:cNvPr id="6" name="Google Shape;567;p34"/>
          <p:cNvPicPr preferRelativeResize="0"/>
          <p:nvPr/>
        </p:nvPicPr>
        <p:blipFill rotWithShape="1">
          <a:blip r:embed="rId5">
            <a:alphaModFix/>
          </a:blip>
          <a:srcRect l="33497" t="24417" r="32621" b="15113"/>
          <a:stretch/>
        </p:blipFill>
        <p:spPr>
          <a:xfrm>
            <a:off x="6593306" y="3015915"/>
            <a:ext cx="4973054" cy="3561347"/>
          </a:xfrm>
          <a:prstGeom prst="rect">
            <a:avLst/>
          </a:prstGeom>
          <a:noFill/>
          <a:ln>
            <a:noFill/>
          </a:ln>
        </p:spPr>
      </p:pic>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44</a:t>
            </a:fld>
            <a:endParaRPr dirty="0"/>
          </a:p>
        </p:txBody>
      </p:sp>
    </p:spTree>
    <p:extLst>
      <p:ext uri="{BB962C8B-B14F-4D97-AF65-F5344CB8AC3E}">
        <p14:creationId xmlns:p14="http://schemas.microsoft.com/office/powerpoint/2010/main" val="3197290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Guidance Document</a:t>
            </a:r>
            <a:endParaRPr sz="4400" dirty="0"/>
          </a:p>
        </p:txBody>
      </p:sp>
      <p:pic>
        <p:nvPicPr>
          <p:cNvPr id="4" name="Google Shape;581;g23d3e9f3abe_0_38"/>
          <p:cNvPicPr preferRelativeResize="0"/>
          <p:nvPr/>
        </p:nvPicPr>
        <p:blipFill>
          <a:blip r:embed="rId3">
            <a:alphaModFix/>
          </a:blip>
          <a:stretch>
            <a:fillRect/>
          </a:stretch>
        </p:blipFill>
        <p:spPr>
          <a:xfrm>
            <a:off x="0" y="1920240"/>
            <a:ext cx="12192000" cy="4743450"/>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45</a:t>
            </a:fld>
            <a:endParaRPr dirty="0"/>
          </a:p>
        </p:txBody>
      </p:sp>
    </p:spTree>
    <p:extLst>
      <p:ext uri="{BB962C8B-B14F-4D97-AF65-F5344CB8AC3E}">
        <p14:creationId xmlns:p14="http://schemas.microsoft.com/office/powerpoint/2010/main" val="3105510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Flowchart: Step 1</a:t>
            </a:r>
            <a:endParaRPr sz="4400" dirty="0"/>
          </a:p>
        </p:txBody>
      </p:sp>
      <p:pic>
        <p:nvPicPr>
          <p:cNvPr id="2" name="Picture 1"/>
          <p:cNvPicPr>
            <a:picLocks noChangeAspect="1"/>
          </p:cNvPicPr>
          <p:nvPr/>
        </p:nvPicPr>
        <p:blipFill>
          <a:blip r:embed="rId3"/>
          <a:stretch>
            <a:fillRect/>
          </a:stretch>
        </p:blipFill>
        <p:spPr>
          <a:xfrm>
            <a:off x="144190" y="1773792"/>
            <a:ext cx="11745287" cy="4832748"/>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46</a:t>
            </a:fld>
            <a:endParaRPr dirty="0"/>
          </a:p>
        </p:txBody>
      </p:sp>
    </p:spTree>
    <p:extLst>
      <p:ext uri="{BB962C8B-B14F-4D97-AF65-F5344CB8AC3E}">
        <p14:creationId xmlns:p14="http://schemas.microsoft.com/office/powerpoint/2010/main" val="2335547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Flowchart: Step 2</a:t>
            </a:r>
            <a:endParaRPr sz="4400" dirty="0"/>
          </a:p>
        </p:txBody>
      </p:sp>
      <p:pic>
        <p:nvPicPr>
          <p:cNvPr id="4" name="Google Shape;599;g250900cb52f_0_23"/>
          <p:cNvPicPr preferRelativeResize="0"/>
          <p:nvPr/>
        </p:nvPicPr>
        <p:blipFill rotWithShape="1">
          <a:blip r:embed="rId3">
            <a:alphaModFix/>
          </a:blip>
          <a:srcRect/>
          <a:stretch/>
        </p:blipFill>
        <p:spPr>
          <a:xfrm>
            <a:off x="308610" y="2034960"/>
            <a:ext cx="11612879" cy="4514430"/>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47</a:t>
            </a:fld>
            <a:endParaRPr dirty="0"/>
          </a:p>
        </p:txBody>
      </p:sp>
    </p:spTree>
    <p:extLst>
      <p:ext uri="{BB962C8B-B14F-4D97-AF65-F5344CB8AC3E}">
        <p14:creationId xmlns:p14="http://schemas.microsoft.com/office/powerpoint/2010/main" val="3327521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sldNum" idx="12"/>
          </p:nvPr>
        </p:nvSpPr>
        <p:spPr>
          <a:xfrm>
            <a:off x="152400" y="13335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48</a:t>
            </a:fld>
            <a:endParaRPr dirty="0"/>
          </a:p>
        </p:txBody>
      </p:sp>
      <p:sp>
        <p:nvSpPr>
          <p:cNvPr id="401" name="Google Shape;401;p57"/>
          <p:cNvSpPr txBox="1">
            <a:spLocks noGrp="1"/>
          </p:cNvSpPr>
          <p:nvPr>
            <p:ph type="title"/>
          </p:nvPr>
        </p:nvSpPr>
        <p:spPr>
          <a:xfrm>
            <a:off x="381000" y="1246225"/>
            <a:ext cx="11430000" cy="658000"/>
          </a:xfrm>
          <a:prstGeom prst="rect">
            <a:avLst/>
          </a:prstGeom>
          <a:noFill/>
          <a:ln>
            <a:noFill/>
          </a:ln>
        </p:spPr>
        <p:txBody>
          <a:bodyPr spcFirstLastPara="1" wrap="square" lIns="91433" tIns="45700" rIns="91433" bIns="45700" anchor="ctr" anchorCtr="0">
            <a:noAutofit/>
          </a:bodyPr>
          <a:lstStyle/>
          <a:p>
            <a:pPr>
              <a:buSzPts val="4000"/>
            </a:pPr>
            <a:r>
              <a:rPr lang="en-US" sz="4400" dirty="0"/>
              <a:t>IQ is a Part of Decision-Making</a:t>
            </a:r>
            <a:endParaRPr sz="4400" dirty="0"/>
          </a:p>
        </p:txBody>
      </p:sp>
      <p:sp>
        <p:nvSpPr>
          <p:cNvPr id="4" name="Google Shape;607;p37"/>
          <p:cNvSpPr txBox="1"/>
          <p:nvPr/>
        </p:nvSpPr>
        <p:spPr>
          <a:xfrm>
            <a:off x="525780" y="2097891"/>
            <a:ext cx="11029950" cy="3393206"/>
          </a:xfrm>
          <a:prstGeom prst="rect">
            <a:avLst/>
          </a:prstGeom>
          <a:noFill/>
          <a:ln>
            <a:noFill/>
          </a:ln>
        </p:spPr>
        <p:txBody>
          <a:bodyPr spcFirstLastPara="1" wrap="square" lIns="68575" tIns="34275" rIns="68575" bIns="34275" anchor="t" anchorCtr="0">
            <a:spAutoFit/>
          </a:bodyPr>
          <a:lstStyle/>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IQ score </a:t>
            </a:r>
            <a:r>
              <a:rPr lang="en-US" sz="3600" b="1" i="0" u="none" strike="noStrike" cap="none" dirty="0">
                <a:solidFill>
                  <a:schemeClr val="dk1"/>
                </a:solidFill>
                <a:latin typeface="Calibri" panose="020F0502020204030204" pitchFamily="34" charset="0"/>
                <a:ea typeface="Calibri"/>
                <a:cs typeface="Calibri" panose="020F0502020204030204" pitchFamily="34" charset="0"/>
                <a:sym typeface="Calibri"/>
              </a:rPr>
              <a:t>not</a:t>
            </a: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 the sole criterion </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Students are expected to score lower than peers </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Valid score on general education tests is unachievable</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Documentation shows level of support required </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Skills can perform are identified</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Skills that have not been mastered are identified</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31805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Flowchart: Step 3</a:t>
            </a:r>
            <a:endParaRPr sz="4400" dirty="0"/>
          </a:p>
        </p:txBody>
      </p:sp>
      <p:pic>
        <p:nvPicPr>
          <p:cNvPr id="5" name="Google Shape;613;g250900cb52f_0_48"/>
          <p:cNvPicPr preferRelativeResize="0">
            <a:picLocks noGrp="1"/>
          </p:cNvPicPr>
          <p:nvPr>
            <p:ph type="body" idx="1"/>
          </p:nvPr>
        </p:nvPicPr>
        <p:blipFill rotWithShape="1">
          <a:blip r:embed="rId3">
            <a:alphaModFix/>
          </a:blip>
          <a:srcRect/>
          <a:stretch/>
        </p:blipFill>
        <p:spPr>
          <a:xfrm>
            <a:off x="217170" y="2056074"/>
            <a:ext cx="11772900" cy="4493315"/>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49</a:t>
            </a:fld>
            <a:endParaRPr dirty="0"/>
          </a:p>
        </p:txBody>
      </p:sp>
    </p:spTree>
    <p:extLst>
      <p:ext uri="{BB962C8B-B14F-4D97-AF65-F5344CB8AC3E}">
        <p14:creationId xmlns:p14="http://schemas.microsoft.com/office/powerpoint/2010/main" val="2068243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dirty="0"/>
          </a:p>
        </p:txBody>
      </p:sp>
      <p:sp>
        <p:nvSpPr>
          <p:cNvPr id="99" name="Google Shape;99;p14"/>
          <p:cNvSpPr txBox="1">
            <a:spLocks noGrp="1"/>
          </p:cNvSpPr>
          <p:nvPr>
            <p:ph type="body" idx="1"/>
          </p:nvPr>
        </p:nvSpPr>
        <p:spPr>
          <a:xfrm>
            <a:off x="366010" y="2054069"/>
            <a:ext cx="11430000" cy="4546600"/>
          </a:xfrm>
          <a:prstGeom prst="rect">
            <a:avLst/>
          </a:prstGeom>
          <a:noFill/>
          <a:ln>
            <a:noFill/>
          </a:ln>
        </p:spPr>
        <p:txBody>
          <a:bodyPr spcFirstLastPara="1" wrap="square" lIns="91425" tIns="45700" rIns="91425" bIns="45700" anchor="t" anchorCtr="0">
            <a:noAutofit/>
          </a:bodyPr>
          <a:lstStyle/>
          <a:p>
            <a:pPr marL="112712" lvl="0" indent="0">
              <a:spcBef>
                <a:spcPts val="0"/>
              </a:spcBef>
              <a:buSzPts val="2400"/>
              <a:buNone/>
            </a:pPr>
            <a:r>
              <a:rPr lang="en-US" sz="3200" b="1" dirty="0"/>
              <a:t>Please Share</a:t>
            </a:r>
          </a:p>
          <a:p>
            <a:pPr lvl="0" indent="-344488">
              <a:spcBef>
                <a:spcPts val="480"/>
              </a:spcBef>
              <a:buSzPct val="100000"/>
            </a:pPr>
            <a:r>
              <a:rPr lang="en-US" sz="3200" dirty="0"/>
              <a:t>Your name</a:t>
            </a:r>
          </a:p>
          <a:p>
            <a:pPr lvl="0" indent="-344488">
              <a:spcBef>
                <a:spcPts val="480"/>
              </a:spcBef>
              <a:buSzPct val="100000"/>
            </a:pPr>
            <a:r>
              <a:rPr lang="en-US" sz="3200" dirty="0"/>
              <a:t>Your district</a:t>
            </a:r>
          </a:p>
          <a:p>
            <a:pPr marL="112712" lvl="0" indent="0">
              <a:spcBef>
                <a:spcPts val="480"/>
              </a:spcBef>
              <a:buSzPts val="2400"/>
              <a:buNone/>
            </a:pPr>
            <a:br>
              <a:rPr lang="en-US" sz="3200" dirty="0"/>
            </a:br>
            <a:endParaRPr lang="en-US" sz="3200" dirty="0"/>
          </a:p>
          <a:p>
            <a:pPr marL="112712" lvl="0" indent="0">
              <a:spcBef>
                <a:spcPts val="480"/>
              </a:spcBef>
              <a:buSzPts val="2400"/>
              <a:buNone/>
            </a:pPr>
            <a:r>
              <a:rPr lang="en-US" sz="3200" dirty="0"/>
              <a:t>Using the chart paper at your table, finish this statement</a:t>
            </a:r>
          </a:p>
          <a:p>
            <a:pPr marL="112712" lvl="0" indent="0">
              <a:spcBef>
                <a:spcPts val="480"/>
              </a:spcBef>
              <a:buSzPts val="2400"/>
              <a:buNone/>
            </a:pPr>
            <a:r>
              <a:rPr lang="en-US" sz="3200" dirty="0"/>
              <a:t>“When I think of MAP-A testing I…”</a:t>
            </a:r>
          </a:p>
          <a:p>
            <a:pPr indent="-457200">
              <a:lnSpc>
                <a:spcPct val="115000"/>
              </a:lnSpc>
              <a:spcBef>
                <a:spcPts val="0"/>
              </a:spcBef>
              <a:buSzPct val="100000"/>
            </a:pPr>
            <a:endParaRPr lang="en-US" sz="3200" dirty="0"/>
          </a:p>
        </p:txBody>
      </p:sp>
      <p:sp>
        <p:nvSpPr>
          <p:cNvPr id="100" name="Google Shape;100;p14"/>
          <p:cNvSpPr txBox="1">
            <a:spLocks noGrp="1"/>
          </p:cNvSpPr>
          <p:nvPr>
            <p:ph type="title"/>
          </p:nvPr>
        </p:nvSpPr>
        <p:spPr>
          <a:xfrm>
            <a:off x="381000" y="1027671"/>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Welcome and Introductions</a:t>
            </a:r>
            <a:endParaRPr sz="4400" dirty="0"/>
          </a:p>
        </p:txBody>
      </p:sp>
      <p:pic>
        <p:nvPicPr>
          <p:cNvPr id="5" name="Google Shape;220;p4" descr="A picture containing sky, person, air&#10;&#10;Description automatically generated"/>
          <p:cNvPicPr preferRelativeResize="0"/>
          <p:nvPr/>
        </p:nvPicPr>
        <p:blipFill rotWithShape="1">
          <a:blip r:embed="rId3">
            <a:alphaModFix/>
          </a:blip>
          <a:srcRect/>
          <a:stretch/>
        </p:blipFill>
        <p:spPr>
          <a:xfrm>
            <a:off x="9315450" y="1965960"/>
            <a:ext cx="2388870" cy="2800350"/>
          </a:xfrm>
          <a:prstGeom prst="rect">
            <a:avLst/>
          </a:prstGeom>
          <a:noFill/>
          <a:ln>
            <a:noFill/>
          </a:ln>
        </p:spPr>
      </p:pic>
    </p:spTree>
    <p:extLst>
      <p:ext uri="{BB962C8B-B14F-4D97-AF65-F5344CB8AC3E}">
        <p14:creationId xmlns:p14="http://schemas.microsoft.com/office/powerpoint/2010/main" val="2859294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Flowchart: Step 4</a:t>
            </a:r>
            <a:endParaRPr sz="4400" dirty="0"/>
          </a:p>
        </p:txBody>
      </p:sp>
      <p:pic>
        <p:nvPicPr>
          <p:cNvPr id="6" name="Google Shape;624;g250900cb52f_0_33"/>
          <p:cNvPicPr preferRelativeResize="0"/>
          <p:nvPr/>
        </p:nvPicPr>
        <p:blipFill rotWithShape="1">
          <a:blip r:embed="rId3">
            <a:alphaModFix/>
          </a:blip>
          <a:srcRect/>
          <a:stretch/>
        </p:blipFill>
        <p:spPr>
          <a:xfrm>
            <a:off x="194310" y="2070970"/>
            <a:ext cx="11807190" cy="439841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50</a:t>
            </a:fld>
            <a:endParaRPr dirty="0"/>
          </a:p>
        </p:txBody>
      </p:sp>
    </p:spTree>
    <p:extLst>
      <p:ext uri="{BB962C8B-B14F-4D97-AF65-F5344CB8AC3E}">
        <p14:creationId xmlns:p14="http://schemas.microsoft.com/office/powerpoint/2010/main" val="653643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Flowchart: Step 5</a:t>
            </a:r>
            <a:endParaRPr sz="4400" dirty="0"/>
          </a:p>
        </p:txBody>
      </p:sp>
      <p:pic>
        <p:nvPicPr>
          <p:cNvPr id="4" name="Google Shape;629;g250900cb52f_0_100"/>
          <p:cNvPicPr preferRelativeResize="0">
            <a:picLocks noGrp="1"/>
          </p:cNvPicPr>
          <p:nvPr>
            <p:ph type="body" idx="1"/>
          </p:nvPr>
        </p:nvPicPr>
        <p:blipFill rotWithShape="1">
          <a:blip r:embed="rId3">
            <a:alphaModFix/>
          </a:blip>
          <a:srcRect/>
          <a:stretch/>
        </p:blipFill>
        <p:spPr>
          <a:xfrm>
            <a:off x="182880" y="2240934"/>
            <a:ext cx="11692890" cy="4491336"/>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51</a:t>
            </a:fld>
            <a:endParaRPr dirty="0"/>
          </a:p>
        </p:txBody>
      </p:sp>
    </p:spTree>
    <p:extLst>
      <p:ext uri="{BB962C8B-B14F-4D97-AF65-F5344CB8AC3E}">
        <p14:creationId xmlns:p14="http://schemas.microsoft.com/office/powerpoint/2010/main" val="3538053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Review</a:t>
            </a:r>
            <a:endParaRPr sz="4400" dirty="0"/>
          </a:p>
        </p:txBody>
      </p:sp>
      <p:pic>
        <p:nvPicPr>
          <p:cNvPr id="5" name="Google Shape;639;p169"/>
          <p:cNvPicPr preferRelativeResize="0"/>
          <p:nvPr/>
        </p:nvPicPr>
        <p:blipFill>
          <a:blip r:embed="rId3">
            <a:alphaModFix/>
          </a:blip>
          <a:stretch>
            <a:fillRect/>
          </a:stretch>
        </p:blipFill>
        <p:spPr>
          <a:xfrm>
            <a:off x="564545" y="1863092"/>
            <a:ext cx="5870545" cy="4994908"/>
          </a:xfrm>
          <a:prstGeom prst="rect">
            <a:avLst/>
          </a:prstGeom>
          <a:noFill/>
          <a:ln>
            <a:noFill/>
          </a:ln>
        </p:spPr>
      </p:pic>
      <p:pic>
        <p:nvPicPr>
          <p:cNvPr id="6" name="Google Shape;640;p169"/>
          <p:cNvPicPr preferRelativeResize="0"/>
          <p:nvPr/>
        </p:nvPicPr>
        <p:blipFill>
          <a:blip r:embed="rId4">
            <a:alphaModFix/>
          </a:blip>
          <a:stretch>
            <a:fillRect/>
          </a:stretch>
        </p:blipFill>
        <p:spPr>
          <a:xfrm>
            <a:off x="6240515" y="1977390"/>
            <a:ext cx="5863855" cy="4789169"/>
          </a:xfrm>
          <a:prstGeom prst="rect">
            <a:avLst/>
          </a:prstGeom>
          <a:noFill/>
          <a:ln>
            <a:noFill/>
          </a:ln>
        </p:spPr>
      </p:pic>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52</a:t>
            </a:fld>
            <a:endParaRPr dirty="0"/>
          </a:p>
        </p:txBody>
      </p:sp>
    </p:spTree>
    <p:extLst>
      <p:ext uri="{BB962C8B-B14F-4D97-AF65-F5344CB8AC3E}">
        <p14:creationId xmlns:p14="http://schemas.microsoft.com/office/powerpoint/2010/main" val="263444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Answers</a:t>
            </a:r>
            <a:endParaRPr sz="4400" dirty="0"/>
          </a:p>
        </p:txBody>
      </p:sp>
      <p:pic>
        <p:nvPicPr>
          <p:cNvPr id="7" name="Google Shape;649;g26df39dde31_0_12"/>
          <p:cNvPicPr preferRelativeResize="0"/>
          <p:nvPr/>
        </p:nvPicPr>
        <p:blipFill>
          <a:blip r:embed="rId3">
            <a:alphaModFix/>
          </a:blip>
          <a:stretch>
            <a:fillRect/>
          </a:stretch>
        </p:blipFill>
        <p:spPr>
          <a:xfrm>
            <a:off x="91440" y="2079790"/>
            <a:ext cx="12100560" cy="477821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53</a:t>
            </a:fld>
            <a:endParaRPr dirty="0"/>
          </a:p>
        </p:txBody>
      </p:sp>
    </p:spTree>
    <p:extLst>
      <p:ext uri="{BB962C8B-B14F-4D97-AF65-F5344CB8AC3E}">
        <p14:creationId xmlns:p14="http://schemas.microsoft.com/office/powerpoint/2010/main" val="2266174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5:</a:t>
            </a:r>
            <a:br>
              <a:rPr lang="en-US" sz="5333" b="1" dirty="0"/>
            </a:br>
            <a:r>
              <a:rPr lang="en-US" sz="5333" b="1" dirty="0"/>
              <a:t>What Are My First Steps?</a:t>
            </a:r>
            <a:endParaRPr sz="440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1372141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sldNum" idx="12"/>
          </p:nvPr>
        </p:nvSpPr>
        <p:spPr>
          <a:xfrm>
            <a:off x="152400" y="13335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55</a:t>
            </a:fld>
            <a:endParaRPr dirty="0"/>
          </a:p>
        </p:txBody>
      </p:sp>
      <p:sp>
        <p:nvSpPr>
          <p:cNvPr id="401" name="Google Shape;401;p57"/>
          <p:cNvSpPr txBox="1">
            <a:spLocks noGrp="1"/>
          </p:cNvSpPr>
          <p:nvPr>
            <p:ph type="title"/>
          </p:nvPr>
        </p:nvSpPr>
        <p:spPr>
          <a:xfrm>
            <a:off x="381000" y="1246225"/>
            <a:ext cx="11430000" cy="658000"/>
          </a:xfrm>
          <a:prstGeom prst="rect">
            <a:avLst/>
          </a:prstGeom>
          <a:noFill/>
          <a:ln>
            <a:noFill/>
          </a:ln>
        </p:spPr>
        <p:txBody>
          <a:bodyPr spcFirstLastPara="1" wrap="square" lIns="91433" tIns="45700" rIns="91433" bIns="45700" anchor="ctr" anchorCtr="0">
            <a:noAutofit/>
          </a:bodyPr>
          <a:lstStyle/>
          <a:p>
            <a:pPr>
              <a:buSzPts val="4000"/>
            </a:pPr>
            <a:r>
              <a:rPr lang="en-US" sz="4400" dirty="0"/>
              <a:t>First Steps</a:t>
            </a:r>
            <a:endParaRPr sz="4400" dirty="0"/>
          </a:p>
        </p:txBody>
      </p:sp>
      <p:sp>
        <p:nvSpPr>
          <p:cNvPr id="4" name="Google Shape;607;p37"/>
          <p:cNvSpPr txBox="1"/>
          <p:nvPr/>
        </p:nvSpPr>
        <p:spPr>
          <a:xfrm>
            <a:off x="525780" y="2097891"/>
            <a:ext cx="11029950" cy="2839208"/>
          </a:xfrm>
          <a:prstGeom prst="rect">
            <a:avLst/>
          </a:prstGeom>
          <a:noFill/>
          <a:ln>
            <a:noFill/>
          </a:ln>
        </p:spPr>
        <p:txBody>
          <a:bodyPr spcFirstLastPara="1" wrap="square" lIns="68575" tIns="34275" rIns="68575" bIns="34275" anchor="t" anchorCtr="0">
            <a:spAutoFit/>
          </a:bodyPr>
          <a:lstStyle/>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Make sure you are in the system</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Log in and sign the agreement</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Complete training requirements</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Take the required test(s) and score 80 percent on each</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Check the students that are rostered to you</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300434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Number of </a:t>
            </a:r>
            <a:r>
              <a:rPr lang="en-US" sz="4400" dirty="0" err="1"/>
              <a:t>Testlets</a:t>
            </a:r>
            <a:r>
              <a:rPr lang="en-US" sz="4400" dirty="0"/>
              <a:t> to Cover</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https://dese.mo.gov/media/pdf/asmt-mapa-resources-testlets-required-chart</a:t>
            </a:r>
          </a:p>
        </p:txBody>
      </p:sp>
      <p:pic>
        <p:nvPicPr>
          <p:cNvPr id="7" name="Google Shape;671;p55"/>
          <p:cNvPicPr preferRelativeResize="0"/>
          <p:nvPr/>
        </p:nvPicPr>
        <p:blipFill>
          <a:blip r:embed="rId3">
            <a:alphaModFix/>
          </a:blip>
          <a:stretch>
            <a:fillRect/>
          </a:stretch>
        </p:blipFill>
        <p:spPr>
          <a:xfrm>
            <a:off x="331470" y="2950674"/>
            <a:ext cx="11521439" cy="3907325"/>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56</a:t>
            </a:fld>
            <a:endParaRPr dirty="0"/>
          </a:p>
        </p:txBody>
      </p:sp>
    </p:spTree>
    <p:extLst>
      <p:ext uri="{BB962C8B-B14F-4D97-AF65-F5344CB8AC3E}">
        <p14:creationId xmlns:p14="http://schemas.microsoft.com/office/powerpoint/2010/main" val="852512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Use Blueprints to Plan Instruction</a:t>
            </a:r>
            <a:endParaRPr sz="4400" dirty="0"/>
          </a:p>
        </p:txBody>
      </p:sp>
      <p:pic>
        <p:nvPicPr>
          <p:cNvPr id="2" name="Picture 1"/>
          <p:cNvPicPr>
            <a:picLocks noChangeAspect="1"/>
          </p:cNvPicPr>
          <p:nvPr/>
        </p:nvPicPr>
        <p:blipFill>
          <a:blip r:embed="rId3"/>
          <a:stretch>
            <a:fillRect/>
          </a:stretch>
        </p:blipFill>
        <p:spPr>
          <a:xfrm>
            <a:off x="1531620" y="2025208"/>
            <a:ext cx="8846819" cy="4680127"/>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57</a:t>
            </a:fld>
            <a:endParaRPr dirty="0"/>
          </a:p>
        </p:txBody>
      </p:sp>
    </p:spTree>
    <p:extLst>
      <p:ext uri="{BB962C8B-B14F-4D97-AF65-F5344CB8AC3E}">
        <p14:creationId xmlns:p14="http://schemas.microsoft.com/office/powerpoint/2010/main" val="1147265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Determine Blueprints to Teach and Test</a:t>
            </a:r>
            <a:endParaRPr sz="4400" dirty="0"/>
          </a:p>
        </p:txBody>
      </p:sp>
      <p:sp>
        <p:nvSpPr>
          <p:cNvPr id="4" name="Google Shape;687;p171"/>
          <p:cNvSpPr txBox="1">
            <a:spLocks noGrp="1"/>
          </p:cNvSpPr>
          <p:nvPr>
            <p:ph type="body" idx="1"/>
          </p:nvPr>
        </p:nvSpPr>
        <p:spPr>
          <a:xfrm>
            <a:off x="457200" y="2085570"/>
            <a:ext cx="11109960" cy="331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40"/>
              </a:spcBef>
              <a:spcAft>
                <a:spcPts val="0"/>
              </a:spcAft>
              <a:buNone/>
            </a:pPr>
            <a:r>
              <a:rPr lang="en-US" sz="3600" dirty="0"/>
              <a:t>Review the IEP to determine which academic goals match the blueprints or look at blueprints to help create goals that match student needs.  </a:t>
            </a:r>
            <a:endParaRPr sz="3600" dirty="0"/>
          </a:p>
        </p:txBody>
      </p:sp>
      <p:pic>
        <p:nvPicPr>
          <p:cNvPr id="5" name="Google Shape;689;p171"/>
          <p:cNvPicPr preferRelativeResize="0"/>
          <p:nvPr/>
        </p:nvPicPr>
        <p:blipFill>
          <a:blip r:embed="rId3">
            <a:alphaModFix/>
          </a:blip>
          <a:stretch>
            <a:fillRect/>
          </a:stretch>
        </p:blipFill>
        <p:spPr>
          <a:xfrm>
            <a:off x="7143750" y="3979128"/>
            <a:ext cx="4800673" cy="2764572"/>
          </a:xfrm>
          <a:prstGeom prst="rect">
            <a:avLst/>
          </a:prstGeom>
          <a:noFill/>
          <a:ln>
            <a:noFill/>
          </a:ln>
        </p:spPr>
      </p:pic>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58</a:t>
            </a:fld>
            <a:endParaRPr dirty="0"/>
          </a:p>
        </p:txBody>
      </p:sp>
    </p:spTree>
    <p:extLst>
      <p:ext uri="{BB962C8B-B14F-4D97-AF65-F5344CB8AC3E}">
        <p14:creationId xmlns:p14="http://schemas.microsoft.com/office/powerpoint/2010/main" val="873125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ELA Blueprint</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hlinkClick r:id="rId3"/>
              </a:rPr>
              <a:t>https://dynamiclearningmaps.org/sites/default/files/documents/Manuals_Blueprints/DLM_IE_ELA_Blueprint.pdf</a:t>
            </a:r>
            <a:endParaRPr lang="en-US" sz="3600" dirty="0"/>
          </a:p>
        </p:txBody>
      </p:sp>
      <p:pic>
        <p:nvPicPr>
          <p:cNvPr id="5" name="Google Shape;699;p46"/>
          <p:cNvPicPr preferRelativeResize="0"/>
          <p:nvPr/>
        </p:nvPicPr>
        <p:blipFill rotWithShape="1">
          <a:blip r:embed="rId4">
            <a:alphaModFix/>
          </a:blip>
          <a:srcRect/>
          <a:stretch/>
        </p:blipFill>
        <p:spPr>
          <a:xfrm>
            <a:off x="2664184" y="2989215"/>
            <a:ext cx="7085605" cy="3651615"/>
          </a:xfrm>
          <a:prstGeom prst="rect">
            <a:avLst/>
          </a:prstGeom>
          <a:noFill/>
          <a:ln>
            <a:noFill/>
          </a:ln>
        </p:spPr>
      </p:pic>
      <p:sp>
        <p:nvSpPr>
          <p:cNvPr id="6" name="Google Shape;696;p46"/>
          <p:cNvSpPr/>
          <p:nvPr/>
        </p:nvSpPr>
        <p:spPr>
          <a:xfrm>
            <a:off x="1209330" y="5970828"/>
            <a:ext cx="1922490" cy="603900"/>
          </a:xfrm>
          <a:prstGeom prst="rect">
            <a:avLst/>
          </a:prstGeom>
          <a:solidFill>
            <a:srgbClr val="FFFF00"/>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Page 1 </a:t>
            </a:r>
            <a:endParaRPr sz="1400" b="0" i="0" u="none" strike="noStrike" cap="none">
              <a:solidFill>
                <a:srgbClr val="000000"/>
              </a:solidFill>
              <a:latin typeface="Arial"/>
              <a:ea typeface="Arial"/>
              <a:cs typeface="Arial"/>
              <a:sym typeface="Arial"/>
            </a:endParaRPr>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59</a:t>
            </a:fld>
            <a:endParaRPr dirty="0"/>
          </a:p>
        </p:txBody>
      </p:sp>
    </p:spTree>
    <p:extLst>
      <p:ext uri="{BB962C8B-B14F-4D97-AF65-F5344CB8AC3E}">
        <p14:creationId xmlns:p14="http://schemas.microsoft.com/office/powerpoint/2010/main" val="1480311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381000" y="1157487"/>
            <a:ext cx="11430000" cy="800000"/>
          </a:xfrm>
          <a:prstGeom prst="rect">
            <a:avLst/>
          </a:prstGeom>
          <a:noFill/>
          <a:ln>
            <a:noFill/>
          </a:ln>
        </p:spPr>
        <p:txBody>
          <a:bodyPr spcFirstLastPara="1" wrap="square" lIns="91433" tIns="45700" rIns="91433" bIns="45700" anchor="ctr" anchorCtr="0">
            <a:noAutofit/>
          </a:bodyPr>
          <a:lstStyle/>
          <a:p>
            <a:pPr>
              <a:buSzPts val="4000"/>
            </a:pPr>
            <a:r>
              <a:rPr lang="en-US" sz="4400" dirty="0"/>
              <a:t>Essential Questions</a:t>
            </a:r>
            <a:endParaRPr sz="4400" dirty="0"/>
          </a:p>
        </p:txBody>
      </p:sp>
      <p:sp>
        <p:nvSpPr>
          <p:cNvPr id="174" name="Google Shape;174;p31"/>
          <p:cNvSpPr txBox="1">
            <a:spLocks noGrp="1"/>
          </p:cNvSpPr>
          <p:nvPr>
            <p:ph type="body" idx="1"/>
          </p:nvPr>
        </p:nvSpPr>
        <p:spPr>
          <a:xfrm>
            <a:off x="381001" y="2159000"/>
            <a:ext cx="11430000" cy="4546600"/>
          </a:xfrm>
          <a:prstGeom prst="rect">
            <a:avLst/>
          </a:prstGeom>
          <a:noFill/>
          <a:ln>
            <a:noFill/>
          </a:ln>
        </p:spPr>
        <p:txBody>
          <a:bodyPr spcFirstLastPara="1" wrap="square" lIns="91433" tIns="45700" rIns="91433" bIns="45700" anchor="t" anchorCtr="0">
            <a:noAutofit/>
          </a:bodyPr>
          <a:lstStyle/>
          <a:p>
            <a:pPr marL="558800" lvl="0" indent="-457200">
              <a:lnSpc>
                <a:spcPct val="80000"/>
              </a:lnSpc>
              <a:spcBef>
                <a:spcPts val="0"/>
              </a:spcBef>
              <a:buClr>
                <a:schemeClr val="bg2"/>
              </a:buClr>
              <a:buSzPts val="2400"/>
              <a:buFont typeface="Arial" panose="020B0604020202020204" pitchFamily="34" charset="0"/>
              <a:buChar char="•"/>
            </a:pPr>
            <a:r>
              <a:rPr lang="en-US" sz="3200" dirty="0"/>
              <a:t>What is the relationship between the MAP-A and DLM?</a:t>
            </a:r>
          </a:p>
          <a:p>
            <a:pPr marL="711200" lvl="0" indent="-457200">
              <a:lnSpc>
                <a:spcPct val="80000"/>
              </a:lnSpc>
              <a:spcBef>
                <a:spcPts val="0"/>
              </a:spcBef>
              <a:buClr>
                <a:schemeClr val="bg2"/>
              </a:buClr>
              <a:buSzPts val="2400"/>
              <a:buFont typeface="Arial" panose="020B0604020202020204" pitchFamily="34" charset="0"/>
              <a:buChar char="•"/>
            </a:pPr>
            <a:endParaRPr lang="en-US" sz="3200" dirty="0"/>
          </a:p>
          <a:p>
            <a:pPr marL="558800" lvl="0" indent="-457200">
              <a:lnSpc>
                <a:spcPct val="80000"/>
              </a:lnSpc>
              <a:spcBef>
                <a:spcPts val="0"/>
              </a:spcBef>
              <a:buClr>
                <a:schemeClr val="bg2"/>
              </a:buClr>
              <a:buSzPts val="2400"/>
              <a:buFont typeface="Arial" panose="020B0604020202020204" pitchFamily="34" charset="0"/>
              <a:buChar char="•"/>
            </a:pPr>
            <a:r>
              <a:rPr lang="en-US" sz="3200" dirty="0"/>
              <a:t>What is </a:t>
            </a:r>
            <a:r>
              <a:rPr lang="en-US" sz="3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MAP-A</a:t>
            </a:r>
            <a:r>
              <a:rPr lang="en-US" sz="3200" dirty="0"/>
              <a:t> Vocabulary? </a:t>
            </a:r>
          </a:p>
          <a:p>
            <a:pPr marL="914400" lvl="0" indent="-457200">
              <a:lnSpc>
                <a:spcPct val="80000"/>
              </a:lnSpc>
              <a:spcBef>
                <a:spcPts val="0"/>
              </a:spcBef>
              <a:buClr>
                <a:schemeClr val="bg2"/>
              </a:buClr>
              <a:buSzPts val="3200"/>
              <a:buFont typeface="Arial" panose="020B0604020202020204" pitchFamily="34" charset="0"/>
              <a:buChar char="•"/>
            </a:pPr>
            <a:endParaRPr lang="en-US" sz="3200" dirty="0"/>
          </a:p>
          <a:p>
            <a:pPr marL="558800" lvl="0" indent="-457200">
              <a:lnSpc>
                <a:spcPct val="80000"/>
              </a:lnSpc>
              <a:spcBef>
                <a:spcPts val="400"/>
              </a:spcBef>
              <a:buClr>
                <a:schemeClr val="bg2"/>
              </a:buClr>
              <a:buSzPts val="2400"/>
              <a:buFont typeface="Arial" panose="020B0604020202020204" pitchFamily="34" charset="0"/>
              <a:buChar char="•"/>
            </a:pPr>
            <a:r>
              <a:rPr lang="en-US" sz="3200" dirty="0"/>
              <a:t>Where are the MAP-A Resources on DESE and DLM?</a:t>
            </a:r>
          </a:p>
          <a:p>
            <a:pPr marL="914400" lvl="0" indent="-457200">
              <a:lnSpc>
                <a:spcPct val="80000"/>
              </a:lnSpc>
              <a:spcBef>
                <a:spcPts val="400"/>
              </a:spcBef>
              <a:buClr>
                <a:schemeClr val="bg2"/>
              </a:buClr>
              <a:buSzPts val="3200"/>
              <a:buFont typeface="Arial" panose="020B0604020202020204" pitchFamily="34" charset="0"/>
              <a:buChar char="•"/>
            </a:pPr>
            <a:endParaRPr lang="en-US" sz="3200" dirty="0"/>
          </a:p>
          <a:p>
            <a:pPr marL="558800" lvl="0" indent="-457200">
              <a:lnSpc>
                <a:spcPct val="80000"/>
              </a:lnSpc>
              <a:spcBef>
                <a:spcPts val="400"/>
              </a:spcBef>
              <a:buClr>
                <a:schemeClr val="bg2"/>
              </a:buClr>
              <a:buSzPts val="2400"/>
              <a:buFont typeface="Arial" panose="020B0604020202020204" pitchFamily="34" charset="0"/>
              <a:buChar char="•"/>
            </a:pPr>
            <a:r>
              <a:rPr lang="en-US" sz="3200" dirty="0"/>
              <a:t>How is eligibility determined for MAP-A?</a:t>
            </a:r>
          </a:p>
          <a:p>
            <a:pPr marL="766440" lvl="0" indent="-457200">
              <a:lnSpc>
                <a:spcPct val="80000"/>
              </a:lnSpc>
              <a:spcBef>
                <a:spcPts val="400"/>
              </a:spcBef>
              <a:buClr>
                <a:schemeClr val="bg2"/>
              </a:buClr>
              <a:buSzPts val="1635"/>
              <a:buFont typeface="Arial" panose="020B0604020202020204" pitchFamily="34" charset="0"/>
              <a:buChar char="•"/>
            </a:pPr>
            <a:endParaRPr lang="en-US" sz="3200" dirty="0"/>
          </a:p>
          <a:p>
            <a:pPr marL="558800" lvl="0" indent="-457200">
              <a:lnSpc>
                <a:spcPct val="80000"/>
              </a:lnSpc>
              <a:spcBef>
                <a:spcPts val="400"/>
              </a:spcBef>
              <a:buClr>
                <a:schemeClr val="bg2"/>
              </a:buClr>
              <a:buSzPts val="2400"/>
              <a:buFont typeface="Arial" panose="020B0604020202020204" pitchFamily="34" charset="0"/>
              <a:buChar char="•"/>
            </a:pPr>
            <a:r>
              <a:rPr lang="en-US" sz="3200" dirty="0"/>
              <a:t>What are the timelines for the MAP-A assessment?</a:t>
            </a:r>
          </a:p>
        </p:txBody>
      </p:sp>
      <p:sp>
        <p:nvSpPr>
          <p:cNvPr id="176" name="Google Shape;176;p31"/>
          <p:cNvSpPr txBox="1">
            <a:spLocks noGrp="1"/>
          </p:cNvSpPr>
          <p:nvPr>
            <p:ph type="sldNum" idx="12"/>
          </p:nvPr>
        </p:nvSpPr>
        <p:spPr>
          <a:xfrm>
            <a:off x="163830" y="28194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6</a:t>
            </a:fld>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585" y="5157216"/>
            <a:ext cx="2549415" cy="1700784"/>
          </a:xfrm>
          <a:prstGeom prst="rect">
            <a:avLst/>
          </a:prstGeom>
        </p:spPr>
      </p:pic>
    </p:spTree>
    <p:extLst>
      <p:ext uri="{BB962C8B-B14F-4D97-AF65-F5344CB8AC3E}">
        <p14:creationId xmlns:p14="http://schemas.microsoft.com/office/powerpoint/2010/main" val="4026697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EEs for Each Conceptual Area - Blueprint</a:t>
            </a:r>
            <a:endParaRPr sz="4400" dirty="0"/>
          </a:p>
        </p:txBody>
      </p:sp>
      <p:pic>
        <p:nvPicPr>
          <p:cNvPr id="8" name="Picture 7"/>
          <p:cNvPicPr>
            <a:picLocks noChangeAspect="1"/>
          </p:cNvPicPr>
          <p:nvPr/>
        </p:nvPicPr>
        <p:blipFill>
          <a:blip r:embed="rId3"/>
          <a:stretch>
            <a:fillRect/>
          </a:stretch>
        </p:blipFill>
        <p:spPr>
          <a:xfrm>
            <a:off x="657996" y="1851711"/>
            <a:ext cx="10966314" cy="4932671"/>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60</a:t>
            </a:fld>
            <a:endParaRPr dirty="0"/>
          </a:p>
        </p:txBody>
      </p:sp>
    </p:spTree>
    <p:extLst>
      <p:ext uri="{BB962C8B-B14F-4D97-AF65-F5344CB8AC3E}">
        <p14:creationId xmlns:p14="http://schemas.microsoft.com/office/powerpoint/2010/main" val="214725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Example of Linkage Levels</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https://dynamiclearningmaps.org/essential-elements/ela</a:t>
            </a:r>
          </a:p>
        </p:txBody>
      </p:sp>
      <p:pic>
        <p:nvPicPr>
          <p:cNvPr id="2" name="Picture 1"/>
          <p:cNvPicPr>
            <a:picLocks noChangeAspect="1"/>
          </p:cNvPicPr>
          <p:nvPr/>
        </p:nvPicPr>
        <p:blipFill>
          <a:blip r:embed="rId3"/>
          <a:stretch>
            <a:fillRect/>
          </a:stretch>
        </p:blipFill>
        <p:spPr>
          <a:xfrm>
            <a:off x="2887648" y="2960370"/>
            <a:ext cx="6357141" cy="3897630"/>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61</a:t>
            </a:fld>
            <a:endParaRPr dirty="0"/>
          </a:p>
        </p:txBody>
      </p:sp>
    </p:spTree>
    <p:extLst>
      <p:ext uri="{BB962C8B-B14F-4D97-AF65-F5344CB8AC3E}">
        <p14:creationId xmlns:p14="http://schemas.microsoft.com/office/powerpoint/2010/main" val="3291009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EEs for Each Conceptual Areas – Math Blueprint</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https://dynamiclearningmaps.org/sites/default/files/documents/Manuals_Blueprints/DLM_IE_Math_Blueprint.pdf</a:t>
            </a:r>
          </a:p>
        </p:txBody>
      </p:sp>
      <p:pic>
        <p:nvPicPr>
          <p:cNvPr id="3" name="Picture 2"/>
          <p:cNvPicPr>
            <a:picLocks noChangeAspect="1"/>
          </p:cNvPicPr>
          <p:nvPr/>
        </p:nvPicPr>
        <p:blipFill>
          <a:blip r:embed="rId3"/>
          <a:stretch>
            <a:fillRect/>
          </a:stretch>
        </p:blipFill>
        <p:spPr>
          <a:xfrm>
            <a:off x="2868930" y="2989931"/>
            <a:ext cx="8229599" cy="3621338"/>
          </a:xfrm>
          <a:prstGeom prst="rect">
            <a:avLst/>
          </a:prstGeom>
        </p:spPr>
      </p:pic>
      <p:sp>
        <p:nvSpPr>
          <p:cNvPr id="5" name="TextBox 4"/>
          <p:cNvSpPr txBox="1"/>
          <p:nvPr/>
        </p:nvSpPr>
        <p:spPr>
          <a:xfrm>
            <a:off x="80010" y="6286500"/>
            <a:ext cx="2766060"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There is another Major Claim.</a:t>
            </a: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62</a:t>
            </a:fld>
            <a:endParaRPr dirty="0"/>
          </a:p>
        </p:txBody>
      </p:sp>
    </p:spTree>
    <p:extLst>
      <p:ext uri="{BB962C8B-B14F-4D97-AF65-F5344CB8AC3E}">
        <p14:creationId xmlns:p14="http://schemas.microsoft.com/office/powerpoint/2010/main" val="1095824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Claims, Concepts, and EEs in Math - Blueprint</a:t>
            </a:r>
            <a:endParaRPr sz="4400" dirty="0"/>
          </a:p>
        </p:txBody>
      </p:sp>
      <p:pic>
        <p:nvPicPr>
          <p:cNvPr id="2" name="Picture 1"/>
          <p:cNvPicPr>
            <a:picLocks noChangeAspect="1"/>
          </p:cNvPicPr>
          <p:nvPr/>
        </p:nvPicPr>
        <p:blipFill>
          <a:blip r:embed="rId3"/>
          <a:stretch>
            <a:fillRect/>
          </a:stretch>
        </p:blipFill>
        <p:spPr>
          <a:xfrm>
            <a:off x="811530" y="1930719"/>
            <a:ext cx="10675620" cy="4799717"/>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63</a:t>
            </a:fld>
            <a:endParaRPr dirty="0"/>
          </a:p>
        </p:txBody>
      </p:sp>
    </p:spTree>
    <p:extLst>
      <p:ext uri="{BB962C8B-B14F-4D97-AF65-F5344CB8AC3E}">
        <p14:creationId xmlns:p14="http://schemas.microsoft.com/office/powerpoint/2010/main" val="2437575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Example of Linkage Levels</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https://dynamiclearningmaps.org/essential-elements/math</a:t>
            </a:r>
          </a:p>
        </p:txBody>
      </p:sp>
      <p:pic>
        <p:nvPicPr>
          <p:cNvPr id="2" name="Picture 1"/>
          <p:cNvPicPr>
            <a:picLocks noChangeAspect="1"/>
          </p:cNvPicPr>
          <p:nvPr/>
        </p:nvPicPr>
        <p:blipFill>
          <a:blip r:embed="rId3"/>
          <a:stretch>
            <a:fillRect/>
          </a:stretch>
        </p:blipFill>
        <p:spPr>
          <a:xfrm>
            <a:off x="2887648" y="2960370"/>
            <a:ext cx="6357141" cy="3897630"/>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64</a:t>
            </a:fld>
            <a:endParaRPr dirty="0"/>
          </a:p>
        </p:txBody>
      </p:sp>
    </p:spTree>
    <p:extLst>
      <p:ext uri="{BB962C8B-B14F-4D97-AF65-F5344CB8AC3E}">
        <p14:creationId xmlns:p14="http://schemas.microsoft.com/office/powerpoint/2010/main" val="1825174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Science is Different</a:t>
            </a:r>
            <a:endParaRPr sz="440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2453650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Science</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hlinkClick r:id="rId3"/>
              </a:rPr>
              <a:t>https://dynamiclearningmaps.org/sites/default/files/documents/Manuals_Blueprints/DLM_Science_Phase_I_Blueprint.pdf</a:t>
            </a:r>
            <a:endParaRPr lang="en-US" sz="3600" dirty="0"/>
          </a:p>
        </p:txBody>
      </p:sp>
      <p:pic>
        <p:nvPicPr>
          <p:cNvPr id="6" name="Google Shape;781;p53"/>
          <p:cNvPicPr preferRelativeResize="0"/>
          <p:nvPr/>
        </p:nvPicPr>
        <p:blipFill rotWithShape="1">
          <a:blip r:embed="rId4">
            <a:alphaModFix/>
          </a:blip>
          <a:srcRect/>
          <a:stretch/>
        </p:blipFill>
        <p:spPr>
          <a:xfrm>
            <a:off x="3234690" y="2948760"/>
            <a:ext cx="5666631" cy="3794940"/>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66</a:t>
            </a:fld>
            <a:endParaRPr dirty="0"/>
          </a:p>
        </p:txBody>
      </p:sp>
    </p:spTree>
    <p:extLst>
      <p:ext uri="{BB962C8B-B14F-4D97-AF65-F5344CB8AC3E}">
        <p14:creationId xmlns:p14="http://schemas.microsoft.com/office/powerpoint/2010/main" val="215933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Science Blueprint for High School</a:t>
            </a:r>
            <a:endParaRPr sz="4400" dirty="0"/>
          </a:p>
        </p:txBody>
      </p:sp>
      <p:pic>
        <p:nvPicPr>
          <p:cNvPr id="2" name="Picture 1"/>
          <p:cNvPicPr>
            <a:picLocks noChangeAspect="1"/>
          </p:cNvPicPr>
          <p:nvPr/>
        </p:nvPicPr>
        <p:blipFill>
          <a:blip r:embed="rId3"/>
          <a:stretch>
            <a:fillRect/>
          </a:stretch>
        </p:blipFill>
        <p:spPr>
          <a:xfrm>
            <a:off x="217170" y="1814902"/>
            <a:ext cx="11951205" cy="5043098"/>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67</a:t>
            </a:fld>
            <a:endParaRPr dirty="0"/>
          </a:p>
        </p:txBody>
      </p:sp>
    </p:spTree>
    <p:extLst>
      <p:ext uri="{BB962C8B-B14F-4D97-AF65-F5344CB8AC3E}">
        <p14:creationId xmlns:p14="http://schemas.microsoft.com/office/powerpoint/2010/main" val="3682723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Example of Linkage Levels</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https://dynamiclearningmaps.org/essential-elements/science</a:t>
            </a:r>
          </a:p>
        </p:txBody>
      </p:sp>
      <p:pic>
        <p:nvPicPr>
          <p:cNvPr id="2" name="Picture 1"/>
          <p:cNvPicPr>
            <a:picLocks noChangeAspect="1"/>
          </p:cNvPicPr>
          <p:nvPr/>
        </p:nvPicPr>
        <p:blipFill>
          <a:blip r:embed="rId3"/>
          <a:stretch>
            <a:fillRect/>
          </a:stretch>
        </p:blipFill>
        <p:spPr>
          <a:xfrm>
            <a:off x="2887648" y="2960370"/>
            <a:ext cx="6357141" cy="3897630"/>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68</a:t>
            </a:fld>
            <a:endParaRPr dirty="0"/>
          </a:p>
        </p:txBody>
      </p:sp>
    </p:spTree>
    <p:extLst>
      <p:ext uri="{BB962C8B-B14F-4D97-AF65-F5344CB8AC3E}">
        <p14:creationId xmlns:p14="http://schemas.microsoft.com/office/powerpoint/2010/main" val="222636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Calendar</a:t>
            </a:r>
            <a:endParaRPr sz="4400" dirty="0"/>
          </a:p>
        </p:txBody>
      </p:sp>
      <p:pic>
        <p:nvPicPr>
          <p:cNvPr id="5" name="Google Shape;810;p156" descr="Calendar&#10;&#10;Description automatically generated"/>
          <p:cNvPicPr preferRelativeResize="0"/>
          <p:nvPr/>
        </p:nvPicPr>
        <p:blipFill rotWithShape="1">
          <a:blip r:embed="rId3">
            <a:alphaModFix/>
          </a:blip>
          <a:srcRect/>
          <a:stretch/>
        </p:blipFill>
        <p:spPr>
          <a:xfrm>
            <a:off x="3201713" y="2282950"/>
            <a:ext cx="6330907" cy="408356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69</a:t>
            </a:fld>
            <a:endParaRPr dirty="0"/>
          </a:p>
        </p:txBody>
      </p:sp>
    </p:spTree>
    <p:extLst>
      <p:ext uri="{BB962C8B-B14F-4D97-AF65-F5344CB8AC3E}">
        <p14:creationId xmlns:p14="http://schemas.microsoft.com/office/powerpoint/2010/main" val="4228665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381000" y="1157487"/>
            <a:ext cx="11430000" cy="800000"/>
          </a:xfrm>
          <a:prstGeom prst="rect">
            <a:avLst/>
          </a:prstGeom>
          <a:noFill/>
          <a:ln>
            <a:noFill/>
          </a:ln>
        </p:spPr>
        <p:txBody>
          <a:bodyPr spcFirstLastPara="1" wrap="square" lIns="91433" tIns="45700" rIns="91433" bIns="45700" anchor="ctr" anchorCtr="0">
            <a:noAutofit/>
          </a:bodyPr>
          <a:lstStyle/>
          <a:p>
            <a:pPr>
              <a:buSzPts val="4000"/>
            </a:pPr>
            <a:r>
              <a:rPr lang="en-US" sz="4400" dirty="0"/>
              <a:t>Essential Questions</a:t>
            </a:r>
            <a:endParaRPr sz="4400" dirty="0"/>
          </a:p>
        </p:txBody>
      </p:sp>
      <p:sp>
        <p:nvSpPr>
          <p:cNvPr id="174" name="Google Shape;174;p31"/>
          <p:cNvSpPr txBox="1">
            <a:spLocks noGrp="1"/>
          </p:cNvSpPr>
          <p:nvPr>
            <p:ph type="body" idx="1"/>
          </p:nvPr>
        </p:nvSpPr>
        <p:spPr>
          <a:xfrm>
            <a:off x="381001" y="2159000"/>
            <a:ext cx="11430000" cy="4546600"/>
          </a:xfrm>
          <a:prstGeom prst="rect">
            <a:avLst/>
          </a:prstGeom>
          <a:noFill/>
          <a:ln>
            <a:noFill/>
          </a:ln>
        </p:spPr>
        <p:txBody>
          <a:bodyPr spcFirstLastPara="1" wrap="square" lIns="91433" tIns="45700" rIns="91433" bIns="45700" anchor="t" anchorCtr="0">
            <a:noAutofit/>
          </a:bodyPr>
          <a:lstStyle/>
          <a:p>
            <a:pPr lvl="0" indent="-457200">
              <a:spcBef>
                <a:spcPts val="600"/>
              </a:spcBef>
              <a:buClr>
                <a:schemeClr val="dk2"/>
              </a:buClr>
              <a:buSzPct val="100000"/>
              <a:buFont typeface="Arial" panose="020B0604020202020204" pitchFamily="34" charset="0"/>
              <a:buChar char="•"/>
            </a:pPr>
            <a:r>
              <a:rPr lang="en-US" sz="3200" dirty="0"/>
              <a:t>What are the similarities and differences for MAP-A, ELA, math, and science?</a:t>
            </a:r>
            <a:endParaRPr lang="en-US" sz="2000" dirty="0"/>
          </a:p>
          <a:p>
            <a:pPr lvl="0" indent="-457200">
              <a:spcBef>
                <a:spcPts val="600"/>
              </a:spcBef>
              <a:buClr>
                <a:schemeClr val="dk2"/>
              </a:buClr>
              <a:buSzPct val="100000"/>
              <a:buFont typeface="Arial" panose="020B0604020202020204" pitchFamily="34" charset="0"/>
              <a:buChar char="•"/>
            </a:pPr>
            <a:r>
              <a:rPr lang="en-US" sz="3200" dirty="0"/>
              <a:t>What are the responsibilities of Test Administrators and other school district roles?</a:t>
            </a:r>
            <a:endParaRPr lang="en-US" sz="2000" dirty="0"/>
          </a:p>
          <a:p>
            <a:pPr lvl="0" indent="-457200">
              <a:spcBef>
                <a:spcPts val="600"/>
              </a:spcBef>
              <a:buClr>
                <a:schemeClr val="dk2"/>
              </a:buClr>
              <a:buSzPct val="100000"/>
              <a:buFont typeface="Arial" panose="020B0604020202020204" pitchFamily="34" charset="0"/>
              <a:buChar char="•"/>
            </a:pPr>
            <a:r>
              <a:rPr lang="en-US" sz="3200" dirty="0"/>
              <a:t>How do you use the Instruction and Assessment Planner?</a:t>
            </a:r>
            <a:endParaRPr lang="en-US" sz="2000" dirty="0"/>
          </a:p>
          <a:p>
            <a:pPr lvl="0" indent="-457200">
              <a:spcBef>
                <a:spcPts val="600"/>
              </a:spcBef>
              <a:buClr>
                <a:schemeClr val="dk2"/>
              </a:buClr>
              <a:buSzPct val="100000"/>
              <a:buFont typeface="Arial" panose="020B0604020202020204" pitchFamily="34" charset="0"/>
              <a:buChar char="•"/>
            </a:pPr>
            <a:r>
              <a:rPr lang="en-US" sz="3200" dirty="0"/>
              <a:t>What is the Kite System?</a:t>
            </a:r>
          </a:p>
        </p:txBody>
      </p:sp>
      <p:sp>
        <p:nvSpPr>
          <p:cNvPr id="176" name="Google Shape;176;p31"/>
          <p:cNvSpPr txBox="1">
            <a:spLocks noGrp="1"/>
          </p:cNvSpPr>
          <p:nvPr>
            <p:ph type="sldNum" idx="12"/>
          </p:nvPr>
        </p:nvSpPr>
        <p:spPr>
          <a:xfrm>
            <a:off x="129540" y="22479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7</a:t>
            </a:fld>
            <a:endParaRPr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585" y="5157216"/>
            <a:ext cx="2549415" cy="1700784"/>
          </a:xfrm>
          <a:prstGeom prst="rect">
            <a:avLst/>
          </a:prstGeom>
        </p:spPr>
      </p:pic>
    </p:spTree>
    <p:extLst>
      <p:ext uri="{BB962C8B-B14F-4D97-AF65-F5344CB8AC3E}">
        <p14:creationId xmlns:p14="http://schemas.microsoft.com/office/powerpoint/2010/main" val="2903541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a:t>How is science different from ELA and math?</a:t>
            </a:r>
          </a:p>
          <a:p>
            <a:pPr marL="590550" lvl="0" indent="-514350">
              <a:spcBef>
                <a:spcPts val="600"/>
              </a:spcBef>
              <a:buClr>
                <a:schemeClr val="dk2"/>
              </a:buClr>
              <a:buSzPct val="100000"/>
              <a:buFont typeface="+mj-lt"/>
              <a:buAutoNum type="arabicPeriod"/>
            </a:pPr>
            <a:r>
              <a:rPr lang="en-US" sz="3200" dirty="0"/>
              <a:t>All other students must be out of the room when you give the MAP-A.</a:t>
            </a:r>
          </a:p>
          <a:p>
            <a:pPr marL="590550" lvl="0" indent="-514350">
              <a:spcBef>
                <a:spcPts val="600"/>
              </a:spcBef>
              <a:spcAft>
                <a:spcPts val="600"/>
              </a:spcAft>
              <a:buClr>
                <a:schemeClr val="dk2"/>
              </a:buClr>
              <a:buSzPct val="100000"/>
              <a:buFont typeface="+mj-lt"/>
              <a:buAutoNum type="arabicPeriod"/>
            </a:pPr>
            <a:r>
              <a:rPr lang="en-US" sz="3200" dirty="0"/>
              <a:t>Target is the linkage level that is most closely aligned to the skill and concept of the EE.</a:t>
            </a:r>
          </a:p>
          <a:p>
            <a:pPr marL="590550" lvl="0" indent="-514350">
              <a:spcBef>
                <a:spcPts val="600"/>
              </a:spcBef>
              <a:spcAft>
                <a:spcPts val="600"/>
              </a:spcAft>
              <a:buClr>
                <a:schemeClr val="dk2"/>
              </a:buClr>
              <a:buSzPct val="100000"/>
              <a:buFont typeface="+mj-lt"/>
              <a:buAutoNum type="arabicPeriod"/>
            </a:pPr>
            <a:r>
              <a:rPr lang="en-US" sz="3200" dirty="0"/>
              <a:t>How do you know which of the EE need to be tested?</a:t>
            </a:r>
          </a:p>
          <a:p>
            <a:pPr marL="590550" lvl="0" indent="-514350">
              <a:spcBef>
                <a:spcPts val="600"/>
              </a:spcBef>
              <a:buClr>
                <a:schemeClr val="dk2"/>
              </a:buClr>
              <a:buSzPct val="100000"/>
              <a:buFont typeface="+mj-lt"/>
              <a:buAutoNum type="arabicPeriod"/>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IV</a:t>
            </a:r>
            <a:endParaRPr sz="4400" dirty="0"/>
          </a:p>
        </p:txBody>
      </p:sp>
      <p:pic>
        <p:nvPicPr>
          <p:cNvPr id="2" name="Picture 1"/>
          <p:cNvPicPr>
            <a:picLocks noChangeAspect="1"/>
          </p:cNvPicPr>
          <p:nvPr/>
        </p:nvPicPr>
        <p:blipFill>
          <a:blip r:embed="rId3"/>
          <a:stretch>
            <a:fillRect/>
          </a:stretch>
        </p:blipFill>
        <p:spPr>
          <a:xfrm>
            <a:off x="9063990" y="5551219"/>
            <a:ext cx="2763900" cy="130678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70</a:t>
            </a:fld>
            <a:endParaRPr dirty="0"/>
          </a:p>
        </p:txBody>
      </p:sp>
    </p:spTree>
    <p:extLst>
      <p:ext uri="{BB962C8B-B14F-4D97-AF65-F5344CB8AC3E}">
        <p14:creationId xmlns:p14="http://schemas.microsoft.com/office/powerpoint/2010/main" val="1723801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809371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6:</a:t>
            </a:r>
            <a:br>
              <a:rPr lang="en-US" sz="5333" b="1" dirty="0"/>
            </a:br>
            <a:r>
              <a:rPr lang="en-US" sz="4000" b="1" dirty="0"/>
              <a:t>Instructionally Embedded Instruction</a:t>
            </a:r>
            <a:br>
              <a:rPr lang="en-US" sz="3500" b="1" dirty="0"/>
            </a:br>
            <a:r>
              <a:rPr lang="en-US" sz="3500" b="1" dirty="0"/>
              <a:t>Using the Linkage Levels</a:t>
            </a:r>
            <a:endParaRPr sz="350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1760004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sldNum" idx="12"/>
          </p:nvPr>
        </p:nvSpPr>
        <p:spPr>
          <a:xfrm>
            <a:off x="152400" y="13335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72</a:t>
            </a:fld>
            <a:endParaRPr dirty="0"/>
          </a:p>
        </p:txBody>
      </p:sp>
      <p:sp>
        <p:nvSpPr>
          <p:cNvPr id="438" name="Google Shape;438;p61"/>
          <p:cNvSpPr txBox="1">
            <a:spLocks noGrp="1"/>
          </p:cNvSpPr>
          <p:nvPr>
            <p:ph type="title"/>
          </p:nvPr>
        </p:nvSpPr>
        <p:spPr>
          <a:xfrm>
            <a:off x="380999" y="977279"/>
            <a:ext cx="11430001" cy="1066800"/>
          </a:xfrm>
          <a:prstGeom prst="rect">
            <a:avLst/>
          </a:prstGeom>
          <a:noFill/>
          <a:ln>
            <a:noFill/>
          </a:ln>
        </p:spPr>
        <p:txBody>
          <a:bodyPr spcFirstLastPara="1" wrap="square" lIns="91433" tIns="45700" rIns="91433" bIns="45700" anchor="ctr" anchorCtr="0">
            <a:noAutofit/>
          </a:bodyPr>
          <a:lstStyle/>
          <a:p>
            <a:pPr>
              <a:buSzPts val="4000"/>
            </a:pPr>
            <a:r>
              <a:rPr lang="en-US" sz="4400" dirty="0"/>
              <a:t>Instruction and Assessment Cycle</a:t>
            </a:r>
            <a:endParaRPr sz="4400" dirty="0"/>
          </a:p>
        </p:txBody>
      </p:sp>
      <p:pic>
        <p:nvPicPr>
          <p:cNvPr id="2" name="Picture 1"/>
          <p:cNvPicPr>
            <a:picLocks noChangeAspect="1"/>
          </p:cNvPicPr>
          <p:nvPr/>
        </p:nvPicPr>
        <p:blipFill>
          <a:blip r:embed="rId3"/>
          <a:stretch>
            <a:fillRect/>
          </a:stretch>
        </p:blipFill>
        <p:spPr>
          <a:xfrm>
            <a:off x="655738" y="2022939"/>
            <a:ext cx="10934282" cy="4661582"/>
          </a:xfrm>
          <a:prstGeom prst="rect">
            <a:avLst/>
          </a:prstGeom>
        </p:spPr>
      </p:pic>
      <p:sp>
        <p:nvSpPr>
          <p:cNvPr id="5" name="Google Shape;834;p58"/>
          <p:cNvSpPr txBox="1"/>
          <p:nvPr/>
        </p:nvSpPr>
        <p:spPr>
          <a:xfrm>
            <a:off x="9082866" y="4334479"/>
            <a:ext cx="2072813"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a:solidFill>
                  <a:srgbClr val="0070C0"/>
                </a:solidFill>
                <a:latin typeface="Arial"/>
                <a:ea typeface="Arial"/>
                <a:cs typeface="Arial"/>
                <a:sym typeface="Arial"/>
              </a:rPr>
              <a:t>Instruct</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a:solidFill>
                  <a:srgbClr val="0070C0"/>
                </a:solidFill>
                <a:latin typeface="Arial"/>
                <a:ea typeface="Arial"/>
                <a:cs typeface="Arial"/>
                <a:sym typeface="Arial"/>
              </a:rPr>
              <a:t>Assess</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a:solidFill>
                  <a:srgbClr val="0070C0"/>
                </a:solidFill>
                <a:latin typeface="Arial"/>
                <a:ea typeface="Arial"/>
                <a:cs typeface="Arial"/>
                <a:sym typeface="Arial"/>
              </a:rPr>
              <a:t>Evaluate</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a:solidFill>
                  <a:srgbClr val="0070C0"/>
                </a:solidFill>
                <a:latin typeface="Arial"/>
                <a:ea typeface="Arial"/>
                <a:cs typeface="Arial"/>
                <a:sym typeface="Arial"/>
              </a:rPr>
              <a:t>Report</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06334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2"/>
          <p:cNvSpPr txBox="1">
            <a:spLocks noGrp="1"/>
          </p:cNvSpPr>
          <p:nvPr>
            <p:ph type="body" idx="1"/>
          </p:nvPr>
        </p:nvSpPr>
        <p:spPr>
          <a:xfrm>
            <a:off x="203200" y="2159000"/>
            <a:ext cx="11785600" cy="4419600"/>
          </a:xfrm>
          <a:prstGeom prst="rect">
            <a:avLst/>
          </a:prstGeom>
        </p:spPr>
        <p:txBody>
          <a:bodyPr spcFirstLastPara="1" wrap="square" lIns="121900" tIns="60933" rIns="121900" bIns="60933" anchor="t" anchorCtr="0">
            <a:normAutofit/>
          </a:bodyPr>
          <a:lstStyle/>
          <a:p>
            <a:pPr marL="571500" indent="-571500">
              <a:spcBef>
                <a:spcPts val="480"/>
              </a:spcBef>
              <a:buSzPct val="100000"/>
              <a:buFont typeface="Arial" panose="020B0604020202020204" pitchFamily="34" charset="0"/>
              <a:buChar char="•"/>
            </a:pPr>
            <a:r>
              <a:rPr lang="en-US" sz="3200" dirty="0"/>
              <a:t>Each EE found in the Blueprint can be selected for assessment in ELA, math and/or science. Each </a:t>
            </a:r>
            <a:r>
              <a:rPr lang="en-US" sz="3200" dirty="0" err="1"/>
              <a:t>testlet</a:t>
            </a:r>
            <a:r>
              <a:rPr lang="en-US" sz="3200" dirty="0"/>
              <a:t> is comprised of three to nine items and has an engagement activity. </a:t>
            </a:r>
          </a:p>
          <a:p>
            <a:pPr marL="571500" indent="-571500">
              <a:spcBef>
                <a:spcPts val="480"/>
              </a:spcBef>
              <a:buSzPct val="100000"/>
              <a:buFont typeface="Arial" panose="020B0604020202020204" pitchFamily="34" charset="0"/>
              <a:buChar char="•"/>
            </a:pPr>
            <a:r>
              <a:rPr lang="en-US" sz="3200" dirty="0"/>
              <a:t>The </a:t>
            </a:r>
            <a:r>
              <a:rPr lang="en-US" sz="3200" dirty="0" err="1"/>
              <a:t>testlets</a:t>
            </a:r>
            <a:r>
              <a:rPr lang="en-US" sz="3200" dirty="0"/>
              <a:t> for each EE in ELA or math come in five levels of complexity called </a:t>
            </a:r>
            <a:r>
              <a:rPr lang="en-US" sz="3200" b="1" dirty="0"/>
              <a:t>Linkage Levels</a:t>
            </a:r>
            <a:r>
              <a:rPr lang="en-US" sz="3200" dirty="0"/>
              <a:t>.</a:t>
            </a:r>
          </a:p>
          <a:p>
            <a:pPr marL="571500" indent="-571500">
              <a:spcBef>
                <a:spcPts val="480"/>
              </a:spcBef>
              <a:buSzPct val="100000"/>
              <a:buFont typeface="Arial" panose="020B0604020202020204" pitchFamily="34" charset="0"/>
              <a:buChar char="•"/>
            </a:pPr>
            <a:r>
              <a:rPr lang="en-US" sz="3200" b="1" dirty="0"/>
              <a:t>Linkage Levels </a:t>
            </a:r>
            <a:r>
              <a:rPr lang="en-US" sz="3200" dirty="0"/>
              <a:t>are related to the EE and show a graduation of complexity and difficulty.</a:t>
            </a:r>
            <a:endParaRPr lang="en-US" sz="3200" b="1" dirty="0"/>
          </a:p>
          <a:p>
            <a:pPr marL="571500" indent="-571500">
              <a:spcBef>
                <a:spcPts val="480"/>
              </a:spcBef>
              <a:buSzPct val="100000"/>
              <a:buFont typeface="Arial" panose="020B0604020202020204" pitchFamily="34" charset="0"/>
              <a:buChar char="•"/>
            </a:pPr>
            <a:endParaRPr dirty="0"/>
          </a:p>
          <a:p>
            <a:pPr marL="0" indent="0">
              <a:spcBef>
                <a:spcPts val="480"/>
              </a:spcBef>
              <a:buNone/>
            </a:pPr>
            <a:endParaRPr dirty="0"/>
          </a:p>
          <a:p>
            <a:pPr marL="0" indent="0">
              <a:spcBef>
                <a:spcPts val="480"/>
              </a:spcBef>
              <a:buNone/>
            </a:pPr>
            <a:endParaRPr dirty="0"/>
          </a:p>
          <a:p>
            <a:pPr marL="0" indent="0">
              <a:spcBef>
                <a:spcPts val="480"/>
              </a:spcBef>
              <a:buNone/>
            </a:pPr>
            <a:endParaRPr dirty="0"/>
          </a:p>
          <a:p>
            <a:pPr marL="0" indent="0">
              <a:spcBef>
                <a:spcPts val="480"/>
              </a:spcBef>
              <a:buNone/>
            </a:pPr>
            <a:endParaRPr sz="3733" dirty="0"/>
          </a:p>
          <a:p>
            <a:pPr marL="0" indent="0">
              <a:spcBef>
                <a:spcPts val="480"/>
              </a:spcBef>
              <a:buNone/>
            </a:pPr>
            <a:endParaRPr sz="3733" dirty="0"/>
          </a:p>
        </p:txBody>
      </p:sp>
      <p:sp>
        <p:nvSpPr>
          <p:cNvPr id="447" name="Google Shape;447;p62"/>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How are Essential Elements (EEs) Tested?</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73</a:t>
            </a:fld>
            <a:endParaRPr dirty="0"/>
          </a:p>
        </p:txBody>
      </p:sp>
    </p:spTree>
    <p:extLst>
      <p:ext uri="{BB962C8B-B14F-4D97-AF65-F5344CB8AC3E}">
        <p14:creationId xmlns:p14="http://schemas.microsoft.com/office/powerpoint/2010/main" val="692873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2"/>
          <p:cNvSpPr txBox="1">
            <a:spLocks noGrp="1"/>
          </p:cNvSpPr>
          <p:nvPr>
            <p:ph type="body" idx="1"/>
          </p:nvPr>
        </p:nvSpPr>
        <p:spPr>
          <a:xfrm>
            <a:off x="203200" y="2159000"/>
            <a:ext cx="11785600" cy="4419600"/>
          </a:xfrm>
          <a:prstGeom prst="rect">
            <a:avLst/>
          </a:prstGeom>
        </p:spPr>
        <p:txBody>
          <a:bodyPr spcFirstLastPara="1" wrap="square" lIns="121900" tIns="60933" rIns="121900" bIns="60933" anchor="t" anchorCtr="0">
            <a:normAutofit/>
          </a:bodyPr>
          <a:lstStyle/>
          <a:p>
            <a:pPr marL="571500" indent="-571500">
              <a:spcBef>
                <a:spcPts val="480"/>
              </a:spcBef>
              <a:buSzPct val="100000"/>
              <a:buFont typeface="Arial" panose="020B0604020202020204" pitchFamily="34" charset="0"/>
              <a:buChar char="•"/>
            </a:pPr>
            <a:r>
              <a:rPr lang="en-US" sz="3200" dirty="0"/>
              <a:t>The </a:t>
            </a:r>
            <a:r>
              <a:rPr lang="en-US" sz="3200" dirty="0" err="1"/>
              <a:t>testlets</a:t>
            </a:r>
            <a:r>
              <a:rPr lang="en-US" sz="3200" dirty="0"/>
              <a:t> for each EE in science only come in three levels of complexity called Linkage Levels.</a:t>
            </a:r>
          </a:p>
          <a:p>
            <a:pPr marL="571500" indent="-571500">
              <a:spcBef>
                <a:spcPts val="480"/>
              </a:spcBef>
              <a:buSzPct val="100000"/>
              <a:buFont typeface="Arial" panose="020B0604020202020204" pitchFamily="34" charset="0"/>
              <a:buChar char="•"/>
            </a:pPr>
            <a:r>
              <a:rPr lang="en-US" sz="3200" dirty="0"/>
              <a:t>A student new to the Kite System is placed into the assessment at a Linkage Level based on information the examiner places in the </a:t>
            </a:r>
            <a:r>
              <a:rPr lang="en-US" sz="3200" b="1" dirty="0"/>
              <a:t>First Contact Survey</a:t>
            </a:r>
            <a:r>
              <a:rPr lang="en-US" sz="3200" dirty="0"/>
              <a:t> (FCS).</a:t>
            </a:r>
          </a:p>
          <a:p>
            <a:pPr marL="571500" indent="-571500">
              <a:spcBef>
                <a:spcPts val="480"/>
              </a:spcBef>
              <a:buSzPct val="100000"/>
              <a:buFont typeface="Arial" panose="020B0604020202020204" pitchFamily="34" charset="0"/>
              <a:buChar char="•"/>
            </a:pPr>
            <a:endParaRPr dirty="0"/>
          </a:p>
          <a:p>
            <a:pPr marL="0" indent="0">
              <a:spcBef>
                <a:spcPts val="480"/>
              </a:spcBef>
              <a:buNone/>
            </a:pPr>
            <a:endParaRPr dirty="0"/>
          </a:p>
          <a:p>
            <a:pPr marL="0" indent="0">
              <a:spcBef>
                <a:spcPts val="480"/>
              </a:spcBef>
              <a:buNone/>
            </a:pPr>
            <a:endParaRPr dirty="0"/>
          </a:p>
          <a:p>
            <a:pPr marL="0" indent="0">
              <a:spcBef>
                <a:spcPts val="480"/>
              </a:spcBef>
              <a:buNone/>
            </a:pPr>
            <a:endParaRPr dirty="0"/>
          </a:p>
          <a:p>
            <a:pPr marL="0" indent="0">
              <a:spcBef>
                <a:spcPts val="480"/>
              </a:spcBef>
              <a:buNone/>
            </a:pPr>
            <a:endParaRPr sz="3733" dirty="0"/>
          </a:p>
          <a:p>
            <a:pPr marL="0" indent="0">
              <a:spcBef>
                <a:spcPts val="480"/>
              </a:spcBef>
              <a:buNone/>
            </a:pPr>
            <a:endParaRPr sz="3733" dirty="0"/>
          </a:p>
        </p:txBody>
      </p:sp>
      <p:sp>
        <p:nvSpPr>
          <p:cNvPr id="447" name="Google Shape;447;p62"/>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How are Essential Elements (EEs) Tested?</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74</a:t>
            </a:fld>
            <a:endParaRPr dirty="0"/>
          </a:p>
        </p:txBody>
      </p:sp>
    </p:spTree>
    <p:extLst>
      <p:ext uri="{BB962C8B-B14F-4D97-AF65-F5344CB8AC3E}">
        <p14:creationId xmlns:p14="http://schemas.microsoft.com/office/powerpoint/2010/main" val="3991408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3200" dirty="0"/>
              <a:t>Initial Precursor</a:t>
            </a:r>
          </a:p>
          <a:p>
            <a:pPr marL="590550" lvl="0" indent="-514350">
              <a:spcBef>
                <a:spcPts val="600"/>
              </a:spcBef>
              <a:buClr>
                <a:schemeClr val="dk2"/>
              </a:buClr>
              <a:buSzPct val="100000"/>
              <a:buFont typeface="Arial" panose="020B0604020202020204" pitchFamily="34" charset="0"/>
              <a:buChar char="•"/>
            </a:pPr>
            <a:r>
              <a:rPr lang="en-US" sz="3200" dirty="0"/>
              <a:t>Distal Precursor</a:t>
            </a:r>
          </a:p>
          <a:p>
            <a:pPr marL="590550" lvl="0" indent="-514350">
              <a:spcBef>
                <a:spcPts val="600"/>
              </a:spcBef>
              <a:spcAft>
                <a:spcPts val="600"/>
              </a:spcAft>
              <a:buClr>
                <a:schemeClr val="dk2"/>
              </a:buClr>
              <a:buSzPct val="100000"/>
              <a:buFont typeface="Arial" panose="020B0604020202020204" pitchFamily="34" charset="0"/>
              <a:buChar char="•"/>
            </a:pPr>
            <a:r>
              <a:rPr lang="en-US" sz="3200" dirty="0"/>
              <a:t>Proximal Precursor</a:t>
            </a:r>
          </a:p>
          <a:p>
            <a:pPr marL="590550" lvl="0" indent="-514350">
              <a:spcBef>
                <a:spcPts val="600"/>
              </a:spcBef>
              <a:spcAft>
                <a:spcPts val="600"/>
              </a:spcAft>
              <a:buClr>
                <a:schemeClr val="dk2"/>
              </a:buClr>
              <a:buSzPct val="100000"/>
              <a:buFont typeface="Arial" panose="020B0604020202020204" pitchFamily="34" charset="0"/>
              <a:buChar char="•"/>
            </a:pPr>
            <a:r>
              <a:rPr lang="en-US" sz="3200" dirty="0"/>
              <a:t>Target (At the EE level)</a:t>
            </a:r>
          </a:p>
          <a:p>
            <a:pPr marL="590550" lvl="0" indent="-514350">
              <a:spcBef>
                <a:spcPts val="600"/>
              </a:spcBef>
              <a:spcAft>
                <a:spcPts val="600"/>
              </a:spcAft>
              <a:buClr>
                <a:schemeClr val="dk2"/>
              </a:buClr>
              <a:buSzPct val="100000"/>
              <a:buFont typeface="Arial" panose="020B0604020202020204" pitchFamily="34" charset="0"/>
              <a:buChar char="•"/>
            </a:pPr>
            <a:r>
              <a:rPr lang="en-US" sz="3200" dirty="0"/>
              <a:t>Successor (Getting closer to Grade Level Standard)</a:t>
            </a:r>
          </a:p>
          <a:p>
            <a:pPr marL="590550" lvl="0" indent="-514350">
              <a:spcBef>
                <a:spcPts val="600"/>
              </a:spcBef>
              <a:buClr>
                <a:schemeClr val="dk2"/>
              </a:buClr>
              <a:buSzPct val="100000"/>
              <a:buFont typeface="+mj-lt"/>
              <a:buAutoNum type="arabicPeriod"/>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Five Linkage Levels for ELA and Math</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75</a:t>
            </a:fld>
            <a:endParaRPr dirty="0"/>
          </a:p>
        </p:txBody>
      </p:sp>
    </p:spTree>
    <p:extLst>
      <p:ext uri="{BB962C8B-B14F-4D97-AF65-F5344CB8AC3E}">
        <p14:creationId xmlns:p14="http://schemas.microsoft.com/office/powerpoint/2010/main" val="2163130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Writing Overview</a:t>
            </a:r>
            <a:endParaRPr sz="4400" dirty="0"/>
          </a:p>
        </p:txBody>
      </p:sp>
      <p:grpSp>
        <p:nvGrpSpPr>
          <p:cNvPr id="5" name="Group 4"/>
          <p:cNvGrpSpPr/>
          <p:nvPr/>
        </p:nvGrpSpPr>
        <p:grpSpPr>
          <a:xfrm>
            <a:off x="1458930" y="1922566"/>
            <a:ext cx="9753899" cy="4638253"/>
            <a:chOff x="613111" y="653837"/>
            <a:chExt cx="7218244" cy="4470178"/>
          </a:xfrm>
        </p:grpSpPr>
        <p:pic>
          <p:nvPicPr>
            <p:cNvPr id="6" name="Google Shape;874;p64"/>
            <p:cNvPicPr preferRelativeResize="0"/>
            <p:nvPr/>
          </p:nvPicPr>
          <p:blipFill rotWithShape="1">
            <a:blip r:embed="rId3">
              <a:alphaModFix/>
            </a:blip>
            <a:srcRect/>
            <a:stretch/>
          </p:blipFill>
          <p:spPr>
            <a:xfrm>
              <a:off x="1376753" y="653837"/>
              <a:ext cx="6454602" cy="4470178"/>
            </a:xfrm>
            <a:prstGeom prst="rect">
              <a:avLst/>
            </a:prstGeom>
            <a:noFill/>
            <a:ln>
              <a:noFill/>
            </a:ln>
          </p:spPr>
        </p:pic>
        <p:sp>
          <p:nvSpPr>
            <p:cNvPr id="7" name="Google Shape;875;p64"/>
            <p:cNvSpPr/>
            <p:nvPr/>
          </p:nvSpPr>
          <p:spPr>
            <a:xfrm>
              <a:off x="613111" y="4240095"/>
              <a:ext cx="695400" cy="398100"/>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8"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76</a:t>
            </a:fld>
            <a:endParaRPr dirty="0"/>
          </a:p>
        </p:txBody>
      </p:sp>
    </p:spTree>
    <p:extLst>
      <p:ext uri="{BB962C8B-B14F-4D97-AF65-F5344CB8AC3E}">
        <p14:creationId xmlns:p14="http://schemas.microsoft.com/office/powerpoint/2010/main" val="3506566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MAP-A Writing – DLM Writing </a:t>
            </a:r>
            <a:r>
              <a:rPr lang="en-US" sz="4400" dirty="0" err="1"/>
              <a:t>Testlet</a:t>
            </a:r>
            <a:r>
              <a:rPr lang="en-US" sz="4400" dirty="0"/>
              <a:t> Overview</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hlinkClick r:id="rId3"/>
              </a:rPr>
              <a:t>https://dynamiclearningmaps.org/instructional-resources-ie/English_language_arts/writing</a:t>
            </a:r>
            <a:endParaRPr lang="en-US" sz="3600" dirty="0"/>
          </a:p>
        </p:txBody>
      </p:sp>
      <p:pic>
        <p:nvPicPr>
          <p:cNvPr id="3" name="Picture 2"/>
          <p:cNvPicPr>
            <a:picLocks noChangeAspect="1"/>
          </p:cNvPicPr>
          <p:nvPr/>
        </p:nvPicPr>
        <p:blipFill>
          <a:blip r:embed="rId4"/>
          <a:stretch>
            <a:fillRect/>
          </a:stretch>
        </p:blipFill>
        <p:spPr>
          <a:xfrm>
            <a:off x="560070" y="3040381"/>
            <a:ext cx="11224260" cy="3587868"/>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77</a:t>
            </a:fld>
            <a:endParaRPr dirty="0"/>
          </a:p>
        </p:txBody>
      </p:sp>
    </p:spTree>
    <p:extLst>
      <p:ext uri="{BB962C8B-B14F-4D97-AF65-F5344CB8AC3E}">
        <p14:creationId xmlns:p14="http://schemas.microsoft.com/office/powerpoint/2010/main" val="941515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3200" dirty="0"/>
              <a:t>The Professional Development (PD) packages are multi-hour presentations for in-depth training</a:t>
            </a:r>
          </a:p>
          <a:p>
            <a:pPr marL="533400" lvl="0" indent="-457200" algn="ctr">
              <a:spcBef>
                <a:spcPts val="600"/>
              </a:spcBef>
              <a:buClr>
                <a:schemeClr val="dk2"/>
              </a:buClr>
              <a:buSzPct val="100000"/>
              <a:buFont typeface="Arial" panose="020B0604020202020204" pitchFamily="34" charset="0"/>
              <a:buChar char="•"/>
            </a:pPr>
            <a:r>
              <a:rPr lang="en-US" sz="3200" dirty="0">
                <a:hlinkClick r:id="rId3"/>
              </a:rPr>
              <a:t>https://www.dlmpd.com/all-modules-organized-by-claim/</a:t>
            </a:r>
            <a:endParaRPr lang="en-US" sz="3200" dirty="0"/>
          </a:p>
          <a:p>
            <a:pPr marL="533400" lvl="0" indent="-457200" algn="ctr">
              <a:spcBef>
                <a:spcPts val="600"/>
              </a:spcBef>
              <a:buClr>
                <a:schemeClr val="dk2"/>
              </a:buClr>
              <a:buSzPct val="100000"/>
              <a:buFont typeface="Arial" panose="020B0604020202020204" pitchFamily="34" charset="0"/>
              <a:buChar char="•"/>
            </a:pPr>
            <a:endParaRPr lang="en-US" sz="3200" dirty="0"/>
          </a:p>
          <a:p>
            <a:pPr marL="533400" indent="-457200">
              <a:spcBef>
                <a:spcPts val="600"/>
              </a:spcBef>
              <a:buClr>
                <a:schemeClr val="dk2"/>
              </a:buClr>
              <a:buSzPct val="100000"/>
              <a:buFont typeface="Arial" panose="020B0604020202020204" pitchFamily="34" charset="0"/>
              <a:buChar char="•"/>
            </a:pPr>
            <a:r>
              <a:rPr lang="en-US" sz="3200" dirty="0"/>
              <a:t>ELA Claim 2 - Includes Working with Emergent Learners: Emergent Writing Module (Three videos and two Learning Activities)</a:t>
            </a:r>
            <a:br>
              <a:rPr lang="en-US" sz="3200" dirty="0"/>
            </a:br>
            <a:r>
              <a:rPr lang="en-US" sz="3200" dirty="0">
                <a:hlinkClick r:id="rId4"/>
              </a:rPr>
              <a:t>https://www.dlmpd.com/emergent-writing/</a:t>
            </a:r>
            <a:endParaRPr lang="en-US" sz="3200" dirty="0"/>
          </a:p>
          <a:p>
            <a:pPr marL="590550" lvl="0" indent="-514350">
              <a:spcBef>
                <a:spcPts val="600"/>
              </a:spcBef>
              <a:buClr>
                <a:schemeClr val="dk2"/>
              </a:buClr>
              <a:buSzPct val="100000"/>
              <a:buFont typeface="+mj-lt"/>
              <a:buAutoNum type="arabicPeriod"/>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fontScale="90000"/>
          </a:bodyPr>
          <a:lstStyle/>
          <a:p>
            <a:r>
              <a:rPr lang="en-US" sz="4400" dirty="0"/>
              <a:t>The Professional Development Package for Writing</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78</a:t>
            </a:fld>
            <a:endParaRPr dirty="0"/>
          </a:p>
        </p:txBody>
      </p:sp>
    </p:spTree>
    <p:extLst>
      <p:ext uri="{BB962C8B-B14F-4D97-AF65-F5344CB8AC3E}">
        <p14:creationId xmlns:p14="http://schemas.microsoft.com/office/powerpoint/2010/main" val="2886925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4000" dirty="0"/>
              <a:t>Initial Precursor</a:t>
            </a:r>
          </a:p>
          <a:p>
            <a:pPr marL="590550" lvl="0" indent="-514350">
              <a:spcBef>
                <a:spcPts val="600"/>
              </a:spcBef>
              <a:buClr>
                <a:schemeClr val="dk2"/>
              </a:buClr>
              <a:buSzPct val="100000"/>
              <a:buFont typeface="Arial" panose="020B0604020202020204" pitchFamily="34" charset="0"/>
              <a:buChar char="•"/>
            </a:pPr>
            <a:r>
              <a:rPr lang="en-US" sz="4000" dirty="0"/>
              <a:t>Proximal Precursor</a:t>
            </a:r>
          </a:p>
          <a:p>
            <a:pPr marL="590550" lvl="0" indent="-514350">
              <a:spcBef>
                <a:spcPts val="600"/>
              </a:spcBef>
              <a:buClr>
                <a:schemeClr val="dk2"/>
              </a:buClr>
              <a:buSzPct val="100000"/>
              <a:buFont typeface="Arial" panose="020B0604020202020204" pitchFamily="34" charset="0"/>
              <a:buChar char="•"/>
            </a:pPr>
            <a:r>
              <a:rPr lang="en-US" sz="4000" dirty="0"/>
              <a:t>Target (at the EE level)</a:t>
            </a:r>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Three Linkage Levels for Science</a:t>
            </a:r>
            <a:endParaRPr sz="4400" dirty="0"/>
          </a:p>
        </p:txBody>
      </p:sp>
      <p:pic>
        <p:nvPicPr>
          <p:cNvPr id="2" name="Picture 1"/>
          <p:cNvPicPr>
            <a:picLocks noChangeAspect="1"/>
          </p:cNvPicPr>
          <p:nvPr/>
        </p:nvPicPr>
        <p:blipFill>
          <a:blip r:embed="rId3"/>
          <a:stretch>
            <a:fillRect/>
          </a:stretch>
        </p:blipFill>
        <p:spPr>
          <a:xfrm>
            <a:off x="6880860" y="2148840"/>
            <a:ext cx="4451723" cy="4451723"/>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79</a:t>
            </a:fld>
            <a:endParaRPr dirty="0"/>
          </a:p>
        </p:txBody>
      </p:sp>
    </p:spTree>
    <p:extLst>
      <p:ext uri="{BB962C8B-B14F-4D97-AF65-F5344CB8AC3E}">
        <p14:creationId xmlns:p14="http://schemas.microsoft.com/office/powerpoint/2010/main" val="1935403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3"/>
          <p:cNvSpPr txBox="1">
            <a:spLocks noGrp="1"/>
          </p:cNvSpPr>
          <p:nvPr>
            <p:ph type="title"/>
          </p:nvPr>
        </p:nvSpPr>
        <p:spPr>
          <a:xfrm>
            <a:off x="381000" y="1064742"/>
            <a:ext cx="11430000" cy="1066800"/>
          </a:xfrm>
          <a:prstGeom prst="rect">
            <a:avLst/>
          </a:prstGeom>
        </p:spPr>
        <p:txBody>
          <a:bodyPr spcFirstLastPara="1" wrap="square" lIns="121900" tIns="60933" rIns="121900" bIns="60933" anchor="ctr" anchorCtr="0">
            <a:normAutofit/>
          </a:bodyPr>
          <a:lstStyle/>
          <a:p>
            <a:r>
              <a:rPr lang="en-US" sz="4400" dirty="0"/>
              <a:t>Connections</a:t>
            </a:r>
            <a:endParaRPr sz="4400" dirty="0"/>
          </a:p>
        </p:txBody>
      </p:sp>
      <p:pic>
        <p:nvPicPr>
          <p:cNvPr id="2" name="Picture 1"/>
          <p:cNvPicPr>
            <a:picLocks noChangeAspect="1"/>
          </p:cNvPicPr>
          <p:nvPr/>
        </p:nvPicPr>
        <p:blipFill>
          <a:blip r:embed="rId3"/>
          <a:stretch>
            <a:fillRect/>
          </a:stretch>
        </p:blipFill>
        <p:spPr>
          <a:xfrm>
            <a:off x="554636" y="1943879"/>
            <a:ext cx="11242623" cy="4499238"/>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a:t>
            </a:fld>
            <a:endParaRPr dirty="0"/>
          </a:p>
        </p:txBody>
      </p:sp>
    </p:spTree>
    <p:extLst>
      <p:ext uri="{BB962C8B-B14F-4D97-AF65-F5344CB8AC3E}">
        <p14:creationId xmlns:p14="http://schemas.microsoft.com/office/powerpoint/2010/main" val="2371182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1" y="2087905"/>
            <a:ext cx="5356860" cy="4387846"/>
          </a:xfrm>
          <a:prstGeom prst="rect">
            <a:avLst/>
          </a:prstGeom>
        </p:spPr>
        <p:txBody>
          <a:bodyPr spcFirstLastPara="1" wrap="square" lIns="121900" tIns="60933" rIns="121900" bIns="60933" anchor="t" anchorCtr="0">
            <a:normAutofit/>
          </a:bodyPr>
          <a:lstStyle/>
          <a:p>
            <a:pPr marL="76200" lvl="0" indent="0">
              <a:spcBef>
                <a:spcPts val="600"/>
              </a:spcBef>
              <a:buClr>
                <a:schemeClr val="dk2"/>
              </a:buClr>
              <a:buSzPct val="100000"/>
              <a:buNone/>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Science Assessment</a:t>
            </a:r>
            <a:endParaRPr sz="4400" dirty="0"/>
          </a:p>
        </p:txBody>
      </p:sp>
      <p:sp>
        <p:nvSpPr>
          <p:cNvPr id="2" name="TextBox 1"/>
          <p:cNvSpPr txBox="1"/>
          <p:nvPr/>
        </p:nvSpPr>
        <p:spPr>
          <a:xfrm>
            <a:off x="754380" y="2205990"/>
            <a:ext cx="4926330" cy="4274820"/>
          </a:xfrm>
          <a:prstGeom prst="rect">
            <a:avLst/>
          </a:prstGeom>
          <a:noFill/>
        </p:spPr>
        <p:txBody>
          <a:bodyPr wrap="square" rtlCol="0">
            <a:spAutoFit/>
          </a:bodyPr>
          <a:lstStyle/>
          <a:p>
            <a:endParaRPr lang="en-US"/>
          </a:p>
        </p:txBody>
      </p:sp>
      <p:sp>
        <p:nvSpPr>
          <p:cNvPr id="3" name="TextBox 2"/>
          <p:cNvSpPr txBox="1"/>
          <p:nvPr/>
        </p:nvSpPr>
        <p:spPr>
          <a:xfrm flipH="1" flipV="1">
            <a:off x="6471230" y="2514599"/>
            <a:ext cx="5301669" cy="3886200"/>
          </a:xfrm>
          <a:prstGeom prst="rect">
            <a:avLst/>
          </a:prstGeom>
          <a:noFill/>
        </p:spPr>
        <p:txBody>
          <a:bodyPr wrap="square" rtlCol="0">
            <a:spAutoFit/>
          </a:bodyPr>
          <a:lstStyle/>
          <a:p>
            <a:endParaRPr lang="en-US"/>
          </a:p>
        </p:txBody>
      </p:sp>
      <p:sp>
        <p:nvSpPr>
          <p:cNvPr id="8" name="Google Shape;911;p71"/>
          <p:cNvSpPr txBox="1">
            <a:spLocks/>
          </p:cNvSpPr>
          <p:nvPr/>
        </p:nvSpPr>
        <p:spPr>
          <a:xfrm>
            <a:off x="0" y="1817369"/>
            <a:ext cx="5550837" cy="5837124"/>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33866" indent="0" algn="ctr">
              <a:spcBef>
                <a:spcPts val="853"/>
              </a:spcBef>
              <a:buSzPts val="3200"/>
              <a:buFont typeface="Arial"/>
              <a:buNone/>
            </a:pPr>
            <a:r>
              <a:rPr lang="en-US" sz="3200" b="1" dirty="0"/>
              <a:t>Fall Window</a:t>
            </a:r>
            <a:endParaRPr lang="en-US" dirty="0"/>
          </a:p>
          <a:p>
            <a:pPr marL="609585" indent="-491054">
              <a:spcBef>
                <a:spcPts val="853"/>
              </a:spcBef>
              <a:buSzPct val="100000"/>
            </a:pPr>
            <a:r>
              <a:rPr lang="en-US" sz="2800" dirty="0"/>
              <a:t>Essential Elements for instruction and assessment are selected in the Instruction and Assessment Planner.</a:t>
            </a:r>
          </a:p>
          <a:p>
            <a:pPr marL="609585" indent="-491054">
              <a:spcBef>
                <a:spcPts val="853"/>
              </a:spcBef>
              <a:buSzPct val="100000"/>
            </a:pPr>
            <a:r>
              <a:rPr lang="en-US" sz="2800" dirty="0" err="1"/>
              <a:t>Testlets</a:t>
            </a:r>
            <a:r>
              <a:rPr lang="en-US" sz="2800" dirty="0"/>
              <a:t> are optional, but strongly encouraged, during this window.</a:t>
            </a:r>
          </a:p>
          <a:p>
            <a:pPr marL="609585" indent="-491054">
              <a:spcBef>
                <a:spcPts val="853"/>
              </a:spcBef>
              <a:buSzPct val="100000"/>
            </a:pPr>
            <a:r>
              <a:rPr lang="en-US" sz="2800" dirty="0" err="1"/>
              <a:t>Testlets</a:t>
            </a:r>
            <a:r>
              <a:rPr lang="en-US" sz="2800" dirty="0"/>
              <a:t> taken are </a:t>
            </a:r>
            <a:r>
              <a:rPr lang="en-US" sz="2800" b="1" dirty="0"/>
              <a:t>NOT </a:t>
            </a:r>
            <a:r>
              <a:rPr lang="en-US" sz="2800" dirty="0"/>
              <a:t>used for accountability purposes.</a:t>
            </a:r>
          </a:p>
        </p:txBody>
      </p:sp>
      <p:sp>
        <p:nvSpPr>
          <p:cNvPr id="9" name="Google Shape;913;p71"/>
          <p:cNvSpPr txBox="1"/>
          <p:nvPr/>
        </p:nvSpPr>
        <p:spPr>
          <a:xfrm>
            <a:off x="6348667" y="1842407"/>
            <a:ext cx="5843333" cy="5209903"/>
          </a:xfrm>
          <a:prstGeom prst="rect">
            <a:avLst/>
          </a:prstGeom>
          <a:noFill/>
          <a:ln>
            <a:noFill/>
          </a:ln>
        </p:spPr>
        <p:txBody>
          <a:bodyPr spcFirstLastPara="1" wrap="square" lIns="121900" tIns="60933" rIns="121900" bIns="60933" anchor="t" anchorCtr="0">
            <a:noAutofit/>
          </a:bodyPr>
          <a:lstStyle/>
          <a:p>
            <a:pPr marL="33866" algn="ctr">
              <a:spcBef>
                <a:spcPts val="853"/>
              </a:spcBef>
              <a:buClr>
                <a:srgbClr val="00B050"/>
              </a:buClr>
              <a:buSzPts val="3200"/>
            </a:pPr>
            <a:r>
              <a:rPr lang="en-US" sz="3200" b="1" dirty="0">
                <a:solidFill>
                  <a:schemeClr val="dk1"/>
                </a:solidFill>
                <a:latin typeface="Calibri"/>
                <a:ea typeface="Calibri"/>
                <a:cs typeface="Calibri"/>
                <a:sym typeface="Calibri"/>
              </a:rPr>
              <a:t>Spring Window</a:t>
            </a:r>
            <a:endParaRPr sz="1867" dirty="0"/>
          </a:p>
          <a:p>
            <a:pPr marL="609585" indent="-575719">
              <a:spcBef>
                <a:spcPts val="853"/>
              </a:spcBef>
              <a:buClr>
                <a:srgbClr val="00B050"/>
              </a:buClr>
              <a:buSzPct val="1000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Essential Elements are </a:t>
            </a:r>
            <a:r>
              <a:rPr lang="en-US" sz="2800" b="1" dirty="0">
                <a:solidFill>
                  <a:schemeClr val="dk1"/>
                </a:solidFill>
                <a:latin typeface="Calibri" panose="020F0502020204030204" pitchFamily="34" charset="0"/>
                <a:ea typeface="Calibri"/>
                <a:cs typeface="Calibri" panose="020F0502020204030204" pitchFamily="34" charset="0"/>
                <a:sym typeface="Calibri"/>
              </a:rPr>
              <a:t>NOT</a:t>
            </a:r>
            <a:r>
              <a:rPr lang="en-US" sz="2800" dirty="0">
                <a:solidFill>
                  <a:schemeClr val="dk1"/>
                </a:solidFill>
                <a:latin typeface="Calibri" panose="020F0502020204030204" pitchFamily="34" charset="0"/>
                <a:ea typeface="Calibri"/>
                <a:cs typeface="Calibri" panose="020F0502020204030204" pitchFamily="34" charset="0"/>
                <a:sym typeface="Calibri"/>
              </a:rPr>
              <a:t> selected in the Instruction and Assessment Planner.</a:t>
            </a:r>
            <a:endParaRPr sz="2800" dirty="0">
              <a:latin typeface="Calibri" panose="020F0502020204030204" pitchFamily="34" charset="0"/>
              <a:cs typeface="Calibri" panose="020F0502020204030204" pitchFamily="34" charset="0"/>
            </a:endParaRPr>
          </a:p>
          <a:p>
            <a:pPr marL="609585" indent="-575719">
              <a:spcBef>
                <a:spcPts val="853"/>
              </a:spcBef>
              <a:buClr>
                <a:srgbClr val="00B050"/>
              </a:buClr>
              <a:buSzPct val="100000"/>
              <a:buFont typeface="Arial"/>
              <a:buChar char="•"/>
            </a:pPr>
            <a:r>
              <a:rPr lang="en-US" sz="2800" dirty="0" err="1">
                <a:solidFill>
                  <a:schemeClr val="dk1"/>
                </a:solidFill>
                <a:latin typeface="Calibri" panose="020F0502020204030204" pitchFamily="34" charset="0"/>
                <a:ea typeface="Calibri"/>
                <a:cs typeface="Calibri" panose="020F0502020204030204" pitchFamily="34" charset="0"/>
                <a:sym typeface="Calibri"/>
              </a:rPr>
              <a:t>Testlets</a:t>
            </a:r>
            <a:r>
              <a:rPr lang="en-US" sz="2800" dirty="0">
                <a:solidFill>
                  <a:schemeClr val="dk1"/>
                </a:solidFill>
                <a:latin typeface="Calibri" panose="020F0502020204030204" pitchFamily="34" charset="0"/>
                <a:ea typeface="Calibri"/>
                <a:cs typeface="Calibri" panose="020F0502020204030204" pitchFamily="34" charset="0"/>
                <a:sym typeface="Calibri"/>
              </a:rPr>
              <a:t> are </a:t>
            </a:r>
            <a:r>
              <a:rPr lang="en-US" sz="2800" b="1" dirty="0">
                <a:solidFill>
                  <a:schemeClr val="dk1"/>
                </a:solidFill>
                <a:latin typeface="Calibri" panose="020F0502020204030204" pitchFamily="34" charset="0"/>
                <a:ea typeface="Calibri"/>
                <a:cs typeface="Calibri" panose="020F0502020204030204" pitchFamily="34" charset="0"/>
                <a:sym typeface="Calibri"/>
              </a:rPr>
              <a:t>required</a:t>
            </a:r>
            <a:r>
              <a:rPr lang="en-US" sz="2800" dirty="0">
                <a:solidFill>
                  <a:schemeClr val="dk1"/>
                </a:solidFill>
                <a:latin typeface="Calibri" panose="020F0502020204030204" pitchFamily="34" charset="0"/>
                <a:ea typeface="Calibri"/>
                <a:cs typeface="Calibri" panose="020F0502020204030204" pitchFamily="34" charset="0"/>
                <a:sym typeface="Calibri"/>
              </a:rPr>
              <a:t> during this window &amp; used for accountability.</a:t>
            </a:r>
            <a:endParaRPr sz="2800" dirty="0">
              <a:latin typeface="Calibri" panose="020F0502020204030204" pitchFamily="34" charset="0"/>
              <a:cs typeface="Calibri" panose="020F0502020204030204" pitchFamily="34" charset="0"/>
            </a:endParaRPr>
          </a:p>
          <a:p>
            <a:pPr marL="609585" indent="-575719">
              <a:spcBef>
                <a:spcPts val="853"/>
              </a:spcBef>
              <a:buClr>
                <a:srgbClr val="00B050"/>
              </a:buClr>
              <a:buSzPct val="1000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You do not control the order of </a:t>
            </a:r>
            <a:r>
              <a:rPr lang="en-US" sz="2800" dirty="0" err="1">
                <a:solidFill>
                  <a:schemeClr val="dk1"/>
                </a:solidFill>
                <a:latin typeface="Calibri" panose="020F0502020204030204" pitchFamily="34" charset="0"/>
                <a:ea typeface="Calibri"/>
                <a:cs typeface="Calibri" panose="020F0502020204030204" pitchFamily="34" charset="0"/>
                <a:sym typeface="Calibri"/>
              </a:rPr>
              <a:t>testlets</a:t>
            </a:r>
            <a:r>
              <a:rPr lang="en-US" sz="2800" dirty="0">
                <a:solidFill>
                  <a:schemeClr val="dk1"/>
                </a:solidFill>
                <a:latin typeface="Calibri" panose="020F0502020204030204" pitchFamily="34" charset="0"/>
                <a:ea typeface="Calibri"/>
                <a:cs typeface="Calibri" panose="020F0502020204030204" pitchFamily="34" charset="0"/>
                <a:sym typeface="Calibri"/>
              </a:rPr>
              <a:t> or the Linkage Level </a:t>
            </a:r>
          </a:p>
          <a:p>
            <a:pPr marL="609585" indent="-575719">
              <a:spcBef>
                <a:spcPts val="853"/>
              </a:spcBef>
              <a:buClr>
                <a:srgbClr val="00B050"/>
              </a:buClr>
              <a:buSzPct val="1000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Found in Test Management tab.</a:t>
            </a:r>
            <a:endParaRPr sz="2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0"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80</a:t>
            </a:fld>
            <a:endParaRPr dirty="0"/>
          </a:p>
        </p:txBody>
      </p:sp>
    </p:spTree>
    <p:extLst>
      <p:ext uri="{BB962C8B-B14F-4D97-AF65-F5344CB8AC3E}">
        <p14:creationId xmlns:p14="http://schemas.microsoft.com/office/powerpoint/2010/main" val="2945530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3200" dirty="0"/>
              <a:t>Individual assessment – not a group assessment where the class takes the same test at the same time</a:t>
            </a:r>
          </a:p>
          <a:p>
            <a:pPr marL="590550" lvl="0" indent="-514350">
              <a:spcBef>
                <a:spcPts val="600"/>
              </a:spcBef>
              <a:buClr>
                <a:schemeClr val="dk2"/>
              </a:buClr>
              <a:buSzPct val="100000"/>
              <a:buFont typeface="Arial" panose="020B0604020202020204" pitchFamily="34" charset="0"/>
              <a:buChar char="•"/>
            </a:pPr>
            <a:r>
              <a:rPr lang="en-US" sz="3200" dirty="0"/>
              <a:t>Not to be administered in a group at the end of a window, where all </a:t>
            </a:r>
            <a:r>
              <a:rPr lang="en-US" sz="3200" dirty="0" err="1"/>
              <a:t>testlests</a:t>
            </a:r>
            <a:r>
              <a:rPr lang="en-US" sz="3200" dirty="0"/>
              <a:t> are taken in a short time</a:t>
            </a:r>
          </a:p>
          <a:p>
            <a:pPr marL="590550" lvl="0" indent="-514350">
              <a:spcBef>
                <a:spcPts val="600"/>
              </a:spcBef>
              <a:buClr>
                <a:schemeClr val="dk2"/>
              </a:buClr>
              <a:buSzPct val="100000"/>
              <a:buFont typeface="Arial" panose="020B0604020202020204" pitchFamily="34" charset="0"/>
              <a:buChar char="•"/>
            </a:pPr>
            <a:r>
              <a:rPr lang="en-US" sz="3200" dirty="0"/>
              <a:t>Multiple choice is the most the common type of test questions</a:t>
            </a:r>
          </a:p>
          <a:p>
            <a:pPr marL="590550" lvl="0" indent="-514350">
              <a:spcBef>
                <a:spcPts val="600"/>
              </a:spcBef>
              <a:buClr>
                <a:schemeClr val="dk2"/>
              </a:buClr>
              <a:buSzPct val="100000"/>
              <a:buFont typeface="Arial" panose="020B0604020202020204" pitchFamily="34" charset="0"/>
              <a:buChar char="•"/>
            </a:pPr>
            <a:r>
              <a:rPr lang="en-US" sz="3200" dirty="0"/>
              <a:t>Each activity begins with an engagement activity</a:t>
            </a:r>
          </a:p>
          <a:p>
            <a:pPr marL="590550" lvl="0" indent="-514350">
              <a:spcBef>
                <a:spcPts val="600"/>
              </a:spcBef>
              <a:buClr>
                <a:schemeClr val="dk2"/>
              </a:buClr>
              <a:buSzPct val="100000"/>
              <a:buFont typeface="Arial" panose="020B0604020202020204" pitchFamily="34" charset="0"/>
              <a:buChar char="•"/>
            </a:pPr>
            <a:r>
              <a:rPr lang="en-US" sz="3200" dirty="0"/>
              <a:t>Most </a:t>
            </a:r>
            <a:r>
              <a:rPr lang="en-US" sz="3200" dirty="0" err="1"/>
              <a:t>testlets</a:t>
            </a:r>
            <a:r>
              <a:rPr lang="en-US" sz="3200" dirty="0"/>
              <a:t> are designed to be taken on a computer</a:t>
            </a:r>
          </a:p>
          <a:p>
            <a:pPr marL="590550" lvl="0" indent="-514350">
              <a:spcBef>
                <a:spcPts val="600"/>
              </a:spcBef>
              <a:buClr>
                <a:schemeClr val="dk2"/>
              </a:buClr>
              <a:buSzPct val="100000"/>
              <a:buFont typeface="Arial" panose="020B0604020202020204" pitchFamily="34" charset="0"/>
              <a:buChar char="•"/>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Autofit/>
          </a:bodyPr>
          <a:lstStyle/>
          <a:p>
            <a:r>
              <a:rPr lang="en-US" sz="3600" dirty="0"/>
              <a:t>Administering the Instructionally Embedded Assessments</a:t>
            </a:r>
            <a:endParaRPr sz="3600" dirty="0"/>
          </a:p>
        </p:txBody>
      </p:sp>
      <p:pic>
        <p:nvPicPr>
          <p:cNvPr id="4" name="Google Shape;923;p72" descr="Text&#10;&#10;Description automatically generated"/>
          <p:cNvPicPr preferRelativeResize="0"/>
          <p:nvPr/>
        </p:nvPicPr>
        <p:blipFill rotWithShape="1">
          <a:blip r:embed="rId3">
            <a:alphaModFix/>
          </a:blip>
          <a:srcRect/>
          <a:stretch/>
        </p:blipFill>
        <p:spPr>
          <a:xfrm>
            <a:off x="10768665" y="5104547"/>
            <a:ext cx="1093730" cy="1560507"/>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81</a:t>
            </a:fld>
            <a:endParaRPr dirty="0"/>
          </a:p>
        </p:txBody>
      </p:sp>
    </p:spTree>
    <p:extLst>
      <p:ext uri="{BB962C8B-B14F-4D97-AF65-F5344CB8AC3E}">
        <p14:creationId xmlns:p14="http://schemas.microsoft.com/office/powerpoint/2010/main" val="277123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3200" dirty="0"/>
              <a:t>Identify student’s knowledge, skills, and understanding relative to grade-level targets</a:t>
            </a:r>
          </a:p>
          <a:p>
            <a:pPr marL="590550" lvl="0" indent="-514350">
              <a:spcBef>
                <a:spcPts val="600"/>
              </a:spcBef>
              <a:buClr>
                <a:schemeClr val="dk2"/>
              </a:buClr>
              <a:buSzPct val="100000"/>
              <a:buFont typeface="Arial" panose="020B0604020202020204" pitchFamily="34" charset="0"/>
              <a:buChar char="•"/>
            </a:pPr>
            <a:r>
              <a:rPr lang="en-US" sz="3200" dirty="0"/>
              <a:t>Utilizes student progress reports to</a:t>
            </a:r>
          </a:p>
          <a:p>
            <a:pPr marL="1047750" lvl="1" indent="-514350">
              <a:spcBef>
                <a:spcPts val="600"/>
              </a:spcBef>
              <a:buClr>
                <a:schemeClr val="dk2"/>
              </a:buClr>
              <a:buSzPct val="100000"/>
              <a:buFont typeface="Arial" panose="020B0604020202020204" pitchFamily="34" charset="0"/>
              <a:buChar char="•"/>
            </a:pPr>
            <a:r>
              <a:rPr lang="en-US" sz="3200" dirty="0"/>
              <a:t>Evaluate if additional instruction is needed</a:t>
            </a:r>
          </a:p>
          <a:p>
            <a:pPr marL="1047750" lvl="1" indent="-514350">
              <a:spcBef>
                <a:spcPts val="600"/>
              </a:spcBef>
              <a:buClr>
                <a:schemeClr val="dk2"/>
              </a:buClr>
              <a:buSzPct val="100000"/>
              <a:buFont typeface="Arial" panose="020B0604020202020204" pitchFamily="34" charset="0"/>
              <a:buChar char="•"/>
            </a:pPr>
            <a:r>
              <a:rPr lang="en-US" sz="3200" dirty="0"/>
              <a:t>Determine if the student is ready to move on to another Linkage Level or EE</a:t>
            </a:r>
          </a:p>
          <a:p>
            <a:pPr marL="590550" lvl="0" indent="-514350">
              <a:spcBef>
                <a:spcPts val="600"/>
              </a:spcBef>
              <a:buClr>
                <a:schemeClr val="dk2"/>
              </a:buClr>
              <a:buSzPct val="100000"/>
              <a:buFont typeface="Arial" panose="020B0604020202020204" pitchFamily="34" charset="0"/>
              <a:buChar char="•"/>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Autofit/>
          </a:bodyPr>
          <a:lstStyle/>
          <a:p>
            <a:r>
              <a:rPr lang="en-US" sz="4400" dirty="0"/>
              <a:t>Instructionally Embedded Assessments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82</a:t>
            </a:fld>
            <a:endParaRPr dirty="0"/>
          </a:p>
        </p:txBody>
      </p:sp>
    </p:spTree>
    <p:extLst>
      <p:ext uri="{BB962C8B-B14F-4D97-AF65-F5344CB8AC3E}">
        <p14:creationId xmlns:p14="http://schemas.microsoft.com/office/powerpoint/2010/main" val="2841769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3600" dirty="0"/>
              <a:t>One </a:t>
            </a:r>
            <a:r>
              <a:rPr lang="en-US" sz="3600" dirty="0" err="1"/>
              <a:t>testlet</a:t>
            </a:r>
            <a:r>
              <a:rPr lang="en-US" sz="3600" dirty="0"/>
              <a:t> per EE chosen in the Instruction and Assessment Planner in ELA, math and science</a:t>
            </a:r>
          </a:p>
          <a:p>
            <a:pPr marL="590550" lvl="0" indent="-514350">
              <a:spcBef>
                <a:spcPts val="600"/>
              </a:spcBef>
              <a:buClr>
                <a:schemeClr val="dk2"/>
              </a:buClr>
              <a:buSzPct val="100000"/>
              <a:buFont typeface="Arial" panose="020B0604020202020204" pitchFamily="34" charset="0"/>
              <a:buChar char="•"/>
            </a:pPr>
            <a:r>
              <a:rPr lang="en-US" sz="3600" dirty="0"/>
              <a:t>Each </a:t>
            </a:r>
            <a:r>
              <a:rPr lang="en-US" sz="3600" dirty="0" err="1"/>
              <a:t>teslet</a:t>
            </a:r>
            <a:r>
              <a:rPr lang="en-US" sz="3600" dirty="0"/>
              <a:t> is assigned separately</a:t>
            </a:r>
          </a:p>
          <a:p>
            <a:pPr marL="590550" lvl="0" indent="-514350">
              <a:spcBef>
                <a:spcPts val="600"/>
              </a:spcBef>
              <a:buClr>
                <a:schemeClr val="dk2"/>
              </a:buClr>
              <a:buSzPct val="100000"/>
              <a:buFont typeface="Arial" panose="020B0604020202020204" pitchFamily="34" charset="0"/>
              <a:buChar char="•"/>
            </a:pPr>
            <a:r>
              <a:rPr lang="en-US" sz="3600" dirty="0"/>
              <a:t>Test administrator schedules sessions within instructional testing window in BOTH fall and spring for ELA and math</a:t>
            </a:r>
          </a:p>
          <a:p>
            <a:pPr marL="76200" lvl="0" indent="0">
              <a:spcBef>
                <a:spcPts val="600"/>
              </a:spcBef>
              <a:buClr>
                <a:schemeClr val="dk2"/>
              </a:buClr>
              <a:buSzPct val="100000"/>
              <a:buNone/>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Autofit/>
          </a:bodyPr>
          <a:lstStyle/>
          <a:p>
            <a:r>
              <a:rPr lang="en-US" sz="4400" dirty="0"/>
              <a:t>Instructionally Embedded Windows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83</a:t>
            </a:fld>
            <a:endParaRPr dirty="0"/>
          </a:p>
        </p:txBody>
      </p:sp>
    </p:spTree>
    <p:extLst>
      <p:ext uri="{BB962C8B-B14F-4D97-AF65-F5344CB8AC3E}">
        <p14:creationId xmlns:p14="http://schemas.microsoft.com/office/powerpoint/2010/main" val="3490132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85000" lnSpcReduction="20000"/>
          </a:bodyPr>
          <a:lstStyle/>
          <a:p>
            <a:pPr marL="590550" lvl="0" indent="-514350">
              <a:spcBef>
                <a:spcPts val="600"/>
              </a:spcBef>
              <a:buClr>
                <a:schemeClr val="dk2"/>
              </a:buClr>
              <a:buSzPct val="100000"/>
              <a:buFont typeface="Arial" panose="020B0604020202020204" pitchFamily="34" charset="0"/>
              <a:buChar char="•"/>
            </a:pPr>
            <a:r>
              <a:rPr lang="en-US" sz="3600" dirty="0"/>
              <a:t>Fall window: REQUIRED – ELA, math and science (optional in fall)</a:t>
            </a:r>
          </a:p>
          <a:p>
            <a:pPr marL="1047750" lvl="1" indent="-514350">
              <a:spcBef>
                <a:spcPts val="600"/>
              </a:spcBef>
              <a:buClr>
                <a:schemeClr val="dk2"/>
              </a:buClr>
              <a:buSzPct val="100000"/>
              <a:buFont typeface="Arial" panose="020B0604020202020204" pitchFamily="34" charset="0"/>
              <a:buChar char="•"/>
            </a:pPr>
            <a:r>
              <a:rPr lang="en-US" sz="3600" dirty="0"/>
              <a:t>September – December</a:t>
            </a:r>
          </a:p>
          <a:p>
            <a:pPr marL="590550" indent="-514350">
              <a:spcBef>
                <a:spcPts val="600"/>
              </a:spcBef>
              <a:buClr>
                <a:schemeClr val="dk2"/>
              </a:buClr>
              <a:buSzPct val="100000"/>
              <a:buFont typeface="Arial" panose="020B0604020202020204" pitchFamily="34" charset="0"/>
              <a:buChar char="•"/>
            </a:pPr>
            <a:r>
              <a:rPr lang="en-US" sz="3600" dirty="0"/>
              <a:t>Spring window: REQUIRED – ELA, math and science</a:t>
            </a:r>
          </a:p>
          <a:p>
            <a:pPr marL="1047750" lvl="1" indent="-514350">
              <a:spcBef>
                <a:spcPts val="600"/>
              </a:spcBef>
              <a:buClr>
                <a:schemeClr val="dk2"/>
              </a:buClr>
              <a:buSzPct val="100000"/>
              <a:buFont typeface="Arial" panose="020B0604020202020204" pitchFamily="34" charset="0"/>
              <a:buChar char="•"/>
            </a:pPr>
            <a:r>
              <a:rPr lang="en-US" sz="3600" dirty="0"/>
              <a:t>February – May</a:t>
            </a:r>
          </a:p>
          <a:p>
            <a:pPr marL="590550" indent="-514350">
              <a:spcBef>
                <a:spcPts val="600"/>
              </a:spcBef>
              <a:buClr>
                <a:schemeClr val="dk2"/>
              </a:buClr>
              <a:buSzPct val="100000"/>
              <a:buFont typeface="Arial" panose="020B0604020202020204" pitchFamily="34" charset="0"/>
              <a:buChar char="•"/>
            </a:pPr>
            <a:r>
              <a:rPr lang="en-US" sz="3600" dirty="0"/>
              <a:t>DLM will be closed from 5:00 P.M. on December 23 through February 4!</a:t>
            </a:r>
          </a:p>
          <a:p>
            <a:pPr marL="590550" indent="-514350">
              <a:spcBef>
                <a:spcPts val="600"/>
              </a:spcBef>
              <a:buClr>
                <a:schemeClr val="dk2"/>
              </a:buClr>
              <a:buSzPct val="100000"/>
              <a:buFont typeface="Arial" panose="020B0604020202020204" pitchFamily="34" charset="0"/>
              <a:buChar char="•"/>
            </a:pPr>
            <a:r>
              <a:rPr lang="en-US" sz="3600" dirty="0"/>
              <a:t>You will need to RE ENTER the EEs again on the IAP before you can begin testing in the spring. The first day the IAP will be open is February. </a:t>
            </a:r>
          </a:p>
          <a:p>
            <a:pPr marL="76200" lvl="0" indent="0">
              <a:spcBef>
                <a:spcPts val="600"/>
              </a:spcBef>
              <a:buClr>
                <a:schemeClr val="dk2"/>
              </a:buClr>
              <a:buSzPct val="100000"/>
              <a:buNone/>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Autofit/>
          </a:bodyPr>
          <a:lstStyle/>
          <a:p>
            <a:r>
              <a:rPr lang="en-US" sz="4400" dirty="0"/>
              <a:t>Important Dates for Testing Windows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84</a:t>
            </a:fld>
            <a:endParaRPr dirty="0"/>
          </a:p>
        </p:txBody>
      </p:sp>
    </p:spTree>
    <p:extLst>
      <p:ext uri="{BB962C8B-B14F-4D97-AF65-F5344CB8AC3E}">
        <p14:creationId xmlns:p14="http://schemas.microsoft.com/office/powerpoint/2010/main" val="366299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3912845"/>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err="1"/>
              <a:t>Testlets</a:t>
            </a:r>
            <a:r>
              <a:rPr lang="en-US" sz="3200" dirty="0"/>
              <a:t> include an engagement activity followed by test questions.</a:t>
            </a:r>
          </a:p>
          <a:p>
            <a:pPr marL="590550" lvl="0" indent="-514350">
              <a:spcBef>
                <a:spcPts val="600"/>
              </a:spcBef>
              <a:buClr>
                <a:schemeClr val="dk2"/>
              </a:buClr>
              <a:buSzPct val="100000"/>
              <a:buFont typeface="+mj-lt"/>
              <a:buAutoNum type="arabicPeriod"/>
            </a:pPr>
            <a:r>
              <a:rPr lang="en-US" sz="3200" dirty="0"/>
              <a:t>The Embedded Instruction cycle is evaluate, report, assess and instruct.</a:t>
            </a:r>
          </a:p>
          <a:p>
            <a:pPr marL="590550" lvl="0" indent="-514350">
              <a:spcBef>
                <a:spcPts val="600"/>
              </a:spcBef>
              <a:buClr>
                <a:schemeClr val="dk2"/>
              </a:buClr>
              <a:buSzPct val="100000"/>
              <a:buFont typeface="+mj-lt"/>
              <a:buAutoNum type="arabicPeriod"/>
            </a:pPr>
            <a:r>
              <a:rPr lang="en-US" sz="3200" dirty="0"/>
              <a:t>First Contact Survey (FCS) contains only questions about a student’s academic skills.</a:t>
            </a:r>
          </a:p>
          <a:p>
            <a:pPr marL="590550" lvl="0" indent="-514350">
              <a:spcBef>
                <a:spcPts val="600"/>
              </a:spcBef>
              <a:buClr>
                <a:schemeClr val="dk2"/>
              </a:buClr>
              <a:buSzPct val="100000"/>
              <a:buFont typeface="+mj-lt"/>
              <a:buAutoNum type="arabicPeriod"/>
            </a:pPr>
            <a:r>
              <a:rPr lang="en-US" sz="3200" dirty="0"/>
              <a:t>There are no professional development (PD) modules in ELA.</a:t>
            </a:r>
          </a:p>
          <a:p>
            <a:pPr marL="76200" lvl="0" indent="0">
              <a:spcBef>
                <a:spcPts val="600"/>
              </a:spcBef>
              <a:buClr>
                <a:schemeClr val="dk2"/>
              </a:buClr>
              <a:buSzPct val="100000"/>
              <a:buNone/>
            </a:pPr>
            <a:endParaRPr lang="en-US" sz="3200" dirty="0"/>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V (Eight Questions)</a:t>
            </a:r>
            <a:endParaRPr sz="4400" dirty="0"/>
          </a:p>
        </p:txBody>
      </p:sp>
      <p:pic>
        <p:nvPicPr>
          <p:cNvPr id="2" name="Picture 1"/>
          <p:cNvPicPr>
            <a:picLocks noChangeAspect="1"/>
          </p:cNvPicPr>
          <p:nvPr/>
        </p:nvPicPr>
        <p:blipFill>
          <a:blip r:embed="rId3"/>
          <a:stretch>
            <a:fillRect/>
          </a:stretch>
        </p:blipFill>
        <p:spPr>
          <a:xfrm>
            <a:off x="10046970" y="5919481"/>
            <a:ext cx="1985010" cy="938519"/>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85</a:t>
            </a:fld>
            <a:endParaRPr dirty="0"/>
          </a:p>
        </p:txBody>
      </p:sp>
    </p:spTree>
    <p:extLst>
      <p:ext uri="{BB962C8B-B14F-4D97-AF65-F5344CB8AC3E}">
        <p14:creationId xmlns:p14="http://schemas.microsoft.com/office/powerpoint/2010/main" val="1504560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startAt="5"/>
            </a:pPr>
            <a:r>
              <a:rPr lang="en-US" sz="3200" dirty="0" err="1"/>
              <a:t>Testlets</a:t>
            </a:r>
            <a:r>
              <a:rPr lang="en-US" sz="3200" dirty="0"/>
              <a:t> are always aligned to more than one Linkage Level.</a:t>
            </a:r>
          </a:p>
          <a:p>
            <a:pPr marL="590550" lvl="0" indent="-514350">
              <a:spcBef>
                <a:spcPts val="600"/>
              </a:spcBef>
              <a:buClr>
                <a:schemeClr val="dk2"/>
              </a:buClr>
              <a:buSzPct val="100000"/>
              <a:buFont typeface="+mj-lt"/>
              <a:buAutoNum type="arabicPeriod" startAt="5"/>
            </a:pPr>
            <a:r>
              <a:rPr lang="en-US" sz="3200" dirty="0"/>
              <a:t>Question and answer is the most common format found on the MAP-A </a:t>
            </a:r>
            <a:r>
              <a:rPr lang="en-US" sz="3200" dirty="0" err="1"/>
              <a:t>testlets</a:t>
            </a:r>
            <a:r>
              <a:rPr lang="en-US" sz="3200" dirty="0"/>
              <a:t>.</a:t>
            </a:r>
          </a:p>
          <a:p>
            <a:pPr marL="590550" lvl="0" indent="-514350">
              <a:spcBef>
                <a:spcPts val="600"/>
              </a:spcBef>
              <a:buClr>
                <a:schemeClr val="dk2"/>
              </a:buClr>
              <a:buSzPct val="100000"/>
              <a:buFont typeface="+mj-lt"/>
              <a:buAutoNum type="arabicPeriod" startAt="5"/>
            </a:pPr>
            <a:r>
              <a:rPr lang="en-US" sz="3200" dirty="0"/>
              <a:t>The most common way to give the MAP-A is a computer-delivered </a:t>
            </a:r>
            <a:r>
              <a:rPr lang="en-US" sz="3200" dirty="0" err="1"/>
              <a:t>testlet</a:t>
            </a:r>
            <a:r>
              <a:rPr lang="en-US" sz="3200" dirty="0"/>
              <a:t>.</a:t>
            </a:r>
          </a:p>
          <a:p>
            <a:pPr marL="590550" lvl="0" indent="-514350">
              <a:spcBef>
                <a:spcPts val="600"/>
              </a:spcBef>
              <a:buClr>
                <a:schemeClr val="dk2"/>
              </a:buClr>
              <a:buSzPct val="100000"/>
              <a:buFont typeface="+mj-lt"/>
              <a:buAutoNum type="arabicPeriod" startAt="5"/>
            </a:pPr>
            <a:r>
              <a:rPr lang="en-US" sz="3200" dirty="0"/>
              <a:t>Linkage Levels are related to the EE and show a gradation of complexity and difficulty.</a:t>
            </a:r>
          </a:p>
          <a:p>
            <a:pPr marL="590550" lvl="0" indent="-514350">
              <a:spcBef>
                <a:spcPts val="600"/>
              </a:spcBef>
              <a:buClr>
                <a:schemeClr val="dk2"/>
              </a:buClr>
              <a:buSzPct val="100000"/>
              <a:buFont typeface="+mj-lt"/>
              <a:buAutoNum type="arabicPeriod" startAt="5"/>
            </a:pPr>
            <a:endParaRPr lang="en-US" sz="3200" dirty="0"/>
          </a:p>
          <a:p>
            <a:pPr marL="590550" lvl="0" indent="-514350">
              <a:spcBef>
                <a:spcPts val="600"/>
              </a:spcBef>
              <a:buClr>
                <a:schemeClr val="dk2"/>
              </a:buClr>
              <a:buSzPct val="100000"/>
              <a:buFont typeface="+mj-lt"/>
              <a:buAutoNum type="arabicPeriod" startAt="5"/>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Quizlet V - Concluded</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86</a:t>
            </a:fld>
            <a:endParaRPr dirty="0"/>
          </a:p>
        </p:txBody>
      </p:sp>
    </p:spTree>
    <p:extLst>
      <p:ext uri="{BB962C8B-B14F-4D97-AF65-F5344CB8AC3E}">
        <p14:creationId xmlns:p14="http://schemas.microsoft.com/office/powerpoint/2010/main" val="1819455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809371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7:</a:t>
            </a:r>
            <a:br>
              <a:rPr lang="en-US" sz="5333" b="1" dirty="0"/>
            </a:br>
            <a:r>
              <a:rPr lang="en-US" sz="5330" b="1" dirty="0"/>
              <a:t>Tasks &amp; Tools for Teachers</a:t>
            </a:r>
            <a:endParaRPr sz="533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2305568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79"/>
          <p:cNvSpPr txBox="1">
            <a:spLocks noGrp="1"/>
          </p:cNvSpPr>
          <p:nvPr>
            <p:ph type="sldNum" idx="12"/>
          </p:nvPr>
        </p:nvSpPr>
        <p:spPr>
          <a:xfrm>
            <a:off x="203200" y="177800"/>
            <a:ext cx="1016000" cy="3652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a:solidFill>
                  <a:srgbClr val="FFFFFF"/>
                </a:solidFill>
              </a:rPr>
              <a:pPr defTabSz="1219170"/>
              <a:t>88</a:t>
            </a:fld>
            <a:endParaRPr>
              <a:solidFill>
                <a:srgbClr val="FFFFFF"/>
              </a:solidFill>
            </a:endParaRPr>
          </a:p>
        </p:txBody>
      </p:sp>
      <p:sp>
        <p:nvSpPr>
          <p:cNvPr id="976" name="Google Shape;976;p79"/>
          <p:cNvSpPr txBox="1">
            <a:spLocks noGrp="1"/>
          </p:cNvSpPr>
          <p:nvPr>
            <p:ph type="title"/>
          </p:nvPr>
        </p:nvSpPr>
        <p:spPr>
          <a:xfrm>
            <a:off x="203200" y="0"/>
            <a:ext cx="11785600" cy="836400"/>
          </a:xfrm>
          <a:prstGeom prst="rect">
            <a:avLst/>
          </a:prstGeom>
          <a:noFill/>
          <a:ln>
            <a:noFill/>
          </a:ln>
        </p:spPr>
        <p:txBody>
          <a:bodyPr spcFirstLastPara="1" wrap="square" lIns="121900" tIns="60933" rIns="121900" bIns="60933" anchor="ctr" anchorCtr="0">
            <a:noAutofit/>
          </a:bodyPr>
          <a:lstStyle/>
          <a:p>
            <a:r>
              <a:rPr lang="en-US">
                <a:solidFill>
                  <a:schemeClr val="lt1"/>
                </a:solidFill>
              </a:rPr>
              <a:t>DLM Landing Page</a:t>
            </a:r>
            <a:endParaRPr>
              <a:solidFill>
                <a:schemeClr val="lt1"/>
              </a:solidFill>
            </a:endParaRPr>
          </a:p>
        </p:txBody>
      </p:sp>
      <p:pic>
        <p:nvPicPr>
          <p:cNvPr id="977" name="Google Shape;977;p79"/>
          <p:cNvPicPr preferRelativeResize="0"/>
          <p:nvPr/>
        </p:nvPicPr>
        <p:blipFill rotWithShape="1">
          <a:blip r:embed="rId3">
            <a:alphaModFix/>
          </a:blip>
          <a:srcRect/>
          <a:stretch/>
        </p:blipFill>
        <p:spPr>
          <a:xfrm>
            <a:off x="203200" y="1039601"/>
            <a:ext cx="11699053" cy="5615199"/>
          </a:xfrm>
          <a:prstGeom prst="rect">
            <a:avLst/>
          </a:prstGeom>
          <a:noFill/>
          <a:ln>
            <a:noFill/>
          </a:ln>
        </p:spPr>
      </p:pic>
      <p:sp>
        <p:nvSpPr>
          <p:cNvPr id="978" name="Google Shape;978;p79"/>
          <p:cNvSpPr/>
          <p:nvPr/>
        </p:nvSpPr>
        <p:spPr>
          <a:xfrm>
            <a:off x="5783333" y="1437867"/>
            <a:ext cx="312800" cy="11972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SzPts val="1400"/>
            </a:pPr>
            <a:endParaRPr sz="1867"/>
          </a:p>
        </p:txBody>
      </p:sp>
    </p:spTree>
    <p:extLst>
      <p:ext uri="{BB962C8B-B14F-4D97-AF65-F5344CB8AC3E}">
        <p14:creationId xmlns:p14="http://schemas.microsoft.com/office/powerpoint/2010/main" val="74514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Access to Training</a:t>
            </a:r>
            <a:endParaRPr sz="4400" dirty="0"/>
          </a:p>
        </p:txBody>
      </p:sp>
      <p:pic>
        <p:nvPicPr>
          <p:cNvPr id="2" name="Picture 1"/>
          <p:cNvPicPr>
            <a:picLocks noChangeAspect="1"/>
          </p:cNvPicPr>
          <p:nvPr/>
        </p:nvPicPr>
        <p:blipFill>
          <a:blip r:embed="rId3"/>
          <a:stretch>
            <a:fillRect/>
          </a:stretch>
        </p:blipFill>
        <p:spPr>
          <a:xfrm>
            <a:off x="331470" y="1863090"/>
            <a:ext cx="11522458" cy="4126230"/>
          </a:xfrm>
          <a:prstGeom prst="rect">
            <a:avLst/>
          </a:prstGeom>
        </p:spPr>
      </p:pic>
      <p:sp>
        <p:nvSpPr>
          <p:cNvPr id="3" name="TextBox 2"/>
          <p:cNvSpPr txBox="1"/>
          <p:nvPr/>
        </p:nvSpPr>
        <p:spPr>
          <a:xfrm flipH="1">
            <a:off x="333320" y="5943601"/>
            <a:ext cx="4021509" cy="830997"/>
          </a:xfrm>
          <a:prstGeom prst="rect">
            <a:avLst/>
          </a:prstGeom>
          <a:noFill/>
        </p:spPr>
        <p:txBody>
          <a:bodyPr wrap="square" rtlCol="0">
            <a:spAutoFit/>
          </a:bodyPr>
          <a:lstStyle/>
          <a:p>
            <a:r>
              <a:rPr lang="en-US" sz="2400" b="1" dirty="0">
                <a:solidFill>
                  <a:srgbClr val="004B8E"/>
                </a:solidFill>
                <a:latin typeface="Calibri" panose="020F0502020204030204" pitchFamily="34" charset="0"/>
                <a:cs typeface="Calibri" panose="020F0502020204030204" pitchFamily="34" charset="0"/>
              </a:rPr>
              <a:t>Training courses are now in the Educator Portal. </a:t>
            </a:r>
          </a:p>
        </p:txBody>
      </p:sp>
      <p:sp>
        <p:nvSpPr>
          <p:cNvPr id="6" name="TextBox 5"/>
          <p:cNvSpPr txBox="1"/>
          <p:nvPr/>
        </p:nvSpPr>
        <p:spPr>
          <a:xfrm>
            <a:off x="4606290" y="6000750"/>
            <a:ext cx="7120890" cy="523220"/>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hlinkClick r:id="rId4"/>
              </a:rPr>
              <a:t>mbscherer@ucmo.edu</a:t>
            </a:r>
            <a:r>
              <a:rPr lang="en-US" sz="2800" dirty="0">
                <a:latin typeface="Calibri" panose="020F0502020204030204" pitchFamily="34" charset="0"/>
                <a:cs typeface="Calibri" panose="020F0502020204030204" pitchFamily="34" charset="0"/>
              </a:rPr>
              <a:t>  Password: </a:t>
            </a:r>
            <a:r>
              <a:rPr lang="en-US" sz="2800" dirty="0" err="1">
                <a:latin typeface="Calibri" panose="020F0502020204030204" pitchFamily="34" charset="0"/>
                <a:cs typeface="Calibri" panose="020F0502020204030204" pitchFamily="34" charset="0"/>
              </a:rPr>
              <a:t>mbscherer</a:t>
            </a:r>
            <a:endParaRPr lang="en-US" sz="2800" dirty="0">
              <a:latin typeface="Calibri" panose="020F0502020204030204" pitchFamily="34" charset="0"/>
              <a:cs typeface="Calibri" panose="020F0502020204030204" pitchFamily="34" charset="0"/>
            </a:endParaRPr>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89</a:t>
            </a:fld>
            <a:endParaRPr dirty="0"/>
          </a:p>
        </p:txBody>
      </p:sp>
    </p:spTree>
    <p:extLst>
      <p:ext uri="{BB962C8B-B14F-4D97-AF65-F5344CB8AC3E}">
        <p14:creationId xmlns:p14="http://schemas.microsoft.com/office/powerpoint/2010/main" val="1017178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body" idx="1"/>
          </p:nvPr>
        </p:nvSpPr>
        <p:spPr>
          <a:xfrm>
            <a:off x="381000" y="2008682"/>
            <a:ext cx="11430000" cy="4569918"/>
          </a:xfrm>
          <a:prstGeom prst="rect">
            <a:avLst/>
          </a:prstGeom>
        </p:spPr>
        <p:txBody>
          <a:bodyPr spcFirstLastPara="1" wrap="square" lIns="121900" tIns="60933" rIns="121900" bIns="60933" anchor="t" anchorCtr="0">
            <a:normAutofit lnSpcReduction="10000"/>
          </a:bodyPr>
          <a:lstStyle/>
          <a:p>
            <a:pPr marL="112713" lvl="0" indent="-457200">
              <a:spcBef>
                <a:spcPts val="0"/>
              </a:spcBef>
              <a:spcAft>
                <a:spcPts val="800"/>
              </a:spcAft>
              <a:buClr>
                <a:schemeClr val="bg2"/>
              </a:buClr>
              <a:buSzPct val="100000"/>
              <a:buFont typeface="Arial" panose="020B0604020202020204" pitchFamily="34" charset="0"/>
              <a:buChar char="•"/>
            </a:pPr>
            <a:r>
              <a:rPr lang="en-US" sz="2800" b="1" dirty="0">
                <a:solidFill>
                  <a:srgbClr val="004B8D"/>
                </a:solidFill>
              </a:rPr>
              <a:t>Section 1</a:t>
            </a:r>
            <a:r>
              <a:rPr lang="en-US" sz="2800" dirty="0">
                <a:solidFill>
                  <a:srgbClr val="004B8D"/>
                </a:solidFill>
              </a:rPr>
              <a:t>: How Do I Begin? </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a:solidFill>
                  <a:srgbClr val="004B8D"/>
                </a:solidFill>
              </a:rPr>
              <a:t>Section 2</a:t>
            </a:r>
            <a:r>
              <a:rPr lang="en-US" sz="2800" dirty="0">
                <a:solidFill>
                  <a:srgbClr val="004B8D"/>
                </a:solidFill>
              </a:rPr>
              <a:t>: MAP-A Vocabulary and Structure</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a:solidFill>
                  <a:srgbClr val="004B8D"/>
                </a:solidFill>
              </a:rPr>
              <a:t>Section 3</a:t>
            </a:r>
            <a:r>
              <a:rPr lang="en-US" sz="2800" dirty="0">
                <a:solidFill>
                  <a:srgbClr val="004B8D"/>
                </a:solidFill>
              </a:rPr>
              <a:t>: General Information MAP-A, DESE, and DLM</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a:solidFill>
                  <a:srgbClr val="004B8D"/>
                </a:solidFill>
              </a:rPr>
              <a:t>Section 4</a:t>
            </a:r>
            <a:r>
              <a:rPr lang="en-US" sz="2800" dirty="0">
                <a:solidFill>
                  <a:srgbClr val="004B8D"/>
                </a:solidFill>
              </a:rPr>
              <a:t>: Eligibility Criteria</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a:solidFill>
                  <a:srgbClr val="004B8D"/>
                </a:solidFill>
              </a:rPr>
              <a:t>Section 5</a:t>
            </a:r>
            <a:r>
              <a:rPr lang="en-US" sz="2800" dirty="0">
                <a:solidFill>
                  <a:srgbClr val="004B8D"/>
                </a:solidFill>
              </a:rPr>
              <a:t>: What are my First Steps? </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a:solidFill>
                  <a:srgbClr val="004B8D"/>
                </a:solidFill>
              </a:rPr>
              <a:t>Section 6</a:t>
            </a:r>
            <a:r>
              <a:rPr lang="en-US" sz="2800" dirty="0">
                <a:solidFill>
                  <a:srgbClr val="004B8D"/>
                </a:solidFill>
              </a:rPr>
              <a:t>: Instructionally Embedded Instruction Using the Linkage Levels</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a:solidFill>
                  <a:srgbClr val="004B8D"/>
                </a:solidFill>
              </a:rPr>
              <a:t>Section 7</a:t>
            </a:r>
            <a:r>
              <a:rPr lang="en-US" sz="2800" dirty="0">
                <a:solidFill>
                  <a:srgbClr val="004B8D"/>
                </a:solidFill>
              </a:rPr>
              <a:t>:</a:t>
            </a:r>
            <a:r>
              <a:rPr lang="en-US" sz="2800" dirty="0">
                <a:solidFill>
                  <a:srgbClr val="C00000"/>
                </a:solidFill>
              </a:rPr>
              <a:t> </a:t>
            </a:r>
            <a:r>
              <a:rPr lang="en-US" sz="2800" dirty="0">
                <a:solidFill>
                  <a:srgbClr val="004B8D"/>
                </a:solidFill>
              </a:rPr>
              <a:t>Tasks for Teachers</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a:solidFill>
                  <a:srgbClr val="004B8D"/>
                </a:solidFill>
              </a:rPr>
              <a:t>Section 8</a:t>
            </a:r>
            <a:r>
              <a:rPr lang="en-US" sz="2800" dirty="0">
                <a:solidFill>
                  <a:srgbClr val="004B8D"/>
                </a:solidFill>
              </a:rPr>
              <a:t>: Resources for Success</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a:solidFill>
                  <a:srgbClr val="004B8D"/>
                </a:solidFill>
              </a:rPr>
              <a:t>Section 9</a:t>
            </a:r>
            <a:r>
              <a:rPr lang="en-US" sz="2800" dirty="0">
                <a:solidFill>
                  <a:srgbClr val="004B8D"/>
                </a:solidFill>
              </a:rPr>
              <a:t>: Deeper Look at Giving the MAP-A  </a:t>
            </a:r>
          </a:p>
          <a:p>
            <a:pPr marL="0" indent="0">
              <a:spcBef>
                <a:spcPts val="480"/>
              </a:spcBef>
              <a:buNone/>
            </a:pPr>
            <a:endParaRPr sz="4000" dirty="0"/>
          </a:p>
        </p:txBody>
      </p:sp>
      <p:sp>
        <p:nvSpPr>
          <p:cNvPr id="204" name="Google Shape;204;p34"/>
          <p:cNvSpPr txBox="1">
            <a:spLocks noGrp="1"/>
          </p:cNvSpPr>
          <p:nvPr>
            <p:ph type="title"/>
          </p:nvPr>
        </p:nvSpPr>
        <p:spPr>
          <a:xfrm>
            <a:off x="381000" y="1040028"/>
            <a:ext cx="11430000" cy="1066800"/>
          </a:xfrm>
          <a:prstGeom prst="rect">
            <a:avLst/>
          </a:prstGeom>
        </p:spPr>
        <p:txBody>
          <a:bodyPr spcFirstLastPara="1" wrap="square" lIns="121900" tIns="60933" rIns="121900" bIns="60933" anchor="ctr" anchorCtr="0">
            <a:normAutofit/>
          </a:bodyPr>
          <a:lstStyle/>
          <a:p>
            <a:r>
              <a:rPr lang="en-US" sz="4400" dirty="0"/>
              <a:t>AGENDA FOR THE DAY</a:t>
            </a:r>
            <a:endParaRPr sz="4400" dirty="0"/>
          </a:p>
        </p:txBody>
      </p:sp>
      <p:sp>
        <p:nvSpPr>
          <p:cNvPr id="5" name="Google Shape;252;p8"/>
          <p:cNvSpPr txBox="1"/>
          <p:nvPr/>
        </p:nvSpPr>
        <p:spPr>
          <a:xfrm>
            <a:off x="10797162" y="1080649"/>
            <a:ext cx="1224900" cy="4563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HO #1</a:t>
            </a:r>
            <a:endParaRPr sz="1800" b="0" i="0" u="none" strike="noStrike" cap="none" dirty="0">
              <a:solidFill>
                <a:schemeClr val="dk1"/>
              </a:solidFill>
              <a:latin typeface="Calibri"/>
              <a:ea typeface="Calibri"/>
              <a:cs typeface="Calibri"/>
              <a:sym typeface="Calibri"/>
            </a:endParaRP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a:t>
            </a:fld>
            <a:endParaRPr dirty="0"/>
          </a:p>
        </p:txBody>
      </p:sp>
    </p:spTree>
    <p:extLst>
      <p:ext uri="{BB962C8B-B14F-4D97-AF65-F5344CB8AC3E}">
        <p14:creationId xmlns:p14="http://schemas.microsoft.com/office/powerpoint/2010/main" val="3264071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92500"/>
          </a:bodyPr>
          <a:lstStyle/>
          <a:p>
            <a:pPr marL="76200" lvl="0" indent="0">
              <a:spcBef>
                <a:spcPts val="600"/>
              </a:spcBef>
              <a:buClr>
                <a:schemeClr val="dk2"/>
              </a:buClr>
              <a:buSzPct val="100000"/>
              <a:buNone/>
            </a:pPr>
            <a:r>
              <a:rPr lang="en-US" sz="3200" b="1" dirty="0"/>
              <a:t>READ </a:t>
            </a:r>
            <a:r>
              <a:rPr lang="en-US" sz="3200" dirty="0"/>
              <a:t>the Guide to DLM Test Administrator Training Manual</a:t>
            </a:r>
          </a:p>
          <a:p>
            <a:pPr marL="1447800" lvl="2" indent="-457200">
              <a:spcBef>
                <a:spcPts val="600"/>
              </a:spcBef>
              <a:buClr>
                <a:schemeClr val="dk2"/>
              </a:buClr>
              <a:buSzPct val="100000"/>
            </a:pPr>
            <a:r>
              <a:rPr lang="en-US" sz="2666" b="1" dirty="0"/>
              <a:t>Module 1</a:t>
            </a:r>
            <a:r>
              <a:rPr lang="en-US" sz="2666" dirty="0"/>
              <a:t>: Overview of the DLM Alternate Assessment</a:t>
            </a:r>
          </a:p>
          <a:p>
            <a:pPr marL="1447800" lvl="2" indent="-457200">
              <a:spcBef>
                <a:spcPts val="600"/>
              </a:spcBef>
              <a:buClr>
                <a:schemeClr val="dk2"/>
              </a:buClr>
              <a:buSzPct val="100000"/>
            </a:pPr>
            <a:r>
              <a:rPr lang="en-US" sz="2666" b="1" dirty="0"/>
              <a:t>Module 2</a:t>
            </a:r>
            <a:r>
              <a:rPr lang="en-US" sz="2666" dirty="0"/>
              <a:t>: </a:t>
            </a:r>
            <a:r>
              <a:rPr lang="en-US" sz="2666" dirty="0" err="1"/>
              <a:t>Testlets</a:t>
            </a:r>
            <a:endParaRPr lang="en-US" sz="2666" dirty="0"/>
          </a:p>
          <a:p>
            <a:pPr marL="1447800" lvl="2" indent="-457200">
              <a:spcBef>
                <a:spcPts val="600"/>
              </a:spcBef>
              <a:buClr>
                <a:schemeClr val="dk2"/>
              </a:buClr>
              <a:buSzPct val="100000"/>
            </a:pPr>
            <a:r>
              <a:rPr lang="en-US" sz="2666" b="1" dirty="0"/>
              <a:t>Module 3</a:t>
            </a:r>
            <a:r>
              <a:rPr lang="en-US" sz="2666" dirty="0"/>
              <a:t>: The Instructionally Embedded Model</a:t>
            </a:r>
          </a:p>
          <a:p>
            <a:pPr marL="1447800" lvl="2" indent="-457200">
              <a:spcBef>
                <a:spcPts val="600"/>
              </a:spcBef>
              <a:buClr>
                <a:schemeClr val="dk2"/>
              </a:buClr>
              <a:buSzPct val="100000"/>
            </a:pPr>
            <a:r>
              <a:rPr lang="en-US" sz="2666" b="1" dirty="0"/>
              <a:t>Module 4</a:t>
            </a:r>
            <a:r>
              <a:rPr lang="en-US" sz="2666" dirty="0"/>
              <a:t>: Becoming Familiar with the DLM website and its Resources</a:t>
            </a:r>
          </a:p>
          <a:p>
            <a:pPr marL="76200" lvl="0" indent="0">
              <a:spcBef>
                <a:spcPts val="600"/>
              </a:spcBef>
              <a:spcAft>
                <a:spcPts val="600"/>
              </a:spcAft>
              <a:buClr>
                <a:schemeClr val="dk2"/>
              </a:buClr>
              <a:buSzPct val="100000"/>
              <a:buNone/>
            </a:pPr>
            <a:r>
              <a:rPr lang="en-US" sz="3200" dirty="0"/>
              <a:t>Any person administering a MAP-A for the first time, must complete the four modules in the order listed above and receive an 80 percent or higher on the post-tests in order to administer </a:t>
            </a:r>
            <a:r>
              <a:rPr lang="en-US" sz="3200" dirty="0" err="1"/>
              <a:t>testlets</a:t>
            </a:r>
            <a:r>
              <a:rPr lang="en-US" sz="3200" dirty="0"/>
              <a:t>.</a:t>
            </a:r>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Required Test Administrator Training</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90</a:t>
            </a:fld>
            <a:endParaRPr dirty="0"/>
          </a:p>
        </p:txBody>
      </p:sp>
    </p:spTree>
    <p:extLst>
      <p:ext uri="{BB962C8B-B14F-4D97-AF65-F5344CB8AC3E}">
        <p14:creationId xmlns:p14="http://schemas.microsoft.com/office/powerpoint/2010/main" val="3286448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Calendar</a:t>
            </a:r>
            <a:endParaRPr sz="4400" dirty="0"/>
          </a:p>
        </p:txBody>
      </p:sp>
      <p:pic>
        <p:nvPicPr>
          <p:cNvPr id="5" name="Google Shape;810;p156" descr="Calendar&#10;&#10;Description automatically generated"/>
          <p:cNvPicPr preferRelativeResize="0"/>
          <p:nvPr/>
        </p:nvPicPr>
        <p:blipFill rotWithShape="1">
          <a:blip r:embed="rId3">
            <a:alphaModFix/>
          </a:blip>
          <a:srcRect/>
          <a:stretch/>
        </p:blipFill>
        <p:spPr>
          <a:xfrm>
            <a:off x="3201713" y="2282950"/>
            <a:ext cx="6330907" cy="408356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91</a:t>
            </a:fld>
            <a:endParaRPr dirty="0"/>
          </a:p>
        </p:txBody>
      </p:sp>
    </p:spTree>
    <p:extLst>
      <p:ext uri="{BB962C8B-B14F-4D97-AF65-F5344CB8AC3E}">
        <p14:creationId xmlns:p14="http://schemas.microsoft.com/office/powerpoint/2010/main" val="2221868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82"/>
          <p:cNvSpPr txBox="1">
            <a:spLocks noGrp="1"/>
          </p:cNvSpPr>
          <p:nvPr>
            <p:ph type="title"/>
          </p:nvPr>
        </p:nvSpPr>
        <p:spPr>
          <a:xfrm>
            <a:off x="355300" y="2233900"/>
            <a:ext cx="11785600" cy="1066800"/>
          </a:xfrm>
          <a:prstGeom prst="rect">
            <a:avLst/>
          </a:prstGeom>
          <a:noFill/>
          <a:ln>
            <a:noFill/>
          </a:ln>
        </p:spPr>
        <p:txBody>
          <a:bodyPr spcFirstLastPara="1" wrap="square" lIns="121900" tIns="60933" rIns="121900" bIns="60933" anchor="ctr" anchorCtr="0">
            <a:noAutofit/>
          </a:bodyPr>
          <a:lstStyle/>
          <a:p>
            <a:pPr algn="l">
              <a:buSzPts val="4000"/>
            </a:pPr>
            <a:r>
              <a:rPr lang="en-US" dirty="0">
                <a:solidFill>
                  <a:schemeClr val="lt1"/>
                </a:solidFill>
              </a:rPr>
              <a:t>Educator Portal-Kite </a:t>
            </a:r>
            <a:endParaRPr dirty="0">
              <a:solidFill>
                <a:schemeClr val="lt1"/>
              </a:solidFill>
            </a:endParaRPr>
          </a:p>
        </p:txBody>
      </p:sp>
      <p:sp>
        <p:nvSpPr>
          <p:cNvPr id="1010" name="Google Shape;1010;p82"/>
          <p:cNvSpPr txBox="1">
            <a:spLocks noGrp="1"/>
          </p:cNvSpPr>
          <p:nvPr>
            <p:ph type="sldNum" idx="12"/>
          </p:nvPr>
        </p:nvSpPr>
        <p:spPr>
          <a:xfrm>
            <a:off x="203200" y="177800"/>
            <a:ext cx="1016000" cy="365200"/>
          </a:xfrm>
          <a:prstGeom prst="rect">
            <a:avLst/>
          </a:prstGeom>
          <a:noFill/>
          <a:ln>
            <a:noFill/>
          </a:ln>
        </p:spPr>
        <p:txBody>
          <a:bodyPr spcFirstLastPara="1" wrap="square" lIns="121900" tIns="60933" rIns="121900" bIns="60933" anchor="ctr" anchorCtr="0">
            <a:noAutofit/>
          </a:bodyPr>
          <a:lstStyle/>
          <a:p>
            <a:pPr>
              <a:buSzPts val="1200"/>
            </a:pPr>
            <a:fld id="{00000000-1234-1234-1234-123412341234}" type="slidenum">
              <a:rPr lang="en-US"/>
              <a:pPr>
                <a:buSzPts val="1200"/>
              </a:pPr>
              <a:t>92</a:t>
            </a:fld>
            <a:endParaRPr/>
          </a:p>
        </p:txBody>
      </p:sp>
      <p:pic>
        <p:nvPicPr>
          <p:cNvPr id="1011" name="Google Shape;1011;p82"/>
          <p:cNvPicPr preferRelativeResize="0"/>
          <p:nvPr/>
        </p:nvPicPr>
        <p:blipFill rotWithShape="1">
          <a:blip r:embed="rId3">
            <a:alphaModFix/>
          </a:blip>
          <a:srcRect/>
          <a:stretch/>
        </p:blipFill>
        <p:spPr>
          <a:xfrm>
            <a:off x="203200" y="1039601"/>
            <a:ext cx="11699053" cy="5615199"/>
          </a:xfrm>
          <a:prstGeom prst="rect">
            <a:avLst/>
          </a:prstGeom>
          <a:noFill/>
          <a:ln>
            <a:noFill/>
          </a:ln>
        </p:spPr>
      </p:pic>
      <p:sp>
        <p:nvSpPr>
          <p:cNvPr id="1012" name="Google Shape;1012;p82"/>
          <p:cNvSpPr/>
          <p:nvPr/>
        </p:nvSpPr>
        <p:spPr>
          <a:xfrm>
            <a:off x="5761600" y="1468233"/>
            <a:ext cx="334400" cy="6504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SzPts val="1400"/>
            </a:pPr>
            <a:endParaRPr sz="1867"/>
          </a:p>
        </p:txBody>
      </p:sp>
      <p:sp>
        <p:nvSpPr>
          <p:cNvPr id="1013" name="Google Shape;1013;p82"/>
          <p:cNvSpPr txBox="1">
            <a:spLocks noGrp="1"/>
          </p:cNvSpPr>
          <p:nvPr>
            <p:ph type="body" idx="1"/>
          </p:nvPr>
        </p:nvSpPr>
        <p:spPr>
          <a:xfrm>
            <a:off x="1219200" y="0"/>
            <a:ext cx="9162400" cy="819200"/>
          </a:xfrm>
          <a:prstGeom prst="rect">
            <a:avLst/>
          </a:prstGeom>
          <a:noFill/>
          <a:ln>
            <a:noFill/>
          </a:ln>
        </p:spPr>
        <p:txBody>
          <a:bodyPr spcFirstLastPara="1" wrap="square" lIns="121900" tIns="60933" rIns="121900" bIns="60933" anchor="t" anchorCtr="0">
            <a:noAutofit/>
          </a:bodyPr>
          <a:lstStyle/>
          <a:p>
            <a:pPr marL="0" indent="0" algn="ctr">
              <a:spcBef>
                <a:spcPts val="853"/>
              </a:spcBef>
              <a:buSzPts val="3200"/>
              <a:buNone/>
            </a:pPr>
            <a:r>
              <a:rPr lang="en-US">
                <a:solidFill>
                  <a:schemeClr val="lt1"/>
                </a:solidFill>
              </a:rPr>
              <a:t>DLM Landing Page</a:t>
            </a:r>
            <a:endParaRPr>
              <a:solidFill>
                <a:schemeClr val="lt1"/>
              </a:solidFill>
            </a:endParaRPr>
          </a:p>
        </p:txBody>
      </p:sp>
      <p:sp>
        <p:nvSpPr>
          <p:cNvPr id="1014" name="Google Shape;1014;p82"/>
          <p:cNvSpPr/>
          <p:nvPr/>
        </p:nvSpPr>
        <p:spPr>
          <a:xfrm>
            <a:off x="4564067" y="1468233"/>
            <a:ext cx="334400" cy="6504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SzPts val="1400"/>
            </a:pPr>
            <a:endParaRPr sz="1867"/>
          </a:p>
        </p:txBody>
      </p:sp>
    </p:spTree>
    <p:extLst>
      <p:ext uri="{BB962C8B-B14F-4D97-AF65-F5344CB8AC3E}">
        <p14:creationId xmlns:p14="http://schemas.microsoft.com/office/powerpoint/2010/main" val="65544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Login to Educator Portal</a:t>
            </a:r>
            <a:endParaRPr sz="4400" dirty="0"/>
          </a:p>
        </p:txBody>
      </p:sp>
      <p:pic>
        <p:nvPicPr>
          <p:cNvPr id="4" name="Picture 3"/>
          <p:cNvPicPr>
            <a:picLocks noChangeAspect="1"/>
          </p:cNvPicPr>
          <p:nvPr/>
        </p:nvPicPr>
        <p:blipFill>
          <a:blip r:embed="rId3"/>
          <a:stretch>
            <a:fillRect/>
          </a:stretch>
        </p:blipFill>
        <p:spPr>
          <a:xfrm>
            <a:off x="1245870" y="2063306"/>
            <a:ext cx="9761219" cy="453513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93</a:t>
            </a:fld>
            <a:endParaRPr dirty="0"/>
          </a:p>
        </p:txBody>
      </p:sp>
    </p:spTree>
    <p:extLst>
      <p:ext uri="{BB962C8B-B14F-4D97-AF65-F5344CB8AC3E}">
        <p14:creationId xmlns:p14="http://schemas.microsoft.com/office/powerpoint/2010/main" val="3444270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a:t>Sign the Security Agreement</a:t>
            </a:r>
            <a:endParaRPr sz="4400" dirty="0"/>
          </a:p>
        </p:txBody>
      </p:sp>
      <p:pic>
        <p:nvPicPr>
          <p:cNvPr id="2" name="Picture 1"/>
          <p:cNvPicPr>
            <a:picLocks noChangeAspect="1"/>
          </p:cNvPicPr>
          <p:nvPr/>
        </p:nvPicPr>
        <p:blipFill>
          <a:blip r:embed="rId3"/>
          <a:stretch>
            <a:fillRect/>
          </a:stretch>
        </p:blipFill>
        <p:spPr>
          <a:xfrm>
            <a:off x="1177290" y="1939861"/>
            <a:ext cx="9955530" cy="4821612"/>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94</a:t>
            </a:fld>
            <a:endParaRPr dirty="0"/>
          </a:p>
        </p:txBody>
      </p:sp>
    </p:spTree>
    <p:extLst>
      <p:ext uri="{BB962C8B-B14F-4D97-AF65-F5344CB8AC3E}">
        <p14:creationId xmlns:p14="http://schemas.microsoft.com/office/powerpoint/2010/main" val="644751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lvl="0" indent="0">
              <a:spcBef>
                <a:spcPts val="600"/>
              </a:spcBef>
              <a:buClr>
                <a:schemeClr val="dk2"/>
              </a:buClr>
              <a:buSzPct val="100000"/>
              <a:buNone/>
            </a:pPr>
            <a:r>
              <a:rPr lang="en-US" sz="4200" b="1" dirty="0"/>
              <a:t>Things you CAN’T do:</a:t>
            </a:r>
          </a:p>
          <a:p>
            <a:pPr marL="533400" indent="-457200">
              <a:spcBef>
                <a:spcPts val="600"/>
              </a:spcBef>
              <a:buClr>
                <a:schemeClr val="dk2"/>
              </a:buClr>
              <a:buSzPct val="100000"/>
            </a:pPr>
            <a:r>
              <a:rPr lang="en-US" sz="3800" dirty="0"/>
              <a:t>Share Educator Portal passwords</a:t>
            </a:r>
          </a:p>
          <a:p>
            <a:pPr marL="533400" indent="-457200">
              <a:spcBef>
                <a:spcPts val="600"/>
              </a:spcBef>
              <a:buClr>
                <a:schemeClr val="dk2"/>
              </a:buClr>
              <a:buSzPct val="100000"/>
            </a:pPr>
            <a:r>
              <a:rPr lang="en-US" sz="3800" dirty="0"/>
              <a:t>Save </a:t>
            </a:r>
            <a:r>
              <a:rPr lang="en-US" sz="3800" dirty="0" err="1"/>
              <a:t>testlets</a:t>
            </a:r>
            <a:r>
              <a:rPr lang="en-US" sz="3800" dirty="0"/>
              <a:t> on a personal storage device</a:t>
            </a:r>
          </a:p>
          <a:p>
            <a:pPr marL="533400" indent="-457200">
              <a:spcBef>
                <a:spcPts val="600"/>
              </a:spcBef>
              <a:buClr>
                <a:schemeClr val="dk2"/>
              </a:buClr>
              <a:buSzPct val="100000"/>
            </a:pPr>
            <a:r>
              <a:rPr lang="en-US" sz="3800" dirty="0"/>
              <a:t>Post items on social media</a:t>
            </a:r>
          </a:p>
          <a:p>
            <a:pPr marL="533400" indent="-457200">
              <a:spcBef>
                <a:spcPts val="600"/>
              </a:spcBef>
              <a:buClr>
                <a:schemeClr val="dk2"/>
              </a:buClr>
              <a:buSzPct val="100000"/>
            </a:pPr>
            <a:r>
              <a:rPr lang="en-US" sz="3800" dirty="0"/>
              <a:t>Test outside regular school hours</a:t>
            </a:r>
          </a:p>
          <a:p>
            <a:pPr marL="590550" lvl="0" indent="-514350">
              <a:spcBef>
                <a:spcPts val="600"/>
              </a:spcBef>
              <a:buClr>
                <a:schemeClr val="dk2"/>
              </a:buClr>
              <a:buSzPct val="100000"/>
              <a:buFont typeface="+mj-lt"/>
              <a:buAutoNum type="arabicPeriod"/>
            </a:pPr>
            <a:endParaRPr lang="en-US" sz="3200" dirty="0"/>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Test Security</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95</a:t>
            </a:fld>
            <a:endParaRPr dirty="0"/>
          </a:p>
        </p:txBody>
      </p:sp>
    </p:spTree>
    <p:extLst>
      <p:ext uri="{BB962C8B-B14F-4D97-AF65-F5344CB8AC3E}">
        <p14:creationId xmlns:p14="http://schemas.microsoft.com/office/powerpoint/2010/main" val="1566958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lnSpcReduction="10000"/>
          </a:bodyPr>
          <a:lstStyle/>
          <a:p>
            <a:pPr marL="590550" lvl="0" indent="-514350">
              <a:spcBef>
                <a:spcPts val="600"/>
              </a:spcBef>
              <a:buClr>
                <a:schemeClr val="dk2"/>
              </a:buClr>
              <a:buSzPct val="100000"/>
              <a:buFont typeface="Arial" panose="020B0604020202020204" pitchFamily="34" charset="0"/>
              <a:buChar char="•"/>
            </a:pPr>
            <a:r>
              <a:rPr lang="en-US" sz="3200" dirty="0"/>
              <a:t>Go to Landing Page and then Educator Portal</a:t>
            </a:r>
          </a:p>
          <a:p>
            <a:pPr marL="590550" lvl="0" indent="-514350">
              <a:spcBef>
                <a:spcPts val="600"/>
              </a:spcBef>
              <a:buClr>
                <a:schemeClr val="dk2"/>
              </a:buClr>
              <a:buSzPct val="100000"/>
              <a:buFont typeface="Arial" panose="020B0604020202020204" pitchFamily="34" charset="0"/>
              <a:buChar char="•"/>
            </a:pPr>
            <a:r>
              <a:rPr lang="en-US" sz="3200" dirty="0"/>
              <a:t>Login using email address as your Username and Password</a:t>
            </a:r>
          </a:p>
          <a:p>
            <a:pPr marL="590550" lvl="0" indent="-514350">
              <a:spcBef>
                <a:spcPts val="600"/>
              </a:spcBef>
              <a:buClr>
                <a:schemeClr val="dk2"/>
              </a:buClr>
              <a:buSzPct val="100000"/>
              <a:buFont typeface="Arial" panose="020B0604020202020204" pitchFamily="34" charset="0"/>
              <a:buChar char="•"/>
            </a:pPr>
            <a:r>
              <a:rPr lang="en-US" sz="3200" dirty="0"/>
              <a:t>Click on “Settings” and then select “Students”</a:t>
            </a:r>
          </a:p>
          <a:p>
            <a:pPr marL="590550" lvl="0" indent="-514350">
              <a:spcBef>
                <a:spcPts val="600"/>
              </a:spcBef>
              <a:buClr>
                <a:schemeClr val="dk2"/>
              </a:buClr>
              <a:buSzPct val="100000"/>
              <a:buFont typeface="Arial" panose="020B0604020202020204" pitchFamily="34" charset="0"/>
              <a:buChar char="•"/>
            </a:pPr>
            <a:r>
              <a:rPr lang="en-US" sz="3200" dirty="0"/>
              <a:t>Click “Search”</a:t>
            </a:r>
          </a:p>
          <a:p>
            <a:pPr marL="590550" lvl="0" indent="-514350">
              <a:spcBef>
                <a:spcPts val="600"/>
              </a:spcBef>
              <a:buClr>
                <a:schemeClr val="dk2"/>
              </a:buClr>
              <a:buSzPct val="100000"/>
              <a:buFont typeface="Arial" panose="020B0604020202020204" pitchFamily="34" charset="0"/>
              <a:buChar char="•"/>
            </a:pPr>
            <a:r>
              <a:rPr lang="en-US" sz="3200" dirty="0"/>
              <a:t>Find student’s name</a:t>
            </a:r>
          </a:p>
          <a:p>
            <a:pPr marL="590550" lvl="0" indent="-514350">
              <a:spcBef>
                <a:spcPts val="600"/>
              </a:spcBef>
              <a:buClr>
                <a:schemeClr val="dk2"/>
              </a:buClr>
              <a:buSzPct val="100000"/>
              <a:buFont typeface="Arial" panose="020B0604020202020204" pitchFamily="34" charset="0"/>
              <a:buChar char="•"/>
            </a:pPr>
            <a:r>
              <a:rPr lang="en-US" sz="3200" dirty="0"/>
              <a:t>Find “First Contact” column</a:t>
            </a:r>
          </a:p>
          <a:p>
            <a:pPr marL="590550" lvl="0" indent="-514350">
              <a:spcBef>
                <a:spcPts val="600"/>
              </a:spcBef>
              <a:buClr>
                <a:schemeClr val="dk2"/>
              </a:buClr>
              <a:buSzPct val="100000"/>
              <a:buFont typeface="Arial" panose="020B0604020202020204" pitchFamily="34" charset="0"/>
              <a:buChar char="•"/>
            </a:pPr>
            <a:r>
              <a:rPr lang="en-US" sz="3200" dirty="0"/>
              <a:t>Click on “Hotlink” in First Contact column</a:t>
            </a:r>
          </a:p>
          <a:p>
            <a:pPr marL="590550" lvl="0" indent="-514350">
              <a:spcBef>
                <a:spcPts val="600"/>
              </a:spcBef>
              <a:buClr>
                <a:schemeClr val="dk2"/>
              </a:buClr>
              <a:buSzPct val="100000"/>
              <a:buFont typeface="Arial" panose="020B0604020202020204" pitchFamily="34" charset="0"/>
              <a:buChar char="•"/>
            </a:pPr>
            <a:r>
              <a:rPr lang="en-US" sz="3200" b="1" dirty="0"/>
              <a:t>See TAM, Appendix A for First Contact</a:t>
            </a:r>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The First Contact Survey (FCS)</a:t>
            </a:r>
            <a:endParaRPr sz="4400" dirty="0"/>
          </a:p>
        </p:txBody>
      </p:sp>
      <p:sp>
        <p:nvSpPr>
          <p:cNvPr id="2" name="TextBox 1"/>
          <p:cNvSpPr txBox="1"/>
          <p:nvPr/>
        </p:nvSpPr>
        <p:spPr>
          <a:xfrm rot="1366031">
            <a:off x="9010524" y="4192539"/>
            <a:ext cx="2492468" cy="1938992"/>
          </a:xfrm>
          <a:prstGeom prst="rect">
            <a:avLst/>
          </a:prstGeom>
          <a:solidFill>
            <a:schemeClr val="accent6">
              <a:lumMod val="20000"/>
              <a:lumOff val="80000"/>
            </a:schemeClr>
          </a:solidFill>
          <a:ln>
            <a:solidFill>
              <a:schemeClr val="accent5"/>
            </a:solidFill>
          </a:ln>
        </p:spPr>
        <p:txBody>
          <a:bodyPr wrap="square" rtlCol="0">
            <a:spAutoFit/>
          </a:bodyPr>
          <a:lstStyle/>
          <a:p>
            <a:pPr algn="ctr"/>
            <a:r>
              <a:rPr lang="en-US" sz="2400" b="1" i="1" dirty="0">
                <a:solidFill>
                  <a:srgbClr val="004B8E"/>
                </a:solidFill>
              </a:rPr>
              <a:t>ALL previous First Contact Surveys are gone and MUST be REDONE!</a:t>
            </a:r>
          </a:p>
        </p:txBody>
      </p:sp>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96</a:t>
            </a:fld>
            <a:endParaRPr dirty="0"/>
          </a:p>
        </p:txBody>
      </p:sp>
    </p:spTree>
    <p:extLst>
      <p:ext uri="{BB962C8B-B14F-4D97-AF65-F5344CB8AC3E}">
        <p14:creationId xmlns:p14="http://schemas.microsoft.com/office/powerpoint/2010/main" val="641194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92500" lnSpcReduction="20000"/>
          </a:bodyPr>
          <a:lstStyle/>
          <a:p>
            <a:pPr marL="590550" lvl="0" indent="-514350">
              <a:spcBef>
                <a:spcPts val="600"/>
              </a:spcBef>
              <a:buClr>
                <a:schemeClr val="dk2"/>
              </a:buClr>
              <a:buSzPct val="100000"/>
              <a:buFont typeface="Arial" panose="020B0604020202020204" pitchFamily="34" charset="0"/>
              <a:buChar char="•"/>
            </a:pPr>
            <a:r>
              <a:rPr lang="en-US" sz="3200" dirty="0"/>
              <a:t>The teacher uses Education Portal to complete Personal Needs and  Preferences (PNP)</a:t>
            </a:r>
          </a:p>
          <a:p>
            <a:pPr marL="590550" lvl="0" indent="-514350">
              <a:spcBef>
                <a:spcPts val="600"/>
              </a:spcBef>
              <a:buClr>
                <a:schemeClr val="dk2"/>
              </a:buClr>
              <a:buSzPct val="100000"/>
              <a:buFont typeface="Arial" panose="020B0604020202020204" pitchFamily="34" charset="0"/>
              <a:buChar char="•"/>
            </a:pPr>
            <a:r>
              <a:rPr lang="en-US" sz="3200" dirty="0"/>
              <a:t>One PNP is completed by the Test Administrator for each MAP-A student.</a:t>
            </a:r>
          </a:p>
          <a:p>
            <a:pPr marL="590550" lvl="0" indent="-514350">
              <a:spcBef>
                <a:spcPts val="600"/>
              </a:spcBef>
              <a:buClr>
                <a:schemeClr val="dk2"/>
              </a:buClr>
              <a:buSzPct val="100000"/>
              <a:buFont typeface="Arial" panose="020B0604020202020204" pitchFamily="34" charset="0"/>
              <a:buChar char="•"/>
            </a:pPr>
            <a:r>
              <a:rPr lang="en-US" sz="3200" dirty="0"/>
              <a:t>The PNP lists accessibility options that will be used by the student as he or she takes tests administered in Kite Student Portal</a:t>
            </a:r>
          </a:p>
          <a:p>
            <a:pPr marL="590550" lvl="0" indent="-514350">
              <a:spcBef>
                <a:spcPts val="600"/>
              </a:spcBef>
              <a:buClr>
                <a:schemeClr val="dk2"/>
              </a:buClr>
              <a:buSzPct val="100000"/>
              <a:buFont typeface="Arial" panose="020B0604020202020204" pitchFamily="34" charset="0"/>
              <a:buChar char="•"/>
            </a:pPr>
            <a:r>
              <a:rPr lang="en-US" sz="3200" dirty="0"/>
              <a:t>Completing a PNP for each MAP-A student ensures the </a:t>
            </a:r>
            <a:r>
              <a:rPr lang="en-US" sz="3200" dirty="0" err="1"/>
              <a:t>testlets</a:t>
            </a:r>
            <a:r>
              <a:rPr lang="en-US" sz="3200" dirty="0"/>
              <a:t> are personalized and accessible for each student</a:t>
            </a:r>
          </a:p>
          <a:p>
            <a:pPr marL="590550" lvl="0" indent="-514350">
              <a:spcBef>
                <a:spcPts val="600"/>
              </a:spcBef>
              <a:buClr>
                <a:schemeClr val="dk2"/>
              </a:buClr>
              <a:buSzPct val="100000"/>
              <a:buFont typeface="Arial" panose="020B0604020202020204" pitchFamily="34" charset="0"/>
              <a:buChar char="•"/>
            </a:pPr>
            <a:r>
              <a:rPr lang="en-US" sz="3200" dirty="0"/>
              <a:t>It ensures that the student’s academic skills are what is being assessed and NOT their use of technology</a:t>
            </a:r>
          </a:p>
          <a:p>
            <a:pPr marL="76200" lvl="0" indent="0">
              <a:spcBef>
                <a:spcPts val="600"/>
              </a:spcBef>
              <a:buClr>
                <a:schemeClr val="dk2"/>
              </a:buClr>
              <a:buSzPct val="100000"/>
              <a:buNone/>
            </a:pPr>
            <a:endParaRPr lang="en-US" sz="2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Personal Needs and Preferences (PNP)</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97</a:t>
            </a:fld>
            <a:endParaRPr dirty="0"/>
          </a:p>
        </p:txBody>
      </p:sp>
    </p:spTree>
    <p:extLst>
      <p:ext uri="{BB962C8B-B14F-4D97-AF65-F5344CB8AC3E}">
        <p14:creationId xmlns:p14="http://schemas.microsoft.com/office/powerpoint/2010/main" val="1504545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lnSpcReduction="10000"/>
          </a:bodyPr>
          <a:lstStyle/>
          <a:p>
            <a:pPr marL="590550" lvl="0" indent="-514350">
              <a:spcBef>
                <a:spcPts val="600"/>
              </a:spcBef>
              <a:buClr>
                <a:schemeClr val="dk2"/>
              </a:buClr>
              <a:buSzPct val="100000"/>
              <a:buFont typeface="Arial" panose="020B0604020202020204" pitchFamily="34" charset="0"/>
              <a:buChar char="•"/>
            </a:pPr>
            <a:r>
              <a:rPr lang="en-US" sz="3200" b="1" dirty="0"/>
              <a:t>Kite Student Portal </a:t>
            </a:r>
            <a:r>
              <a:rPr lang="en-US" sz="3200" dirty="0"/>
              <a:t>is an application students will use to take tests. Students will need a Kite username and password.</a:t>
            </a:r>
          </a:p>
          <a:p>
            <a:pPr marL="1047750" lvl="1" indent="-514350">
              <a:spcBef>
                <a:spcPts val="600"/>
              </a:spcBef>
              <a:buClr>
                <a:schemeClr val="dk2"/>
              </a:buClr>
              <a:buSzPct val="100000"/>
              <a:buFont typeface="Arial" panose="020B0604020202020204" pitchFamily="34" charset="0"/>
              <a:buChar char="•"/>
            </a:pPr>
            <a:r>
              <a:rPr lang="en-US" sz="3200" b="1" dirty="0">
                <a:solidFill>
                  <a:srgbClr val="009900"/>
                </a:solidFill>
              </a:rPr>
              <a:t>Student Portal Version 9 is still current</a:t>
            </a:r>
          </a:p>
          <a:p>
            <a:pPr marL="590550" indent="-514350">
              <a:spcBef>
                <a:spcPts val="600"/>
              </a:spcBef>
              <a:buClr>
                <a:schemeClr val="dk2"/>
              </a:buClr>
              <a:buSzPct val="100000"/>
              <a:buFont typeface="Arial" panose="020B0604020202020204" pitchFamily="34" charset="0"/>
              <a:buChar char="•"/>
            </a:pPr>
            <a:r>
              <a:rPr lang="en-US" sz="3200" b="1" dirty="0"/>
              <a:t>Kite Student Portal </a:t>
            </a:r>
            <a:r>
              <a:rPr lang="en-US" sz="3200" dirty="0"/>
              <a:t>is an application that allows educators to enter and manage student data, enroll students in instructionally-embedded assessments, retrieve test tickets, and access professional development and training modules.</a:t>
            </a:r>
          </a:p>
          <a:p>
            <a:pPr marL="1047750" lvl="1" indent="-514350">
              <a:spcBef>
                <a:spcPts val="600"/>
              </a:spcBef>
              <a:buClr>
                <a:schemeClr val="dk2"/>
              </a:buClr>
              <a:buSzPct val="100000"/>
              <a:buFont typeface="Arial" panose="020B0604020202020204" pitchFamily="34" charset="0"/>
              <a:buChar char="•"/>
            </a:pPr>
            <a:r>
              <a:rPr lang="en-US" sz="3200" b="1" dirty="0">
                <a:solidFill>
                  <a:srgbClr val="009900"/>
                </a:solidFill>
              </a:rPr>
              <a:t>Limited login attempts (5) and automatic time out after 40 minutes</a:t>
            </a: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The Two Main Parts of the Kite System</a:t>
            </a:r>
            <a:endParaRPr sz="4400" dirty="0"/>
          </a:p>
        </p:txBody>
      </p:sp>
      <p:pic>
        <p:nvPicPr>
          <p:cNvPr id="2" name="Picture 1"/>
          <p:cNvPicPr>
            <a:picLocks noChangeAspect="1"/>
          </p:cNvPicPr>
          <p:nvPr/>
        </p:nvPicPr>
        <p:blipFill>
          <a:blip r:embed="rId3"/>
          <a:stretch>
            <a:fillRect/>
          </a:stretch>
        </p:blipFill>
        <p:spPr>
          <a:xfrm>
            <a:off x="10721340" y="960037"/>
            <a:ext cx="1470660" cy="125544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98</a:t>
            </a:fld>
            <a:endParaRPr dirty="0"/>
          </a:p>
        </p:txBody>
      </p:sp>
    </p:spTree>
    <p:extLst>
      <p:ext uri="{BB962C8B-B14F-4D97-AF65-F5344CB8AC3E}">
        <p14:creationId xmlns:p14="http://schemas.microsoft.com/office/powerpoint/2010/main" val="3693420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92500" lnSpcReduction="10000"/>
          </a:bodyPr>
          <a:lstStyle/>
          <a:p>
            <a:pPr marL="533400" indent="-457200">
              <a:spcBef>
                <a:spcPts val="600"/>
              </a:spcBef>
              <a:buClr>
                <a:schemeClr val="bg2"/>
              </a:buClr>
              <a:buSzPct val="100000"/>
            </a:pPr>
            <a:r>
              <a:rPr lang="en-US" sz="3200" dirty="0">
                <a:solidFill>
                  <a:srgbClr val="014B8C"/>
                </a:solidFill>
              </a:rPr>
              <a:t>Complete First Contact Survey (FCS)</a:t>
            </a:r>
          </a:p>
          <a:p>
            <a:pPr marL="533400" indent="-457200">
              <a:spcBef>
                <a:spcPts val="600"/>
              </a:spcBef>
              <a:buClr>
                <a:schemeClr val="bg2"/>
              </a:buClr>
              <a:buSzPct val="100000"/>
            </a:pPr>
            <a:r>
              <a:rPr lang="en-US" sz="3200" dirty="0">
                <a:solidFill>
                  <a:srgbClr val="014B8C"/>
                </a:solidFill>
              </a:rPr>
              <a:t>Update Personal Needs Profile (PNP)</a:t>
            </a:r>
          </a:p>
          <a:p>
            <a:pPr marL="533400" indent="-457200">
              <a:spcBef>
                <a:spcPts val="600"/>
              </a:spcBef>
              <a:buClr>
                <a:schemeClr val="bg2"/>
              </a:buClr>
              <a:buSzPct val="100000"/>
            </a:pPr>
            <a:r>
              <a:rPr lang="en-US" sz="3200" dirty="0">
                <a:solidFill>
                  <a:srgbClr val="014B8C"/>
                </a:solidFill>
              </a:rPr>
              <a:t>Create instructional plans in the Instruction and Assessment Planner</a:t>
            </a:r>
          </a:p>
          <a:p>
            <a:pPr marL="533400" indent="-457200">
              <a:spcBef>
                <a:spcPts val="600"/>
              </a:spcBef>
              <a:buClr>
                <a:schemeClr val="bg2"/>
              </a:buClr>
              <a:buSzPct val="100000"/>
            </a:pPr>
            <a:r>
              <a:rPr lang="en-US" sz="3200" dirty="0">
                <a:solidFill>
                  <a:srgbClr val="014B8C"/>
                </a:solidFill>
              </a:rPr>
              <a:t>Instruct students</a:t>
            </a:r>
          </a:p>
          <a:p>
            <a:pPr marL="533400" indent="-457200">
              <a:spcBef>
                <a:spcPts val="600"/>
              </a:spcBef>
              <a:buClr>
                <a:schemeClr val="bg2"/>
              </a:buClr>
              <a:buSzPct val="100000"/>
            </a:pPr>
            <a:r>
              <a:rPr lang="en-US" sz="3200" dirty="0">
                <a:solidFill>
                  <a:srgbClr val="014B8C"/>
                </a:solidFill>
              </a:rPr>
              <a:t>Test students in Student Portal</a:t>
            </a:r>
          </a:p>
          <a:p>
            <a:pPr marL="533400" indent="-457200">
              <a:spcBef>
                <a:spcPts val="600"/>
              </a:spcBef>
              <a:buClr>
                <a:schemeClr val="bg2"/>
              </a:buClr>
              <a:buSzPct val="100000"/>
            </a:pPr>
            <a:r>
              <a:rPr lang="en-US" sz="3200" dirty="0">
                <a:solidFill>
                  <a:srgbClr val="014B8C"/>
                </a:solidFill>
              </a:rPr>
              <a:t>Check the DESE MAP-A Update to keep up with current guidance and deadlines</a:t>
            </a:r>
          </a:p>
          <a:p>
            <a:pPr marL="533400" indent="-457200">
              <a:spcBef>
                <a:spcPts val="600"/>
              </a:spcBef>
              <a:buClr>
                <a:schemeClr val="bg2"/>
              </a:buClr>
              <a:buSzPct val="100000"/>
            </a:pPr>
            <a:r>
              <a:rPr lang="en-US" sz="3200" dirty="0">
                <a:solidFill>
                  <a:srgbClr val="014B8C"/>
                </a:solidFill>
                <a:hlinkClick r:id="rId3"/>
              </a:rPr>
              <a:t>Caryn.Giarratano@dese.mo.gov</a:t>
            </a: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a:t>The Teacher Duty Checklist</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99</a:t>
            </a:fld>
            <a:endParaRPr dirty="0"/>
          </a:p>
        </p:txBody>
      </p:sp>
    </p:spTree>
    <p:extLst>
      <p:ext uri="{BB962C8B-B14F-4D97-AF65-F5344CB8AC3E}">
        <p14:creationId xmlns:p14="http://schemas.microsoft.com/office/powerpoint/2010/main" val="2593268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4337</TotalTime>
  <Words>30422</Words>
  <Application>Microsoft Office PowerPoint</Application>
  <PresentationFormat>Widescreen</PresentationFormat>
  <Paragraphs>1602</Paragraphs>
  <Slides>143</Slides>
  <Notes>143</Notes>
  <HiddenSlides>7</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143</vt:i4>
      </vt:variant>
    </vt:vector>
  </HeadingPairs>
  <TitlesOfParts>
    <vt:vector size="156" baseType="lpstr">
      <vt:lpstr>Calibri</vt:lpstr>
      <vt:lpstr>Pangolin</vt:lpstr>
      <vt:lpstr>Arial</vt:lpstr>
      <vt:lpstr>Century Gothic</vt:lpstr>
      <vt:lpstr>Rambla</vt:lpstr>
      <vt:lpstr>Noto Sans Symbols</vt:lpstr>
      <vt:lpstr>Times New Roman</vt:lpstr>
      <vt:lpstr>Courier New</vt:lpstr>
      <vt:lpstr>Verdana</vt:lpstr>
      <vt:lpstr>Roboto</vt:lpstr>
      <vt:lpstr>Allerta</vt:lpstr>
      <vt:lpstr>Content Layouts</vt:lpstr>
      <vt:lpstr>1_Content Layouts</vt:lpstr>
      <vt:lpstr>MAP-A  2023-24</vt:lpstr>
      <vt:lpstr>Prerequisites and Preparations</vt:lpstr>
      <vt:lpstr>Notes to Presenter</vt:lpstr>
      <vt:lpstr>NORMS</vt:lpstr>
      <vt:lpstr>Welcome and Introductions</vt:lpstr>
      <vt:lpstr>Essential Questions</vt:lpstr>
      <vt:lpstr>Essential Questions</vt:lpstr>
      <vt:lpstr>Connections</vt:lpstr>
      <vt:lpstr>AGENDA FOR THE DAY</vt:lpstr>
      <vt:lpstr>Planning Your Calendar</vt:lpstr>
      <vt:lpstr>Section 1: How Do I Begin?</vt:lpstr>
      <vt:lpstr>MAP-A/DLM Manuals</vt:lpstr>
      <vt:lpstr>Where Do I Start?</vt:lpstr>
      <vt:lpstr>It Takes a Village</vt:lpstr>
      <vt:lpstr>Calendar</vt:lpstr>
      <vt:lpstr>Section 2: MAP-A Vocabulary and Structure</vt:lpstr>
      <vt:lpstr>What is MAP-A?</vt:lpstr>
      <vt:lpstr>Academic Instruction</vt:lpstr>
      <vt:lpstr>Important Vocabulary</vt:lpstr>
      <vt:lpstr>MAP-A and DLM</vt:lpstr>
      <vt:lpstr>Quick Draw</vt:lpstr>
      <vt:lpstr>MAP-A Structure for ELA and Math</vt:lpstr>
      <vt:lpstr>Science Structure</vt:lpstr>
      <vt:lpstr>Quizlet I</vt:lpstr>
      <vt:lpstr>Section 3: General Information MAP-A, DESE, and DLM</vt:lpstr>
      <vt:lpstr>MAP-A</vt:lpstr>
      <vt:lpstr>District Assessment</vt:lpstr>
      <vt:lpstr>MAP-A</vt:lpstr>
      <vt:lpstr>MAP-A is Unique</vt:lpstr>
      <vt:lpstr>Missouri Uses Two Models</vt:lpstr>
      <vt:lpstr>DESE MAP-A Web Page</vt:lpstr>
      <vt:lpstr>Administration Resources</vt:lpstr>
      <vt:lpstr>Alternate Standards</vt:lpstr>
      <vt:lpstr>Find Help Learning MAP-A</vt:lpstr>
      <vt:lpstr>Parent Information Tab</vt:lpstr>
      <vt:lpstr>Finding an Activity-Parent Information</vt:lpstr>
      <vt:lpstr>Quizlet II</vt:lpstr>
      <vt:lpstr>Navigating the Dynamic Learning Maps (DLM) Website</vt:lpstr>
      <vt:lpstr>DLM Website </vt:lpstr>
      <vt:lpstr>Missouri Webpage on Dynamic Learning Map (DLM)</vt:lpstr>
      <vt:lpstr>Quizlet III</vt:lpstr>
      <vt:lpstr>Section 4: Eligibility Criteria </vt:lpstr>
      <vt:lpstr>Student Eligibility</vt:lpstr>
      <vt:lpstr>Flow Chart and Checklist</vt:lpstr>
      <vt:lpstr>Guidance Document</vt:lpstr>
      <vt:lpstr>Flowchart: Step 1</vt:lpstr>
      <vt:lpstr>Flowchart: Step 2</vt:lpstr>
      <vt:lpstr>IQ is a Part of Decision-Making</vt:lpstr>
      <vt:lpstr>Flowchart: Step 3</vt:lpstr>
      <vt:lpstr>Flowchart: Step 4</vt:lpstr>
      <vt:lpstr>Flowchart: Step 5</vt:lpstr>
      <vt:lpstr>Review</vt:lpstr>
      <vt:lpstr>Answers</vt:lpstr>
      <vt:lpstr>Section 5: What Are My First Steps?</vt:lpstr>
      <vt:lpstr>First Steps</vt:lpstr>
      <vt:lpstr>Number of Testlets to Cover</vt:lpstr>
      <vt:lpstr>Use Blueprints to Plan Instruction</vt:lpstr>
      <vt:lpstr>Determine Blueprints to Teach and Test</vt:lpstr>
      <vt:lpstr>ELA Blueprint</vt:lpstr>
      <vt:lpstr>EEs for Each Conceptual Area - Blueprint</vt:lpstr>
      <vt:lpstr>Example of Linkage Levels</vt:lpstr>
      <vt:lpstr>EEs for Each Conceptual Areas – Math Blueprint</vt:lpstr>
      <vt:lpstr>Claims, Concepts, and EEs in Math - Blueprint</vt:lpstr>
      <vt:lpstr>Example of Linkage Levels</vt:lpstr>
      <vt:lpstr>Science is Different</vt:lpstr>
      <vt:lpstr>Science</vt:lpstr>
      <vt:lpstr>Science Blueprint for High School</vt:lpstr>
      <vt:lpstr>Example of Linkage Levels</vt:lpstr>
      <vt:lpstr>Calendar</vt:lpstr>
      <vt:lpstr>Quizlet IV</vt:lpstr>
      <vt:lpstr>Section 6: Instructionally Embedded Instruction Using the Linkage Levels</vt:lpstr>
      <vt:lpstr>Instruction and Assessment Cycle</vt:lpstr>
      <vt:lpstr>How are Essential Elements (EEs) Tested?</vt:lpstr>
      <vt:lpstr>How are Essential Elements (EEs) Tested?</vt:lpstr>
      <vt:lpstr>Five Linkage Levels for ELA and Math</vt:lpstr>
      <vt:lpstr>Writing Overview</vt:lpstr>
      <vt:lpstr>MAP-A Writing – DLM Writing Testlet Overview</vt:lpstr>
      <vt:lpstr>The Professional Development Package for Writing</vt:lpstr>
      <vt:lpstr>Three Linkage Levels for Science</vt:lpstr>
      <vt:lpstr>Science Assessment</vt:lpstr>
      <vt:lpstr>Administering the Instructionally Embedded Assessments</vt:lpstr>
      <vt:lpstr>Instructionally Embedded Assessments</vt:lpstr>
      <vt:lpstr>Instructionally Embedded Windows</vt:lpstr>
      <vt:lpstr>Important Dates for Testing Windows</vt:lpstr>
      <vt:lpstr>Quizlet V (Eight Questions)</vt:lpstr>
      <vt:lpstr>Quizlet V - Concluded</vt:lpstr>
      <vt:lpstr>Section 7: Tasks &amp; Tools for Teachers</vt:lpstr>
      <vt:lpstr>DLM Landing Page</vt:lpstr>
      <vt:lpstr>Access to Training</vt:lpstr>
      <vt:lpstr>Required Test Administrator Training</vt:lpstr>
      <vt:lpstr>Calendar</vt:lpstr>
      <vt:lpstr>Educator Portal-Kite </vt:lpstr>
      <vt:lpstr>Login to Educator Portal</vt:lpstr>
      <vt:lpstr>Sign the Security Agreement</vt:lpstr>
      <vt:lpstr>Test Security</vt:lpstr>
      <vt:lpstr>The First Contact Survey (FCS)</vt:lpstr>
      <vt:lpstr>Personal Needs and Preferences (PNP)</vt:lpstr>
      <vt:lpstr>The Two Main Parts of the Kite System</vt:lpstr>
      <vt:lpstr>The Teacher Duty Checklist</vt:lpstr>
      <vt:lpstr>Parental Notification of Test Results</vt:lpstr>
      <vt:lpstr>Calendar</vt:lpstr>
      <vt:lpstr>Quizlet VI (Nine Questions)</vt:lpstr>
      <vt:lpstr>Quizlet VI</vt:lpstr>
      <vt:lpstr>Instruction and Assessment Planner (IAP)</vt:lpstr>
      <vt:lpstr>Making a Plan for Assessing Students</vt:lpstr>
      <vt:lpstr>Testing Pattern</vt:lpstr>
      <vt:lpstr>Instruction and Assessment Planner</vt:lpstr>
      <vt:lpstr>View Roster</vt:lpstr>
      <vt:lpstr>Instruction and Assessment Planner</vt:lpstr>
      <vt:lpstr>Student View Page</vt:lpstr>
      <vt:lpstr>ELA Student View Page Example</vt:lpstr>
      <vt:lpstr>Instruction and Assessment Planner as a Tool</vt:lpstr>
      <vt:lpstr>Calendar</vt:lpstr>
      <vt:lpstr>Quizlet VII</vt:lpstr>
      <vt:lpstr>Section 8: Resources for Success</vt:lpstr>
      <vt:lpstr>Resources for Success</vt:lpstr>
      <vt:lpstr>Suggestion 1</vt:lpstr>
      <vt:lpstr>Suggestion 2</vt:lpstr>
      <vt:lpstr>Parent Information Page</vt:lpstr>
      <vt:lpstr>Suggestion 3</vt:lpstr>
      <vt:lpstr>Benchmarks</vt:lpstr>
      <vt:lpstr>Suggestion 4</vt:lpstr>
      <vt:lpstr>Suggestion 5</vt:lpstr>
      <vt:lpstr>Tar Heel Reader</vt:lpstr>
      <vt:lpstr>Suggestion 6</vt:lpstr>
      <vt:lpstr>Quizlet VIII</vt:lpstr>
      <vt:lpstr>Develop a Process</vt:lpstr>
      <vt:lpstr>Section 9: A Deeper Look at Giving the MAP-A</vt:lpstr>
      <vt:lpstr>Testing Times</vt:lpstr>
      <vt:lpstr>Students are Tested Two Ways</vt:lpstr>
      <vt:lpstr>Testlet Information Page (TIP) </vt:lpstr>
      <vt:lpstr>Materials Collections</vt:lpstr>
      <vt:lpstr>Test Administration Practices</vt:lpstr>
      <vt:lpstr>Testlet Results</vt:lpstr>
      <vt:lpstr>Troubleshooting</vt:lpstr>
      <vt:lpstr>Clarifications</vt:lpstr>
      <vt:lpstr>Transfer Student Information</vt:lpstr>
      <vt:lpstr>Transfer Student Information (Concluded)</vt:lpstr>
      <vt:lpstr>Quizlet IX (Six Questions)</vt:lpstr>
      <vt:lpstr>Quizlet IX (Concluded)</vt:lpstr>
      <vt:lpstr>We’re Back!</vt:lpstr>
      <vt:lpstr>PowerPoint Presentation</vt:lpstr>
      <vt:lpstr>Special Education Improvement Consultants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Jackson,Jane A</dc:creator>
  <cp:lastModifiedBy>Cheryl Wrinkle</cp:lastModifiedBy>
  <cp:revision>801</cp:revision>
  <dcterms:modified xsi:type="dcterms:W3CDTF">2023-10-23T17:47:31Z</dcterms:modified>
</cp:coreProperties>
</file>