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70"/>
  </p:notesMasterIdLst>
  <p:sldIdLst>
    <p:sldId id="292" r:id="rId2"/>
    <p:sldId id="571" r:id="rId3"/>
    <p:sldId id="556" r:id="rId4"/>
    <p:sldId id="557" r:id="rId5"/>
    <p:sldId id="569" r:id="rId6"/>
    <p:sldId id="559" r:id="rId7"/>
    <p:sldId id="565" r:id="rId8"/>
    <p:sldId id="566" r:id="rId9"/>
    <p:sldId id="567" r:id="rId10"/>
    <p:sldId id="563" r:id="rId11"/>
    <p:sldId id="256" r:id="rId12"/>
    <p:sldId id="267" r:id="rId13"/>
    <p:sldId id="259" r:id="rId14"/>
    <p:sldId id="260" r:id="rId15"/>
    <p:sldId id="553" r:id="rId16"/>
    <p:sldId id="275" r:id="rId17"/>
    <p:sldId id="272" r:id="rId18"/>
    <p:sldId id="273" r:id="rId19"/>
    <p:sldId id="570" r:id="rId20"/>
    <p:sldId id="277" r:id="rId21"/>
    <p:sldId id="269" r:id="rId22"/>
    <p:sldId id="279" r:id="rId23"/>
    <p:sldId id="280" r:id="rId24"/>
    <p:sldId id="281" r:id="rId25"/>
    <p:sldId id="283" r:id="rId26"/>
    <p:sldId id="264" r:id="rId27"/>
    <p:sldId id="577" r:id="rId28"/>
    <p:sldId id="578" r:id="rId29"/>
    <p:sldId id="579" r:id="rId30"/>
    <p:sldId id="580" r:id="rId31"/>
    <p:sldId id="581" r:id="rId32"/>
    <p:sldId id="582" r:id="rId33"/>
    <p:sldId id="284" r:id="rId34"/>
    <p:sldId id="285" r:id="rId35"/>
    <p:sldId id="286" r:id="rId36"/>
    <p:sldId id="287" r:id="rId37"/>
    <p:sldId id="564" r:id="rId38"/>
    <p:sldId id="288" r:id="rId39"/>
    <p:sldId id="294" r:id="rId40"/>
    <p:sldId id="295" r:id="rId41"/>
    <p:sldId id="526" r:id="rId42"/>
    <p:sldId id="527" r:id="rId43"/>
    <p:sldId id="528" r:id="rId44"/>
    <p:sldId id="522" r:id="rId45"/>
    <p:sldId id="529" r:id="rId46"/>
    <p:sldId id="530" r:id="rId47"/>
    <p:sldId id="531" r:id="rId48"/>
    <p:sldId id="268" r:id="rId49"/>
    <p:sldId id="534" r:id="rId50"/>
    <p:sldId id="535" r:id="rId51"/>
    <p:sldId id="536" r:id="rId52"/>
    <p:sldId id="537" r:id="rId53"/>
    <p:sldId id="539" r:id="rId54"/>
    <p:sldId id="540" r:id="rId55"/>
    <p:sldId id="541" r:id="rId56"/>
    <p:sldId id="542" r:id="rId57"/>
    <p:sldId id="543" r:id="rId58"/>
    <p:sldId id="544" r:id="rId59"/>
    <p:sldId id="545" r:id="rId60"/>
    <p:sldId id="533" r:id="rId61"/>
    <p:sldId id="546" r:id="rId62"/>
    <p:sldId id="547" r:id="rId63"/>
    <p:sldId id="548" r:id="rId64"/>
    <p:sldId id="549" r:id="rId65"/>
    <p:sldId id="551" r:id="rId66"/>
    <p:sldId id="552" r:id="rId67"/>
    <p:sldId id="311" r:id="rId68"/>
    <p:sldId id="57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dden Slides" id="{97E8D56C-7DA4-44AF-BBD6-6100A7BA9984}">
          <p14:sldIdLst>
            <p14:sldId id="292"/>
            <p14:sldId id="571"/>
            <p14:sldId id="556"/>
            <p14:sldId id="557"/>
            <p14:sldId id="569"/>
            <p14:sldId id="559"/>
            <p14:sldId id="565"/>
            <p14:sldId id="566"/>
            <p14:sldId id="567"/>
            <p14:sldId id="563"/>
          </p14:sldIdLst>
        </p14:section>
        <p14:section name="Main Slides" id="{576DC7D6-823D-42F6-88AD-D788DDFA71F6}">
          <p14:sldIdLst>
            <p14:sldId id="256"/>
            <p14:sldId id="267"/>
            <p14:sldId id="259"/>
            <p14:sldId id="260"/>
            <p14:sldId id="553"/>
            <p14:sldId id="275"/>
            <p14:sldId id="272"/>
            <p14:sldId id="273"/>
            <p14:sldId id="570"/>
            <p14:sldId id="277"/>
            <p14:sldId id="269"/>
            <p14:sldId id="279"/>
            <p14:sldId id="280"/>
            <p14:sldId id="281"/>
            <p14:sldId id="283"/>
            <p14:sldId id="264"/>
            <p14:sldId id="577"/>
            <p14:sldId id="578"/>
            <p14:sldId id="579"/>
            <p14:sldId id="580"/>
            <p14:sldId id="581"/>
            <p14:sldId id="582"/>
            <p14:sldId id="284"/>
            <p14:sldId id="285"/>
            <p14:sldId id="286"/>
            <p14:sldId id="287"/>
            <p14:sldId id="564"/>
            <p14:sldId id="288"/>
            <p14:sldId id="294"/>
            <p14:sldId id="295"/>
            <p14:sldId id="526"/>
            <p14:sldId id="527"/>
            <p14:sldId id="528"/>
            <p14:sldId id="522"/>
            <p14:sldId id="529"/>
            <p14:sldId id="530"/>
            <p14:sldId id="531"/>
            <p14:sldId id="268"/>
            <p14:sldId id="534"/>
            <p14:sldId id="535"/>
            <p14:sldId id="536"/>
            <p14:sldId id="537"/>
            <p14:sldId id="539"/>
            <p14:sldId id="540"/>
            <p14:sldId id="541"/>
            <p14:sldId id="542"/>
            <p14:sldId id="543"/>
            <p14:sldId id="544"/>
            <p14:sldId id="545"/>
            <p14:sldId id="533"/>
            <p14:sldId id="546"/>
            <p14:sldId id="547"/>
            <p14:sldId id="548"/>
            <p14:sldId id="549"/>
            <p14:sldId id="551"/>
            <p14:sldId id="552"/>
            <p14:sldId id="311"/>
            <p14:sldId id="5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0112" autoAdjust="0"/>
  </p:normalViewPr>
  <p:slideViewPr>
    <p:cSldViewPr snapToGrid="0">
      <p:cViewPr varScale="1">
        <p:scale>
          <a:sx n="73" d="100"/>
          <a:sy n="73" d="100"/>
        </p:scale>
        <p:origin x="2142" y="66"/>
      </p:cViewPr>
      <p:guideLst/>
    </p:cSldViewPr>
  </p:slideViewPr>
  <p:outlineViewPr>
    <p:cViewPr>
      <p:scale>
        <a:sx n="33" d="100"/>
        <a:sy n="33" d="100"/>
      </p:scale>
      <p:origin x="0" y="-26923"/>
    </p:cViewPr>
  </p:outlineViewPr>
  <p:notesTextViewPr>
    <p:cViewPr>
      <p:scale>
        <a:sx n="150" d="100"/>
        <a:sy n="150" d="100"/>
      </p:scale>
      <p:origin x="0" y="0"/>
    </p:cViewPr>
  </p:notesTextViewPr>
  <p:sorterViewPr>
    <p:cViewPr>
      <p:scale>
        <a:sx n="100" d="100"/>
        <a:sy n="100" d="100"/>
      </p:scale>
      <p:origin x="0" y="-450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4F99B-9C2F-4ADF-9079-7D33CCF0F752}"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FD7A5-9943-401E-A49C-2C5B15F7741C}" type="slidenum">
              <a:rPr lang="en-US" smtClean="0"/>
              <a:t>‹#›</a:t>
            </a:fld>
            <a:endParaRPr lang="en-US"/>
          </a:p>
        </p:txBody>
      </p:sp>
    </p:spTree>
    <p:extLst>
      <p:ext uri="{BB962C8B-B14F-4D97-AF65-F5344CB8AC3E}">
        <p14:creationId xmlns:p14="http://schemas.microsoft.com/office/powerpoint/2010/main" val="234695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ambridge-community.org.uk/professional-development/gswmeta/index.html#article"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doi.org/10.4324/9780203830529" TargetMode="External"/><Relationship Id="rId4" Type="http://schemas.openxmlformats.org/officeDocument/2006/relationships/hyperlink" Target="https://digitalcommons.unl.edu/cgi/viewcontent.cgi?article=1040&amp;context=nebeducator"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queensu.ca/teachingandlearning/modules/students/24_metacognition.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edutopia.org/blog/metacognition-gift-that-keeps-giving-donna-wilson-marcus-conyer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ambridge-community.org.uk/professional-development/gswmeta/index.html#articl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ambridge-community.org.uk/professional-development/gswmeta/index.html#articl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visiblelearningmetax.com/"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cambridge-community.org.uk/professional-development/gswmeta/index.html#article"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digitalcommons.unl.edu/cgi/viewcontent.cgi?article=1040&amp;context=nebeducator"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cambridge-community.org.uk/professional-development/gswmeta/index.html#articl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verywellmind.com/what-is-cognition-2794982"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igi-global.com/chapter/online-learning-and-metacognition/142378"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igi-global.com/chapter/online-learning-and-metacognition/142378"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middlesex.mass.edu/ace/downloads/learnstyles.pdf"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classrooms.com/what-are-learning-style-inventories-and-should-you-use-them/"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www.igi-global.com/chapter/online-learning-and-metacognition/142378"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youtube.com/watch?v=xKC3eijnUNw"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youtube.com/watch?v=UmhLgsBD1-I" TargetMode="External"/><Relationship Id="rId5" Type="http://schemas.openxmlformats.org/officeDocument/2006/relationships/hyperlink" Target="https://www.youtube.com/watch?v=02fFFjmp7Gc&amp;t=201s" TargetMode="External"/><Relationship Id="rId4" Type="http://schemas.openxmlformats.org/officeDocument/2006/relationships/hyperlink" Target="https://www.youtube.com/watch?v=mEntupZqm88"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igi-global.com/chapter/online-learning-and-metacognition/142378"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youtube.com/watch?v=oQvcbLmNfok"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igi-global.com/chapter/online-learning-and-metacognition/142378"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rywellmind.com/what-is-cognition-279498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igi-global.com/chapter/online-learning-and-metacognition/142378" TargetMode="External"/><Relationship Id="rId5" Type="http://schemas.openxmlformats.org/officeDocument/2006/relationships/hyperlink" Target="https://doi.org/10.4324/9780203830529" TargetMode="External"/><Relationship Id="rId4" Type="http://schemas.openxmlformats.org/officeDocument/2006/relationships/hyperlink" Target="https://digitalcommons.unl.edu/cgi/viewcontent.cgi?article=1040&amp;context=nebeducato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dutopia.org/blog/metacognition-gift-that-keeps-giving-donna-wilson-marcus-cony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171450" indent="-171450">
              <a:buFont typeface="Arial" panose="020B0604020202020204" pitchFamily="34" charset="0"/>
              <a:buChar char="•"/>
            </a:pPr>
            <a:r>
              <a:rPr lang="en-US" b="0" dirty="0"/>
              <a:t>It is important for all educators, building leaders, and instructional coaches to understand the importance and benefits of developing and nurturing metacognitive thinking. </a:t>
            </a:r>
          </a:p>
          <a:p>
            <a:pPr marL="171450" indent="-171450">
              <a:buFont typeface="Arial" panose="020B0604020202020204" pitchFamily="34" charset="0"/>
              <a:buChar char="•"/>
            </a:pPr>
            <a:r>
              <a:rPr lang="en-US" b="0" dirty="0"/>
              <a:t>The content in this module is intended to help educators develop capacity regarding the knowledge of cognition and regulation of cognition, and additionally how to create a supportive classroom environment that fosters metacognitive thinking for students and teachers. </a:t>
            </a:r>
          </a:p>
          <a:p>
            <a:pPr marL="171450" indent="-171450">
              <a:buFont typeface="Arial" panose="020B0604020202020204" pitchFamily="34" charset="0"/>
              <a:buChar char="•"/>
            </a:pPr>
            <a:r>
              <a:rPr lang="en-US" b="0" dirty="0"/>
              <a:t>Strategies and tools will be presented that will help educators create thinking classrooms and schools.</a:t>
            </a:r>
            <a:endParaRPr lang="en-US"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1</a:t>
            </a:fld>
            <a:endParaRPr lang="en-US"/>
          </a:p>
        </p:txBody>
      </p:sp>
    </p:spTree>
    <p:extLst>
      <p:ext uri="{BB962C8B-B14F-4D97-AF65-F5344CB8AC3E}">
        <p14:creationId xmlns:p14="http://schemas.microsoft.com/office/powerpoint/2010/main" val="205524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300"/>
            </a:pPr>
            <a:r>
              <a:rPr lang="en-US" b="1" dirty="0"/>
              <a:t>To Know/To Say</a:t>
            </a:r>
            <a:endParaRPr lang="en-US" dirty="0"/>
          </a:p>
          <a:p>
            <a:pPr marL="0" indent="0">
              <a:buSzPts val="300"/>
            </a:pPr>
            <a:r>
              <a:rPr lang="en-US" dirty="0"/>
              <a:t>First, I want to give a special thanks to all contributors to the development and revision of this Professional Learning Module.</a:t>
            </a: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12</a:t>
            </a:fld>
            <a:endParaRPr lang="en-US"/>
          </a:p>
        </p:txBody>
      </p:sp>
    </p:spTree>
    <p:extLst>
      <p:ext uri="{BB962C8B-B14F-4D97-AF65-F5344CB8AC3E}">
        <p14:creationId xmlns:p14="http://schemas.microsoft.com/office/powerpoint/2010/main" val="216367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Say</a:t>
            </a:r>
          </a:p>
          <a:p>
            <a:pPr marL="0" indent="-235572"/>
            <a:r>
              <a:rPr lang="en-US" b="0" dirty="0"/>
              <a:t>We will first set the stage for this presentation and then provide a general overview of metacognition discussing some of the fundamental concepts. We will then explore the role of cognitive awareness and creating a ”thinking” environment in our classrooms. </a:t>
            </a: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13</a:t>
            </a:fld>
            <a:endParaRPr lang="en-US"/>
          </a:p>
        </p:txBody>
      </p:sp>
    </p:spTree>
    <p:extLst>
      <p:ext uri="{BB962C8B-B14F-4D97-AF65-F5344CB8AC3E}">
        <p14:creationId xmlns:p14="http://schemas.microsoft.com/office/powerpoint/2010/main" val="263636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Do/To Say</a:t>
            </a:r>
            <a:endParaRPr lang="en-US" b="0" dirty="0"/>
          </a:p>
          <a:p>
            <a:pPr marL="0" indent="-235572"/>
            <a:r>
              <a:rPr lang="en-US" b="0" dirty="0"/>
              <a:t>Add presenter information to the slide and introduce yourself and other presenters. </a:t>
            </a:r>
          </a:p>
          <a:p>
            <a:pPr marL="0" indent="-235572"/>
            <a:endParaRPr lang="en-US" b="0" dirty="0"/>
          </a:p>
          <a:p>
            <a:pPr marL="0" indent="-235572"/>
            <a:r>
              <a:rPr lang="en-US" b="0" dirty="0"/>
              <a:t>An icebreaker can be added here as a way for participants to introduce themselves if you’d like.</a:t>
            </a:r>
          </a:p>
        </p:txBody>
      </p:sp>
      <p:sp>
        <p:nvSpPr>
          <p:cNvPr id="4" name="Slide Number Placeholder 3"/>
          <p:cNvSpPr>
            <a:spLocks noGrp="1"/>
          </p:cNvSpPr>
          <p:nvPr>
            <p:ph type="sldNum" sz="quarter" idx="5"/>
          </p:nvPr>
        </p:nvSpPr>
        <p:spPr/>
        <p:txBody>
          <a:bodyPr/>
          <a:lstStyle/>
          <a:p>
            <a:fld id="{FA7FD7A5-9943-401E-A49C-2C5B15F7741C}" type="slidenum">
              <a:rPr lang="en-US" smtClean="0"/>
              <a:t>14</a:t>
            </a:fld>
            <a:endParaRPr lang="en-US"/>
          </a:p>
        </p:txBody>
      </p:sp>
    </p:spTree>
    <p:extLst>
      <p:ext uri="{BB962C8B-B14F-4D97-AF65-F5344CB8AC3E}">
        <p14:creationId xmlns:p14="http://schemas.microsoft.com/office/powerpoint/2010/main" val="343713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300"/>
            </a:pPr>
            <a:r>
              <a:rPr lang="en-US" b="1" dirty="0">
                <a:latin typeface="Arial"/>
                <a:ea typeface="Arial"/>
                <a:cs typeface="Arial"/>
                <a:sym typeface="Arial"/>
              </a:rPr>
              <a:t>To Know</a:t>
            </a:r>
            <a:endParaRPr lang="en-US" dirty="0"/>
          </a:p>
          <a:p>
            <a:pPr marL="0" indent="0">
              <a:buSzPts val="300"/>
            </a:pPr>
            <a:r>
              <a:rPr lang="en-US" dirty="0">
                <a:latin typeface="Arial"/>
                <a:ea typeface="Arial"/>
                <a:cs typeface="Arial"/>
                <a:sym typeface="Arial"/>
              </a:rPr>
              <a:t>It is important to establish norms for training. Trainers are free to adjust this list of norms.</a:t>
            </a:r>
          </a:p>
          <a:p>
            <a:pPr marL="0" indent="0">
              <a:buSzPts val="300"/>
            </a:pPr>
            <a:endParaRPr lang="en-US" dirty="0"/>
          </a:p>
          <a:p>
            <a:pPr marL="0" indent="0">
              <a:spcBef>
                <a:spcPts val="371"/>
              </a:spcBef>
              <a:buSzPts val="300"/>
            </a:pPr>
            <a:r>
              <a:rPr lang="en-US" b="1" dirty="0">
                <a:latin typeface="Arial"/>
                <a:ea typeface="Arial"/>
                <a:cs typeface="Arial"/>
                <a:sym typeface="Arial"/>
              </a:rPr>
              <a:t>To Do</a:t>
            </a:r>
            <a:endParaRPr lang="en-US" dirty="0"/>
          </a:p>
          <a:p>
            <a:pPr marL="171450" indent="-171450">
              <a:spcBef>
                <a:spcPts val="371"/>
              </a:spcBef>
              <a:buSzPts val="300"/>
              <a:buFont typeface="Arial" panose="020B0604020202020204" pitchFamily="34" charset="0"/>
              <a:buChar char="•"/>
            </a:pPr>
            <a:r>
              <a:rPr lang="en-US" dirty="0">
                <a:latin typeface="Arial"/>
                <a:ea typeface="Arial"/>
                <a:cs typeface="Arial"/>
                <a:sym typeface="Arial"/>
              </a:rPr>
              <a:t>Consider including a check mid-way through trainings to assess a norm or norms. </a:t>
            </a:r>
          </a:p>
          <a:p>
            <a:pPr marL="171450" indent="-171450">
              <a:spcBef>
                <a:spcPts val="371"/>
              </a:spcBef>
              <a:buSzPts val="300"/>
              <a:buFont typeface="Arial" panose="020B0604020202020204" pitchFamily="34" charset="0"/>
              <a:buChar char="•"/>
            </a:pPr>
            <a:r>
              <a:rPr lang="en-US" dirty="0">
                <a:latin typeface="Arial"/>
                <a:ea typeface="Arial"/>
                <a:cs typeface="Arial"/>
                <a:sym typeface="Arial"/>
              </a:rPr>
              <a:t>The presenter may want to print norms on agenda handouts in addition to, or in place of, presentation slides, so the norms are always available in print for participants. </a:t>
            </a:r>
          </a:p>
          <a:p>
            <a:pPr marL="171450" indent="-171450">
              <a:spcBef>
                <a:spcPts val="371"/>
              </a:spcBef>
              <a:buSzPts val="300"/>
              <a:buFont typeface="Arial" panose="020B0604020202020204" pitchFamily="34" charset="0"/>
              <a:buChar char="•"/>
            </a:pPr>
            <a:r>
              <a:rPr lang="en-US" dirty="0">
                <a:latin typeface="Arial"/>
                <a:ea typeface="Arial"/>
                <a:cs typeface="Arial"/>
                <a:sym typeface="Arial"/>
              </a:rPr>
              <a:t>Norms may be added to address specific school needs. Some schools already have established norms for all PD. In that case, adapt to their norms.    </a:t>
            </a:r>
          </a:p>
          <a:p>
            <a:pPr marL="0" indent="0">
              <a:spcBef>
                <a:spcPts val="371"/>
              </a:spcBef>
              <a:buSzPts val="300"/>
            </a:pPr>
            <a:r>
              <a:rPr lang="en-US" dirty="0">
                <a:latin typeface="Arial"/>
                <a:ea typeface="Arial"/>
                <a:cs typeface="Arial"/>
                <a:sym typeface="Arial"/>
              </a:rPr>
              <a:t>                </a:t>
            </a:r>
            <a:endParaRPr lang="en-US" dirty="0"/>
          </a:p>
          <a:p>
            <a:pPr marL="0" indent="0">
              <a:spcBef>
                <a:spcPts val="371"/>
              </a:spcBef>
              <a:buSzPts val="300"/>
            </a:pPr>
            <a:r>
              <a:rPr lang="en-US" b="1" dirty="0">
                <a:latin typeface="Arial"/>
                <a:ea typeface="Arial"/>
                <a:cs typeface="Arial"/>
                <a:sym typeface="Arial"/>
              </a:rPr>
              <a:t>To Say</a:t>
            </a:r>
            <a:endParaRPr lang="en-US" dirty="0">
              <a:latin typeface="Arial"/>
              <a:ea typeface="Arial"/>
              <a:cs typeface="Arial"/>
              <a:sym typeface="Arial"/>
            </a:endParaRPr>
          </a:p>
          <a:p>
            <a:pPr marL="0" indent="0">
              <a:spcBef>
                <a:spcPts val="371"/>
              </a:spcBef>
              <a:buSzPts val="300"/>
            </a:pPr>
            <a:r>
              <a:rPr lang="en-US" dirty="0">
                <a:latin typeface="Arial"/>
                <a:ea typeface="Arial"/>
                <a:cs typeface="Arial"/>
                <a:sym typeface="Arial"/>
              </a:rPr>
              <a:t>Please review the norms for this training. Are there any additions that need to be made to the norms at this time?</a:t>
            </a:r>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15</a:t>
            </a:fld>
            <a:endParaRPr lang="en-US"/>
          </a:p>
        </p:txBody>
      </p:sp>
    </p:spTree>
    <p:extLst>
      <p:ext uri="{BB962C8B-B14F-4D97-AF65-F5344CB8AC3E}">
        <p14:creationId xmlns:p14="http://schemas.microsoft.com/office/powerpoint/2010/main" val="270799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buSzPct val="25000"/>
              <a:defRPr/>
            </a:pPr>
            <a:r>
              <a:rPr lang="en-US" b="1" dirty="0">
                <a:solidFill>
                  <a:schemeClr val="dk1"/>
                </a:solidFill>
                <a:ea typeface="Calibri"/>
                <a:cs typeface="Calibri"/>
                <a:sym typeface="Calibri"/>
              </a:rPr>
              <a:t>To Know</a:t>
            </a:r>
          </a:p>
          <a:p>
            <a:pPr defTabSz="942289">
              <a:buSzPct val="25000"/>
              <a:defRP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Nine Professional Learning Modules make up the DCI Content within the DCI Framework as illustrated in the slide. </a:t>
            </a:r>
          </a:p>
          <a:p>
            <a:pPr marL="17145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Three foundational educational practices essential for collaborative, data-informed instruction and decision making</a:t>
            </a:r>
          </a:p>
          <a:p>
            <a:pPr marL="17145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Two effective teaching and learning practices shown to improve student achievement</a:t>
            </a:r>
          </a:p>
          <a:p>
            <a:pPr marL="17145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Four practices that create a supportive context to sustain and advance effective teaching and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42289">
              <a:buSzPct val="25000"/>
              <a:defRPr/>
            </a:pPr>
            <a:endParaRPr lang="en-US" dirty="0">
              <a:solidFill>
                <a:schemeClr val="dk1"/>
              </a:solidFill>
              <a:ea typeface="Calibri"/>
              <a:cs typeface="Calibri"/>
              <a:sym typeface="Calibri"/>
            </a:endParaRPr>
          </a:p>
          <a:p>
            <a:pPr>
              <a:buSzPct val="25000"/>
            </a:pPr>
            <a:r>
              <a:rPr lang="en-US" b="1" dirty="0">
                <a:solidFill>
                  <a:schemeClr val="dk1"/>
                </a:solidFill>
                <a:ea typeface="Calibri"/>
                <a:cs typeface="Calibri"/>
                <a:sym typeface="Calibri"/>
              </a:rPr>
              <a:t>To Do/To Say</a:t>
            </a:r>
          </a:p>
          <a:p>
            <a:pPr>
              <a:buSzPct val="25000"/>
            </a:pPr>
            <a:r>
              <a:rPr lang="en-US" dirty="0">
                <a:solidFill>
                  <a:schemeClr val="dk1"/>
                </a:solidFill>
                <a:ea typeface="Calibri"/>
                <a:cs typeface="Calibri"/>
                <a:sym typeface="Calibri"/>
              </a:rPr>
              <a:t>Before we delve into this module, let’s take a few minutes to review the DCI Framework graphic, looking specifically at where metacognition falls into big picture.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As you see, the focus of DCI is on effective instruction leading to exceptional outcomes for all Missouri students. </a:t>
            </a:r>
          </a:p>
          <a:p>
            <a:pPr>
              <a:buSzPct val="25000"/>
            </a:pPr>
            <a:endParaRPr lang="en-US" dirty="0">
              <a:solidFill>
                <a:schemeClr val="dk1"/>
              </a:solidFill>
              <a:ea typeface="Calibri"/>
              <a:cs typeface="Calibri"/>
              <a:sym typeface="Calibri"/>
            </a:endParaRPr>
          </a:p>
          <a:p>
            <a:pPr>
              <a:buSzPct val="25000"/>
            </a:pPr>
            <a:r>
              <a:rPr lang="en-US" dirty="0">
                <a:solidFill>
                  <a:schemeClr val="dk1"/>
                </a:solidFill>
                <a:ea typeface="Calibri"/>
                <a:cs typeface="Calibri"/>
                <a:sym typeface="Calibri"/>
              </a:rPr>
              <a:t>Review the elements of each section of the three main components.</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Foundations (consisting of Collaborative Teams, Data-Based Decision Making, and Common Formative Assessment)</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Effective Teaching and Learning Practices (Developing Assessment Capable Learners with Feedback and Metacognition). We will focus on metacognition in this module. It is a part of Effective Teaching and Learning Practices and represents a student’s self regulation. As students become assessment capable, </a:t>
            </a:r>
            <a:r>
              <a:rPr lang="en-US" dirty="0">
                <a:solidFill>
                  <a:schemeClr val="dk1"/>
                </a:solidFill>
                <a:latin typeface="+mn-lt"/>
                <a:ea typeface="Calibri"/>
                <a:cs typeface="Calibri"/>
                <a:sym typeface="Calibri"/>
              </a:rPr>
              <a:t>they learn to take and give feedback with leads to metacognitive skills. This is a part of monitoring and self assessment.</a:t>
            </a:r>
          </a:p>
          <a:p>
            <a:pPr marL="171450" indent="-171450">
              <a:buSzPct val="25000"/>
              <a:buFont typeface="Arial" panose="020B0604020202020204" pitchFamily="34" charset="0"/>
              <a:buChar char="•"/>
            </a:pPr>
            <a:r>
              <a:rPr lang="en-US" dirty="0">
                <a:solidFill>
                  <a:schemeClr val="dk1"/>
                </a:solidFill>
                <a:latin typeface="+mn-lt"/>
                <a:ea typeface="Calibri"/>
                <a:cs typeface="Calibri"/>
                <a:sym typeface="Calibri"/>
              </a:rPr>
              <a:t>Supportive Context (School-Based Implementation Coaching, Collective Teacher Efficacy, and Systems/Instructional Leadership)</a:t>
            </a:r>
          </a:p>
          <a:p>
            <a:pPr marL="0" indent="0">
              <a:buSzPct val="25000"/>
              <a:buFont typeface="Wingdings" panose="05000000000000000000" pitchFamily="2" charset="2"/>
              <a:buNone/>
            </a:pPr>
            <a:endParaRPr lang="en-US" dirty="0">
              <a:solidFill>
                <a:schemeClr val="dk1"/>
              </a:solidFill>
              <a:latin typeface="+mn-lt"/>
              <a:ea typeface="Calibri"/>
              <a:cs typeface="Calibri"/>
              <a:sym typeface="Calibri"/>
            </a:endParaRPr>
          </a:p>
          <a:p>
            <a:pPr defTabSz="942289">
              <a:buSzPct val="25000"/>
              <a:defRPr/>
            </a:pPr>
            <a:r>
              <a:rPr lang="en-US" b="1" dirty="0">
                <a:solidFill>
                  <a:schemeClr val="dk1"/>
                </a:solidFill>
                <a:latin typeface="+mn-lt"/>
                <a:ea typeface="Calibri"/>
                <a:cs typeface="Calibri"/>
                <a:sym typeface="Calibri"/>
              </a:rPr>
              <a:t>References</a:t>
            </a:r>
          </a:p>
          <a:p>
            <a:pPr marL="0" marR="0" indent="-457200">
              <a:lnSpc>
                <a:spcPct val="107000"/>
              </a:lnSpc>
              <a:spcBef>
                <a:spcPts val="0"/>
              </a:spcBef>
              <a:spcAft>
                <a:spcPts val="1000"/>
              </a:spcAft>
            </a:pPr>
            <a:r>
              <a:rPr lang="en-US" sz="1800" kern="0" dirty="0" err="1">
                <a:solidFill>
                  <a:srgbClr val="000000"/>
                </a:solidFill>
                <a:effectLst/>
                <a:latin typeface="+mn-lt"/>
                <a:ea typeface="Times New Roman" panose="02020603050405020304" pitchFamily="18" charset="0"/>
                <a:cs typeface="Calibri" panose="020F0502020204030204" pitchFamily="34" charset="0"/>
              </a:rPr>
              <a:t>MoEdu</a:t>
            </a:r>
            <a:r>
              <a:rPr lang="en-US" sz="1800" kern="0" dirty="0">
                <a:solidFill>
                  <a:srgbClr val="000000"/>
                </a:solidFill>
                <a:effectLst/>
                <a:latin typeface="+mn-lt"/>
                <a:ea typeface="Times New Roman" panose="02020603050405020304" pitchFamily="18" charset="0"/>
                <a:cs typeface="Calibri" panose="020F0502020204030204" pitchFamily="34" charset="0"/>
              </a:rPr>
              <a:t>-SAIL. (2023). </a:t>
            </a:r>
            <a:r>
              <a:rPr lang="en-US" sz="1800" i="1" kern="0" dirty="0">
                <a:solidFill>
                  <a:srgbClr val="000000"/>
                </a:solidFill>
                <a:effectLst/>
                <a:latin typeface="+mn-lt"/>
                <a:ea typeface="Times New Roman" panose="02020603050405020304" pitchFamily="18" charset="0"/>
                <a:cs typeface="Calibri" panose="020F0502020204030204" pitchFamily="34" charset="0"/>
              </a:rPr>
              <a:t>Blueprint for district and building leadership </a:t>
            </a:r>
            <a:r>
              <a:rPr lang="en-US" sz="1800" kern="0" dirty="0">
                <a:solidFill>
                  <a:srgbClr val="000000"/>
                </a:solidFill>
                <a:effectLst/>
                <a:latin typeface="+mn-lt"/>
                <a:ea typeface="Times New Roman" panose="02020603050405020304" pitchFamily="18" charset="0"/>
                <a:cs typeface="Calibri" panose="020F0502020204030204" pitchFamily="34" charset="0"/>
              </a:rPr>
              <a:t>(7th ed.). Missouri Department of Elementary and Secondary Education: Northern Arizona University, Institute for Human Development.</a:t>
            </a:r>
            <a:endParaRPr lang="en-US" sz="18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16</a:t>
            </a:fld>
            <a:endParaRPr lang="en-US"/>
          </a:p>
        </p:txBody>
      </p:sp>
    </p:spTree>
    <p:extLst>
      <p:ext uri="{BB962C8B-B14F-4D97-AF65-F5344CB8AC3E}">
        <p14:creationId xmlns:p14="http://schemas.microsoft.com/office/powerpoint/2010/main" val="16881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71"/>
              </a:spcBef>
            </a:pPr>
            <a:r>
              <a:rPr lang="en-US" sz="1200" b="1" dirty="0">
                <a:latin typeface="Twentieth Century"/>
                <a:ea typeface="Twentieth Century"/>
                <a:cs typeface="Twentieth Century"/>
                <a:sym typeface="Twentieth Century"/>
              </a:rPr>
              <a:t>To Know/To Say</a:t>
            </a:r>
            <a:endParaRPr lang="en-US" dirty="0"/>
          </a:p>
          <a:p>
            <a:pPr marL="0" indent="0">
              <a:spcBef>
                <a:spcPts val="371"/>
              </a:spcBef>
            </a:pPr>
            <a:r>
              <a:rPr lang="en-US" sz="1200" dirty="0">
                <a:latin typeface="Twentieth Century"/>
                <a:ea typeface="Twentieth Century"/>
                <a:cs typeface="Twentieth Century"/>
                <a:sym typeface="Twentieth Century"/>
              </a:rPr>
              <a:t>These Missouri Leader Standards are closely aligned to the content within the Metacognition Module. Take a moment to read the slide as I summarize the standards.</a:t>
            </a:r>
          </a:p>
          <a:p>
            <a:pPr marL="0" indent="0">
              <a:spcBef>
                <a:spcPts val="371"/>
              </a:spcBef>
            </a:pPr>
            <a:endParaRPr lang="en-US" dirty="0"/>
          </a:p>
          <a:p>
            <a:pPr marL="0" indent="0">
              <a:spcBef>
                <a:spcPts val="371"/>
              </a:spcBef>
            </a:pPr>
            <a:r>
              <a:rPr lang="en-US" sz="1200" b="1" dirty="0">
                <a:latin typeface="Twentieth Century"/>
                <a:ea typeface="Twentieth Century"/>
                <a:cs typeface="Twentieth Century"/>
                <a:sym typeface="Twentieth Century"/>
              </a:rPr>
              <a:t>Reference</a:t>
            </a:r>
            <a:endParaRPr lang="en-US"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Leader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https://dese.mo.gov/media/pdf/oeq-ed-leaderstandards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17</a:t>
            </a:fld>
            <a:endParaRPr lang="en-US"/>
          </a:p>
        </p:txBody>
      </p:sp>
    </p:spTree>
    <p:extLst>
      <p:ext uri="{BB962C8B-B14F-4D97-AF65-F5344CB8AC3E}">
        <p14:creationId xmlns:p14="http://schemas.microsoft.com/office/powerpoint/2010/main" val="376161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71"/>
              </a:spcBef>
            </a:pPr>
            <a:r>
              <a:rPr lang="en-US" b="1" dirty="0">
                <a:latin typeface="Twentieth Century"/>
                <a:ea typeface="Twentieth Century"/>
                <a:cs typeface="Twentieth Century"/>
                <a:sym typeface="Twentieth Century"/>
              </a:rPr>
              <a:t>To Know/To Say</a:t>
            </a:r>
            <a:endParaRPr lang="en-US" dirty="0"/>
          </a:p>
          <a:p>
            <a:pPr marL="0" indent="0">
              <a:spcBef>
                <a:spcPts val="371"/>
              </a:spcBef>
            </a:pPr>
            <a:r>
              <a:rPr lang="en-US" dirty="0">
                <a:latin typeface="Twentieth Century"/>
                <a:ea typeface="Twentieth Century"/>
                <a:cs typeface="Twentieth Century"/>
                <a:sym typeface="Twentieth Century"/>
              </a:rPr>
              <a:t>These Missouri Teacher Standards are closely aligned to the content within the Metacognition Module. Please read the slide as I review the standards.</a:t>
            </a:r>
          </a:p>
          <a:p>
            <a:pPr marL="0" indent="0">
              <a:spcBef>
                <a:spcPts val="371"/>
              </a:spcBef>
            </a:pPr>
            <a:endParaRPr lang="en-US" sz="1200" b="1" dirty="0"/>
          </a:p>
          <a:p>
            <a:pPr marL="0" indent="0"/>
            <a:r>
              <a:rPr lang="en-US" sz="1200" b="1" dirty="0"/>
              <a:t>Reference</a:t>
            </a:r>
            <a:endParaRPr lang="en-US" sz="1200"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https://dese.mo.gov/media/pdf/oeq-ed-teachstandards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18</a:t>
            </a:fld>
            <a:endParaRPr lang="en-US"/>
          </a:p>
        </p:txBody>
      </p:sp>
    </p:spTree>
    <p:extLst>
      <p:ext uri="{BB962C8B-B14F-4D97-AF65-F5344CB8AC3E}">
        <p14:creationId xmlns:p14="http://schemas.microsoft.com/office/powerpoint/2010/main" val="294279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SzPct val="25000"/>
              <a:defRPr/>
            </a:pPr>
            <a:r>
              <a:rPr lang="en-US" b="1" dirty="0"/>
              <a:t>Handout 1</a:t>
            </a:r>
          </a:p>
          <a:p>
            <a:pPr marL="0" indent="0" defTabSz="942289">
              <a:buSzPct val="25000"/>
              <a:defRPr/>
            </a:pPr>
            <a:r>
              <a:rPr lang="en-US" b="0" dirty="0"/>
              <a:t>Metacognition Infographic  </a:t>
            </a:r>
          </a:p>
          <a:p>
            <a:pPr marL="0" indent="0" defTabSz="942289">
              <a:buSzPct val="25000"/>
              <a:defRPr/>
            </a:pPr>
            <a:endParaRPr lang="en-US" b="1" dirty="0"/>
          </a:p>
          <a:p>
            <a:pPr marL="0" indent="0" defTabSz="942289">
              <a:buSzPct val="25000"/>
              <a:defRPr/>
            </a:pPr>
            <a:r>
              <a:rPr lang="en-US" b="1" dirty="0"/>
              <a:t>To Know</a:t>
            </a:r>
          </a:p>
          <a:p>
            <a:pPr marL="0" indent="0">
              <a:buSzPct val="25000"/>
            </a:pPr>
            <a:r>
              <a:rPr lang="en-US" dirty="0"/>
              <a:t>The infographic, Handout 1, provides a snapshot of the essential learning contained in the module. This is an opportunity for the presenter to provide a hook as to why metacognition is important. It also helps participants see how metacognition is key to developing assessment capable learners</a:t>
            </a:r>
            <a:r>
              <a:rPr lang="en-US" b="1" dirty="0"/>
              <a:t>.</a:t>
            </a:r>
          </a:p>
          <a:p>
            <a:pPr marL="0" indent="0">
              <a:buSzPct val="25000"/>
            </a:pPr>
            <a:endParaRPr lang="en-US" b="1" dirty="0"/>
          </a:p>
          <a:p>
            <a:pPr marL="0" indent="0">
              <a:buSzPct val="25000"/>
            </a:pPr>
            <a:r>
              <a:rPr lang="en-US" b="1" dirty="0"/>
              <a:t>To Do</a:t>
            </a:r>
          </a:p>
          <a:p>
            <a:pPr marL="0" indent="0">
              <a:spcBef>
                <a:spcPts val="371"/>
              </a:spcBef>
              <a:buSzPct val="25000"/>
            </a:pPr>
            <a:r>
              <a:rPr lang="en-US" dirty="0"/>
              <a:t>Direct attention to each component and provide a quick overview.</a:t>
            </a:r>
          </a:p>
          <a:p>
            <a:pPr marL="0" indent="0">
              <a:spcBef>
                <a:spcPts val="371"/>
              </a:spcBef>
              <a:buSzPct val="25000"/>
            </a:pPr>
            <a:endParaRPr lang="en-US" dirty="0"/>
          </a:p>
          <a:p>
            <a:pPr marL="0" indent="0">
              <a:spcBef>
                <a:spcPts val="371"/>
              </a:spcBef>
              <a:buSzPct val="25000"/>
            </a:pPr>
            <a:r>
              <a:rPr lang="en-US" b="1" dirty="0"/>
              <a:t>To Say</a:t>
            </a:r>
          </a:p>
          <a:p>
            <a:pPr marL="0" indent="0">
              <a:spcBef>
                <a:spcPts val="371"/>
              </a:spcBef>
              <a:buSzPct val="25000"/>
            </a:pPr>
            <a:r>
              <a:rPr lang="en-US" dirty="0"/>
              <a:t>The metacognition infographic summarizes key content from the Professional Learning Module. You can see how developing metacognition is key to helping students become assessment capable and self-regulated learners. (Explain/summarize each component on the infographic.) </a:t>
            </a: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19</a:t>
            </a:fld>
            <a:endParaRPr lang="en-US"/>
          </a:p>
        </p:txBody>
      </p:sp>
    </p:spTree>
    <p:extLst>
      <p:ext uri="{BB962C8B-B14F-4D97-AF65-F5344CB8AC3E}">
        <p14:creationId xmlns:p14="http://schemas.microsoft.com/office/powerpoint/2010/main" val="3169436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lnSpc>
                <a:spcPct val="80000"/>
              </a:lnSpc>
              <a:buSzPct val="25000"/>
              <a:defRPr/>
            </a:pPr>
            <a:r>
              <a:rPr lang="en-US" b="1" dirty="0"/>
              <a:t>Handout 2</a:t>
            </a:r>
          </a:p>
          <a:p>
            <a:pPr marL="0" indent="0" defTabSz="942289">
              <a:lnSpc>
                <a:spcPct val="80000"/>
              </a:lnSpc>
              <a:buSzPct val="25000"/>
              <a:defRPr/>
            </a:pPr>
            <a:r>
              <a:rPr lang="en-US" b="0" dirty="0"/>
              <a:t>Metacognition Practice Profile</a:t>
            </a:r>
          </a:p>
          <a:p>
            <a:pPr marL="0" indent="0" defTabSz="942289">
              <a:lnSpc>
                <a:spcPct val="80000"/>
              </a:lnSpc>
              <a:buSzPct val="25000"/>
              <a:defRPr/>
            </a:pPr>
            <a:endParaRPr lang="en-US" b="1" dirty="0"/>
          </a:p>
          <a:p>
            <a:pPr marL="0" indent="0">
              <a:lnSpc>
                <a:spcPct val="80000"/>
              </a:lnSpc>
              <a:buSzPct val="25000"/>
            </a:pPr>
            <a:r>
              <a:rPr lang="en-US" b="1" dirty="0"/>
              <a:t>To Know</a:t>
            </a:r>
          </a:p>
          <a:p>
            <a:pPr marL="0" indent="0">
              <a:lnSpc>
                <a:spcPct val="80000"/>
              </a:lnSpc>
              <a:buSzPct val="25000"/>
            </a:pPr>
            <a:r>
              <a:rPr lang="en-US" dirty="0"/>
              <a:t>The Practice Profile for Metacognition is Handout 2</a:t>
            </a:r>
          </a:p>
          <a:p>
            <a:pPr marL="0" indent="0">
              <a:lnSpc>
                <a:spcPct val="80000"/>
              </a:lnSpc>
              <a:spcBef>
                <a:spcPts val="288"/>
              </a:spcBef>
              <a:buSzPct val="25000"/>
            </a:pPr>
            <a:endParaRPr lang="en-US" b="0" dirty="0"/>
          </a:p>
          <a:p>
            <a:pPr marL="0" indent="0">
              <a:lnSpc>
                <a:spcPct val="80000"/>
              </a:lnSpc>
              <a:spcBef>
                <a:spcPts val="288"/>
              </a:spcBef>
              <a:buSzPct val="25000"/>
            </a:pPr>
            <a:r>
              <a:rPr lang="en-US" b="1" dirty="0"/>
              <a:t>To Do/To Say</a:t>
            </a:r>
          </a:p>
          <a:p>
            <a:pPr marL="0" indent="0">
              <a:lnSpc>
                <a:spcPct val="80000"/>
              </a:lnSpc>
              <a:buSzPct val="25000"/>
            </a:pPr>
            <a:r>
              <a:rPr lang="en-US" dirty="0"/>
              <a:t>Review the Practice Profile with the participants. </a:t>
            </a:r>
          </a:p>
          <a:p>
            <a:pPr marL="0" indent="0">
              <a:lnSpc>
                <a:spcPct val="80000"/>
              </a:lnSpc>
              <a:buSzPct val="25000"/>
            </a:pPr>
            <a:endParaRPr lang="en-US" dirty="0"/>
          </a:p>
          <a:p>
            <a:pPr marL="0" indent="0">
              <a:lnSpc>
                <a:spcPct val="80000"/>
              </a:lnSpc>
              <a:spcBef>
                <a:spcPts val="288"/>
              </a:spcBef>
              <a:buSzPct val="25000"/>
            </a:pPr>
            <a:r>
              <a:rPr lang="en-US" dirty="0"/>
              <a:t>The Practice Profile template is anchored by the Essential Functions. First,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The Essential Functions align with the teaching/learning objectives for each Professional Learning Module.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Self-Assessment Practice Profile (SAPP). These sources provide data regarding further training or coaching.</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As we look at the Metacognition Practice Profile, we see three Essential Functions. Essential Function 1 is “educators engage in metacognitive instruction to increase students’ knowledge of cognition.” Essential Function 2 is “educators engage students in metacognitive regulation processes for planning, monitoring, controlling, and evaluating.” Essential Function 3 is “educators promote a classroom culture and environment conducive to developing, encouraging, and supporting metacognitive thinking.” You will also find the criteria to determine the level of implementation for you, your school, and/or district.</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Today we will cover a basic introduction of metacognition and Essential Function 1. There are two other parts to this module which cover Essential Functions 2 and 3.</a:t>
            </a:r>
            <a:endParaRPr lang="en-US" b="1"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20</a:t>
            </a:fld>
            <a:endParaRPr lang="en-US"/>
          </a:p>
        </p:txBody>
      </p:sp>
    </p:spTree>
    <p:extLst>
      <p:ext uri="{BB962C8B-B14F-4D97-AF65-F5344CB8AC3E}">
        <p14:creationId xmlns:p14="http://schemas.microsoft.com/office/powerpoint/2010/main" val="18320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Arial"/>
                <a:ea typeface="Arial"/>
                <a:cs typeface="Arial"/>
                <a:sym typeface="Arial"/>
              </a:rPr>
              <a:t>To Know</a:t>
            </a:r>
            <a:endParaRPr lang="en-US" dirty="0"/>
          </a:p>
          <a:p>
            <a:pPr marL="0" indent="0"/>
            <a:r>
              <a:rPr lang="en-US" dirty="0">
                <a:latin typeface="Arial"/>
                <a:ea typeface="Arial"/>
                <a:cs typeface="Arial"/>
                <a:sym typeface="Arial"/>
              </a:rPr>
              <a:t>This slide provides an overview of the contents of Part 1 of the Metacognition Module, which includes an introduction and increasing cognitive awareness (EF1).</a:t>
            </a:r>
            <a:endParaRPr lang="en-US" b="1" dirty="0">
              <a:latin typeface="Arial"/>
              <a:ea typeface="Arial"/>
              <a:cs typeface="Arial"/>
              <a:sym typeface="Arial"/>
            </a:endParaRPr>
          </a:p>
          <a:p>
            <a:pPr marL="0" indent="0"/>
            <a:endParaRPr lang="en-US" dirty="0"/>
          </a:p>
          <a:p>
            <a:pPr marL="0" indent="0"/>
            <a:r>
              <a:rPr lang="en-US" b="1" dirty="0">
                <a:latin typeface="Arial"/>
                <a:ea typeface="Arial"/>
                <a:cs typeface="Arial"/>
                <a:sym typeface="Arial"/>
              </a:rPr>
              <a:t>To Do/To Say</a:t>
            </a:r>
            <a:endParaRPr lang="en-US" dirty="0"/>
          </a:p>
          <a:p>
            <a:pPr marL="0" indent="0"/>
            <a:r>
              <a:rPr lang="en-US" dirty="0">
                <a:latin typeface="Arial"/>
                <a:ea typeface="Arial"/>
                <a:cs typeface="Arial"/>
                <a:sym typeface="Arial"/>
              </a:rPr>
              <a:t>Review the content contained within this module as listed on the slide.</a:t>
            </a:r>
          </a:p>
          <a:p>
            <a:pPr marL="0" indent="0"/>
            <a:endParaRPr lang="en-US" dirty="0">
              <a:latin typeface="Arial"/>
              <a:ea typeface="Arial"/>
              <a:cs typeface="Arial"/>
              <a:sym typeface="Arial"/>
            </a:endParaRPr>
          </a:p>
          <a:p>
            <a:pPr marL="0" indent="0"/>
            <a:r>
              <a:rPr lang="en-US" b="1" dirty="0">
                <a:latin typeface="Arial"/>
                <a:ea typeface="Arial"/>
                <a:cs typeface="Arial"/>
                <a:sym typeface="Arial"/>
              </a:rPr>
              <a:t>To Say</a:t>
            </a:r>
          </a:p>
          <a:p>
            <a:pPr marL="0" indent="0"/>
            <a:r>
              <a:rPr lang="en-US" dirty="0">
                <a:latin typeface="Arial"/>
                <a:ea typeface="Arial"/>
                <a:cs typeface="Arial"/>
                <a:sym typeface="Arial"/>
              </a:rPr>
              <a:t>Today we will first introduce the entire Metacognition Module and then go into cognitive awareness, which is Essential Function 1. Please take a moment and look at the slide as I summarize the session today.</a:t>
            </a: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22</a:t>
            </a:fld>
            <a:endParaRPr lang="en-US"/>
          </a:p>
        </p:txBody>
      </p:sp>
    </p:spTree>
    <p:extLst>
      <p:ext uri="{BB962C8B-B14F-4D97-AF65-F5344CB8AC3E}">
        <p14:creationId xmlns:p14="http://schemas.microsoft.com/office/powerpoint/2010/main" val="361493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Part 1 provides an introduction to metacognition and content aligned with the first Essential Function of the Metacognition Practice Profile (increasing cognitive awareness), including declarative, procedural, and conditional knowledge. </a:t>
            </a:r>
            <a:r>
              <a:rPr lang="en-US" b="1" dirty="0"/>
              <a:t>It is important that all participants have an understanding of Part 1 prior to other module sessions.</a:t>
            </a:r>
            <a:endParaRPr lang="en-US" dirty="0"/>
          </a:p>
          <a:p>
            <a:pPr marL="176679" indent="-176679">
              <a:buClr>
                <a:schemeClr val="dk1"/>
              </a:buClr>
              <a:buSzPts val="1200"/>
              <a:buFont typeface="Arial"/>
              <a:buChar char="•"/>
            </a:pPr>
            <a:r>
              <a:rPr lang="en-US" dirty="0"/>
              <a:t>Part 2 is aligned with EF 2 of the Metacognition Practice Profile which addresses regulation of cognition, including planning, monitoring, controlling, and evaluating.  </a:t>
            </a:r>
          </a:p>
          <a:p>
            <a:pPr marL="176679" indent="-176679">
              <a:buFont typeface="Arial"/>
              <a:buChar char="•"/>
            </a:pPr>
            <a:r>
              <a:rPr lang="en-US" dirty="0"/>
              <a:t>Part 3 is aligned with EF 3 of the Metacognition Practice Profile and provides content on how to create a metacognitive climate and environment. This session includes information on creating thinking norms, expectations, goals, and reflective thinking opportunities. It also addresses language to describe thinking, create rigorous tasks, interactions, time, opportunities, and a physical environment that supports and improves thinking.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2873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0" indent="0"/>
            <a:r>
              <a:rPr lang="en-US" dirty="0"/>
              <a:t>It is important that educators use metacognitive instruction to increase students’ cognitive awareness. </a:t>
            </a:r>
            <a:r>
              <a:rPr lang="en-US" b="0" dirty="0"/>
              <a:t>These are the learning targets for Part 1 of the Metacognition Module. They are aligned with EF 1 of the Metacognition Practice Profile.</a:t>
            </a:r>
          </a:p>
          <a:p>
            <a:pPr marL="0" indent="0"/>
            <a:endParaRPr lang="en-US" dirty="0"/>
          </a:p>
          <a:p>
            <a:pPr marL="0" indent="0"/>
            <a:r>
              <a:rPr lang="en-US" b="1" dirty="0"/>
              <a:t>To Do</a:t>
            </a:r>
            <a:endParaRPr lang="en-US" dirty="0"/>
          </a:p>
          <a:p>
            <a:pPr marL="0" indent="0"/>
            <a:r>
              <a:rPr lang="en-US" dirty="0"/>
              <a:t>Review the learning objectives listed on the slide for cognitive awareness and expand on them.</a:t>
            </a:r>
          </a:p>
          <a:p>
            <a:pPr marL="0" indent="0"/>
            <a:r>
              <a:rPr lang="en-US" dirty="0"/>
              <a:t> </a:t>
            </a:r>
          </a:p>
          <a:p>
            <a:pPr marL="0" indent="0"/>
            <a:r>
              <a:rPr lang="en-US" b="1" dirty="0"/>
              <a:t>To Say</a:t>
            </a:r>
            <a:endParaRPr lang="en-US" dirty="0"/>
          </a:p>
          <a:p>
            <a:pPr marL="0" indent="0"/>
            <a:r>
              <a:rPr lang="en-US" b="0" dirty="0"/>
              <a:t>These are the learning objectives for cognitive awareness. Our session today will focus on… (discuss the objectives your session will be focusing on if your session does not include all of Part 1).</a:t>
            </a:r>
          </a:p>
          <a:p>
            <a:pPr marL="171450" indent="-171450">
              <a:buFont typeface="Arial" panose="020B0604020202020204" pitchFamily="34" charset="0"/>
              <a:buChar char="•"/>
            </a:pPr>
            <a:r>
              <a:rPr lang="en-US" sz="9600" dirty="0">
                <a:latin typeface="Calibri"/>
                <a:ea typeface="Calibri"/>
                <a:cs typeface="Calibri"/>
                <a:sym typeface="Calibri"/>
              </a:rPr>
              <a:t>Provide students with opportunities to understand their personal cognitive assets and weaknesses</a:t>
            </a:r>
          </a:p>
          <a:p>
            <a:pPr marL="171450" indent="-171450">
              <a:buFont typeface="Arial" panose="020B0604020202020204" pitchFamily="34" charset="0"/>
              <a:buChar char="•"/>
            </a:pPr>
            <a:r>
              <a:rPr lang="en-US" sz="9600" dirty="0">
                <a:latin typeface="Calibri"/>
                <a:ea typeface="Calibri"/>
                <a:cs typeface="Calibri"/>
                <a:sym typeface="Calibri"/>
              </a:rPr>
              <a:t>Increase students’ cognitive awareness by building declarative, procedural, and conditional knowledge</a:t>
            </a:r>
          </a:p>
          <a:p>
            <a:pPr marL="171450" indent="-171450">
              <a:buFont typeface="Arial" panose="020B0604020202020204" pitchFamily="34" charset="0"/>
              <a:buChar char="•"/>
            </a:pPr>
            <a:r>
              <a:rPr lang="en-US" sz="9600" dirty="0"/>
              <a:t>E</a:t>
            </a:r>
            <a:r>
              <a:rPr lang="en-US" sz="9600" dirty="0">
                <a:latin typeface="Calibri"/>
                <a:ea typeface="Calibri"/>
                <a:cs typeface="Calibri"/>
                <a:sym typeface="Calibri"/>
              </a:rPr>
              <a:t>xplicitly teach, model, and label cognitive strategies/tools to strengthen metacognitive skills</a:t>
            </a:r>
            <a:endParaRPr lang="en-US" sz="9600" dirty="0">
              <a:latin typeface="+mn-lt"/>
              <a:ea typeface="+mn-ea"/>
              <a:cs typeface="+mn-cs"/>
              <a:sym typeface="Calibri"/>
            </a:endParaRPr>
          </a:p>
          <a:p>
            <a:pPr marL="171450" indent="-171450">
              <a:buFont typeface="Arial" panose="020B0604020202020204" pitchFamily="34" charset="0"/>
              <a:buChar char="•"/>
            </a:pPr>
            <a:r>
              <a:rPr lang="en-US" sz="9600" dirty="0">
                <a:latin typeface="Calibri"/>
                <a:ea typeface="Calibri"/>
                <a:cs typeface="Calibri"/>
                <a:sym typeface="Calibri"/>
              </a:rPr>
              <a:t>Establish classroom structures and lessons that help students understand and build their cognitive assets</a:t>
            </a:r>
            <a:endParaRPr lang="en-US" sz="9600" dirty="0">
              <a:latin typeface="+mn-lt"/>
              <a:ea typeface="+mn-ea"/>
              <a:cs typeface="+mn-cs"/>
              <a:sym typeface="Calibri"/>
            </a:endParaRPr>
          </a:p>
          <a:p>
            <a:pPr marL="171450" indent="-171450">
              <a:buFont typeface="Arial" panose="020B0604020202020204" pitchFamily="34" charset="0"/>
              <a:buChar char="•"/>
            </a:pPr>
            <a:r>
              <a:rPr lang="en-US" sz="9600" dirty="0">
                <a:latin typeface="Calibri"/>
                <a:ea typeface="Calibri"/>
                <a:cs typeface="Calibri"/>
                <a:sym typeface="Calibri"/>
              </a:rPr>
              <a:t>Apply knowledge of cognition in reaching learning goals</a:t>
            </a:r>
            <a:endParaRPr lang="en-US" sz="9600" dirty="0"/>
          </a:p>
          <a:p>
            <a:pPr marL="0" indent="0"/>
            <a:endParaRPr lang="en-US" dirty="0"/>
          </a:p>
          <a:p>
            <a:pPr marL="0" indent="0"/>
            <a:endParaRPr lang="en-US"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23</a:t>
            </a:fld>
            <a:endParaRPr lang="en-US"/>
          </a:p>
        </p:txBody>
      </p:sp>
    </p:spTree>
    <p:extLst>
      <p:ext uri="{BB962C8B-B14F-4D97-AF65-F5344CB8AC3E}">
        <p14:creationId xmlns:p14="http://schemas.microsoft.com/office/powerpoint/2010/main" val="47942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25000"/>
            </a:pPr>
            <a:r>
              <a:rPr lang="en-US" sz="1200" b="1" dirty="0"/>
              <a:t>To Know</a:t>
            </a:r>
          </a:p>
          <a:p>
            <a:pPr marL="0" indent="0">
              <a:buSzPct val="25000"/>
            </a:pPr>
            <a:r>
              <a:rPr lang="en-US" sz="1200" dirty="0"/>
              <a:t>Essential Questions help to activate participant thinking and access prior knowledge regarding metacognition. These questions can be posed initially, at the end, or throughout the session.</a:t>
            </a:r>
          </a:p>
          <a:p>
            <a:pPr marL="0" indent="0">
              <a:buSzPct val="25000"/>
            </a:pPr>
            <a:endParaRPr lang="en-US" sz="1200" b="1" dirty="0"/>
          </a:p>
          <a:p>
            <a:pPr marL="0" indent="0">
              <a:buSzPct val="25000"/>
            </a:pPr>
            <a:r>
              <a:rPr lang="en-US" sz="1200" b="1" dirty="0"/>
              <a:t>To Do</a:t>
            </a:r>
          </a:p>
          <a:p>
            <a:pPr marL="0" indent="0">
              <a:buSzPct val="25000"/>
            </a:pPr>
            <a:r>
              <a:rPr lang="en-US" sz="1200" dirty="0"/>
              <a:t>Review the Essential Questions and provide time for reflective thinking.</a:t>
            </a:r>
          </a:p>
          <a:p>
            <a:pPr marL="0" indent="0">
              <a:buSzPct val="25000"/>
            </a:pPr>
            <a:endParaRPr lang="en-US" sz="1200" dirty="0"/>
          </a:p>
          <a:p>
            <a:pPr marL="0" indent="0">
              <a:buSzPct val="25000"/>
            </a:pPr>
            <a:r>
              <a:rPr lang="en-US" sz="1200" b="1" dirty="0"/>
              <a:t>Optional Activity</a:t>
            </a:r>
          </a:p>
          <a:p>
            <a:pPr marL="0" indent="0">
              <a:buSzPct val="25000"/>
            </a:pPr>
            <a:r>
              <a:rPr lang="en-US" sz="1200" dirty="0"/>
              <a:t>Essential Questions may be written on individual chart paper and placed around the room so they can be referred to throughout the presentation. You may have participants respond to the questions initially and then later provide opportunities to add to the responses once more learning has taken place. If time permits, a carousel structure could be used so participants can respond, collaborate, and process the questions.</a:t>
            </a:r>
          </a:p>
          <a:p>
            <a:pPr marL="0" indent="0">
              <a:buSzPct val="25000"/>
            </a:pPr>
            <a:endParaRPr lang="en-US" sz="1200" dirty="0"/>
          </a:p>
          <a:p>
            <a:pPr marL="0" indent="0">
              <a:buSzPct val="25000"/>
            </a:pPr>
            <a:r>
              <a:rPr lang="en-US" sz="1200" b="1" dirty="0"/>
              <a:t>To Say</a:t>
            </a:r>
          </a:p>
          <a:p>
            <a:pPr marL="0" indent="0">
              <a:buSzPct val="25000"/>
            </a:pPr>
            <a:r>
              <a:rPr lang="en-US" sz="1200" dirty="0"/>
              <a:t>These Essential Questions will help you reflect on your knowledge regarding metacognition. (Read the questions.)</a:t>
            </a:r>
          </a:p>
          <a:p>
            <a:pPr marL="0" indent="0">
              <a:buSzPct val="25000"/>
            </a:pPr>
            <a:endParaRPr lang="en-US" sz="1200" dirty="0"/>
          </a:p>
          <a:p>
            <a:pPr marL="0" indent="0">
              <a:spcBef>
                <a:spcPts val="356"/>
              </a:spcBef>
              <a:buSzPct val="25000"/>
            </a:pPr>
            <a:endParaRPr lang="en-US" sz="1200"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24</a:t>
            </a:fld>
            <a:endParaRPr lang="en-US"/>
          </a:p>
        </p:txBody>
      </p:sp>
    </p:spTree>
    <p:extLst>
      <p:ext uri="{BB962C8B-B14F-4D97-AF65-F5344CB8AC3E}">
        <p14:creationId xmlns:p14="http://schemas.microsoft.com/office/powerpoint/2010/main" val="1660892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Optional Activity (slides 25-33)</a:t>
            </a:r>
          </a:p>
          <a:p>
            <a:pPr marL="0" indent="0"/>
            <a:r>
              <a:rPr lang="en-US" b="0" dirty="0"/>
              <a:t>Note: if you decide not to include the activity, hide the slides</a:t>
            </a:r>
          </a:p>
          <a:p>
            <a:pPr marL="0" indent="0"/>
            <a:endParaRPr lang="en-US" b="1" dirty="0"/>
          </a:p>
          <a:p>
            <a:pPr marL="0" indent="0"/>
            <a:r>
              <a:rPr lang="en-US" b="1" dirty="0"/>
              <a:t>To Know</a:t>
            </a:r>
            <a:endParaRPr lang="en-US" dirty="0"/>
          </a:p>
          <a:p>
            <a:pPr marL="0" indent="0"/>
            <a:r>
              <a:rPr lang="en-US" b="0" dirty="0"/>
              <a:t>Learners that are aware of the elements that help them prepare to learn and strive toward being prepared for learning are much more likely to successfully reach their learning goals. </a:t>
            </a:r>
          </a:p>
          <a:p>
            <a:pPr marL="0" indent="0"/>
            <a:endParaRPr lang="en-US" dirty="0"/>
          </a:p>
          <a:p>
            <a:pPr marL="0" indent="0"/>
            <a:r>
              <a:rPr lang="en-US" b="0" dirty="0"/>
              <a:t>This starter activity is a great way to have participants reflect on different aspects of their readiness to learn before beginning the session. This, or a similar activity, can be done with students prior to learning episodes. Learners rate their current state-of-mind in terms of energy, concentration, mood, attitude, etc. It helps learners reflect on important elements to optimize learning and what might be done to improve readiness to learn in the future. </a:t>
            </a:r>
          </a:p>
          <a:p>
            <a:pPr marL="0" indent="0"/>
            <a:endParaRPr lang="en-US" dirty="0"/>
          </a:p>
          <a:p>
            <a:pPr marL="0" indent="0"/>
            <a:r>
              <a:rPr lang="en-US" b="1" dirty="0"/>
              <a:t>To Do/To Say</a:t>
            </a:r>
            <a:endParaRPr lang="en-US" dirty="0"/>
          </a:p>
          <a:p>
            <a:pPr marL="0" indent="0"/>
            <a:r>
              <a:rPr lang="en-US" b="0" dirty="0"/>
              <a:t>Let’s begin with a starter activity that will help you reflect on different aspects of your readiness to learn. Activities such as these are great to use with students prior to learning episodes to help them reflect on important things to consider to optimize learning.</a:t>
            </a:r>
          </a:p>
          <a:p>
            <a:pPr marL="0" indent="0"/>
            <a:endParaRPr lang="en-US" dirty="0"/>
          </a:p>
          <a:p>
            <a:pPr marL="0" indent="0"/>
            <a:r>
              <a:rPr lang="en-US" b="0" dirty="0"/>
              <a:t>You </a:t>
            </a:r>
            <a:r>
              <a:rPr lang="en-US" dirty="0"/>
              <a:t>will b</a:t>
            </a:r>
            <a:r>
              <a:rPr lang="en-US" b="0" dirty="0"/>
              <a:t>egin by standing up. Move to the left side of the room if you agree with the statement. Move to the right if you disagree.</a:t>
            </a:r>
          </a:p>
          <a:p>
            <a:pPr marL="0" indent="0"/>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Show the slides and directions starting with the next slide. Following the activity, encourage small group sharing and discussion on what might be done in the future to better enhance preparation for learning.</a:t>
            </a:r>
          </a:p>
          <a:p>
            <a:pPr marL="0" indent="0"/>
            <a:endParaRPr lang="en-US" dirty="0"/>
          </a:p>
          <a:p>
            <a:pPr marL="0" indent="0"/>
            <a:r>
              <a:rPr lang="en-US" b="1" dirty="0"/>
              <a:t>Reference</a:t>
            </a:r>
            <a:endParaRPr lang="en-US"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Global Metacognition Institute. (2022).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Starter activity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71145" indent="-235572"/>
            <a:endParaRPr lang="en-US" dirty="0"/>
          </a:p>
          <a:p>
            <a:pPr marL="0" indent="0"/>
            <a:endParaRPr lang="en-US"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25</a:t>
            </a:fld>
            <a:endParaRPr lang="en-US"/>
          </a:p>
        </p:txBody>
      </p:sp>
    </p:spTree>
    <p:extLst>
      <p:ext uri="{BB962C8B-B14F-4D97-AF65-F5344CB8AC3E}">
        <p14:creationId xmlns:p14="http://schemas.microsoft.com/office/powerpoint/2010/main" val="358420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78B96-A825-4B71-B315-16BE1976C79A}" type="slidenum">
              <a:rPr lang="en-US" smtClean="0"/>
              <a:t>26</a:t>
            </a:fld>
            <a:endParaRPr lang="en-US"/>
          </a:p>
        </p:txBody>
      </p:sp>
    </p:spTree>
    <p:extLst>
      <p:ext uri="{BB962C8B-B14F-4D97-AF65-F5344CB8AC3E}">
        <p14:creationId xmlns:p14="http://schemas.microsoft.com/office/powerpoint/2010/main" val="298610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78B96-A825-4B71-B315-16BE1976C79A}" type="slidenum">
              <a:rPr lang="en-US" smtClean="0"/>
              <a:t>27</a:t>
            </a:fld>
            <a:endParaRPr lang="en-US"/>
          </a:p>
        </p:txBody>
      </p:sp>
    </p:spTree>
    <p:extLst>
      <p:ext uri="{BB962C8B-B14F-4D97-AF65-F5344CB8AC3E}">
        <p14:creationId xmlns:p14="http://schemas.microsoft.com/office/powerpoint/2010/main" val="1092564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78B96-A825-4B71-B315-16BE1976C79A}" type="slidenum">
              <a:rPr lang="en-US" smtClean="0"/>
              <a:t>28</a:t>
            </a:fld>
            <a:endParaRPr lang="en-US"/>
          </a:p>
        </p:txBody>
      </p:sp>
    </p:spTree>
    <p:extLst>
      <p:ext uri="{BB962C8B-B14F-4D97-AF65-F5344CB8AC3E}">
        <p14:creationId xmlns:p14="http://schemas.microsoft.com/office/powerpoint/2010/main" val="840922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78B96-A825-4B71-B315-16BE1976C79A}" type="slidenum">
              <a:rPr lang="en-US" smtClean="0"/>
              <a:t>29</a:t>
            </a:fld>
            <a:endParaRPr lang="en-US"/>
          </a:p>
        </p:txBody>
      </p:sp>
    </p:spTree>
    <p:extLst>
      <p:ext uri="{BB962C8B-B14F-4D97-AF65-F5344CB8AC3E}">
        <p14:creationId xmlns:p14="http://schemas.microsoft.com/office/powerpoint/2010/main" val="335838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78B96-A825-4B71-B315-16BE1976C79A}" type="slidenum">
              <a:rPr lang="en-US" smtClean="0"/>
              <a:t>30</a:t>
            </a:fld>
            <a:endParaRPr lang="en-US"/>
          </a:p>
        </p:txBody>
      </p:sp>
    </p:spTree>
    <p:extLst>
      <p:ext uri="{BB962C8B-B14F-4D97-AF65-F5344CB8AC3E}">
        <p14:creationId xmlns:p14="http://schemas.microsoft.com/office/powerpoint/2010/main" val="1973255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78B96-A825-4B71-B315-16BE1976C79A}" type="slidenum">
              <a:rPr lang="en-US" smtClean="0"/>
              <a:t>31</a:t>
            </a:fld>
            <a:endParaRPr lang="en-US"/>
          </a:p>
        </p:txBody>
      </p:sp>
    </p:spTree>
    <p:extLst>
      <p:ext uri="{BB962C8B-B14F-4D97-AF65-F5344CB8AC3E}">
        <p14:creationId xmlns:p14="http://schemas.microsoft.com/office/powerpoint/2010/main" val="2395435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278B96-A825-4B71-B315-16BE1976C79A}" type="slidenum">
              <a:rPr lang="en-US" smtClean="0"/>
              <a:t>32</a:t>
            </a:fld>
            <a:endParaRPr lang="en-US"/>
          </a:p>
        </p:txBody>
      </p:sp>
    </p:spTree>
    <p:extLst>
      <p:ext uri="{BB962C8B-B14F-4D97-AF65-F5344CB8AC3E}">
        <p14:creationId xmlns:p14="http://schemas.microsoft.com/office/powerpoint/2010/main" val="168513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181"/>
              </a:spcBef>
              <a:buClr>
                <a:schemeClr val="dk1"/>
              </a:buClr>
              <a:buSzPts val="143"/>
            </a:pPr>
            <a:r>
              <a:rPr lang="en-US" sz="1200" b="1" dirty="0"/>
              <a:t>Presenter notes information</a:t>
            </a:r>
            <a:endParaRPr lang="en-US" sz="1200" dirty="0"/>
          </a:p>
          <a:p>
            <a:pPr marL="0" lvl="0" indent="0" algn="l" rtl="0">
              <a:lnSpc>
                <a:spcPct val="100000"/>
              </a:lnSpc>
              <a:spcBef>
                <a:spcPts val="0"/>
              </a:spcBef>
              <a:spcAft>
                <a:spcPts val="0"/>
              </a:spcAft>
              <a:buSzPct val="75000"/>
              <a:buFont typeface="Arial" panose="020B0604020202020204" pitchFamily="34" charset="0"/>
              <a:buNone/>
            </a:pPr>
            <a:r>
              <a:rPr lang="en-US" sz="1400" b="0" i="0" dirty="0"/>
              <a:t>The slide includes estimated times for each of the three parts. Part 1 of the Metacognition Module is </a:t>
            </a:r>
            <a:r>
              <a:rPr lang="en-US" sz="1400" b="0" dirty="0"/>
              <a:t>designed to be completed in 2.5 hours.</a:t>
            </a:r>
          </a:p>
          <a:p>
            <a:pPr marL="285750" lvl="0" indent="-285750" algn="l" rtl="0">
              <a:lnSpc>
                <a:spcPct val="100000"/>
              </a:lnSpc>
              <a:spcBef>
                <a:spcPts val="0"/>
              </a:spcBef>
              <a:spcAft>
                <a:spcPts val="0"/>
              </a:spcAft>
              <a:buSzPct val="75000"/>
              <a:buFont typeface="Arial" panose="020B0604020202020204" pitchFamily="34" charset="0"/>
              <a:buChar char="•"/>
            </a:pPr>
            <a:r>
              <a:rPr lang="en-US" b="0" dirty="0"/>
              <a:t>Estimated training times for each section of the Part 1 are listed below.</a:t>
            </a:r>
          </a:p>
          <a:p>
            <a:pPr marL="742950" lvl="1" indent="-285750" algn="l" rtl="0">
              <a:lnSpc>
                <a:spcPct val="100000"/>
              </a:lnSpc>
              <a:spcBef>
                <a:spcPts val="0"/>
              </a:spcBef>
              <a:spcAft>
                <a:spcPts val="0"/>
              </a:spcAft>
              <a:buSzPct val="75000"/>
              <a:buFont typeface="Arial" panose="020B0604020202020204" pitchFamily="34" charset="0"/>
              <a:buChar char="•"/>
            </a:pPr>
            <a:r>
              <a:rPr lang="en-US" b="0" dirty="0"/>
              <a:t>Introduction to Metacognition: 1 hour</a:t>
            </a:r>
          </a:p>
          <a:p>
            <a:pPr marL="742950" lvl="1" indent="-285750" algn="l" rtl="0">
              <a:lnSpc>
                <a:spcPct val="100000"/>
              </a:lnSpc>
              <a:spcBef>
                <a:spcPts val="0"/>
              </a:spcBef>
              <a:spcAft>
                <a:spcPts val="0"/>
              </a:spcAft>
              <a:buSzPct val="75000"/>
              <a:buFont typeface="Arial" panose="020B0604020202020204" pitchFamily="34" charset="0"/>
              <a:buChar char="•"/>
            </a:pPr>
            <a:r>
              <a:rPr lang="en-US" b="0" dirty="0"/>
              <a:t>Increasing Cognitive Awareness: 1 hour</a:t>
            </a:r>
          </a:p>
          <a:p>
            <a:pPr marL="742950" lvl="1" indent="-285750" algn="l" rtl="0">
              <a:lnSpc>
                <a:spcPct val="100000"/>
              </a:lnSpc>
              <a:spcBef>
                <a:spcPts val="0"/>
              </a:spcBef>
              <a:spcAft>
                <a:spcPts val="0"/>
              </a:spcAft>
              <a:buSzPct val="75000"/>
              <a:buFont typeface="Arial" panose="020B0604020202020204" pitchFamily="34" charset="0"/>
              <a:buChar char="•"/>
            </a:pPr>
            <a:r>
              <a:rPr lang="en-US" b="0" dirty="0"/>
              <a:t>Next Steps Action Planning: 30 minutes</a:t>
            </a:r>
          </a:p>
          <a:p>
            <a:pPr marL="0" indent="0">
              <a:lnSpc>
                <a:spcPct val="80000"/>
              </a:lnSpc>
              <a:spcBef>
                <a:spcPts val="181"/>
              </a:spcBef>
              <a:buClr>
                <a:schemeClr val="dk1"/>
              </a:buClr>
              <a:buSzPts val="143"/>
            </a:pPr>
            <a:endParaRPr lang="en-US" sz="1200" dirty="0"/>
          </a:p>
          <a:p>
            <a:pPr marL="171450" indent="-171450">
              <a:lnSpc>
                <a:spcPct val="80000"/>
              </a:lnSpc>
              <a:spcBef>
                <a:spcPts val="181"/>
              </a:spcBef>
              <a:buClr>
                <a:schemeClr val="dk1"/>
              </a:buClr>
              <a:buSzPts val="143"/>
              <a:buFont typeface="Arial" panose="020B0604020202020204" pitchFamily="34" charset="0"/>
              <a:buChar char="•"/>
            </a:pPr>
            <a:r>
              <a:rPr lang="en-US" sz="1200" dirty="0"/>
              <a:t>Presenter notes are included in the PowerPoint slides. Background information for the presenter is shown as “</a:t>
            </a:r>
            <a:r>
              <a:rPr lang="en-US" sz="1200" b="1" dirty="0"/>
              <a:t>To Know</a:t>
            </a:r>
            <a:r>
              <a:rPr lang="en-US" sz="1200" dirty="0"/>
              <a:t>.” Statements and activities to be shared with participants are shown as either “</a:t>
            </a:r>
            <a:r>
              <a:rPr lang="en-US" sz="1200" b="1" dirty="0"/>
              <a:t>To Say</a:t>
            </a:r>
            <a:r>
              <a:rPr lang="en-US" sz="1200" b="0" dirty="0"/>
              <a:t>” or “</a:t>
            </a:r>
            <a:r>
              <a:rPr lang="en-US" sz="1200" b="1" dirty="0"/>
              <a:t>To Do</a:t>
            </a:r>
            <a:r>
              <a:rPr lang="en-US" sz="1200" b="0" dirty="0"/>
              <a:t>.” In</a:t>
            </a:r>
            <a:r>
              <a:rPr lang="en-US" sz="1200" dirty="0"/>
              <a:t> some instances, there are various combinations of “</a:t>
            </a:r>
            <a:r>
              <a:rPr lang="en-US" sz="1200" b="1" dirty="0"/>
              <a:t>To Know/To Do/To Say</a:t>
            </a:r>
            <a:r>
              <a:rPr lang="en-US" sz="1200" b="0" dirty="0"/>
              <a:t>.</a:t>
            </a:r>
            <a:r>
              <a:rPr lang="en-US" sz="1200" dirty="0"/>
              <a:t>” The presenter notes also include cues for “</a:t>
            </a:r>
            <a:r>
              <a:rPr lang="en-US" sz="1200" b="1" dirty="0"/>
              <a:t>Handouts</a:t>
            </a:r>
            <a:r>
              <a:rPr lang="en-US" sz="1200" dirty="0"/>
              <a:t>” and activities.</a:t>
            </a:r>
          </a:p>
          <a:p>
            <a:pPr marL="0" indent="0">
              <a:lnSpc>
                <a:spcPct val="80000"/>
              </a:lnSpc>
              <a:spcBef>
                <a:spcPts val="181"/>
              </a:spcBef>
              <a:buClr>
                <a:schemeClr val="dk1"/>
              </a:buClr>
              <a:buSzPts val="143"/>
            </a:pPr>
            <a:r>
              <a:rPr lang="en-US" sz="1200" dirty="0"/>
              <a:t> </a:t>
            </a:r>
          </a:p>
          <a:p>
            <a:pPr marL="171450" indent="-171450">
              <a:lnSpc>
                <a:spcPct val="80000"/>
              </a:lnSpc>
              <a:spcBef>
                <a:spcPts val="181"/>
              </a:spcBef>
              <a:buClr>
                <a:schemeClr val="dk1"/>
              </a:buClr>
              <a:buSzPts val="143"/>
              <a:buFont typeface="Arial" panose="020B0604020202020204" pitchFamily="34" charset="0"/>
              <a:buChar char="•"/>
            </a:pPr>
            <a:r>
              <a:rPr lang="en-US" sz="1200" dirty="0"/>
              <a:t>Additional activities, examples, videos, etc. are included in the Metacognition Coaching Companion. You can add material from the Coaching Companion to corresponding PowerPoint content. </a:t>
            </a:r>
          </a:p>
          <a:p>
            <a:pPr marL="0" indent="0">
              <a:lnSpc>
                <a:spcPct val="80000"/>
              </a:lnSpc>
              <a:spcBef>
                <a:spcPts val="181"/>
              </a:spcBef>
              <a:buClr>
                <a:schemeClr val="dk1"/>
              </a:buClr>
              <a:buSzPts val="143"/>
            </a:pPr>
            <a:r>
              <a:rPr lang="en-US" sz="1200" dirty="0"/>
              <a:t>  </a:t>
            </a:r>
          </a:p>
          <a:p>
            <a:pPr marL="171450" indent="-171450">
              <a:lnSpc>
                <a:spcPct val="80000"/>
              </a:lnSpc>
              <a:spcBef>
                <a:spcPts val="181"/>
              </a:spcBef>
              <a:buClr>
                <a:schemeClr val="dk1"/>
              </a:buClr>
              <a:buSzPts val="143"/>
              <a:buFont typeface="Arial" panose="020B0604020202020204" pitchFamily="34" charset="0"/>
              <a:buChar char="•"/>
            </a:pPr>
            <a:r>
              <a:rPr lang="en-US" sz="1200" dirty="0"/>
              <a:t>A printed Practice Profile and an electronic Self-Assessment Practice Profile (SAPP) tool are available for use by individuals, teams, or schools for periodic self-assessment, monitoring of implementation of the practice, or to identify training/coaching needs.</a:t>
            </a:r>
          </a:p>
          <a:p>
            <a:pPr marL="0" indent="0">
              <a:lnSpc>
                <a:spcPct val="80000"/>
              </a:lnSpc>
              <a:spcBef>
                <a:spcPts val="181"/>
              </a:spcBef>
              <a:buClr>
                <a:schemeClr val="dk1"/>
              </a:buClr>
              <a:buSzPts val="143"/>
            </a:pPr>
            <a:r>
              <a:rPr lang="en-US" sz="1200" dirty="0"/>
              <a:t> </a:t>
            </a:r>
          </a:p>
          <a:p>
            <a:pPr marL="171450" indent="-171450">
              <a:lnSpc>
                <a:spcPct val="80000"/>
              </a:lnSpc>
              <a:spcBef>
                <a:spcPts val="181"/>
              </a:spcBef>
              <a:buClr>
                <a:schemeClr val="dk1"/>
              </a:buClr>
              <a:buSzPts val="143"/>
              <a:buFont typeface="Arial" panose="020B0604020202020204" pitchFamily="34" charset="0"/>
              <a:buChar char="•"/>
            </a:pPr>
            <a:r>
              <a:rPr lang="en-US" sz="1200" dirty="0"/>
              <a:t>The presenter should download any video intended for use in a training, as you may not have internet access in all school sites.</a:t>
            </a:r>
          </a:p>
          <a:p>
            <a:pPr marL="0" indent="0">
              <a:lnSpc>
                <a:spcPct val="80000"/>
              </a:lnSpc>
              <a:spcBef>
                <a:spcPts val="181"/>
              </a:spcBef>
              <a:buClr>
                <a:schemeClr val="dk1"/>
              </a:buClr>
              <a:buSzPts val="143"/>
            </a:pPr>
            <a:r>
              <a:rPr lang="en-US" sz="1200" dirty="0"/>
              <a:t> </a:t>
            </a:r>
          </a:p>
          <a:p>
            <a:pPr marL="171450" indent="-171450">
              <a:lnSpc>
                <a:spcPct val="80000"/>
              </a:lnSpc>
              <a:spcBef>
                <a:spcPts val="181"/>
              </a:spcBef>
              <a:buClr>
                <a:schemeClr val="dk1"/>
              </a:buClr>
              <a:buSzPts val="143"/>
              <a:buFont typeface="Arial" panose="020B0604020202020204" pitchFamily="34" charset="0"/>
              <a:buChar char="•"/>
            </a:pPr>
            <a:r>
              <a:rPr lang="en-US" sz="1200" dirty="0"/>
              <a:t>Breaks should be inserted at the discretion of the presenter based on the needs of participants.</a:t>
            </a:r>
          </a:p>
          <a:p>
            <a:pPr marL="0" indent="0"/>
            <a:endParaRPr lang="en-US" sz="1200"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3</a:t>
            </a:fld>
            <a:endParaRPr lang="en-US"/>
          </a:p>
        </p:txBody>
      </p:sp>
    </p:spTree>
    <p:extLst>
      <p:ext uri="{BB962C8B-B14F-4D97-AF65-F5344CB8AC3E}">
        <p14:creationId xmlns:p14="http://schemas.microsoft.com/office/powerpoint/2010/main" val="1485752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endParaRPr lang="en-US" dirty="0"/>
          </a:p>
          <a:p>
            <a:pPr marL="0" indent="0"/>
            <a:r>
              <a:rPr lang="en-US" dirty="0"/>
              <a:t>Metacognition is frequently given the succinct definition “thinking about thinking,” however, it is much more. How can the term metacognition be expanded on? What does metacognition include? Does it include behavior as well as academics? </a:t>
            </a:r>
          </a:p>
          <a:p>
            <a:pPr marL="0" indent="0"/>
            <a:endParaRPr lang="en-US" dirty="0"/>
          </a:p>
          <a:p>
            <a:pPr marL="0" indent="0"/>
            <a:r>
              <a:rPr lang="en-US" dirty="0"/>
              <a:t>Jot down your own definition for metacognition without using the words “thinking about thinking.” </a:t>
            </a:r>
            <a:r>
              <a:rPr lang="en-US" b="0" dirty="0"/>
              <a:t>Consider how this can be related to behavior as well as academics. </a:t>
            </a:r>
            <a:endParaRPr lang="en-US" dirty="0"/>
          </a:p>
          <a:p>
            <a:pPr marL="0" indent="0"/>
            <a:endParaRPr lang="en-US" dirty="0"/>
          </a:p>
          <a:p>
            <a:pPr marL="0" indent="0"/>
            <a:r>
              <a:rPr lang="en-US" dirty="0"/>
              <a:t>Discuss your thoughts with a partner.</a:t>
            </a:r>
          </a:p>
        </p:txBody>
      </p:sp>
      <p:sp>
        <p:nvSpPr>
          <p:cNvPr id="4" name="Slide Number Placeholder 3"/>
          <p:cNvSpPr>
            <a:spLocks noGrp="1"/>
          </p:cNvSpPr>
          <p:nvPr>
            <p:ph type="sldNum" sz="quarter" idx="5"/>
          </p:nvPr>
        </p:nvSpPr>
        <p:spPr/>
        <p:txBody>
          <a:bodyPr/>
          <a:lstStyle/>
          <a:p>
            <a:fld id="{FA7FD7A5-9943-401E-A49C-2C5B15F7741C}" type="slidenum">
              <a:rPr lang="en-US" smtClean="0"/>
              <a:t>33</a:t>
            </a:fld>
            <a:endParaRPr lang="en-US"/>
          </a:p>
        </p:txBody>
      </p:sp>
    </p:spTree>
    <p:extLst>
      <p:ext uri="{BB962C8B-B14F-4D97-AF65-F5344CB8AC3E}">
        <p14:creationId xmlns:p14="http://schemas.microsoft.com/office/powerpoint/2010/main" val="3306807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i="0" dirty="0">
                <a:solidFill>
                  <a:srgbClr val="333333"/>
                </a:solidFill>
                <a:latin typeface="Source Sans Pro"/>
                <a:ea typeface="Source Sans Pro"/>
                <a:cs typeface="Source Sans Pro"/>
                <a:sym typeface="Source Sans Pro"/>
              </a:rPr>
              <a:t>To Know/To So/To Say</a:t>
            </a:r>
            <a:endParaRPr lang="en-US" dirty="0"/>
          </a:p>
          <a:p>
            <a:pPr marL="0" indent="0"/>
            <a:r>
              <a:rPr lang="en-US" b="0" i="0" dirty="0">
                <a:solidFill>
                  <a:srgbClr val="333333"/>
                </a:solidFill>
                <a:latin typeface="Source Sans Pro"/>
                <a:ea typeface="Source Sans Pro"/>
                <a:cs typeface="Source Sans Pro"/>
                <a:sym typeface="Source Sans Pro"/>
              </a:rPr>
              <a:t>Read and expand on slide content.</a:t>
            </a:r>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Although metacognition does involve thinking about one’s thinking, it is more complex than that. </a:t>
            </a:r>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A large part of metacognition is actively monitoring one’s own learning and making changes to one’s own learning behaviors and strategies based on this monitoring. </a:t>
            </a:r>
          </a:p>
          <a:p>
            <a:pPr marL="171450" indent="-171450">
              <a:buFont typeface="Arial" panose="020B0604020202020204" pitchFamily="34" charset="0"/>
              <a:buChar char="•"/>
            </a:pPr>
            <a:r>
              <a:rPr lang="en-US" dirty="0"/>
              <a:t>Metacognition includes knowledge, awareness, and control of one’s own cognition and human cognition in general. </a:t>
            </a:r>
          </a:p>
          <a:p>
            <a:pPr marL="0" indent="0"/>
            <a:br>
              <a:rPr lang="en-US" dirty="0"/>
            </a:br>
            <a:r>
              <a:rPr lang="en-US" b="1" dirty="0"/>
              <a:t>References</a:t>
            </a:r>
            <a:endParaRPr lang="en-US" dirty="0"/>
          </a:p>
          <a:p>
            <a:pPr marL="0" marR="0" lvl="0" indent="-457200" algn="l" defTabSz="914400" rtl="0" eaLnBrk="1" fontAlgn="auto" latinLnBrk="0" hangingPunct="1">
              <a:lnSpc>
                <a:spcPct val="107000"/>
              </a:lnSpc>
              <a:spcBef>
                <a:spcPts val="0"/>
              </a:spcBef>
              <a:spcAft>
                <a:spcPts val="1000"/>
              </a:spcAft>
              <a:buClrTx/>
              <a:buSzTx/>
              <a:buFontTx/>
              <a:buNone/>
              <a:tabLst/>
              <a:defRPr/>
            </a:pPr>
            <a:r>
              <a:rPr lang="en-US" sz="1200" kern="0" dirty="0">
                <a:solidFill>
                  <a:srgbClr val="000000"/>
                </a:solidFill>
                <a:effectLst/>
                <a:latin typeface="+mn-lt"/>
                <a:ea typeface="Times New Roman" panose="02020603050405020304" pitchFamily="18" charset="0"/>
                <a:cs typeface="Calibri" panose="020F0502020204030204" pitchFamily="34" charset="0"/>
              </a:rPr>
              <a:t>Cambridge International Education. (n.d.). </a:t>
            </a:r>
            <a:r>
              <a:rPr lang="en-US" sz="1200" i="1" kern="0" dirty="0">
                <a:solidFill>
                  <a:srgbClr val="000000"/>
                </a:solidFill>
                <a:effectLst/>
                <a:latin typeface="+mn-lt"/>
                <a:ea typeface="Times New Roman" panose="02020603050405020304" pitchFamily="18" charset="0"/>
                <a:cs typeface="Calibri" panose="020F0502020204030204" pitchFamily="34" charset="0"/>
              </a:rPr>
              <a:t>Getting started with metacognition</a:t>
            </a:r>
            <a:r>
              <a:rPr lang="en-US" sz="1200" kern="0" dirty="0">
                <a:solidFill>
                  <a:srgbClr val="000000"/>
                </a:solidFill>
                <a:effectLst/>
                <a:latin typeface="+mn-lt"/>
                <a:ea typeface="Times New Roman" panose="02020603050405020304" pitchFamily="18" charset="0"/>
                <a:cs typeface="Calibri" panose="020F0502020204030204" pitchFamily="34" charset="0"/>
              </a:rPr>
              <a:t>.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3"/>
              </a:rPr>
              <a:t>https://cambridge-community.org.uk/professional-development/gswmeta/index.html#article</a:t>
            </a:r>
            <a:endParaRPr lang="en-US" sz="1200" kern="100" dirty="0">
              <a:effectLst/>
              <a:latin typeface="+mn-lt"/>
              <a:ea typeface="Calibri" panose="020F0502020204030204" pitchFamily="34" charset="0"/>
              <a:cs typeface="Times New Roman" panose="02020603050405020304" pitchFamily="18" charset="0"/>
            </a:endParaRPr>
          </a:p>
          <a:p>
            <a:pPr marL="0" marR="0" indent="-457200">
              <a:lnSpc>
                <a:spcPct val="107000"/>
              </a:lnSpc>
              <a:spcBef>
                <a:spcPts val="0"/>
              </a:spcBef>
              <a:spcAft>
                <a:spcPts val="1000"/>
              </a:spcAft>
            </a:pPr>
            <a:endParaRPr lang="en-US" sz="1200" kern="0" dirty="0">
              <a:solidFill>
                <a:srgbClr val="000000"/>
              </a:solidFill>
              <a:effectLst/>
              <a:latin typeface="+mn-lt"/>
              <a:ea typeface="Times New Roman" panose="02020603050405020304" pitchFamily="18" charset="0"/>
              <a:cs typeface="Calibri" panose="020F0502020204030204" pitchFamily="34" charset="0"/>
            </a:endParaRPr>
          </a:p>
          <a:p>
            <a:pPr marL="0" marR="0" indent="-457200">
              <a:lnSpc>
                <a:spcPct val="107000"/>
              </a:lnSpc>
              <a:spcBef>
                <a:spcPts val="0"/>
              </a:spcBef>
              <a:spcAft>
                <a:spcPts val="1000"/>
              </a:spcAft>
            </a:pPr>
            <a:r>
              <a:rPr lang="en-US" sz="1200" kern="0" dirty="0" err="1">
                <a:solidFill>
                  <a:srgbClr val="000000"/>
                </a:solidFill>
                <a:effectLst/>
                <a:latin typeface="+mn-lt"/>
                <a:ea typeface="Times New Roman" panose="02020603050405020304" pitchFamily="18" charset="0"/>
                <a:cs typeface="Calibri" panose="020F0502020204030204" pitchFamily="34" charset="0"/>
              </a:rPr>
              <a:t>Peteranetz</a:t>
            </a:r>
            <a:r>
              <a:rPr lang="en-US" sz="1200" kern="0" dirty="0">
                <a:solidFill>
                  <a:srgbClr val="000000"/>
                </a:solidFill>
                <a:effectLst/>
                <a:latin typeface="+mn-lt"/>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mn-lt"/>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mn-lt"/>
                <a:ea typeface="Times New Roman" panose="02020603050405020304" pitchFamily="18" charset="0"/>
                <a:cs typeface="Calibri" panose="020F0502020204030204" pitchFamily="34" charset="0"/>
              </a:rPr>
              <a:t>. </a:t>
            </a:r>
            <a:r>
              <a:rPr lang="en-US" sz="1200" u="sng" kern="0" dirty="0">
                <a:solidFill>
                  <a:srgbClr val="000000"/>
                </a:solidFill>
                <a:effectLst/>
                <a:latin typeface="+mn-lt"/>
                <a:ea typeface="Times New Roman" panose="02020603050405020304" pitchFamily="18" charset="0"/>
                <a:cs typeface="Calibri" panose="020F0502020204030204" pitchFamily="34" charset="0"/>
                <a:hlinkClick r:id="rId4"/>
              </a:rPr>
              <a:t>https://digitalcommons.unl.edu/cgi/viewcontent.cgi?article=1040&amp;context=nebeducator</a:t>
            </a:r>
            <a:endParaRPr lang="en-US" sz="1200" kern="100" dirty="0">
              <a:effectLst/>
              <a:latin typeface="+mn-lt"/>
              <a:ea typeface="Calibri" panose="020F0502020204030204" pitchFamily="34" charset="0"/>
              <a:cs typeface="Times New Roman" panose="02020603050405020304" pitchFamily="18" charset="0"/>
            </a:endParaRPr>
          </a:p>
          <a:p>
            <a:pPr marL="0" indent="0"/>
            <a:endParaRPr lang="en-US" sz="1200" u="sng" dirty="0">
              <a:latin typeface="+mn-lt"/>
            </a:endParaRPr>
          </a:p>
          <a:p>
            <a:pPr marL="0" marR="0" indent="-457200">
              <a:lnSpc>
                <a:spcPct val="107000"/>
              </a:lnSpc>
              <a:spcBef>
                <a:spcPts val="0"/>
              </a:spcBef>
              <a:spcAft>
                <a:spcPts val="1000"/>
              </a:spcAft>
            </a:pPr>
            <a:r>
              <a:rPr lang="en-US" sz="1200" kern="0" dirty="0" err="1">
                <a:solidFill>
                  <a:srgbClr val="000000"/>
                </a:solidFill>
                <a:effectLst/>
                <a:latin typeface="+mn-lt"/>
                <a:ea typeface="Times New Roman" panose="02020603050405020304" pitchFamily="18" charset="0"/>
                <a:cs typeface="Calibri" panose="020F0502020204030204" pitchFamily="34" charset="0"/>
              </a:rPr>
              <a:t>Tarricone</a:t>
            </a:r>
            <a:r>
              <a:rPr lang="en-US" sz="1200" kern="0" dirty="0">
                <a:solidFill>
                  <a:srgbClr val="000000"/>
                </a:solidFill>
                <a:effectLst/>
                <a:latin typeface="+mn-lt"/>
                <a:ea typeface="Times New Roman" panose="02020603050405020304" pitchFamily="18" charset="0"/>
                <a:cs typeface="Calibri" panose="020F0502020204030204" pitchFamily="34" charset="0"/>
              </a:rPr>
              <a:t>, P. (2011). </a:t>
            </a:r>
            <a:r>
              <a:rPr lang="en-US" sz="1200" i="1" kern="0" dirty="0">
                <a:solidFill>
                  <a:srgbClr val="000000"/>
                </a:solidFill>
                <a:effectLst/>
                <a:latin typeface="+mn-lt"/>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latin typeface="+mn-lt"/>
                <a:ea typeface="Times New Roman" panose="02020603050405020304" pitchFamily="18" charset="0"/>
                <a:cs typeface="Calibri" panose="020F0502020204030204" pitchFamily="34" charset="0"/>
              </a:rPr>
              <a:t>. Psychology Press.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5"/>
              </a:rPr>
              <a:t>https://doi.org/10.4324/9780203830529</a:t>
            </a:r>
            <a:endParaRPr lang="en-US" sz="1200" kern="100" dirty="0">
              <a:effectLst/>
              <a:latin typeface="+mn-lt"/>
              <a:ea typeface="Calibri" panose="020F0502020204030204" pitchFamily="34" charset="0"/>
              <a:cs typeface="Times New Roman" panose="02020603050405020304" pitchFamily="18" charset="0"/>
            </a:endParaRPr>
          </a:p>
          <a:p>
            <a:pPr marL="0" indent="0"/>
            <a:endParaRPr lang="en-US" u="sng" dirty="0">
              <a:latin typeface="+mn-lt"/>
            </a:endParaRP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34</a:t>
            </a:fld>
            <a:endParaRPr lang="en-US"/>
          </a:p>
        </p:txBody>
      </p:sp>
    </p:spTree>
    <p:extLst>
      <p:ext uri="{BB962C8B-B14F-4D97-AF65-F5344CB8AC3E}">
        <p14:creationId xmlns:p14="http://schemas.microsoft.com/office/powerpoint/2010/main" val="743778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0" indent="0"/>
            <a:r>
              <a:rPr lang="en-US" b="0" dirty="0"/>
              <a:t>This slide provides a working definition, that all participants can relate to, of what metacognition is (an awareness of knowing what we don’t know).</a:t>
            </a:r>
          </a:p>
          <a:p>
            <a:pPr marL="0" indent="0"/>
            <a:endParaRPr lang="en-US" dirty="0"/>
          </a:p>
          <a:p>
            <a:pPr marL="0" indent="0"/>
            <a:r>
              <a:rPr lang="en-US" b="1" dirty="0"/>
              <a:t>To Do</a:t>
            </a:r>
            <a:endParaRPr lang="en-US" dirty="0"/>
          </a:p>
          <a:p>
            <a:pPr marL="0" indent="0"/>
            <a:r>
              <a:rPr lang="en-US" b="0" dirty="0"/>
              <a:t>Show the slide and have participants reflect on strategies they have used when they discover they have finished reading a page and don’t know what they just read. Encourage participant pair discussion.</a:t>
            </a:r>
          </a:p>
          <a:p>
            <a:pPr marL="0" indent="0"/>
            <a:endParaRPr lang="en-US" dirty="0"/>
          </a:p>
          <a:p>
            <a:pPr marL="0" indent="0"/>
            <a:r>
              <a:rPr lang="en-US" b="1" dirty="0"/>
              <a:t>To Say</a:t>
            </a:r>
            <a:endParaRPr lang="en-US" dirty="0"/>
          </a:p>
          <a:p>
            <a:pPr marL="0" indent="0"/>
            <a:r>
              <a:rPr lang="en-US" dirty="0"/>
              <a:t>Think of a time when you were reading and suddenly got to the bottom of the page of text and a little voice inside your head said “I don’t know what I just read.” Now, turn to a partner and discuss what you did.</a:t>
            </a:r>
          </a:p>
          <a:p>
            <a:pPr marL="0" indent="0"/>
            <a:endParaRPr lang="en-US" dirty="0"/>
          </a:p>
          <a:p>
            <a:pPr marL="0" indent="0"/>
            <a:r>
              <a:rPr lang="en-US" dirty="0"/>
              <a:t>(After discussion, say this)</a:t>
            </a:r>
          </a:p>
          <a:p>
            <a:pPr marL="0" indent="0"/>
            <a:r>
              <a:rPr lang="en-US" dirty="0"/>
              <a:t>You had an awareness of knowing what you didn’t know and then employed a recovery strategy. Perhaps you read the last sentence again or scanned each paragraph looking for key words. Maybe you read the entire page again. Whatever you did, you probably tried capturing the meaning and went on. This awareness… knowing what you know and what you don’t know, along with strategies you employ to control your thinking is all part of metacognition.</a:t>
            </a:r>
          </a:p>
          <a:p>
            <a:pPr marL="0" indent="0"/>
            <a:endParaRPr lang="en-US" dirty="0"/>
          </a:p>
          <a:p>
            <a:pPr marL="0" indent="0"/>
            <a:r>
              <a:rPr lang="en-US" b="1" dirty="0"/>
              <a:t>Reference</a:t>
            </a:r>
            <a:endParaRPr lang="en-US"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35</a:t>
            </a:fld>
            <a:endParaRPr lang="en-US"/>
          </a:p>
        </p:txBody>
      </p:sp>
    </p:spTree>
    <p:extLst>
      <p:ext uri="{BB962C8B-B14F-4D97-AF65-F5344CB8AC3E}">
        <p14:creationId xmlns:p14="http://schemas.microsoft.com/office/powerpoint/2010/main" val="473706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a:t>
            </a:r>
            <a:endParaRPr lang="en-US" dirty="0"/>
          </a:p>
          <a:p>
            <a:pPr marL="0" indent="0"/>
            <a:r>
              <a:rPr lang="en-US" b="0" dirty="0"/>
              <a:t>This slide illustrates how metacognition uses cognitive processes to intentionally think about your thoughts and how you learn.</a:t>
            </a:r>
            <a:r>
              <a:rPr lang="en-US" b="0" i="0" dirty="0">
                <a:solidFill>
                  <a:schemeClr val="dk1"/>
                </a:solidFill>
                <a:latin typeface="Calibri"/>
                <a:cs typeface="Calibri"/>
                <a:sym typeface="Calibri"/>
              </a:rPr>
              <a:t> </a:t>
            </a:r>
          </a:p>
          <a:p>
            <a:pPr marL="171450" indent="-171450">
              <a:buFont typeface="Arial" panose="020B0604020202020204" pitchFamily="34" charset="0"/>
              <a:buChar char="•"/>
            </a:pPr>
            <a:r>
              <a:rPr lang="en-US" b="0" i="0" dirty="0">
                <a:solidFill>
                  <a:srgbClr val="2B3435"/>
                </a:solidFill>
                <a:latin typeface="Open Sans"/>
                <a:ea typeface="Open Sans"/>
                <a:cs typeface="Open Sans"/>
                <a:sym typeface="Open Sans"/>
              </a:rPr>
              <a:t>Metacognition involves knowing when you know, knowing when you don’t know, and knowing what to do when you don’t know. In other words, it involves self-monitoring and correcting your own learning processes. </a:t>
            </a:r>
          </a:p>
          <a:p>
            <a:pPr marL="171450" indent="-171450">
              <a:buFont typeface="Arial" panose="020B0604020202020204" pitchFamily="34" charset="0"/>
              <a:buChar char="•"/>
            </a:pPr>
            <a:r>
              <a:rPr lang="en-US" b="0" i="0" dirty="0">
                <a:solidFill>
                  <a:srgbClr val="2B3435"/>
                </a:solidFill>
                <a:latin typeface="Open Sans"/>
                <a:ea typeface="Open Sans"/>
                <a:cs typeface="Open Sans"/>
                <a:sym typeface="Open Sans"/>
              </a:rPr>
              <a:t>Metacognition also involves knowing yourself as a learner; that is, knowing your strengths and opportunities for growth as a learner. </a:t>
            </a:r>
          </a:p>
          <a:p>
            <a:pPr marL="171450" indent="-171450">
              <a:buFont typeface="Arial" panose="020B0604020202020204" pitchFamily="34" charset="0"/>
              <a:buChar char="•"/>
            </a:pPr>
            <a:r>
              <a:rPr lang="en-US" b="0" i="0" dirty="0">
                <a:solidFill>
                  <a:srgbClr val="2B3435"/>
                </a:solidFill>
                <a:latin typeface="Open Sans"/>
                <a:ea typeface="Open Sans"/>
                <a:cs typeface="Open Sans"/>
                <a:sym typeface="Open Sans"/>
              </a:rPr>
              <a:t>Metacognitive processes can be applied to learning and thinking in all disciplines and contexts. It is an essential skill for life-long learning and therefore metacognitive skills need to be taught and discussed with students.</a:t>
            </a:r>
          </a:p>
          <a:p>
            <a:pPr marL="0" indent="0"/>
            <a:endParaRPr lang="en-US" b="0" i="0" dirty="0">
              <a:solidFill>
                <a:srgbClr val="2B3435"/>
              </a:solidFill>
              <a:latin typeface="Open Sans"/>
              <a:ea typeface="Open Sans"/>
              <a:cs typeface="Open Sans"/>
              <a:sym typeface="Open Sans"/>
            </a:endParaRPr>
          </a:p>
          <a:p>
            <a:pPr marL="0" indent="0"/>
            <a:r>
              <a:rPr lang="en-US" b="0" i="0" dirty="0">
                <a:solidFill>
                  <a:srgbClr val="2B3435"/>
                </a:solidFill>
                <a:latin typeface="Open Sans"/>
                <a:ea typeface="Open Sans"/>
                <a:cs typeface="Open Sans"/>
                <a:sym typeface="Open Sans"/>
              </a:rPr>
              <a:t>Take a moment and look at this slide. Can you relate to your own thinking and learning?</a:t>
            </a:r>
          </a:p>
          <a:p>
            <a:pPr marL="0" indent="0"/>
            <a:endParaRPr lang="en-US" dirty="0"/>
          </a:p>
          <a:p>
            <a:pPr marL="0" indent="0"/>
            <a:r>
              <a:rPr lang="en-US" b="1" dirty="0"/>
              <a:t>Reference</a:t>
            </a:r>
            <a:endParaRPr lang="en-US"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Queen’s University.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for effective learning</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https://www.queensu.ca/teachingandlearning/modules/students/24_metacognition.html</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36</a:t>
            </a:fld>
            <a:endParaRPr lang="en-US"/>
          </a:p>
        </p:txBody>
      </p:sp>
    </p:spTree>
    <p:extLst>
      <p:ext uri="{BB962C8B-B14F-4D97-AF65-F5344CB8AC3E}">
        <p14:creationId xmlns:p14="http://schemas.microsoft.com/office/powerpoint/2010/main" val="2651386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a:t>
            </a:r>
            <a:endParaRPr lang="en-US" dirty="0"/>
          </a:p>
          <a:p>
            <a:pPr marL="0" indent="0"/>
            <a:r>
              <a:rPr lang="en-US" b="0" dirty="0"/>
              <a:t>Hattie describes metacognition as “higher order thinking which involves active control over the cognitive process engaged in learning.” Students that build and use their cognitive assets become metacognitive and can take charge of their own learning and behavior.</a:t>
            </a:r>
          </a:p>
          <a:p>
            <a:pPr marL="0" indent="0"/>
            <a:endParaRPr lang="en-US" dirty="0"/>
          </a:p>
          <a:p>
            <a:pPr marL="0" indent="0"/>
            <a:r>
              <a:rPr lang="en-US" b="0" dirty="0"/>
              <a:t>We will look at what is involved when teaching students to be metacognitive.</a:t>
            </a:r>
          </a:p>
          <a:p>
            <a:pPr marL="171450" indent="-171450">
              <a:buFont typeface="Arial" panose="020B0604020202020204" pitchFamily="34" charset="0"/>
              <a:buChar char="•"/>
            </a:pPr>
            <a:r>
              <a:rPr lang="en-US" b="0" dirty="0"/>
              <a:t>Building knowledge about cognition</a:t>
            </a:r>
          </a:p>
          <a:p>
            <a:pPr marL="171450" indent="-171450">
              <a:buFont typeface="Arial" panose="020B0604020202020204" pitchFamily="34" charset="0"/>
              <a:buChar char="•"/>
            </a:pPr>
            <a:r>
              <a:rPr lang="en-US" b="0" dirty="0"/>
              <a:t>Improving the ability to take charge of one’s own brainpower</a:t>
            </a:r>
          </a:p>
          <a:p>
            <a:pPr marL="171450" indent="-171450">
              <a:buFont typeface="Arial" panose="020B0604020202020204" pitchFamily="34" charset="0"/>
              <a:buChar char="•"/>
            </a:pPr>
            <a:r>
              <a:rPr lang="en-US" b="0" dirty="0"/>
              <a:t>Understanding how, why, and when to use cognitive assets</a:t>
            </a:r>
          </a:p>
          <a:p>
            <a:pPr marL="171450" indent="-171450">
              <a:buFont typeface="Arial" panose="020B0604020202020204" pitchFamily="34" charset="0"/>
              <a:buChar char="•"/>
            </a:pPr>
            <a:r>
              <a:rPr lang="en-US" b="0" dirty="0"/>
              <a:t>Assessing the use of learning strategies </a:t>
            </a:r>
          </a:p>
          <a:p>
            <a:pPr marL="171450" indent="-171450">
              <a:buFont typeface="Arial" panose="020B0604020202020204" pitchFamily="34" charset="0"/>
              <a:buChar char="•"/>
            </a:pPr>
            <a:r>
              <a:rPr lang="en-US" b="0" dirty="0"/>
              <a:t>Monitoring progress and considering ways learning can be improved – including monitoring behavior as well as academics, and how behavior might be improved</a:t>
            </a:r>
          </a:p>
          <a:p>
            <a:pPr marL="471145" indent="-235572"/>
            <a:endParaRPr lang="en-US" dirty="0"/>
          </a:p>
          <a:p>
            <a:pPr marL="0" indent="0"/>
            <a:r>
              <a:rPr lang="en-US" b="1" dirty="0"/>
              <a:t>To Do</a:t>
            </a:r>
            <a:endParaRPr lang="en-US" dirty="0"/>
          </a:p>
          <a:p>
            <a:pPr marL="0" indent="0"/>
            <a:r>
              <a:rPr lang="en-US" b="0" dirty="0"/>
              <a:t>Read and expand on the key points listed on the slide.</a:t>
            </a:r>
          </a:p>
          <a:p>
            <a:pPr marL="0" indent="0"/>
            <a:endParaRPr lang="en-US" dirty="0"/>
          </a:p>
          <a:p>
            <a:pPr marL="0" indent="0"/>
            <a:r>
              <a:rPr lang="en-US" b="1" dirty="0"/>
              <a:t>References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Hattie, J. (2008).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A synthesis of over 800 meta-analyses relating to achievement</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(1st ed.). Routledge. https://doi.org/10.4324/9780203887332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sz="1900" dirty="0">
              <a:highlight>
                <a:schemeClr val="lt1"/>
              </a:highlight>
            </a:endParaRPr>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37</a:t>
            </a:fld>
            <a:endParaRPr lang="en-US"/>
          </a:p>
        </p:txBody>
      </p:sp>
    </p:spTree>
    <p:extLst>
      <p:ext uri="{BB962C8B-B14F-4D97-AF65-F5344CB8AC3E}">
        <p14:creationId xmlns:p14="http://schemas.microsoft.com/office/powerpoint/2010/main" val="452599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Pre-Read Article</a:t>
            </a:r>
          </a:p>
          <a:p>
            <a:pPr marL="0" indent="0"/>
            <a:r>
              <a:rPr lang="en-US" b="0" i="1" dirty="0"/>
              <a:t>Metacognition: The Gift That Keeps Giving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hlink"/>
                </a:solidFill>
                <a:latin typeface="Arial"/>
                <a:ea typeface="Arial"/>
                <a:cs typeface="Arial"/>
                <a:sym typeface="Arial"/>
                <a:hlinkClick r:id="rId3"/>
              </a:rPr>
              <a:t>https://www.edutopia.org/blog/metacognition-gift-that-keeps-giving-donna-wilson-marcus-conyers</a:t>
            </a:r>
            <a:endParaRPr lang="en-US" dirty="0">
              <a:solidFill>
                <a:srgbClr val="000000"/>
              </a:solidFill>
              <a:latin typeface="Arial"/>
              <a:ea typeface="Arial"/>
              <a:cs typeface="Arial"/>
              <a:sym typeface="Arial"/>
            </a:endParaRPr>
          </a:p>
          <a:p>
            <a:pPr marL="0" indent="0"/>
            <a:endParaRPr lang="en-US" b="1" dirty="0"/>
          </a:p>
          <a:p>
            <a:pPr marL="0" indent="0"/>
            <a:r>
              <a:rPr lang="en-US" b="1" dirty="0"/>
              <a:t>To Know</a:t>
            </a:r>
            <a:endParaRPr lang="en-US" dirty="0"/>
          </a:p>
          <a:p>
            <a:pPr marL="0" indent="0"/>
            <a:r>
              <a:rPr lang="en-US" b="0" dirty="0"/>
              <a:t>This activity provides an opportunity for participants to process the pre-read article that was sent prior to the session. You may want to have table copies of this pre-read.</a:t>
            </a:r>
          </a:p>
          <a:p>
            <a:pPr marL="0" indent="0"/>
            <a:endParaRPr lang="en-US" dirty="0"/>
          </a:p>
          <a:p>
            <a:pPr marL="0" indent="0"/>
            <a:r>
              <a:rPr lang="en-US" b="1" dirty="0"/>
              <a:t>To Do</a:t>
            </a:r>
            <a:endParaRPr lang="en-US" dirty="0"/>
          </a:p>
          <a:p>
            <a:pPr marL="171450" indent="-171450">
              <a:buFont typeface="Arial" panose="020B0604020202020204" pitchFamily="34" charset="0"/>
              <a:buChar char="•"/>
            </a:pPr>
            <a:r>
              <a:rPr lang="en-US" b="0" dirty="0"/>
              <a:t>Provide about 3 minutes for participants to review/refresh the article that was sent prior to the session.</a:t>
            </a:r>
          </a:p>
          <a:p>
            <a:pPr marL="0" indent="0"/>
            <a:endParaRPr lang="en-US" b="0" dirty="0"/>
          </a:p>
          <a:p>
            <a:pPr marL="0" indent="0"/>
            <a:r>
              <a:rPr lang="en-US" b="1" dirty="0"/>
              <a:t>To Do/To Say</a:t>
            </a:r>
            <a:endParaRPr lang="en-US" dirty="0"/>
          </a:p>
          <a:p>
            <a:pPr marL="171450" indent="-171450">
              <a:buFont typeface="Arial" panose="020B0604020202020204" pitchFamily="34" charset="0"/>
              <a:buChar char="•"/>
            </a:pPr>
            <a:r>
              <a:rPr lang="en-US" b="0" dirty="0"/>
              <a:t>Have participants take about three minutes to review/refresh this article that was sent prior to the training. </a:t>
            </a:r>
          </a:p>
          <a:p>
            <a:pPr marL="171450" indent="-171450">
              <a:buFont typeface="Arial" panose="020B0604020202020204" pitchFamily="34" charset="0"/>
              <a:buChar char="•"/>
            </a:pPr>
            <a:r>
              <a:rPr lang="en-US" b="0" dirty="0"/>
              <a:t>Decide on time allotted for discussion and share out.</a:t>
            </a:r>
          </a:p>
          <a:p>
            <a:pPr marL="171450" indent="-171450">
              <a:buFont typeface="Arial" panose="020B0604020202020204" pitchFamily="34" charset="0"/>
              <a:buChar char="•"/>
            </a:pPr>
            <a:r>
              <a:rPr lang="en-US" b="0" dirty="0"/>
              <a:t>Divide participants into groups of 4-6.</a:t>
            </a:r>
          </a:p>
          <a:p>
            <a:pPr marL="171450" indent="-171450">
              <a:buFont typeface="Arial" panose="020B0604020202020204" pitchFamily="34" charset="0"/>
              <a:buChar char="•"/>
            </a:pPr>
            <a:r>
              <a:rPr lang="en-US" b="0" dirty="0"/>
              <a:t>Select a facilitator for each group to pose the questions and elicit responses from the group (one with most teaching years, shortest hair, most pets, etc.).</a:t>
            </a:r>
          </a:p>
          <a:p>
            <a:pPr marL="171450" indent="-171450">
              <a:buFont typeface="Arial" panose="020B0604020202020204" pitchFamily="34" charset="0"/>
              <a:buChar char="•"/>
            </a:pPr>
            <a:r>
              <a:rPr lang="en-US" b="0" dirty="0"/>
              <a:t>Choose a recorder to jot down the biggest take-aways on chart paper. These can be posted around the room for all to see.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The group facilitator will read the questions above. Group members can then provide responses. Make sure that everyone contributes to the discussion. A recorder will jot down the biggest take-aways on poster paper.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When we are finished, we will share out.</a:t>
            </a:r>
          </a:p>
          <a:p>
            <a:pPr marL="0" indent="0"/>
            <a:endParaRPr lang="en-US" b="0" dirty="0"/>
          </a:p>
          <a:p>
            <a:pPr marL="0" indent="0"/>
            <a:r>
              <a:rPr lang="en-US" b="1" dirty="0"/>
              <a:t>Reference</a:t>
            </a:r>
            <a:endParaRPr lang="en-US"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(2014, October 7). Metacognition: The gift that keeps giving.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https://www.edutopia.org/blog/metacognition-gift-that-keeps-giving-donna-wilson-marcus-conyers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38</a:t>
            </a:fld>
            <a:endParaRPr lang="en-US"/>
          </a:p>
        </p:txBody>
      </p:sp>
    </p:spTree>
    <p:extLst>
      <p:ext uri="{BB962C8B-B14F-4D97-AF65-F5344CB8AC3E}">
        <p14:creationId xmlns:p14="http://schemas.microsoft.com/office/powerpoint/2010/main" val="2892396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dirty="0"/>
          </a:p>
          <a:p>
            <a:pPr marL="0" indent="0"/>
            <a:r>
              <a:rPr lang="en-US" dirty="0"/>
              <a:t>This graphic illustrates the conceptual framework components of metacognition.  </a:t>
            </a:r>
          </a:p>
          <a:p>
            <a:pPr marL="171450" indent="-171450">
              <a:buFont typeface="Arial" panose="020B0604020202020204" pitchFamily="34" charset="0"/>
              <a:buChar char="•"/>
            </a:pPr>
            <a:r>
              <a:rPr lang="en-US" dirty="0"/>
              <a:t>The first dimension, </a:t>
            </a:r>
            <a:r>
              <a:rPr lang="en-US" b="1" dirty="0"/>
              <a:t>knowledge of cognition</a:t>
            </a:r>
            <a:r>
              <a:rPr lang="en-US" dirty="0"/>
              <a:t>, includes what a person knows about learning. It consists of overall cognitive thought processes, one’s own thought processes, and knowledge of strategies used for reflection and critical thinking. Sub-components include declarative, procedural, and conditional knowledge. </a:t>
            </a:r>
          </a:p>
          <a:p>
            <a:pPr marL="171450" indent="-171450">
              <a:buFont typeface="Arial" panose="020B0604020202020204" pitchFamily="34" charset="0"/>
              <a:buChar char="•"/>
            </a:pPr>
            <a:r>
              <a:rPr lang="en-US" dirty="0"/>
              <a:t>The second dimension, </a:t>
            </a:r>
            <a:r>
              <a:rPr lang="en-US" b="1" dirty="0"/>
              <a:t>regulation of cognition</a:t>
            </a:r>
            <a:r>
              <a:rPr lang="en-US" dirty="0"/>
              <a:t>, involves the “active” side of metacognition. Regulation is what learners do about their learning. Processes such as planning, monitoring, controlling, and evaluating cognition are used to regulate thinking.</a:t>
            </a:r>
          </a:p>
          <a:p>
            <a:pPr marL="171450" indent="-171450">
              <a:buFont typeface="Arial" panose="020B0604020202020204" pitchFamily="34" charset="0"/>
              <a:buChar char="•"/>
            </a:pPr>
            <a:r>
              <a:rPr lang="en-US" dirty="0"/>
              <a:t>A supportive </a:t>
            </a:r>
            <a:r>
              <a:rPr lang="en-US" b="1" dirty="0"/>
              <a:t>learning environment and culture </a:t>
            </a:r>
            <a:r>
              <a:rPr lang="en-US" dirty="0"/>
              <a:t>helps metacognition flourish in classrooms. The importance of developing thinking skills is an important aspect to learning. Metacognitive instruction can be embedded within authentic learning contexts through both implicit and explicit instruction.</a:t>
            </a:r>
          </a:p>
          <a:p>
            <a:pPr marL="0" indent="0"/>
            <a:endParaRPr lang="en-US" dirty="0"/>
          </a:p>
          <a:p>
            <a:pPr marL="0" indent="0"/>
            <a:r>
              <a:rPr lang="en-US" dirty="0"/>
              <a:t>Each of these components for developing metacognitive thinking will be examined and expanded on throughout the Metacognition Module.</a:t>
            </a:r>
          </a:p>
          <a:p>
            <a:pPr marL="0" indent="0"/>
            <a:endParaRPr dirty="0"/>
          </a:p>
          <a:p>
            <a:pPr marL="0" indent="0"/>
            <a:r>
              <a:rPr lang="en-US" b="1" dirty="0"/>
              <a:t>Reference</a:t>
            </a:r>
            <a:endParaRPr dirty="0"/>
          </a:p>
          <a:p>
            <a:pPr marL="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dirty="0"/>
          </a:p>
        </p:txBody>
      </p:sp>
      <p:sp>
        <p:nvSpPr>
          <p:cNvPr id="579" name="Google Shape;5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i="0" dirty="0">
                <a:solidFill>
                  <a:srgbClr val="333333"/>
                </a:solidFill>
                <a:latin typeface="Source Sans Pro"/>
                <a:ea typeface="Source Sans Pro"/>
                <a:cs typeface="Source Sans Pro"/>
                <a:sym typeface="Source Sans Pro"/>
              </a:rPr>
              <a:t>Video</a:t>
            </a:r>
          </a:p>
          <a:p>
            <a:pPr marL="0" indent="0"/>
            <a:r>
              <a:rPr lang="en-US" b="0" i="0" dirty="0">
                <a:solidFill>
                  <a:srgbClr val="333333"/>
                </a:solidFill>
                <a:latin typeface="Source Sans Pro"/>
                <a:ea typeface="Source Sans Pro"/>
                <a:cs typeface="Source Sans Pro"/>
                <a:sym typeface="Source Sans Pro"/>
              </a:rPr>
              <a:t>What are the Benefits of Metacognition? (1:31 minutes)</a:t>
            </a:r>
          </a:p>
          <a:p>
            <a:pPr marL="0" indent="0"/>
            <a:r>
              <a:rPr lang="en-US" b="0" i="0" dirty="0">
                <a:solidFill>
                  <a:srgbClr val="333333"/>
                </a:solidFill>
                <a:latin typeface="Source Sans Pro"/>
                <a:ea typeface="Source Sans Pro"/>
                <a:cs typeface="Source Sans Pro"/>
                <a:sym typeface="Source Sans Pro"/>
              </a:rPr>
              <a:t>https://cambridge-community.org.uk/professional-development/gswmeta/index.html</a:t>
            </a:r>
          </a:p>
          <a:p>
            <a:pPr marL="0" indent="0"/>
            <a:endParaRPr lang="en-US" b="0" i="0" dirty="0">
              <a:solidFill>
                <a:srgbClr val="333333"/>
              </a:solidFill>
              <a:latin typeface="Source Sans Pro"/>
              <a:ea typeface="Source Sans Pro"/>
              <a:cs typeface="Source Sans Pro"/>
              <a:sym typeface="Source Sans Pro"/>
            </a:endParaRPr>
          </a:p>
          <a:p>
            <a:pPr marL="0" indent="0"/>
            <a:r>
              <a:rPr lang="en-US" b="1" i="0" dirty="0">
                <a:solidFill>
                  <a:srgbClr val="333333"/>
                </a:solidFill>
                <a:latin typeface="Source Sans Pro"/>
                <a:ea typeface="Source Sans Pro"/>
                <a:cs typeface="Source Sans Pro"/>
                <a:sym typeface="Source Sans Pro"/>
              </a:rPr>
              <a:t>To Know</a:t>
            </a: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latin typeface="Source Sans Pro"/>
                <a:ea typeface="Source Sans Pro"/>
                <a:cs typeface="Source Sans Pro"/>
                <a:sym typeface="Source Sans Pro"/>
              </a:rPr>
              <a:t>This brief video from Cambridge International Education sums up the most important benefits of metacognition. </a:t>
            </a:r>
            <a:r>
              <a:rPr lang="en-US" dirty="0">
                <a:solidFill>
                  <a:srgbClr val="333333"/>
                </a:solidFill>
                <a:latin typeface="Source Sans Pro"/>
                <a:ea typeface="Source Sans Pro"/>
                <a:cs typeface="Source Sans Pro"/>
                <a:sym typeface="Source Sans Pro"/>
              </a:rPr>
              <a:t>Reflection questions for this video are on the next slide.</a:t>
            </a:r>
          </a:p>
          <a:p>
            <a:pPr marL="0" indent="0"/>
            <a:endParaRPr dirty="0"/>
          </a:p>
          <a:p>
            <a:pPr marL="0" indent="0"/>
            <a:r>
              <a:rPr lang="en-US" b="1" i="0" dirty="0">
                <a:solidFill>
                  <a:srgbClr val="333333"/>
                </a:solidFill>
                <a:latin typeface="Source Sans Pro"/>
                <a:ea typeface="Source Sans Pro"/>
                <a:cs typeface="Source Sans Pro"/>
                <a:sym typeface="Source Sans Pro"/>
              </a:rPr>
              <a:t>To Say</a:t>
            </a:r>
            <a:endParaRPr dirty="0"/>
          </a:p>
          <a:p>
            <a:pPr marL="0" indent="0"/>
            <a:r>
              <a:rPr lang="en-US" b="0" i="0" dirty="0">
                <a:solidFill>
                  <a:srgbClr val="333333"/>
                </a:solidFill>
                <a:latin typeface="Source Sans Pro"/>
                <a:ea typeface="Source Sans Pro"/>
                <a:cs typeface="Source Sans Pro"/>
                <a:sym typeface="Source Sans Pro"/>
              </a:rPr>
              <a:t>We will now watch a short video of three experts in the field of education discussing the benefits and power of metacognition. As you watch the video think about the benefits of metacognition.</a:t>
            </a:r>
          </a:p>
          <a:p>
            <a:pPr marL="0" indent="0"/>
            <a:endParaRPr dirty="0"/>
          </a:p>
          <a:p>
            <a:pPr marL="0" indent="0"/>
            <a:r>
              <a:rPr lang="en-US" b="1" i="0" dirty="0">
                <a:solidFill>
                  <a:srgbClr val="333333"/>
                </a:solidFill>
                <a:latin typeface="Source Sans Pro"/>
                <a:ea typeface="Source Sans Pro"/>
                <a:cs typeface="Source Sans Pro"/>
                <a:sym typeface="Source Sans Pro"/>
              </a:rPr>
              <a:t>Reference</a:t>
            </a:r>
            <a:endParaRPr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Cambridge International Education. (n.d.).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started with metacognition</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https://cambridge-community.org.uk/professional-development/gswmeta/index.html#article</a:t>
            </a:r>
            <a:endParaRPr b="0" i="0" dirty="0">
              <a:solidFill>
                <a:srgbClr val="333333"/>
              </a:solidFill>
              <a:latin typeface="Source Sans Pro"/>
              <a:ea typeface="Source Sans Pro"/>
              <a:cs typeface="Source Sans Pro"/>
              <a:sym typeface="Source Sans Pro"/>
            </a:endParaRPr>
          </a:p>
          <a:p>
            <a:pPr marL="471145" indent="-235572"/>
            <a:endParaRPr dirty="0"/>
          </a:p>
        </p:txBody>
      </p:sp>
      <p:sp>
        <p:nvSpPr>
          <p:cNvPr id="598" name="Google Shape;598;p3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40</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p>
          <a:p>
            <a:pPr marL="0" indent="0"/>
            <a:r>
              <a:rPr lang="en-US" dirty="0"/>
              <a:t>These are reflective questions based on the video in the previous slide.</a:t>
            </a:r>
          </a:p>
          <a:p>
            <a:pPr marL="0" indent="0"/>
            <a:endParaRPr lang="en-US" dirty="0"/>
          </a:p>
          <a:p>
            <a:pPr marL="0" indent="0"/>
            <a:r>
              <a:rPr lang="en-US" b="1" dirty="0"/>
              <a:t>To Do/To Say</a:t>
            </a:r>
          </a:p>
          <a:p>
            <a:pPr marL="0" indent="0"/>
            <a:r>
              <a:rPr lang="en-US" dirty="0"/>
              <a:t>Have participants discuss with a shoulder partner. Give time to share out at end of discussion.</a:t>
            </a:r>
          </a:p>
        </p:txBody>
      </p:sp>
      <p:sp>
        <p:nvSpPr>
          <p:cNvPr id="4" name="Slide Number Placeholder 3"/>
          <p:cNvSpPr>
            <a:spLocks noGrp="1"/>
          </p:cNvSpPr>
          <p:nvPr>
            <p:ph type="sldNum" sz="quarter" idx="5"/>
          </p:nvPr>
        </p:nvSpPr>
        <p:spPr/>
        <p:txBody>
          <a:bodyPr/>
          <a:lstStyle/>
          <a:p>
            <a:fld id="{FA7FD7A5-9943-401E-A49C-2C5B15F7741C}" type="slidenum">
              <a:rPr lang="en-US" smtClean="0"/>
              <a:t>41</a:t>
            </a:fld>
            <a:endParaRPr lang="en-US"/>
          </a:p>
        </p:txBody>
      </p:sp>
    </p:spTree>
    <p:extLst>
      <p:ext uri="{BB962C8B-B14F-4D97-AF65-F5344CB8AC3E}">
        <p14:creationId xmlns:p14="http://schemas.microsoft.com/office/powerpoint/2010/main" val="580949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i="0" dirty="0">
                <a:solidFill>
                  <a:srgbClr val="333333"/>
                </a:solidFill>
                <a:latin typeface="Source Sans Pro"/>
                <a:ea typeface="Source Sans Pro"/>
                <a:cs typeface="Source Sans Pro"/>
                <a:sym typeface="Source Sans Pro"/>
              </a:rPr>
              <a:t>To Know/To Do/To Say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latin typeface="Source Sans Pro"/>
                <a:ea typeface="Source Sans Pro"/>
                <a:cs typeface="Source Sans Pro"/>
                <a:sym typeface="Source Sans Pro"/>
              </a:rPr>
              <a:t>These are some of the benefits that make metacognition so powerful. Expand on the benefits of metacognition listed on the slide.</a:t>
            </a:r>
          </a:p>
          <a:p>
            <a:pPr marL="0" indent="0"/>
            <a:endParaRPr lang="en-US" dirty="0"/>
          </a:p>
          <a:p>
            <a:pPr marL="0" indent="0"/>
            <a:r>
              <a:rPr lang="en-US" b="1" dirty="0"/>
              <a:t>Metacognition improves executive function and higher-order thinking.</a:t>
            </a:r>
            <a:endParaRPr lang="en-US" dirty="0"/>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Brain processes and mental faculties involved in planning, reasoning, and problem-solving become sharper. Skills such as analyzing, synthesizing, and transferring knowledge are enhanced.</a:t>
            </a:r>
          </a:p>
          <a:p>
            <a:pPr marL="0" indent="0"/>
            <a:endParaRPr lang="en-US" dirty="0"/>
          </a:p>
          <a:p>
            <a:pPr marL="0" indent="0">
              <a:buFont typeface="Arial" panose="020B0604020202020204" pitchFamily="34" charset="0"/>
              <a:buNone/>
            </a:pPr>
            <a:r>
              <a:rPr lang="en-US" b="1" i="0" dirty="0">
                <a:solidFill>
                  <a:srgbClr val="333333"/>
                </a:solidFill>
                <a:latin typeface="Source Sans Pro"/>
                <a:ea typeface="Source Sans Pro"/>
                <a:cs typeface="Source Sans Pro"/>
                <a:sym typeface="Source Sans Pro"/>
              </a:rPr>
              <a:t>Metacognition helps students become self-regulated, independent learners.</a:t>
            </a:r>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Metacognitive practices help learners monitor their own progress and take control of their learning as they read, write, and solve problems in the classroom.</a:t>
            </a:r>
          </a:p>
          <a:p>
            <a:pPr marL="0" indent="0"/>
            <a:br>
              <a:rPr lang="en-US" b="0" i="0" dirty="0">
                <a:solidFill>
                  <a:srgbClr val="333333"/>
                </a:solidFill>
                <a:latin typeface="Source Sans Pro"/>
                <a:ea typeface="Source Sans Pro"/>
                <a:cs typeface="Source Sans Pro"/>
                <a:sym typeface="Source Sans Pro"/>
              </a:rPr>
            </a:br>
            <a:r>
              <a:rPr lang="en-US" b="1" i="0" dirty="0">
                <a:solidFill>
                  <a:srgbClr val="333333"/>
                </a:solidFill>
                <a:latin typeface="Source Sans Pro"/>
                <a:ea typeface="Source Sans Pro"/>
                <a:cs typeface="Source Sans Pro"/>
                <a:sym typeface="Source Sans Pro"/>
              </a:rPr>
              <a:t>Metacognition has a positive impact on learning.</a:t>
            </a:r>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Metacognition makes a unique contribution to learning over and above the influence of intellectual ability. Learners who use metacognitive strategies are likely to achieve more. Research shows that improving a learner’s metacognitive practices may compensate for any cognitive limitations they have. “Too often, we teach students </a:t>
            </a:r>
            <a:r>
              <a:rPr lang="en-US" b="0" i="1" dirty="0">
                <a:solidFill>
                  <a:srgbClr val="333333"/>
                </a:solidFill>
                <a:latin typeface="Source Sans Pro"/>
                <a:ea typeface="Source Sans Pro"/>
                <a:cs typeface="Source Sans Pro"/>
                <a:sym typeface="Source Sans Pro"/>
              </a:rPr>
              <a:t>what</a:t>
            </a:r>
            <a:r>
              <a:rPr lang="en-US" b="0" i="0" dirty="0">
                <a:solidFill>
                  <a:srgbClr val="333333"/>
                </a:solidFill>
                <a:latin typeface="Source Sans Pro"/>
                <a:ea typeface="Source Sans Pro"/>
                <a:cs typeface="Source Sans Pro"/>
                <a:sym typeface="Source Sans Pro"/>
              </a:rPr>
              <a:t> to think but not </a:t>
            </a:r>
            <a:r>
              <a:rPr lang="en-US" b="0" i="1" dirty="0">
                <a:solidFill>
                  <a:srgbClr val="333333"/>
                </a:solidFill>
                <a:latin typeface="Source Sans Pro"/>
                <a:ea typeface="Source Sans Pro"/>
                <a:cs typeface="Source Sans Pro"/>
                <a:sym typeface="Source Sans Pro"/>
              </a:rPr>
              <a:t>how</a:t>
            </a:r>
            <a:r>
              <a:rPr lang="en-US" b="0" i="0" dirty="0">
                <a:solidFill>
                  <a:srgbClr val="333333"/>
                </a:solidFill>
                <a:latin typeface="Source Sans Pro"/>
                <a:ea typeface="Source Sans Pro"/>
                <a:cs typeface="Source Sans Pro"/>
                <a:sym typeface="Source Sans Pro"/>
              </a:rPr>
              <a:t> to think.”</a:t>
            </a:r>
            <a:r>
              <a:rPr lang="en-US" b="0" i="0" dirty="0">
                <a:solidFill>
                  <a:srgbClr val="777777"/>
                </a:solidFill>
                <a:latin typeface="Source Sans Pro"/>
                <a:ea typeface="Source Sans Pro"/>
                <a:cs typeface="Source Sans Pro"/>
                <a:sym typeface="Source Sans Pro"/>
              </a:rPr>
              <a:t> OECD Insights (2014)</a:t>
            </a:r>
          </a:p>
          <a:p>
            <a:pPr marL="0" indent="0"/>
            <a:endParaRPr lang="en-US" b="0" i="0" dirty="0">
              <a:solidFill>
                <a:srgbClr val="333333"/>
              </a:solidFill>
              <a:latin typeface="Source Sans Pro"/>
              <a:ea typeface="Source Sans Pro"/>
              <a:cs typeface="Source Sans Pro"/>
              <a:sym typeface="Source Sans Pro"/>
            </a:endParaRPr>
          </a:p>
          <a:p>
            <a:pPr marL="0" indent="0"/>
            <a:r>
              <a:rPr lang="en-US" b="1" i="0" dirty="0">
                <a:solidFill>
                  <a:srgbClr val="333333"/>
                </a:solidFill>
                <a:latin typeface="Source Sans Pro"/>
                <a:ea typeface="Source Sans Pro"/>
                <a:cs typeface="Source Sans Pro"/>
                <a:sym typeface="Source Sans Pro"/>
              </a:rPr>
              <a:t>Metacognition is useful across a range of ages, subjects, and abilities.</a:t>
            </a:r>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Metacognitive practices are useful for all learners from primary level upwards. Using metacognition improves students’ academic achievement across learning domains. Metacognitive skills help students transfer what they have learned from one context to another or from a previous task to a new task. This includes reading and text comprehension; writing; mathematics; reasoning and problem-solving; and memorizing. Metacognitive practices may also help lower achieving students compensate for any cognitive limitations they have.</a:t>
            </a:r>
          </a:p>
          <a:p>
            <a:pPr marL="0" indent="0"/>
            <a:br>
              <a:rPr lang="en-US" b="0" i="0" dirty="0">
                <a:solidFill>
                  <a:srgbClr val="333333"/>
                </a:solidFill>
                <a:latin typeface="Source Sans Pro"/>
                <a:ea typeface="Source Sans Pro"/>
                <a:cs typeface="Source Sans Pro"/>
                <a:sym typeface="Source Sans Pro"/>
              </a:rPr>
            </a:br>
            <a:r>
              <a:rPr lang="en-US" b="1" i="0" dirty="0">
                <a:solidFill>
                  <a:srgbClr val="333333"/>
                </a:solidFill>
                <a:latin typeface="Source Sans Pro"/>
                <a:ea typeface="Source Sans Pro"/>
                <a:cs typeface="Source Sans Pro"/>
                <a:sym typeface="Source Sans Pro"/>
              </a:rPr>
              <a:t>Metacognition is inexpensive to implement.</a:t>
            </a:r>
            <a:endParaRPr lang="en-US" b="0" i="0" dirty="0">
              <a:solidFill>
                <a:srgbClr val="333333"/>
              </a:solidFill>
              <a:latin typeface="Source Sans Pro"/>
              <a:ea typeface="Source Sans Pro"/>
              <a:cs typeface="Source Sans Pro"/>
              <a:sym typeface="Source Sans Pro"/>
            </a:endParaRPr>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Unlike many other educational interventions, implementing metacognition does not require expensive, specialized equipment or changes to school infrastructure. The only cost of implementing a metacognitive approach is the cost of professional development. Later we will look at practical ways you can introduce metacognition into your school.</a:t>
            </a:r>
          </a:p>
          <a:p>
            <a:pPr marL="0" indent="0"/>
            <a:endParaRPr lang="en-US" dirty="0"/>
          </a:p>
          <a:p>
            <a:pPr marL="0" indent="0"/>
            <a:r>
              <a:rPr lang="en-US" b="1" i="0" dirty="0">
                <a:solidFill>
                  <a:srgbClr val="333333"/>
                </a:solidFill>
                <a:latin typeface="Source Sans Pro"/>
                <a:ea typeface="Source Sans Pro"/>
                <a:cs typeface="Source Sans Pro"/>
                <a:sym typeface="Source Sans Pro"/>
              </a:rPr>
              <a:t>Metacognition empowers students through a growth mindset.</a:t>
            </a:r>
            <a:endParaRPr lang="en-US" dirty="0"/>
          </a:p>
          <a:p>
            <a:pPr marL="171450" indent="-171450">
              <a:buFont typeface="Arial" panose="020B0604020202020204" pitchFamily="34" charset="0"/>
              <a:buChar char="•"/>
            </a:pPr>
            <a:r>
              <a:rPr lang="en-US" b="0" i="0" dirty="0">
                <a:solidFill>
                  <a:srgbClr val="333333"/>
                </a:solidFill>
                <a:latin typeface="Source Sans Pro"/>
                <a:ea typeface="Source Sans Pro"/>
                <a:cs typeface="Source Sans Pro"/>
                <a:sym typeface="Source Sans Pro"/>
              </a:rPr>
              <a:t>Students who become metacognitive realize that intelligence is not fixed and they can grow as learners. This creates motivation and a positive attitude toward learning.</a:t>
            </a:r>
            <a:endParaRPr lang="en-US" dirty="0"/>
          </a:p>
          <a:p>
            <a:pPr marL="0" indent="0"/>
            <a:endParaRPr lang="en-US" dirty="0"/>
          </a:p>
          <a:p>
            <a:pPr marL="0" indent="0"/>
            <a:r>
              <a:rPr lang="en-US" b="1" i="0" dirty="0">
                <a:solidFill>
                  <a:srgbClr val="333333"/>
                </a:solidFill>
                <a:latin typeface="Source Sans Pro"/>
                <a:ea typeface="Source Sans Pro"/>
                <a:cs typeface="Source Sans Pro"/>
                <a:sym typeface="Source Sans Pro"/>
              </a:rPr>
              <a:t>References</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Cambridge International Education. (n.d.).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started with metacognition</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https://cambridge-community.org.uk/professional-development/gswmeta/index.html#article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1000"/>
              </a:spcAft>
            </a:pPr>
            <a:endPar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Dweck, C. S. (2006).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Mindset: The new psychology of success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Random House.</a:t>
            </a:r>
          </a:p>
          <a:p>
            <a:pPr marL="0" marR="0" indent="-457200">
              <a:lnSpc>
                <a:spcPct val="107000"/>
              </a:lnSpc>
              <a:spcBef>
                <a:spcPts val="0"/>
              </a:spcBef>
              <a:spcAft>
                <a:spcPts val="1000"/>
              </a:spcAft>
            </a:pPr>
            <a:endPar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57200" algn="l" defTabSz="914400" rtl="0" eaLnBrk="1" fontAlgn="auto" latinLnBrk="0" hangingPunct="1">
              <a:lnSpc>
                <a:spcPct val="107000"/>
              </a:lnSpc>
              <a:spcBef>
                <a:spcPts val="0"/>
              </a:spcBef>
              <a:spcAft>
                <a:spcPts val="1000"/>
              </a:spcAft>
              <a:buClrTx/>
              <a:buSzTx/>
              <a:buFontTx/>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42</a:t>
            </a:fld>
            <a:endParaRPr lang="en-US"/>
          </a:p>
        </p:txBody>
      </p:sp>
    </p:spTree>
    <p:extLst>
      <p:ext uri="{BB962C8B-B14F-4D97-AF65-F5344CB8AC3E}">
        <p14:creationId xmlns:p14="http://schemas.microsoft.com/office/powerpoint/2010/main" val="429448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4</a:t>
            </a:fld>
            <a:endParaRPr lang="en-US"/>
          </a:p>
        </p:txBody>
      </p:sp>
    </p:spTree>
    <p:extLst>
      <p:ext uri="{BB962C8B-B14F-4D97-AF65-F5344CB8AC3E}">
        <p14:creationId xmlns:p14="http://schemas.microsoft.com/office/powerpoint/2010/main" val="3281156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b="0" dirty="0"/>
          </a:p>
          <a:p>
            <a:pPr marL="0" indent="0"/>
            <a:r>
              <a:rPr lang="en-US" b="0" dirty="0"/>
              <a:t>Hattie’s ongoing meta-analysis currently ranks metacognitive strategies at .52. The </a:t>
            </a:r>
            <a:r>
              <a:rPr lang="en-US" b="0" dirty="0" err="1"/>
              <a:t>VisibleLearningMetaX</a:t>
            </a:r>
            <a:r>
              <a:rPr lang="en-US" b="0" dirty="0"/>
              <a:t> website provides the most current numbers for Hattie strategies. Many of the key supporting practices used to implement metacognition in schools/classrooms rank even higher. When these effective practices are used together the impact on positive student outcomes is greater.</a:t>
            </a:r>
            <a:endParaRPr lang="en-US" dirty="0"/>
          </a:p>
          <a:p>
            <a:pPr marL="0" indent="0"/>
            <a:endParaRPr lang="en-US" b="0" dirty="0"/>
          </a:p>
          <a:p>
            <a:pPr marL="0" indent="0"/>
            <a:r>
              <a:rPr lang="en-US" b="0" dirty="0"/>
              <a:t>Other studies also show the high impact of metacognition. </a:t>
            </a:r>
          </a:p>
          <a:p>
            <a:pPr marL="171450" indent="-171450">
              <a:buFont typeface="Arial" panose="020B0604020202020204" pitchFamily="34" charset="0"/>
              <a:buChar char="•"/>
            </a:pPr>
            <a:r>
              <a:rPr lang="en-US" dirty="0"/>
              <a:t>Research consistently shows that metacognition is positively related to academic achievement (</a:t>
            </a:r>
            <a:r>
              <a:rPr lang="en-US" dirty="0" err="1"/>
              <a:t>Labuhn</a:t>
            </a:r>
            <a:r>
              <a:rPr lang="en-US" dirty="0"/>
              <a:t>, Zimmerman, &amp; </a:t>
            </a:r>
            <a:r>
              <a:rPr lang="en-US" dirty="0" err="1"/>
              <a:t>Hasselhorn</a:t>
            </a:r>
            <a:r>
              <a:rPr lang="en-US" dirty="0"/>
              <a:t>, 2010; </a:t>
            </a:r>
            <a:r>
              <a:rPr lang="en-US" dirty="0" err="1"/>
              <a:t>Pintrich</a:t>
            </a:r>
            <a:r>
              <a:rPr lang="en-US" dirty="0"/>
              <a:t>, 2002; Swanson, 1990; </a:t>
            </a:r>
            <a:r>
              <a:rPr lang="en-US" dirty="0" err="1"/>
              <a:t>Veenman</a:t>
            </a:r>
            <a:r>
              <a:rPr lang="en-US" dirty="0"/>
              <a:t>, Wilhelm, </a:t>
            </a:r>
            <a:r>
              <a:rPr lang="en-US" dirty="0" err="1"/>
              <a:t>Beishuizen</a:t>
            </a:r>
            <a:r>
              <a:rPr lang="en-US" dirty="0"/>
              <a:t>, 2004).</a:t>
            </a:r>
          </a:p>
          <a:p>
            <a:pPr marL="171450" indent="-171450">
              <a:buFont typeface="Arial" panose="020B0604020202020204" pitchFamily="34" charset="0"/>
              <a:buChar char="•"/>
            </a:pPr>
            <a:r>
              <a:rPr lang="en-US" dirty="0"/>
              <a:t>Metacognition is one of the greatest influences on academic performance (Schraw, 1998; van der Stel &amp; </a:t>
            </a:r>
            <a:r>
              <a:rPr lang="en-US" dirty="0" err="1"/>
              <a:t>Veenman</a:t>
            </a:r>
            <a:r>
              <a:rPr lang="en-US" dirty="0"/>
              <a:t>, 2010; </a:t>
            </a:r>
            <a:r>
              <a:rPr lang="en-US" dirty="0" err="1"/>
              <a:t>Veenman</a:t>
            </a:r>
            <a:r>
              <a:rPr lang="en-US" dirty="0"/>
              <a:t> &amp; </a:t>
            </a:r>
            <a:r>
              <a:rPr lang="en-US" dirty="0" err="1"/>
              <a:t>Spaans</a:t>
            </a:r>
            <a:r>
              <a:rPr lang="en-US" dirty="0"/>
              <a:t>, 2005; </a:t>
            </a:r>
            <a:r>
              <a:rPr lang="en-US" dirty="0" err="1"/>
              <a:t>Veenman</a:t>
            </a:r>
            <a:r>
              <a:rPr lang="en-US" dirty="0"/>
              <a:t> et al., 2006; Wang, </a:t>
            </a:r>
            <a:r>
              <a:rPr lang="en-US" dirty="0" err="1"/>
              <a:t>Haertel</a:t>
            </a:r>
            <a:r>
              <a:rPr lang="en-US" dirty="0"/>
              <a:t>, &amp; Walberg, 1990). </a:t>
            </a:r>
          </a:p>
          <a:p>
            <a:pPr marL="171450" indent="-171450">
              <a:buFont typeface="Arial" panose="020B0604020202020204" pitchFamily="34" charset="0"/>
              <a:buChar char="•"/>
            </a:pPr>
            <a:r>
              <a:rPr lang="en-US" dirty="0"/>
              <a:t>In a 1990 meta-review to determine which variables had the strongest influence on learning outcomes, Wang, </a:t>
            </a:r>
            <a:r>
              <a:rPr lang="en-US" dirty="0" err="1"/>
              <a:t>Haertel</a:t>
            </a:r>
            <a:r>
              <a:rPr lang="en-US" dirty="0"/>
              <a:t>, &amp; Walberg concluded that metacognition has a stronger, more consistent relationship with academic outcomes than virtually any other variable that has been researched, including student demographic variables, students’ prior knowledge, student-teacher interactions, and socioeconomic status. (</a:t>
            </a:r>
            <a:r>
              <a:rPr lang="en-US" dirty="0" err="1"/>
              <a:t>Peteranetz</a:t>
            </a:r>
            <a:r>
              <a:rPr lang="en-US" dirty="0"/>
              <a:t>, 2016).</a:t>
            </a:r>
          </a:p>
          <a:p>
            <a:pPr marL="0" indent="0"/>
            <a:endParaRPr lang="en-US" b="0" dirty="0"/>
          </a:p>
          <a:p>
            <a:pPr marL="0" indent="0"/>
            <a:r>
              <a:rPr lang="en-US" b="1" dirty="0"/>
              <a:t>To Do</a:t>
            </a:r>
            <a:endParaRPr lang="en-US" dirty="0"/>
          </a:p>
          <a:p>
            <a:pPr marL="0" indent="0"/>
            <a:r>
              <a:rPr lang="en-US" b="0" dirty="0"/>
              <a:t>Review the data on the slide and emphasize the need to use metacognitive strategies along with key supporting practices for the greatest student impact. Point out that other research (listed above) has also shown a consistent relationship between metacognition and higher academic outcomes.</a:t>
            </a:r>
          </a:p>
          <a:p>
            <a:pPr marL="0" indent="0"/>
            <a:endParaRPr lang="en-US" dirty="0"/>
          </a:p>
          <a:p>
            <a:pPr marL="0" indent="0"/>
            <a:r>
              <a:rPr lang="en-US" b="1" dirty="0"/>
              <a:t>To Say</a:t>
            </a:r>
            <a:endParaRPr lang="en-US" dirty="0"/>
          </a:p>
          <a:p>
            <a:pPr marL="171450" indent="-171450">
              <a:buFont typeface="Arial" panose="020B0604020202020204" pitchFamily="34" charset="0"/>
              <a:buChar char="•"/>
            </a:pPr>
            <a:r>
              <a:rPr lang="en-US" b="0" dirty="0"/>
              <a:t>We will now look at the impact of using metacognitive practices. </a:t>
            </a:r>
          </a:p>
          <a:p>
            <a:pPr marL="171450" indent="-171450">
              <a:buFont typeface="Arial" panose="020B0604020202020204" pitchFamily="34" charset="0"/>
              <a:buChar char="•"/>
            </a:pPr>
            <a:r>
              <a:rPr lang="en-US" b="0" dirty="0"/>
              <a:t>Hattie’s meta-analysis ranked metacognitive strategies at .52. (Remember, 4.0 is the hinge point, one year of implementation = 1 year of student growth.)</a:t>
            </a:r>
          </a:p>
          <a:p>
            <a:pPr marL="171450" indent="-171450">
              <a:buFont typeface="Arial" panose="020B0604020202020204" pitchFamily="34" charset="0"/>
              <a:buChar char="•"/>
            </a:pPr>
            <a:r>
              <a:rPr lang="en-US" b="0" dirty="0"/>
              <a:t>However, when you look at the effect size of other metacognitive practices that go hand in hand with metacognitive and self-regulated learning, you see that metacognition is very highly effective when implemented with all the key supporting practices. </a:t>
            </a:r>
          </a:p>
          <a:p>
            <a:pPr marL="171450" indent="-171450">
              <a:buFont typeface="Arial" panose="020B0604020202020204" pitchFamily="34" charset="0"/>
              <a:buChar char="•"/>
            </a:pPr>
            <a:r>
              <a:rPr lang="en-US" b="0" dirty="0"/>
              <a:t>It is important that all these practices work together to make the impact on students as powerful as possible.  </a:t>
            </a:r>
          </a:p>
          <a:p>
            <a:pPr marL="171450" indent="-171450">
              <a:buFont typeface="Arial" panose="020B0604020202020204" pitchFamily="34" charset="0"/>
              <a:buChar char="•"/>
            </a:pPr>
            <a:r>
              <a:rPr lang="en-US" b="0" dirty="0"/>
              <a:t>Using highly effective teaching practices is key to achieving the best student outcomes.</a:t>
            </a:r>
          </a:p>
          <a:p>
            <a:pPr marL="0" indent="0"/>
            <a:endParaRPr lang="en-US" dirty="0"/>
          </a:p>
          <a:p>
            <a:pPr marL="0" indent="0"/>
            <a:r>
              <a:rPr lang="en-US" b="1" dirty="0"/>
              <a:t>References</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Hattie, J. (2023).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The sequel: A synthesis of over 2,100 meta-analyses relating to achievement</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Routledge. https://doi.org/10.4324/9781003380542</a:t>
            </a:r>
          </a:p>
          <a:p>
            <a:pPr marL="0" marR="0" indent="-457200">
              <a:lnSpc>
                <a:spcPct val="107000"/>
              </a:lnSpc>
              <a:spcBef>
                <a:spcPts val="0"/>
              </a:spcBef>
              <a:spcAft>
                <a:spcPts val="1000"/>
              </a:spcAft>
            </a:pPr>
            <a:endPar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57200" algn="l" defTabSz="914400" rtl="0" eaLnBrk="1" fontAlgn="auto" latinLnBrk="0" hangingPunct="1">
              <a:lnSpc>
                <a:spcPct val="107000"/>
              </a:lnSpc>
              <a:spcBef>
                <a:spcPts val="0"/>
              </a:spcBef>
              <a:spcAft>
                <a:spcPts val="1000"/>
              </a:spcAft>
              <a:buClrTx/>
              <a:buSzTx/>
              <a:buFontTx/>
              <a:buNone/>
              <a:tabLst/>
              <a:defRPr/>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1000"/>
              </a:spcAft>
            </a:pPr>
            <a:endPar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57200" algn="l" defTabSz="914400" rtl="0" eaLnBrk="1" fontAlgn="auto" latinLnBrk="0" hangingPunct="1">
              <a:lnSpc>
                <a:spcPct val="107000"/>
              </a:lnSpc>
              <a:spcBef>
                <a:spcPts val="0"/>
              </a:spcBef>
              <a:spcAft>
                <a:spcPts val="1000"/>
              </a:spcAft>
              <a:buClrTx/>
              <a:buSzTx/>
              <a:buFontTx/>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a:t>
            </a: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MetaX</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(2024).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Global Research Database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Retrieved January 31, 2024, from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https://www.visiblelearningmetax.com/</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influences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buSzPts val="1200"/>
            </a:pPr>
            <a:endParaRPr lang="en-US" b="1"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43</a:t>
            </a:fld>
            <a:endParaRPr lang="en-US"/>
          </a:p>
        </p:txBody>
      </p:sp>
    </p:spTree>
    <p:extLst>
      <p:ext uri="{BB962C8B-B14F-4D97-AF65-F5344CB8AC3E}">
        <p14:creationId xmlns:p14="http://schemas.microsoft.com/office/powerpoint/2010/main" val="1767086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b="1" dirty="0"/>
              <a:t>Note</a:t>
            </a:r>
          </a:p>
          <a:p>
            <a:pPr>
              <a:spcBef>
                <a:spcPts val="0"/>
              </a:spcBef>
              <a:buSzPct val="25000"/>
            </a:pPr>
            <a:r>
              <a:rPr lang="en-US" b="0" dirty="0"/>
              <a:t>This thermometer is now editable and updateable at the data updates. (See VisibleLearningMetaX.com/influences for the most up to date numbers.) </a:t>
            </a:r>
          </a:p>
          <a:p>
            <a:pPr>
              <a:spcBef>
                <a:spcPts val="0"/>
              </a:spcBef>
              <a:buSzPct val="25000"/>
            </a:pPr>
            <a:endParaRPr lang="en-US" b="1" dirty="0"/>
          </a:p>
          <a:p>
            <a:pPr>
              <a:spcBef>
                <a:spcPts val="0"/>
              </a:spcBef>
              <a:buSzPct val="25000"/>
            </a:pPr>
            <a:r>
              <a:rPr lang="en-US" b="1" dirty="0"/>
              <a:t>To Do</a:t>
            </a:r>
          </a:p>
          <a:p>
            <a:pPr>
              <a:spcBef>
                <a:spcPts val="0"/>
              </a:spcBef>
              <a:buSzPct val="25000"/>
            </a:pPr>
            <a:r>
              <a:rPr lang="en-US" b="0" dirty="0"/>
              <a:t>Explain Hattie’s thermometer of influence. If participants are not familiar with this, you may want to go into more detail.</a:t>
            </a:r>
          </a:p>
          <a:p>
            <a:pPr>
              <a:spcBef>
                <a:spcPts val="0"/>
              </a:spcBef>
              <a:buSzPct val="25000"/>
            </a:pPr>
            <a:endParaRPr lang="en-US" b="1" dirty="0"/>
          </a:p>
          <a:p>
            <a:pPr>
              <a:spcBef>
                <a:spcPts val="0"/>
              </a:spcBef>
              <a:buSzPct val="25000"/>
            </a:pPr>
            <a:r>
              <a:rPr lang="en-US" b="1" dirty="0"/>
              <a:t>To Know/To Say</a:t>
            </a:r>
            <a:endParaRPr lang="en-US" dirty="0"/>
          </a:p>
          <a:p>
            <a:pPr marL="171450" indent="-171450">
              <a:lnSpc>
                <a:spcPct val="80000"/>
              </a:lnSpc>
              <a:spcBef>
                <a:spcPts val="0"/>
              </a:spcBef>
              <a:buClr>
                <a:schemeClr val="dk1"/>
              </a:buClr>
              <a:buSzPct val="25000"/>
              <a:buFont typeface="Arial" panose="020B0604020202020204" pitchFamily="34" charset="0"/>
              <a:buChar char="•"/>
            </a:pPr>
            <a:r>
              <a:rPr lang="en-US" dirty="0"/>
              <a:t>This slide also shows the impact of metacognitive strategies. Hattie’s thermometer of influence illustrates the effect size. The average effect size, 0.40, may be viewed as a typical one year of growth in student learning. </a:t>
            </a:r>
            <a:endParaRPr lang="en-US" dirty="0">
              <a:solidFill>
                <a:schemeClr val="dk1"/>
              </a:solidFill>
              <a:cs typeface="Calibri"/>
              <a:sym typeface="Calibri"/>
            </a:endParaRPr>
          </a:p>
          <a:p>
            <a:pPr marL="171450" indent="-171450">
              <a:lnSpc>
                <a:spcPct val="80000"/>
              </a:lnSpc>
              <a:spcBef>
                <a:spcPts val="0"/>
              </a:spcBef>
              <a:buClr>
                <a:schemeClr val="dk1"/>
              </a:buClr>
              <a:buSzPct val="25000"/>
              <a:buFont typeface="Arial" panose="020B0604020202020204" pitchFamily="34" charset="0"/>
              <a:buChar char="•"/>
            </a:pPr>
            <a:r>
              <a:rPr lang="en-US" dirty="0"/>
              <a:t>John Hattie’s most recent meta-analysis determined m</a:t>
            </a:r>
            <a:r>
              <a:rPr lang="en-US" dirty="0">
                <a:solidFill>
                  <a:schemeClr val="dk1"/>
                </a:solidFill>
                <a:cs typeface="Calibri"/>
                <a:sym typeface="Calibri"/>
              </a:rPr>
              <a:t>etacognitive strategies has</a:t>
            </a:r>
            <a:r>
              <a:rPr lang="en-US" dirty="0">
                <a:solidFill>
                  <a:schemeClr val="dk1"/>
                </a:solidFill>
                <a:ea typeface="Calibri"/>
                <a:cs typeface="Calibri"/>
                <a:sym typeface="Calibri"/>
              </a:rPr>
              <a:t> a .52 effect size. One can easily see the positive impact metacognition has on student learning. </a:t>
            </a:r>
            <a:endParaRPr lang="en-US" dirty="0"/>
          </a:p>
          <a:p>
            <a:pPr>
              <a:spcBef>
                <a:spcPts val="0"/>
              </a:spcBef>
              <a:buSzPct val="25000"/>
            </a:pPr>
            <a:endParaRPr lang="en-US" dirty="0">
              <a:solidFill>
                <a:schemeClr val="dk1"/>
              </a:solidFill>
              <a:ea typeface="Calibri"/>
              <a:cs typeface="Calibri"/>
              <a:sym typeface="Calibri"/>
            </a:endParaRPr>
          </a:p>
          <a:p>
            <a:pPr defTabSz="925180">
              <a:defRPr/>
            </a:pPr>
            <a:r>
              <a:rPr lang="en-US" b="1" dirty="0"/>
              <a:t>Reference</a:t>
            </a:r>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Hattie, J. (2023).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The sequel: A synthesis of over 2,100 meta-analyses relating to achievement</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Routledge. https://doi.org/10.4324/9781003380542</a:t>
            </a:r>
          </a:p>
          <a:p>
            <a:pPr marL="0" marR="0" indent="-457200">
              <a:lnSpc>
                <a:spcPct val="107000"/>
              </a:lnSpc>
              <a:spcBef>
                <a:spcPts val="0"/>
              </a:spcBef>
              <a:spcAft>
                <a:spcPts val="1000"/>
              </a:spcAft>
            </a:pPr>
            <a:endParaRPr lang="en-US" sz="1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457200" algn="l" defTabSz="914400" rtl="0" eaLnBrk="1" fontAlgn="auto" latinLnBrk="0" hangingPunct="1">
              <a:lnSpc>
                <a:spcPct val="107000"/>
              </a:lnSpc>
              <a:spcBef>
                <a:spcPts val="0"/>
              </a:spcBef>
              <a:spcAft>
                <a:spcPts val="1000"/>
              </a:spcAft>
              <a:buClrTx/>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a:t>
            </a: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MetaX</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(2024).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Global Research Database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Retrieved January 31, 2024, from https://www.visiblelearningmetax.com/influences</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44</a:t>
            </a:fld>
            <a:endParaRPr lang="en-US"/>
          </a:p>
        </p:txBody>
      </p:sp>
    </p:spTree>
    <p:extLst>
      <p:ext uri="{BB962C8B-B14F-4D97-AF65-F5344CB8AC3E}">
        <p14:creationId xmlns:p14="http://schemas.microsoft.com/office/powerpoint/2010/main" val="450932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Clr>
                <a:schemeClr val="dk1"/>
              </a:buClr>
              <a:buSzPts val="2800"/>
            </a:pPr>
            <a:r>
              <a:rPr lang="en-US" b="1" dirty="0"/>
              <a:t>To Know/To Do/To Say</a:t>
            </a:r>
          </a:p>
          <a:p>
            <a:pPr marL="0" indent="0">
              <a:lnSpc>
                <a:spcPct val="90000"/>
              </a:lnSpc>
              <a:buClr>
                <a:schemeClr val="dk1"/>
              </a:buClr>
              <a:buSzPts val="2800"/>
            </a:pPr>
            <a:r>
              <a:rPr lang="en-US" b="0" dirty="0"/>
              <a:t>Expand on the key points listed on the slide.</a:t>
            </a:r>
          </a:p>
          <a:p>
            <a:pPr marL="176679" indent="-176679">
              <a:lnSpc>
                <a:spcPct val="90000"/>
              </a:lnSpc>
              <a:buClr>
                <a:schemeClr val="dk1"/>
              </a:buClr>
              <a:buSzPts val="2800"/>
              <a:buFont typeface="Arial"/>
              <a:buChar char="•"/>
            </a:pPr>
            <a:r>
              <a:rPr lang="en-US" dirty="0"/>
              <a:t>All students are capable of and benefit from metacognition. Studies have shown children as young as 18 months use metacognitive skills! Developing metacognitive skills is particularly helpful to struggling students.</a:t>
            </a:r>
          </a:p>
          <a:p>
            <a:pPr marL="176679" indent="-176679">
              <a:lnSpc>
                <a:spcPct val="90000"/>
              </a:lnSpc>
              <a:buClr>
                <a:schemeClr val="dk1"/>
              </a:buClr>
              <a:buSzPts val="2800"/>
              <a:buFont typeface="Arial"/>
              <a:buChar char="•"/>
            </a:pPr>
            <a:r>
              <a:rPr lang="en-US" dirty="0"/>
              <a:t>Metacognitive skills increase both developmentally as learners age and instructionally, as they are taught.</a:t>
            </a:r>
          </a:p>
          <a:p>
            <a:pPr marL="176679" indent="-176679">
              <a:lnSpc>
                <a:spcPct val="90000"/>
              </a:lnSpc>
              <a:buClr>
                <a:schemeClr val="dk1"/>
              </a:buClr>
              <a:buSzPts val="2800"/>
              <a:buFont typeface="Arial"/>
              <a:buChar char="•"/>
            </a:pPr>
            <a:r>
              <a:rPr lang="en-US" dirty="0"/>
              <a:t>Both explicit (direct teaching) and implicit instruction (indirect teaching, such as modeling) can improve metacognitive skills. PK–elementary students benefit from explicit metacognitive instruction to build healthy learner attitudes and reflective habits. Middle and high school students are capable of more independent metacognition.</a:t>
            </a:r>
          </a:p>
          <a:p>
            <a:pPr marL="176679" indent="-176679">
              <a:lnSpc>
                <a:spcPct val="90000"/>
              </a:lnSpc>
              <a:buClr>
                <a:schemeClr val="dk1"/>
              </a:buClr>
              <a:buSzPts val="2800"/>
              <a:buFont typeface="Arial"/>
              <a:buChar char="•"/>
            </a:pPr>
            <a:r>
              <a:rPr lang="en-US" dirty="0"/>
              <a:t>Metacognitive awareness is key to DACL (Developing Assessment Capable Learners) student practices including goal-setting, self-assessment, revision, and reflecting on/documenting learning.</a:t>
            </a:r>
          </a:p>
          <a:p>
            <a:pPr marL="0" lvl="1" indent="0">
              <a:lnSpc>
                <a:spcPct val="90000"/>
              </a:lnSpc>
              <a:spcBef>
                <a:spcPts val="515"/>
              </a:spcBef>
              <a:buClr>
                <a:schemeClr val="dk1"/>
              </a:buClr>
              <a:buSzPts val="2400"/>
            </a:pPr>
            <a:endParaRPr lang="en-US" dirty="0"/>
          </a:p>
          <a:p>
            <a:pPr marL="0" indent="0"/>
            <a:r>
              <a:rPr lang="en-US" b="1" dirty="0"/>
              <a:t>References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Cambridge International Education. (n.d.).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started with metacognition</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https://cambridge-community.org.uk/professional-development/gswmeta/index.html#article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1" dirty="0"/>
          </a:p>
          <a:p>
            <a:pPr marL="0" indent="0"/>
            <a:endParaRPr lang="en-US" dirty="0"/>
          </a:p>
          <a:p>
            <a:pPr marL="0" indent="0"/>
            <a:endParaRPr lang="en-US" b="1"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45</a:t>
            </a:fld>
            <a:endParaRPr lang="en-US"/>
          </a:p>
        </p:txBody>
      </p:sp>
    </p:spTree>
    <p:extLst>
      <p:ext uri="{BB962C8B-B14F-4D97-AF65-F5344CB8AC3E}">
        <p14:creationId xmlns:p14="http://schemas.microsoft.com/office/powerpoint/2010/main" val="3309864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and expand on the key concepts illustrated on the slide.</a:t>
            </a:r>
          </a:p>
          <a:p>
            <a:pPr marL="171450" indent="-171450">
              <a:buFont typeface="Arial" panose="020B0604020202020204" pitchFamily="34" charset="0"/>
              <a:buChar char="•"/>
            </a:pPr>
            <a:r>
              <a:rPr lang="en-US" b="0" dirty="0"/>
              <a:t>It is important for educators to teach both </a:t>
            </a:r>
            <a:r>
              <a:rPr lang="en-US" b="1" dirty="0"/>
              <a:t>for</a:t>
            </a:r>
            <a:r>
              <a:rPr lang="en-US" b="0" dirty="0"/>
              <a:t> and </a:t>
            </a:r>
            <a:r>
              <a:rPr lang="en-US" b="1" dirty="0"/>
              <a:t>with</a:t>
            </a:r>
            <a:r>
              <a:rPr lang="en-US" b="0" dirty="0"/>
              <a:t> metacognition. Teaching </a:t>
            </a:r>
            <a:r>
              <a:rPr lang="en-US" b="1" dirty="0"/>
              <a:t>for</a:t>
            </a:r>
            <a:r>
              <a:rPr lang="en-US" b="0" dirty="0"/>
              <a:t> metacognition equips students with skills to “drive their brains” so they are more self-reflective and learn to become self-directed learners by understanding why, how, when, and where to use metacognitive and cognitive strategies.</a:t>
            </a:r>
          </a:p>
          <a:p>
            <a:pPr marL="171450" indent="-171450">
              <a:buFont typeface="Arial" panose="020B0604020202020204" pitchFamily="34" charset="0"/>
              <a:buChar char="•"/>
            </a:pPr>
            <a:r>
              <a:rPr lang="en-US" b="0" dirty="0"/>
              <a:t>Teaching with metacognition means continuously reflecting on your teaching approach and practices to become a better educator. Improving student outcomes is the goal for both teaching for and with metacognition.</a:t>
            </a:r>
            <a:endParaRPr lang="en-US" dirty="0"/>
          </a:p>
          <a:p>
            <a:pPr marL="0" indent="0"/>
            <a:endParaRPr lang="en-US" dirty="0"/>
          </a:p>
          <a:p>
            <a:pPr marL="0" indent="0"/>
            <a:r>
              <a:rPr lang="en-US" b="1" dirty="0"/>
              <a:t>Reference</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46</a:t>
            </a:fld>
            <a:endParaRPr lang="en-US"/>
          </a:p>
        </p:txBody>
      </p:sp>
    </p:spTree>
    <p:extLst>
      <p:ext uri="{BB962C8B-B14F-4D97-AF65-F5344CB8AC3E}">
        <p14:creationId xmlns:p14="http://schemas.microsoft.com/office/powerpoint/2010/main" val="1965976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0" indent="0"/>
            <a:r>
              <a:rPr lang="en-US" dirty="0"/>
              <a:t>This slide provides prompts for teachers to do a quick self-assessment of their current teaching practices in relation to metacognitive practices. At the end of Part 3 of the Metacognition Module, educators will complete a comprehensive self-assessment to be used for their Next Steps Action Plan.</a:t>
            </a:r>
          </a:p>
          <a:p>
            <a:pPr marL="0" indent="0"/>
            <a:endParaRPr lang="en-US" dirty="0"/>
          </a:p>
          <a:p>
            <a:pPr marL="0" indent="0"/>
            <a:r>
              <a:rPr lang="en-US" b="1" dirty="0"/>
              <a:t>To Do</a:t>
            </a:r>
            <a:endParaRPr lang="en-US" dirty="0"/>
          </a:p>
          <a:p>
            <a:pPr marL="0" indent="0"/>
            <a:r>
              <a:rPr lang="en-US" dirty="0"/>
              <a:t>Read the questions on the slide and provide time for participants to reflect on each. Expand on and clarify the checklist questions using information in </a:t>
            </a:r>
            <a:r>
              <a:rPr lang="en-US" b="1" dirty="0"/>
              <a:t>To Say </a:t>
            </a:r>
            <a:r>
              <a:rPr lang="en-US" b="0" dirty="0"/>
              <a:t>(below)</a:t>
            </a:r>
            <a:r>
              <a:rPr lang="en-US" dirty="0"/>
              <a:t>. Possibly have educators jot down responses to the questions as a processing strategy.  </a:t>
            </a:r>
          </a:p>
          <a:p>
            <a:pPr marL="0" indent="0"/>
            <a:endParaRPr lang="en-US" b="1" dirty="0"/>
          </a:p>
          <a:p>
            <a:pPr marL="0" indent="0"/>
            <a:r>
              <a:rPr lang="en-US" b="1" dirty="0"/>
              <a:t>To Say</a:t>
            </a:r>
            <a:endParaRPr lang="en-US" dirty="0"/>
          </a:p>
          <a:p>
            <a:pPr marL="0" indent="0"/>
            <a:r>
              <a:rPr lang="en-US" dirty="0"/>
              <a:t>Before we start building capacity around metacognition, we will first reflect on our own teaching practices. Ask yourself these questions to determine “Where am I?”</a:t>
            </a:r>
          </a:p>
          <a:p>
            <a:pPr marL="0" indent="0"/>
            <a:br>
              <a:rPr lang="en-US" dirty="0"/>
            </a:br>
            <a:r>
              <a:rPr lang="en-US" b="1" i="0" dirty="0">
                <a:solidFill>
                  <a:srgbClr val="333333"/>
                </a:solidFill>
                <a:latin typeface="Source Sans Pro"/>
                <a:ea typeface="Source Sans Pro"/>
                <a:cs typeface="Source Sans Pro"/>
                <a:sym typeface="Source Sans Pro"/>
              </a:rPr>
              <a:t>Do I include clear learning objectives?</a:t>
            </a:r>
            <a:br>
              <a:rPr lang="en-US" b="1" i="0" dirty="0">
                <a:solidFill>
                  <a:srgbClr val="333333"/>
                </a:solidFill>
                <a:latin typeface="Source Sans Pro"/>
                <a:ea typeface="Source Sans Pro"/>
                <a:cs typeface="Source Sans Pro"/>
                <a:sym typeface="Source Sans Pro"/>
              </a:rPr>
            </a:br>
            <a:r>
              <a:rPr lang="en-US" b="0" i="0" dirty="0">
                <a:solidFill>
                  <a:srgbClr val="333333"/>
                </a:solidFill>
                <a:latin typeface="Source Sans Pro"/>
                <a:ea typeface="Source Sans Pro"/>
                <a:cs typeface="Source Sans Pro"/>
                <a:sym typeface="Source Sans Pro"/>
              </a:rPr>
              <a:t>Students need to understand what the learning objectives are so they can plan how to achieve them. </a:t>
            </a:r>
          </a:p>
          <a:p>
            <a:pPr marL="0" indent="0"/>
            <a:br>
              <a:rPr lang="en-US" dirty="0"/>
            </a:br>
            <a:r>
              <a:rPr lang="en-US" b="1" i="0" dirty="0">
                <a:solidFill>
                  <a:srgbClr val="333333"/>
                </a:solidFill>
                <a:latin typeface="Source Sans Pro"/>
                <a:ea typeface="Source Sans Pro"/>
                <a:cs typeface="Source Sans Pro"/>
                <a:sym typeface="Source Sans Pro"/>
              </a:rPr>
              <a:t>Do I encourage my students to monitor their learning?</a:t>
            </a:r>
            <a:br>
              <a:rPr lang="en-US" b="1" i="0" dirty="0">
                <a:solidFill>
                  <a:srgbClr val="333333"/>
                </a:solidFill>
                <a:latin typeface="Source Sans Pro"/>
                <a:ea typeface="Source Sans Pro"/>
                <a:cs typeface="Source Sans Pro"/>
                <a:sym typeface="Source Sans Pro"/>
              </a:rPr>
            </a:br>
            <a:r>
              <a:rPr lang="en-US" b="0" i="0" dirty="0">
                <a:solidFill>
                  <a:srgbClr val="333333"/>
                </a:solidFill>
                <a:latin typeface="Source Sans Pro"/>
                <a:ea typeface="Source Sans Pro"/>
                <a:cs typeface="Source Sans Pro"/>
                <a:sym typeface="Source Sans Pro"/>
              </a:rPr>
              <a:t>Effective learners commonly use metacognitive strategies whenever they learn. However, they may fail to recognize which strategy is the most effective for a particular learning situation. Teachers can ask questions to prompt learners to monitor the strategies they are using.</a:t>
            </a:r>
          </a:p>
          <a:p>
            <a:pPr marL="0" indent="0"/>
            <a:br>
              <a:rPr lang="en-US" dirty="0"/>
            </a:br>
            <a:r>
              <a:rPr lang="en-US" b="1" i="0" dirty="0">
                <a:solidFill>
                  <a:srgbClr val="333333"/>
                </a:solidFill>
                <a:latin typeface="Source Sans Pro"/>
                <a:ea typeface="Source Sans Pro"/>
                <a:cs typeface="Source Sans Pro"/>
                <a:sym typeface="Source Sans Pro"/>
              </a:rPr>
              <a:t>Do I create opportunities for learners to practice new strategies?</a:t>
            </a:r>
            <a:br>
              <a:rPr lang="en-US" b="1" i="0" dirty="0">
                <a:solidFill>
                  <a:srgbClr val="333333"/>
                </a:solidFill>
                <a:latin typeface="Source Sans Pro"/>
                <a:ea typeface="Source Sans Pro"/>
                <a:cs typeface="Source Sans Pro"/>
                <a:sym typeface="Source Sans Pro"/>
              </a:rPr>
            </a:br>
            <a:r>
              <a:rPr lang="en-US" b="0" i="0" dirty="0">
                <a:solidFill>
                  <a:srgbClr val="333333"/>
                </a:solidFill>
                <a:latin typeface="Source Sans Pro"/>
                <a:ea typeface="Source Sans Pro"/>
                <a:cs typeface="Source Sans Pro"/>
                <a:sym typeface="Source Sans Pro"/>
              </a:rPr>
              <a:t>When you introduce your learners to a new strategy, give them the opportunity to use it both with support and independently. It is important to monitor your learners’ progress and provide them with feedback on the specific strategies they are using to shape their learning process. </a:t>
            </a:r>
          </a:p>
          <a:p>
            <a:pPr marL="0" indent="0"/>
            <a:br>
              <a:rPr lang="en-US" dirty="0"/>
            </a:br>
            <a:r>
              <a:rPr lang="en-US" b="1" i="0" dirty="0">
                <a:solidFill>
                  <a:srgbClr val="333333"/>
                </a:solidFill>
                <a:latin typeface="Source Sans Pro"/>
                <a:ea typeface="Source Sans Pro"/>
                <a:cs typeface="Source Sans Pro"/>
                <a:sym typeface="Source Sans Pro"/>
              </a:rPr>
              <a:t>Do I allow time for learner self-reflection?</a:t>
            </a:r>
            <a:br>
              <a:rPr lang="en-US" b="1" i="0" dirty="0">
                <a:solidFill>
                  <a:srgbClr val="333333"/>
                </a:solidFill>
                <a:latin typeface="Source Sans Pro"/>
                <a:ea typeface="Source Sans Pro"/>
                <a:cs typeface="Source Sans Pro"/>
                <a:sym typeface="Source Sans Pro"/>
              </a:rPr>
            </a:br>
            <a:r>
              <a:rPr lang="en-US" b="0" i="0" dirty="0">
                <a:solidFill>
                  <a:srgbClr val="333333"/>
                </a:solidFill>
                <a:latin typeface="Source Sans Pro"/>
                <a:ea typeface="Source Sans Pro"/>
                <a:cs typeface="Source Sans Pro"/>
                <a:sym typeface="Source Sans Pro"/>
              </a:rPr>
              <a:t>Self-reflection enables learners to critically analyze their performance in relation to a particular task and consider what they might do differently to improve their performance in future tasks. It is important that teachers dedicate time for learners to reflect and provide them with the appropriate tools. </a:t>
            </a:r>
          </a:p>
          <a:p>
            <a:pPr marL="0" indent="0"/>
            <a:br>
              <a:rPr lang="en-US" dirty="0"/>
            </a:br>
            <a:r>
              <a:rPr lang="en-US" b="1" i="0" dirty="0">
                <a:solidFill>
                  <a:srgbClr val="333333"/>
                </a:solidFill>
                <a:latin typeface="Source Sans Pro"/>
                <a:ea typeface="Source Sans Pro"/>
                <a:cs typeface="Source Sans Pro"/>
                <a:sym typeface="Source Sans Pro"/>
              </a:rPr>
              <a:t>How does the classroom environment support metacognitive practices?</a:t>
            </a:r>
            <a:br>
              <a:rPr lang="en-US" b="1" i="0" dirty="0">
                <a:solidFill>
                  <a:srgbClr val="333333"/>
                </a:solidFill>
                <a:latin typeface="Source Sans Pro"/>
                <a:ea typeface="Source Sans Pro"/>
                <a:cs typeface="Source Sans Pro"/>
                <a:sym typeface="Source Sans Pro"/>
              </a:rPr>
            </a:br>
            <a:r>
              <a:rPr lang="en-US" b="0" i="0" dirty="0">
                <a:solidFill>
                  <a:srgbClr val="333333"/>
                </a:solidFill>
                <a:latin typeface="Source Sans Pro"/>
                <a:ea typeface="Source Sans Pro"/>
                <a:cs typeface="Source Sans Pro"/>
                <a:sym typeface="Source Sans Pro"/>
              </a:rPr>
              <a:t>Teachers are instrumental in shaping the culture of learning in a classroom. By establishing a supportive learning environment that fosters and anticipates metacognitive practices, these practices will become an integral part of the learning process. </a:t>
            </a:r>
          </a:p>
          <a:p>
            <a:pPr marL="0" indent="0"/>
            <a:endParaRPr lang="en-US" dirty="0">
              <a:solidFill>
                <a:srgbClr val="333333"/>
              </a:solidFill>
              <a:latin typeface="Source Sans Pro"/>
              <a:ea typeface="Source Sans Pro"/>
              <a:sym typeface="Source Sans Pro"/>
            </a:endParaRPr>
          </a:p>
          <a:p>
            <a:pPr marL="0" indent="0"/>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Cambridge International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started with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https://cambridge-community.org.uk/professional-development/gswmeta/index.html#article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47</a:t>
            </a:fld>
            <a:endParaRPr lang="en-US"/>
          </a:p>
        </p:txBody>
      </p:sp>
    </p:spTree>
    <p:extLst>
      <p:ext uri="{BB962C8B-B14F-4D97-AF65-F5344CB8AC3E}">
        <p14:creationId xmlns:p14="http://schemas.microsoft.com/office/powerpoint/2010/main" val="119701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b="1" dirty="0"/>
              <a:t>To Know</a:t>
            </a:r>
          </a:p>
          <a:p>
            <a:pPr marL="0" indent="0">
              <a:buClr>
                <a:schemeClr val="dk1"/>
              </a:buClr>
            </a:pPr>
            <a:r>
              <a:rPr lang="en-US" dirty="0"/>
              <a:t>This section of the module addresses Essential Function 1.</a:t>
            </a:r>
          </a:p>
          <a:p>
            <a:pPr marL="0" indent="0">
              <a:buClr>
                <a:schemeClr val="dk1"/>
              </a:buClr>
            </a:pPr>
            <a:endParaRPr lang="en-US" dirty="0"/>
          </a:p>
          <a:p>
            <a:pPr marL="0" indent="0">
              <a:buClr>
                <a:schemeClr val="dk1"/>
              </a:buClr>
            </a:pPr>
            <a:r>
              <a:rPr lang="en-US" b="1" dirty="0"/>
              <a:t>To Do</a:t>
            </a:r>
          </a:p>
          <a:p>
            <a:pPr marL="0" indent="0">
              <a:buClr>
                <a:schemeClr val="dk1"/>
              </a:buClr>
            </a:pPr>
            <a:r>
              <a:rPr lang="en-US" dirty="0"/>
              <a:t>Draw the participants’ attention back to the Practice Profile (Handout 1)</a:t>
            </a:r>
          </a:p>
          <a:p>
            <a:pPr marL="0" indent="0">
              <a:buClr>
                <a:schemeClr val="dk1"/>
              </a:buClr>
            </a:pPr>
            <a:endParaRPr lang="en-US" dirty="0"/>
          </a:p>
          <a:p>
            <a:pPr marL="0" indent="0">
              <a:buClr>
                <a:schemeClr val="dk1"/>
              </a:buClr>
            </a:pPr>
            <a:r>
              <a:rPr lang="en-US" b="1" dirty="0"/>
              <a:t>To Say</a:t>
            </a:r>
          </a:p>
          <a:p>
            <a:pPr marL="0" indent="0">
              <a:buClr>
                <a:schemeClr val="dk1"/>
              </a:buClr>
            </a:pPr>
            <a:r>
              <a:rPr lang="en-US" dirty="0"/>
              <a:t>Our next focus is on Essential Function: Using Metacognitive Instruction to Increase Students’ Cognitive Awareness. It will be helpful to have the Practice Profile handy as we cover this Essential Function.</a:t>
            </a:r>
          </a:p>
        </p:txBody>
      </p:sp>
      <p:sp>
        <p:nvSpPr>
          <p:cNvPr id="4" name="Slide Number Placeholder 3"/>
          <p:cNvSpPr>
            <a:spLocks noGrp="1"/>
          </p:cNvSpPr>
          <p:nvPr>
            <p:ph type="sldNum" sz="quarter" idx="5"/>
          </p:nvPr>
        </p:nvSpPr>
        <p:spPr/>
        <p:txBody>
          <a:bodyPr/>
          <a:lstStyle/>
          <a:p>
            <a:fld id="{FA7FD7A5-9943-401E-A49C-2C5B15F7741C}" type="slidenum">
              <a:rPr lang="en-US" smtClean="0"/>
              <a:t>48</a:t>
            </a:fld>
            <a:endParaRPr lang="en-US"/>
          </a:p>
        </p:txBody>
      </p:sp>
    </p:spTree>
    <p:extLst>
      <p:ext uri="{BB962C8B-B14F-4D97-AF65-F5344CB8AC3E}">
        <p14:creationId xmlns:p14="http://schemas.microsoft.com/office/powerpoint/2010/main" val="3910588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and expand on the key points listed on the slide to define cognition.</a:t>
            </a:r>
          </a:p>
          <a:p>
            <a:pPr marL="0" indent="0"/>
            <a:endParaRPr lang="en-US" b="0" dirty="0"/>
          </a:p>
          <a:p>
            <a:pPr marL="0" indent="0"/>
            <a:r>
              <a:rPr lang="en-US" b="0" dirty="0"/>
              <a:t>Cognition refers to the mental processes involved in gaining knowledge and comprehension. These processes include thinking, knowing, remembering, judging, and problem solving. These are higher-level functions of the brain and encompass language, imagination, perception, and planning.</a:t>
            </a:r>
            <a:endParaRPr lang="en-US" dirty="0"/>
          </a:p>
          <a:p>
            <a:pPr marL="0" indent="0"/>
            <a:endParaRPr lang="en-US" dirty="0"/>
          </a:p>
          <a:p>
            <a:pPr marL="0" indent="0"/>
            <a:r>
              <a:rPr lang="en-US" b="1" dirty="0"/>
              <a:t>Reference</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Cherry, K. (2023, April 18).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Cognition in psychology</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Verywell</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Mind.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https://www.verywellmind.com/what-is-cognition-2794982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49</a:t>
            </a:fld>
            <a:endParaRPr lang="en-US"/>
          </a:p>
        </p:txBody>
      </p:sp>
    </p:spTree>
    <p:extLst>
      <p:ext uri="{BB962C8B-B14F-4D97-AF65-F5344CB8AC3E}">
        <p14:creationId xmlns:p14="http://schemas.microsoft.com/office/powerpoint/2010/main" val="391432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Say/To Do</a:t>
            </a:r>
            <a:endParaRPr lang="en-US" dirty="0"/>
          </a:p>
          <a:p>
            <a:pPr marL="0" indent="0"/>
            <a:r>
              <a:rPr lang="en-US" b="0" dirty="0"/>
              <a:t>The first dimension of the metacognition conceptual framework, knowledge of cognition, will be examined. We will look at overall </a:t>
            </a:r>
            <a:r>
              <a:rPr lang="en-US" dirty="0"/>
              <a:t>cognitive thought processes, one’s own thought processes, and knowledge of strategies used for reflection and critical thinking. Sub-components of cognition include declarative, procedural, and conditional knowledge. </a:t>
            </a:r>
          </a:p>
          <a:p>
            <a:pPr marL="0" indent="0"/>
            <a:endParaRPr lang="en-US" dirty="0"/>
          </a:p>
          <a:p>
            <a:pPr marL="0" indent="0"/>
            <a:r>
              <a:rPr lang="en-US" b="1" dirty="0"/>
              <a:t>Reference</a:t>
            </a:r>
            <a:endParaRPr lang="en-US" dirty="0"/>
          </a:p>
          <a:p>
            <a:pPr marL="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b="1" dirty="0"/>
          </a:p>
          <a:p>
            <a:pPr marL="0" indent="0"/>
            <a:endParaRPr dirty="0"/>
          </a:p>
        </p:txBody>
      </p:sp>
      <p:sp>
        <p:nvSpPr>
          <p:cNvPr id="579" name="Google Shape;5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9188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b="1" dirty="0"/>
              <a:t>To Know/To Say</a:t>
            </a:r>
            <a:endParaRPr lang="en-US" dirty="0"/>
          </a:p>
          <a:p>
            <a:pPr marL="0" indent="0">
              <a:buClr>
                <a:schemeClr val="dk1"/>
              </a:buClr>
            </a:pPr>
            <a:r>
              <a:rPr lang="en-US" b="0" dirty="0"/>
              <a:t>When a student understands himself as a learner, factors that impact his performance and knowledge of cognitive strategies (cognitive assets), including when and how to use them, can allow students to </a:t>
            </a:r>
            <a:r>
              <a:rPr lang="en-US" b="1" dirty="0"/>
              <a:t>take charge of their brainpower </a:t>
            </a:r>
            <a:r>
              <a:rPr lang="en-US" b="0" dirty="0"/>
              <a:t>to improve learning. As students learn more about cognition and come to realize that they can literally “</a:t>
            </a:r>
            <a:r>
              <a:rPr lang="en-US" b="1" dirty="0"/>
              <a:t>drive their brains”</a:t>
            </a:r>
            <a:r>
              <a:rPr lang="en-US" b="0" dirty="0"/>
              <a:t> they develop a growth mindset that increases motivation, confidence, and persistence.</a:t>
            </a:r>
          </a:p>
          <a:p>
            <a:pPr marL="0" indent="0">
              <a:buClr>
                <a:schemeClr val="dk1"/>
              </a:buClr>
            </a:pPr>
            <a:endParaRPr lang="en-US" dirty="0"/>
          </a:p>
          <a:p>
            <a:pPr marL="0" indent="0">
              <a:buClr>
                <a:schemeClr val="dk1"/>
              </a:buClr>
            </a:pPr>
            <a:r>
              <a:rPr lang="en-US" b="1" dirty="0"/>
              <a:t>To Do</a:t>
            </a:r>
            <a:endParaRPr lang="en-US" dirty="0"/>
          </a:p>
          <a:p>
            <a:pPr marL="0" indent="0">
              <a:buClr>
                <a:schemeClr val="dk1"/>
              </a:buClr>
            </a:pPr>
            <a:r>
              <a:rPr lang="en-US" b="0" dirty="0"/>
              <a:t>Pose the question to participants and have them turn to a partner and discuss. Provide time for sharing out. </a:t>
            </a:r>
          </a:p>
          <a:p>
            <a:pPr marL="0" indent="0">
              <a:buClr>
                <a:schemeClr val="dk1"/>
              </a:buClr>
            </a:pPr>
            <a:endParaRPr lang="en-US" dirty="0"/>
          </a:p>
          <a:p>
            <a:pPr marL="0" indent="0">
              <a:buClr>
                <a:schemeClr val="dk1"/>
              </a:buClr>
            </a:pPr>
            <a:r>
              <a:rPr lang="en-US" b="1" dirty="0"/>
              <a:t>Reference</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51</a:t>
            </a:fld>
            <a:endParaRPr lang="en-US"/>
          </a:p>
        </p:txBody>
      </p:sp>
    </p:spTree>
    <p:extLst>
      <p:ext uri="{BB962C8B-B14F-4D97-AF65-F5344CB8AC3E}">
        <p14:creationId xmlns:p14="http://schemas.microsoft.com/office/powerpoint/2010/main" val="1594733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a:t>
            </a:r>
            <a:endParaRPr lang="en-US" dirty="0"/>
          </a:p>
          <a:p>
            <a:pPr marL="0" indent="0"/>
            <a:r>
              <a:rPr lang="en-US" b="0" dirty="0"/>
              <a:t>Students benefit from explicit instruction regarding metacognition and how the brain works. Understanding the malleable brain will help students realize that learning is a process that occurs in phases. Students can enhance their strengths, overcome challenges, and learn new skills by using cognitive strategies, along with opportunities for practice and revision. </a:t>
            </a:r>
          </a:p>
          <a:p>
            <a:pPr marL="0" indent="0"/>
            <a:endParaRPr lang="en-US" dirty="0"/>
          </a:p>
          <a:p>
            <a:pPr marL="0" indent="0"/>
            <a:r>
              <a:rPr lang="en-US" b="0" dirty="0"/>
              <a:t>Share the points on the slides and elaborate.</a:t>
            </a:r>
            <a:endParaRPr lang="en-US" dirty="0"/>
          </a:p>
          <a:p>
            <a:pPr marL="171450" indent="-171450">
              <a:buFont typeface="Arial" panose="020B0604020202020204" pitchFamily="34" charset="0"/>
              <a:buChar char="•"/>
            </a:pPr>
            <a:r>
              <a:rPr lang="en-US" b="0" dirty="0"/>
              <a:t>Introduce brain plasticity – share ideas about things that were initially difficult but became easier after practice (riding a bike, reading, etc.).</a:t>
            </a:r>
          </a:p>
          <a:p>
            <a:pPr marL="171450" indent="-171450">
              <a:buFont typeface="Arial" panose="020B0604020202020204" pitchFamily="34" charset="0"/>
              <a:buChar char="•"/>
            </a:pPr>
            <a:r>
              <a:rPr lang="en-US" dirty="0"/>
              <a:t>Explain how the brain changes as new skills are learned and practiced. The brain stores strategies and information so content and skills learned previously become more automatic.</a:t>
            </a:r>
          </a:p>
          <a:p>
            <a:pPr marL="171450" indent="-171450">
              <a:buFont typeface="Arial" panose="020B0604020202020204" pitchFamily="34" charset="0"/>
              <a:buChar char="•"/>
            </a:pPr>
            <a:r>
              <a:rPr lang="en-US" dirty="0"/>
              <a:t>Share a new concept that can be learned thanks to a malleable brain. Just because you don’t know or aren’t good at a concept or skill doesn’t mean you can’t get better.</a:t>
            </a:r>
          </a:p>
          <a:p>
            <a:pPr marL="171450" indent="-171450">
              <a:buFont typeface="Arial" panose="020B0604020202020204" pitchFamily="34" charset="0"/>
              <a:buChar char="•"/>
            </a:pPr>
            <a:r>
              <a:rPr lang="en-US" dirty="0"/>
              <a:t>Note that learning gets easier as you progress. The brain builds on concepts and skills already been learned.</a:t>
            </a:r>
          </a:p>
          <a:p>
            <a:pPr marL="171450" indent="-171450">
              <a:buFont typeface="Arial" panose="020B0604020202020204" pitchFamily="34" charset="0"/>
              <a:buChar char="•"/>
            </a:pPr>
            <a:r>
              <a:rPr lang="en-US" dirty="0"/>
              <a:t>Emphasize that monitoring learning and thinking can lead brains to learning success! </a:t>
            </a:r>
          </a:p>
          <a:p>
            <a:pPr marL="0" indent="0">
              <a:buFont typeface="Noto Sans Symbols"/>
              <a:buNone/>
            </a:pPr>
            <a:endParaRPr lang="en-US" dirty="0"/>
          </a:p>
          <a:p>
            <a:pPr marL="0" indent="0"/>
            <a:r>
              <a:rPr lang="en-US" b="1" dirty="0"/>
              <a:t>References</a:t>
            </a:r>
            <a:endParaRPr lang="en-US" dirty="0"/>
          </a:p>
          <a:p>
            <a:pPr marL="0" marR="0" indent="-457200">
              <a:lnSpc>
                <a:spcPct val="107000"/>
              </a:lnSpc>
              <a:spcBef>
                <a:spcPts val="0"/>
              </a:spcBef>
              <a:spcAft>
                <a:spcPts val="1000"/>
              </a:spcAft>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b="1" dirty="0"/>
          </a:p>
          <a:p>
            <a:pPr marL="0" indent="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52</a:t>
            </a:fld>
            <a:endParaRPr lang="en-US"/>
          </a:p>
        </p:txBody>
      </p:sp>
    </p:spTree>
    <p:extLst>
      <p:ext uri="{BB962C8B-B14F-4D97-AF65-F5344CB8AC3E}">
        <p14:creationId xmlns:p14="http://schemas.microsoft.com/office/powerpoint/2010/main" val="427048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presenting this module virtually, the notes on this slide will help you prepare for the presentation. </a:t>
            </a: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7242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p>
          <a:p>
            <a:pPr marL="0" indent="0"/>
            <a:r>
              <a:rPr lang="en-US" b="0" dirty="0"/>
              <a:t>Use the key points on the slide to discuss the types of knowledge learners need to become metacognitive. Expand on each.</a:t>
            </a:r>
          </a:p>
          <a:p>
            <a:pPr marL="0" indent="0"/>
            <a:endParaRPr lang="en-US" dirty="0"/>
          </a:p>
          <a:p>
            <a:pPr marL="0" indent="0">
              <a:buFont typeface="Arial" panose="020B0604020202020204" pitchFamily="34" charset="0"/>
              <a:buNone/>
            </a:pPr>
            <a:r>
              <a:rPr lang="en-US" b="0" dirty="0"/>
              <a:t>Learners need declarative, procedural, and conditional knowledge in order to truly become metacognitive.  </a:t>
            </a:r>
          </a:p>
          <a:p>
            <a:pPr marL="171450" indent="-171450">
              <a:buFont typeface="Arial" panose="020B0604020202020204" pitchFamily="34" charset="0"/>
              <a:buChar char="•"/>
            </a:pPr>
            <a:r>
              <a:rPr lang="en-US" b="0" dirty="0"/>
              <a:t>Declarative knowledge </a:t>
            </a:r>
            <a:r>
              <a:rPr lang="en-US" dirty="0"/>
              <a:t>includes knowledge about one’s own cognitive skills and factors that influence learning and performance.</a:t>
            </a:r>
          </a:p>
          <a:p>
            <a:pPr marL="171450" indent="-171450">
              <a:buFont typeface="Arial" panose="020B0604020202020204" pitchFamily="34" charset="0"/>
              <a:buChar char="•"/>
            </a:pPr>
            <a:r>
              <a:rPr lang="en-US" dirty="0"/>
              <a:t>Procedural knowledge helps students carry out tasks and strategies.</a:t>
            </a:r>
          </a:p>
          <a:p>
            <a:pPr marL="171450" indent="-171450">
              <a:buFont typeface="Arial" panose="020B0604020202020204" pitchFamily="34" charset="0"/>
              <a:buChar char="•"/>
            </a:pPr>
            <a:r>
              <a:rPr lang="en-US" dirty="0"/>
              <a:t>Conditional knowledge is the understanding of when and why to use a particular strategy. </a:t>
            </a:r>
          </a:p>
          <a:p>
            <a:pPr marL="0" indent="0">
              <a:buFont typeface="Arial" panose="020B0604020202020204" pitchFamily="34" charset="0"/>
              <a:buNone/>
            </a:pPr>
            <a:r>
              <a:rPr lang="en-US" dirty="0"/>
              <a:t>These various types of knowledge enable students to answer questions about learning, including What?, How?, Why?, and When?</a:t>
            </a:r>
          </a:p>
          <a:p>
            <a:pPr marL="0" indent="0"/>
            <a:endParaRPr lang="en-US" dirty="0"/>
          </a:p>
          <a:p>
            <a:pPr marL="0" indent="0"/>
            <a:r>
              <a:rPr lang="en-US" b="1" dirty="0"/>
              <a:t>References</a:t>
            </a:r>
            <a:endParaRPr lang="en-US" dirty="0"/>
          </a:p>
          <a:p>
            <a:pPr marL="0" marR="0" indent="-457200">
              <a:lnSpc>
                <a:spcPct val="107000"/>
              </a:lnSpc>
              <a:spcBef>
                <a:spcPts val="0"/>
              </a:spcBef>
              <a:spcAft>
                <a:spcPts val="1000"/>
              </a:spcAft>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b="1" dirty="0"/>
          </a:p>
          <a:p>
            <a:pPr marL="0" indent="0">
              <a:buClr>
                <a:schemeClr val="dk1"/>
              </a:buClr>
            </a:pPr>
            <a:endParaRPr lang="en-US" dirty="0"/>
          </a:p>
          <a:p>
            <a:pPr marL="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https://www.igi-global.com/chapter/online-learning-and-metacognition/142378</a:t>
            </a:r>
            <a:endParaRPr lang="en-US"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53</a:t>
            </a:fld>
            <a:endParaRPr lang="en-US"/>
          </a:p>
        </p:txBody>
      </p:sp>
    </p:spTree>
    <p:extLst>
      <p:ext uri="{BB962C8B-B14F-4D97-AF65-F5344CB8AC3E}">
        <p14:creationId xmlns:p14="http://schemas.microsoft.com/office/powerpoint/2010/main" val="3674222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Review the key points on the slide and expand on them.</a:t>
            </a:r>
          </a:p>
          <a:p>
            <a:pPr marL="0" indent="0"/>
            <a:endParaRPr lang="en-US" b="0" dirty="0"/>
          </a:p>
          <a:p>
            <a:pPr marL="0" indent="0"/>
            <a:r>
              <a:rPr lang="en-US" b="0" dirty="0"/>
              <a:t>Declarative knowledge is used to answer the questions about learning. </a:t>
            </a:r>
            <a:r>
              <a:rPr lang="en-US" b="0" i="0" dirty="0"/>
              <a:t>Who am I as a learner? What are my most productive learning environments? What kinds of regulatory strategies are available to me? In what ways do I need to grow? </a:t>
            </a:r>
          </a:p>
          <a:p>
            <a:pPr marL="0" indent="0"/>
            <a:endParaRPr lang="en-US" b="0" i="0" dirty="0"/>
          </a:p>
          <a:p>
            <a:pPr marL="0" indent="0"/>
            <a:r>
              <a:rPr lang="en-US" b="0" i="0" dirty="0"/>
              <a:t>Strategies and tools that help learners answer these questions include the following.</a:t>
            </a:r>
          </a:p>
          <a:p>
            <a:pPr marL="171450" indent="-171450">
              <a:buFont typeface="Arial" panose="020B0604020202020204" pitchFamily="34" charset="0"/>
              <a:buChar char="•"/>
            </a:pPr>
            <a:r>
              <a:rPr lang="en-US" dirty="0"/>
              <a:t>Learner inventories</a:t>
            </a:r>
          </a:p>
          <a:p>
            <a:pPr marL="171450" indent="-171450">
              <a:buFont typeface="Arial" panose="020B0604020202020204" pitchFamily="34" charset="0"/>
              <a:buChar char="•"/>
            </a:pPr>
            <a:r>
              <a:rPr lang="en-US" dirty="0"/>
              <a:t>Reflective journals</a:t>
            </a:r>
          </a:p>
          <a:p>
            <a:pPr marL="171450" indent="-171450">
              <a:buFont typeface="Arial" panose="020B0604020202020204" pitchFamily="34" charset="0"/>
              <a:buChar char="•"/>
            </a:pPr>
            <a:r>
              <a:rPr lang="en-US" dirty="0"/>
              <a:t>Social emotional learning experiences</a:t>
            </a:r>
          </a:p>
          <a:p>
            <a:pPr marL="171450" indent="-171450">
              <a:buFont typeface="Arial" panose="020B0604020202020204" pitchFamily="34" charset="0"/>
              <a:buChar char="•"/>
            </a:pPr>
            <a:r>
              <a:rPr lang="en-US" dirty="0"/>
              <a:t>Self-regulatory skills</a:t>
            </a:r>
          </a:p>
          <a:p>
            <a:pPr marL="171450" indent="-171450">
              <a:buFont typeface="Arial" panose="020B0604020202020204" pitchFamily="34" charset="0"/>
              <a:buChar char="•"/>
            </a:pPr>
            <a:r>
              <a:rPr lang="en-US" dirty="0"/>
              <a:t>Personality assessments</a:t>
            </a:r>
          </a:p>
          <a:p>
            <a:pPr marL="0" indent="0"/>
            <a:endParaRPr lang="en-US" dirty="0"/>
          </a:p>
          <a:p>
            <a:pPr marL="0" indent="0"/>
            <a:r>
              <a:rPr lang="en-US" b="1" dirty="0"/>
              <a:t>References</a:t>
            </a:r>
            <a:endParaRPr lang="en-US" dirty="0"/>
          </a:p>
          <a:p>
            <a:pPr marL="0" marR="0" indent="-457200">
              <a:lnSpc>
                <a:spcPct val="107000"/>
              </a:lnSpc>
              <a:spcBef>
                <a:spcPts val="0"/>
              </a:spcBef>
              <a:spcAft>
                <a:spcPts val="1000"/>
              </a:spcAft>
            </a:pPr>
            <a:r>
              <a:rPr lang="en-US" sz="10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0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b="1" dirty="0"/>
          </a:p>
          <a:p>
            <a:pPr marL="0" indent="0">
              <a:buClr>
                <a:schemeClr val="dk1"/>
              </a:buClr>
            </a:pPr>
            <a:endParaRPr lang="en-US" dirty="0"/>
          </a:p>
          <a:p>
            <a:pPr marL="0" marR="0" indent="-457200">
              <a:lnSpc>
                <a:spcPct val="107000"/>
              </a:lnSpc>
              <a:spcBef>
                <a:spcPts val="0"/>
              </a:spcBef>
              <a:spcAft>
                <a:spcPts val="1000"/>
              </a:spcAft>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https://www.igi-global.com/chapter/online-learning-and-metacognition/142378</a:t>
            </a:r>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54</a:t>
            </a:fld>
            <a:endParaRPr lang="en-US"/>
          </a:p>
        </p:txBody>
      </p:sp>
    </p:spTree>
    <p:extLst>
      <p:ext uri="{BB962C8B-B14F-4D97-AF65-F5344CB8AC3E}">
        <p14:creationId xmlns:p14="http://schemas.microsoft.com/office/powerpoint/2010/main" val="10197167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Clr>
                <a:schemeClr val="dk1"/>
              </a:buClr>
              <a:buSzPts val="2800"/>
            </a:pPr>
            <a:r>
              <a:rPr lang="en-US" b="1" dirty="0"/>
              <a:t>To Know</a:t>
            </a:r>
          </a:p>
          <a:p>
            <a:pPr marL="0" indent="0">
              <a:lnSpc>
                <a:spcPct val="90000"/>
              </a:lnSpc>
              <a:buClr>
                <a:schemeClr val="dk1"/>
              </a:buClr>
              <a:buSzPts val="2800"/>
            </a:pPr>
            <a:r>
              <a:rPr lang="en-US" b="0" dirty="0"/>
              <a:t>The following learning inventory is to be accessed, downloaded, and completed by participants: </a:t>
            </a:r>
            <a:r>
              <a:rPr lang="en-US" u="sng" dirty="0">
                <a:solidFill>
                  <a:schemeClr val="hlink"/>
                </a:solidFill>
                <a:latin typeface="Arial"/>
                <a:ea typeface="Arial"/>
                <a:cs typeface="Arial"/>
                <a:sym typeface="Arial"/>
                <a:hlinkClick r:id="rId3"/>
              </a:rPr>
              <a:t>https://www.middlesex.mass.edu/ace/downloads/learnstyles.</a:t>
            </a:r>
            <a:r>
              <a:rPr lang="en-US" sz="1100" u="sng" dirty="0">
                <a:solidFill>
                  <a:schemeClr val="hlink"/>
                </a:solidFill>
                <a:latin typeface="Arial"/>
                <a:ea typeface="Arial"/>
                <a:cs typeface="Arial"/>
                <a:sym typeface="Arial"/>
                <a:hlinkClick r:id="rId3"/>
              </a:rPr>
              <a:t>pdf</a:t>
            </a:r>
            <a:r>
              <a:rPr lang="en-US" sz="1100" u="none" dirty="0">
                <a:solidFill>
                  <a:schemeClr val="hlink"/>
                </a:solidFill>
                <a:latin typeface="Arial"/>
                <a:ea typeface="Arial"/>
                <a:cs typeface="Arial"/>
                <a:sym typeface="Arial"/>
              </a:rPr>
              <a:t>. </a:t>
            </a:r>
            <a:endParaRPr lang="en-US" sz="1100" u="sng" dirty="0">
              <a:solidFill>
                <a:schemeClr val="hlink"/>
              </a:solidFill>
              <a:latin typeface="Arial"/>
              <a:ea typeface="Arial"/>
              <a:cs typeface="Arial"/>
              <a:sym typeface="Arial"/>
            </a:endParaRPr>
          </a:p>
          <a:p>
            <a:pPr marL="0" indent="0"/>
            <a:endParaRPr lang="en-US" sz="1100" u="sng" dirty="0">
              <a:solidFill>
                <a:schemeClr val="hlink"/>
              </a:solidFill>
              <a:latin typeface="Arial"/>
              <a:ea typeface="Arial"/>
              <a:cs typeface="Arial"/>
              <a:sym typeface="Arial"/>
            </a:endParaRPr>
          </a:p>
          <a:p>
            <a:pPr marL="0" indent="0"/>
            <a:r>
              <a:rPr lang="en-US" dirty="0"/>
              <a:t>There is little evidence that matching a student's learning preferences to instructional methods produces better educational outcomes, however, research does indicate that people have definite preferences for how they learn new information. </a:t>
            </a:r>
          </a:p>
          <a:p>
            <a:pPr marL="0" indent="0"/>
            <a:endParaRPr lang="en-US" dirty="0"/>
          </a:p>
          <a:p>
            <a:pPr marL="0" indent="0"/>
            <a:r>
              <a:rPr lang="en-US" dirty="0"/>
              <a:t>At best, learning style inventories can be a way for students to develop study habits that keep them interested and engaged in the learning process. Students may find it useful to discover their preferences and hone their study routines accordingly. Visual learners, for example, might benefit from creating symbols, graphs, and other visual information while studying the material in question. </a:t>
            </a:r>
          </a:p>
          <a:p>
            <a:pPr marL="0" indent="0"/>
            <a:endParaRPr lang="en-US" dirty="0"/>
          </a:p>
          <a:p>
            <a:pPr marL="0" indent="0">
              <a:lnSpc>
                <a:spcPct val="90000"/>
              </a:lnSpc>
              <a:buClr>
                <a:schemeClr val="dk1"/>
              </a:buClr>
              <a:buSzPts val="2800"/>
            </a:pPr>
            <a:r>
              <a:rPr lang="en-US" b="0" dirty="0"/>
              <a:t>Participants will learn about the purpose and benefits of learning inventories. They will also have an opportunity to take a learning inventory, one that can also be given to students. The inventory helps identify learning strengths and opportunities for growth. Inventories such as these are NOT about determining and fitting into a category, rather a measure to help identify how to improve learning. Some learning inventories and personality assessments can not only elicit self-awareness, but also encourage empathy and awareness of learning strengths of other individuals or teams. Team awareness can help individuals view diversity as valuable and productive.</a:t>
            </a:r>
          </a:p>
          <a:p>
            <a:pPr marL="0" indent="0">
              <a:lnSpc>
                <a:spcPct val="90000"/>
              </a:lnSpc>
              <a:buClr>
                <a:schemeClr val="dk1"/>
              </a:buClr>
              <a:buSzPts val="2800"/>
            </a:pPr>
            <a:endParaRPr lang="en-US" dirty="0"/>
          </a:p>
          <a:p>
            <a:pPr marL="0" indent="0">
              <a:lnSpc>
                <a:spcPct val="90000"/>
              </a:lnSpc>
              <a:buClr>
                <a:schemeClr val="dk1"/>
              </a:buClr>
              <a:buSzPts val="2800"/>
            </a:pPr>
            <a:r>
              <a:rPr lang="en-US" b="1" dirty="0"/>
              <a:t>To Do</a:t>
            </a:r>
            <a:endParaRPr lang="en-US" dirty="0"/>
          </a:p>
          <a:p>
            <a:pPr marL="0" indent="0">
              <a:lnSpc>
                <a:spcPct val="90000"/>
              </a:lnSpc>
              <a:buClr>
                <a:schemeClr val="dk1"/>
              </a:buClr>
              <a:buSzPts val="2800"/>
            </a:pPr>
            <a:r>
              <a:rPr lang="en-US" b="0" dirty="0"/>
              <a:t>Review the key points on the slide regarding learning inventories. Have participants download the inventory so they can enter their responses. Allow 5-10 minutes for participants to assess their own learning strengths and opportunities for growth. After completing the inventories, provide time for partner or small group discussion on ways their own learning might be improved.</a:t>
            </a:r>
          </a:p>
          <a:p>
            <a:pPr marL="0" indent="0">
              <a:lnSpc>
                <a:spcPct val="90000"/>
              </a:lnSpc>
              <a:buClr>
                <a:schemeClr val="dk1"/>
              </a:buClr>
              <a:buSzPts val="2800"/>
            </a:pPr>
            <a:endParaRPr lang="en-US" dirty="0"/>
          </a:p>
          <a:p>
            <a:pPr marL="0" indent="0">
              <a:lnSpc>
                <a:spcPct val="90000"/>
              </a:lnSpc>
              <a:buClr>
                <a:schemeClr val="dk1"/>
              </a:buClr>
              <a:buSzPts val="2800"/>
            </a:pPr>
            <a:r>
              <a:rPr lang="en-US" b="1" dirty="0"/>
              <a:t>To Say</a:t>
            </a:r>
            <a:endParaRPr lang="en-US" dirty="0"/>
          </a:p>
          <a:p>
            <a:pPr marL="0" indent="0">
              <a:lnSpc>
                <a:spcPct val="90000"/>
              </a:lnSpc>
              <a:buClr>
                <a:schemeClr val="dk1"/>
              </a:buClr>
              <a:buSzPts val="2800"/>
            </a:pPr>
            <a:r>
              <a:rPr lang="en-US" b="0" dirty="0"/>
              <a:t>Learning inventories are tools for identifying your learning strengths and ways to improve learning. They should always be used to focus on continual growth. By becoming aware of your strengths, you can develop even more strategies to broaden and enhance your learning. </a:t>
            </a:r>
          </a:p>
          <a:p>
            <a:pPr marL="0" indent="0">
              <a:lnSpc>
                <a:spcPct val="90000"/>
              </a:lnSpc>
              <a:buClr>
                <a:schemeClr val="dk1"/>
              </a:buClr>
              <a:buSzPts val="2800"/>
            </a:pPr>
            <a:endParaRPr lang="en-US" dirty="0"/>
          </a:p>
          <a:p>
            <a:pPr marL="0" indent="0"/>
            <a:r>
              <a:rPr lang="en-US" b="1" dirty="0"/>
              <a:t>References</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James. (2023, February 28).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learning style inventories, and should you use them?</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Classrooms.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https://classrooms.com/what-are-learning-style-inventories-and-should-you-use-them/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1000"/>
              </a:spcAft>
            </a:pPr>
            <a:endPar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Middlesex Community College. (n.d.).</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Learning styles inventory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[PDF file].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https://www.middlesex.mass.edu/ace/downloads/learnstyles.pdf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b="1" dirty="0"/>
          </a:p>
          <a:p>
            <a:pPr marL="0" indent="0"/>
            <a:endParaRPr lang="en-US"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55</a:t>
            </a:fld>
            <a:endParaRPr lang="en-US"/>
          </a:p>
        </p:txBody>
      </p:sp>
    </p:spTree>
    <p:extLst>
      <p:ext uri="{BB962C8B-B14F-4D97-AF65-F5344CB8AC3E}">
        <p14:creationId xmlns:p14="http://schemas.microsoft.com/office/powerpoint/2010/main" val="2304644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Review and expand on slide information.</a:t>
            </a:r>
          </a:p>
          <a:p>
            <a:pPr marL="0" indent="0"/>
            <a:endParaRPr lang="en-US" dirty="0"/>
          </a:p>
          <a:p>
            <a:pPr marL="0" indent="0"/>
            <a:r>
              <a:rPr lang="en-US" dirty="0"/>
              <a:t>Procedural knowledge is information used to tell you </a:t>
            </a:r>
            <a:r>
              <a:rPr lang="en-US" b="1" dirty="0"/>
              <a:t>how</a:t>
            </a:r>
            <a:r>
              <a:rPr lang="en-US" dirty="0"/>
              <a:t> to carry out tasks and strategies. Posing questions (such as the examples on the slide) to oneself help to elicit procedural knowledge. </a:t>
            </a:r>
          </a:p>
          <a:p>
            <a:pPr marL="0" indent="0"/>
            <a:endParaRPr lang="en-US" i="0" dirty="0"/>
          </a:p>
          <a:p>
            <a:pPr marL="0" indent="0"/>
            <a:r>
              <a:rPr lang="en-US" i="0" dirty="0"/>
              <a:t>A few strategies for helping students access and use procedural knowledge are listed on the slide.</a:t>
            </a:r>
            <a:endParaRPr lang="en-US" dirty="0"/>
          </a:p>
          <a:p>
            <a:pPr marL="0" indent="0">
              <a:buFont typeface="Courier New"/>
              <a:buNone/>
            </a:pPr>
            <a:endParaRPr lang="en-US" dirty="0"/>
          </a:p>
          <a:p>
            <a:pPr marL="0" indent="0"/>
            <a:r>
              <a:rPr lang="en-US" b="1" dirty="0"/>
              <a:t>References</a:t>
            </a:r>
            <a:endParaRPr lang="en-US" dirty="0"/>
          </a:p>
          <a:p>
            <a:pPr marL="0" marR="0" indent="-457200">
              <a:lnSpc>
                <a:spcPct val="107000"/>
              </a:lnSpc>
              <a:spcBef>
                <a:spcPts val="0"/>
              </a:spcBef>
              <a:spcAft>
                <a:spcPts val="1000"/>
              </a:spcAft>
            </a:pPr>
            <a:r>
              <a:rPr lang="en-US" sz="10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0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b="1" dirty="0"/>
          </a:p>
          <a:p>
            <a:pPr marL="0" indent="0">
              <a:buClr>
                <a:schemeClr val="dk1"/>
              </a:buClr>
            </a:pPr>
            <a:endParaRPr lang="en-US" dirty="0"/>
          </a:p>
          <a:p>
            <a:pPr marL="0" marR="0" indent="-457200">
              <a:lnSpc>
                <a:spcPct val="107000"/>
              </a:lnSpc>
              <a:spcBef>
                <a:spcPts val="0"/>
              </a:spcBef>
              <a:spcAft>
                <a:spcPts val="1000"/>
              </a:spcAft>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https://www.igi-global.com/chapter/online-learning-and-metacognition/142378</a:t>
            </a:r>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56</a:t>
            </a:fld>
            <a:endParaRPr lang="en-US"/>
          </a:p>
        </p:txBody>
      </p:sp>
    </p:spTree>
    <p:extLst>
      <p:ext uri="{BB962C8B-B14F-4D97-AF65-F5344CB8AC3E}">
        <p14:creationId xmlns:p14="http://schemas.microsoft.com/office/powerpoint/2010/main" val="2338960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Video</a:t>
            </a:r>
          </a:p>
          <a:p>
            <a:pPr marL="0" indent="0"/>
            <a:r>
              <a:rPr lang="en-US" dirty="0"/>
              <a:t>Number Talks, 4</a:t>
            </a:r>
            <a:r>
              <a:rPr lang="en-US" baseline="30000" dirty="0"/>
              <a:t>th</a:t>
            </a:r>
            <a:r>
              <a:rPr lang="en-US" dirty="0"/>
              <a:t> Grade (8:35 minutes)</a:t>
            </a:r>
          </a:p>
          <a:p>
            <a:pPr marL="0" indent="0"/>
            <a:r>
              <a:rPr lang="en-US" sz="1200" u="sng" dirty="0">
                <a:solidFill>
                  <a:schemeClr val="hlink"/>
                </a:solidFill>
                <a:hlinkClick r:id="rId3"/>
              </a:rPr>
              <a:t>https://www.youtube.com/watch?v=xKC3eijnUNw</a:t>
            </a:r>
            <a:endParaRPr lang="en-US" b="0" dirty="0"/>
          </a:p>
          <a:p>
            <a:pPr marL="0" indent="0"/>
            <a:endParaRPr lang="en-US" b="1" dirty="0"/>
          </a:p>
          <a:p>
            <a:pPr marL="0" indent="0"/>
            <a:r>
              <a:rPr lang="en-US" b="1" dirty="0"/>
              <a:t>To Know</a:t>
            </a:r>
            <a:endParaRPr lang="en-US" dirty="0"/>
          </a:p>
          <a:p>
            <a:pPr marL="0" indent="0"/>
            <a:r>
              <a:rPr lang="en-US" b="0" dirty="0"/>
              <a:t>This video shows the benefits of using Number Talks to promote metacognitive thinking in students. The teacher encourages students to access and use procedural knowledge to explain strategies used and thinking processes involved to solve math problems. Number Talks help to model internal thinking processes and make thinking visible to students. R</a:t>
            </a:r>
            <a:r>
              <a:rPr lang="en-US" dirty="0"/>
              <a:t>eflection questions are found on the next slide.</a:t>
            </a:r>
          </a:p>
          <a:p>
            <a:pPr marL="0" indent="0"/>
            <a:endParaRPr lang="en-US" dirty="0"/>
          </a:p>
          <a:p>
            <a:pPr marL="0" indent="0"/>
            <a:r>
              <a:rPr lang="en-US" b="1" dirty="0"/>
              <a:t>To Say</a:t>
            </a:r>
            <a:endParaRPr lang="en-US" dirty="0"/>
          </a:p>
          <a:p>
            <a:pPr marL="0" indent="0"/>
            <a:r>
              <a:rPr lang="en-US" b="0" dirty="0"/>
              <a:t>As you watch the video think about how a Number Talk promotes access and use of procedural knowledge. After the video we will look at some reflection questions.</a:t>
            </a:r>
            <a:endParaRPr lang="en-US" dirty="0"/>
          </a:p>
          <a:p>
            <a:pPr marL="471145" indent="0"/>
            <a:endParaRPr lang="en-US" dirty="0"/>
          </a:p>
          <a:p>
            <a:pPr marL="0" indent="0"/>
            <a:r>
              <a:rPr lang="en-US" b="1" dirty="0"/>
              <a:t>To Do</a:t>
            </a:r>
            <a:endParaRPr lang="en-US" dirty="0"/>
          </a:p>
          <a:p>
            <a:pPr marL="0" indent="0"/>
            <a:r>
              <a:rPr lang="en-US" dirty="0"/>
              <a:t>Show at least 5 minutes of the video.</a:t>
            </a:r>
          </a:p>
          <a:p>
            <a:pPr marL="0" indent="0"/>
            <a:endParaRPr lang="en-US" b="1" dirty="0"/>
          </a:p>
          <a:p>
            <a:pPr marL="0" indent="0"/>
            <a:r>
              <a:rPr lang="en-US" b="1" dirty="0"/>
              <a:t>Optional video</a:t>
            </a:r>
            <a:endParaRPr lang="en-US" dirty="0"/>
          </a:p>
          <a:p>
            <a:pPr marL="0" indent="0"/>
            <a:r>
              <a:rPr lang="en-US" dirty="0"/>
              <a:t>High School Algebra Number Talk, https://www.youtube.com/watch?v=UxPvY8wGoh0</a:t>
            </a:r>
          </a:p>
          <a:p>
            <a:pPr marL="0" indent="0"/>
            <a:endParaRPr lang="en-US" b="1" dirty="0"/>
          </a:p>
          <a:p>
            <a:pPr marL="0" indent="0"/>
            <a:r>
              <a:rPr lang="en-US" b="1" dirty="0"/>
              <a:t>Additional options </a:t>
            </a:r>
            <a:r>
              <a:rPr lang="en-US" dirty="0"/>
              <a:t>for promoting visible thinking and student metacognition</a:t>
            </a:r>
          </a:p>
          <a:p>
            <a:pPr marL="171450" indent="-171450">
              <a:lnSpc>
                <a:spcPct val="90000"/>
              </a:lnSpc>
              <a:spcBef>
                <a:spcPts val="1031"/>
              </a:spcBef>
              <a:buClr>
                <a:schemeClr val="dk1"/>
              </a:buClr>
              <a:buSzPts val="2800"/>
              <a:buFont typeface="Arial" panose="020B0604020202020204" pitchFamily="34" charset="0"/>
              <a:buChar char="•"/>
            </a:pPr>
            <a:r>
              <a:rPr lang="en-US" dirty="0"/>
              <a:t>Reading Salad (</a:t>
            </a:r>
            <a:r>
              <a:rPr lang="en-US" dirty="0" err="1"/>
              <a:t>Tanny</a:t>
            </a:r>
            <a:r>
              <a:rPr lang="en-US" dirty="0"/>
              <a:t> McGregor, Comprehension Connections), </a:t>
            </a:r>
            <a:r>
              <a:rPr lang="en-US" u="sng" dirty="0">
                <a:solidFill>
                  <a:schemeClr val="hlink"/>
                </a:solidFill>
                <a:hlinkClick r:id="rId4"/>
              </a:rPr>
              <a:t>https://www.youtube.com/watch?v=mEntupZqm88</a:t>
            </a:r>
            <a:r>
              <a:rPr lang="en-US" dirty="0"/>
              <a:t> </a:t>
            </a:r>
          </a:p>
          <a:p>
            <a:pPr marL="171450" indent="-171450">
              <a:lnSpc>
                <a:spcPct val="90000"/>
              </a:lnSpc>
              <a:spcBef>
                <a:spcPts val="1031"/>
              </a:spcBef>
              <a:buClr>
                <a:schemeClr val="dk1"/>
              </a:buClr>
              <a:buSzPts val="2800"/>
              <a:buFont typeface="Arial" panose="020B0604020202020204" pitchFamily="34" charset="0"/>
              <a:buChar char="•"/>
            </a:pPr>
            <a:r>
              <a:rPr lang="en-US" dirty="0"/>
              <a:t>HS Social Studies (teacher think-aloud with reading), </a:t>
            </a:r>
            <a:r>
              <a:rPr lang="en-US" u="sng" dirty="0">
                <a:solidFill>
                  <a:schemeClr val="hlink"/>
                </a:solidFill>
                <a:hlinkClick r:id="rId5"/>
              </a:rPr>
              <a:t>https://www.youtube.com/watch?v=02fFFjmp7Gc&amp;t=201s</a:t>
            </a:r>
            <a:endParaRPr lang="en-US" u="sng" dirty="0">
              <a:solidFill>
                <a:schemeClr val="hlink"/>
              </a:solidFill>
            </a:endParaRPr>
          </a:p>
          <a:p>
            <a:pPr marL="171450" indent="-171450">
              <a:lnSpc>
                <a:spcPct val="90000"/>
              </a:lnSpc>
              <a:spcBef>
                <a:spcPts val="1031"/>
              </a:spcBef>
              <a:buClr>
                <a:schemeClr val="dk1"/>
              </a:buClr>
              <a:buSzPts val="2800"/>
              <a:buFont typeface="Arial" panose="020B0604020202020204" pitchFamily="34" charset="0"/>
              <a:buChar char="•"/>
            </a:pPr>
            <a:r>
              <a:rPr lang="en-US" u="none" dirty="0">
                <a:solidFill>
                  <a:schemeClr val="hlink"/>
                </a:solidFill>
              </a:rPr>
              <a:t>The D</a:t>
            </a:r>
            <a:r>
              <a:rPr lang="en-US" u="none" dirty="0"/>
              <a:t>ifference B</a:t>
            </a:r>
            <a:r>
              <a:rPr lang="en-US" dirty="0"/>
              <a:t>etween Thinking Aloud and Modelling a Performance, </a:t>
            </a:r>
            <a:r>
              <a:rPr lang="en-US" u="sng" dirty="0">
                <a:solidFill>
                  <a:schemeClr val="hlink"/>
                </a:solidFill>
                <a:hlinkClick r:id="rId6"/>
              </a:rPr>
              <a:t>https://www.youtube.com/watch?v=UmhLgsBD1-I</a:t>
            </a:r>
            <a:r>
              <a:rPr lang="en-US" dirty="0"/>
              <a:t> </a:t>
            </a:r>
          </a:p>
          <a:p>
            <a:pPr marL="0" indent="0"/>
            <a:endParaRPr lang="en-US" b="1" dirty="0"/>
          </a:p>
          <a:p>
            <a:pPr marL="0" indent="0"/>
            <a:r>
              <a:rPr lang="en-US" b="1" dirty="0"/>
              <a:t>Reference</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LUSD Learns. (2016, April 5).</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Number talk: Fourth grade LUSD</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https://www.youtube.com/watch?v=xKC3eijnUNw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57</a:t>
            </a:fld>
            <a:endParaRPr lang="en-US"/>
          </a:p>
        </p:txBody>
      </p:sp>
    </p:spTree>
    <p:extLst>
      <p:ext uri="{BB962C8B-B14F-4D97-AF65-F5344CB8AC3E}">
        <p14:creationId xmlns:p14="http://schemas.microsoft.com/office/powerpoint/2010/main" val="35515156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b="1" dirty="0"/>
              <a:t>To Do/To Say</a:t>
            </a:r>
          </a:p>
          <a:p>
            <a:pPr marL="0" indent="0">
              <a:buClr>
                <a:schemeClr val="dk1"/>
              </a:buClr>
            </a:pPr>
            <a:r>
              <a:rPr lang="en-US" dirty="0"/>
              <a:t>Have participants address these questions with a shoulder partner. Give time for discussion afterwards.</a:t>
            </a:r>
          </a:p>
        </p:txBody>
      </p:sp>
      <p:sp>
        <p:nvSpPr>
          <p:cNvPr id="4" name="Slide Number Placeholder 3"/>
          <p:cNvSpPr>
            <a:spLocks noGrp="1"/>
          </p:cNvSpPr>
          <p:nvPr>
            <p:ph type="sldNum" sz="quarter" idx="5"/>
          </p:nvPr>
        </p:nvSpPr>
        <p:spPr/>
        <p:txBody>
          <a:bodyPr/>
          <a:lstStyle/>
          <a:p>
            <a:fld id="{FA7FD7A5-9943-401E-A49C-2C5B15F7741C}" type="slidenum">
              <a:rPr lang="en-US" smtClean="0"/>
              <a:t>58</a:t>
            </a:fld>
            <a:endParaRPr lang="en-US"/>
          </a:p>
        </p:txBody>
      </p:sp>
    </p:spTree>
    <p:extLst>
      <p:ext uri="{BB962C8B-B14F-4D97-AF65-F5344CB8AC3E}">
        <p14:creationId xmlns:p14="http://schemas.microsoft.com/office/powerpoint/2010/main" val="31263693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Do/To Say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and expand on slide information.</a:t>
            </a:r>
            <a:endParaRPr lang="en-US" b="1" dirty="0"/>
          </a:p>
          <a:p>
            <a:pPr marL="0" indent="0"/>
            <a:endParaRPr lang="en-US" b="0" dirty="0"/>
          </a:p>
          <a:p>
            <a:pPr marL="0" indent="0"/>
            <a:r>
              <a:rPr lang="en-US" b="0" dirty="0"/>
              <a:t>To be successful, students must understand when and why to use a particular strategy. This is when conditional knowledge is put into place. Learners activate their conditional knowledge by asking themselves questions such as those listed on the slide.</a:t>
            </a:r>
            <a:endParaRPr lang="en-US" dirty="0"/>
          </a:p>
          <a:p>
            <a:pPr marL="0" indent="0"/>
            <a:endParaRPr lang="en-US" dirty="0"/>
          </a:p>
          <a:p>
            <a:pPr marL="0" indent="0"/>
            <a:r>
              <a:rPr lang="en-US" i="0" dirty="0"/>
              <a:t>Suggested strategies include the following.</a:t>
            </a:r>
          </a:p>
          <a:p>
            <a:pPr marL="171450" indent="-171450">
              <a:buFont typeface="Arial" panose="020B0604020202020204" pitchFamily="34" charset="0"/>
              <a:buChar char="•"/>
            </a:pPr>
            <a:r>
              <a:rPr lang="en-US" i="0" dirty="0"/>
              <a:t>Teachers can use think-</a:t>
            </a:r>
            <a:r>
              <a:rPr lang="en-US" i="0" dirty="0" err="1"/>
              <a:t>alouds</a:t>
            </a:r>
            <a:r>
              <a:rPr lang="en-US" i="0" dirty="0"/>
              <a:t> to demonstrate asking oneself such questions. </a:t>
            </a:r>
          </a:p>
          <a:p>
            <a:pPr marL="171450" indent="-171450">
              <a:buFont typeface="Arial" panose="020B0604020202020204" pitchFamily="34" charset="0"/>
              <a:buChar char="•"/>
            </a:pPr>
            <a:r>
              <a:rPr lang="en-US" i="0" dirty="0"/>
              <a:t>They can also provide opportunities for students to engage in their own think-</a:t>
            </a:r>
            <a:r>
              <a:rPr lang="en-US" i="0" dirty="0" err="1"/>
              <a:t>alouds</a:t>
            </a:r>
            <a:r>
              <a:rPr lang="en-US" i="0" dirty="0"/>
              <a:t> with justifications. </a:t>
            </a:r>
          </a:p>
          <a:p>
            <a:pPr marL="171450" indent="-171450">
              <a:buFont typeface="Arial" panose="020B0604020202020204" pitchFamily="34" charset="0"/>
              <a:buChar char="•"/>
            </a:pPr>
            <a:r>
              <a:rPr lang="en-US" i="0" dirty="0"/>
              <a:t>Asking students to name the strategies they use along with their benefits will help to clarifying how these thinking skills are advantageous. </a:t>
            </a:r>
          </a:p>
          <a:p>
            <a:pPr marL="171450" indent="-171450">
              <a:buFont typeface="Arial" panose="020B0604020202020204" pitchFamily="34" charset="0"/>
              <a:buChar char="•"/>
            </a:pPr>
            <a:r>
              <a:rPr lang="en-US" i="0" dirty="0"/>
              <a:t>Praising students when they access and discuss strategies helps to reinforce their use.</a:t>
            </a:r>
          </a:p>
          <a:p>
            <a:pPr marL="0" indent="0"/>
            <a:endParaRPr lang="en-US" dirty="0"/>
          </a:p>
          <a:p>
            <a:pPr marL="0" indent="0"/>
            <a:r>
              <a:rPr lang="en-US" b="1" dirty="0"/>
              <a:t>References</a:t>
            </a:r>
            <a:endParaRPr lang="en-US" dirty="0"/>
          </a:p>
          <a:p>
            <a:pPr marL="0" marR="0" indent="-457200">
              <a:lnSpc>
                <a:spcPct val="107000"/>
              </a:lnSpc>
              <a:spcBef>
                <a:spcPts val="0"/>
              </a:spcBef>
              <a:spcAft>
                <a:spcPts val="1000"/>
              </a:spcAft>
            </a:pPr>
            <a:r>
              <a:rPr lang="en-US" sz="10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0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b="1" dirty="0"/>
          </a:p>
          <a:p>
            <a:pPr marL="0" indent="0">
              <a:buClr>
                <a:schemeClr val="dk1"/>
              </a:buClr>
            </a:pPr>
            <a:endParaRPr lang="en-US" dirty="0"/>
          </a:p>
          <a:p>
            <a:pPr marL="0" marR="0" indent="-457200">
              <a:lnSpc>
                <a:spcPct val="107000"/>
              </a:lnSpc>
              <a:spcBef>
                <a:spcPts val="0"/>
              </a:spcBef>
              <a:spcAft>
                <a:spcPts val="1000"/>
              </a:spcAft>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https://www.igi-global.com/chapter/online-learning-and-metacognition/142378</a:t>
            </a:r>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59</a:t>
            </a:fld>
            <a:endParaRPr lang="en-US"/>
          </a:p>
        </p:txBody>
      </p:sp>
    </p:spTree>
    <p:extLst>
      <p:ext uri="{BB962C8B-B14F-4D97-AF65-F5344CB8AC3E}">
        <p14:creationId xmlns:p14="http://schemas.microsoft.com/office/powerpoint/2010/main" val="3235188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Know/To Say</a:t>
            </a:r>
            <a:endParaRPr lang="en-US" dirty="0"/>
          </a:p>
          <a:p>
            <a:pPr marL="0" indent="0"/>
            <a:r>
              <a:rPr lang="en-US" b="0" dirty="0"/>
              <a:t>We will now look at how to put these concepts into action.  </a:t>
            </a:r>
            <a:endParaRPr lang="en-US" dirty="0"/>
          </a:p>
          <a:p>
            <a:pPr marL="0" indent="0"/>
            <a:endParaRPr lang="en-US" b="0"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60</a:t>
            </a:fld>
            <a:endParaRPr lang="en-US"/>
          </a:p>
        </p:txBody>
      </p:sp>
    </p:spTree>
    <p:extLst>
      <p:ext uri="{BB962C8B-B14F-4D97-AF65-F5344CB8AC3E}">
        <p14:creationId xmlns:p14="http://schemas.microsoft.com/office/powerpoint/2010/main" val="1439653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Video</a:t>
            </a:r>
          </a:p>
          <a:p>
            <a:pPr marL="0" indent="0"/>
            <a:r>
              <a:rPr lang="en-US" b="0" i="0" dirty="0">
                <a:latin typeface="Roboto"/>
                <a:ea typeface="Roboto"/>
                <a:cs typeface="Roboto"/>
                <a:sym typeface="Roboto"/>
              </a:rPr>
              <a:t>Learning Problem Solving and Growth Mindset in a Makerspace (3:55 minutes) </a:t>
            </a:r>
          </a:p>
          <a:p>
            <a:pPr marL="0" indent="0"/>
            <a:r>
              <a:rPr lang="en-US" sz="1200" b="0" i="0" u="sng" strike="noStrike" cap="none" dirty="0">
                <a:solidFill>
                  <a:schemeClr val="hlink"/>
                </a:solidFill>
                <a:latin typeface="Arial"/>
                <a:ea typeface="Arial"/>
                <a:cs typeface="Arial"/>
                <a:sym typeface="Arial"/>
                <a:hlinkClick r:id="rId3"/>
              </a:rPr>
              <a:t>https://www.youtube.com/watch?v=oQvcbLmNfok</a:t>
            </a:r>
            <a:endParaRPr lang="en-US" b="1" dirty="0"/>
          </a:p>
          <a:p>
            <a:pPr marL="0" indent="0"/>
            <a:endParaRPr lang="en-US" b="1" dirty="0"/>
          </a:p>
          <a:p>
            <a:pPr marL="0" indent="0"/>
            <a:r>
              <a:rPr lang="en-US" b="1" dirty="0"/>
              <a:t>To Know</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This video provides modeling of a classroom structure that helps to strengthen metacognitive skills</a:t>
            </a:r>
            <a:r>
              <a:rPr lang="en-US" dirty="0"/>
              <a:t> and illustrates how to enhance classrooms. Reflection questions follow on the next slide. </a:t>
            </a:r>
          </a:p>
          <a:p>
            <a:pPr marL="0" indent="0"/>
            <a:endParaRPr lang="en-US" b="1" dirty="0"/>
          </a:p>
          <a:p>
            <a:pPr marL="0" indent="0"/>
            <a:r>
              <a:rPr lang="en-US" b="1" dirty="0"/>
              <a:t>To Say</a:t>
            </a:r>
            <a:endParaRPr lang="en-US" dirty="0"/>
          </a:p>
          <a:p>
            <a:pPr marL="0" indent="0"/>
            <a:r>
              <a:rPr lang="en-US" b="0" dirty="0"/>
              <a:t>Educators need to provide structures and opportunities for students to build and enhance their cognitive skills. As you watch the video, think abou</a:t>
            </a:r>
            <a:r>
              <a:rPr lang="en-US" dirty="0"/>
              <a:t>t how classroom structures enhance cognitive skills, what types of questions students ask themselves as they engage in tasks, what actions teachers take to strengthen student cognition, and how you might enhance student cognition in your setting. We will reflect on the video after viewing.</a:t>
            </a:r>
          </a:p>
          <a:p>
            <a:pPr marL="0" indent="0"/>
            <a:endParaRPr lang="en-US" dirty="0"/>
          </a:p>
          <a:p>
            <a:pPr marL="0" indent="0"/>
            <a:r>
              <a:rPr lang="en-US" b="1" dirty="0"/>
              <a:t>Optional videos </a:t>
            </a:r>
            <a:r>
              <a:rPr lang="en-US" b="0" dirty="0"/>
              <a:t>(Reflection questions can be revised to align with videos)</a:t>
            </a:r>
            <a:endParaRPr lang="en-US" dirty="0"/>
          </a:p>
          <a:p>
            <a:pPr marL="171450" indent="-171450">
              <a:buFont typeface="Arial" panose="020B0604020202020204" pitchFamily="34" charset="0"/>
              <a:buChar char="•"/>
            </a:pPr>
            <a:r>
              <a:rPr lang="en-US" b="0" i="0" dirty="0">
                <a:latin typeface="Roboto"/>
                <a:ea typeface="Roboto"/>
                <a:cs typeface="Roboto"/>
                <a:sym typeface="Roboto"/>
              </a:rPr>
              <a:t>Design Thinking: Prioritizing Process Skills (middle school), </a:t>
            </a:r>
            <a:r>
              <a:rPr lang="en-US" dirty="0"/>
              <a:t>https://www.youtube.com/watch?v=l7-MVYjZYOE</a:t>
            </a:r>
          </a:p>
          <a:p>
            <a:pPr marL="171450" indent="-171450">
              <a:buFont typeface="Arial" panose="020B0604020202020204" pitchFamily="34" charset="0"/>
              <a:buChar char="•"/>
            </a:pPr>
            <a:r>
              <a:rPr lang="en-US" b="0" i="0" dirty="0">
                <a:solidFill>
                  <a:srgbClr val="1A2E3B"/>
                </a:solidFill>
                <a:latin typeface="Helvetica Neue"/>
                <a:ea typeface="Helvetica Neue"/>
                <a:cs typeface="Helvetica Neue"/>
                <a:sym typeface="Helvetica Neue"/>
              </a:rPr>
              <a:t>How To Lead a Lesson Using Cognitively Guided Instruction (primary), </a:t>
            </a:r>
            <a:r>
              <a:rPr lang="en-US" dirty="0"/>
              <a:t>https://vimeo.com/144018215</a:t>
            </a:r>
          </a:p>
          <a:p>
            <a:pPr marL="0" indent="0"/>
            <a:endParaRPr lang="en-US" dirty="0"/>
          </a:p>
          <a:p>
            <a:pPr marL="0" indent="0"/>
            <a:r>
              <a:rPr lang="en-US" b="1" dirty="0"/>
              <a:t>Reference</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(2018, November 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Learning problem solving and growth mindset in a makerspace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 https://www.youtube.com/watch?v=oQvcbLmNfok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t>61</a:t>
            </a:fld>
            <a:endParaRPr lang="en-US"/>
          </a:p>
        </p:txBody>
      </p:sp>
    </p:spTree>
    <p:extLst>
      <p:ext uri="{BB962C8B-B14F-4D97-AF65-F5344CB8AC3E}">
        <p14:creationId xmlns:p14="http://schemas.microsoft.com/office/powerpoint/2010/main" val="2321840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Do/To Say</a:t>
            </a:r>
          </a:p>
          <a:p>
            <a:pPr marL="0" indent="0"/>
            <a:r>
              <a:rPr lang="en-US" dirty="0"/>
              <a:t>Ask participants to talk to a shoulder partner and address these questions. Provide time to share out.</a:t>
            </a: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62</a:t>
            </a:fld>
            <a:endParaRPr lang="en-US"/>
          </a:p>
        </p:txBody>
      </p:sp>
    </p:spTree>
    <p:extLst>
      <p:ext uri="{BB962C8B-B14F-4D97-AF65-F5344CB8AC3E}">
        <p14:creationId xmlns:p14="http://schemas.microsoft.com/office/powerpoint/2010/main" val="290593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p>
          <a:p>
            <a:pPr marL="171450" indent="-171450">
              <a:buFont typeface="Arial" panose="020B0604020202020204" pitchFamily="34" charset="0"/>
              <a:buChar char="•"/>
            </a:pPr>
            <a:r>
              <a:rPr lang="en-US" b="0" dirty="0"/>
              <a:t>Handouts listed are in the handout packet. </a:t>
            </a:r>
          </a:p>
          <a:p>
            <a:pPr marL="171450" indent="-171450">
              <a:buFont typeface="Arial" panose="020B0604020202020204" pitchFamily="34" charset="0"/>
              <a:buChar char="•"/>
            </a:pPr>
            <a:r>
              <a:rPr lang="en-US" b="0" dirty="0"/>
              <a:t>Numerous sites are also provided throughout the module for participants to access via a web link. </a:t>
            </a:r>
          </a:p>
          <a:p>
            <a:pPr marL="171450" indent="-171450">
              <a:buFont typeface="Arial" panose="020B0604020202020204" pitchFamily="34" charset="0"/>
              <a:buChar char="•"/>
            </a:pPr>
            <a:r>
              <a:rPr lang="en-US" dirty="0"/>
              <a:t>Due to copyright regulations, some materials are linked to their original source and must be downloaded from the link.</a:t>
            </a:r>
          </a:p>
        </p:txBody>
      </p:sp>
      <p:sp>
        <p:nvSpPr>
          <p:cNvPr id="4" name="Slide Number Placeholder 3"/>
          <p:cNvSpPr>
            <a:spLocks noGrp="1"/>
          </p:cNvSpPr>
          <p:nvPr>
            <p:ph type="sldNum" sz="quarter" idx="5"/>
          </p:nvPr>
        </p:nvSpPr>
        <p:spPr/>
        <p:txBody>
          <a:bodyPr/>
          <a:lstStyle/>
          <a:p>
            <a:fld id="{FA7FD7A5-9943-401E-A49C-2C5B15F7741C}" type="slidenum">
              <a:rPr lang="en-US" smtClean="0"/>
              <a:t>6</a:t>
            </a:fld>
            <a:endParaRPr lang="en-US"/>
          </a:p>
        </p:txBody>
      </p:sp>
    </p:spTree>
    <p:extLst>
      <p:ext uri="{BB962C8B-B14F-4D97-AF65-F5344CB8AC3E}">
        <p14:creationId xmlns:p14="http://schemas.microsoft.com/office/powerpoint/2010/main" val="38673675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31"/>
              </a:spcBef>
              <a:buClr>
                <a:schemeClr val="dk1"/>
              </a:buClr>
              <a:buSzPts val="2800"/>
            </a:pPr>
            <a:r>
              <a:rPr lang="en-US" b="1" i="0" dirty="0"/>
              <a:t>To Know</a:t>
            </a:r>
            <a:endParaRPr lang="en-US" dirty="0"/>
          </a:p>
          <a:p>
            <a:pPr marL="0" indent="0">
              <a:lnSpc>
                <a:spcPct val="90000"/>
              </a:lnSpc>
              <a:spcBef>
                <a:spcPts val="1031"/>
              </a:spcBef>
              <a:buClr>
                <a:schemeClr val="dk1"/>
              </a:buClr>
              <a:buSzPts val="2800"/>
            </a:pPr>
            <a:r>
              <a:rPr lang="en-US" b="0" i="0" dirty="0"/>
              <a:t>This five-step strategy applies knowledge of cognition. It can be used by both teachers and students to develop and implement plans to achieve learning goals.</a:t>
            </a:r>
          </a:p>
          <a:p>
            <a:pPr marL="0" indent="0">
              <a:lnSpc>
                <a:spcPct val="90000"/>
              </a:lnSpc>
              <a:spcBef>
                <a:spcPts val="1031"/>
              </a:spcBef>
              <a:buClr>
                <a:schemeClr val="dk1"/>
              </a:buClr>
              <a:buSzPts val="2800"/>
            </a:pPr>
            <a:endParaRPr lang="en-US" dirty="0"/>
          </a:p>
          <a:p>
            <a:pPr marL="0" indent="0">
              <a:lnSpc>
                <a:spcPct val="90000"/>
              </a:lnSpc>
              <a:spcBef>
                <a:spcPts val="1031"/>
              </a:spcBef>
              <a:buClr>
                <a:schemeClr val="dk1"/>
              </a:buClr>
              <a:buSzPts val="2800"/>
            </a:pPr>
            <a:r>
              <a:rPr lang="en-US" b="1" i="0" dirty="0"/>
              <a:t>To Do/To Say</a:t>
            </a:r>
            <a:endParaRPr lang="en-US" dirty="0"/>
          </a:p>
          <a:p>
            <a:pPr marL="0" indent="0">
              <a:lnSpc>
                <a:spcPct val="90000"/>
              </a:lnSpc>
              <a:spcBef>
                <a:spcPts val="1031"/>
              </a:spcBef>
              <a:buClr>
                <a:schemeClr val="dk1"/>
              </a:buClr>
              <a:buSzPts val="2800"/>
            </a:pPr>
            <a:r>
              <a:rPr lang="en-US" b="0" i="0" dirty="0"/>
              <a:t>Both teachers and students can use this five-step strategy that applies declarative, procedural, and conditional knowledge to achieve goals. </a:t>
            </a:r>
          </a:p>
          <a:p>
            <a:pPr marL="171450" indent="-171450">
              <a:lnSpc>
                <a:spcPct val="90000"/>
              </a:lnSpc>
              <a:spcBef>
                <a:spcPts val="1031"/>
              </a:spcBef>
              <a:buClr>
                <a:schemeClr val="dk1"/>
              </a:buClr>
              <a:buSzPts val="2800"/>
              <a:buFont typeface="Arial" panose="020B0604020202020204" pitchFamily="34" charset="0"/>
              <a:buChar char="•"/>
            </a:pPr>
            <a:r>
              <a:rPr lang="en-US" b="0" i="0" dirty="0"/>
              <a:t>One major benefit of becoming more metacognitive is in goal setting and the impact it has on motivation when an individual can take charge of a learning goal. </a:t>
            </a:r>
          </a:p>
          <a:p>
            <a:pPr marL="171450" indent="-171450">
              <a:lnSpc>
                <a:spcPct val="90000"/>
              </a:lnSpc>
              <a:spcBef>
                <a:spcPts val="1031"/>
              </a:spcBef>
              <a:buClr>
                <a:schemeClr val="dk1"/>
              </a:buClr>
              <a:buSzPts val="2800"/>
              <a:buFont typeface="Arial" panose="020B0604020202020204" pitchFamily="34" charset="0"/>
              <a:buChar char="•"/>
            </a:pPr>
            <a:r>
              <a:rPr lang="en-US" dirty="0"/>
              <a:t>As a result of thinking more consciously about how to learn and more effectively work toward a learning goal, a student will be much more likely to achieve or even exceed the goal. </a:t>
            </a:r>
          </a:p>
          <a:p>
            <a:pPr marL="171450" indent="-171450">
              <a:lnSpc>
                <a:spcPct val="90000"/>
              </a:lnSpc>
              <a:spcBef>
                <a:spcPts val="1031"/>
              </a:spcBef>
              <a:buClr>
                <a:schemeClr val="dk1"/>
              </a:buClr>
              <a:buSzPts val="2800"/>
              <a:buFont typeface="Arial" panose="020B0604020202020204" pitchFamily="34" charset="0"/>
              <a:buChar char="•"/>
            </a:pPr>
            <a:r>
              <a:rPr lang="en-US" dirty="0"/>
              <a:t>That success in turn fuels motivation to continue employing metacognition and honing the use of metacognitive and cognitive strategies. </a:t>
            </a:r>
          </a:p>
          <a:p>
            <a:pPr marL="171450" indent="-171450">
              <a:lnSpc>
                <a:spcPct val="90000"/>
              </a:lnSpc>
              <a:spcBef>
                <a:spcPts val="1031"/>
              </a:spcBef>
              <a:buClr>
                <a:schemeClr val="dk1"/>
              </a:buClr>
              <a:buSzPts val="2800"/>
              <a:buFont typeface="Arial" panose="020B0604020202020204" pitchFamily="34" charset="0"/>
              <a:buChar char="•"/>
            </a:pPr>
            <a:r>
              <a:rPr lang="en-US" dirty="0"/>
              <a:t>This simple five-step strategy for reaching learning goals can be taught to students to help them take charge of their learning goals. Teachers in turn can model this process for students, helping them see how the steps are applied in different contexts with different learning goals. </a:t>
            </a:r>
          </a:p>
          <a:p>
            <a:pPr marL="0" indent="0">
              <a:lnSpc>
                <a:spcPct val="90000"/>
              </a:lnSpc>
              <a:spcBef>
                <a:spcPts val="1031"/>
              </a:spcBef>
              <a:buClr>
                <a:schemeClr val="dk1"/>
              </a:buClr>
              <a:buSzPts val="2800"/>
            </a:pPr>
            <a:endParaRPr lang="en-US" dirty="0"/>
          </a:p>
          <a:p>
            <a:pPr marL="0" indent="0">
              <a:lnSpc>
                <a:spcPct val="90000"/>
              </a:lnSpc>
              <a:spcBef>
                <a:spcPts val="1031"/>
              </a:spcBef>
              <a:buClr>
                <a:schemeClr val="dk1"/>
              </a:buClr>
              <a:buSzPts val="2800"/>
            </a:pPr>
            <a:r>
              <a:rPr lang="en-US" b="0" i="0" dirty="0"/>
              <a:t>Ask participants to talk with a partner about how they might apply this strategy with their students. </a:t>
            </a:r>
            <a:endParaRPr lang="en-US" dirty="0"/>
          </a:p>
          <a:p>
            <a:pPr marL="647824" indent="-530038">
              <a:buFont typeface="Arial"/>
              <a:buAutoNum type="arabicPeriod"/>
            </a:pPr>
            <a:endParaRPr lang="en-US" dirty="0"/>
          </a:p>
          <a:p>
            <a:pPr marL="0" indent="0">
              <a:buClr>
                <a:schemeClr val="dk1"/>
              </a:buClr>
            </a:pPr>
            <a:r>
              <a:rPr lang="en-US" b="1" dirty="0"/>
              <a:t>Reference</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b="1" i="0" dirty="0"/>
          </a:p>
          <a:p>
            <a:pPr marL="0" indent="0">
              <a:lnSpc>
                <a:spcPct val="90000"/>
              </a:lnSpc>
              <a:spcBef>
                <a:spcPts val="1031"/>
              </a:spcBef>
              <a:buClr>
                <a:schemeClr val="dk1"/>
              </a:buClr>
              <a:buSzPts val="2800"/>
            </a:pPr>
            <a:endParaRPr lang="en-US" b="0" i="0" dirty="0"/>
          </a:p>
          <a:p>
            <a:pPr marL="0" indent="0">
              <a:lnSpc>
                <a:spcPct val="90000"/>
              </a:lnSpc>
              <a:spcBef>
                <a:spcPts val="1031"/>
              </a:spcBef>
              <a:buClr>
                <a:schemeClr val="dk1"/>
              </a:buClr>
              <a:buSzPts val="2800"/>
            </a:pPr>
            <a:endParaRPr lang="en-US" b="1" i="1" dirty="0"/>
          </a:p>
          <a:p>
            <a:pPr marL="0" indent="0">
              <a:lnSpc>
                <a:spcPct val="90000"/>
              </a:lnSpc>
              <a:spcBef>
                <a:spcPts val="1031"/>
              </a:spcBef>
              <a:buClr>
                <a:schemeClr val="dk1"/>
              </a:buClr>
              <a:buSzPts val="2800"/>
            </a:pPr>
            <a:endParaRPr lang="en-US" b="1" i="1" dirty="0"/>
          </a:p>
          <a:p>
            <a:pPr marL="0" indent="0">
              <a:lnSpc>
                <a:spcPct val="90000"/>
              </a:lnSpc>
              <a:spcBef>
                <a:spcPts val="1031"/>
              </a:spcBef>
              <a:buClr>
                <a:schemeClr val="dk1"/>
              </a:buClr>
              <a:buSzPts val="2800"/>
            </a:pPr>
            <a:endParaRPr lang="en-US" b="1" i="1"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63</a:t>
            </a:fld>
            <a:endParaRPr lang="en-US"/>
          </a:p>
        </p:txBody>
      </p:sp>
    </p:spTree>
    <p:extLst>
      <p:ext uri="{BB962C8B-B14F-4D97-AF65-F5344CB8AC3E}">
        <p14:creationId xmlns:p14="http://schemas.microsoft.com/office/powerpoint/2010/main" val="24707344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25000"/>
            </a:pPr>
            <a:r>
              <a:rPr lang="en-US" sz="1200" b="1" dirty="0"/>
              <a:t>To Know</a:t>
            </a:r>
          </a:p>
          <a:p>
            <a:pPr marL="0" indent="0">
              <a:buSzPct val="25000"/>
            </a:pPr>
            <a:r>
              <a:rPr lang="en-US" sz="1200" dirty="0"/>
              <a:t>This slide revisits the Essential Questions for EF1 cognitive awareness. Essential Questions help to activate participant thinking and access prior knowledge regarding metacognition. These questions can be posed initially, at the end, or throughout the session.</a:t>
            </a:r>
          </a:p>
          <a:p>
            <a:pPr marL="0" indent="0">
              <a:buSzPct val="25000"/>
            </a:pPr>
            <a:endParaRPr lang="en-US" sz="1200" b="1" dirty="0"/>
          </a:p>
          <a:p>
            <a:pPr marL="0" indent="0">
              <a:buSzPct val="25000"/>
            </a:pPr>
            <a:r>
              <a:rPr lang="en-US" sz="1200" b="1" dirty="0"/>
              <a:t>To Do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a:t>Review the Essential Questions and provide time for reflective thinking. These Essential Questions will help you reflect on your knowledge regarding metacognition. Do you feel that we answered these questions today?</a:t>
            </a:r>
          </a:p>
          <a:p>
            <a:pPr marL="0" indent="0">
              <a:buSzPct val="25000"/>
            </a:pPr>
            <a:endParaRPr lang="en-US" sz="1200" dirty="0"/>
          </a:p>
          <a:p>
            <a:pPr marL="0" indent="0">
              <a:buSzPct val="25000"/>
            </a:pPr>
            <a:r>
              <a:rPr lang="en-US" sz="1200" b="1" dirty="0"/>
              <a:t>Optional</a:t>
            </a:r>
          </a:p>
          <a:p>
            <a:pPr marL="0" indent="0">
              <a:buSzPct val="25000"/>
            </a:pPr>
            <a:r>
              <a:rPr lang="en-US" sz="1200" dirty="0"/>
              <a:t>Essential Questions may be written on individual chart paper and placed around the room to refer to throughout the presentation. You may have participants respond to the questions initially and then later provide opportunities to add to the responses once more learning has taken place. If time permits, a carousel structure could be used so participants can respond, collaborate, and process the questions.</a:t>
            </a:r>
          </a:p>
          <a:p>
            <a:pPr marL="0" indent="0">
              <a:spcBef>
                <a:spcPts val="356"/>
              </a:spcBef>
              <a:buSzPct val="25000"/>
            </a:pPr>
            <a:endParaRPr lang="en-US" sz="1200"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64</a:t>
            </a:fld>
            <a:endParaRPr lang="en-US"/>
          </a:p>
        </p:txBody>
      </p:sp>
    </p:spTree>
    <p:extLst>
      <p:ext uri="{BB962C8B-B14F-4D97-AF65-F5344CB8AC3E}">
        <p14:creationId xmlns:p14="http://schemas.microsoft.com/office/powerpoint/2010/main" val="34237618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Handout 4</a:t>
            </a:r>
          </a:p>
          <a:p>
            <a:pPr marL="0" indent="0"/>
            <a:r>
              <a:rPr lang="en-US" b="0" dirty="0"/>
              <a:t>Next Steps Action Plan, Part 1, Increasing Cognitive Awareness in My Classroom</a:t>
            </a:r>
          </a:p>
          <a:p>
            <a:pPr marL="0" indent="0"/>
            <a:endParaRPr lang="en-US" b="1" dirty="0"/>
          </a:p>
          <a:p>
            <a:pPr marL="0" indent="0"/>
            <a:r>
              <a:rPr lang="en-US" b="1" dirty="0"/>
              <a:t>To Know</a:t>
            </a:r>
            <a:endParaRPr lang="en-US" dirty="0"/>
          </a:p>
          <a:p>
            <a:pPr marL="0" indent="0"/>
            <a:r>
              <a:rPr lang="en-US" b="0" dirty="0"/>
              <a:t>Participants will have an opportunity to make a plan and apply content learned in Metacognition Part 1 to strengthen their students’ knowledge of cognition.</a:t>
            </a:r>
          </a:p>
          <a:p>
            <a:pPr marL="0" indent="0"/>
            <a:endParaRPr lang="en-US" dirty="0"/>
          </a:p>
          <a:p>
            <a:pPr marL="0" indent="0"/>
            <a:r>
              <a:rPr lang="en-US" b="1" dirty="0"/>
              <a:t>To Do</a:t>
            </a:r>
            <a:endParaRPr lang="en-US" dirty="0"/>
          </a:p>
          <a:p>
            <a:pPr marL="0" indent="0"/>
            <a:r>
              <a:rPr lang="en-US" b="0" dirty="0"/>
              <a:t>Provide Handout 4 to participants. Ask them to review the suggestions that appear on the handout and develop a plan to enhance knowledge of cognition for their students/classroom.</a:t>
            </a:r>
          </a:p>
          <a:p>
            <a:pPr marL="0" indent="0"/>
            <a:endParaRPr lang="en-US" dirty="0"/>
          </a:p>
          <a:p>
            <a:pPr marL="0" indent="0"/>
            <a:r>
              <a:rPr lang="en-US" b="1" dirty="0"/>
              <a:t>To Say</a:t>
            </a:r>
            <a:endParaRPr lang="en-US" dirty="0"/>
          </a:p>
          <a:p>
            <a:pPr marL="0" indent="0"/>
            <a:r>
              <a:rPr lang="en-US" b="0" dirty="0"/>
              <a:t>It’s now time to apply what you have learned in Part 1 of the Metacognition Module to your own students and classroom. Begin by reviewing ways to strengthen your students’ knowledge of cognition that are listed on the handout. You might also think of additional ways. Decide on one or two areas you would like to focus on and develop a plan that addresses the action steps… What?, How?, Who?, and When? Also think of ways you might assess your plan to see if it was successful once implemented</a:t>
            </a:r>
            <a:r>
              <a:rPr lang="en-US" b="1" dirty="0"/>
              <a:t>.</a:t>
            </a:r>
          </a:p>
          <a:p>
            <a:pPr marL="0" indent="0"/>
            <a:endParaRPr lang="en-US" dirty="0"/>
          </a:p>
          <a:p>
            <a:pPr marL="0" indent="0"/>
            <a:r>
              <a:rPr lang="en-US" b="1" dirty="0"/>
              <a:t>References  </a:t>
            </a:r>
            <a:r>
              <a:rPr lang="en-US" b="0" dirty="0"/>
              <a:t>(adapted from)</a:t>
            </a:r>
            <a:endParaRPr lang="en-US" dirty="0"/>
          </a:p>
          <a:p>
            <a:pPr marL="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kern="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u="sng" dirty="0"/>
          </a:p>
          <a:p>
            <a:pPr marL="0" marR="0" indent="-457200">
              <a:lnSpc>
                <a:spcPct val="107000"/>
              </a:lnSpc>
              <a:spcBef>
                <a:spcPts val="0"/>
              </a:spcBef>
              <a:spcAft>
                <a:spcPts val="1000"/>
              </a:spcAft>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https://www.igi-global.com/chapter/online-learning-and-metacognition/142378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dk1"/>
              </a:buClr>
            </a:pP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dirty="0"/>
          </a:p>
          <a:p>
            <a:pPr marL="0" indent="0"/>
            <a:endParaRPr lang="en-US" b="1" dirty="0"/>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65</a:t>
            </a:fld>
            <a:endParaRPr lang="en-US"/>
          </a:p>
        </p:txBody>
      </p:sp>
    </p:spTree>
    <p:extLst>
      <p:ext uri="{BB962C8B-B14F-4D97-AF65-F5344CB8AC3E}">
        <p14:creationId xmlns:p14="http://schemas.microsoft.com/office/powerpoint/2010/main" val="6650135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Do/To Say</a:t>
            </a:r>
          </a:p>
          <a:p>
            <a:pPr marL="171450" indent="-171450">
              <a:buFont typeface="Arial" panose="020B0604020202020204" pitchFamily="34" charset="0"/>
              <a:buChar char="•"/>
            </a:pPr>
            <a:r>
              <a:rPr lang="en-US" dirty="0"/>
              <a:t>Choose how to close this part of the training and include your contact information. </a:t>
            </a:r>
          </a:p>
          <a:p>
            <a:pPr marL="171450" indent="-171450">
              <a:buFont typeface="Arial" panose="020B0604020202020204" pitchFamily="34" charset="0"/>
              <a:buChar char="•"/>
            </a:pPr>
            <a:r>
              <a:rPr lang="en-US" dirty="0"/>
              <a:t>Make sure participants know when the next training is scheduled. </a:t>
            </a:r>
          </a:p>
          <a:p>
            <a:pPr marL="171450" indent="-171450">
              <a:buFont typeface="Arial" panose="020B0604020202020204" pitchFamily="34" charset="0"/>
              <a:buChar char="•"/>
            </a:pPr>
            <a:r>
              <a:rPr lang="en-US" dirty="0"/>
              <a:t>You might want to review what the next trainings will cover.</a:t>
            </a:r>
          </a:p>
          <a:p>
            <a:pPr marL="171450" indent="-171450">
              <a:buFont typeface="Arial" panose="020B0604020202020204" pitchFamily="34" charset="0"/>
              <a:buChar char="•"/>
            </a:pPr>
            <a:r>
              <a:rPr lang="en-US" dirty="0"/>
              <a:t>Show the reference slides if appropriate.</a:t>
            </a: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66</a:t>
            </a:fld>
            <a:endParaRPr lang="en-US"/>
          </a:p>
        </p:txBody>
      </p:sp>
    </p:spTree>
    <p:extLst>
      <p:ext uri="{BB962C8B-B14F-4D97-AF65-F5344CB8AC3E}">
        <p14:creationId xmlns:p14="http://schemas.microsoft.com/office/powerpoint/2010/main" val="14802409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a:t>
            </a:r>
          </a:p>
          <a:p>
            <a:pPr marL="0" indent="0"/>
            <a:r>
              <a:rPr lang="en-US" b="0" dirty="0"/>
              <a:t>The next also contains references. You can choose whether to show to the participants at the end of the training.</a:t>
            </a:r>
            <a:endParaRPr b="1" dirty="0"/>
          </a:p>
        </p:txBody>
      </p:sp>
      <p:sp>
        <p:nvSpPr>
          <p:cNvPr id="856" name="Google Shape;85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b="1" dirty="0"/>
          </a:p>
        </p:txBody>
      </p:sp>
      <p:sp>
        <p:nvSpPr>
          <p:cNvPr id="856" name="Google Shape;85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602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a:latin typeface="+mn-lt"/>
              </a:rPr>
              <a:t>Handout 3</a:t>
            </a:r>
          </a:p>
          <a:p>
            <a:pPr marL="0" indent="0"/>
            <a:r>
              <a:rPr lang="en-US" sz="1200" b="0" dirty="0">
                <a:latin typeface="+mn-lt"/>
              </a:rPr>
              <a:t>Metacognition Key Terms  </a:t>
            </a:r>
          </a:p>
          <a:p>
            <a:pPr marL="0" indent="0"/>
            <a:endParaRPr lang="en-US" sz="1200" b="1" dirty="0">
              <a:latin typeface="+mn-lt"/>
            </a:endParaRPr>
          </a:p>
          <a:p>
            <a:pPr marL="0" indent="0"/>
            <a:r>
              <a:rPr lang="en-US" sz="1200" b="1" dirty="0">
                <a:latin typeface="+mn-lt"/>
              </a:rPr>
              <a:t>To Know/To Do</a:t>
            </a:r>
          </a:p>
          <a:p>
            <a:pPr marL="0" indent="0"/>
            <a:r>
              <a:rPr lang="en-US" sz="1200" dirty="0">
                <a:latin typeface="+mn-lt"/>
              </a:rPr>
              <a:t>The comprehensive list of key terms for the Metacognition Module can be found in the handout packet. Access the handout for the complete list. Key terms that align with each Essential Function can be found in the notes section at the beginning of each EF module.</a:t>
            </a:r>
          </a:p>
          <a:p>
            <a:pPr marL="0" indent="0"/>
            <a:endParaRPr lang="en-US" sz="1200" dirty="0">
              <a:latin typeface="+mn-lt"/>
            </a:endParaRPr>
          </a:p>
          <a:p>
            <a:pPr marL="0" indent="0"/>
            <a:r>
              <a:rPr lang="en-US" sz="1200" b="1" dirty="0">
                <a:latin typeface="+mn-lt"/>
              </a:rPr>
              <a:t>References</a:t>
            </a:r>
            <a:endParaRPr lang="en-US" sz="1200" dirty="0">
              <a:latin typeface="+mn-lt"/>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mn-lt"/>
                <a:ea typeface="Times New Roman" panose="02020603050405020304" pitchFamily="18" charset="0"/>
                <a:cs typeface="Calibri" panose="020F0502020204030204" pitchFamily="34" charset="0"/>
              </a:rPr>
              <a:t>Cherry, K. (2023, April 18). </a:t>
            </a:r>
            <a:r>
              <a:rPr lang="en-US" sz="1200" i="1" kern="0" dirty="0">
                <a:solidFill>
                  <a:srgbClr val="000000"/>
                </a:solidFill>
                <a:effectLst/>
                <a:latin typeface="+mn-lt"/>
                <a:ea typeface="Times New Roman" panose="02020603050405020304" pitchFamily="18" charset="0"/>
                <a:cs typeface="Calibri" panose="020F0502020204030204" pitchFamily="34" charset="0"/>
              </a:rPr>
              <a:t>Cognition in psychology</a:t>
            </a:r>
            <a:r>
              <a:rPr lang="en-US" sz="1200" kern="0" dirty="0">
                <a:solidFill>
                  <a:srgbClr val="000000"/>
                </a:solidFill>
                <a:effectLst/>
                <a:latin typeface="+mn-lt"/>
                <a:ea typeface="Times New Roman" panose="02020603050405020304" pitchFamily="18" charset="0"/>
                <a:cs typeface="Calibri" panose="020F0502020204030204" pitchFamily="34" charset="0"/>
              </a:rPr>
              <a:t>. </a:t>
            </a:r>
            <a:r>
              <a:rPr lang="en-US" sz="1200" kern="0" dirty="0" err="1">
                <a:solidFill>
                  <a:srgbClr val="000000"/>
                </a:solidFill>
                <a:effectLst/>
                <a:latin typeface="+mn-lt"/>
                <a:ea typeface="Times New Roman" panose="02020603050405020304" pitchFamily="18" charset="0"/>
                <a:cs typeface="Calibri" panose="020F0502020204030204" pitchFamily="34" charset="0"/>
              </a:rPr>
              <a:t>Verywell</a:t>
            </a:r>
            <a:r>
              <a:rPr lang="en-US" sz="1200" kern="0" dirty="0">
                <a:solidFill>
                  <a:srgbClr val="000000"/>
                </a:solidFill>
                <a:effectLst/>
                <a:latin typeface="+mn-lt"/>
                <a:ea typeface="Times New Roman" panose="02020603050405020304" pitchFamily="18" charset="0"/>
                <a:cs typeface="Calibri" panose="020F0502020204030204" pitchFamily="34" charset="0"/>
              </a:rPr>
              <a:t> Mind.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3"/>
              </a:rPr>
              <a:t>https://www.verywellmind.com/what-is-cognition-2794982</a:t>
            </a:r>
            <a:endParaRPr lang="en-US" sz="1200" kern="100" dirty="0">
              <a:effectLst/>
              <a:latin typeface="+mn-lt"/>
              <a:ea typeface="Calibri" panose="020F0502020204030204" pitchFamily="34" charset="0"/>
              <a:cs typeface="Times New Roman" panose="02020603050405020304" pitchFamily="18" charset="0"/>
            </a:endParaRPr>
          </a:p>
          <a:p>
            <a:pPr marL="0" indent="-457200">
              <a:buClr>
                <a:schemeClr val="dk1"/>
              </a:buClr>
            </a:pPr>
            <a:endParaRPr lang="en-US" sz="1200" dirty="0">
              <a:latin typeface="+mn-lt"/>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mn-lt"/>
                <a:ea typeface="Times New Roman" panose="02020603050405020304" pitchFamily="18" charset="0"/>
                <a:cs typeface="Calibri" panose="020F0502020204030204" pitchFamily="34" charset="0"/>
              </a:rPr>
              <a:t>Peteranetz</a:t>
            </a:r>
            <a:r>
              <a:rPr lang="en-US" sz="1200" kern="0" dirty="0">
                <a:solidFill>
                  <a:srgbClr val="000000"/>
                </a:solidFill>
                <a:effectLst/>
                <a:latin typeface="+mn-lt"/>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mn-lt"/>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mn-lt"/>
                <a:ea typeface="Times New Roman" panose="02020603050405020304" pitchFamily="18" charset="0"/>
                <a:cs typeface="Calibri" panose="020F0502020204030204" pitchFamily="34" charset="0"/>
              </a:rPr>
              <a:t>. </a:t>
            </a:r>
            <a:r>
              <a:rPr lang="en-US" sz="1200" u="sng" kern="0" dirty="0">
                <a:solidFill>
                  <a:srgbClr val="000000"/>
                </a:solidFill>
                <a:effectLst/>
                <a:latin typeface="+mn-lt"/>
                <a:ea typeface="Times New Roman" panose="02020603050405020304" pitchFamily="18" charset="0"/>
                <a:cs typeface="Calibri" panose="020F0502020204030204" pitchFamily="34" charset="0"/>
                <a:hlinkClick r:id="rId4"/>
              </a:rPr>
              <a:t>https://digitalcommons.unl.edu/cgi/viewcontent.cgi?article=1040&amp;context=nebeducator</a:t>
            </a:r>
            <a:endParaRPr lang="en-US" sz="1200" kern="100" dirty="0">
              <a:effectLst/>
              <a:latin typeface="+mn-lt"/>
              <a:ea typeface="Calibri" panose="020F0502020204030204" pitchFamily="34" charset="0"/>
              <a:cs typeface="Times New Roman" panose="02020603050405020304" pitchFamily="18" charset="0"/>
            </a:endParaRPr>
          </a:p>
          <a:p>
            <a:pPr marL="0" indent="-457200"/>
            <a:endParaRPr lang="en-US" sz="1200" dirty="0">
              <a:latin typeface="+mn-lt"/>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mn-lt"/>
                <a:ea typeface="Times New Roman" panose="02020603050405020304" pitchFamily="18" charset="0"/>
                <a:cs typeface="Calibri" panose="020F0502020204030204" pitchFamily="34" charset="0"/>
              </a:rPr>
              <a:t>Tarricone</a:t>
            </a:r>
            <a:r>
              <a:rPr lang="en-US" sz="1200" kern="0" dirty="0">
                <a:solidFill>
                  <a:srgbClr val="000000"/>
                </a:solidFill>
                <a:effectLst/>
                <a:latin typeface="+mn-lt"/>
                <a:ea typeface="Times New Roman" panose="02020603050405020304" pitchFamily="18" charset="0"/>
                <a:cs typeface="Calibri" panose="020F0502020204030204" pitchFamily="34" charset="0"/>
              </a:rPr>
              <a:t>, P. (2011). </a:t>
            </a:r>
            <a:r>
              <a:rPr lang="en-US" sz="1200" i="1" kern="0" dirty="0">
                <a:solidFill>
                  <a:srgbClr val="000000"/>
                </a:solidFill>
                <a:effectLst/>
                <a:latin typeface="+mn-lt"/>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latin typeface="+mn-lt"/>
                <a:ea typeface="Times New Roman" panose="02020603050405020304" pitchFamily="18" charset="0"/>
                <a:cs typeface="Calibri" panose="020F0502020204030204" pitchFamily="34" charset="0"/>
              </a:rPr>
              <a:t>. Psychology Press.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5"/>
              </a:rPr>
              <a:t>https://doi.org/10.4324/9780203830529</a:t>
            </a:r>
            <a:endParaRPr lang="en-US" sz="1200" kern="100" dirty="0">
              <a:effectLst/>
              <a:latin typeface="+mn-lt"/>
              <a:ea typeface="Calibri" panose="020F0502020204030204" pitchFamily="34" charset="0"/>
              <a:cs typeface="Times New Roman" panose="02020603050405020304" pitchFamily="18" charset="0"/>
            </a:endParaRPr>
          </a:p>
          <a:p>
            <a:pPr marL="0" indent="-457200"/>
            <a:endParaRPr lang="en-US" sz="1200" u="sng" dirty="0">
              <a:latin typeface="+mn-lt"/>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mn-lt"/>
                <a:ea typeface="Times New Roman" panose="02020603050405020304" pitchFamily="18" charset="0"/>
                <a:cs typeface="Calibri" panose="020F0502020204030204" pitchFamily="34" charset="0"/>
              </a:rPr>
              <a:t>Torrisi</a:t>
            </a:r>
            <a:r>
              <a:rPr lang="en-US" sz="1200" kern="0" dirty="0">
                <a:solidFill>
                  <a:srgbClr val="000000"/>
                </a:solidFill>
                <a:effectLst/>
                <a:latin typeface="+mn-lt"/>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mn-lt"/>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mn-lt"/>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mn-lt"/>
                <a:ea typeface="Times New Roman" panose="02020603050405020304" pitchFamily="18" charset="0"/>
                <a:cs typeface="Calibri" panose="020F0502020204030204" pitchFamily="34" charset="0"/>
                <a:hlinkClick r:id="rId6"/>
              </a:rPr>
              <a:t>https://www.igi-global.com/chapter/online-learning-and-metacognition/142378</a:t>
            </a:r>
            <a:endParaRPr lang="en-US" sz="1200" kern="100" dirty="0">
              <a:effectLst/>
              <a:latin typeface="+mn-lt"/>
              <a:ea typeface="Calibri" panose="020F0502020204030204" pitchFamily="34" charset="0"/>
              <a:cs typeface="Times New Roman" panose="02020603050405020304" pitchFamily="18" charset="0"/>
            </a:endParaRPr>
          </a:p>
          <a:p>
            <a:pPr marL="0" indent="-457200"/>
            <a:endParaRPr lang="en-US" sz="1200" dirty="0">
              <a:latin typeface="+mn-lt"/>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mn-lt"/>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latin typeface="+mn-lt"/>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latin typeface="+mn-lt"/>
                <a:ea typeface="Times New Roman" panose="02020603050405020304" pitchFamily="18" charset="0"/>
                <a:cs typeface="Calibri" panose="020F0502020204030204" pitchFamily="34" charset="0"/>
              </a:rPr>
              <a:t>. Association for Supervision and Curriculum Development.</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7</a:t>
            </a:fld>
            <a:endParaRPr lang="en-US"/>
          </a:p>
        </p:txBody>
      </p:sp>
    </p:spTree>
    <p:extLst>
      <p:ext uri="{BB962C8B-B14F-4D97-AF65-F5344CB8AC3E}">
        <p14:creationId xmlns:p14="http://schemas.microsoft.com/office/powerpoint/2010/main" val="424782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Pre-Read Article</a:t>
            </a:r>
            <a:endParaRPr lang="en-US" b="0" dirty="0"/>
          </a:p>
          <a:p>
            <a:pPr marL="0" indent="0"/>
            <a:r>
              <a:rPr lang="en-US" b="0" i="1" dirty="0"/>
              <a:t>Metacognition: The Gift That Keeps Giving</a:t>
            </a:r>
            <a:endParaRPr lang="en-US" b="0" dirty="0"/>
          </a:p>
          <a:p>
            <a:pPr marL="0" indent="0"/>
            <a:r>
              <a:rPr lang="en-US" u="sng" dirty="0">
                <a:solidFill>
                  <a:schemeClr val="hlink"/>
                </a:solidFill>
                <a:hlinkClick r:id="rId3"/>
              </a:rPr>
              <a:t>https://www.edutopia.org/blog/metacognition-gift-that-keeps-giving-donna-wilson-marcus-conyers</a:t>
            </a:r>
            <a:endParaRPr lang="en-US" u="sng" dirty="0">
              <a:solidFill>
                <a:schemeClr val="hlink"/>
              </a:solidFill>
            </a:endParaRPr>
          </a:p>
          <a:p>
            <a:pPr marL="0" indent="0"/>
            <a:endParaRPr lang="en-US" b="1" dirty="0"/>
          </a:p>
          <a:p>
            <a:pPr marL="0" indent="0"/>
            <a:r>
              <a:rPr lang="en-US" b="1" dirty="0"/>
              <a:t>To Know</a:t>
            </a:r>
            <a:endParaRPr lang="en-US" dirty="0"/>
          </a:p>
          <a:p>
            <a:pPr marL="0" indent="0"/>
            <a:r>
              <a:rPr lang="en-US" b="0" dirty="0"/>
              <a:t>The article </a:t>
            </a:r>
            <a:r>
              <a:rPr lang="en-US" i="1" dirty="0"/>
              <a:t>Metacognition: The Gift That Keeps Giving </a:t>
            </a:r>
            <a:r>
              <a:rPr lang="en-US" i="0" dirty="0"/>
              <a:t>is to be sent to participants prior to the session</a:t>
            </a:r>
            <a:r>
              <a:rPr lang="en-US" i="1" dirty="0"/>
              <a:t>. </a:t>
            </a:r>
            <a:r>
              <a:rPr lang="en-US" i="0" dirty="0"/>
              <a:t>You may want to have table copies of this pre-read.</a:t>
            </a:r>
            <a:endParaRPr lang="en-US" i="1" dirty="0"/>
          </a:p>
          <a:p>
            <a:pPr marL="0" indent="0"/>
            <a:endParaRPr lang="en-US" dirty="0"/>
          </a:p>
          <a:p>
            <a:pPr marL="0" indent="0"/>
            <a:r>
              <a:rPr lang="en-US" b="1" dirty="0"/>
              <a:t>To Do</a:t>
            </a:r>
            <a:endParaRPr lang="en-US" dirty="0"/>
          </a:p>
          <a:p>
            <a:pPr marL="0" indent="0"/>
            <a:r>
              <a:rPr lang="en-US" dirty="0"/>
              <a:t>Send this article to participants to read prior to the session. Slides 31-32 present the article and a follow-up activity to review and debrief the article.</a:t>
            </a:r>
          </a:p>
          <a:p>
            <a:pPr marL="0" indent="0"/>
            <a:endParaRPr lang="en-US" b="1" dirty="0"/>
          </a:p>
          <a:p>
            <a:pPr marL="0" indent="0"/>
            <a:r>
              <a:rPr lang="en-US" b="1" dirty="0"/>
              <a:t>Reference</a:t>
            </a:r>
            <a:endParaRPr lang="en-US" dirty="0"/>
          </a:p>
          <a:p>
            <a:pPr marL="0" marR="0" indent="-457200">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(2014, October 7). Metacognition: The gift that keeps giving.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https://www.edutopia.org/blog/metacognition-gift-that-keeps-giving-donna-wilson-marcus-conyers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7FD7A5-9943-401E-A49C-2C5B15F7741C}" type="slidenum">
              <a:rPr lang="en-US" smtClean="0"/>
              <a:t>10</a:t>
            </a:fld>
            <a:endParaRPr lang="en-US"/>
          </a:p>
        </p:txBody>
      </p:sp>
    </p:spTree>
    <p:extLst>
      <p:ext uri="{BB962C8B-B14F-4D97-AF65-F5344CB8AC3E}">
        <p14:creationId xmlns:p14="http://schemas.microsoft.com/office/powerpoint/2010/main" val="295773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Say</a:t>
            </a:r>
          </a:p>
          <a:p>
            <a:pPr marL="0" indent="-235572"/>
            <a:r>
              <a:rPr lang="en-US" dirty="0"/>
              <a:t>Metacognition Part 1 will provide an overview of metacognition and cover Essential Function 1, which focuses on increasing cognitive awareness. Parts 2 and 3 of this training cover Essential Functions 2 and 3 and are separate PowerPoint presentations. The presenter can use judgement on how to present this information to the participants depending on time allotted for training, but you must not deviate from the module in terms of deleting or adding information.</a:t>
            </a:r>
          </a:p>
        </p:txBody>
      </p:sp>
      <p:sp>
        <p:nvSpPr>
          <p:cNvPr id="4" name="Slide Number Placeholder 3"/>
          <p:cNvSpPr>
            <a:spLocks noGrp="1"/>
          </p:cNvSpPr>
          <p:nvPr>
            <p:ph type="sldNum" sz="quarter" idx="5"/>
          </p:nvPr>
        </p:nvSpPr>
        <p:spPr/>
        <p:txBody>
          <a:bodyPr/>
          <a:lstStyle/>
          <a:p>
            <a:fld id="{FA7FD7A5-9943-401E-A49C-2C5B15F7741C}" type="slidenum">
              <a:rPr lang="en-US" smtClean="0"/>
              <a:t>11</a:t>
            </a:fld>
            <a:endParaRPr lang="en-US"/>
          </a:p>
        </p:txBody>
      </p:sp>
    </p:spTree>
    <p:extLst>
      <p:ext uri="{BB962C8B-B14F-4D97-AF65-F5344CB8AC3E}">
        <p14:creationId xmlns:p14="http://schemas.microsoft.com/office/powerpoint/2010/main" val="21342210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524000" y="3602038"/>
            <a:ext cx="9144000" cy="430466"/>
          </a:xfrm>
        </p:spPr>
        <p:txBody>
          <a:bodyPr/>
          <a:lstStyle>
            <a:lvl1pPr marL="0" indent="0" algn="ctr">
              <a:spcBef>
                <a:spcPts val="0"/>
              </a:spcBef>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sp>
        <p:nvSpPr>
          <p:cNvPr id="21" name="TextBox 20">
            <a:extLst>
              <a:ext uri="{FF2B5EF4-FFF2-40B4-BE49-F238E27FC236}">
                <a16:creationId xmlns:a16="http://schemas.microsoft.com/office/drawing/2014/main" id="{D331874B-AAB3-AF41-B618-2AD92750D770}"/>
              </a:ext>
            </a:extLst>
          </p:cNvPr>
          <p:cNvSpPr txBox="1"/>
          <p:nvPr/>
        </p:nvSpPr>
        <p:spPr>
          <a:xfrm>
            <a:off x="1524000" y="5014511"/>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
        <p:nvSpPr>
          <p:cNvPr id="4" name="Rectangle 3">
            <a:extLst>
              <a:ext uri="{FF2B5EF4-FFF2-40B4-BE49-F238E27FC236}">
                <a16:creationId xmlns:a16="http://schemas.microsoft.com/office/drawing/2014/main" id="{97B5D61B-84C1-53ED-2493-1BCA77BE699C}"/>
              </a:ext>
              <a:ext uri="{C183D7F6-B498-43B3-948B-1728B52AA6E4}">
                <adec:decorative xmlns:adec="http://schemas.microsoft.com/office/drawing/2017/decorative" val="1"/>
              </a:ext>
            </a:extLst>
          </p:cNvPr>
          <p:cNvSpPr/>
          <p:nvPr userDrawn="1"/>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A0F0A0C-2487-7B8E-92DE-E1AEE94DB632}"/>
              </a:ext>
              <a:ext uri="{C183D7F6-B498-43B3-948B-1728B52AA6E4}">
                <adec:decorative xmlns:adec="http://schemas.microsoft.com/office/drawing/2017/decorative" val="1"/>
              </a:ext>
            </a:extLst>
          </p:cNvPr>
          <p:cNvSpPr/>
          <p:nvPr userDrawn="1"/>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BFE7C8-6F2A-0663-F34C-DC48DB52A5AC}"/>
              </a:ext>
              <a:ext uri="{C183D7F6-B498-43B3-948B-1728B52AA6E4}">
                <adec:decorative xmlns:adec="http://schemas.microsoft.com/office/drawing/2017/decorative" val="1"/>
              </a:ext>
            </a:extLst>
          </p:cNvPr>
          <p:cNvSpPr/>
          <p:nvPr userDrawn="1"/>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09F6E9-B0BF-4A77-D279-FFFB830255D8}"/>
              </a:ext>
              <a:ext uri="{C183D7F6-B498-43B3-948B-1728B52AA6E4}">
                <adec:decorative xmlns:adec="http://schemas.microsoft.com/office/drawing/2017/decorative" val="1"/>
              </a:ext>
            </a:extLst>
          </p:cNvPr>
          <p:cNvSpPr/>
          <p:nvPr userDrawn="1"/>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MoEdu-SAIL Logo">
            <a:extLst>
              <a:ext uri="{FF2B5EF4-FFF2-40B4-BE49-F238E27FC236}">
                <a16:creationId xmlns:a16="http://schemas.microsoft.com/office/drawing/2014/main" id="{E0036EE2-98CF-4983-C5E3-AC9B5F595E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3" name="Graphic 12" descr="Missouri Department of Elementary &amp; Secondary Education (DESE) Logo">
            <a:extLst>
              <a:ext uri="{FF2B5EF4-FFF2-40B4-BE49-F238E27FC236}">
                <a16:creationId xmlns:a16="http://schemas.microsoft.com/office/drawing/2014/main" id="{1CF06983-DD80-E38B-5E1A-B9CA17498F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5" name="Graphic 14" descr="DCI (District Continuous Improvement) Logo">
            <a:extLst>
              <a:ext uri="{FF2B5EF4-FFF2-40B4-BE49-F238E27FC236}">
                <a16:creationId xmlns:a16="http://schemas.microsoft.com/office/drawing/2014/main" id="{360354A8-5160-DEF2-86DA-25002896FBB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17" name="Graphic 16" descr="Northern Arizona University - Institute for Human Development Logo ">
            <a:extLst>
              <a:ext uri="{FF2B5EF4-FFF2-40B4-BE49-F238E27FC236}">
                <a16:creationId xmlns:a16="http://schemas.microsoft.com/office/drawing/2014/main" id="{BE6D4561-B600-6B48-247A-6F17A45B2A7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sp>
        <p:nvSpPr>
          <p:cNvPr id="19" name="TextBox 18">
            <a:extLst>
              <a:ext uri="{FF2B5EF4-FFF2-40B4-BE49-F238E27FC236}">
                <a16:creationId xmlns:a16="http://schemas.microsoft.com/office/drawing/2014/main" id="{C7FDF7D3-AB3F-8BE3-A5F1-90334F2560CC}"/>
              </a:ext>
            </a:extLst>
          </p:cNvPr>
          <p:cNvSpPr txBox="1"/>
          <p:nvPr userDrawn="1"/>
        </p:nvSpPr>
        <p:spPr>
          <a:xfrm>
            <a:off x="1524000" y="5014511"/>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2" name="Graphic 21">
            <a:extLst>
              <a:ext uri="{FF2B5EF4-FFF2-40B4-BE49-F238E27FC236}">
                <a16:creationId xmlns:a16="http://schemas.microsoft.com/office/drawing/2014/main" id="{63347D73-51C5-BF04-1FA9-35E5CAF582C7}"/>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388766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825625"/>
            <a:ext cx="10515600" cy="407225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0" y="239284"/>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1" y="-12397"/>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59"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CD2BB95-0481-1B8E-7A77-4A40261BF85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36870" y="239284"/>
            <a:ext cx="1251167" cy="1002591"/>
          </a:xfrm>
          <a:prstGeom prst="rect">
            <a:avLst/>
          </a:prstGeom>
        </p:spPr>
      </p:pic>
      <p:sp>
        <p:nvSpPr>
          <p:cNvPr id="5" name="Rectangle 4">
            <a:extLst>
              <a:ext uri="{FF2B5EF4-FFF2-40B4-BE49-F238E27FC236}">
                <a16:creationId xmlns:a16="http://schemas.microsoft.com/office/drawing/2014/main" id="{FA25FFF7-5C3B-B7E4-5C3A-D1FE0A704563}"/>
              </a:ext>
              <a:ext uri="{C183D7F6-B498-43B3-948B-1728B52AA6E4}">
                <adec:decorative xmlns:adec="http://schemas.microsoft.com/office/drawing/2017/decorative" val="1"/>
              </a:ext>
            </a:extLst>
          </p:cNvPr>
          <p:cNvSpPr/>
          <p:nvPr userDrawn="1"/>
        </p:nvSpPr>
        <p:spPr>
          <a:xfrm>
            <a:off x="0"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295FEB2-7F61-C0F4-8BEC-DD99274D395D}"/>
              </a:ext>
              <a:ext uri="{C183D7F6-B498-43B3-948B-1728B52AA6E4}">
                <adec:decorative xmlns:adec="http://schemas.microsoft.com/office/drawing/2017/decorative" val="1"/>
              </a:ext>
            </a:extLst>
          </p:cNvPr>
          <p:cNvSpPr/>
          <p:nvPr userDrawn="1"/>
        </p:nvSpPr>
        <p:spPr>
          <a:xfrm>
            <a:off x="4027241" y="-12397"/>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F6BE1A-73A5-B31C-36F4-E4857DF4E67B}"/>
              </a:ext>
              <a:ext uri="{C183D7F6-B498-43B3-948B-1728B52AA6E4}">
                <adec:decorative xmlns:adec="http://schemas.microsoft.com/office/drawing/2017/decorative" val="1"/>
              </a:ext>
            </a:extLst>
          </p:cNvPr>
          <p:cNvSpPr/>
          <p:nvPr userDrawn="1"/>
        </p:nvSpPr>
        <p:spPr>
          <a:xfrm>
            <a:off x="8164759"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77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lvl="0">
              <a:spcBef>
                <a:spcPts val="0"/>
              </a:spcBef>
            </a:pPr>
            <a:r>
              <a:rPr lang="en-US"/>
              <a:t>Click to edit Master text styles</a:t>
            </a:r>
          </a:p>
        </p:txBody>
      </p:sp>
      <p:sp>
        <p:nvSpPr>
          <p:cNvPr id="2" name="Rectangle 1">
            <a:extLst>
              <a:ext uri="{FF2B5EF4-FFF2-40B4-BE49-F238E27FC236}">
                <a16:creationId xmlns:a16="http://schemas.microsoft.com/office/drawing/2014/main" id="{CD96FB35-D571-A809-B7DF-6908AC809458}"/>
              </a:ext>
              <a:ext uri="{C183D7F6-B498-43B3-948B-1728B52AA6E4}">
                <adec:decorative xmlns:adec="http://schemas.microsoft.com/office/drawing/2017/decorative" val="1"/>
              </a:ext>
            </a:extLst>
          </p:cNvPr>
          <p:cNvSpPr/>
          <p:nvPr userDrawn="1"/>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24B0F67B-CD3B-F75E-5019-FD2706FCD4B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Tree>
    <p:extLst>
      <p:ext uri="{BB962C8B-B14F-4D97-AF65-F5344CB8AC3E}">
        <p14:creationId xmlns:p14="http://schemas.microsoft.com/office/powerpoint/2010/main" val="4027063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12192000" cy="60896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0" y="4589463"/>
            <a:ext cx="10515600" cy="1500187"/>
          </a:xfr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1866" y="5855409"/>
            <a:ext cx="1251167" cy="1002591"/>
          </a:xfrm>
          <a:prstGeom prst="rect">
            <a:avLst/>
          </a:prstGeom>
        </p:spPr>
      </p:pic>
      <p:sp>
        <p:nvSpPr>
          <p:cNvPr id="4" name="Rectangle 3">
            <a:extLst>
              <a:ext uri="{FF2B5EF4-FFF2-40B4-BE49-F238E27FC236}">
                <a16:creationId xmlns:a16="http://schemas.microsoft.com/office/drawing/2014/main" id="{46F779EC-3645-C1F1-A5C8-95EC595A34FC}"/>
              </a:ext>
              <a:ext uri="{C183D7F6-B498-43B3-948B-1728B52AA6E4}">
                <adec:decorative xmlns:adec="http://schemas.microsoft.com/office/drawing/2017/decorative" val="1"/>
              </a:ext>
            </a:extLst>
          </p:cNvPr>
          <p:cNvSpPr/>
          <p:nvPr userDrawn="1"/>
        </p:nvSpPr>
        <p:spPr>
          <a:xfrm>
            <a:off x="0" y="0"/>
            <a:ext cx="12192000" cy="60896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F51CC38-BC99-C909-4BD1-BE8BF3607A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1866" y="5855409"/>
            <a:ext cx="1251167" cy="1002591"/>
          </a:xfrm>
          <a:prstGeom prst="rect">
            <a:avLst/>
          </a:prstGeom>
        </p:spPr>
      </p:pic>
    </p:spTree>
    <p:extLst>
      <p:ext uri="{BB962C8B-B14F-4D97-AF65-F5344CB8AC3E}">
        <p14:creationId xmlns:p14="http://schemas.microsoft.com/office/powerpoint/2010/main" val="2112137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838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6172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
        <p:nvSpPr>
          <p:cNvPr id="5" name="Rectangle 4">
            <a:extLst>
              <a:ext uri="{FF2B5EF4-FFF2-40B4-BE49-F238E27FC236}">
                <a16:creationId xmlns:a16="http://schemas.microsoft.com/office/drawing/2014/main" id="{8DD10759-1AE5-0A15-7884-6B5210CBDB78}"/>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8BFE9F30-F399-8354-C852-F9FFB32F52A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250129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839788" y="1681163"/>
            <a:ext cx="5157787"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839788" y="2505075"/>
            <a:ext cx="5157787"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6172200" y="1681163"/>
            <a:ext cx="5183188"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6172200" y="2505075"/>
            <a:ext cx="5183188"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
        <p:nvSpPr>
          <p:cNvPr id="7" name="Rectangle 6">
            <a:extLst>
              <a:ext uri="{FF2B5EF4-FFF2-40B4-BE49-F238E27FC236}">
                <a16:creationId xmlns:a16="http://schemas.microsoft.com/office/drawing/2014/main" id="{D7153E45-A2C6-04EE-AC31-6ACA524A515D}"/>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900075C5-C01C-DF17-D6CE-8928BC7532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535084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
        <p:nvSpPr>
          <p:cNvPr id="2" name="Rectangle 1">
            <a:extLst>
              <a:ext uri="{FF2B5EF4-FFF2-40B4-BE49-F238E27FC236}">
                <a16:creationId xmlns:a16="http://schemas.microsoft.com/office/drawing/2014/main" id="{77E8166D-4993-A99F-AB64-80A32922999E}"/>
              </a:ext>
              <a:ext uri="{C183D7F6-B498-43B3-948B-1728B52AA6E4}">
                <adec:decorative xmlns:adec="http://schemas.microsoft.com/office/drawing/2017/decorative" val="1"/>
              </a:ext>
            </a:extLst>
          </p:cNvPr>
          <p:cNvSpPr/>
          <p:nvPr userDrawn="1"/>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15E3DE5-CBB9-F2DA-0049-401AA36FDA9B}"/>
              </a:ext>
              <a:ext uri="{C183D7F6-B498-43B3-948B-1728B52AA6E4}">
                <adec:decorative xmlns:adec="http://schemas.microsoft.com/office/drawing/2017/decorative" val="1"/>
              </a:ext>
            </a:extLst>
          </p:cNvPr>
          <p:cNvSpPr/>
          <p:nvPr userDrawn="1"/>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AAC73A-4C4F-9DF3-BF46-73E3F1F9A224}"/>
              </a:ext>
              <a:ext uri="{C183D7F6-B498-43B3-948B-1728B52AA6E4}">
                <adec:decorative xmlns:adec="http://schemas.microsoft.com/office/drawing/2017/decorative" val="1"/>
              </a:ext>
            </a:extLst>
          </p:cNvPr>
          <p:cNvSpPr/>
          <p:nvPr userDrawn="1"/>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860D52-CE91-76C8-7E17-158B60399EBD}"/>
              </a:ext>
              <a:ext uri="{C183D7F6-B498-43B3-948B-1728B52AA6E4}">
                <adec:decorative xmlns:adec="http://schemas.microsoft.com/office/drawing/2017/decorative" val="1"/>
              </a:ext>
            </a:extLst>
          </p:cNvPr>
          <p:cNvSpPr/>
          <p:nvPr userDrawn="1"/>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MoEdu-SAIL Logo">
            <a:extLst>
              <a:ext uri="{FF2B5EF4-FFF2-40B4-BE49-F238E27FC236}">
                <a16:creationId xmlns:a16="http://schemas.microsoft.com/office/drawing/2014/main" id="{5BF4D715-41B7-3F33-6B08-5EC5BC0DAB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8" name="Graphic 7" descr="Missouri Department of Elementary &amp; Secondary Education (DESE) Logo">
            <a:extLst>
              <a:ext uri="{FF2B5EF4-FFF2-40B4-BE49-F238E27FC236}">
                <a16:creationId xmlns:a16="http://schemas.microsoft.com/office/drawing/2014/main" id="{D7ABC3BF-8417-D554-4073-E43A67BBB1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9" name="Graphic 8" descr="DCI (District Continuous Improvement) Logo">
            <a:extLst>
              <a:ext uri="{FF2B5EF4-FFF2-40B4-BE49-F238E27FC236}">
                <a16:creationId xmlns:a16="http://schemas.microsoft.com/office/drawing/2014/main" id="{CB03D7B9-406F-E647-9DC3-A27F0ABF7A3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13" name="Graphic 12" descr="Northern Arizona University - Institute for Human Development Logo ">
            <a:extLst>
              <a:ext uri="{FF2B5EF4-FFF2-40B4-BE49-F238E27FC236}">
                <a16:creationId xmlns:a16="http://schemas.microsoft.com/office/drawing/2014/main" id="{1437ADE0-85F8-A349-A1FF-7A1C97EA82A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15" name="Graphic 14">
            <a:extLst>
              <a:ext uri="{FF2B5EF4-FFF2-40B4-BE49-F238E27FC236}">
                <a16:creationId xmlns:a16="http://schemas.microsoft.com/office/drawing/2014/main" id="{4E6447CB-FCEF-D78F-A19B-B0764B47019F}"/>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3338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753447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dirty="0"/>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482100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1719645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a:spcBef>
                <a:spcPts val="0"/>
              </a:spcBef>
            </a:pPr>
            <a:endParaRPr lang="en-US" dirty="0"/>
          </a:p>
        </p:txBody>
      </p:sp>
    </p:spTree>
    <p:extLst>
      <p:ext uri="{BB962C8B-B14F-4D97-AF65-F5344CB8AC3E}">
        <p14:creationId xmlns:p14="http://schemas.microsoft.com/office/powerpoint/2010/main" val="33713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10972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
        <p:nvSpPr>
          <p:cNvPr id="4" name="Rectangle 3">
            <a:extLst>
              <a:ext uri="{FF2B5EF4-FFF2-40B4-BE49-F238E27FC236}">
                <a16:creationId xmlns:a16="http://schemas.microsoft.com/office/drawing/2014/main" id="{43FE86ED-CFD7-8B8D-F5DF-C5F7D83ED669}"/>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0E59CD6-DFD4-DA88-1BA8-99706FC810D2}"/>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84A8FF-B588-0880-D953-8997F479147F}"/>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5AC231FE-BCE0-3FC6-BC50-4005B0D4B43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2561489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endParaRPr lang="en-US" dirty="0"/>
          </a:p>
        </p:txBody>
      </p:sp>
    </p:spTree>
    <p:extLst>
      <p:ext uri="{BB962C8B-B14F-4D97-AF65-F5344CB8AC3E}">
        <p14:creationId xmlns:p14="http://schemas.microsoft.com/office/powerpoint/2010/main" val="79893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1558796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userDrawn="1"/>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userDrawn="1"/>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userDrawn="1"/>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userDrawn="1"/>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152597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grpSp>
        <p:nvGrpSpPr>
          <p:cNvPr id="4" name="Group 3">
            <a:extLst>
              <a:ext uri="{FF2B5EF4-FFF2-40B4-BE49-F238E27FC236}">
                <a16:creationId xmlns:a16="http://schemas.microsoft.com/office/drawing/2014/main" id="{5628127D-5AF3-6F22-B05C-1A2BFB527D25}"/>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5" name="Rectangle 4">
              <a:extLst>
                <a:ext uri="{FF2B5EF4-FFF2-40B4-BE49-F238E27FC236}">
                  <a16:creationId xmlns:a16="http://schemas.microsoft.com/office/drawing/2014/main" id="{2BA7EA0C-0152-33BB-C0F4-784723307216}"/>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85ED0F7-AC5F-DD3F-1294-FCFE58D8AB00}"/>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ED1297-8F4B-ADC9-2F37-EE91940D2C91}"/>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1B85787-8083-8255-6F1D-423FC7993A5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1139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ss content, no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marL="0" indent="0">
              <a:buNone/>
              <a:defRPr sz="2800"/>
            </a:lvl1pPr>
          </a:lstStyle>
          <a:p>
            <a:pPr lvl="0"/>
            <a:r>
              <a:rPr lang="en-US"/>
              <a:t>Click to edit Master text styles</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
        <p:nvSpPr>
          <p:cNvPr id="4" name="Rectangle 3">
            <a:extLst>
              <a:ext uri="{FF2B5EF4-FFF2-40B4-BE49-F238E27FC236}">
                <a16:creationId xmlns:a16="http://schemas.microsoft.com/office/drawing/2014/main" id="{96D648A4-B1CF-A7EA-7B4A-061D7D9CC7B2}"/>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2CB87F-F635-84E0-80A0-CB2B7D50B892}"/>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1F188F-31F9-6B64-46A9-FD5CC5F02F8D}"/>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6E375998-6C7C-AF28-4781-1D8ACADBAAE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47300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ss content, no bullets,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marL="0" indent="0">
              <a:spcBef>
                <a:spcPts val="0"/>
              </a:spcBef>
              <a:buNone/>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grpSp>
        <p:nvGrpSpPr>
          <p:cNvPr id="4" name="Group 3">
            <a:extLst>
              <a:ext uri="{FF2B5EF4-FFF2-40B4-BE49-F238E27FC236}">
                <a16:creationId xmlns:a16="http://schemas.microsoft.com/office/drawing/2014/main" id="{CB938B35-7F4D-7AD2-2EC3-AE2F9BC68FF1}"/>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5" name="Rectangle 4">
              <a:extLst>
                <a:ext uri="{FF2B5EF4-FFF2-40B4-BE49-F238E27FC236}">
                  <a16:creationId xmlns:a16="http://schemas.microsoft.com/office/drawing/2014/main" id="{4123B09B-7428-3E66-A179-86728B8B9B0B}"/>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24B03B-523C-250A-CF2A-E135373AE768}"/>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8A93B2-4AF4-6125-9C94-31285D0A0A34}"/>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1F2F2CE9-6849-7688-526C-33242A4875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3406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grpSp>
        <p:nvGrpSpPr>
          <p:cNvPr id="3" name="Group 2">
            <a:extLst>
              <a:ext uri="{FF2B5EF4-FFF2-40B4-BE49-F238E27FC236}">
                <a16:creationId xmlns:a16="http://schemas.microsoft.com/office/drawing/2014/main" id="{4D9602F8-7C3D-E03B-9269-A2113348E57F}"/>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4" name="Rectangle 3">
              <a:extLst>
                <a:ext uri="{FF2B5EF4-FFF2-40B4-BE49-F238E27FC236}">
                  <a16:creationId xmlns:a16="http://schemas.microsoft.com/office/drawing/2014/main" id="{EA63ADDE-2634-3AC7-25D7-6719C347D562}"/>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4C381F85-6AC2-4B7D-4530-4A38472EB8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50180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lvl="0">
              <a:spcBef>
                <a:spcPts val="0"/>
              </a:spcBef>
            </a:pPr>
            <a:r>
              <a:rPr lang="en-US"/>
              <a:t>Click to edit Master text styles</a:t>
            </a:r>
          </a:p>
        </p:txBody>
      </p:sp>
      <p:grpSp>
        <p:nvGrpSpPr>
          <p:cNvPr id="2" name="Group 1">
            <a:extLst>
              <a:ext uri="{FF2B5EF4-FFF2-40B4-BE49-F238E27FC236}">
                <a16:creationId xmlns:a16="http://schemas.microsoft.com/office/drawing/2014/main" id="{CFC2C525-2E88-792E-89B2-CDF5E8316DFD}"/>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3" name="Rectangle 2">
              <a:extLst>
                <a:ext uri="{FF2B5EF4-FFF2-40B4-BE49-F238E27FC236}">
                  <a16:creationId xmlns:a16="http://schemas.microsoft.com/office/drawing/2014/main" id="{F313B274-90D6-465A-0044-139C632A9674}"/>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AB87BE43-A760-474E-5E36-6FF76FCCA68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30646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lvl="0">
              <a:spcBef>
                <a:spcPts val="0"/>
              </a:spcBef>
            </a:pPr>
            <a:r>
              <a:rPr lang="en-US"/>
              <a:t>Click to edit Master text styles</a:t>
            </a:r>
          </a:p>
        </p:txBody>
      </p:sp>
      <p:grpSp>
        <p:nvGrpSpPr>
          <p:cNvPr id="2" name="Group 1">
            <a:extLst>
              <a:ext uri="{FF2B5EF4-FFF2-40B4-BE49-F238E27FC236}">
                <a16:creationId xmlns:a16="http://schemas.microsoft.com/office/drawing/2014/main" id="{45F9F306-9DB7-18F4-C842-BB9709CFFEDA}"/>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3" name="Rectangle 2">
              <a:extLst>
                <a:ext uri="{FF2B5EF4-FFF2-40B4-BE49-F238E27FC236}">
                  <a16:creationId xmlns:a16="http://schemas.microsoft.com/office/drawing/2014/main" id="{E8A0C04C-7A8F-1D3A-C2B5-7793C19FB7DE}"/>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1CECEDF3-DF9B-0D2E-BA7B-62FABCDFB75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85546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r>
              <a:rPr lang="en-US" sz="3600"/>
              <a:t>Click to edit Master title style</a:t>
            </a:r>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pPr lvl="0"/>
            <a:r>
              <a:rPr lang="en-US"/>
              <a:t>Click to edit Master text styles</a:t>
            </a:r>
          </a:p>
        </p:txBody>
      </p:sp>
      <p:grpSp>
        <p:nvGrpSpPr>
          <p:cNvPr id="4" name="Group 3">
            <a:extLst>
              <a:ext uri="{FF2B5EF4-FFF2-40B4-BE49-F238E27FC236}">
                <a16:creationId xmlns:a16="http://schemas.microsoft.com/office/drawing/2014/main" id="{79D392A5-E517-196C-1C01-311BADF871FC}"/>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5" name="Rectangle 4">
              <a:extLst>
                <a:ext uri="{FF2B5EF4-FFF2-40B4-BE49-F238E27FC236}">
                  <a16:creationId xmlns:a16="http://schemas.microsoft.com/office/drawing/2014/main" id="{6698A6BB-5F4C-5ECC-9047-446418F2D53F}"/>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175ECBD6-A61A-A067-9BB0-7996DB235CB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76708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54354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61" r:id="rId16"/>
    <p:sldLayoutId id="2147483680" r:id="rId17"/>
    <p:sldLayoutId id="2147483677" r:id="rId18"/>
    <p:sldLayoutId id="2147483681" r:id="rId19"/>
    <p:sldLayoutId id="2147483678" r:id="rId20"/>
    <p:sldLayoutId id="2147483660" r:id="rId21"/>
    <p:sldLayoutId id="2147483663" r:id="rId22"/>
  </p:sldLayoutIdLst>
  <p:txStyles>
    <p:title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topia.org/blog/metacognition-gift-that-keeps-giving-donna-wilson-marcus-conyer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globalmetacognition.com/copy-of-tb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hyperlink" Target="https://www.globalmetacognition.com/copy-of-tb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dutopia.org/blog/metacognition-gift-that-keeps-giving-donna-wilson-marcus-conyers"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player.vimeo.com/video/263321481"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xKC3eijnUNw"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xKC3eijnUNw"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hyperlink" Target="https://www.middlesex.mass.edu/ace/downloads/learnstyles.pdf" TargetMode="External"/><Relationship Id="rId3" Type="http://schemas.openxmlformats.org/officeDocument/2006/relationships/hyperlink" Target="https://cambridge-community.org.uk/professional-development/gswmeta/index.html#article" TargetMode="External"/><Relationship Id="rId7" Type="http://schemas.openxmlformats.org/officeDocument/2006/relationships/hyperlink" Target="https://www.youtube.com/watch?v=xKC3eijnUNw"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classrooms.com/what-are-learning-style-inventories-and-should-you-use-them/" TargetMode="External"/><Relationship Id="rId5" Type="http://schemas.openxmlformats.org/officeDocument/2006/relationships/hyperlink" Target="https://www.youtube.com/watch?v=oQvcbLmNfok" TargetMode="External"/><Relationship Id="rId4" Type="http://schemas.openxmlformats.org/officeDocument/2006/relationships/hyperlink" Target="https://www.verywellmind.com/what-is-cognition-2794982" TargetMode="External"/><Relationship Id="rId9" Type="http://schemas.openxmlformats.org/officeDocument/2006/relationships/hyperlink" Target="https://dese.mo.gov/media/pdf/oeq-ed-teachstandards"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visiblelearningmetax.com/influences" TargetMode="External"/><Relationship Id="rId3" Type="http://schemas.openxmlformats.org/officeDocument/2006/relationships/hyperlink" Target="https://digitalcommons.unl.edu/cgi/viewcontent.cgi?article=1040&amp;context=nebeducator" TargetMode="External"/><Relationship Id="rId7" Type="http://schemas.openxmlformats.org/officeDocument/2006/relationships/hyperlink" Target="https://www.igi-global.com/chapter/online-learning-and-metacognition/142378"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globalmetacognition.com/copy-of-tbc" TargetMode="External"/><Relationship Id="rId5" Type="http://schemas.openxmlformats.org/officeDocument/2006/relationships/hyperlink" Target="https://doi.org/10.4324/9780203830529" TargetMode="External"/><Relationship Id="rId4" Type="http://schemas.openxmlformats.org/officeDocument/2006/relationships/hyperlink" Target="https://www.queensu.ca/teachingandlearning/modules/students/24_metacognition.html" TargetMode="External"/><Relationship Id="rId9" Type="http://schemas.openxmlformats.org/officeDocument/2006/relationships/hyperlink" Target="https://www.edutopia.org/blog/metacognition-gift-that-keeps-giving-donna-wilson-marcus-cony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#1</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spcBef>
                <a:spcPts val="0"/>
              </a:spcBef>
              <a:buNone/>
            </a:pPr>
            <a:r>
              <a:rPr lang="en-US" sz="2800" dirty="0"/>
              <a:t>The Metacognition Module was designed to be used in the following manner.</a:t>
            </a:r>
          </a:p>
          <a:p>
            <a:pPr>
              <a:spcBef>
                <a:spcPts val="0"/>
              </a:spcBef>
            </a:pPr>
            <a:r>
              <a:rPr lang="en-US" sz="2400" dirty="0"/>
              <a:t>The audience for this module is educators, building leaders, instructional coaches, and teachers of all contents and levels. This module can be used for whole staff presentations.</a:t>
            </a:r>
          </a:p>
          <a:p>
            <a:pPr>
              <a:spcBef>
                <a:spcPts val="0"/>
              </a:spcBef>
            </a:pPr>
            <a:r>
              <a:rPr lang="en-US" sz="2400" dirty="0"/>
              <a:t>Time should be allotted after training for participants to reflect and have conversations regarding current status and needed changes. Participants should reflect on the following questions. </a:t>
            </a:r>
            <a:r>
              <a:rPr lang="en-US" sz="2400" i="1" dirty="0">
                <a:solidFill>
                  <a:schemeClr val="accent1"/>
                </a:solidFill>
              </a:rPr>
              <a:t>Where are we now? Where are we going? How can we get there?</a:t>
            </a:r>
          </a:p>
          <a:p>
            <a:pPr>
              <a:spcBef>
                <a:spcPts val="0"/>
              </a:spcBef>
            </a:pPr>
            <a:r>
              <a:rPr lang="en-US" sz="2400" dirty="0"/>
              <a:t>Participants should complete the SAPP for metacognition prior to training. </a:t>
            </a:r>
          </a:p>
          <a:p>
            <a:pPr>
              <a:spcBef>
                <a:spcPts val="0"/>
              </a:spcBef>
            </a:pPr>
            <a:r>
              <a:rPr lang="en-US" sz="2400" dirty="0"/>
              <a:t>Following the training participants should complete a Next Steps Action Plan – note there is a separate action plan for each of the three parts of the module.</a:t>
            </a:r>
          </a:p>
          <a:p>
            <a:pPr marL="0" indent="0">
              <a:buNone/>
            </a:pPr>
            <a:endParaRPr lang="en-US" dirty="0"/>
          </a:p>
        </p:txBody>
      </p:sp>
    </p:spTree>
    <p:extLst>
      <p:ext uri="{BB962C8B-B14F-4D97-AF65-F5344CB8AC3E}">
        <p14:creationId xmlns:p14="http://schemas.microsoft.com/office/powerpoint/2010/main" val="113845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77436E-DE72-2B26-39BC-460872751577}"/>
              </a:ext>
            </a:extLst>
          </p:cNvPr>
          <p:cNvSpPr txBox="1">
            <a:spLocks noGrp="1"/>
          </p:cNvSpPr>
          <p:nvPr>
            <p:ph type="title"/>
          </p:nvPr>
        </p:nvSpPr>
        <p:spPr>
          <a:xfrm>
            <a:off x="171450" y="88900"/>
            <a:ext cx="10515600" cy="82042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lumMod val="65000"/>
                  </a:schemeClr>
                </a:solidFill>
                <a:effectLst/>
                <a:uLnTx/>
                <a:uFillTx/>
                <a:latin typeface="Aptos" panose="020B0004020202020204" pitchFamily="34" charset="0"/>
                <a:ea typeface="+mj-ea"/>
                <a:cs typeface="+mj-cs"/>
              </a:rPr>
              <a:t>Hidden Slide #10</a:t>
            </a:r>
          </a:p>
        </p:txBody>
      </p:sp>
      <p:sp>
        <p:nvSpPr>
          <p:cNvPr id="3" name="Content Placeholder 2">
            <a:extLst>
              <a:ext uri="{FF2B5EF4-FFF2-40B4-BE49-F238E27FC236}">
                <a16:creationId xmlns:a16="http://schemas.microsoft.com/office/drawing/2014/main" id="{1FC860A9-FFF3-FC54-C3BE-E9D9376E3767}"/>
              </a:ext>
            </a:extLst>
          </p:cNvPr>
          <p:cNvSpPr>
            <a:spLocks noGrp="1"/>
          </p:cNvSpPr>
          <p:nvPr>
            <p:ph idx="1"/>
          </p:nvPr>
        </p:nvSpPr>
        <p:spPr>
          <a:xfrm>
            <a:off x="1766887" y="1085850"/>
            <a:ext cx="8658225" cy="4072255"/>
          </a:xfrm>
        </p:spPr>
        <p:txBody>
          <a:bodyPr/>
          <a:lstStyle/>
          <a:p>
            <a:pPr marL="76200" lvl="0" indent="0" algn="ctr" rtl="0">
              <a:lnSpc>
                <a:spcPct val="90000"/>
              </a:lnSpc>
              <a:spcBef>
                <a:spcPts val="1000"/>
              </a:spcBef>
              <a:spcAft>
                <a:spcPts val="0"/>
              </a:spcAft>
              <a:buSzPts val="2800"/>
              <a:buNone/>
            </a:pPr>
            <a:r>
              <a:rPr lang="en-US" b="1" dirty="0"/>
              <a:t>Pre-Read Article</a:t>
            </a:r>
            <a:endParaRPr lang="en-US" dirty="0"/>
          </a:p>
          <a:p>
            <a:pPr marL="76200" lvl="0" indent="0" algn="ctr" rtl="0">
              <a:lnSpc>
                <a:spcPct val="90000"/>
              </a:lnSpc>
              <a:spcBef>
                <a:spcPts val="1000"/>
              </a:spcBef>
              <a:spcAft>
                <a:spcPts val="0"/>
              </a:spcAft>
              <a:buSzPts val="2800"/>
              <a:buNone/>
            </a:pPr>
            <a:endParaRPr lang="en-US" dirty="0"/>
          </a:p>
          <a:p>
            <a:pPr marL="76200" lvl="0" indent="0" algn="ctr" rtl="0">
              <a:lnSpc>
                <a:spcPct val="90000"/>
              </a:lnSpc>
              <a:spcBef>
                <a:spcPts val="1000"/>
              </a:spcBef>
              <a:spcAft>
                <a:spcPts val="0"/>
              </a:spcAft>
              <a:buSzPts val="2800"/>
              <a:buNone/>
            </a:pPr>
            <a:r>
              <a:rPr lang="en-US" sz="2400" i="1" dirty="0"/>
              <a:t>Metacognition: The Gift That Keeps Giving</a:t>
            </a:r>
          </a:p>
          <a:p>
            <a:pPr marL="76200" algn="ctr">
              <a:lnSpc>
                <a:spcPct val="90000"/>
              </a:lnSpc>
              <a:spcBef>
                <a:spcPts val="1000"/>
              </a:spcBef>
              <a:buSzPts val="2800"/>
            </a:pPr>
            <a:r>
              <a:rPr lang="en-US" sz="2400" b="0" i="0" u="sng" strike="noStrike" cap="none" dirty="0">
                <a:solidFill>
                  <a:schemeClr val="accent1"/>
                </a:solidFill>
                <a:ea typeface="Arial"/>
                <a:cs typeface="Arial"/>
                <a:sym typeface="Arial"/>
                <a:hlinkClick r:id="rId3">
                  <a:extLst>
                    <a:ext uri="{A12FA001-AC4F-418D-AE19-62706E023703}">
                      <ahyp:hlinkClr xmlns:ahyp="http://schemas.microsoft.com/office/drawing/2018/hyperlinkcolor" val="tx"/>
                    </a:ext>
                  </a:extLst>
                </a:hlinkClick>
              </a:rPr>
              <a:t>https://www.edutopia.org/blog/metacognition-gift-that-keeps-giving-donna-wilson-marcus-conyers</a:t>
            </a:r>
            <a:endParaRPr lang="en-US" sz="2400" b="0" i="0" u="none" strike="noStrike" cap="none" dirty="0">
              <a:solidFill>
                <a:schemeClr val="accent1"/>
              </a:solidFill>
              <a:ea typeface="Arial"/>
              <a:cs typeface="Arial"/>
              <a:sym typeface="Arial"/>
            </a:endParaRPr>
          </a:p>
          <a:p>
            <a:pPr marL="76200" lvl="0" indent="0" algn="ctr" rtl="0">
              <a:lnSpc>
                <a:spcPct val="90000"/>
              </a:lnSpc>
              <a:spcBef>
                <a:spcPts val="1000"/>
              </a:spcBef>
              <a:spcAft>
                <a:spcPts val="0"/>
              </a:spcAft>
              <a:buSzPts val="2800"/>
              <a:buNone/>
            </a:pPr>
            <a:endParaRPr lang="en-US" dirty="0"/>
          </a:p>
          <a:p>
            <a:endParaRPr lang="en-US" dirty="0"/>
          </a:p>
        </p:txBody>
      </p:sp>
    </p:spTree>
    <p:extLst>
      <p:ext uri="{BB962C8B-B14F-4D97-AF65-F5344CB8AC3E}">
        <p14:creationId xmlns:p14="http://schemas.microsoft.com/office/powerpoint/2010/main" val="74475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DD22-FB04-46D5-DE2B-629FB8137CC2}"/>
              </a:ext>
            </a:extLst>
          </p:cNvPr>
          <p:cNvSpPr>
            <a:spLocks noGrp="1"/>
          </p:cNvSpPr>
          <p:nvPr>
            <p:ph type="ctrTitle"/>
          </p:nvPr>
        </p:nvSpPr>
        <p:spPr/>
        <p:txBody>
          <a:bodyPr/>
          <a:lstStyle/>
          <a:p>
            <a:r>
              <a:rPr lang="en-US" sz="6000" dirty="0"/>
              <a:t>Metacognition</a:t>
            </a:r>
            <a:endParaRPr lang="en-US" dirty="0"/>
          </a:p>
        </p:txBody>
      </p:sp>
      <p:sp>
        <p:nvSpPr>
          <p:cNvPr id="3" name="Subtitle 2">
            <a:extLst>
              <a:ext uri="{FF2B5EF4-FFF2-40B4-BE49-F238E27FC236}">
                <a16:creationId xmlns:a16="http://schemas.microsoft.com/office/drawing/2014/main" id="{43481A70-A744-6D07-285A-848D4C0756E7}"/>
              </a:ext>
            </a:extLst>
          </p:cNvPr>
          <p:cNvSpPr>
            <a:spLocks noGrp="1"/>
          </p:cNvSpPr>
          <p:nvPr>
            <p:ph type="subTitle" idx="1"/>
          </p:nvPr>
        </p:nvSpPr>
        <p:spPr>
          <a:xfrm>
            <a:off x="1185169" y="3602038"/>
            <a:ext cx="9821662" cy="1249880"/>
          </a:xfrm>
        </p:spPr>
        <p:txBody>
          <a:bodyPr>
            <a:noAutofit/>
          </a:bodyPr>
          <a:lstStyle/>
          <a:p>
            <a:pPr marL="0" lvl="0" indent="0" rtl="0">
              <a:lnSpc>
                <a:spcPct val="120000"/>
              </a:lnSpc>
              <a:spcBef>
                <a:spcPts val="1000"/>
              </a:spcBef>
              <a:spcAft>
                <a:spcPts val="0"/>
              </a:spcAft>
              <a:buSzPts val="2800"/>
              <a:buNone/>
            </a:pPr>
            <a:r>
              <a:rPr lang="en-US" sz="2800" b="1" dirty="0"/>
              <a:t>Part One</a:t>
            </a:r>
          </a:p>
          <a:p>
            <a:pPr marL="0" lvl="0" indent="0" rtl="0">
              <a:lnSpc>
                <a:spcPct val="120000"/>
              </a:lnSpc>
              <a:spcBef>
                <a:spcPts val="1000"/>
              </a:spcBef>
              <a:spcAft>
                <a:spcPts val="0"/>
              </a:spcAft>
              <a:buSzPts val="2800"/>
              <a:buNone/>
            </a:pPr>
            <a:r>
              <a:rPr lang="en-US" sz="2800" b="1" dirty="0"/>
              <a:t>Introduction and Increasing Cognitive Awareness</a:t>
            </a:r>
          </a:p>
        </p:txBody>
      </p:sp>
    </p:spTree>
    <p:extLst>
      <p:ext uri="{BB962C8B-B14F-4D97-AF65-F5344CB8AC3E}">
        <p14:creationId xmlns:p14="http://schemas.microsoft.com/office/powerpoint/2010/main" val="206971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9605-D0DA-8FEC-1305-CE1F529C896F}"/>
              </a:ext>
            </a:extLst>
          </p:cNvPr>
          <p:cNvSpPr txBox="1">
            <a:spLocks noGrp="1"/>
          </p:cNvSpPr>
          <p:nvPr>
            <p:ph type="title" idx="4294967295"/>
          </p:nvPr>
        </p:nvSpPr>
        <p:spPr>
          <a:xfrm>
            <a:off x="838200" y="365125"/>
            <a:ext cx="10515600" cy="727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Acknowledgements</a:t>
            </a:r>
          </a:p>
        </p:txBody>
      </p:sp>
      <p:sp>
        <p:nvSpPr>
          <p:cNvPr id="3" name="Content Placeholder 2">
            <a:extLst>
              <a:ext uri="{FF2B5EF4-FFF2-40B4-BE49-F238E27FC236}">
                <a16:creationId xmlns:a16="http://schemas.microsoft.com/office/drawing/2014/main" id="{C15690D8-7165-7102-5AFA-02F2461C3D1D}"/>
              </a:ext>
            </a:extLst>
          </p:cNvPr>
          <p:cNvSpPr txBox="1">
            <a:spLocks/>
          </p:cNvSpPr>
          <p:nvPr/>
        </p:nvSpPr>
        <p:spPr>
          <a:xfrm>
            <a:off x="838200" y="1091954"/>
            <a:ext cx="10515600" cy="1831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Special thanks to all contributors to the development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The collection has expanded in content offerings and modules are updated and/or revised on a regular basis.</a:t>
            </a:r>
          </a:p>
        </p:txBody>
      </p:sp>
      <p:sp>
        <p:nvSpPr>
          <p:cNvPr id="4" name="Content Placeholder 2">
            <a:extLst>
              <a:ext uri="{FF2B5EF4-FFF2-40B4-BE49-F238E27FC236}">
                <a16:creationId xmlns:a16="http://schemas.microsoft.com/office/drawing/2014/main" id="{CC785DC8-DA1A-5A05-F419-A3961183653C}"/>
              </a:ext>
            </a:extLst>
          </p:cNvPr>
          <p:cNvSpPr txBox="1">
            <a:spLocks/>
          </p:cNvSpPr>
          <p:nvPr/>
        </p:nvSpPr>
        <p:spPr>
          <a:xfrm>
            <a:off x="1411551" y="3156706"/>
            <a:ext cx="4136994" cy="232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ts val="338"/>
            </a:pPr>
            <a:r>
              <a:rPr lang="en-US" sz="2400" b="1" dirty="0"/>
              <a:t>Content Development Team </a:t>
            </a:r>
          </a:p>
          <a:p>
            <a:pPr marL="0" indent="0" algn="ctr">
              <a:lnSpc>
                <a:spcPct val="100000"/>
              </a:lnSpc>
              <a:spcBef>
                <a:spcPts val="0"/>
              </a:spcBef>
              <a:buSzPts val="338"/>
            </a:pPr>
            <a:r>
              <a:rPr lang="en-US" sz="2200" i="1" dirty="0"/>
              <a:t>Beverly Kohzadi</a:t>
            </a:r>
          </a:p>
          <a:p>
            <a:pPr marL="0" indent="0" algn="ctr">
              <a:lnSpc>
                <a:spcPct val="100000"/>
              </a:lnSpc>
              <a:spcBef>
                <a:spcPts val="0"/>
              </a:spcBef>
              <a:buSzPts val="338"/>
            </a:pPr>
            <a:r>
              <a:rPr lang="en-US" sz="2200" i="1" dirty="0"/>
              <a:t>Gina Bell-Moore</a:t>
            </a:r>
          </a:p>
          <a:p>
            <a:pPr marL="0" indent="0" algn="ctr">
              <a:spcBef>
                <a:spcPts val="0"/>
              </a:spcBef>
              <a:buSzPts val="338"/>
            </a:pPr>
            <a:endParaRPr lang="en-US" sz="2400" b="1" dirty="0"/>
          </a:p>
          <a:p>
            <a:pPr marL="0" indent="0" algn="ctr">
              <a:spcBef>
                <a:spcPts val="0"/>
              </a:spcBef>
              <a:buSzPts val="338"/>
            </a:pPr>
            <a:r>
              <a:rPr lang="en-US" sz="2400" b="1" dirty="0"/>
              <a:t>Training Module Development</a:t>
            </a:r>
          </a:p>
          <a:p>
            <a:pPr marL="0" indent="0" algn="ctr">
              <a:spcBef>
                <a:spcPts val="0"/>
              </a:spcBef>
              <a:buSzPts val="338"/>
            </a:pPr>
            <a:r>
              <a:rPr lang="en-US" sz="2200" i="1" dirty="0"/>
              <a:t>Beverly Kohzadi</a:t>
            </a:r>
          </a:p>
          <a:p>
            <a:pPr marL="0" indent="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CC337DBA-5F86-07C1-8A12-58BC09C428D0}"/>
              </a:ext>
            </a:extLst>
          </p:cNvPr>
          <p:cNvSpPr txBox="1"/>
          <p:nvPr/>
        </p:nvSpPr>
        <p:spPr>
          <a:xfrm>
            <a:off x="6643457" y="3144858"/>
            <a:ext cx="2917791" cy="2282676"/>
          </a:xfrm>
          <a:prstGeom prst="rect">
            <a:avLst/>
          </a:prstGeom>
          <a:noFill/>
        </p:spPr>
        <p:txBody>
          <a:bodyPr wrap="square" rtlCol="0">
            <a:noAutofit/>
          </a:bodyPr>
          <a:lstStyle/>
          <a:p>
            <a:pPr marL="0" indent="0" algn="ctr">
              <a:buSzPts val="463"/>
              <a:buNone/>
            </a:pPr>
            <a:r>
              <a:rPr lang="en-US" sz="2400" b="1" dirty="0" err="1"/>
              <a:t>MoEdu</a:t>
            </a:r>
            <a:r>
              <a:rPr lang="en-US" sz="2400" b="1" dirty="0"/>
              <a:t>-SAIL</a:t>
            </a:r>
          </a:p>
          <a:p>
            <a:pPr marL="0" indent="0" algn="ctr">
              <a:buSzPts val="463"/>
              <a:buNone/>
            </a:pPr>
            <a:r>
              <a:rPr lang="en-US" sz="2200" i="1" dirty="0"/>
              <a:t>Ronda Jenson, Director </a:t>
            </a:r>
          </a:p>
          <a:p>
            <a:pPr algn="ctr">
              <a:spcBef>
                <a:spcPts val="203"/>
              </a:spcBef>
              <a:buSzPts val="463"/>
            </a:pPr>
            <a:r>
              <a:rPr lang="en-US" sz="2200" i="1" dirty="0"/>
              <a:t>Chelie Nelson</a:t>
            </a:r>
          </a:p>
          <a:p>
            <a:pPr algn="ctr">
              <a:spcBef>
                <a:spcPts val="203"/>
              </a:spcBef>
              <a:buSzPts val="463"/>
            </a:pPr>
            <a:r>
              <a:rPr lang="en-US" sz="2200" i="1" dirty="0"/>
              <a:t>Cheryl Wrinkle</a:t>
            </a:r>
          </a:p>
          <a:p>
            <a:pPr marL="0" indent="0" algn="ctr">
              <a:spcBef>
                <a:spcPts val="203"/>
              </a:spcBef>
              <a:buSzPts val="463"/>
              <a:buNone/>
            </a:pPr>
            <a:r>
              <a:rPr lang="en-US" sz="2200" i="1" dirty="0"/>
              <a:t>Cynthia Beckmann</a:t>
            </a:r>
          </a:p>
          <a:p>
            <a:pPr marL="0" indent="0" algn="ctr">
              <a:spcBef>
                <a:spcPts val="203"/>
              </a:spcBef>
              <a:buSzPts val="463"/>
              <a:buNone/>
            </a:pPr>
            <a:r>
              <a:rPr lang="en-US" sz="2200" i="1" dirty="0"/>
              <a:t>Nicole Stone</a:t>
            </a:r>
          </a:p>
        </p:txBody>
      </p:sp>
    </p:spTree>
    <p:extLst>
      <p:ext uri="{BB962C8B-B14F-4D97-AF65-F5344CB8AC3E}">
        <p14:creationId xmlns:p14="http://schemas.microsoft.com/office/powerpoint/2010/main" val="117229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dirty="0"/>
              <a:t>Metacognition</a:t>
            </a:r>
          </a:p>
        </p:txBody>
      </p:sp>
      <p:sp>
        <p:nvSpPr>
          <p:cNvPr id="3" name="Text Placeholder 2">
            <a:extLst>
              <a:ext uri="{FF2B5EF4-FFF2-40B4-BE49-F238E27FC236}">
                <a16:creationId xmlns:a16="http://schemas.microsoft.com/office/drawing/2014/main" id="{200CD534-0F15-264F-FD89-452426F826D3}"/>
              </a:ext>
            </a:extLst>
          </p:cNvPr>
          <p:cNvSpPr>
            <a:spLocks noGrp="1"/>
          </p:cNvSpPr>
          <p:nvPr>
            <p:ph type="body" idx="1"/>
          </p:nvPr>
        </p:nvSpPr>
        <p:spPr/>
        <p:txBody>
          <a:bodyPr/>
          <a:lstStyle/>
          <a:p>
            <a:r>
              <a:rPr lang="en-US" dirty="0"/>
              <a:t>Setting the Stage</a:t>
            </a:r>
          </a:p>
          <a:p>
            <a:endParaRPr lang="en-US" dirty="0"/>
          </a:p>
        </p:txBody>
      </p:sp>
    </p:spTree>
    <p:extLst>
      <p:ext uri="{BB962C8B-B14F-4D97-AF65-F5344CB8AC3E}">
        <p14:creationId xmlns:p14="http://schemas.microsoft.com/office/powerpoint/2010/main" val="400640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sz="4400" dirty="0"/>
              <a:t>Welcome and Introductions</a:t>
            </a:r>
            <a:endParaRPr lang="en-US"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p:txBody>
          <a:bodyPr/>
          <a:lstStyle/>
          <a:p>
            <a:pPr marL="152401" lvl="0" indent="0" algn="ctr" rtl="0">
              <a:lnSpc>
                <a:spcPct val="90000"/>
              </a:lnSpc>
              <a:spcBef>
                <a:spcPts val="1000"/>
              </a:spcBef>
              <a:spcAft>
                <a:spcPts val="0"/>
              </a:spcAft>
              <a:buSzPts val="1800"/>
              <a:buNone/>
            </a:pPr>
            <a:r>
              <a:rPr lang="en-US" dirty="0"/>
              <a:t>Our trainers for the day</a:t>
            </a:r>
          </a:p>
          <a:p>
            <a:pPr marL="152401" lvl="0" indent="0" rtl="0">
              <a:lnSpc>
                <a:spcPct val="90000"/>
              </a:lnSpc>
              <a:spcBef>
                <a:spcPts val="1000"/>
              </a:spcBef>
              <a:spcAft>
                <a:spcPts val="0"/>
              </a:spcAft>
              <a:buSzPts val="1800"/>
              <a:buNone/>
            </a:pPr>
            <a:endParaRPr lang="en-US" dirty="0"/>
          </a:p>
        </p:txBody>
      </p:sp>
    </p:spTree>
    <p:extLst>
      <p:ext uri="{BB962C8B-B14F-4D97-AF65-F5344CB8AC3E}">
        <p14:creationId xmlns:p14="http://schemas.microsoft.com/office/powerpoint/2010/main" val="426737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p:txBody>
          <a:bodyPr/>
          <a:lstStyle/>
          <a:p>
            <a:r>
              <a:rPr lang="en-US" dirty="0"/>
              <a:t>Norms</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p:txBody>
          <a:bodyPr/>
          <a:lstStyle/>
          <a:p>
            <a:pPr>
              <a:spcBef>
                <a:spcPts val="0"/>
              </a:spcBef>
            </a:pPr>
            <a:r>
              <a:rPr lang="en-US" sz="2800" dirty="0"/>
              <a:t>Begin and end on time</a:t>
            </a:r>
          </a:p>
          <a:p>
            <a:pPr>
              <a:spcBef>
                <a:spcPts val="0"/>
              </a:spcBef>
            </a:pPr>
            <a:r>
              <a:rPr lang="en-US" sz="2800" dirty="0"/>
              <a:t>Be an engaged participant</a:t>
            </a:r>
          </a:p>
          <a:p>
            <a:pPr>
              <a:spcBef>
                <a:spcPts val="0"/>
              </a:spcBef>
            </a:pPr>
            <a:r>
              <a:rPr lang="en-US" sz="2800" dirty="0"/>
              <a:t>Be an active listener - open to new ideas</a:t>
            </a:r>
          </a:p>
          <a:p>
            <a:pPr>
              <a:spcBef>
                <a:spcPts val="0"/>
              </a:spcBef>
            </a:pPr>
            <a:r>
              <a:rPr lang="en-US" sz="2800" dirty="0"/>
              <a:t>Use notes for side bar conversations</a:t>
            </a:r>
          </a:p>
          <a:p>
            <a:pPr>
              <a:spcBef>
                <a:spcPts val="0"/>
              </a:spcBef>
            </a:pPr>
            <a:r>
              <a:rPr lang="en-US" sz="2800" dirty="0"/>
              <a:t>Use electronics respectfully</a:t>
            </a:r>
          </a:p>
          <a:p>
            <a:pPr marL="0" indent="0">
              <a:buNone/>
            </a:pPr>
            <a:endParaRPr lang="en-US" dirty="0"/>
          </a:p>
        </p:txBody>
      </p:sp>
    </p:spTree>
    <p:extLst>
      <p:ext uri="{BB962C8B-B14F-4D97-AF65-F5344CB8AC3E}">
        <p14:creationId xmlns:p14="http://schemas.microsoft.com/office/powerpoint/2010/main" val="351013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B8293F-1070-352A-3A00-0A02A7870D33}"/>
              </a:ext>
            </a:extLst>
          </p:cNvPr>
          <p:cNvSpPr>
            <a:spLocks noGrp="1"/>
          </p:cNvSpPr>
          <p:nvPr>
            <p:ph type="title"/>
          </p:nvPr>
        </p:nvSpPr>
        <p:spPr/>
        <p:txBody>
          <a:bodyPr/>
          <a:lstStyle/>
          <a:p>
            <a:r>
              <a:rPr lang="en-US" sz="3600" dirty="0"/>
              <a:t>District Continuous Improvement (DCI) Framework</a:t>
            </a:r>
          </a:p>
        </p:txBody>
      </p:sp>
      <p:grpSp>
        <p:nvGrpSpPr>
          <p:cNvPr id="2" name="Group 1">
            <a:extLst>
              <a:ext uri="{FF2B5EF4-FFF2-40B4-BE49-F238E27FC236}">
                <a16:creationId xmlns:a16="http://schemas.microsoft.com/office/drawing/2014/main" id="{7BDE6FD1-F923-4381-FAAF-67C7DE23A0CB}"/>
              </a:ext>
            </a:extLst>
          </p:cNvPr>
          <p:cNvGrpSpPr/>
          <p:nvPr/>
        </p:nvGrpSpPr>
        <p:grpSpPr>
          <a:xfrm>
            <a:off x="3395089" y="1513422"/>
            <a:ext cx="5401822" cy="4504455"/>
            <a:chOff x="3172960" y="1355767"/>
            <a:chExt cx="5401822" cy="4504455"/>
          </a:xfrm>
        </p:grpSpPr>
        <p:sp>
          <p:nvSpPr>
            <p:cNvPr id="3" name="TextBox 2">
              <a:extLst>
                <a:ext uri="{FF2B5EF4-FFF2-40B4-BE49-F238E27FC236}">
                  <a16:creationId xmlns:a16="http://schemas.microsoft.com/office/drawing/2014/main" id="{5A9F1EC8-AE27-B9D1-36D5-879677E5FBE6}"/>
                </a:ext>
              </a:extLst>
            </p:cNvPr>
            <p:cNvSpPr txBox="1"/>
            <p:nvPr/>
          </p:nvSpPr>
          <p:spPr>
            <a:xfrm>
              <a:off x="3172960" y="4382894"/>
              <a:ext cx="5401822" cy="1477328"/>
            </a:xfrm>
            <a:prstGeom prst="rect">
              <a:avLst/>
            </a:prstGeom>
            <a:noFill/>
            <a:ln w="28575">
              <a:solidFill>
                <a:schemeClr val="accent1"/>
              </a:solidFill>
            </a:ln>
          </p:spPr>
          <p:txBody>
            <a:bodyPr wrap="square" lIns="1371600" rtlCol="0">
              <a:noAutofit/>
            </a:bodyPr>
            <a:lstStyle/>
            <a:p>
              <a:r>
                <a:rPr lang="en-US" b="1" dirty="0"/>
                <a:t>Supportive Context</a:t>
              </a:r>
            </a:p>
            <a:p>
              <a:r>
                <a:rPr lang="en-US" dirty="0"/>
                <a:t>School-Based Implementation Coaching</a:t>
              </a:r>
            </a:p>
            <a:p>
              <a:r>
                <a:rPr lang="en-US" dirty="0"/>
                <a:t>Collective Teacher Efficacy</a:t>
              </a:r>
            </a:p>
            <a:p>
              <a:r>
                <a:rPr lang="en-US" dirty="0"/>
                <a:t>Systems Leadership</a:t>
              </a:r>
            </a:p>
            <a:p>
              <a:r>
                <a:rPr lang="en-US" dirty="0"/>
                <a:t>Instructional Leadership</a:t>
              </a:r>
            </a:p>
          </p:txBody>
        </p:sp>
        <p:sp>
          <p:nvSpPr>
            <p:cNvPr id="4" name="TextBox 3">
              <a:extLst>
                <a:ext uri="{FF2B5EF4-FFF2-40B4-BE49-F238E27FC236}">
                  <a16:creationId xmlns:a16="http://schemas.microsoft.com/office/drawing/2014/main" id="{CC744A63-3E9C-43F7-B6D9-625021CA4F8C}"/>
                </a:ext>
              </a:extLst>
            </p:cNvPr>
            <p:cNvSpPr txBox="1"/>
            <p:nvPr/>
          </p:nvSpPr>
          <p:spPr>
            <a:xfrm>
              <a:off x="3172960" y="3182567"/>
              <a:ext cx="5401822" cy="1200329"/>
            </a:xfrm>
            <a:prstGeom prst="rect">
              <a:avLst/>
            </a:prstGeom>
            <a:noFill/>
            <a:ln w="28575">
              <a:solidFill>
                <a:schemeClr val="accent6"/>
              </a:solidFill>
            </a:ln>
          </p:spPr>
          <p:txBody>
            <a:bodyPr wrap="square" lIns="1371600" rtlCol="0">
              <a:noAutofit/>
            </a:bodyPr>
            <a:lstStyle/>
            <a:p>
              <a:r>
                <a:rPr lang="en-US" b="1" dirty="0"/>
                <a:t>Effective Teaching and Learning Practices</a:t>
              </a:r>
            </a:p>
            <a:p>
              <a:r>
                <a:rPr lang="en-US" dirty="0"/>
                <a:t>Developing Assessment Capable Learners</a:t>
              </a:r>
            </a:p>
            <a:p>
              <a:r>
                <a:rPr lang="en-US" dirty="0"/>
                <a:t>     &gt; Feedback</a:t>
              </a:r>
            </a:p>
            <a:p>
              <a:r>
                <a:rPr lang="en-US" dirty="0"/>
                <a:t>Metacognition</a:t>
              </a:r>
            </a:p>
          </p:txBody>
        </p:sp>
        <p:sp>
          <p:nvSpPr>
            <p:cNvPr id="6" name="TextBox 5">
              <a:extLst>
                <a:ext uri="{FF2B5EF4-FFF2-40B4-BE49-F238E27FC236}">
                  <a16:creationId xmlns:a16="http://schemas.microsoft.com/office/drawing/2014/main" id="{331E70D3-61AE-3584-5B55-77E736911191}"/>
                </a:ext>
              </a:extLst>
            </p:cNvPr>
            <p:cNvSpPr txBox="1"/>
            <p:nvPr/>
          </p:nvSpPr>
          <p:spPr>
            <a:xfrm>
              <a:off x="3172960" y="1982238"/>
              <a:ext cx="5401822" cy="1200329"/>
            </a:xfrm>
            <a:prstGeom prst="rect">
              <a:avLst/>
            </a:prstGeom>
            <a:noFill/>
            <a:ln w="28575">
              <a:solidFill>
                <a:schemeClr val="accent5"/>
              </a:solidFill>
            </a:ln>
          </p:spPr>
          <p:txBody>
            <a:bodyPr wrap="square" lIns="1371600" rtlCol="0">
              <a:noAutofit/>
            </a:bodyPr>
            <a:lstStyle/>
            <a:p>
              <a:r>
                <a:rPr lang="en-US" b="1" dirty="0"/>
                <a:t>Foundations</a:t>
              </a:r>
            </a:p>
            <a:p>
              <a:r>
                <a:rPr lang="en-US" dirty="0"/>
                <a:t>Collaborative Teams</a:t>
              </a:r>
            </a:p>
            <a:p>
              <a:r>
                <a:rPr lang="en-US" dirty="0"/>
                <a:t>Data-Based Decision Making</a:t>
              </a:r>
            </a:p>
            <a:p>
              <a:r>
                <a:rPr lang="en-US" dirty="0"/>
                <a:t>Common Formative Assessment</a:t>
              </a:r>
            </a:p>
          </p:txBody>
        </p:sp>
        <p:sp>
          <p:nvSpPr>
            <p:cNvPr id="7" name="TextBox 6">
              <a:extLst>
                <a:ext uri="{FF2B5EF4-FFF2-40B4-BE49-F238E27FC236}">
                  <a16:creationId xmlns:a16="http://schemas.microsoft.com/office/drawing/2014/main" id="{C50E2A84-464B-AAFA-F256-B400379F48D9}"/>
                </a:ext>
              </a:extLst>
            </p:cNvPr>
            <p:cNvSpPr txBox="1"/>
            <p:nvPr/>
          </p:nvSpPr>
          <p:spPr>
            <a:xfrm>
              <a:off x="3173838" y="1355767"/>
              <a:ext cx="5400944" cy="646331"/>
            </a:xfrm>
            <a:prstGeom prst="rect">
              <a:avLst/>
            </a:prstGeom>
            <a:solidFill>
              <a:schemeClr val="tx2"/>
            </a:solidFill>
            <a:ln w="28575">
              <a:solidFill>
                <a:schemeClr val="tx2"/>
              </a:solidFill>
            </a:ln>
          </p:spPr>
          <p:txBody>
            <a:bodyPr wrap="square" rtlCol="0">
              <a:noAutofit/>
            </a:bodyPr>
            <a:lstStyle/>
            <a:p>
              <a:r>
                <a:rPr lang="en-US" dirty="0">
                  <a:solidFill>
                    <a:schemeClr val="bg1"/>
                  </a:solidFill>
                </a:rPr>
                <a:t>Focus on effective instruction leading to exceptional outcomes for ALL Missouri students</a:t>
              </a:r>
            </a:p>
          </p:txBody>
        </p:sp>
        <p:pic>
          <p:nvPicPr>
            <p:cNvPr id="9" name="Picture 8">
              <a:extLst>
                <a:ext uri="{FF2B5EF4-FFF2-40B4-BE49-F238E27FC236}">
                  <a16:creationId xmlns:a16="http://schemas.microsoft.com/office/drawing/2014/main" id="{34BB7607-44CA-A0C3-830D-CE7E37219D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898" y="2106044"/>
              <a:ext cx="952717" cy="952717"/>
            </a:xfrm>
            <a:prstGeom prst="rect">
              <a:avLst/>
            </a:prstGeom>
          </p:spPr>
        </p:pic>
        <p:pic>
          <p:nvPicPr>
            <p:cNvPr id="10" name="Picture 9">
              <a:extLst>
                <a:ext uri="{FF2B5EF4-FFF2-40B4-BE49-F238E27FC236}">
                  <a16:creationId xmlns:a16="http://schemas.microsoft.com/office/drawing/2014/main" id="{87186CF6-5F5E-3646-95AE-570DD8E381F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98" y="4645200"/>
              <a:ext cx="952717" cy="952717"/>
            </a:xfrm>
            <a:prstGeom prst="rect">
              <a:avLst/>
            </a:prstGeom>
          </p:spPr>
        </p:pic>
        <p:pic>
          <p:nvPicPr>
            <p:cNvPr id="11" name="Picture 10">
              <a:extLst>
                <a:ext uri="{FF2B5EF4-FFF2-40B4-BE49-F238E27FC236}">
                  <a16:creationId xmlns:a16="http://schemas.microsoft.com/office/drawing/2014/main" id="{8B0987CB-8A84-D3FC-F9AE-96E91066EB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98" y="3306372"/>
              <a:ext cx="952717" cy="952717"/>
            </a:xfrm>
            <a:prstGeom prst="rect">
              <a:avLst/>
            </a:prstGeom>
          </p:spPr>
        </p:pic>
      </p:grpSp>
    </p:spTree>
    <p:extLst>
      <p:ext uri="{BB962C8B-B14F-4D97-AF65-F5344CB8AC3E}">
        <p14:creationId xmlns:p14="http://schemas.microsoft.com/office/powerpoint/2010/main" val="117589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04AF3C-B73F-A34B-BED9-A03F2E38B5AF}"/>
              </a:ext>
            </a:extLst>
          </p:cNvPr>
          <p:cNvSpPr txBox="1">
            <a:spLocks noGrp="1"/>
          </p:cNvSpPr>
          <p:nvPr>
            <p:ph type="title"/>
          </p:nvPr>
        </p:nvSpPr>
        <p:spPr>
          <a:xfrm>
            <a:off x="838200" y="365126"/>
            <a:ext cx="10515600" cy="78009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Alignment with Missouri Leader Standards</a:t>
            </a:r>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225296"/>
            <a:ext cx="10515600" cy="4072255"/>
          </a:xfrm>
        </p:spPr>
        <p:txBody>
          <a:bodyPr>
            <a:noAutofit/>
          </a:bodyPr>
          <a:lstStyle/>
          <a:p>
            <a:pPr marL="0" lvl="0" indent="0" rtl="0">
              <a:spcBef>
                <a:spcPts val="0"/>
              </a:spcBef>
              <a:spcAft>
                <a:spcPts val="0"/>
              </a:spcAft>
              <a:buSzPts val="1800"/>
              <a:buNone/>
            </a:pPr>
            <a:r>
              <a:rPr lang="en-US" b="1" dirty="0"/>
              <a:t>Standard #2 Teaching and Learning</a:t>
            </a:r>
          </a:p>
          <a:p>
            <a:pPr marL="0" lvl="0" indent="0" rtl="0">
              <a:spcBef>
                <a:spcPts val="0"/>
              </a:spcBef>
              <a:spcAft>
                <a:spcPts val="0"/>
              </a:spcAft>
              <a:buSzPts val="1800"/>
              <a:buNone/>
            </a:pPr>
            <a:r>
              <a:rPr lang="en-US" dirty="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a:t>
            </a:r>
          </a:p>
          <a:p>
            <a:pPr marL="0" lvl="0" indent="0" rtl="0">
              <a:spcBef>
                <a:spcPts val="0"/>
              </a:spcBef>
              <a:spcAft>
                <a:spcPts val="0"/>
              </a:spcAft>
              <a:buSzPts val="1800"/>
              <a:buNone/>
            </a:pPr>
            <a:endParaRPr lang="en-US" dirty="0"/>
          </a:p>
          <a:p>
            <a:pPr marL="0" lvl="0" indent="0" rtl="0">
              <a:spcBef>
                <a:spcPts val="0"/>
              </a:spcBef>
              <a:spcAft>
                <a:spcPts val="0"/>
              </a:spcAft>
              <a:buSzPts val="1800"/>
              <a:buNone/>
            </a:pPr>
            <a:r>
              <a:rPr lang="en-US" b="1" dirty="0"/>
              <a:t>Standard #6 Professional Development</a:t>
            </a:r>
          </a:p>
          <a:p>
            <a:pPr marL="0" lvl="0" indent="0" rtl="0">
              <a:spcBef>
                <a:spcPts val="0"/>
              </a:spcBef>
              <a:spcAft>
                <a:spcPts val="0"/>
              </a:spcAft>
              <a:buSzPts val="1800"/>
              <a:buNone/>
            </a:pPr>
            <a:r>
              <a:rPr lang="en-US" dirty="0"/>
              <a:t>Education leaders have the knowledge and ability to ensure the success of all students by remaining current on best practices in education administration and school-related areas as evidenced in his/her annual professional development plan.</a:t>
            </a:r>
          </a:p>
        </p:txBody>
      </p:sp>
    </p:spTree>
    <p:extLst>
      <p:ext uri="{BB962C8B-B14F-4D97-AF65-F5344CB8AC3E}">
        <p14:creationId xmlns:p14="http://schemas.microsoft.com/office/powerpoint/2010/main" val="64594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a:xfrm>
            <a:off x="838200" y="365126"/>
            <a:ext cx="10515600" cy="780094"/>
          </a:xfrm>
        </p:spPr>
        <p:txBody>
          <a:bodyPr>
            <a:normAutofit/>
          </a:bodyPr>
          <a:lstStyle/>
          <a:p>
            <a:r>
              <a:rPr lang="en-US" sz="2800" dirty="0"/>
              <a:t>Metacognition Alignment with </a:t>
            </a:r>
            <a:r>
              <a:rPr lang="en-US" sz="2800" dirty="0">
                <a:solidFill>
                  <a:schemeClr val="tx1"/>
                </a:solidFill>
              </a:rPr>
              <a:t>Missouri Teacher Standards</a:t>
            </a:r>
            <a:endParaRPr lang="en-US" sz="2800"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225296"/>
            <a:ext cx="10515600" cy="4072255"/>
          </a:xfrm>
        </p:spPr>
        <p:txBody>
          <a:bodyPr>
            <a:noAutofit/>
          </a:bodyPr>
          <a:lstStyle/>
          <a:p>
            <a:pPr marL="0" lvl="0" indent="0" rtl="0">
              <a:spcBef>
                <a:spcPts val="0"/>
              </a:spcBef>
              <a:spcAft>
                <a:spcPts val="0"/>
              </a:spcAft>
              <a:buSzPts val="1800"/>
              <a:buNone/>
            </a:pPr>
            <a:r>
              <a:rPr lang="en-US" sz="2000" b="1" dirty="0"/>
              <a:t>Standard #2 Student Learning, Growth, and Development  </a:t>
            </a:r>
          </a:p>
          <a:p>
            <a:pPr marL="0" lvl="0" indent="0" rtl="0">
              <a:spcBef>
                <a:spcPts val="0"/>
              </a:spcBef>
              <a:spcAft>
                <a:spcPts val="0"/>
              </a:spcAft>
              <a:buSzPts val="1800"/>
              <a:buNone/>
            </a:pPr>
            <a:r>
              <a:rPr lang="en-US" sz="2000" dirty="0"/>
              <a:t>The teacher understands how students learn, develop, and differ in their approaches to learning. The teacher provides learning opportunities that are adapted to diverse learners and support the intellectual, social, and personal development of all students.</a:t>
            </a:r>
          </a:p>
          <a:p>
            <a:pPr marL="0" lvl="0" indent="0" rtl="0">
              <a:spcBef>
                <a:spcPts val="0"/>
              </a:spcBef>
              <a:spcAft>
                <a:spcPts val="0"/>
              </a:spcAft>
              <a:buSzPts val="1800"/>
              <a:buNone/>
            </a:pPr>
            <a:endParaRPr lang="en-US" sz="2000" dirty="0"/>
          </a:p>
          <a:p>
            <a:pPr marL="0" lvl="0" indent="0" rtl="0">
              <a:spcBef>
                <a:spcPts val="0"/>
              </a:spcBef>
              <a:spcAft>
                <a:spcPts val="0"/>
              </a:spcAft>
              <a:buSzPts val="1800"/>
              <a:buNone/>
            </a:pPr>
            <a:r>
              <a:rPr lang="en-US" sz="2000" b="1" dirty="0"/>
              <a:t>Standard #4 Critical Thinking</a:t>
            </a:r>
          </a:p>
          <a:p>
            <a:pPr marL="0" lvl="0" indent="0" rtl="0">
              <a:spcBef>
                <a:spcPts val="0"/>
              </a:spcBef>
              <a:spcAft>
                <a:spcPts val="0"/>
              </a:spcAft>
              <a:buSzPts val="1800"/>
              <a:buNone/>
            </a:pPr>
            <a:r>
              <a:rPr lang="en-US" sz="2000" dirty="0"/>
              <a:t>The teacher uses a variety of instructional strategies and resources to encourage students’ critical thinking, problem solving, and performance skills Students actively participate and are successful in the learning process.</a:t>
            </a:r>
          </a:p>
          <a:p>
            <a:pPr marL="0" lvl="0" indent="0" rtl="0">
              <a:spcBef>
                <a:spcPts val="0"/>
              </a:spcBef>
              <a:spcAft>
                <a:spcPts val="0"/>
              </a:spcAft>
              <a:buSzPts val="1800"/>
              <a:buNone/>
            </a:pPr>
            <a:endParaRPr lang="en-US" sz="2000" dirty="0"/>
          </a:p>
          <a:p>
            <a:pPr marL="0" lvl="0" indent="0" rtl="0">
              <a:spcBef>
                <a:spcPts val="0"/>
              </a:spcBef>
              <a:spcAft>
                <a:spcPts val="0"/>
              </a:spcAft>
              <a:buSzPts val="1800"/>
              <a:buNone/>
            </a:pPr>
            <a:r>
              <a:rPr lang="en-US" sz="2000" b="1" dirty="0"/>
              <a:t>Standard #5 Positive Classroom Environment </a:t>
            </a:r>
          </a:p>
          <a:p>
            <a:pPr marL="0" lvl="0" indent="0" rtl="0">
              <a:spcBef>
                <a:spcPts val="0"/>
              </a:spcBef>
              <a:spcAft>
                <a:spcPts val="0"/>
              </a:spcAft>
              <a:buSzPts val="1800"/>
              <a:buNone/>
            </a:pPr>
            <a:r>
              <a:rPr lang="en-US" sz="2000" dirty="0"/>
              <a:t>The teacher uses an understanding of individual/group motivation and behavior to create a learning environment that encourages active engagement in learning, positive social interaction, and self-motivation. The teacher keeps current on instructional knowledge and seeks and explores changes </a:t>
            </a:r>
            <a:br>
              <a:rPr lang="en-US" sz="2000" dirty="0"/>
            </a:br>
            <a:r>
              <a:rPr lang="en-US" sz="2000" dirty="0"/>
              <a:t>in teaching behaviors that will improve student performance.</a:t>
            </a:r>
          </a:p>
        </p:txBody>
      </p:sp>
    </p:spTree>
    <p:extLst>
      <p:ext uri="{BB962C8B-B14F-4D97-AF65-F5344CB8AC3E}">
        <p14:creationId xmlns:p14="http://schemas.microsoft.com/office/powerpoint/2010/main" val="167021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0980906" cy="81192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Infographic</a:t>
            </a:r>
          </a:p>
        </p:txBody>
      </p:sp>
      <p:pic>
        <p:nvPicPr>
          <p:cNvPr id="2" name="Picture 1" descr="The Metacognition Infographic">
            <a:extLst>
              <a:ext uri="{FF2B5EF4-FFF2-40B4-BE49-F238E27FC236}">
                <a16:creationId xmlns:a16="http://schemas.microsoft.com/office/drawing/2014/main" id="{4D2DDE2A-90C5-55B3-CCC4-B9943031DA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4145" y="1202533"/>
            <a:ext cx="4023709" cy="5207152"/>
          </a:xfrm>
          <a:prstGeom prst="rect">
            <a:avLst/>
          </a:prstGeom>
          <a:ln>
            <a:solidFill>
              <a:srgbClr val="002060"/>
            </a:solidFill>
          </a:ln>
        </p:spPr>
      </p:pic>
    </p:spTree>
    <p:extLst>
      <p:ext uri="{BB962C8B-B14F-4D97-AF65-F5344CB8AC3E}">
        <p14:creationId xmlns:p14="http://schemas.microsoft.com/office/powerpoint/2010/main" val="101683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464E39-02A2-0B2B-B8CE-066EB7B386E9}"/>
              </a:ext>
              <a:ext uri="{C183D7F6-B498-43B3-948B-1728B52AA6E4}">
                <adec:decorative xmlns:adec="http://schemas.microsoft.com/office/drawing/2017/decorative" val="0"/>
              </a:ext>
            </a:extLst>
          </p:cNvPr>
          <p:cNvSpPr txBox="1">
            <a:spLocks/>
          </p:cNvSpPr>
          <p:nvPr/>
        </p:nvSpPr>
        <p:spPr>
          <a:xfrm>
            <a:off x="171450" y="88900"/>
            <a:ext cx="10515600" cy="82042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lumMod val="65000"/>
                  </a:prstClr>
                </a:solidFill>
                <a:effectLst/>
                <a:uLnTx/>
                <a:uFillTx/>
                <a:latin typeface="Aptos" panose="020B0004020202020204" pitchFamily="34" charset="0"/>
                <a:ea typeface="+mj-ea"/>
                <a:cs typeface="+mj-cs"/>
                <a:sym typeface="Arial"/>
              </a:rPr>
              <a:t>Hidden Slide #2</a:t>
            </a:r>
          </a:p>
        </p:txBody>
      </p:sp>
      <p:sp>
        <p:nvSpPr>
          <p:cNvPr id="4" name="Title 3">
            <a:extLst>
              <a:ext uri="{FF2B5EF4-FFF2-40B4-BE49-F238E27FC236}">
                <a16:creationId xmlns:a16="http://schemas.microsoft.com/office/drawing/2014/main" id="{052910A4-62CB-F9BF-9D0A-FFEC6B14ED9C}"/>
              </a:ext>
            </a:extLst>
          </p:cNvPr>
          <p:cNvSpPr>
            <a:spLocks noGrp="1"/>
          </p:cNvSpPr>
          <p:nvPr>
            <p:ph type="title"/>
          </p:nvPr>
        </p:nvSpPr>
        <p:spPr/>
        <p:txBody>
          <a:bodyPr/>
          <a:lstStyle/>
          <a:p>
            <a:pPr algn="ctr"/>
            <a:r>
              <a:rPr lang="en-US" dirty="0"/>
              <a:t> </a:t>
            </a:r>
            <a:r>
              <a:rPr lang="en-US" sz="2800" dirty="0"/>
              <a:t>Metacognition Module Organization</a:t>
            </a:r>
            <a:endParaRPr lang="en-US" dirty="0"/>
          </a:p>
        </p:txBody>
      </p:sp>
      <p:sp>
        <p:nvSpPr>
          <p:cNvPr id="8" name="Content Placeholder 5" descr="Text box explaining part 1, ef 1">
            <a:extLst>
              <a:ext uri="{FF2B5EF4-FFF2-40B4-BE49-F238E27FC236}">
                <a16:creationId xmlns:a16="http://schemas.microsoft.com/office/drawing/2014/main" id="{0D3CF231-4582-CB65-BC62-AE9B640D3732}"/>
              </a:ext>
            </a:extLst>
          </p:cNvPr>
          <p:cNvSpPr>
            <a:spLocks noGrp="1"/>
          </p:cNvSpPr>
          <p:nvPr>
            <p:ph sz="half" idx="2"/>
          </p:nvPr>
        </p:nvSpPr>
        <p:spPr>
          <a:xfrm>
            <a:off x="839789" y="2755323"/>
            <a:ext cx="2764962" cy="3434340"/>
          </a:xfrm>
          <a:ln>
            <a:noFill/>
          </a:ln>
        </p:spPr>
        <p:txBody>
          <a:bodyPr/>
          <a:lstStyle/>
          <a:p>
            <a:pPr>
              <a:spcBef>
                <a:spcPts val="0"/>
              </a:spcBef>
            </a:pPr>
            <a:r>
              <a:rPr lang="en-US" sz="2000" dirty="0"/>
              <a:t>Intro to metacognition</a:t>
            </a:r>
          </a:p>
          <a:p>
            <a:pPr>
              <a:spcBef>
                <a:spcPts val="0"/>
              </a:spcBef>
            </a:pPr>
            <a:r>
              <a:rPr lang="en-US" sz="2000" dirty="0"/>
              <a:t>Increasing cognitive awareness</a:t>
            </a:r>
          </a:p>
          <a:p>
            <a:pPr lvl="1">
              <a:spcBef>
                <a:spcPts val="0"/>
              </a:spcBef>
            </a:pPr>
            <a:r>
              <a:rPr lang="en-US" dirty="0"/>
              <a:t>Declarative</a:t>
            </a:r>
          </a:p>
          <a:p>
            <a:pPr lvl="1">
              <a:spcBef>
                <a:spcPts val="0"/>
              </a:spcBef>
            </a:pPr>
            <a:r>
              <a:rPr lang="en-US" dirty="0"/>
              <a:t>Procedural</a:t>
            </a:r>
          </a:p>
          <a:p>
            <a:pPr lvl="1">
              <a:spcBef>
                <a:spcPts val="0"/>
              </a:spcBef>
            </a:pPr>
            <a:r>
              <a:rPr lang="en-US" dirty="0"/>
              <a:t>Conditional</a:t>
            </a:r>
            <a:r>
              <a:rPr lang="en-US" sz="2200" dirty="0"/>
              <a:t>	</a:t>
            </a:r>
          </a:p>
        </p:txBody>
      </p:sp>
      <p:sp>
        <p:nvSpPr>
          <p:cNvPr id="7" name="Content Placeholder 5" descr="Text box Part 1, EF 1">
            <a:extLst>
              <a:ext uri="{FF2B5EF4-FFF2-40B4-BE49-F238E27FC236}">
                <a16:creationId xmlns:a16="http://schemas.microsoft.com/office/drawing/2014/main" id="{6F012644-EAFB-DEAF-07B4-A9C19A3D67F0}"/>
              </a:ext>
            </a:extLst>
          </p:cNvPr>
          <p:cNvSpPr txBox="1">
            <a:spLocks/>
          </p:cNvSpPr>
          <p:nvPr/>
        </p:nvSpPr>
        <p:spPr>
          <a:xfrm>
            <a:off x="634603" y="1658252"/>
            <a:ext cx="3217862" cy="976312"/>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chemeClr val="accent1"/>
                </a:solidFill>
                <a:effectLst/>
                <a:uLnTx/>
                <a:uFillTx/>
                <a:latin typeface="Calibri"/>
                <a:ea typeface="+mn-ea"/>
                <a:cs typeface="+mn-cs"/>
                <a:sym typeface="Arial"/>
              </a:rPr>
              <a:t>Part 1, EF 1</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chemeClr val="accent1"/>
                </a:solidFill>
                <a:effectLst/>
                <a:uLnTx/>
                <a:uFillTx/>
                <a:latin typeface="Calibri"/>
                <a:ea typeface="+mn-ea"/>
                <a:cs typeface="+mn-cs"/>
                <a:sym typeface="Arial"/>
              </a:rPr>
              <a:t>Intro and Increasing Cognitive Awareness</a:t>
            </a:r>
          </a:p>
        </p:txBody>
      </p:sp>
      <p:sp>
        <p:nvSpPr>
          <p:cNvPr id="10" name="Content Placeholder 5" descr="Text box part 2, ef 2">
            <a:extLst>
              <a:ext uri="{FF2B5EF4-FFF2-40B4-BE49-F238E27FC236}">
                <a16:creationId xmlns:a16="http://schemas.microsoft.com/office/drawing/2014/main" id="{38FF2257-4294-B1CE-0497-A91644331258}"/>
              </a:ext>
            </a:extLst>
          </p:cNvPr>
          <p:cNvSpPr txBox="1">
            <a:spLocks/>
          </p:cNvSpPr>
          <p:nvPr/>
        </p:nvSpPr>
        <p:spPr>
          <a:xfrm>
            <a:off x="4152899" y="1757083"/>
            <a:ext cx="3552031" cy="778650"/>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chemeClr val="accent1"/>
                </a:solidFill>
                <a:effectLst/>
                <a:uLnTx/>
                <a:uFillTx/>
                <a:latin typeface="Calibri"/>
                <a:ea typeface="+mn-ea"/>
                <a:cs typeface="+mn-cs"/>
                <a:sym typeface="Arial"/>
              </a:rPr>
              <a:t>Part 2, EF 2</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chemeClr val="accent1"/>
                </a:solidFill>
                <a:effectLst/>
                <a:uLnTx/>
                <a:uFillTx/>
                <a:latin typeface="Calibri"/>
                <a:ea typeface="+mn-ea"/>
                <a:cs typeface="+mn-cs"/>
                <a:sym typeface="Arial"/>
              </a:rPr>
              <a:t>Regulation of Cognition</a:t>
            </a:r>
          </a:p>
        </p:txBody>
      </p:sp>
      <p:sp>
        <p:nvSpPr>
          <p:cNvPr id="11" name="Content Placeholder 5" descr="Text box explaining part 2, ef 2">
            <a:extLst>
              <a:ext uri="{FF2B5EF4-FFF2-40B4-BE49-F238E27FC236}">
                <a16:creationId xmlns:a16="http://schemas.microsoft.com/office/drawing/2014/main" id="{27453628-5601-3211-EFB6-C11A50481928}"/>
              </a:ext>
            </a:extLst>
          </p:cNvPr>
          <p:cNvSpPr txBox="1">
            <a:spLocks/>
          </p:cNvSpPr>
          <p:nvPr/>
        </p:nvSpPr>
        <p:spPr>
          <a:xfrm>
            <a:off x="4152900" y="2755323"/>
            <a:ext cx="3552031" cy="3455988"/>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Planning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Monitoring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Controlling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Evaluating</a:t>
            </a:r>
          </a:p>
        </p:txBody>
      </p:sp>
      <p:sp>
        <p:nvSpPr>
          <p:cNvPr id="13" name="Content Placeholder 5" descr="Text box explaining part 3, ef 3">
            <a:extLst>
              <a:ext uri="{FF2B5EF4-FFF2-40B4-BE49-F238E27FC236}">
                <a16:creationId xmlns:a16="http://schemas.microsoft.com/office/drawing/2014/main" id="{71C5F3F2-C6B2-E99C-C102-9333AFE4BF00}"/>
              </a:ext>
            </a:extLst>
          </p:cNvPr>
          <p:cNvSpPr txBox="1">
            <a:spLocks/>
          </p:cNvSpPr>
          <p:nvPr/>
        </p:nvSpPr>
        <p:spPr>
          <a:xfrm>
            <a:off x="8005366" y="2755323"/>
            <a:ext cx="3552031" cy="3455989"/>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Thinking norms</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Expectations, goals, reflective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Language to describe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Rigorous tasks and productive struggle</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Physical environment to support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Time, opportunities, and interactions</a:t>
            </a:r>
            <a:endParaRPr kumimoji="0" lang="en-US" sz="2200" b="0" i="0" u="none" strike="noStrike" kern="1200" cap="none" spc="0" normalizeH="0" baseline="0" noProof="0" dirty="0">
              <a:ln>
                <a:noFill/>
              </a:ln>
              <a:solidFill>
                <a:prstClr val="black"/>
              </a:solidFill>
              <a:effectLst/>
              <a:uLnTx/>
              <a:uFillTx/>
              <a:latin typeface="Calibri"/>
              <a:ea typeface="+mn-ea"/>
              <a:cs typeface="+mn-cs"/>
              <a:sym typeface="Arial"/>
            </a:endParaRPr>
          </a:p>
        </p:txBody>
      </p:sp>
      <p:cxnSp>
        <p:nvCxnSpPr>
          <p:cNvPr id="14" name="Straight Connector 13">
            <a:extLst>
              <a:ext uri="{FF2B5EF4-FFF2-40B4-BE49-F238E27FC236}">
                <a16:creationId xmlns:a16="http://schemas.microsoft.com/office/drawing/2014/main" id="{7FC0D3D9-8590-3578-C941-B1612839CE6C}"/>
              </a:ext>
            </a:extLst>
          </p:cNvPr>
          <p:cNvCxnSpPr/>
          <p:nvPr/>
        </p:nvCxnSpPr>
        <p:spPr>
          <a:xfrm>
            <a:off x="3878825" y="1658252"/>
            <a:ext cx="0" cy="44837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3F5BEF-2C09-295E-F5F5-36E4E125F5E3}"/>
              </a:ext>
            </a:extLst>
          </p:cNvPr>
          <p:cNvCxnSpPr/>
          <p:nvPr/>
        </p:nvCxnSpPr>
        <p:spPr>
          <a:xfrm>
            <a:off x="7688481" y="1633538"/>
            <a:ext cx="0" cy="44837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5" descr="Part 3, ef 3">
            <a:extLst>
              <a:ext uri="{FF2B5EF4-FFF2-40B4-BE49-F238E27FC236}">
                <a16:creationId xmlns:a16="http://schemas.microsoft.com/office/drawing/2014/main" id="{51F3638F-C9ED-1A61-B760-3E75EBDB4339}"/>
              </a:ext>
            </a:extLst>
          </p:cNvPr>
          <p:cNvSpPr txBox="1">
            <a:spLocks/>
          </p:cNvSpPr>
          <p:nvPr/>
        </p:nvSpPr>
        <p:spPr>
          <a:xfrm>
            <a:off x="7837089" y="1559421"/>
            <a:ext cx="4186637" cy="976312"/>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00A89E"/>
                </a:solidFill>
                <a:effectLst/>
                <a:uLnTx/>
                <a:uFillTx/>
                <a:latin typeface="Calibri"/>
                <a:ea typeface="+mn-ea"/>
                <a:cs typeface="+mn-cs"/>
                <a:sym typeface="Arial"/>
              </a:rPr>
              <a:t>Part 3, EF 3</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Creating a Metacognitive </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Classroom Culture and Environment</a:t>
            </a:r>
          </a:p>
        </p:txBody>
      </p:sp>
    </p:spTree>
    <p:extLst>
      <p:ext uri="{BB962C8B-B14F-4D97-AF65-F5344CB8AC3E}">
        <p14:creationId xmlns:p14="http://schemas.microsoft.com/office/powerpoint/2010/main" val="15619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0980906" cy="81192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Practice Profile</a:t>
            </a:r>
          </a:p>
        </p:txBody>
      </p:sp>
      <p:pic>
        <p:nvPicPr>
          <p:cNvPr id="7" name="Picture 6">
            <a:extLst>
              <a:ext uri="{FF2B5EF4-FFF2-40B4-BE49-F238E27FC236}">
                <a16:creationId xmlns:a16="http://schemas.microsoft.com/office/drawing/2014/main" id="{9EA5CE89-9584-0CCF-5EBA-4469538A4C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5823" y="1177048"/>
            <a:ext cx="9840353" cy="4493395"/>
          </a:xfrm>
          <a:prstGeom prst="rect">
            <a:avLst/>
          </a:prstGeom>
        </p:spPr>
      </p:pic>
    </p:spTree>
    <p:extLst>
      <p:ext uri="{BB962C8B-B14F-4D97-AF65-F5344CB8AC3E}">
        <p14:creationId xmlns:p14="http://schemas.microsoft.com/office/powerpoint/2010/main" val="157635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dirty="0"/>
              <a:t>Metacognition</a:t>
            </a:r>
          </a:p>
        </p:txBody>
      </p:sp>
      <p:sp>
        <p:nvSpPr>
          <p:cNvPr id="3" name="Text Placeholder 2">
            <a:extLst>
              <a:ext uri="{FF2B5EF4-FFF2-40B4-BE49-F238E27FC236}">
                <a16:creationId xmlns:a16="http://schemas.microsoft.com/office/drawing/2014/main" id="{200CD534-0F15-264F-FD89-452426F826D3}"/>
              </a:ext>
            </a:extLst>
          </p:cNvPr>
          <p:cNvSpPr>
            <a:spLocks noGrp="1"/>
          </p:cNvSpPr>
          <p:nvPr>
            <p:ph type="body" idx="1"/>
          </p:nvPr>
        </p:nvSpPr>
        <p:spPr/>
        <p:txBody>
          <a:bodyPr/>
          <a:lstStyle/>
          <a:p>
            <a:r>
              <a:rPr lang="en-US" dirty="0"/>
              <a:t>Introduction</a:t>
            </a:r>
          </a:p>
          <a:p>
            <a:endParaRPr lang="en-US" dirty="0"/>
          </a:p>
        </p:txBody>
      </p:sp>
    </p:spTree>
    <p:extLst>
      <p:ext uri="{BB962C8B-B14F-4D97-AF65-F5344CB8AC3E}">
        <p14:creationId xmlns:p14="http://schemas.microsoft.com/office/powerpoint/2010/main" val="350878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4400" dirty="0"/>
              <a:t>Session-at-a-Glance</a:t>
            </a:r>
            <a:endParaRPr lang="en-US"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r>
              <a:rPr lang="en-US" sz="2800" dirty="0"/>
              <a:t>An introduction to metacognition</a:t>
            </a:r>
          </a:p>
          <a:p>
            <a:r>
              <a:rPr lang="en-US" sz="2800" dirty="0"/>
              <a:t>Benefits, key features, and impact of metacognitive thinking</a:t>
            </a:r>
          </a:p>
          <a:p>
            <a:r>
              <a:rPr lang="en-US" sz="2800" dirty="0"/>
              <a:t>Understanding cognitive awareness</a:t>
            </a:r>
          </a:p>
          <a:p>
            <a:r>
              <a:rPr lang="en-US" sz="2800" dirty="0"/>
              <a:t>Building declarative, procedural, and conditional knowledge to increase cognitive awareness</a:t>
            </a:r>
          </a:p>
          <a:p>
            <a:r>
              <a:rPr lang="en-US" sz="2800" dirty="0"/>
              <a:t>Establishing classroom structures and lessons to enhance cognition</a:t>
            </a:r>
          </a:p>
          <a:p>
            <a:r>
              <a:rPr lang="en-US" sz="2800" dirty="0"/>
              <a:t>Next Steps Action Plan, Part 1, Strengthening </a:t>
            </a:r>
            <a:r>
              <a:rPr lang="en-US" dirty="0"/>
              <a:t>K</a:t>
            </a:r>
            <a:r>
              <a:rPr lang="en-US" sz="2800" dirty="0"/>
              <a:t>nowledge of Cognition</a:t>
            </a:r>
          </a:p>
          <a:p>
            <a:pPr marL="0" indent="0">
              <a:buNone/>
            </a:pPr>
            <a:endParaRPr lang="en-US" dirty="0"/>
          </a:p>
        </p:txBody>
      </p:sp>
    </p:spTree>
    <p:extLst>
      <p:ext uri="{BB962C8B-B14F-4D97-AF65-F5344CB8AC3E}">
        <p14:creationId xmlns:p14="http://schemas.microsoft.com/office/powerpoint/2010/main" val="278264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3600" dirty="0"/>
              <a:t>Part 1: </a:t>
            </a:r>
            <a:r>
              <a:rPr lang="en-US" sz="3600" dirty="0">
                <a:solidFill>
                  <a:schemeClr val="accent1"/>
                </a:solidFill>
              </a:rPr>
              <a:t>Learning Objectives </a:t>
            </a:r>
            <a:r>
              <a:rPr lang="en-US" sz="3600" dirty="0">
                <a:solidFill>
                  <a:schemeClr val="tx1"/>
                </a:solidFill>
              </a:rPr>
              <a:t>for Cognitive Awareness </a:t>
            </a:r>
            <a:endParaRPr lang="en-US" sz="3600"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r>
              <a:rPr lang="en-US" sz="2800" dirty="0"/>
              <a:t>Provide students with opportunities to understand their personal cognitive assets and weaknesses</a:t>
            </a:r>
          </a:p>
          <a:p>
            <a:r>
              <a:rPr lang="en-US" sz="2800" dirty="0"/>
              <a:t>Increase students’ cognitive awareness by building declarative, procedural, and conditional knowledge</a:t>
            </a:r>
          </a:p>
          <a:p>
            <a:r>
              <a:rPr lang="en-US" sz="2800" dirty="0"/>
              <a:t>Explicitly teach, model, and label cognitive strategies/tools to strengthen metacognitive skills</a:t>
            </a:r>
          </a:p>
          <a:p>
            <a:r>
              <a:rPr lang="en-US" sz="2800" dirty="0"/>
              <a:t>Establish classroom structures and lessons that help students understand and build their cognitive assets</a:t>
            </a:r>
          </a:p>
          <a:p>
            <a:r>
              <a:rPr lang="en-US" sz="2800" dirty="0"/>
              <a:t>Apply knowledge of cognition in reaching learning goals</a:t>
            </a:r>
          </a:p>
          <a:p>
            <a:pPr marL="0" indent="0">
              <a:buNone/>
            </a:pPr>
            <a:endParaRPr lang="en-US" dirty="0"/>
          </a:p>
        </p:txBody>
      </p:sp>
    </p:spTree>
    <p:extLst>
      <p:ext uri="{BB962C8B-B14F-4D97-AF65-F5344CB8AC3E}">
        <p14:creationId xmlns:p14="http://schemas.microsoft.com/office/powerpoint/2010/main" val="75052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3600" dirty="0"/>
              <a:t>Part 1: </a:t>
            </a:r>
            <a:r>
              <a:rPr lang="en-US" sz="3600" dirty="0">
                <a:solidFill>
                  <a:schemeClr val="accent1"/>
                </a:solidFill>
              </a:rPr>
              <a:t>Essential Questions </a:t>
            </a:r>
            <a:r>
              <a:rPr lang="en-US" sz="3600" dirty="0">
                <a:solidFill>
                  <a:schemeClr val="tx1"/>
                </a:solidFill>
              </a:rPr>
              <a:t>for </a:t>
            </a:r>
            <a:r>
              <a:rPr lang="en-US" sz="3600" dirty="0"/>
              <a:t>Cognitive Awareness </a:t>
            </a:r>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a:spcAft>
                <a:spcPts val="600"/>
              </a:spcAft>
            </a:pPr>
            <a:r>
              <a:rPr lang="en-US" sz="2800" i="1" dirty="0"/>
              <a:t>Why is it important for students to engage in metacognitive thinking?</a:t>
            </a:r>
          </a:p>
          <a:p>
            <a:pPr>
              <a:spcAft>
                <a:spcPts val="600"/>
              </a:spcAft>
            </a:pPr>
            <a:r>
              <a:rPr lang="en-US" sz="2800" i="1" dirty="0"/>
              <a:t>How can educators increase students’ knowledge of cognition?</a:t>
            </a:r>
          </a:p>
          <a:p>
            <a:pPr>
              <a:spcAft>
                <a:spcPts val="600"/>
              </a:spcAft>
            </a:pPr>
            <a:r>
              <a:rPr lang="en-US" sz="2800" i="1" dirty="0"/>
              <a:t>What strategies and tools can be used to help students improve metacognitive regulation processes?</a:t>
            </a:r>
          </a:p>
          <a:p>
            <a:pPr>
              <a:spcAft>
                <a:spcPts val="600"/>
              </a:spcAft>
            </a:pPr>
            <a:r>
              <a:rPr lang="en-US" sz="2800" i="1" dirty="0"/>
              <a:t>How can a classroom culture and environment be established to encourage and support metacognitive thinking?</a:t>
            </a:r>
          </a:p>
          <a:p>
            <a:pPr marL="0" indent="0">
              <a:buNone/>
            </a:pPr>
            <a:endParaRPr lang="en-US" dirty="0"/>
          </a:p>
        </p:txBody>
      </p:sp>
    </p:spTree>
    <p:extLst>
      <p:ext uri="{BB962C8B-B14F-4D97-AF65-F5344CB8AC3E}">
        <p14:creationId xmlns:p14="http://schemas.microsoft.com/office/powerpoint/2010/main" val="30261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13C98C-745C-771B-EBC2-E6E14DD27537}"/>
              </a:ext>
            </a:extLst>
          </p:cNvPr>
          <p:cNvSpPr>
            <a:spLocks noGrp="1"/>
          </p:cNvSpPr>
          <p:nvPr>
            <p:ph type="title"/>
          </p:nvPr>
        </p:nvSpPr>
        <p:spPr>
          <a:xfrm>
            <a:off x="838200" y="365126"/>
            <a:ext cx="10725150" cy="787400"/>
          </a:xfrm>
        </p:spPr>
        <p:txBody>
          <a:bodyPr/>
          <a:lstStyle/>
          <a:p>
            <a:r>
              <a:rPr lang="en-US" sz="3600" dirty="0"/>
              <a:t>Metacognition Starter Activity</a:t>
            </a:r>
          </a:p>
        </p:txBody>
      </p:sp>
      <p:pic>
        <p:nvPicPr>
          <p:cNvPr id="3" name="Picture 2" descr="A picture of the Metacognition Starter Activity ">
            <a:extLst>
              <a:ext uri="{FF2B5EF4-FFF2-40B4-BE49-F238E27FC236}">
                <a16:creationId xmlns:a16="http://schemas.microsoft.com/office/drawing/2014/main" id="{B35A5D28-9C7A-8F0B-F43F-C72744736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722" y="1152526"/>
            <a:ext cx="6788105" cy="4914059"/>
          </a:xfrm>
          <a:prstGeom prst="rect">
            <a:avLst/>
          </a:prstGeom>
        </p:spPr>
      </p:pic>
      <p:sp>
        <p:nvSpPr>
          <p:cNvPr id="5" name="TextBox 4">
            <a:extLst>
              <a:ext uri="{FF2B5EF4-FFF2-40B4-BE49-F238E27FC236}">
                <a16:creationId xmlns:a16="http://schemas.microsoft.com/office/drawing/2014/main" id="{2BCBCBC2-694F-351D-3614-A96F7C4A91F4}"/>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0577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01C960-4203-DBEA-A9BA-B75DFA8721BC}"/>
              </a:ext>
            </a:extLst>
          </p:cNvPr>
          <p:cNvSpPr>
            <a:spLocks noGrp="1"/>
          </p:cNvSpPr>
          <p:nvPr>
            <p:ph idx="1"/>
          </p:nvPr>
        </p:nvSpPr>
        <p:spPr>
          <a:xfrm>
            <a:off x="773723" y="682906"/>
            <a:ext cx="10594146" cy="5461288"/>
          </a:xfrm>
        </p:spPr>
        <p:txBody>
          <a:bodyPr>
            <a:normAutofit/>
          </a:bodyPr>
          <a:lstStyle/>
          <a:p>
            <a:pPr marL="0" indent="0">
              <a:buNone/>
            </a:pPr>
            <a:r>
              <a:rPr lang="en-US" dirty="0"/>
              <a:t>The purpose of this activity is to reflect on your current state of mind and factors that affect your current learning power. Participants should stand in some open space in the room, facing the projected slides.</a:t>
            </a:r>
          </a:p>
          <a:p>
            <a:pPr marL="0" indent="0">
              <a:buNone/>
            </a:pPr>
            <a:endParaRPr lang="en-US" dirty="0"/>
          </a:p>
          <a:p>
            <a:pPr marL="0" indent="0">
              <a:buNone/>
            </a:pPr>
            <a:r>
              <a:rPr lang="en-US" dirty="0"/>
              <a:t>For each of the questions on the next few slides, move to the left side of the room if you agree with the statement and to the right side if you disagree.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Discuss the metacognition “factoid” on each slide after participants choose a side.</a:t>
            </a:r>
          </a:p>
          <a:p>
            <a:pPr marL="0" indent="0">
              <a:buNone/>
            </a:pPr>
            <a:endParaRPr lang="en-US" sz="1800" dirty="0"/>
          </a:p>
          <a:p>
            <a:endParaRPr lang="en-US" sz="1800" dirty="0"/>
          </a:p>
          <a:p>
            <a:endParaRPr lang="en-US" sz="1800" dirty="0"/>
          </a:p>
        </p:txBody>
      </p:sp>
      <p:sp>
        <p:nvSpPr>
          <p:cNvPr id="5" name="TextBox 4">
            <a:extLst>
              <a:ext uri="{FF2B5EF4-FFF2-40B4-BE49-F238E27FC236}">
                <a16:creationId xmlns:a16="http://schemas.microsoft.com/office/drawing/2014/main" id="{A49C4227-D456-C9F9-3394-66CFBB2F2E80}"/>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a scale that reads from &quot;agree&quot; to &quot;disagree&quot;">
            <a:extLst>
              <a:ext uri="{FF2B5EF4-FFF2-40B4-BE49-F238E27FC236}">
                <a16:creationId xmlns:a16="http://schemas.microsoft.com/office/drawing/2014/main" id="{824553CD-E198-8F03-86EA-9887DB1E20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203" y="3413550"/>
            <a:ext cx="7797593" cy="761927"/>
          </a:xfrm>
          <a:prstGeom prst="rect">
            <a:avLst/>
          </a:prstGeom>
        </p:spPr>
      </p:pic>
    </p:spTree>
    <p:extLst>
      <p:ext uri="{BB962C8B-B14F-4D97-AF65-F5344CB8AC3E}">
        <p14:creationId xmlns:p14="http://schemas.microsoft.com/office/powerpoint/2010/main" val="235479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01C960-4203-DBEA-A9BA-B75DFA8721BC}"/>
              </a:ext>
            </a:extLst>
          </p:cNvPr>
          <p:cNvSpPr>
            <a:spLocks noGrp="1"/>
          </p:cNvSpPr>
          <p:nvPr>
            <p:ph idx="1"/>
          </p:nvPr>
        </p:nvSpPr>
        <p:spPr>
          <a:xfrm>
            <a:off x="773723" y="1927274"/>
            <a:ext cx="10594146" cy="4216920"/>
          </a:xfrm>
        </p:spPr>
        <p:txBody>
          <a:bodyPr>
            <a:normAutofit/>
          </a:bodyPr>
          <a:lstStyle/>
          <a:p>
            <a:pPr marL="0" indent="0" algn="ctr">
              <a:spcAft>
                <a:spcPts val="600"/>
              </a:spcAft>
              <a:buNone/>
            </a:pPr>
            <a:r>
              <a:rPr lang="en-US" dirty="0"/>
              <a:t>(Read statement out loud) </a:t>
            </a:r>
            <a:endParaRPr lang="en-US" sz="3200" b="1" dirty="0">
              <a:solidFill>
                <a:schemeClr val="accent1"/>
              </a:solidFill>
            </a:endParaRPr>
          </a:p>
          <a:p>
            <a:pPr marL="0" indent="0" algn="ctr">
              <a:spcAft>
                <a:spcPts val="600"/>
              </a:spcAft>
              <a:buNone/>
            </a:pPr>
            <a:r>
              <a:rPr lang="en-US" sz="3200" b="1" dirty="0">
                <a:solidFill>
                  <a:schemeClr val="accent1"/>
                </a:solidFill>
              </a:rPr>
              <a:t>“I am in a good state of mind for learning right now.” </a:t>
            </a:r>
            <a:endParaRPr lang="en-US" dirty="0"/>
          </a:p>
          <a:p>
            <a:pPr marL="0" indent="0" algn="ctr">
              <a:spcAft>
                <a:spcPts val="600"/>
              </a:spcAft>
              <a:buNone/>
            </a:pPr>
            <a:r>
              <a:rPr lang="en-US" dirty="0"/>
              <a:t>(Participants move to left or right side of the room)</a:t>
            </a:r>
          </a:p>
          <a:p>
            <a:pPr marL="0" indent="0">
              <a:buNone/>
            </a:pPr>
            <a:endParaRPr lang="en-US" dirty="0"/>
          </a:p>
          <a:p>
            <a:pPr marL="0" indent="0">
              <a:buNone/>
            </a:pPr>
            <a:r>
              <a:rPr lang="en-US" dirty="0"/>
              <a:t>Factoid: Research has found that mental powers (such as intelligence, memory, and concentration) are not fixed but can change and grove over time. Understanding and realizing this fact leads to a “growth mindset” which can help you to succeed.</a:t>
            </a:r>
          </a:p>
          <a:p>
            <a:pPr marL="0" indent="0">
              <a:buNone/>
            </a:pPr>
            <a:endParaRPr lang="en-US" sz="1800" dirty="0"/>
          </a:p>
          <a:p>
            <a:endParaRPr lang="en-US" sz="1800" dirty="0"/>
          </a:p>
          <a:p>
            <a:endParaRPr lang="en-US" sz="1800" dirty="0"/>
          </a:p>
        </p:txBody>
      </p:sp>
      <p:sp>
        <p:nvSpPr>
          <p:cNvPr id="6" name="TextBox 5">
            <a:extLst>
              <a:ext uri="{FF2B5EF4-FFF2-40B4-BE49-F238E27FC236}">
                <a16:creationId xmlns:a16="http://schemas.microsoft.com/office/drawing/2014/main" id="{AA6EFEDB-327B-9D8B-4C85-79C0249D3AF3}"/>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phic 2" descr="a scale that reads from &quot;agree&quot; to &quot;disagree&quot;">
            <a:extLst>
              <a:ext uri="{FF2B5EF4-FFF2-40B4-BE49-F238E27FC236}">
                <a16:creationId xmlns:a16="http://schemas.microsoft.com/office/drawing/2014/main" id="{B57005C4-74CD-DF78-4247-EDDC154943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204" y="812230"/>
            <a:ext cx="7797593" cy="761927"/>
          </a:xfrm>
          <a:prstGeom prst="rect">
            <a:avLst/>
          </a:prstGeom>
        </p:spPr>
      </p:pic>
    </p:spTree>
    <p:extLst>
      <p:ext uri="{BB962C8B-B14F-4D97-AF65-F5344CB8AC3E}">
        <p14:creationId xmlns:p14="http://schemas.microsoft.com/office/powerpoint/2010/main" val="298469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01C960-4203-DBEA-A9BA-B75DFA8721BC}"/>
              </a:ext>
            </a:extLst>
          </p:cNvPr>
          <p:cNvSpPr>
            <a:spLocks noGrp="1"/>
          </p:cNvSpPr>
          <p:nvPr>
            <p:ph idx="1"/>
          </p:nvPr>
        </p:nvSpPr>
        <p:spPr>
          <a:xfrm>
            <a:off x="773723" y="1885071"/>
            <a:ext cx="10594146" cy="4259123"/>
          </a:xfrm>
        </p:spPr>
        <p:txBody>
          <a:bodyPr>
            <a:normAutofit/>
          </a:bodyPr>
          <a:lstStyle/>
          <a:p>
            <a:pPr marL="0" indent="0" algn="ctr">
              <a:buNone/>
            </a:pPr>
            <a:r>
              <a:rPr lang="en-US" sz="3200" b="1" dirty="0">
                <a:solidFill>
                  <a:schemeClr val="accent1"/>
                </a:solidFill>
              </a:rPr>
              <a:t>“I feel tired and lacking in energy due to a lack of sleep.”</a:t>
            </a:r>
          </a:p>
          <a:p>
            <a:pPr marL="0" indent="0">
              <a:buNone/>
            </a:pPr>
            <a:endParaRPr lang="en-US" dirty="0"/>
          </a:p>
          <a:p>
            <a:pPr marL="0" indent="0">
              <a:buNone/>
            </a:pPr>
            <a:r>
              <a:rPr lang="en-US" dirty="0"/>
              <a:t>Factoid: Sleep helps to maintain a healthy and effective brain. Most adults need at least 8 hours sleep every night. Long-term sleep deprivation reduces the mind’s power and capacity to learn. </a:t>
            </a:r>
            <a:endParaRPr lang="en-US" sz="1800" dirty="0"/>
          </a:p>
          <a:p>
            <a:endParaRPr lang="en-US" sz="1800" dirty="0"/>
          </a:p>
          <a:p>
            <a:endParaRPr lang="en-US" sz="1800" dirty="0"/>
          </a:p>
        </p:txBody>
      </p:sp>
      <p:sp>
        <p:nvSpPr>
          <p:cNvPr id="5" name="TextBox 4">
            <a:extLst>
              <a:ext uri="{FF2B5EF4-FFF2-40B4-BE49-F238E27FC236}">
                <a16:creationId xmlns:a16="http://schemas.microsoft.com/office/drawing/2014/main" id="{CA7EEFE6-AC8A-2B17-D110-3DDAFE4931DD}"/>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a scale that reads from &quot;agree&quot; to &quot;disagree&quot;">
            <a:extLst>
              <a:ext uri="{FF2B5EF4-FFF2-40B4-BE49-F238E27FC236}">
                <a16:creationId xmlns:a16="http://schemas.microsoft.com/office/drawing/2014/main" id="{53DF9DFC-740D-8C51-382E-FFE93F8AD4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203" y="812230"/>
            <a:ext cx="7797593" cy="761927"/>
          </a:xfrm>
          <a:prstGeom prst="rect">
            <a:avLst/>
          </a:prstGeom>
        </p:spPr>
      </p:pic>
    </p:spTree>
    <p:extLst>
      <p:ext uri="{BB962C8B-B14F-4D97-AF65-F5344CB8AC3E}">
        <p14:creationId xmlns:p14="http://schemas.microsoft.com/office/powerpoint/2010/main" val="2204339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01C960-4203-DBEA-A9BA-B75DFA8721BC}"/>
              </a:ext>
            </a:extLst>
          </p:cNvPr>
          <p:cNvSpPr>
            <a:spLocks noGrp="1"/>
          </p:cNvSpPr>
          <p:nvPr>
            <p:ph idx="1"/>
          </p:nvPr>
        </p:nvSpPr>
        <p:spPr>
          <a:xfrm>
            <a:off x="773723" y="1941343"/>
            <a:ext cx="10594146" cy="4202852"/>
          </a:xfrm>
        </p:spPr>
        <p:txBody>
          <a:bodyPr>
            <a:normAutofit/>
          </a:bodyPr>
          <a:lstStyle/>
          <a:p>
            <a:pPr marL="0" indent="0" algn="ctr">
              <a:buNone/>
            </a:pPr>
            <a:r>
              <a:rPr lang="en-US" sz="3200" b="1" dirty="0">
                <a:solidFill>
                  <a:schemeClr val="accent1"/>
                </a:solidFill>
              </a:rPr>
              <a:t>“I am distracted by irrelevant thoughts and feelings.”</a:t>
            </a:r>
          </a:p>
          <a:p>
            <a:pPr marL="0" indent="0">
              <a:buNone/>
            </a:pPr>
            <a:endParaRPr lang="en-US" dirty="0"/>
          </a:p>
          <a:p>
            <a:pPr marL="0" indent="0">
              <a:buNone/>
            </a:pPr>
            <a:r>
              <a:rPr lang="en-US" dirty="0"/>
              <a:t>Factoid: Meditation and mindfulness can help people to become better at concentrating for long periods of time! Turning back into the present moment (for example, by focusing on your breath) is a good way to help regulate thoughts and feelings.</a:t>
            </a:r>
            <a:endParaRPr lang="en-US" sz="1800" dirty="0"/>
          </a:p>
          <a:p>
            <a:endParaRPr lang="en-US" sz="1800" dirty="0"/>
          </a:p>
          <a:p>
            <a:endParaRPr lang="en-US" sz="1800" dirty="0"/>
          </a:p>
        </p:txBody>
      </p:sp>
      <p:sp>
        <p:nvSpPr>
          <p:cNvPr id="5" name="TextBox 4">
            <a:extLst>
              <a:ext uri="{FF2B5EF4-FFF2-40B4-BE49-F238E27FC236}">
                <a16:creationId xmlns:a16="http://schemas.microsoft.com/office/drawing/2014/main" id="{C63F4E84-5CE2-DD8D-8E82-8C8E85ED7D44}"/>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a scale that reads from &quot;agree&quot; to &quot;disagree&quot;">
            <a:extLst>
              <a:ext uri="{FF2B5EF4-FFF2-40B4-BE49-F238E27FC236}">
                <a16:creationId xmlns:a16="http://schemas.microsoft.com/office/drawing/2014/main" id="{73394538-A5FD-FA8F-F6E0-27766FCCF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203" y="812230"/>
            <a:ext cx="7797593" cy="761927"/>
          </a:xfrm>
          <a:prstGeom prst="rect">
            <a:avLst/>
          </a:prstGeom>
        </p:spPr>
      </p:pic>
    </p:spTree>
    <p:extLst>
      <p:ext uri="{BB962C8B-B14F-4D97-AF65-F5344CB8AC3E}">
        <p14:creationId xmlns:p14="http://schemas.microsoft.com/office/powerpoint/2010/main" val="319808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#3</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buNone/>
            </a:pPr>
            <a:r>
              <a:rPr lang="en-US" sz="2800" b="1" dirty="0"/>
              <a:t>In-person professional development suggestions</a:t>
            </a:r>
          </a:p>
          <a:p>
            <a:pPr>
              <a:spcAft>
                <a:spcPts val="0"/>
              </a:spcAft>
            </a:pPr>
            <a:r>
              <a:rPr lang="en-US" sz="2200" dirty="0"/>
              <a:t>The following estimated times for Metacognition Module parts are based on providing participants with ample time to process and reflect on content.</a:t>
            </a:r>
          </a:p>
          <a:p>
            <a:pPr lvl="1">
              <a:spcBef>
                <a:spcPts val="0"/>
              </a:spcBef>
              <a:buFont typeface="Arial" panose="020B0604020202020204" pitchFamily="34" charset="0"/>
              <a:buChar char="•"/>
            </a:pPr>
            <a:r>
              <a:rPr lang="en-US" sz="2200" dirty="0"/>
              <a:t>Part 1: Introduction and Increasing Cognitive Awareness, </a:t>
            </a:r>
            <a:r>
              <a:rPr lang="en-US" sz="2200" b="1" dirty="0">
                <a:solidFill>
                  <a:schemeClr val="accent1"/>
                </a:solidFill>
              </a:rPr>
              <a:t>2.5 hours</a:t>
            </a:r>
          </a:p>
          <a:p>
            <a:pPr lvl="1">
              <a:spcBef>
                <a:spcPts val="0"/>
              </a:spcBef>
              <a:buFont typeface="Arial" panose="020B0604020202020204" pitchFamily="34" charset="0"/>
              <a:buChar char="•"/>
            </a:pPr>
            <a:r>
              <a:rPr lang="en-US" sz="2200" dirty="0"/>
              <a:t>Part 2: Regulation of Cognition, </a:t>
            </a:r>
            <a:r>
              <a:rPr lang="en-US" sz="2200" b="1" dirty="0">
                <a:solidFill>
                  <a:schemeClr val="accent1"/>
                </a:solidFill>
              </a:rPr>
              <a:t>3 hours</a:t>
            </a:r>
          </a:p>
          <a:p>
            <a:pPr lvl="1">
              <a:spcBef>
                <a:spcPts val="0"/>
              </a:spcBef>
              <a:buFont typeface="Arial" panose="020B0604020202020204" pitchFamily="34" charset="0"/>
              <a:buChar char="•"/>
            </a:pPr>
            <a:r>
              <a:rPr lang="en-US" sz="2200" dirty="0"/>
              <a:t>Part 3: Creating a Metacognitive Climate and Environment, </a:t>
            </a:r>
            <a:r>
              <a:rPr lang="en-US" sz="2200" b="1" dirty="0">
                <a:solidFill>
                  <a:schemeClr val="accent1"/>
                </a:solidFill>
              </a:rPr>
              <a:t>2.5 hours</a:t>
            </a:r>
          </a:p>
          <a:p>
            <a:pPr marL="0" indent="0">
              <a:buNone/>
            </a:pPr>
            <a:r>
              <a:rPr lang="en-US" sz="2200" dirty="0"/>
              <a:t>		Total = </a:t>
            </a:r>
            <a:r>
              <a:rPr lang="en-US" sz="2200" b="1" dirty="0">
                <a:solidFill>
                  <a:schemeClr val="accent1"/>
                </a:solidFill>
              </a:rPr>
              <a:t>8 hours</a:t>
            </a:r>
          </a:p>
          <a:p>
            <a:r>
              <a:rPr lang="en-US" sz="2200" dirty="0"/>
              <a:t>Read the slide notes thoroughly as they provide detailed information to assist you in preparation for and delivery of the presentation. </a:t>
            </a:r>
          </a:p>
          <a:p>
            <a:r>
              <a:rPr lang="en-US" sz="2200" dirty="0"/>
              <a:t>Some reflection activities can be expanded by using the activities designated OPTIONAL.</a:t>
            </a:r>
          </a:p>
          <a:p>
            <a:pPr>
              <a:spcAft>
                <a:spcPts val="0"/>
              </a:spcAft>
            </a:pPr>
            <a:r>
              <a:rPr lang="en-US" sz="2200" dirty="0"/>
              <a:t>Breaks can be added at the presenter’s discretion. </a:t>
            </a:r>
          </a:p>
          <a:p>
            <a:pPr marL="0" indent="0">
              <a:buNone/>
            </a:pPr>
            <a:endParaRPr lang="en-US" dirty="0"/>
          </a:p>
        </p:txBody>
      </p:sp>
    </p:spTree>
    <p:extLst>
      <p:ext uri="{BB962C8B-B14F-4D97-AF65-F5344CB8AC3E}">
        <p14:creationId xmlns:p14="http://schemas.microsoft.com/office/powerpoint/2010/main" val="240051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01C960-4203-DBEA-A9BA-B75DFA8721BC}"/>
              </a:ext>
            </a:extLst>
          </p:cNvPr>
          <p:cNvSpPr>
            <a:spLocks noGrp="1"/>
          </p:cNvSpPr>
          <p:nvPr>
            <p:ph idx="1"/>
          </p:nvPr>
        </p:nvSpPr>
        <p:spPr>
          <a:xfrm>
            <a:off x="773723" y="1941343"/>
            <a:ext cx="10594146" cy="4202852"/>
          </a:xfrm>
        </p:spPr>
        <p:txBody>
          <a:bodyPr>
            <a:normAutofit/>
          </a:bodyPr>
          <a:lstStyle/>
          <a:p>
            <a:pPr marL="0" indent="0" algn="ctr">
              <a:buNone/>
            </a:pPr>
            <a:r>
              <a:rPr lang="en-US" sz="3200" b="1" dirty="0">
                <a:solidFill>
                  <a:schemeClr val="accent1"/>
                </a:solidFill>
              </a:rPr>
              <a:t>“My mind feels relaxed but focused.”</a:t>
            </a:r>
          </a:p>
          <a:p>
            <a:pPr marL="0" indent="0">
              <a:buNone/>
            </a:pPr>
            <a:endParaRPr lang="en-US" dirty="0"/>
          </a:p>
          <a:p>
            <a:pPr marL="0" indent="0">
              <a:buNone/>
            </a:pPr>
            <a:r>
              <a:rPr lang="en-US" dirty="0"/>
              <a:t>Factoid: There are three main ways metacognition can help to build your learning power.</a:t>
            </a:r>
          </a:p>
          <a:p>
            <a:pPr marL="800100" lvl="1" indent="-342900">
              <a:buSzPct val="100000"/>
              <a:buAutoNum type="arabicPeriod"/>
            </a:pPr>
            <a:r>
              <a:rPr lang="en-US" sz="2400" dirty="0"/>
              <a:t>Boosting metacognitive powers (e.g., intelligence)</a:t>
            </a:r>
          </a:p>
          <a:p>
            <a:pPr marL="800100" lvl="1" indent="-342900">
              <a:buSzPct val="100000"/>
              <a:buAutoNum type="arabicPeriod"/>
            </a:pPr>
            <a:r>
              <a:rPr lang="en-US" sz="2400" dirty="0"/>
              <a:t>Enhancing metacognitive skills (e.g., organization and planning)</a:t>
            </a:r>
          </a:p>
          <a:p>
            <a:pPr marL="800100" lvl="1" indent="-342900">
              <a:buSzPct val="100000"/>
              <a:buAutoNum type="arabicPeriod"/>
            </a:pPr>
            <a:r>
              <a:rPr lang="en-US" sz="2400" dirty="0"/>
              <a:t>Using metacognitive strategies (e.g., setting long-term goals)</a:t>
            </a:r>
          </a:p>
          <a:p>
            <a:endParaRPr lang="en-US" sz="1800" dirty="0"/>
          </a:p>
          <a:p>
            <a:endParaRPr lang="en-US" sz="1800" dirty="0"/>
          </a:p>
        </p:txBody>
      </p:sp>
      <p:sp>
        <p:nvSpPr>
          <p:cNvPr id="5" name="TextBox 4">
            <a:extLst>
              <a:ext uri="{FF2B5EF4-FFF2-40B4-BE49-F238E27FC236}">
                <a16:creationId xmlns:a16="http://schemas.microsoft.com/office/drawing/2014/main" id="{508F9611-63D5-B88B-AABB-0CBF206352E6}"/>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a scale that reads from &quot;agree&quot; to &quot;disagree&quot;">
            <a:extLst>
              <a:ext uri="{FF2B5EF4-FFF2-40B4-BE49-F238E27FC236}">
                <a16:creationId xmlns:a16="http://schemas.microsoft.com/office/drawing/2014/main" id="{F4746EEA-8709-744C-6C70-7EE91B57B4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203" y="812230"/>
            <a:ext cx="7797593" cy="761927"/>
          </a:xfrm>
          <a:prstGeom prst="rect">
            <a:avLst/>
          </a:prstGeom>
        </p:spPr>
      </p:pic>
    </p:spTree>
    <p:extLst>
      <p:ext uri="{BB962C8B-B14F-4D97-AF65-F5344CB8AC3E}">
        <p14:creationId xmlns:p14="http://schemas.microsoft.com/office/powerpoint/2010/main" val="3484644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01C960-4203-DBEA-A9BA-B75DFA8721BC}"/>
              </a:ext>
            </a:extLst>
          </p:cNvPr>
          <p:cNvSpPr>
            <a:spLocks noGrp="1"/>
          </p:cNvSpPr>
          <p:nvPr>
            <p:ph idx="1"/>
          </p:nvPr>
        </p:nvSpPr>
        <p:spPr>
          <a:xfrm>
            <a:off x="773723" y="1941342"/>
            <a:ext cx="10594146" cy="4202852"/>
          </a:xfrm>
        </p:spPr>
        <p:txBody>
          <a:bodyPr>
            <a:normAutofit/>
          </a:bodyPr>
          <a:lstStyle/>
          <a:p>
            <a:pPr marL="0" indent="0" algn="ctr">
              <a:buNone/>
            </a:pPr>
            <a:r>
              <a:rPr lang="en-US" sz="3200" b="1" dirty="0">
                <a:solidFill>
                  <a:schemeClr val="accent1"/>
                </a:solidFill>
              </a:rPr>
              <a:t>“I feel positive about both myself and this subject today.”</a:t>
            </a:r>
          </a:p>
          <a:p>
            <a:pPr marL="0" indent="0">
              <a:buNone/>
            </a:pPr>
            <a:endParaRPr lang="en-US" dirty="0"/>
          </a:p>
          <a:p>
            <a:pPr marL="0" indent="0">
              <a:buNone/>
            </a:pPr>
            <a:r>
              <a:rPr lang="en-US" dirty="0"/>
              <a:t>Factoid: Research has shown that mental powers (such as intelligence, memory, and concentration) are not fixed but can change and grow over time. Understanding and realizing this fact leads to a ‘growth mindset’ which can help you to succeed.</a:t>
            </a:r>
            <a:endParaRPr lang="en-US" sz="2400" dirty="0"/>
          </a:p>
          <a:p>
            <a:endParaRPr lang="en-US" sz="1800" dirty="0"/>
          </a:p>
          <a:p>
            <a:endParaRPr lang="en-US" sz="1800" dirty="0"/>
          </a:p>
        </p:txBody>
      </p:sp>
      <p:sp>
        <p:nvSpPr>
          <p:cNvPr id="5" name="TextBox 4">
            <a:extLst>
              <a:ext uri="{FF2B5EF4-FFF2-40B4-BE49-F238E27FC236}">
                <a16:creationId xmlns:a16="http://schemas.microsoft.com/office/drawing/2014/main" id="{9C4D7DE2-D475-35AC-F3CC-7D395F9E9E89}"/>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a scale that reads from &quot;agree&quot; to &quot;disagree&quot;">
            <a:extLst>
              <a:ext uri="{FF2B5EF4-FFF2-40B4-BE49-F238E27FC236}">
                <a16:creationId xmlns:a16="http://schemas.microsoft.com/office/drawing/2014/main" id="{FC3EA2E6-4670-4C83-0B48-43A1947007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203" y="812230"/>
            <a:ext cx="7797593" cy="761927"/>
          </a:xfrm>
          <a:prstGeom prst="rect">
            <a:avLst/>
          </a:prstGeom>
        </p:spPr>
      </p:pic>
    </p:spTree>
    <p:extLst>
      <p:ext uri="{BB962C8B-B14F-4D97-AF65-F5344CB8AC3E}">
        <p14:creationId xmlns:p14="http://schemas.microsoft.com/office/powerpoint/2010/main" val="3737873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01C960-4203-DBEA-A9BA-B75DFA8721BC}"/>
              </a:ext>
            </a:extLst>
          </p:cNvPr>
          <p:cNvSpPr>
            <a:spLocks noGrp="1"/>
          </p:cNvSpPr>
          <p:nvPr>
            <p:ph idx="1"/>
          </p:nvPr>
        </p:nvSpPr>
        <p:spPr>
          <a:xfrm>
            <a:off x="773723" y="1941342"/>
            <a:ext cx="10594146" cy="4202852"/>
          </a:xfrm>
        </p:spPr>
        <p:txBody>
          <a:bodyPr>
            <a:normAutofit/>
          </a:bodyPr>
          <a:lstStyle/>
          <a:p>
            <a:pPr marL="0" indent="0" algn="ctr">
              <a:buNone/>
            </a:pPr>
            <a:r>
              <a:rPr lang="en-US" sz="3200" b="1" dirty="0">
                <a:solidFill>
                  <a:schemeClr val="accent1"/>
                </a:solidFill>
              </a:rPr>
              <a:t>“I haven’t had enough physical activity today.”</a:t>
            </a:r>
          </a:p>
          <a:p>
            <a:pPr marL="0" indent="0">
              <a:buNone/>
            </a:pPr>
            <a:endParaRPr lang="en-US" dirty="0"/>
          </a:p>
          <a:p>
            <a:pPr marL="0" indent="0">
              <a:buNone/>
            </a:pPr>
            <a:r>
              <a:rPr lang="en-US" dirty="0"/>
              <a:t>Factoid: Metacognition focuses on thought and how we think. ‘Metamemory’ focuses on how we remember things; why we remember some things easily and forget others; and how we can enhance our memory. There are ways to improve your memory over time.</a:t>
            </a:r>
            <a:endParaRPr lang="en-US" sz="1800" dirty="0"/>
          </a:p>
        </p:txBody>
      </p:sp>
      <p:sp>
        <p:nvSpPr>
          <p:cNvPr id="5" name="TextBox 4">
            <a:extLst>
              <a:ext uri="{FF2B5EF4-FFF2-40B4-BE49-F238E27FC236}">
                <a16:creationId xmlns:a16="http://schemas.microsoft.com/office/drawing/2014/main" id="{E8A51493-2D52-39E8-6E13-33B170107086}"/>
              </a:ext>
            </a:extLst>
          </p:cNvPr>
          <p:cNvSpPr txBox="1"/>
          <p:nvPr/>
        </p:nvSpPr>
        <p:spPr>
          <a:xfrm>
            <a:off x="3046971" y="6142036"/>
            <a:ext cx="6098058" cy="375552"/>
          </a:xfrm>
          <a:prstGeom prst="rect">
            <a:avLst/>
          </a:prstGeom>
          <a:noFill/>
        </p:spPr>
        <p:txBody>
          <a:bodyPr wrap="square">
            <a:spAutoFit/>
          </a:bodyPr>
          <a:lstStyle/>
          <a:p>
            <a:pPr marL="0" marR="0" indent="-457200" algn="ctr">
              <a:lnSpc>
                <a:spcPct val="107000"/>
              </a:lnSpc>
              <a:spcBef>
                <a:spcPts val="0"/>
              </a:spcBef>
              <a:spcAft>
                <a:spcPts val="100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https://www.globalmetacognition.com/copy-of-tbc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a scale that reads from &quot;agree&quot; to &quot;disagree&quot;">
            <a:extLst>
              <a:ext uri="{FF2B5EF4-FFF2-40B4-BE49-F238E27FC236}">
                <a16:creationId xmlns:a16="http://schemas.microsoft.com/office/drawing/2014/main" id="{11DD6969-34C9-E9F3-3923-6ABE9B4C1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203" y="812230"/>
            <a:ext cx="7797593" cy="761927"/>
          </a:xfrm>
          <a:prstGeom prst="rect">
            <a:avLst/>
          </a:prstGeom>
        </p:spPr>
      </p:pic>
    </p:spTree>
    <p:extLst>
      <p:ext uri="{BB962C8B-B14F-4D97-AF65-F5344CB8AC3E}">
        <p14:creationId xmlns:p14="http://schemas.microsoft.com/office/powerpoint/2010/main" val="388524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F51-6106-E143-A5C0-BC7143C4E818}"/>
              </a:ext>
            </a:extLst>
          </p:cNvPr>
          <p:cNvSpPr>
            <a:spLocks noGrp="1"/>
          </p:cNvSpPr>
          <p:nvPr>
            <p:ph type="title"/>
          </p:nvPr>
        </p:nvSpPr>
        <p:spPr/>
        <p:txBody>
          <a:bodyPr>
            <a:noAutofit/>
          </a:bodyPr>
          <a:lstStyle/>
          <a:p>
            <a:r>
              <a:rPr lang="en-US" dirty="0"/>
              <a:t>What is Metacognition?</a:t>
            </a:r>
          </a:p>
        </p:txBody>
      </p:sp>
      <p:pic>
        <p:nvPicPr>
          <p:cNvPr id="7" name="Graphic 6" descr="A brain made up of puzzle pieces fitting together, they represent speech, thought, emotions and observations.  ">
            <a:extLst>
              <a:ext uri="{FF2B5EF4-FFF2-40B4-BE49-F238E27FC236}">
                <a16:creationId xmlns:a16="http://schemas.microsoft.com/office/drawing/2014/main" id="{612D5AD6-9D71-ADE5-E8AA-7EE3015B33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5617" y="1462405"/>
            <a:ext cx="3780766" cy="4738465"/>
          </a:xfrm>
          <a:prstGeom prst="rect">
            <a:avLst/>
          </a:prstGeom>
        </p:spPr>
      </p:pic>
    </p:spTree>
    <p:extLst>
      <p:ext uri="{BB962C8B-B14F-4D97-AF65-F5344CB8AC3E}">
        <p14:creationId xmlns:p14="http://schemas.microsoft.com/office/powerpoint/2010/main" val="1537900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dirty="0"/>
              <a:t>Metacognition is…</a:t>
            </a:r>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p:txBody>
          <a:bodyPr/>
          <a:lstStyle/>
          <a:p>
            <a:pPr marL="0" marR="0" lvl="0" indent="0" algn="l" rtl="0">
              <a:lnSpc>
                <a:spcPct val="100000"/>
              </a:lnSpc>
              <a:spcBef>
                <a:spcPts val="0"/>
              </a:spcBef>
              <a:spcAft>
                <a:spcPts val="0"/>
              </a:spcAft>
              <a:buClr>
                <a:srgbClr val="000000"/>
              </a:buClr>
              <a:buSzPts val="2400"/>
              <a:buFont typeface="Arial"/>
              <a:buNone/>
            </a:pPr>
            <a:r>
              <a:rPr lang="en-US" sz="3600" dirty="0">
                <a:solidFill>
                  <a:srgbClr val="202124"/>
                </a:solidFill>
                <a:ea typeface="Roboto"/>
                <a:cs typeface="Roboto"/>
                <a:sym typeface="Roboto"/>
              </a:rPr>
              <a:t>a</a:t>
            </a:r>
            <a:r>
              <a:rPr lang="en-US" sz="3600" b="0" i="0" u="none" strike="noStrike" cap="none" dirty="0">
                <a:solidFill>
                  <a:srgbClr val="202124"/>
                </a:solidFill>
                <a:latin typeface="+mn-lt"/>
                <a:ea typeface="Roboto"/>
                <a:cs typeface="Roboto"/>
                <a:sym typeface="Roboto"/>
              </a:rPr>
              <a:t>n awareness and understanding of one's own thought processes. It includes </a:t>
            </a:r>
            <a:r>
              <a:rPr lang="en-US" sz="3600" b="0" i="0" u="none" strike="noStrike" cap="none" dirty="0">
                <a:solidFill>
                  <a:schemeClr val="dk1"/>
                </a:solidFill>
                <a:latin typeface="+mn-lt"/>
                <a:ea typeface="Calibri"/>
                <a:cs typeface="Calibri"/>
                <a:sym typeface="Calibri"/>
              </a:rPr>
              <a:t>knowledge, awareness, and control of one’s own cognition and human cognition in general. </a:t>
            </a:r>
            <a:endParaRPr lang="en-US" sz="3600" b="0" i="0" u="none" strike="noStrike" cap="none" dirty="0">
              <a:solidFill>
                <a:srgbClr val="000000"/>
              </a:solidFill>
              <a:latin typeface="+mn-lt"/>
              <a:ea typeface="Arial"/>
              <a:cs typeface="Arial"/>
              <a:sym typeface="Arial"/>
            </a:endParaRPr>
          </a:p>
        </p:txBody>
      </p:sp>
      <p:sp>
        <p:nvSpPr>
          <p:cNvPr id="4" name="Google Shape;620;p62">
            <a:extLst>
              <a:ext uri="{FF2B5EF4-FFF2-40B4-BE49-F238E27FC236}">
                <a16:creationId xmlns:a16="http://schemas.microsoft.com/office/drawing/2014/main" id="{1DC0C30F-E294-2C4A-B8F9-BDDF009BD4EB}"/>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algn="r"/>
            <a:r>
              <a:rPr lang="en-US" sz="1600" dirty="0"/>
              <a:t>(Cambridge, n.d.; </a:t>
            </a:r>
            <a:r>
              <a:rPr lang="en-US" sz="1600" b="0" i="0" u="none" strike="noStrike" cap="none" dirty="0" err="1">
                <a:solidFill>
                  <a:srgbClr val="000000"/>
                </a:solidFill>
                <a:ea typeface="Arial"/>
                <a:cs typeface="Arial"/>
                <a:sym typeface="Arial"/>
              </a:rPr>
              <a:t>Peteranetz</a:t>
            </a:r>
            <a:r>
              <a:rPr lang="en-US" sz="1600" b="0" i="0" u="none" strike="noStrike" cap="none" dirty="0">
                <a:solidFill>
                  <a:srgbClr val="000000"/>
                </a:solidFill>
                <a:ea typeface="Arial"/>
                <a:cs typeface="Arial"/>
                <a:sym typeface="Arial"/>
              </a:rPr>
              <a:t>, 2016; </a:t>
            </a:r>
            <a:r>
              <a:rPr lang="en-US" sz="1600" b="0" i="0" u="none" strike="noStrike" cap="none" dirty="0" err="1">
                <a:solidFill>
                  <a:srgbClr val="000000"/>
                </a:solidFill>
                <a:ea typeface="Arial"/>
                <a:cs typeface="Arial"/>
                <a:sym typeface="Arial"/>
              </a:rPr>
              <a:t>Tarricone</a:t>
            </a:r>
            <a:r>
              <a:rPr lang="en-US" sz="1600" b="0" i="0" u="none" strike="noStrike" cap="none" dirty="0">
                <a:solidFill>
                  <a:srgbClr val="000000"/>
                </a:solidFill>
                <a:ea typeface="Arial"/>
                <a:cs typeface="Arial"/>
                <a:sym typeface="Arial"/>
              </a:rPr>
              <a:t>, 2011</a:t>
            </a:r>
            <a:r>
              <a:rPr lang="en-US" sz="1600" dirty="0"/>
              <a:t>)</a:t>
            </a:r>
          </a:p>
        </p:txBody>
      </p:sp>
    </p:spTree>
    <p:extLst>
      <p:ext uri="{BB962C8B-B14F-4D97-AF65-F5344CB8AC3E}">
        <p14:creationId xmlns:p14="http://schemas.microsoft.com/office/powerpoint/2010/main" val="1367891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dirty="0"/>
              <a:t>Metacognition in Action</a:t>
            </a:r>
          </a:p>
        </p:txBody>
      </p:sp>
      <p:pic>
        <p:nvPicPr>
          <p:cNvPr id="4" name="Graphic 3" descr="A drawing of a child reading">
            <a:extLst>
              <a:ext uri="{FF2B5EF4-FFF2-40B4-BE49-F238E27FC236}">
                <a16:creationId xmlns:a16="http://schemas.microsoft.com/office/drawing/2014/main" id="{8FC45AAA-7161-5C76-3928-CFCB11533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2687" y="2957172"/>
            <a:ext cx="3409373" cy="3658150"/>
          </a:xfrm>
          <a:prstGeom prst="rect">
            <a:avLst/>
          </a:prstGeom>
        </p:spPr>
      </p:pic>
      <p:pic>
        <p:nvPicPr>
          <p:cNvPr id="9" name="Graphic 8" descr="A large thought bubble pointing to the child's head">
            <a:extLst>
              <a:ext uri="{FF2B5EF4-FFF2-40B4-BE49-F238E27FC236}">
                <a16:creationId xmlns:a16="http://schemas.microsoft.com/office/drawing/2014/main" id="{F8E8C45C-74B2-7AC0-E81C-17D7587875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542583" y="1287712"/>
            <a:ext cx="3409373" cy="2925757"/>
          </a:xfrm>
          <a:prstGeom prst="rect">
            <a:avLst/>
          </a:prstGeom>
        </p:spPr>
      </p:pic>
      <p:sp>
        <p:nvSpPr>
          <p:cNvPr id="10" name="Google Shape;539;gb8d5bc5bf5_0_0">
            <a:extLst>
              <a:ext uri="{FF2B5EF4-FFF2-40B4-BE49-F238E27FC236}">
                <a16:creationId xmlns:a16="http://schemas.microsoft.com/office/drawing/2014/main" id="{93FE33B9-699B-44AC-F23C-F1256F82CAA8}"/>
              </a:ext>
            </a:extLst>
          </p:cNvPr>
          <p:cNvSpPr txBox="1">
            <a:spLocks/>
          </p:cNvSpPr>
          <p:nvPr/>
        </p:nvSpPr>
        <p:spPr>
          <a:xfrm>
            <a:off x="6959630" y="1563020"/>
            <a:ext cx="2437879" cy="1908184"/>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algn="ctr">
              <a:spcBef>
                <a:spcPts val="0"/>
              </a:spcBef>
              <a:buClr>
                <a:srgbClr val="000000"/>
              </a:buClr>
              <a:buSzPts val="2400"/>
              <a:buFont typeface="Arial"/>
              <a:buNone/>
              <a:defRPr/>
            </a:pPr>
            <a:r>
              <a:rPr lang="en-US" sz="2800" kern="0" dirty="0">
                <a:solidFill>
                  <a:srgbClr val="000000"/>
                </a:solidFill>
                <a:latin typeface="Calibri"/>
                <a:ea typeface="Calibri"/>
                <a:cs typeface="Calibri"/>
                <a:sym typeface="Calibri"/>
              </a:rPr>
              <a:t>Hmmm..</a:t>
            </a:r>
          </a:p>
          <a:p>
            <a:pPr algn="ctr">
              <a:spcBef>
                <a:spcPts val="0"/>
              </a:spcBef>
              <a:buClr>
                <a:srgbClr val="000000"/>
              </a:buClr>
              <a:buSzPts val="2400"/>
              <a:buFont typeface="Arial"/>
              <a:buNone/>
              <a:defRPr/>
            </a:pPr>
            <a:r>
              <a:rPr lang="en-US" sz="2800" kern="0" dirty="0">
                <a:solidFill>
                  <a:srgbClr val="000000"/>
                </a:solidFill>
                <a:latin typeface="Calibri"/>
                <a:ea typeface="Calibri"/>
                <a:cs typeface="Calibri"/>
                <a:sym typeface="Calibri"/>
              </a:rPr>
              <a:t>I don’t know what I just read!</a:t>
            </a:r>
          </a:p>
        </p:txBody>
      </p:sp>
    </p:spTree>
    <p:extLst>
      <p:ext uri="{BB962C8B-B14F-4D97-AF65-F5344CB8AC3E}">
        <p14:creationId xmlns:p14="http://schemas.microsoft.com/office/powerpoint/2010/main" val="3923226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95E296-3B48-0277-33B8-2B6256262E15}"/>
              </a:ext>
            </a:extLst>
          </p:cNvPr>
          <p:cNvSpPr>
            <a:spLocks noGrp="1"/>
          </p:cNvSpPr>
          <p:nvPr>
            <p:ph type="title"/>
          </p:nvPr>
        </p:nvSpPr>
        <p:spPr>
          <a:xfrm>
            <a:off x="838200" y="365126"/>
            <a:ext cx="10725150" cy="787400"/>
          </a:xfrm>
        </p:spPr>
        <p:txBody>
          <a:bodyPr/>
          <a:lstStyle/>
          <a:p>
            <a:r>
              <a:rPr lang="en-US" sz="3600" dirty="0"/>
              <a:t>Metacognitive Processes </a:t>
            </a:r>
          </a:p>
        </p:txBody>
      </p:sp>
      <p:pic>
        <p:nvPicPr>
          <p:cNvPr id="4" name="Graphic 3" descr="A head surrounded by various thought bubbles. The head reads: &#10;Metacognition: intentional thinking about how you think and learn&#10;Cognition: your thinking activities and processes&#10;The thought bubbles read: &#10;Where did I get stuck when trying to resolve this problem?&#10;It reminds me of...&#10;What is the assignment asking me to do?&#10;I am figuring out...&#10;What are the steps I need to follow here?&#10;I am wondering...&#10;What do I already know about this topic?">
            <a:extLst>
              <a:ext uri="{FF2B5EF4-FFF2-40B4-BE49-F238E27FC236}">
                <a16:creationId xmlns:a16="http://schemas.microsoft.com/office/drawing/2014/main" id="{3D13D75A-D780-9F2F-2808-44FDE8DF26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8656" y="1152526"/>
            <a:ext cx="8014688" cy="5301465"/>
          </a:xfrm>
          <a:prstGeom prst="rect">
            <a:avLst/>
          </a:prstGeom>
        </p:spPr>
      </p:pic>
      <p:sp>
        <p:nvSpPr>
          <p:cNvPr id="2" name="Google Shape;620;p62">
            <a:extLst>
              <a:ext uri="{FF2B5EF4-FFF2-40B4-BE49-F238E27FC236}">
                <a16:creationId xmlns:a16="http://schemas.microsoft.com/office/drawing/2014/main" id="{75C1A194-628D-B05C-063A-C4628F89E6B8}"/>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algn="r"/>
            <a:r>
              <a:rPr lang="en-US" sz="1600" dirty="0"/>
              <a:t>(adapted from Queen’s University)</a:t>
            </a:r>
          </a:p>
        </p:txBody>
      </p:sp>
    </p:spTree>
    <p:extLst>
      <p:ext uri="{BB962C8B-B14F-4D97-AF65-F5344CB8AC3E}">
        <p14:creationId xmlns:p14="http://schemas.microsoft.com/office/powerpoint/2010/main" val="4052925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a:xfrm>
            <a:off x="838199" y="365125"/>
            <a:ext cx="10680033" cy="1097280"/>
          </a:xfrm>
        </p:spPr>
        <p:txBody>
          <a:bodyPr/>
          <a:lstStyle/>
          <a:p>
            <a:r>
              <a:rPr lang="en-US" sz="4400" dirty="0"/>
              <a:t>Teaching students to be metacognitive involves…</a:t>
            </a:r>
            <a:endParaRPr lang="en-US"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r>
              <a:rPr lang="en-US" sz="2800" dirty="0"/>
              <a:t>Building knowledge about cognition</a:t>
            </a:r>
          </a:p>
          <a:p>
            <a:r>
              <a:rPr lang="en-US" sz="2800" dirty="0"/>
              <a:t>Improving the ability to take charge of one’s own brainpower</a:t>
            </a:r>
          </a:p>
          <a:p>
            <a:r>
              <a:rPr lang="en-US" sz="2800" dirty="0"/>
              <a:t>Understanding how, why, and when to use cognitive assets</a:t>
            </a:r>
          </a:p>
          <a:p>
            <a:r>
              <a:rPr lang="en-US" sz="2800" dirty="0"/>
              <a:t>Assessing the use of learning strategies </a:t>
            </a:r>
          </a:p>
          <a:p>
            <a:r>
              <a:rPr lang="en-US" sz="2800" dirty="0"/>
              <a:t>Monitoring progress and considering ways learning can be improved</a:t>
            </a:r>
          </a:p>
          <a:p>
            <a:pPr marL="0" indent="0">
              <a:buNone/>
            </a:pPr>
            <a:endParaRPr lang="en-US" dirty="0"/>
          </a:p>
        </p:txBody>
      </p:sp>
      <p:sp>
        <p:nvSpPr>
          <p:cNvPr id="5" name="Google Shape;620;p62">
            <a:extLst>
              <a:ext uri="{FF2B5EF4-FFF2-40B4-BE49-F238E27FC236}">
                <a16:creationId xmlns:a16="http://schemas.microsoft.com/office/drawing/2014/main" id="{81FA194C-1C85-5C04-3BB3-4921020EE29E}"/>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algn="r"/>
            <a:r>
              <a:rPr lang="en-US" sz="1600" dirty="0"/>
              <a:t>(Hattie, 2008; </a:t>
            </a:r>
            <a:r>
              <a:rPr lang="en-US" sz="1600" b="0" i="0" u="none" strike="noStrike" cap="none" dirty="0">
                <a:solidFill>
                  <a:srgbClr val="000000"/>
                </a:solidFill>
                <a:ea typeface="Arial"/>
                <a:cs typeface="Arial"/>
                <a:sym typeface="Arial"/>
              </a:rPr>
              <a:t>Wilson &amp; Conyers, 2016</a:t>
            </a:r>
            <a:r>
              <a:rPr lang="en-US" sz="1600" dirty="0"/>
              <a:t>)</a:t>
            </a:r>
          </a:p>
        </p:txBody>
      </p:sp>
    </p:spTree>
    <p:extLst>
      <p:ext uri="{BB962C8B-B14F-4D97-AF65-F5344CB8AC3E}">
        <p14:creationId xmlns:p14="http://schemas.microsoft.com/office/powerpoint/2010/main" val="2032833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dirty="0"/>
              <a:t>Pre-Read Article Discussion</a:t>
            </a:r>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a:xfrm>
            <a:off x="838200" y="1457326"/>
            <a:ext cx="10515600" cy="3729038"/>
          </a:xfrm>
        </p:spPr>
        <p:txBody>
          <a:bodyPr/>
          <a:lstStyle/>
          <a:p>
            <a:pPr marL="0" indent="0" algn="ctr">
              <a:buNone/>
            </a:pPr>
            <a:r>
              <a:rPr lang="en-US" sz="2800" i="1" dirty="0"/>
              <a:t>Metacognition: The Gift That Keeps Giving</a:t>
            </a:r>
          </a:p>
          <a:p>
            <a:pPr marL="0" indent="0" algn="ctr">
              <a:spcAft>
                <a:spcPts val="1200"/>
              </a:spcAft>
              <a:buNone/>
            </a:pPr>
            <a:r>
              <a:rPr lang="en-US" sz="2800" dirty="0"/>
              <a:t>Donna Wilson and Marcus Conyers</a:t>
            </a:r>
          </a:p>
          <a:p>
            <a:pPr marL="0" indent="0">
              <a:buNone/>
            </a:pPr>
            <a:r>
              <a:rPr lang="en-US" sz="2800" b="1" dirty="0">
                <a:solidFill>
                  <a:schemeClr val="accent1"/>
                </a:solidFill>
              </a:rPr>
              <a:t>Discussion Questions</a:t>
            </a:r>
          </a:p>
          <a:p>
            <a:r>
              <a:rPr lang="en-US" sz="2800" i="1" dirty="0"/>
              <a:t>Why do the authors say that metacognition is a gift that keeps giving?</a:t>
            </a:r>
          </a:p>
          <a:p>
            <a:r>
              <a:rPr lang="en-US" sz="2800" i="1" dirty="0"/>
              <a:t>What strategies do successful students use?</a:t>
            </a:r>
          </a:p>
          <a:p>
            <a:r>
              <a:rPr lang="en-US" sz="2800" i="1" dirty="0"/>
              <a:t>How can teachers help students learn to “drive their brains?”</a:t>
            </a:r>
          </a:p>
          <a:p>
            <a:r>
              <a:rPr lang="en-US" sz="2800" i="1" dirty="0"/>
              <a:t>What is your biggest take away from this article?</a:t>
            </a:r>
          </a:p>
          <a:p>
            <a:pPr marL="0" indent="0">
              <a:buNone/>
            </a:pPr>
            <a:endParaRPr lang="en-US" sz="2800" dirty="0"/>
          </a:p>
          <a:p>
            <a:pPr marL="0" indent="0" algn="ctr">
              <a:buNone/>
            </a:pPr>
            <a:r>
              <a:rPr lang="en-US" sz="2000" dirty="0">
                <a:sym typeface="Arial"/>
                <a:hlinkClick r:id="rId3">
                  <a:extLst>
                    <a:ext uri="{A12FA001-AC4F-418D-AE19-62706E023703}">
                      <ahyp:hlinkClr xmlns:ahyp="http://schemas.microsoft.com/office/drawing/2018/hyperlinkcolor" val="tx"/>
                    </a:ext>
                  </a:extLst>
                </a:hlinkClick>
              </a:rPr>
              <a:t>https://www.edutopia.org/blog/metacognition-gift-that-keeps-giving-donna-wilson-marcus-conyers</a:t>
            </a:r>
            <a:endParaRPr lang="en-US" sz="2000" dirty="0">
              <a:sym typeface="Arial"/>
            </a:endParaRPr>
          </a:p>
          <a:p>
            <a:pPr marL="0" indent="0">
              <a:buNone/>
            </a:pPr>
            <a:r>
              <a:rPr lang="en-US" sz="2800" dirty="0"/>
              <a:t> </a:t>
            </a:r>
          </a:p>
          <a:p>
            <a:pPr marL="0" indent="0">
              <a:buNone/>
            </a:pPr>
            <a:endParaRPr lang="en-US" dirty="0"/>
          </a:p>
        </p:txBody>
      </p:sp>
    </p:spTree>
    <p:extLst>
      <p:ext uri="{BB962C8B-B14F-4D97-AF65-F5344CB8AC3E}">
        <p14:creationId xmlns:p14="http://schemas.microsoft.com/office/powerpoint/2010/main" val="3180602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CA6DBA6-6B51-C5A6-CAD5-652CF2D0C917}"/>
              </a:ext>
              <a:ext uri="{C183D7F6-B498-43B3-948B-1728B52AA6E4}">
                <adec:decorative xmlns:adec="http://schemas.microsoft.com/office/drawing/2017/decorative" val="1"/>
              </a:ext>
            </a:extLst>
          </p:cNvPr>
          <p:cNvSpPr/>
          <p:nvPr/>
        </p:nvSpPr>
        <p:spPr>
          <a:xfrm>
            <a:off x="1501896" y="1401288"/>
            <a:ext cx="9188208" cy="4925953"/>
          </a:xfrm>
          <a:prstGeom prst="roundRect">
            <a:avLst>
              <a:gd name="adj" fmla="val 3751"/>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Title 1">
            <a:extLst>
              <a:ext uri="{FF2B5EF4-FFF2-40B4-BE49-F238E27FC236}">
                <a16:creationId xmlns:a16="http://schemas.microsoft.com/office/drawing/2014/main" id="{6D643794-9B32-8631-250B-88F50782FD44}"/>
              </a:ext>
            </a:extLst>
          </p:cNvPr>
          <p:cNvSpPr>
            <a:spLocks noGrp="1"/>
          </p:cNvSpPr>
          <p:nvPr>
            <p:ph type="title"/>
          </p:nvPr>
        </p:nvSpPr>
        <p:spPr>
          <a:xfrm>
            <a:off x="388627" y="186419"/>
            <a:ext cx="4980138" cy="1048892"/>
          </a:xfrm>
        </p:spPr>
        <p:txBody>
          <a:bodyPr/>
          <a:lstStyle/>
          <a:p>
            <a:r>
              <a:rPr lang="en-US" sz="3600" dirty="0"/>
              <a:t>Conceptual Framework</a:t>
            </a:r>
          </a:p>
        </p:txBody>
      </p:sp>
      <p:sp>
        <p:nvSpPr>
          <p:cNvPr id="9" name="Google Shape;592;p59">
            <a:extLst>
              <a:ext uri="{FF2B5EF4-FFF2-40B4-BE49-F238E27FC236}">
                <a16:creationId xmlns:a16="http://schemas.microsoft.com/office/drawing/2014/main" id="{D49EF1CB-C8D1-057C-66A2-11FF6B5B7AE4}"/>
              </a:ext>
            </a:extLst>
          </p:cNvPr>
          <p:cNvSpPr txBox="1"/>
          <p:nvPr/>
        </p:nvSpPr>
        <p:spPr>
          <a:xfrm>
            <a:off x="3497455" y="1112897"/>
            <a:ext cx="5197091" cy="578837"/>
          </a:xfrm>
          <a:prstGeom prst="roundRect">
            <a:avLst/>
          </a:prstGeom>
          <a:solidFill>
            <a:schemeClr val="bg1"/>
          </a:solidFill>
          <a:ln w="28575"/>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800" b="0" i="0" u="none" strike="noStrike" cap="none" dirty="0">
                <a:solidFill>
                  <a:schemeClr val="dk1"/>
                </a:solidFill>
                <a:ea typeface="Calibri"/>
                <a:cs typeface="Calibri"/>
                <a:sym typeface="Calibri"/>
              </a:rPr>
              <a:t>Supportive Learning Environment</a:t>
            </a:r>
            <a:endParaRPr sz="2800" b="0" i="0" u="none" strike="noStrike" cap="none" dirty="0">
              <a:solidFill>
                <a:srgbClr val="000000"/>
              </a:solidFill>
              <a:ea typeface="Arial"/>
              <a:cs typeface="Arial"/>
              <a:sym typeface="Arial"/>
            </a:endParaRPr>
          </a:p>
        </p:txBody>
      </p:sp>
      <p:sp>
        <p:nvSpPr>
          <p:cNvPr id="10" name="Google Shape;593;p59">
            <a:extLst>
              <a:ext uri="{FF2B5EF4-FFF2-40B4-BE49-F238E27FC236}">
                <a16:creationId xmlns:a16="http://schemas.microsoft.com/office/drawing/2014/main" id="{008BBACF-7A42-9D2D-B894-7E3514565ADB}"/>
              </a:ext>
            </a:extLst>
          </p:cNvPr>
          <p:cNvSpPr txBox="1"/>
          <p:nvPr/>
        </p:nvSpPr>
        <p:spPr>
          <a:xfrm>
            <a:off x="4639530" y="5778632"/>
            <a:ext cx="293849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Two Dimensions</a:t>
            </a:r>
            <a:endParaRPr sz="1400" b="0" i="0" u="none" strike="noStrike" cap="none" dirty="0">
              <a:solidFill>
                <a:srgbClr val="000000"/>
              </a:solidFill>
              <a:latin typeface="Arial"/>
              <a:ea typeface="Arial"/>
              <a:cs typeface="Arial"/>
              <a:sym typeface="Arial"/>
            </a:endParaRPr>
          </a:p>
        </p:txBody>
      </p:sp>
      <p:grpSp>
        <p:nvGrpSpPr>
          <p:cNvPr id="12" name="Group 11">
            <a:extLst>
              <a:ext uri="{FF2B5EF4-FFF2-40B4-BE49-F238E27FC236}">
                <a16:creationId xmlns:a16="http://schemas.microsoft.com/office/drawing/2014/main" id="{62456B59-0F93-1F54-AE6C-4A8652E086A7}"/>
              </a:ext>
            </a:extLst>
          </p:cNvPr>
          <p:cNvGrpSpPr/>
          <p:nvPr/>
        </p:nvGrpSpPr>
        <p:grpSpPr>
          <a:xfrm>
            <a:off x="1779984" y="1902370"/>
            <a:ext cx="8632032" cy="3934773"/>
            <a:chOff x="1929488" y="1904010"/>
            <a:chExt cx="8632032" cy="3934773"/>
          </a:xfrm>
        </p:grpSpPr>
        <p:sp>
          <p:nvSpPr>
            <p:cNvPr id="13" name="Google Shape;588;p59">
              <a:extLst>
                <a:ext uri="{FF2B5EF4-FFF2-40B4-BE49-F238E27FC236}">
                  <a16:creationId xmlns:a16="http://schemas.microsoft.com/office/drawing/2014/main" id="{2C1130B3-9832-9B7D-05A4-B5B4158FE184}"/>
                </a:ext>
              </a:extLst>
            </p:cNvPr>
            <p:cNvSpPr txBox="1"/>
            <p:nvPr/>
          </p:nvSpPr>
          <p:spPr>
            <a:xfrm>
              <a:off x="1929488" y="3554914"/>
              <a:ext cx="3509664" cy="2283869"/>
            </a:xfrm>
            <a:prstGeom prst="roundRect">
              <a:avLst/>
            </a:prstGeom>
            <a:noFill/>
            <a:ln w="28575">
              <a:solidFill>
                <a:schemeClr val="accent1"/>
              </a:solidFill>
            </a:ln>
          </p:spPr>
          <p:txBody>
            <a:bodyPr spcFirstLastPara="1" wrap="square" lIns="91440" tIns="91440" rIns="91440" bIns="3047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Knowledge of Cognition</a:t>
              </a:r>
              <a:endParaRPr sz="1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Declarative</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Procedural</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Conditional</a:t>
              </a:r>
              <a:endParaRPr sz="2400" b="0" i="0" u="none" strike="noStrike" cap="none" dirty="0">
                <a:solidFill>
                  <a:srgbClr val="000000"/>
                </a:solidFill>
                <a:ea typeface="Arial"/>
                <a:cs typeface="Arial"/>
                <a:sym typeface="Arial"/>
              </a:endParaRPr>
            </a:p>
          </p:txBody>
        </p:sp>
        <p:sp>
          <p:nvSpPr>
            <p:cNvPr id="14" name="Google Shape;591;p59">
              <a:extLst>
                <a:ext uri="{FF2B5EF4-FFF2-40B4-BE49-F238E27FC236}">
                  <a16:creationId xmlns:a16="http://schemas.microsoft.com/office/drawing/2014/main" id="{D9575F18-4EE9-7D23-D2AE-C868FAC70823}"/>
                </a:ext>
              </a:extLst>
            </p:cNvPr>
            <p:cNvSpPr txBox="1"/>
            <p:nvPr/>
          </p:nvSpPr>
          <p:spPr>
            <a:xfrm>
              <a:off x="7051856" y="3554914"/>
              <a:ext cx="3509664" cy="2283869"/>
            </a:xfrm>
            <a:prstGeom prst="roundRect">
              <a:avLst/>
            </a:prstGeom>
            <a:noFill/>
            <a:ln w="28575"/>
          </p:spPr>
          <p:style>
            <a:lnRef idx="2">
              <a:schemeClr val="accent1"/>
            </a:lnRef>
            <a:fillRef idx="1">
              <a:schemeClr val="lt1"/>
            </a:fillRef>
            <a:effectRef idx="0">
              <a:schemeClr val="accent1"/>
            </a:effectRef>
            <a:fontRef idx="minor">
              <a:schemeClr val="dk1"/>
            </a:fontRef>
          </p:style>
          <p:txBody>
            <a:bodyPr spcFirstLastPara="1" wrap="square" lIns="91440" tIns="91440" rIns="91440" bIns="3047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Regulation of Cognition</a:t>
              </a:r>
              <a:endParaRPr sz="1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Planning</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Monitoring</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Controlling</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Evaluating</a:t>
              </a:r>
              <a:endParaRPr sz="2400" b="0" i="0" u="none" strike="noStrike" cap="none" dirty="0">
                <a:solidFill>
                  <a:srgbClr val="000000"/>
                </a:solidFill>
                <a:ea typeface="Arial"/>
                <a:cs typeface="Arial"/>
                <a:sym typeface="Arial"/>
              </a:endParaRPr>
            </a:p>
          </p:txBody>
        </p:sp>
        <p:pic>
          <p:nvPicPr>
            <p:cNvPr id="15" name="Graphic 14">
              <a:extLst>
                <a:ext uri="{FF2B5EF4-FFF2-40B4-BE49-F238E27FC236}">
                  <a16:creationId xmlns:a16="http://schemas.microsoft.com/office/drawing/2014/main" id="{2B5980DE-75D6-D674-319A-E6CD0A8DCA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1157" y="2684011"/>
              <a:ext cx="3147126" cy="870903"/>
            </a:xfrm>
            <a:prstGeom prst="rect">
              <a:avLst/>
            </a:prstGeom>
          </p:spPr>
        </p:pic>
        <p:pic>
          <p:nvPicPr>
            <p:cNvPr id="16" name="Graphic 15">
              <a:extLst>
                <a:ext uri="{FF2B5EF4-FFF2-40B4-BE49-F238E27FC236}">
                  <a16:creationId xmlns:a16="http://schemas.microsoft.com/office/drawing/2014/main" id="{11CAAB21-FBE8-FC4A-A283-A219BC0A8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232725" y="2684011"/>
              <a:ext cx="3147126" cy="870903"/>
            </a:xfrm>
            <a:prstGeom prst="rect">
              <a:avLst/>
            </a:prstGeom>
          </p:spPr>
        </p:pic>
        <p:sp>
          <p:nvSpPr>
            <p:cNvPr id="17" name="Google Shape;585;p59">
              <a:extLst>
                <a:ext uri="{FF2B5EF4-FFF2-40B4-BE49-F238E27FC236}">
                  <a16:creationId xmlns:a16="http://schemas.microsoft.com/office/drawing/2014/main" id="{5C4E4364-1674-7C86-90F1-AECF54F41A9D}"/>
                </a:ext>
              </a:extLst>
            </p:cNvPr>
            <p:cNvSpPr txBox="1"/>
            <p:nvPr/>
          </p:nvSpPr>
          <p:spPr>
            <a:xfrm>
              <a:off x="4222515" y="1904010"/>
              <a:ext cx="4071537" cy="780001"/>
            </a:xfrm>
            <a:prstGeom prst="roundRect">
              <a:avLst>
                <a:gd name="adj" fmla="val 14691"/>
              </a:avLst>
            </a:prstGeom>
            <a:solidFill>
              <a:srgbClr val="005579">
                <a:alpha val="74902"/>
              </a:srgbClr>
            </a:solidFill>
            <a:ln w="28575">
              <a:solidFill>
                <a:schemeClr val="tx2"/>
              </a:solidFill>
            </a:ln>
          </p:spPr>
          <p:txBody>
            <a:bodyPr spcFirstLastPara="1" wrap="square" lIns="97150" tIns="64750" rIns="971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3200" b="0" i="0" u="none" strike="noStrike" cap="none" dirty="0">
                  <a:solidFill>
                    <a:schemeClr val="lt1"/>
                  </a:solidFill>
                  <a:latin typeface="Aptos" panose="020B0004020202020204" pitchFamily="34" charset="0"/>
                  <a:ea typeface="Calibri"/>
                  <a:cs typeface="Calibri"/>
                  <a:sym typeface="Calibri"/>
                </a:rPr>
                <a:t>Metacognition</a:t>
              </a:r>
              <a:endParaRPr sz="900" b="0" i="0" u="none" strike="noStrike" cap="none" dirty="0">
                <a:solidFill>
                  <a:srgbClr val="000000"/>
                </a:solidFill>
                <a:latin typeface="Aptos" panose="020B0004020202020204" pitchFamily="34" charset="0"/>
                <a:ea typeface="Arial"/>
                <a:cs typeface="Arial"/>
                <a:sym typeface="Arial"/>
              </a:endParaRPr>
            </a:p>
          </p:txBody>
        </p:sp>
      </p:grpSp>
      <p:sp>
        <p:nvSpPr>
          <p:cNvPr id="3" name="Google Shape;620;p62">
            <a:extLst>
              <a:ext uri="{FF2B5EF4-FFF2-40B4-BE49-F238E27FC236}">
                <a16:creationId xmlns:a16="http://schemas.microsoft.com/office/drawing/2014/main" id="{20D0FE1C-3E56-47C3-AC4A-A603F1FB1F11}"/>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algn="r"/>
            <a:r>
              <a:rPr lang="en-US" sz="1600" dirty="0"/>
              <a:t>(adapted from </a:t>
            </a:r>
            <a:r>
              <a:rPr lang="en-US" sz="1600" dirty="0" err="1"/>
              <a:t>Peteranetz</a:t>
            </a:r>
            <a:r>
              <a:rPr lang="en-US" sz="1600" dirty="0"/>
              <a:t>, 2016)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#4</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Supplies and information needed</a:t>
            </a:r>
          </a:p>
          <a:p>
            <a:r>
              <a:rPr lang="en-US" sz="2400" dirty="0"/>
              <a:t>WIFI access for presenter and participants</a:t>
            </a:r>
          </a:p>
          <a:p>
            <a:r>
              <a:rPr lang="en-US" sz="2400" dirty="0"/>
              <a:t>Access to videos (through WIFI if available, but download to flash drive as a back-up)</a:t>
            </a:r>
          </a:p>
          <a:p>
            <a:r>
              <a:rPr lang="en-US" sz="2400" dirty="0"/>
              <a:t>Chart paper</a:t>
            </a:r>
          </a:p>
          <a:p>
            <a:r>
              <a:rPr lang="en-US" sz="2400" dirty="0"/>
              <a:t>Plain paper</a:t>
            </a:r>
          </a:p>
          <a:p>
            <a:r>
              <a:rPr lang="en-US" sz="2400" dirty="0"/>
              <a:t>Markers and highlighters</a:t>
            </a:r>
          </a:p>
          <a:p>
            <a:r>
              <a:rPr lang="en-US" sz="2400" dirty="0"/>
              <a:t>Post-it-Notes</a:t>
            </a:r>
          </a:p>
          <a:p>
            <a:r>
              <a:rPr lang="en-US" sz="2400" dirty="0"/>
              <a:t>Consider inserting QR codes and requesting that participants bring a device with a QR reader to scan codes for easy access to documents</a:t>
            </a:r>
          </a:p>
          <a:p>
            <a:pPr marL="0" indent="0">
              <a:buNone/>
            </a:pPr>
            <a:endParaRPr lang="en-US" dirty="0"/>
          </a:p>
        </p:txBody>
      </p:sp>
    </p:spTree>
    <p:extLst>
      <p:ext uri="{BB962C8B-B14F-4D97-AF65-F5344CB8AC3E}">
        <p14:creationId xmlns:p14="http://schemas.microsoft.com/office/powerpoint/2010/main" val="193719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 name="Title 5">
            <a:extLst>
              <a:ext uri="{FF2B5EF4-FFF2-40B4-BE49-F238E27FC236}">
                <a16:creationId xmlns:a16="http://schemas.microsoft.com/office/drawing/2014/main" id="{3F01CAF4-3C41-9BEE-C4F7-396BBAD5CAE8}"/>
              </a:ext>
            </a:extLst>
          </p:cNvPr>
          <p:cNvSpPr>
            <a:spLocks noGrp="1"/>
          </p:cNvSpPr>
          <p:nvPr>
            <p:ph type="title"/>
          </p:nvPr>
        </p:nvSpPr>
        <p:spPr>
          <a:xfrm>
            <a:off x="838200" y="-867682"/>
            <a:ext cx="10515600" cy="867682"/>
          </a:xfrm>
        </p:spPr>
        <p:txBody>
          <a:bodyPr vert="horz" lIns="0" tIns="0" rIns="0" bIns="0" rtlCol="0" anchor="b">
            <a:noAutofit/>
          </a:bodyPr>
          <a:lstStyle/>
          <a:p>
            <a:r>
              <a:rPr lang="en-US" dirty="0"/>
              <a:t>Benefits of Metacognition Video</a:t>
            </a:r>
          </a:p>
        </p:txBody>
      </p:sp>
      <p:pic>
        <p:nvPicPr>
          <p:cNvPr id="602" name="Google Shape;602;p60" descr="Graphical user interface, application&#10;&#10;Description automatically generated">
            <a:hlinkClick r:id="rId3"/>
          </p:cNvPr>
          <p:cNvPicPr preferRelativeResize="0"/>
          <p:nvPr/>
        </p:nvPicPr>
        <p:blipFill rotWithShape="1">
          <a:blip r:embed="rId4">
            <a:alphaModFix/>
          </a:blip>
          <a:srcRect/>
          <a:stretch/>
        </p:blipFill>
        <p:spPr>
          <a:xfrm>
            <a:off x="1451264" y="553226"/>
            <a:ext cx="9289472" cy="54388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F51-6106-E143-A5C0-BC7143C4E818}"/>
              </a:ext>
            </a:extLst>
          </p:cNvPr>
          <p:cNvSpPr>
            <a:spLocks noGrp="1"/>
          </p:cNvSpPr>
          <p:nvPr>
            <p:ph type="title"/>
          </p:nvPr>
        </p:nvSpPr>
        <p:spPr/>
        <p:txBody>
          <a:bodyPr>
            <a:noAutofit/>
          </a:bodyPr>
          <a:lstStyle/>
          <a:p>
            <a:r>
              <a:rPr lang="en-US" sz="4400" dirty="0"/>
              <a:t>Video Refection Questions</a:t>
            </a:r>
            <a:endParaRPr lang="en-US" dirty="0"/>
          </a:p>
        </p:txBody>
      </p:sp>
      <p:sp>
        <p:nvSpPr>
          <p:cNvPr id="3" name="Content Placeholder 2">
            <a:extLst>
              <a:ext uri="{FF2B5EF4-FFF2-40B4-BE49-F238E27FC236}">
                <a16:creationId xmlns:a16="http://schemas.microsoft.com/office/drawing/2014/main" id="{B590A66C-C72C-7B89-5A2C-128BF6884335}"/>
              </a:ext>
            </a:extLst>
          </p:cNvPr>
          <p:cNvSpPr>
            <a:spLocks noGrp="1"/>
          </p:cNvSpPr>
          <p:nvPr>
            <p:ph idx="1"/>
          </p:nvPr>
        </p:nvSpPr>
        <p:spPr/>
        <p:txBody>
          <a:bodyPr/>
          <a:lstStyle/>
          <a:p>
            <a:r>
              <a:rPr lang="en-US" sz="2800" i="1" dirty="0"/>
              <a:t>What strategies have you seen students use to reach their goals?</a:t>
            </a:r>
          </a:p>
          <a:p>
            <a:r>
              <a:rPr lang="en-US" sz="2800" i="1" dirty="0"/>
              <a:t>What are the processes you use to be aware of and control your own thinking and thoughts?</a:t>
            </a:r>
          </a:p>
          <a:p>
            <a:r>
              <a:rPr lang="en-US" sz="2800" i="1" dirty="0"/>
              <a:t>What are some examples of students monitoring their learning and making adjustments?</a:t>
            </a:r>
          </a:p>
          <a:p>
            <a:pPr marL="0" indent="0">
              <a:buNone/>
            </a:pPr>
            <a:endParaRPr lang="en-US" dirty="0"/>
          </a:p>
        </p:txBody>
      </p:sp>
    </p:spTree>
    <p:extLst>
      <p:ext uri="{BB962C8B-B14F-4D97-AF65-F5344CB8AC3E}">
        <p14:creationId xmlns:p14="http://schemas.microsoft.com/office/powerpoint/2010/main" val="4131982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F51-6106-E143-A5C0-BC7143C4E818}"/>
              </a:ext>
            </a:extLst>
          </p:cNvPr>
          <p:cNvSpPr>
            <a:spLocks noGrp="1"/>
          </p:cNvSpPr>
          <p:nvPr>
            <p:ph type="title"/>
          </p:nvPr>
        </p:nvSpPr>
        <p:spPr/>
        <p:txBody>
          <a:bodyPr>
            <a:noAutofit/>
          </a:bodyPr>
          <a:lstStyle/>
          <a:p>
            <a:r>
              <a:rPr lang="en-US" sz="4400" dirty="0"/>
              <a:t>Benefits Of </a:t>
            </a:r>
            <a:r>
              <a:rPr lang="en-US" sz="4400" dirty="0">
                <a:solidFill>
                  <a:schemeClr val="tx1"/>
                </a:solidFill>
              </a:rPr>
              <a:t>Metacognition</a:t>
            </a:r>
            <a:endParaRPr lang="en-US" dirty="0"/>
          </a:p>
        </p:txBody>
      </p:sp>
      <p:sp>
        <p:nvSpPr>
          <p:cNvPr id="3" name="Content Placeholder 2">
            <a:extLst>
              <a:ext uri="{FF2B5EF4-FFF2-40B4-BE49-F238E27FC236}">
                <a16:creationId xmlns:a16="http://schemas.microsoft.com/office/drawing/2014/main" id="{B590A66C-C72C-7B89-5A2C-128BF6884335}"/>
              </a:ext>
            </a:extLst>
          </p:cNvPr>
          <p:cNvSpPr>
            <a:spLocks noGrp="1"/>
          </p:cNvSpPr>
          <p:nvPr>
            <p:ph idx="1"/>
          </p:nvPr>
        </p:nvSpPr>
        <p:spPr/>
        <p:txBody>
          <a:bodyPr vert="horz" lIns="0" tIns="0" rIns="0" bIns="0" rtlCol="0">
            <a:noAutofit/>
          </a:bodyPr>
          <a:lstStyle/>
          <a:p>
            <a:r>
              <a:rPr lang="en-US" dirty="0"/>
              <a:t>Improves executive function and higher-order thinking</a:t>
            </a:r>
          </a:p>
          <a:p>
            <a:r>
              <a:rPr lang="en-US" dirty="0"/>
              <a:t>Supports self-regulation and independent learning</a:t>
            </a:r>
          </a:p>
          <a:p>
            <a:r>
              <a:rPr lang="en-US" dirty="0"/>
              <a:t>Positively impacts learning</a:t>
            </a:r>
          </a:p>
          <a:p>
            <a:r>
              <a:rPr lang="en-US" dirty="0"/>
              <a:t>Is useful across a range of ages, subjects, and abilities</a:t>
            </a:r>
          </a:p>
          <a:p>
            <a:r>
              <a:rPr lang="en-US" dirty="0"/>
              <a:t>Is inexpensive to implement</a:t>
            </a:r>
          </a:p>
          <a:p>
            <a:r>
              <a:rPr lang="en-US" dirty="0"/>
              <a:t>Empowers students through a growth mindset</a:t>
            </a:r>
          </a:p>
          <a:p>
            <a:endParaRPr lang="en-US" dirty="0"/>
          </a:p>
        </p:txBody>
      </p:sp>
      <p:sp>
        <p:nvSpPr>
          <p:cNvPr id="6" name="Google Shape;620;p62">
            <a:extLst>
              <a:ext uri="{FF2B5EF4-FFF2-40B4-BE49-F238E27FC236}">
                <a16:creationId xmlns:a16="http://schemas.microsoft.com/office/drawing/2014/main" id="{C6248BBC-8694-7292-653A-F2FCCF2E3EAD}"/>
              </a:ext>
            </a:extLst>
          </p:cNvPr>
          <p:cNvSpPr txBox="1"/>
          <p:nvPr/>
        </p:nvSpPr>
        <p:spPr>
          <a:xfrm>
            <a:off x="3400425" y="6316381"/>
            <a:ext cx="7010401" cy="338514"/>
          </a:xfrm>
          <a:prstGeom prst="rect">
            <a:avLst/>
          </a:prstGeom>
          <a:noFill/>
          <a:ln>
            <a:noFill/>
          </a:ln>
        </p:spPr>
        <p:txBody>
          <a:bodyPr spcFirstLastPara="1" wrap="square" lIns="91425" tIns="45700" rIns="91425" bIns="45700" anchor="t" anchorCtr="0">
            <a:spAutoFit/>
          </a:bodyPr>
          <a:lstStyle/>
          <a:p>
            <a:pPr algn="r"/>
            <a:r>
              <a:rPr lang="en-US" sz="1600" dirty="0"/>
              <a:t>(Cambridge Int’l Education, n.d.; Dweck, 2006; </a:t>
            </a:r>
            <a:r>
              <a:rPr lang="fr-FR" sz="1600" b="0" i="0" u="none" strike="noStrike" cap="none" dirty="0">
                <a:solidFill>
                  <a:srgbClr val="000000"/>
                </a:solidFill>
                <a:ea typeface="Arial"/>
                <a:cs typeface="Arial"/>
                <a:sym typeface="Arial"/>
              </a:rPr>
              <a:t>Wilson &amp; </a:t>
            </a:r>
            <a:r>
              <a:rPr lang="fr-FR" sz="1600" b="0" i="0" u="none" strike="noStrike" cap="none" dirty="0" err="1">
                <a:solidFill>
                  <a:srgbClr val="000000"/>
                </a:solidFill>
                <a:ea typeface="Arial"/>
                <a:cs typeface="Arial"/>
                <a:sym typeface="Arial"/>
              </a:rPr>
              <a:t>Conyers</a:t>
            </a:r>
            <a:r>
              <a:rPr lang="fr-FR" sz="1600" b="0" i="0" u="none" strike="noStrike" cap="none" dirty="0">
                <a:solidFill>
                  <a:srgbClr val="000000"/>
                </a:solidFill>
                <a:ea typeface="Arial"/>
                <a:cs typeface="Arial"/>
                <a:sym typeface="Arial"/>
              </a:rPr>
              <a:t>, 2016</a:t>
            </a:r>
            <a:r>
              <a:rPr lang="en-US" sz="1600" dirty="0"/>
              <a:t>)</a:t>
            </a:r>
          </a:p>
        </p:txBody>
      </p:sp>
    </p:spTree>
    <p:extLst>
      <p:ext uri="{BB962C8B-B14F-4D97-AF65-F5344CB8AC3E}">
        <p14:creationId xmlns:p14="http://schemas.microsoft.com/office/powerpoint/2010/main" val="3315381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F51-6106-E143-A5C0-BC7143C4E818}"/>
              </a:ext>
            </a:extLst>
          </p:cNvPr>
          <p:cNvSpPr>
            <a:spLocks noGrp="1"/>
          </p:cNvSpPr>
          <p:nvPr>
            <p:ph type="title"/>
          </p:nvPr>
        </p:nvSpPr>
        <p:spPr/>
        <p:txBody>
          <a:bodyPr>
            <a:noAutofit/>
          </a:bodyPr>
          <a:lstStyle/>
          <a:p>
            <a:r>
              <a:rPr lang="en-US" sz="4400" dirty="0"/>
              <a:t>Know Thy Impact!</a:t>
            </a:r>
            <a:endParaRPr lang="en-US" dirty="0"/>
          </a:p>
        </p:txBody>
      </p:sp>
      <p:sp>
        <p:nvSpPr>
          <p:cNvPr id="3" name="Content Placeholder 2">
            <a:extLst>
              <a:ext uri="{FF2B5EF4-FFF2-40B4-BE49-F238E27FC236}">
                <a16:creationId xmlns:a16="http://schemas.microsoft.com/office/drawing/2014/main" id="{B590A66C-C72C-7B89-5A2C-128BF6884335}"/>
              </a:ext>
            </a:extLst>
          </p:cNvPr>
          <p:cNvSpPr>
            <a:spLocks noGrp="1"/>
          </p:cNvSpPr>
          <p:nvPr>
            <p:ph idx="1"/>
          </p:nvPr>
        </p:nvSpPr>
        <p:spPr/>
        <p:txBody>
          <a:bodyPr vert="horz" lIns="0" tIns="0" rIns="0" bIns="0" rtlCol="0">
            <a:noAutofit/>
          </a:bodyPr>
          <a:lstStyle/>
          <a:p>
            <a:pPr marL="0" indent="0">
              <a:buNone/>
            </a:pPr>
            <a:r>
              <a:rPr lang="en-US" sz="2800" b="1" dirty="0">
                <a:solidFill>
                  <a:schemeClr val="accent1"/>
                </a:solidFill>
              </a:rPr>
              <a:t>Hattie’s Effect Sizes</a:t>
            </a:r>
          </a:p>
          <a:p>
            <a:r>
              <a:rPr lang="en-US" sz="2800" dirty="0"/>
              <a:t>Metacognitive strategies		  .52</a:t>
            </a:r>
          </a:p>
          <a:p>
            <a:r>
              <a:rPr lang="en-US" sz="2800" dirty="0"/>
              <a:t>Strategy monitoring			  .54</a:t>
            </a:r>
          </a:p>
          <a:p>
            <a:r>
              <a:rPr lang="en-US" sz="2800" dirty="0"/>
              <a:t>Self verbalization/questioning	  	  .58</a:t>
            </a:r>
          </a:p>
          <a:p>
            <a:r>
              <a:rPr lang="en-US" sz="2800" dirty="0"/>
              <a:t>Elaboration/organization		  .75</a:t>
            </a:r>
          </a:p>
          <a:p>
            <a:r>
              <a:rPr lang="en-US" sz="2800" dirty="0"/>
              <a:t>Teacher clarity				  .85</a:t>
            </a:r>
          </a:p>
          <a:p>
            <a:r>
              <a:rPr lang="en-US" sz="2800" dirty="0"/>
              <a:t>Planning and prediction			  .83</a:t>
            </a:r>
          </a:p>
          <a:p>
            <a:r>
              <a:rPr lang="en-US" sz="2800" dirty="0"/>
              <a:t>Transfer strategies 			  .75</a:t>
            </a:r>
          </a:p>
          <a:p>
            <a:r>
              <a:rPr lang="en-US" sz="2800" dirty="0"/>
              <a:t>Cognitive task analysis			1.09</a:t>
            </a:r>
            <a:endParaRPr lang="en-US" dirty="0"/>
          </a:p>
        </p:txBody>
      </p:sp>
      <p:sp>
        <p:nvSpPr>
          <p:cNvPr id="8" name="Google Shape;620;p62">
            <a:extLst>
              <a:ext uri="{FF2B5EF4-FFF2-40B4-BE49-F238E27FC236}">
                <a16:creationId xmlns:a16="http://schemas.microsoft.com/office/drawing/2014/main" id="{AFF7B004-805F-2BE0-0176-5933F9D3ACC9}"/>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algn="r"/>
            <a:r>
              <a:rPr lang="en-US" sz="1600" dirty="0"/>
              <a:t>(</a:t>
            </a:r>
            <a:r>
              <a:rPr lang="en-US" sz="1600" dirty="0" err="1"/>
              <a:t>VisibleLearningMetaX</a:t>
            </a:r>
            <a:r>
              <a:rPr lang="en-US" sz="1600" dirty="0"/>
              <a:t>, 2024)</a:t>
            </a:r>
          </a:p>
        </p:txBody>
      </p:sp>
      <p:pic>
        <p:nvPicPr>
          <p:cNvPr id="6" name="Graphic 5">
            <a:extLst>
              <a:ext uri="{FF2B5EF4-FFF2-40B4-BE49-F238E27FC236}">
                <a16:creationId xmlns:a16="http://schemas.microsoft.com/office/drawing/2014/main" id="{DB61DE24-D849-688A-8E78-D05FAC32D0D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20624" flipH="1">
            <a:off x="7372163" y="515960"/>
            <a:ext cx="3925724" cy="2313593"/>
          </a:xfrm>
          <a:prstGeom prst="rect">
            <a:avLst/>
          </a:prstGeom>
        </p:spPr>
      </p:pic>
      <p:sp>
        <p:nvSpPr>
          <p:cNvPr id="9" name="TextBox 8">
            <a:extLst>
              <a:ext uri="{FF2B5EF4-FFF2-40B4-BE49-F238E27FC236}">
                <a16:creationId xmlns:a16="http://schemas.microsoft.com/office/drawing/2014/main" id="{EA1D6E9B-0CC8-0F0F-D92E-F43A492D3F63}"/>
              </a:ext>
            </a:extLst>
          </p:cNvPr>
          <p:cNvSpPr txBox="1"/>
          <p:nvPr/>
        </p:nvSpPr>
        <p:spPr>
          <a:xfrm rot="21040951">
            <a:off x="7876920" y="1227422"/>
            <a:ext cx="3424726" cy="923330"/>
          </a:xfrm>
          <a:prstGeom prst="rect">
            <a:avLst/>
          </a:prstGeom>
          <a:noFill/>
        </p:spPr>
        <p:txBody>
          <a:bodyPr wrap="square">
            <a:spAutoFit/>
          </a:bodyPr>
          <a:lstStyle/>
          <a:p>
            <a:pPr algn="ctr"/>
            <a:r>
              <a:rPr lang="en-US" b="0" dirty="0">
                <a:solidFill>
                  <a:schemeClr val="tx1"/>
                </a:solidFill>
              </a:rPr>
              <a:t>The </a:t>
            </a:r>
            <a:r>
              <a:rPr lang="en-US" b="0" dirty="0" err="1">
                <a:solidFill>
                  <a:schemeClr val="tx1"/>
                </a:solidFill>
              </a:rPr>
              <a:t>VisibleLearningMetaX</a:t>
            </a:r>
            <a:r>
              <a:rPr lang="en-US" b="0" dirty="0">
                <a:solidFill>
                  <a:schemeClr val="tx1"/>
                </a:solidFill>
              </a:rPr>
              <a:t> website provides the most current numbers for Hattie strategies. </a:t>
            </a:r>
            <a:endParaRPr lang="en-US" dirty="0">
              <a:solidFill>
                <a:schemeClr val="tx1"/>
              </a:solidFill>
            </a:endParaRPr>
          </a:p>
        </p:txBody>
      </p:sp>
    </p:spTree>
    <p:extLst>
      <p:ext uri="{BB962C8B-B14F-4D97-AF65-F5344CB8AC3E}">
        <p14:creationId xmlns:p14="http://schemas.microsoft.com/office/powerpoint/2010/main" val="3642999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Metacognitive Strategies</a:t>
            </a:r>
          </a:p>
        </p:txBody>
      </p:sp>
      <p:sp>
        <p:nvSpPr>
          <p:cNvPr id="8" name="Google Shape;620;p62">
            <a:extLst>
              <a:ext uri="{FF2B5EF4-FFF2-40B4-BE49-F238E27FC236}">
                <a16:creationId xmlns:a16="http://schemas.microsoft.com/office/drawing/2014/main" id="{18ABCFC6-8918-7631-25D9-EE7D9C301EAF}"/>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algn="r"/>
            <a:r>
              <a:rPr lang="en-US" sz="1600" dirty="0"/>
              <a:t>(Hattie, J. 2023; </a:t>
            </a:r>
            <a:r>
              <a:rPr lang="en-US" sz="1600" dirty="0" err="1"/>
              <a:t>VisibleLearningMetaX</a:t>
            </a:r>
            <a:r>
              <a:rPr lang="en-US" sz="1600" dirty="0"/>
              <a:t>, 2024)</a:t>
            </a:r>
          </a:p>
        </p:txBody>
      </p:sp>
      <p:pic>
        <p:nvPicPr>
          <p:cNvPr id="3" name="Graphic 2" descr="A thermometer with a colored scale from blue to red, numbered from &lt;-0.3 to 1.1, it represents the thermometer of influence. ">
            <a:extLst>
              <a:ext uri="{FF2B5EF4-FFF2-40B4-BE49-F238E27FC236}">
                <a16:creationId xmlns:a16="http://schemas.microsoft.com/office/drawing/2014/main" id="{6EA42945-4329-697E-0CE7-5A9CFA48CD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0105" y="2440170"/>
            <a:ext cx="9194833" cy="1977660"/>
          </a:xfrm>
          <a:prstGeom prst="rect">
            <a:avLst/>
          </a:prstGeom>
        </p:spPr>
      </p:pic>
      <p:pic>
        <p:nvPicPr>
          <p:cNvPr id="4" name="Graphic 3">
            <a:extLst>
              <a:ext uri="{FF2B5EF4-FFF2-40B4-BE49-F238E27FC236}">
                <a16:creationId xmlns:a16="http://schemas.microsoft.com/office/drawing/2014/main" id="{1C8EFD42-CC0D-2AF6-7B9D-FE0889263A1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4946" y="3256052"/>
            <a:ext cx="1357473" cy="904982"/>
          </a:xfrm>
          <a:prstGeom prst="rect">
            <a:avLst/>
          </a:prstGeom>
        </p:spPr>
      </p:pic>
      <p:sp>
        <p:nvSpPr>
          <p:cNvPr id="9" name="Title 1">
            <a:extLst>
              <a:ext uri="{FF2B5EF4-FFF2-40B4-BE49-F238E27FC236}">
                <a16:creationId xmlns:a16="http://schemas.microsoft.com/office/drawing/2014/main" id="{328100A7-0981-3A3C-21E0-5CC1BCE623BB}"/>
              </a:ext>
            </a:extLst>
          </p:cNvPr>
          <p:cNvSpPr txBox="1">
            <a:spLocks/>
          </p:cNvSpPr>
          <p:nvPr/>
        </p:nvSpPr>
        <p:spPr>
          <a:xfrm>
            <a:off x="6879364" y="3497680"/>
            <a:ext cx="711700" cy="42172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r>
              <a:rPr lang="en-US" sz="3200" dirty="0"/>
              <a:t>.52</a:t>
            </a:r>
          </a:p>
        </p:txBody>
      </p:sp>
    </p:spTree>
    <p:extLst>
      <p:ext uri="{BB962C8B-B14F-4D97-AF65-F5344CB8AC3E}">
        <p14:creationId xmlns:p14="http://schemas.microsoft.com/office/powerpoint/2010/main" val="604314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3600" dirty="0"/>
              <a:t>Key Aspects Of </a:t>
            </a:r>
            <a:r>
              <a:rPr lang="en-US" sz="3600" dirty="0">
                <a:solidFill>
                  <a:schemeClr val="tx1"/>
                </a:solidFill>
              </a:rPr>
              <a:t>Metacognition</a:t>
            </a:r>
            <a:endParaRPr lang="en-US" sz="3600"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r>
              <a:rPr lang="en-US" dirty="0"/>
              <a:t>All students are capable of and benefit from metacognition.</a:t>
            </a:r>
          </a:p>
          <a:p>
            <a:r>
              <a:rPr lang="en-US" dirty="0"/>
              <a:t>Metacognitive skills increase both developmentally and through instruction.</a:t>
            </a:r>
          </a:p>
          <a:p>
            <a:r>
              <a:rPr lang="en-US" dirty="0"/>
              <a:t>Explicit and implicit instruction can improve metacognitive skills.</a:t>
            </a:r>
          </a:p>
          <a:p>
            <a:r>
              <a:rPr lang="en-US" dirty="0"/>
              <a:t>Metacognitive awareness is key to DACL student practices.</a:t>
            </a:r>
          </a:p>
          <a:p>
            <a:pPr lvl="1">
              <a:buSzPct val="100000"/>
              <a:buFont typeface="Arial" panose="020B0604020202020204" pitchFamily="34" charset="0"/>
              <a:buChar char="•"/>
            </a:pPr>
            <a:r>
              <a:rPr lang="en-US" sz="2400" dirty="0"/>
              <a:t>Goal-setting </a:t>
            </a:r>
          </a:p>
          <a:p>
            <a:pPr lvl="1">
              <a:buSzPct val="100000"/>
              <a:buFont typeface="Arial" panose="020B0604020202020204" pitchFamily="34" charset="0"/>
              <a:buChar char="•"/>
            </a:pPr>
            <a:r>
              <a:rPr lang="en-US" sz="2400" dirty="0"/>
              <a:t>Self-assessment</a:t>
            </a:r>
          </a:p>
          <a:p>
            <a:pPr lvl="1">
              <a:buSzPct val="100000"/>
              <a:buFont typeface="Arial" panose="020B0604020202020204" pitchFamily="34" charset="0"/>
              <a:buChar char="•"/>
            </a:pPr>
            <a:r>
              <a:rPr lang="en-US" sz="2400" dirty="0"/>
              <a:t>Revision</a:t>
            </a:r>
          </a:p>
          <a:p>
            <a:pPr lvl="1">
              <a:buSzPct val="100000"/>
              <a:buFont typeface="Arial" panose="020B0604020202020204" pitchFamily="34" charset="0"/>
              <a:buChar char="•"/>
            </a:pPr>
            <a:r>
              <a:rPr lang="en-US" sz="2400" dirty="0"/>
              <a:t>Reflecting on and documenting learning</a:t>
            </a:r>
          </a:p>
          <a:p>
            <a:pPr marL="0" indent="0">
              <a:buNone/>
            </a:pPr>
            <a:endParaRPr lang="en-US" dirty="0"/>
          </a:p>
        </p:txBody>
      </p:sp>
      <p:sp>
        <p:nvSpPr>
          <p:cNvPr id="5" name="Google Shape;620;p62">
            <a:extLst>
              <a:ext uri="{FF2B5EF4-FFF2-40B4-BE49-F238E27FC236}">
                <a16:creationId xmlns:a16="http://schemas.microsoft.com/office/drawing/2014/main" id="{2058275D-7D8C-D384-0849-906663391F06}"/>
              </a:ext>
            </a:extLst>
          </p:cNvPr>
          <p:cNvSpPr txBox="1"/>
          <p:nvPr/>
        </p:nvSpPr>
        <p:spPr>
          <a:xfrm>
            <a:off x="5019674" y="6323617"/>
            <a:ext cx="5410201" cy="338514"/>
          </a:xfrm>
          <a:prstGeom prst="rect">
            <a:avLst/>
          </a:prstGeom>
          <a:noFill/>
          <a:ln>
            <a:noFill/>
          </a:ln>
        </p:spPr>
        <p:txBody>
          <a:bodyPr spcFirstLastPara="1" wrap="square" lIns="91425" tIns="45700" rIns="91425" bIns="45700" anchor="t" anchorCtr="0">
            <a:spAutoFit/>
          </a:bodyPr>
          <a:lstStyle/>
          <a:p>
            <a:pPr algn="r"/>
            <a:r>
              <a:rPr lang="en-US" sz="1600" dirty="0">
                <a:sym typeface="Arial"/>
              </a:rPr>
              <a:t>(Cambridge International Education, n.d.; </a:t>
            </a:r>
            <a:r>
              <a:rPr lang="en-US" sz="1600" dirty="0" err="1">
                <a:sym typeface="Arial"/>
              </a:rPr>
              <a:t>Peteranetz</a:t>
            </a:r>
            <a:r>
              <a:rPr lang="en-US" sz="1600" dirty="0">
                <a:sym typeface="Arial"/>
              </a:rPr>
              <a:t>, 2016)</a:t>
            </a:r>
          </a:p>
        </p:txBody>
      </p:sp>
    </p:spTree>
    <p:extLst>
      <p:ext uri="{BB962C8B-B14F-4D97-AF65-F5344CB8AC3E}">
        <p14:creationId xmlns:p14="http://schemas.microsoft.com/office/powerpoint/2010/main" val="2292618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6B6C22-849B-0F1F-ECED-DD5427094DCD}"/>
              </a:ext>
            </a:extLst>
          </p:cNvPr>
          <p:cNvSpPr>
            <a:spLocks noGrp="1"/>
          </p:cNvSpPr>
          <p:nvPr>
            <p:ph type="title"/>
          </p:nvPr>
        </p:nvSpPr>
        <p:spPr/>
        <p:txBody>
          <a:bodyPr/>
          <a:lstStyle/>
          <a:p>
            <a:r>
              <a:rPr lang="en-US" sz="4400" dirty="0"/>
              <a:t>Teaching </a:t>
            </a:r>
            <a:r>
              <a:rPr lang="en-US" sz="4400" dirty="0">
                <a:solidFill>
                  <a:schemeClr val="accent1"/>
                </a:solidFill>
              </a:rPr>
              <a:t>FOR</a:t>
            </a:r>
            <a:r>
              <a:rPr lang="en-US" sz="4400" dirty="0">
                <a:solidFill>
                  <a:schemeClr val="tx1"/>
                </a:solidFill>
              </a:rPr>
              <a:t> and </a:t>
            </a:r>
            <a:r>
              <a:rPr lang="en-US" sz="4400" dirty="0">
                <a:solidFill>
                  <a:schemeClr val="accent1"/>
                </a:solidFill>
              </a:rPr>
              <a:t>WITH</a:t>
            </a:r>
            <a:r>
              <a:rPr lang="en-US" sz="4400" dirty="0">
                <a:solidFill>
                  <a:schemeClr val="tx1"/>
                </a:solidFill>
              </a:rPr>
              <a:t>  </a:t>
            </a:r>
            <a:r>
              <a:rPr lang="en-US" sz="4400" dirty="0"/>
              <a:t>Metacognition</a:t>
            </a:r>
            <a:endParaRPr lang="en-US" dirty="0"/>
          </a:p>
        </p:txBody>
      </p:sp>
      <p:sp>
        <p:nvSpPr>
          <p:cNvPr id="33" name="Google Shape;620;p62">
            <a:extLst>
              <a:ext uri="{FF2B5EF4-FFF2-40B4-BE49-F238E27FC236}">
                <a16:creationId xmlns:a16="http://schemas.microsoft.com/office/drawing/2014/main" id="{72A1E695-85AD-25FE-DF6A-59BF64DBB629}"/>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ea typeface="Arial"/>
                <a:cs typeface="Arial"/>
                <a:sym typeface="Arial"/>
              </a:rPr>
              <a:t>(Wilson &amp; Conyers, 2016)</a:t>
            </a:r>
            <a:endParaRPr lang="en-US" sz="1400" b="0" i="0" u="none" strike="noStrike" cap="none" dirty="0">
              <a:solidFill>
                <a:srgbClr val="000000"/>
              </a:solidFill>
              <a:ea typeface="Arial"/>
              <a:cs typeface="Arial"/>
              <a:sym typeface="Arial"/>
            </a:endParaRPr>
          </a:p>
        </p:txBody>
      </p:sp>
      <p:grpSp>
        <p:nvGrpSpPr>
          <p:cNvPr id="10" name="Group 9">
            <a:extLst>
              <a:ext uri="{FF2B5EF4-FFF2-40B4-BE49-F238E27FC236}">
                <a16:creationId xmlns:a16="http://schemas.microsoft.com/office/drawing/2014/main" id="{60EAF7B2-28F3-A0D2-EA39-F0F1E7176120}"/>
              </a:ext>
            </a:extLst>
          </p:cNvPr>
          <p:cNvGrpSpPr/>
          <p:nvPr/>
        </p:nvGrpSpPr>
        <p:grpSpPr>
          <a:xfrm>
            <a:off x="1160982" y="2015993"/>
            <a:ext cx="9870036" cy="3141324"/>
            <a:chOff x="1160982" y="2015993"/>
            <a:chExt cx="9870036" cy="3141324"/>
          </a:xfrm>
        </p:grpSpPr>
        <p:sp>
          <p:nvSpPr>
            <p:cNvPr id="3" name="Rectangle: Rounded Corners 2">
              <a:extLst>
                <a:ext uri="{FF2B5EF4-FFF2-40B4-BE49-F238E27FC236}">
                  <a16:creationId xmlns:a16="http://schemas.microsoft.com/office/drawing/2014/main" id="{1F103471-9A34-955B-9BEC-579E502C4DBC}"/>
                </a:ext>
                <a:ext uri="{C183D7F6-B498-43B3-948B-1728B52AA6E4}">
                  <adec:decorative xmlns:adec="http://schemas.microsoft.com/office/drawing/2017/decorative" val="1"/>
                </a:ext>
              </a:extLst>
            </p:cNvPr>
            <p:cNvSpPr/>
            <p:nvPr/>
          </p:nvSpPr>
          <p:spPr>
            <a:xfrm>
              <a:off x="7003551" y="2015993"/>
              <a:ext cx="4027467" cy="314132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Rectangle: Rounded Corners 4">
              <a:extLst>
                <a:ext uri="{FF2B5EF4-FFF2-40B4-BE49-F238E27FC236}">
                  <a16:creationId xmlns:a16="http://schemas.microsoft.com/office/drawing/2014/main" id="{800FCF93-0A10-5C5A-57F7-B5B3580EE669}"/>
                </a:ext>
                <a:ext uri="{C183D7F6-B498-43B3-948B-1728B52AA6E4}">
                  <adec:decorative xmlns:adec="http://schemas.microsoft.com/office/drawing/2017/decorative" val="1"/>
                </a:ext>
              </a:extLst>
            </p:cNvPr>
            <p:cNvSpPr/>
            <p:nvPr/>
          </p:nvSpPr>
          <p:spPr>
            <a:xfrm>
              <a:off x="1160982" y="2015993"/>
              <a:ext cx="4027467" cy="314132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6" name="Google Shape;648;p65">
              <a:extLst>
                <a:ext uri="{FF2B5EF4-FFF2-40B4-BE49-F238E27FC236}">
                  <a16:creationId xmlns:a16="http://schemas.microsoft.com/office/drawing/2014/main" id="{54BC6A2F-8735-4DEA-A5FF-1F8B1202DF3D}"/>
                </a:ext>
              </a:extLst>
            </p:cNvPr>
            <p:cNvSpPr txBox="1"/>
            <p:nvPr/>
          </p:nvSpPr>
          <p:spPr>
            <a:xfrm>
              <a:off x="1442666" y="2690113"/>
              <a:ext cx="3256906" cy="1651571"/>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gn="ctr">
                <a:buClr>
                  <a:srgbClr val="000000"/>
                </a:buClr>
                <a:buSzPts val="2800"/>
                <a:buFont typeface="Arial"/>
                <a:buNone/>
              </a:pPr>
              <a:r>
                <a:rPr lang="en-US" sz="2400" b="1" kern="0" dirty="0">
                  <a:solidFill>
                    <a:srgbClr val="000000"/>
                  </a:solidFill>
                  <a:latin typeface="Aptos" panose="020B0004020202020204" pitchFamily="34" charset="0"/>
                  <a:ea typeface="Arial"/>
                  <a:cs typeface="Arial"/>
                  <a:sym typeface="Arial"/>
                </a:rPr>
                <a:t>FOR</a:t>
              </a:r>
              <a:endParaRPr lang="en-US" sz="2400" kern="0" dirty="0">
                <a:solidFill>
                  <a:srgbClr val="000000"/>
                </a:solidFill>
                <a:ea typeface="Arial"/>
                <a:cs typeface="Arial"/>
                <a:sym typeface="Arial"/>
              </a:endParaRPr>
            </a:p>
            <a:p>
              <a:pPr algn="ctr">
                <a:buClr>
                  <a:srgbClr val="000000"/>
                </a:buClr>
                <a:buSzPts val="2800"/>
                <a:buFont typeface="Arial"/>
                <a:buNone/>
              </a:pPr>
              <a:r>
                <a:rPr lang="en-US" sz="2400" kern="0" dirty="0">
                  <a:solidFill>
                    <a:srgbClr val="000000"/>
                  </a:solidFill>
                  <a:ea typeface="Arial"/>
                  <a:cs typeface="Arial"/>
                  <a:sym typeface="Arial"/>
                </a:rPr>
                <a:t>Teaching students to use metacognitive and cognitive strategies</a:t>
              </a:r>
              <a:endParaRPr lang="en-US" sz="1200" kern="0" dirty="0">
                <a:solidFill>
                  <a:srgbClr val="000000"/>
                </a:solidFill>
                <a:ea typeface="Arial"/>
                <a:cs typeface="Arial"/>
                <a:sym typeface="Arial"/>
              </a:endParaRPr>
            </a:p>
          </p:txBody>
        </p:sp>
        <p:sp>
          <p:nvSpPr>
            <p:cNvPr id="7" name="Google Shape;648;p65">
              <a:extLst>
                <a:ext uri="{FF2B5EF4-FFF2-40B4-BE49-F238E27FC236}">
                  <a16:creationId xmlns:a16="http://schemas.microsoft.com/office/drawing/2014/main" id="{C7938DA5-0E81-2E1D-DA89-8E1772C7F166}"/>
                </a:ext>
              </a:extLst>
            </p:cNvPr>
            <p:cNvSpPr txBox="1"/>
            <p:nvPr/>
          </p:nvSpPr>
          <p:spPr>
            <a:xfrm>
              <a:off x="4724400" y="2215055"/>
              <a:ext cx="2743200" cy="2743200"/>
            </a:xfrm>
            <a:prstGeom prst="ellipse">
              <a:avLst/>
            </a:prstGeom>
            <a:solidFill>
              <a:schemeClr val="bg1"/>
            </a:solidFill>
            <a:ln w="28575">
              <a:solidFill>
                <a:schemeClr val="accent1">
                  <a:alpha val="99000"/>
                </a:schemeClr>
              </a:solidFill>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algn="ctr">
                <a:buClr>
                  <a:srgbClr val="000000"/>
                </a:buClr>
                <a:buSzPts val="2800"/>
                <a:buFont typeface="Arial"/>
                <a:buNone/>
              </a:pPr>
              <a:r>
                <a:rPr lang="en-US" sz="2400" b="1" kern="0" dirty="0">
                  <a:solidFill>
                    <a:srgbClr val="000000"/>
                  </a:solidFill>
                  <a:latin typeface="Aptos" panose="020B0004020202020204" pitchFamily="34" charset="0"/>
                  <a:ea typeface="Arial"/>
                  <a:cs typeface="Arial"/>
                  <a:sym typeface="Arial"/>
                </a:rPr>
                <a:t>Improved Student Outcomes</a:t>
              </a:r>
            </a:p>
          </p:txBody>
        </p:sp>
        <p:sp>
          <p:nvSpPr>
            <p:cNvPr id="8" name="Google Shape;648;p65">
              <a:extLst>
                <a:ext uri="{FF2B5EF4-FFF2-40B4-BE49-F238E27FC236}">
                  <a16:creationId xmlns:a16="http://schemas.microsoft.com/office/drawing/2014/main" id="{C5337CBD-A776-717B-1C6C-10F2AEA795BA}"/>
                </a:ext>
              </a:extLst>
            </p:cNvPr>
            <p:cNvSpPr txBox="1"/>
            <p:nvPr/>
          </p:nvSpPr>
          <p:spPr>
            <a:xfrm>
              <a:off x="7608470" y="2787353"/>
              <a:ext cx="2930828" cy="1569620"/>
            </a:xfrm>
            <a:prstGeom prst="rect">
              <a:avLst/>
            </a:prstGeom>
            <a:noFill/>
            <a:ln>
              <a:noFill/>
            </a:ln>
          </p:spPr>
          <p:txBody>
            <a:bodyPr spcFirstLastPara="1" wrap="square" lIns="91425" tIns="45700" rIns="91425" bIns="45700" anchor="t" anchorCtr="0">
              <a:noAutofit/>
            </a:bodyPr>
            <a:lstStyle/>
            <a:p>
              <a:pPr algn="ctr">
                <a:buClr>
                  <a:srgbClr val="000000"/>
                </a:buClr>
                <a:buSzPts val="2800"/>
                <a:buFont typeface="Arial"/>
                <a:buNone/>
              </a:pPr>
              <a:r>
                <a:rPr lang="en-US" sz="2400" b="1" kern="0" dirty="0">
                  <a:solidFill>
                    <a:srgbClr val="000000"/>
                  </a:solidFill>
                  <a:latin typeface="Aptos" panose="020B0004020202020204" pitchFamily="34" charset="0"/>
                  <a:ea typeface="Arial"/>
                  <a:cs typeface="Arial"/>
                  <a:sym typeface="Arial"/>
                </a:rPr>
                <a:t>WITH</a:t>
              </a:r>
              <a:endParaRPr lang="en-US" sz="2400" kern="0" dirty="0">
                <a:solidFill>
                  <a:srgbClr val="000000"/>
                </a:solidFill>
                <a:ea typeface="Arial"/>
                <a:cs typeface="Arial"/>
                <a:sym typeface="Arial"/>
              </a:endParaRPr>
            </a:p>
            <a:p>
              <a:pPr algn="ctr">
                <a:buClr>
                  <a:srgbClr val="000000"/>
                </a:buClr>
                <a:buSzPts val="2800"/>
                <a:buFont typeface="Arial"/>
                <a:buNone/>
              </a:pPr>
              <a:r>
                <a:rPr lang="en-US" sz="2400" kern="0" dirty="0">
                  <a:solidFill>
                    <a:srgbClr val="000000"/>
                  </a:solidFill>
                  <a:ea typeface="Arial"/>
                  <a:cs typeface="Arial"/>
                  <a:sym typeface="Arial"/>
                </a:rPr>
                <a:t>Reflecting on one’s teaching approach and outcomes</a:t>
              </a:r>
            </a:p>
          </p:txBody>
        </p:sp>
        <p:sp>
          <p:nvSpPr>
            <p:cNvPr id="9" name="Google Shape;648;p65">
              <a:extLst>
                <a:ext uri="{FF2B5EF4-FFF2-40B4-BE49-F238E27FC236}">
                  <a16:creationId xmlns:a16="http://schemas.microsoft.com/office/drawing/2014/main" id="{E8162C71-08F6-C318-AE7E-D7E6CCC4429A}"/>
                </a:ext>
              </a:extLst>
            </p:cNvPr>
            <p:cNvSpPr txBox="1"/>
            <p:nvPr/>
          </p:nvSpPr>
          <p:spPr>
            <a:xfrm>
              <a:off x="4724400" y="2215055"/>
              <a:ext cx="2743200" cy="2743200"/>
            </a:xfrm>
            <a:prstGeom prst="ellipse">
              <a:avLst/>
            </a:prstGeom>
            <a:solidFill>
              <a:srgbClr val="00A89E">
                <a:alpha val="60000"/>
              </a:srgbClr>
            </a:solidFill>
            <a:ln w="28575">
              <a:solidFill>
                <a:schemeClr val="accent1"/>
              </a:solidFill>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algn="ctr">
                <a:buClr>
                  <a:srgbClr val="000000"/>
                </a:buClr>
                <a:buSzPts val="2800"/>
                <a:buFont typeface="Arial"/>
                <a:buNone/>
              </a:pPr>
              <a:r>
                <a:rPr lang="en-US" sz="2400" b="1" kern="0" dirty="0">
                  <a:solidFill>
                    <a:srgbClr val="000000"/>
                  </a:solidFill>
                  <a:latin typeface="Aptos" panose="020B0004020202020204" pitchFamily="34" charset="0"/>
                  <a:ea typeface="Arial"/>
                  <a:cs typeface="Arial"/>
                  <a:sym typeface="Arial"/>
                </a:rPr>
                <a:t>Improved Student Outcomes</a:t>
              </a:r>
            </a:p>
          </p:txBody>
        </p:sp>
      </p:grpSp>
    </p:spTree>
    <p:extLst>
      <p:ext uri="{BB962C8B-B14F-4D97-AF65-F5344CB8AC3E}">
        <p14:creationId xmlns:p14="http://schemas.microsoft.com/office/powerpoint/2010/main" val="3164397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F51-6106-E143-A5C0-BC7143C4E818}"/>
              </a:ext>
            </a:extLst>
          </p:cNvPr>
          <p:cNvSpPr>
            <a:spLocks noGrp="1"/>
          </p:cNvSpPr>
          <p:nvPr>
            <p:ph type="title"/>
          </p:nvPr>
        </p:nvSpPr>
        <p:spPr/>
        <p:txBody>
          <a:bodyPr>
            <a:noAutofit/>
          </a:bodyPr>
          <a:lstStyle/>
          <a:p>
            <a:r>
              <a:rPr lang="en-US" sz="4400" dirty="0"/>
              <a:t>A Metacognition Self-Assessment</a:t>
            </a:r>
            <a:endParaRPr lang="en-US" dirty="0"/>
          </a:p>
        </p:txBody>
      </p:sp>
      <p:sp>
        <p:nvSpPr>
          <p:cNvPr id="3" name="Content Placeholder 2">
            <a:extLst>
              <a:ext uri="{FF2B5EF4-FFF2-40B4-BE49-F238E27FC236}">
                <a16:creationId xmlns:a16="http://schemas.microsoft.com/office/drawing/2014/main" id="{B590A66C-C72C-7B89-5A2C-128BF6884335}"/>
              </a:ext>
            </a:extLst>
          </p:cNvPr>
          <p:cNvSpPr>
            <a:spLocks noGrp="1"/>
          </p:cNvSpPr>
          <p:nvPr>
            <p:ph idx="1"/>
          </p:nvPr>
        </p:nvSpPr>
        <p:spPr/>
        <p:txBody>
          <a:bodyPr vert="horz" lIns="0" tIns="0" rIns="0" bIns="0" rtlCol="0">
            <a:noAutofit/>
          </a:bodyPr>
          <a:lstStyle/>
          <a:p>
            <a:r>
              <a:rPr lang="en-US" i="1" dirty="0"/>
              <a:t>Do I include clear learning objectives?</a:t>
            </a:r>
          </a:p>
          <a:p>
            <a:r>
              <a:rPr lang="en-US" i="1" dirty="0"/>
              <a:t>Do I encourage my students to monitor their learning?</a:t>
            </a:r>
          </a:p>
          <a:p>
            <a:r>
              <a:rPr lang="en-US" i="1" dirty="0"/>
              <a:t>Do I create opportunities for learners to practice new strategies?</a:t>
            </a:r>
          </a:p>
          <a:p>
            <a:r>
              <a:rPr lang="en-US" i="1" dirty="0"/>
              <a:t>Do I allow time for learner self-reflection?</a:t>
            </a:r>
          </a:p>
          <a:p>
            <a:r>
              <a:rPr lang="en-US" i="1" dirty="0"/>
              <a:t>How does the classroom environment support metacognitive practices?</a:t>
            </a:r>
          </a:p>
          <a:p>
            <a:endParaRPr lang="en-US" dirty="0"/>
          </a:p>
        </p:txBody>
      </p:sp>
      <p:sp>
        <p:nvSpPr>
          <p:cNvPr id="7" name="Google Shape;620;p62">
            <a:extLst>
              <a:ext uri="{FF2B5EF4-FFF2-40B4-BE49-F238E27FC236}">
                <a16:creationId xmlns:a16="http://schemas.microsoft.com/office/drawing/2014/main" id="{BA959BE4-F17D-402C-6446-72EF4FDAA3D2}"/>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algn="r"/>
            <a:r>
              <a:rPr lang="en-US" sz="1600" dirty="0"/>
              <a:t>(Cambridge Int’l Education, n.d.)</a:t>
            </a:r>
          </a:p>
        </p:txBody>
      </p:sp>
    </p:spTree>
    <p:extLst>
      <p:ext uri="{BB962C8B-B14F-4D97-AF65-F5344CB8AC3E}">
        <p14:creationId xmlns:p14="http://schemas.microsoft.com/office/powerpoint/2010/main" val="3659972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dirty="0"/>
              <a:t>Metacognition</a:t>
            </a:r>
          </a:p>
        </p:txBody>
      </p:sp>
      <p:sp>
        <p:nvSpPr>
          <p:cNvPr id="3" name="Text Placeholder 2">
            <a:extLst>
              <a:ext uri="{FF2B5EF4-FFF2-40B4-BE49-F238E27FC236}">
                <a16:creationId xmlns:a16="http://schemas.microsoft.com/office/drawing/2014/main" id="{200CD534-0F15-264F-FD89-452426F826D3}"/>
              </a:ext>
            </a:extLst>
          </p:cNvPr>
          <p:cNvSpPr>
            <a:spLocks noGrp="1"/>
          </p:cNvSpPr>
          <p:nvPr>
            <p:ph type="body" idx="1"/>
          </p:nvPr>
        </p:nvSpPr>
        <p:spPr/>
        <p:txBody>
          <a:bodyPr/>
          <a:lstStyle/>
          <a:p>
            <a:r>
              <a:rPr lang="en-US" dirty="0"/>
              <a:t>Increasing Cognitive Awareness</a:t>
            </a:r>
          </a:p>
          <a:p>
            <a:endParaRPr lang="en-US" dirty="0"/>
          </a:p>
        </p:txBody>
      </p:sp>
    </p:spTree>
    <p:extLst>
      <p:ext uri="{BB962C8B-B14F-4D97-AF65-F5344CB8AC3E}">
        <p14:creationId xmlns:p14="http://schemas.microsoft.com/office/powerpoint/2010/main" val="641827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3600" dirty="0"/>
              <a:t>Defining Cognition</a:t>
            </a:r>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marL="0" indent="0">
              <a:buNone/>
            </a:pPr>
            <a:r>
              <a:rPr lang="en-US" sz="2800" dirty="0"/>
              <a:t>The mental processes involved in gaining knowledge and comprehension</a:t>
            </a:r>
          </a:p>
          <a:p>
            <a:pPr marL="0" indent="0" algn="ctr">
              <a:buNone/>
            </a:pPr>
            <a:endParaRPr lang="en-US" sz="2800" dirty="0"/>
          </a:p>
          <a:p>
            <a:pPr marL="0" indent="0" algn="ctr">
              <a:buNone/>
            </a:pPr>
            <a:r>
              <a:rPr lang="en-US" sz="2800" dirty="0"/>
              <a:t>Thinking</a:t>
            </a:r>
          </a:p>
          <a:p>
            <a:pPr marL="0" indent="0" algn="ctr">
              <a:buNone/>
            </a:pPr>
            <a:r>
              <a:rPr lang="en-US" sz="2800" dirty="0"/>
              <a:t>Knowing</a:t>
            </a:r>
          </a:p>
          <a:p>
            <a:pPr marL="0" indent="0" algn="ctr">
              <a:buNone/>
            </a:pPr>
            <a:r>
              <a:rPr lang="en-US" sz="2800" dirty="0"/>
              <a:t>Remembering</a:t>
            </a:r>
          </a:p>
          <a:p>
            <a:pPr marL="0" indent="0" algn="ctr">
              <a:buNone/>
            </a:pPr>
            <a:r>
              <a:rPr lang="en-US" sz="2800" dirty="0"/>
              <a:t>Judging</a:t>
            </a:r>
          </a:p>
          <a:p>
            <a:pPr marL="0" indent="0" algn="ctr">
              <a:buNone/>
            </a:pPr>
            <a:r>
              <a:rPr lang="en-US" sz="2800" dirty="0"/>
              <a:t>Problem solving</a:t>
            </a:r>
            <a:endParaRPr lang="en-US" dirty="0"/>
          </a:p>
        </p:txBody>
      </p:sp>
      <p:sp>
        <p:nvSpPr>
          <p:cNvPr id="4" name="Google Shape;620;p62">
            <a:extLst>
              <a:ext uri="{FF2B5EF4-FFF2-40B4-BE49-F238E27FC236}">
                <a16:creationId xmlns:a16="http://schemas.microsoft.com/office/drawing/2014/main" id="{8153EBAF-6D6A-3C3A-44B2-5E7371D76226}"/>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(Cherry, 2023)</a:t>
            </a:r>
          </a:p>
        </p:txBody>
      </p:sp>
    </p:spTree>
    <p:extLst>
      <p:ext uri="{BB962C8B-B14F-4D97-AF65-F5344CB8AC3E}">
        <p14:creationId xmlns:p14="http://schemas.microsoft.com/office/powerpoint/2010/main" val="337878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E8E357-D0B4-D017-E83E-E2A0C9194EF0}"/>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#5</a:t>
            </a:r>
          </a:p>
        </p:txBody>
      </p:sp>
      <p:sp>
        <p:nvSpPr>
          <p:cNvPr id="9" name="Content Placeholder 2">
            <a:extLst>
              <a:ext uri="{FF2B5EF4-FFF2-40B4-BE49-F238E27FC236}">
                <a16:creationId xmlns:a16="http://schemas.microsoft.com/office/drawing/2014/main" id="{4E6BD001-BCF3-E630-3D80-0EFC0BAE1A90}"/>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General guidance for virtual presentations </a:t>
            </a:r>
          </a:p>
          <a:p>
            <a:pPr>
              <a:spcAft>
                <a:spcPts val="600"/>
              </a:spcAft>
            </a:pPr>
            <a:r>
              <a:rPr lang="en-US" sz="2000" dirty="0"/>
              <a:t>Notify and request prior permission from participants if session is to be videotaped.</a:t>
            </a:r>
          </a:p>
          <a:p>
            <a:pPr>
              <a:spcAft>
                <a:spcPts val="600"/>
              </a:spcAft>
            </a:pPr>
            <a:r>
              <a:rPr lang="en-US" sz="2000" dirty="0"/>
              <a:t>Test your tech set up prior to the session (download and save videos on flash drive if needed)</a:t>
            </a:r>
          </a:p>
          <a:p>
            <a:r>
              <a:rPr lang="en-US" sz="2000" dirty="0"/>
              <a:t>Keep sessions as short as possible and/or provide breaks</a:t>
            </a:r>
          </a:p>
          <a:p>
            <a:r>
              <a:rPr lang="en-US" sz="2000" dirty="0"/>
              <a:t>Provide and discuss norms for participation (camera on, ask questions in chat – if that is your preference, stay engaged)</a:t>
            </a:r>
          </a:p>
          <a:p>
            <a:r>
              <a:rPr lang="en-US" sz="2000" dirty="0"/>
              <a:t>Minimize distractions (request participants mute when not speaking)</a:t>
            </a:r>
          </a:p>
          <a:p>
            <a:r>
              <a:rPr lang="en-US" sz="2000" dirty="0"/>
              <a:t>Use 2 consultants – 1 to present, 1 to manage chat, etc.</a:t>
            </a:r>
          </a:p>
          <a:p>
            <a:r>
              <a:rPr lang="en-US" sz="2000" dirty="0"/>
              <a:t>Identify other roles prior to presentation, as appropriate (timekeeper, notetaker, etc.)</a:t>
            </a:r>
          </a:p>
          <a:p>
            <a:r>
              <a:rPr lang="en-US" sz="2000" dirty="0"/>
              <a:t>Create opportunities for participant engagement and interaction (e.g., </a:t>
            </a:r>
            <a:r>
              <a:rPr lang="en-US" sz="2000" u="sng" dirty="0">
                <a:hlinkClick r:id="rId3">
                  <a:extLst>
                    <a:ext uri="{A12FA001-AC4F-418D-AE19-62706E023703}">
                      <ahyp:hlinkClr xmlns:ahyp="http://schemas.microsoft.com/office/drawing/2018/hyperlinkcolor" val="tx"/>
                    </a:ext>
                  </a:extLst>
                </a:hlinkClick>
              </a:rPr>
              <a:t>HQ Tools for Audience Engagement Collaborative Notetaking Document</a:t>
            </a:r>
            <a:r>
              <a:rPr lang="en-US" sz="2000" dirty="0"/>
              <a:t>)</a:t>
            </a:r>
          </a:p>
          <a:p>
            <a:r>
              <a:rPr lang="en-US" sz="2000" dirty="0"/>
              <a:t>When using breakout rooms, equip each room with 1 consultant to facilitate and 1 to take notes, if possible  </a:t>
            </a:r>
          </a:p>
          <a:p>
            <a:r>
              <a:rPr lang="en-US" sz="2000" dirty="0"/>
              <a:t>End the session with an effective wrap-up</a:t>
            </a:r>
          </a:p>
          <a:p>
            <a:pPr marL="0" indent="0">
              <a:buNone/>
            </a:pPr>
            <a:endParaRPr lang="en-US" dirty="0"/>
          </a:p>
        </p:txBody>
      </p:sp>
    </p:spTree>
    <p:extLst>
      <p:ext uri="{BB962C8B-B14F-4D97-AF65-F5344CB8AC3E}">
        <p14:creationId xmlns:p14="http://schemas.microsoft.com/office/powerpoint/2010/main" val="1558131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2CBF4C-AC0B-76A2-0BCC-BB1C009F7674}"/>
              </a:ext>
              <a:ext uri="{C183D7F6-B498-43B3-948B-1728B52AA6E4}">
                <adec:decorative xmlns:adec="http://schemas.microsoft.com/office/drawing/2017/decorative" val="1"/>
              </a:ext>
            </a:extLst>
          </p:cNvPr>
          <p:cNvSpPr/>
          <p:nvPr/>
        </p:nvSpPr>
        <p:spPr>
          <a:xfrm>
            <a:off x="1501896" y="1402928"/>
            <a:ext cx="9188208" cy="4925953"/>
          </a:xfrm>
          <a:prstGeom prst="roundRect">
            <a:avLst>
              <a:gd name="adj" fmla="val 3751"/>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Google Shape;592;p59">
            <a:extLst>
              <a:ext uri="{FF2B5EF4-FFF2-40B4-BE49-F238E27FC236}">
                <a16:creationId xmlns:a16="http://schemas.microsoft.com/office/drawing/2014/main" id="{1F639101-6571-0806-FE57-4DC89A3F0B8A}"/>
              </a:ext>
            </a:extLst>
          </p:cNvPr>
          <p:cNvSpPr txBox="1"/>
          <p:nvPr/>
        </p:nvSpPr>
        <p:spPr>
          <a:xfrm>
            <a:off x="3497455" y="1114537"/>
            <a:ext cx="5197091" cy="578837"/>
          </a:xfrm>
          <a:prstGeom prst="roundRect">
            <a:avLst/>
          </a:prstGeom>
          <a:solidFill>
            <a:schemeClr val="bg1"/>
          </a:solidFill>
          <a:ln w="28575"/>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800" b="0" i="0" u="none" strike="noStrike" cap="none" dirty="0">
                <a:solidFill>
                  <a:schemeClr val="dk1"/>
                </a:solidFill>
                <a:ea typeface="Calibri"/>
                <a:cs typeface="Calibri"/>
                <a:sym typeface="Calibri"/>
              </a:rPr>
              <a:t>Supportive Learning Environment</a:t>
            </a:r>
            <a:endParaRPr sz="2800" b="0" i="0" u="none" strike="noStrike" cap="none" dirty="0">
              <a:solidFill>
                <a:srgbClr val="000000"/>
              </a:solidFill>
              <a:ea typeface="Arial"/>
              <a:cs typeface="Arial"/>
              <a:sym typeface="Arial"/>
            </a:endParaRPr>
          </a:p>
        </p:txBody>
      </p:sp>
      <p:sp>
        <p:nvSpPr>
          <p:cNvPr id="9" name="Google Shape;593;p59">
            <a:extLst>
              <a:ext uri="{FF2B5EF4-FFF2-40B4-BE49-F238E27FC236}">
                <a16:creationId xmlns:a16="http://schemas.microsoft.com/office/drawing/2014/main" id="{F72E41C0-1280-F384-10D8-64063307F559}"/>
              </a:ext>
            </a:extLst>
          </p:cNvPr>
          <p:cNvSpPr txBox="1"/>
          <p:nvPr/>
        </p:nvSpPr>
        <p:spPr>
          <a:xfrm>
            <a:off x="4639530" y="5778619"/>
            <a:ext cx="293849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Two Dimensions</a:t>
            </a:r>
            <a:endParaRPr sz="1400" b="0" i="0" u="none" strike="noStrike" cap="none" dirty="0">
              <a:solidFill>
                <a:srgbClr val="000000"/>
              </a:solidFill>
              <a:latin typeface="Arial"/>
              <a:ea typeface="Arial"/>
              <a:cs typeface="Arial"/>
              <a:sym typeface="Arial"/>
            </a:endParaRPr>
          </a:p>
        </p:txBody>
      </p:sp>
      <p:grpSp>
        <p:nvGrpSpPr>
          <p:cNvPr id="10" name="Group 9">
            <a:extLst>
              <a:ext uri="{FF2B5EF4-FFF2-40B4-BE49-F238E27FC236}">
                <a16:creationId xmlns:a16="http://schemas.microsoft.com/office/drawing/2014/main" id="{5D044BE6-8D0D-16DB-8D49-362009F9EF9D}"/>
              </a:ext>
            </a:extLst>
          </p:cNvPr>
          <p:cNvGrpSpPr/>
          <p:nvPr/>
        </p:nvGrpSpPr>
        <p:grpSpPr>
          <a:xfrm>
            <a:off x="1779984" y="1904010"/>
            <a:ext cx="8632032" cy="3934773"/>
            <a:chOff x="1929488" y="1904010"/>
            <a:chExt cx="8632032" cy="3934773"/>
          </a:xfrm>
        </p:grpSpPr>
        <p:sp>
          <p:nvSpPr>
            <p:cNvPr id="11" name="Google Shape;588;p59">
              <a:extLst>
                <a:ext uri="{FF2B5EF4-FFF2-40B4-BE49-F238E27FC236}">
                  <a16:creationId xmlns:a16="http://schemas.microsoft.com/office/drawing/2014/main" id="{0FBCB85E-94C8-97BA-4AAA-4DCCD35A3F4A}"/>
                </a:ext>
              </a:extLst>
            </p:cNvPr>
            <p:cNvSpPr txBox="1"/>
            <p:nvPr/>
          </p:nvSpPr>
          <p:spPr>
            <a:xfrm>
              <a:off x="1929488" y="3554914"/>
              <a:ext cx="3509664" cy="2283869"/>
            </a:xfrm>
            <a:prstGeom prst="roundRect">
              <a:avLst/>
            </a:prstGeom>
            <a:solidFill>
              <a:srgbClr val="00A89E">
                <a:alpha val="65098"/>
              </a:srgbClr>
            </a:solidFill>
            <a:ln w="28575">
              <a:solidFill>
                <a:schemeClr val="accent1"/>
              </a:solidFill>
            </a:ln>
          </p:spPr>
          <p:txBody>
            <a:bodyPr spcFirstLastPara="1" wrap="square" lIns="91440" tIns="91440" rIns="91440" bIns="3047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Knowledge of Cognition</a:t>
              </a:r>
              <a:endParaRPr sz="1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Declarative</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Procedural</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Conditional</a:t>
              </a:r>
              <a:endParaRPr sz="2400" b="0" i="0" u="none" strike="noStrike" cap="none" dirty="0">
                <a:solidFill>
                  <a:srgbClr val="000000"/>
                </a:solidFill>
                <a:ea typeface="Arial"/>
                <a:cs typeface="Arial"/>
                <a:sym typeface="Arial"/>
              </a:endParaRPr>
            </a:p>
          </p:txBody>
        </p:sp>
        <p:sp>
          <p:nvSpPr>
            <p:cNvPr id="12" name="Google Shape;591;p59">
              <a:extLst>
                <a:ext uri="{FF2B5EF4-FFF2-40B4-BE49-F238E27FC236}">
                  <a16:creationId xmlns:a16="http://schemas.microsoft.com/office/drawing/2014/main" id="{EAA6E1EA-1FCE-704A-EA8F-4DF0CD3B174B}"/>
                </a:ext>
              </a:extLst>
            </p:cNvPr>
            <p:cNvSpPr txBox="1"/>
            <p:nvPr/>
          </p:nvSpPr>
          <p:spPr>
            <a:xfrm>
              <a:off x="7051856" y="3554914"/>
              <a:ext cx="3509664" cy="2283869"/>
            </a:xfrm>
            <a:prstGeom prst="roundRect">
              <a:avLst/>
            </a:prstGeom>
            <a:noFill/>
            <a:ln w="28575"/>
          </p:spPr>
          <p:style>
            <a:lnRef idx="2">
              <a:schemeClr val="accent1"/>
            </a:lnRef>
            <a:fillRef idx="1">
              <a:schemeClr val="lt1"/>
            </a:fillRef>
            <a:effectRef idx="0">
              <a:schemeClr val="accent1"/>
            </a:effectRef>
            <a:fontRef idx="minor">
              <a:schemeClr val="dk1"/>
            </a:fontRef>
          </p:style>
          <p:txBody>
            <a:bodyPr spcFirstLastPara="1" wrap="square" lIns="91440" tIns="91440" rIns="91440" bIns="3047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Regulation of Cognition</a:t>
              </a:r>
              <a:endParaRPr sz="14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Planning</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Monitoring</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Controlling</a:t>
              </a:r>
              <a:endParaRPr sz="2400" b="0" i="0" u="none" strike="noStrike" cap="none" dirty="0">
                <a:solidFill>
                  <a:srgbClr val="000000"/>
                </a:solidFil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ea typeface="Calibri"/>
                  <a:cs typeface="Calibri"/>
                  <a:sym typeface="Calibri"/>
                </a:rPr>
                <a:t>Evaluating</a:t>
              </a:r>
              <a:endParaRPr sz="2400" b="0" i="0" u="none" strike="noStrike" cap="none" dirty="0">
                <a:solidFill>
                  <a:srgbClr val="000000"/>
                </a:solidFill>
                <a:ea typeface="Arial"/>
                <a:cs typeface="Arial"/>
                <a:sym typeface="Arial"/>
              </a:endParaRPr>
            </a:p>
          </p:txBody>
        </p:sp>
        <p:pic>
          <p:nvPicPr>
            <p:cNvPr id="13" name="Graphic 12">
              <a:extLst>
                <a:ext uri="{FF2B5EF4-FFF2-40B4-BE49-F238E27FC236}">
                  <a16:creationId xmlns:a16="http://schemas.microsoft.com/office/drawing/2014/main" id="{7B0520E8-9C6F-4D0E-4242-4CAB4B1353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1157" y="2684011"/>
              <a:ext cx="3147126" cy="870903"/>
            </a:xfrm>
            <a:prstGeom prst="rect">
              <a:avLst/>
            </a:prstGeom>
          </p:spPr>
        </p:pic>
        <p:pic>
          <p:nvPicPr>
            <p:cNvPr id="14" name="Graphic 13">
              <a:extLst>
                <a:ext uri="{FF2B5EF4-FFF2-40B4-BE49-F238E27FC236}">
                  <a16:creationId xmlns:a16="http://schemas.microsoft.com/office/drawing/2014/main" id="{2A1F4176-53D4-5ECF-2A2C-4012F2DEFC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232725" y="2684011"/>
              <a:ext cx="3147126" cy="870903"/>
            </a:xfrm>
            <a:prstGeom prst="rect">
              <a:avLst/>
            </a:prstGeom>
          </p:spPr>
        </p:pic>
        <p:sp>
          <p:nvSpPr>
            <p:cNvPr id="15" name="Google Shape;585;p59">
              <a:extLst>
                <a:ext uri="{FF2B5EF4-FFF2-40B4-BE49-F238E27FC236}">
                  <a16:creationId xmlns:a16="http://schemas.microsoft.com/office/drawing/2014/main" id="{545C0A65-D135-578A-2B2C-B981655AD5AC}"/>
                </a:ext>
              </a:extLst>
            </p:cNvPr>
            <p:cNvSpPr txBox="1"/>
            <p:nvPr/>
          </p:nvSpPr>
          <p:spPr>
            <a:xfrm>
              <a:off x="4222515" y="1904010"/>
              <a:ext cx="4071537" cy="780001"/>
            </a:xfrm>
            <a:prstGeom prst="roundRect">
              <a:avLst>
                <a:gd name="adj" fmla="val 14691"/>
              </a:avLst>
            </a:prstGeom>
            <a:solidFill>
              <a:srgbClr val="005579">
                <a:alpha val="74902"/>
              </a:srgbClr>
            </a:solidFill>
            <a:ln w="28575">
              <a:solidFill>
                <a:schemeClr val="tx2"/>
              </a:solidFill>
            </a:ln>
          </p:spPr>
          <p:txBody>
            <a:bodyPr spcFirstLastPara="1" wrap="square" lIns="97150" tIns="64750" rIns="971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3200" b="0" i="0" u="none" strike="noStrike" cap="none" dirty="0">
                  <a:solidFill>
                    <a:schemeClr val="lt1"/>
                  </a:solidFill>
                  <a:latin typeface="Aptos" panose="020B0004020202020204" pitchFamily="34" charset="0"/>
                  <a:ea typeface="Calibri"/>
                  <a:cs typeface="Calibri"/>
                  <a:sym typeface="Calibri"/>
                </a:rPr>
                <a:t>Metacognition</a:t>
              </a:r>
              <a:endParaRPr sz="900" b="0" i="0" u="none" strike="noStrike" cap="none" dirty="0">
                <a:solidFill>
                  <a:srgbClr val="000000"/>
                </a:solidFill>
                <a:latin typeface="Aptos" panose="020B0004020202020204" pitchFamily="34" charset="0"/>
                <a:ea typeface="Arial"/>
                <a:cs typeface="Arial"/>
                <a:sym typeface="Arial"/>
              </a:endParaRPr>
            </a:p>
          </p:txBody>
        </p:sp>
      </p:grpSp>
      <p:sp>
        <p:nvSpPr>
          <p:cNvPr id="16" name="Title 1">
            <a:extLst>
              <a:ext uri="{FF2B5EF4-FFF2-40B4-BE49-F238E27FC236}">
                <a16:creationId xmlns:a16="http://schemas.microsoft.com/office/drawing/2014/main" id="{3FB6171C-9E1F-520B-ABCD-5F31D8AED4F6}"/>
              </a:ext>
            </a:extLst>
          </p:cNvPr>
          <p:cNvSpPr>
            <a:spLocks noGrp="1"/>
          </p:cNvSpPr>
          <p:nvPr>
            <p:ph type="title"/>
          </p:nvPr>
        </p:nvSpPr>
        <p:spPr>
          <a:xfrm>
            <a:off x="388627" y="186419"/>
            <a:ext cx="4980138" cy="1048892"/>
          </a:xfrm>
        </p:spPr>
        <p:txBody>
          <a:bodyPr/>
          <a:lstStyle/>
          <a:p>
            <a:r>
              <a:rPr lang="en-US" sz="3600" dirty="0"/>
              <a:t>Conceptual Framework</a:t>
            </a:r>
          </a:p>
        </p:txBody>
      </p:sp>
      <p:sp>
        <p:nvSpPr>
          <p:cNvPr id="2" name="Google Shape;620;p62">
            <a:extLst>
              <a:ext uri="{FF2B5EF4-FFF2-40B4-BE49-F238E27FC236}">
                <a16:creationId xmlns:a16="http://schemas.microsoft.com/office/drawing/2014/main" id="{FE370402-01EE-A6C9-3BF4-03FCB256A151}"/>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algn="r"/>
            <a:r>
              <a:rPr lang="en-US" sz="1600" dirty="0"/>
              <a:t>(adapted from </a:t>
            </a:r>
            <a:r>
              <a:rPr lang="en-US" sz="1600" dirty="0" err="1"/>
              <a:t>Peteranetz</a:t>
            </a:r>
            <a:r>
              <a:rPr lang="en-US" sz="1600" dirty="0"/>
              <a:t>, 2016)</a:t>
            </a:r>
          </a:p>
        </p:txBody>
      </p:sp>
    </p:spTree>
    <p:extLst>
      <p:ext uri="{BB962C8B-B14F-4D97-AF65-F5344CB8AC3E}">
        <p14:creationId xmlns:p14="http://schemas.microsoft.com/office/powerpoint/2010/main" val="699258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81E4F-81BA-A4FE-81CB-0933FEE0CFDE}"/>
              </a:ext>
            </a:extLst>
          </p:cNvPr>
          <p:cNvSpPr>
            <a:spLocks noGrp="1"/>
          </p:cNvSpPr>
          <p:nvPr>
            <p:ph type="title"/>
          </p:nvPr>
        </p:nvSpPr>
        <p:spPr>
          <a:xfrm>
            <a:off x="2103521" y="2406317"/>
            <a:ext cx="7984958" cy="2045367"/>
          </a:xfrm>
        </p:spPr>
        <p:txBody>
          <a:bodyPr/>
          <a:lstStyle/>
          <a:p>
            <a:pPr algn="ctr"/>
            <a:r>
              <a:rPr lang="en-US" sz="4400" i="1" dirty="0"/>
              <a:t>Why is it Important to </a:t>
            </a:r>
            <a:br>
              <a:rPr lang="en-US" sz="4400" i="1" dirty="0"/>
            </a:br>
            <a:r>
              <a:rPr lang="en-US" sz="4400" i="1" dirty="0"/>
              <a:t>Increase Cognitive Awareness?</a:t>
            </a:r>
            <a:endParaRPr lang="en-US" dirty="0"/>
          </a:p>
        </p:txBody>
      </p:sp>
      <p:sp>
        <p:nvSpPr>
          <p:cNvPr id="8" name="Google Shape;620;p62">
            <a:extLst>
              <a:ext uri="{FF2B5EF4-FFF2-40B4-BE49-F238E27FC236}">
                <a16:creationId xmlns:a16="http://schemas.microsoft.com/office/drawing/2014/main" id="{FEFB6473-736F-7101-1DBD-63CE5EF2BC45}"/>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(Wilson and Conyers, 2016)</a:t>
            </a:r>
          </a:p>
        </p:txBody>
      </p:sp>
    </p:spTree>
    <p:extLst>
      <p:ext uri="{BB962C8B-B14F-4D97-AF65-F5344CB8AC3E}">
        <p14:creationId xmlns:p14="http://schemas.microsoft.com/office/powerpoint/2010/main" val="1096838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DCF46-27B8-1152-A89A-9AB884FF9119}"/>
              </a:ext>
            </a:extLst>
          </p:cNvPr>
          <p:cNvSpPr>
            <a:spLocks noGrp="1"/>
          </p:cNvSpPr>
          <p:nvPr>
            <p:ph type="title"/>
          </p:nvPr>
        </p:nvSpPr>
        <p:spPr>
          <a:xfrm>
            <a:off x="838200" y="365125"/>
            <a:ext cx="10979552" cy="1097280"/>
          </a:xfrm>
        </p:spPr>
        <p:txBody>
          <a:bodyPr/>
          <a:lstStyle/>
          <a:p>
            <a:r>
              <a:rPr lang="en-US" sz="4400" dirty="0"/>
              <a:t>Teach Students About </a:t>
            </a:r>
            <a:r>
              <a:rPr lang="en-US" sz="4400" dirty="0">
                <a:solidFill>
                  <a:schemeClr val="accent1"/>
                </a:solidFill>
              </a:rPr>
              <a:t>“The Learning Brain”</a:t>
            </a:r>
            <a:endParaRPr lang="en-US" dirty="0">
              <a:solidFill>
                <a:schemeClr val="accent1"/>
              </a:solidFill>
            </a:endParaRPr>
          </a:p>
        </p:txBody>
      </p:sp>
      <p:sp>
        <p:nvSpPr>
          <p:cNvPr id="5" name="Content Placeholder 4">
            <a:extLst>
              <a:ext uri="{FF2B5EF4-FFF2-40B4-BE49-F238E27FC236}">
                <a16:creationId xmlns:a16="http://schemas.microsoft.com/office/drawing/2014/main" id="{D40E54BE-0A5C-4EB2-7BDC-7D75001A82C8}"/>
              </a:ext>
            </a:extLst>
          </p:cNvPr>
          <p:cNvSpPr>
            <a:spLocks noGrp="1"/>
          </p:cNvSpPr>
          <p:nvPr>
            <p:ph idx="1"/>
          </p:nvPr>
        </p:nvSpPr>
        <p:spPr/>
        <p:txBody>
          <a:bodyPr vert="horz" lIns="0" tIns="0" rIns="0" bIns="0" rtlCol="0">
            <a:noAutofit/>
          </a:bodyPr>
          <a:lstStyle/>
          <a:p>
            <a:r>
              <a:rPr lang="en-US" dirty="0"/>
              <a:t>Introduce the concept of brain plasticity</a:t>
            </a:r>
          </a:p>
          <a:p>
            <a:r>
              <a:rPr lang="en-US" dirty="0"/>
              <a:t>Explain how the brain changes as new skills are learned and practiced</a:t>
            </a:r>
          </a:p>
          <a:p>
            <a:r>
              <a:rPr lang="en-US" dirty="0"/>
              <a:t>Share a new concept that can be learned thanks to a malleable brain</a:t>
            </a:r>
          </a:p>
          <a:p>
            <a:r>
              <a:rPr lang="en-US" dirty="0"/>
              <a:t>Note that learning gets easier as you progress</a:t>
            </a:r>
          </a:p>
          <a:p>
            <a:r>
              <a:rPr lang="en-US" dirty="0"/>
              <a:t>Emphasize that monitoring learning and thinking can lead brains to learning success</a:t>
            </a:r>
          </a:p>
        </p:txBody>
      </p:sp>
      <p:sp>
        <p:nvSpPr>
          <p:cNvPr id="7" name="Google Shape;620;p62">
            <a:extLst>
              <a:ext uri="{FF2B5EF4-FFF2-40B4-BE49-F238E27FC236}">
                <a16:creationId xmlns:a16="http://schemas.microsoft.com/office/drawing/2014/main" id="{3D74802C-D89A-D17E-F4C5-941A77FEFD79}"/>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Peteranetz</a:t>
            </a:r>
            <a:r>
              <a:rPr lang="en-US" sz="1600" b="0" i="0" u="none" strike="noStrike" cap="none" dirty="0">
                <a:solidFill>
                  <a:srgbClr val="000000"/>
                </a:solidFill>
                <a:latin typeface="Calibri"/>
                <a:ea typeface="Calibri"/>
                <a:cs typeface="Calibri"/>
                <a:sym typeface="Calibri"/>
              </a:rPr>
              <a:t>, 2016; Wilson and Conyers, 2016)</a:t>
            </a:r>
          </a:p>
        </p:txBody>
      </p:sp>
    </p:spTree>
    <p:extLst>
      <p:ext uri="{BB962C8B-B14F-4D97-AF65-F5344CB8AC3E}">
        <p14:creationId xmlns:p14="http://schemas.microsoft.com/office/powerpoint/2010/main" val="1635808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EFA97-A55E-B1C0-A5E0-4806B41DD946}"/>
              </a:ext>
            </a:extLst>
          </p:cNvPr>
          <p:cNvSpPr>
            <a:spLocks noGrp="1"/>
          </p:cNvSpPr>
          <p:nvPr>
            <p:ph type="title"/>
          </p:nvPr>
        </p:nvSpPr>
        <p:spPr/>
        <p:txBody>
          <a:bodyPr/>
          <a:lstStyle/>
          <a:p>
            <a:r>
              <a:rPr lang="en-US" sz="4400" dirty="0"/>
              <a:t>Types of Cognitive Knowledge</a:t>
            </a:r>
            <a:endParaRPr lang="en-US" dirty="0"/>
          </a:p>
        </p:txBody>
      </p:sp>
      <p:sp>
        <p:nvSpPr>
          <p:cNvPr id="5" name="Content Placeholder 4">
            <a:extLst>
              <a:ext uri="{FF2B5EF4-FFF2-40B4-BE49-F238E27FC236}">
                <a16:creationId xmlns:a16="http://schemas.microsoft.com/office/drawing/2014/main" id="{C5B0F578-3914-9ABA-2CB9-46B341D6F71D}"/>
              </a:ext>
            </a:extLst>
          </p:cNvPr>
          <p:cNvSpPr>
            <a:spLocks noGrp="1"/>
          </p:cNvSpPr>
          <p:nvPr>
            <p:ph idx="1"/>
          </p:nvPr>
        </p:nvSpPr>
        <p:spPr/>
        <p:txBody>
          <a:bodyPr/>
          <a:lstStyle/>
          <a:p>
            <a:r>
              <a:rPr lang="en-US" dirty="0"/>
              <a:t>Declarative – includes knowledge about one’s own cognitive skills and factors that influence learning and performance </a:t>
            </a:r>
            <a:r>
              <a:rPr lang="en-US" i="1" dirty="0">
                <a:solidFill>
                  <a:schemeClr val="accent1"/>
                </a:solidFill>
              </a:rPr>
              <a:t>(What?)</a:t>
            </a:r>
          </a:p>
          <a:p>
            <a:r>
              <a:rPr lang="en-US" dirty="0"/>
              <a:t>Procedural – knowledge of how to carry out tasks and strategies </a:t>
            </a:r>
            <a:r>
              <a:rPr lang="en-US" i="1" dirty="0">
                <a:solidFill>
                  <a:schemeClr val="accent1"/>
                </a:solidFill>
              </a:rPr>
              <a:t>(How?)</a:t>
            </a:r>
          </a:p>
          <a:p>
            <a:r>
              <a:rPr lang="en-US" dirty="0"/>
              <a:t>Conditional – the understanding of when and why to use a particular strategy </a:t>
            </a:r>
            <a:r>
              <a:rPr lang="en-US" i="1" dirty="0">
                <a:solidFill>
                  <a:schemeClr val="accent1"/>
                </a:solidFill>
              </a:rPr>
              <a:t>(When?, Why?)</a:t>
            </a:r>
          </a:p>
          <a:p>
            <a:pPr marL="0" indent="0">
              <a:buNone/>
            </a:pPr>
            <a:endParaRPr lang="en-US" dirty="0"/>
          </a:p>
        </p:txBody>
      </p:sp>
      <p:sp>
        <p:nvSpPr>
          <p:cNvPr id="7" name="Google Shape;620;p62">
            <a:extLst>
              <a:ext uri="{FF2B5EF4-FFF2-40B4-BE49-F238E27FC236}">
                <a16:creationId xmlns:a16="http://schemas.microsoft.com/office/drawing/2014/main" id="{F75C667A-1B5A-3059-702E-95D9CD8EFB4D}"/>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Peteranetz</a:t>
            </a:r>
            <a:r>
              <a:rPr lang="en-US" sz="1600" b="0" i="0" u="none" strike="noStrike" cap="none" dirty="0">
                <a:solidFill>
                  <a:srgbClr val="000000"/>
                </a:solidFill>
                <a:latin typeface="Calibri"/>
                <a:ea typeface="Calibri"/>
                <a:cs typeface="Calibri"/>
                <a:sym typeface="Calibri"/>
              </a:rPr>
              <a:t>, 2016; </a:t>
            </a:r>
            <a:r>
              <a:rPr lang="en-US" sz="1600" b="0" i="0" u="none" strike="noStrike" cap="none" dirty="0" err="1">
                <a:solidFill>
                  <a:srgbClr val="000000"/>
                </a:solidFill>
                <a:latin typeface="Calibri"/>
                <a:ea typeface="Calibri"/>
                <a:cs typeface="Calibri"/>
                <a:sym typeface="Calibri"/>
              </a:rPr>
              <a:t>Torrisi</a:t>
            </a:r>
            <a:r>
              <a:rPr lang="en-US" sz="1600" b="0" i="0" u="none" strike="noStrike" cap="none" dirty="0">
                <a:solidFill>
                  <a:srgbClr val="000000"/>
                </a:solidFill>
                <a:latin typeface="Calibri"/>
                <a:ea typeface="Calibri"/>
                <a:cs typeface="Calibri"/>
                <a:sym typeface="Calibri"/>
              </a:rPr>
              <a:t>-Steele, 2016)</a:t>
            </a:r>
          </a:p>
        </p:txBody>
      </p:sp>
    </p:spTree>
    <p:extLst>
      <p:ext uri="{BB962C8B-B14F-4D97-AF65-F5344CB8AC3E}">
        <p14:creationId xmlns:p14="http://schemas.microsoft.com/office/powerpoint/2010/main" val="2709143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p:txBody>
          <a:bodyPr/>
          <a:lstStyle/>
          <a:p>
            <a:r>
              <a:rPr lang="en-US" dirty="0"/>
              <a:t>Declarative Knowledge</a:t>
            </a:r>
          </a:p>
        </p:txBody>
      </p:sp>
      <p:sp>
        <p:nvSpPr>
          <p:cNvPr id="5" name="Content Placeholder 4">
            <a:extLst>
              <a:ext uri="{FF2B5EF4-FFF2-40B4-BE49-F238E27FC236}">
                <a16:creationId xmlns:a16="http://schemas.microsoft.com/office/drawing/2014/main" id="{450918A1-13C2-7C54-5DC6-BA1E690890FA}"/>
              </a:ext>
            </a:extLst>
          </p:cNvPr>
          <p:cNvSpPr>
            <a:spLocks noGrp="1"/>
          </p:cNvSpPr>
          <p:nvPr>
            <p:ph sz="half" idx="1"/>
          </p:nvPr>
        </p:nvSpPr>
        <p:spPr/>
        <p:txBody>
          <a:bodyPr/>
          <a:lstStyle/>
          <a:p>
            <a:pPr marL="0" indent="0">
              <a:buNone/>
            </a:pPr>
            <a:r>
              <a:rPr lang="en-US" b="1" dirty="0">
                <a:solidFill>
                  <a:schemeClr val="accent1"/>
                </a:solidFill>
              </a:rPr>
              <a:t>Learner Questions </a:t>
            </a:r>
          </a:p>
          <a:p>
            <a:pPr marL="225425" indent="-225425"/>
            <a:r>
              <a:rPr lang="en-US" i="1" dirty="0"/>
              <a:t>Who am I as a learner? </a:t>
            </a:r>
          </a:p>
          <a:p>
            <a:pPr marL="225425" indent="-225425"/>
            <a:r>
              <a:rPr lang="en-US" i="1" dirty="0"/>
              <a:t>What are my most productive learning environments?</a:t>
            </a:r>
          </a:p>
          <a:p>
            <a:pPr marL="225425" indent="-225425"/>
            <a:r>
              <a:rPr lang="en-US" i="1" dirty="0"/>
              <a:t>What kinds of regulatory strategies are available to me?</a:t>
            </a:r>
          </a:p>
          <a:p>
            <a:pPr marL="225425" indent="-225425"/>
            <a:r>
              <a:rPr lang="en-US" i="1" dirty="0"/>
              <a:t>In what ways do I need to grow? </a:t>
            </a:r>
          </a:p>
        </p:txBody>
      </p:sp>
      <p:sp>
        <p:nvSpPr>
          <p:cNvPr id="6" name="Content Placeholder 5">
            <a:extLst>
              <a:ext uri="{FF2B5EF4-FFF2-40B4-BE49-F238E27FC236}">
                <a16:creationId xmlns:a16="http://schemas.microsoft.com/office/drawing/2014/main" id="{FA1E72AA-8922-FF30-2C9D-1C9310EB68F1}"/>
              </a:ext>
            </a:extLst>
          </p:cNvPr>
          <p:cNvSpPr>
            <a:spLocks noGrp="1"/>
          </p:cNvSpPr>
          <p:nvPr>
            <p:ph sz="half" idx="2"/>
          </p:nvPr>
        </p:nvSpPr>
        <p:spPr>
          <a:xfrm>
            <a:off x="6795910" y="1825625"/>
            <a:ext cx="4557889" cy="4351338"/>
          </a:xfrm>
        </p:spPr>
        <p:txBody>
          <a:bodyPr/>
          <a:lstStyle/>
          <a:p>
            <a:pPr marL="0" indent="0">
              <a:buNone/>
            </a:pPr>
            <a:r>
              <a:rPr lang="en-US" b="1" dirty="0">
                <a:solidFill>
                  <a:schemeClr val="accent1"/>
                </a:solidFill>
              </a:rPr>
              <a:t>Strategies and Tools</a:t>
            </a:r>
          </a:p>
          <a:p>
            <a:pPr marL="225425" indent="-225425"/>
            <a:r>
              <a:rPr lang="en-US" dirty="0"/>
              <a:t>Learner inventories</a:t>
            </a:r>
          </a:p>
          <a:p>
            <a:pPr marL="225425" indent="-225425"/>
            <a:r>
              <a:rPr lang="en-US" dirty="0"/>
              <a:t>Reflective journals</a:t>
            </a:r>
          </a:p>
          <a:p>
            <a:pPr marL="225425" indent="-225425"/>
            <a:r>
              <a:rPr lang="en-US" dirty="0"/>
              <a:t>Social emotional learning experiences</a:t>
            </a:r>
          </a:p>
          <a:p>
            <a:pPr marL="225425" indent="-225425"/>
            <a:r>
              <a:rPr lang="en-US" dirty="0"/>
              <a:t>Self-regulatory skills</a:t>
            </a:r>
          </a:p>
          <a:p>
            <a:pPr marL="225425" indent="-225425"/>
            <a:r>
              <a:rPr lang="en-US" dirty="0"/>
              <a:t>Personality assessments</a:t>
            </a:r>
          </a:p>
          <a:p>
            <a:endParaRPr lang="en-US" dirty="0"/>
          </a:p>
        </p:txBody>
      </p:sp>
      <p:sp>
        <p:nvSpPr>
          <p:cNvPr id="10" name="Google Shape;620;p62">
            <a:extLst>
              <a:ext uri="{FF2B5EF4-FFF2-40B4-BE49-F238E27FC236}">
                <a16:creationId xmlns:a16="http://schemas.microsoft.com/office/drawing/2014/main" id="{426C787E-275B-51CD-718C-3A11E66A9424}"/>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Peteranetz</a:t>
            </a:r>
            <a:r>
              <a:rPr lang="en-US" sz="1600" b="0" i="0" u="none" strike="noStrike" cap="none" dirty="0">
                <a:solidFill>
                  <a:srgbClr val="000000"/>
                </a:solidFill>
                <a:latin typeface="Calibri"/>
                <a:ea typeface="Calibri"/>
                <a:cs typeface="Calibri"/>
                <a:sym typeface="Calibri"/>
              </a:rPr>
              <a:t>, 2016; </a:t>
            </a:r>
            <a:r>
              <a:rPr lang="en-US" sz="1600" b="0" i="0" u="none" strike="noStrike" cap="none" dirty="0" err="1">
                <a:solidFill>
                  <a:srgbClr val="000000"/>
                </a:solidFill>
                <a:latin typeface="Calibri"/>
                <a:ea typeface="Calibri"/>
                <a:cs typeface="Calibri"/>
                <a:sym typeface="Calibri"/>
              </a:rPr>
              <a:t>Torrisi</a:t>
            </a:r>
            <a:r>
              <a:rPr lang="en-US" sz="1600" b="0" i="0" u="none" strike="noStrike" cap="none" dirty="0">
                <a:solidFill>
                  <a:srgbClr val="000000"/>
                </a:solidFill>
                <a:latin typeface="Calibri"/>
                <a:ea typeface="Calibri"/>
                <a:cs typeface="Calibri"/>
                <a:sym typeface="Calibri"/>
              </a:rPr>
              <a:t>-Steele, 2016)</a:t>
            </a:r>
          </a:p>
        </p:txBody>
      </p:sp>
    </p:spTree>
    <p:extLst>
      <p:ext uri="{BB962C8B-B14F-4D97-AF65-F5344CB8AC3E}">
        <p14:creationId xmlns:p14="http://schemas.microsoft.com/office/powerpoint/2010/main" val="3169299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p:txBody>
          <a:bodyPr/>
          <a:lstStyle/>
          <a:p>
            <a:r>
              <a:rPr lang="en-US" sz="4400" dirty="0">
                <a:latin typeface="Calibri"/>
                <a:ea typeface="Calibri"/>
                <a:cs typeface="Calibri"/>
                <a:sym typeface="Calibri"/>
              </a:rPr>
              <a:t>Learning style </a:t>
            </a:r>
            <a:r>
              <a:rPr lang="en-US" dirty="0">
                <a:latin typeface="Calibri"/>
                <a:ea typeface="Calibri"/>
                <a:cs typeface="Calibri"/>
                <a:sym typeface="Calibri"/>
              </a:rPr>
              <a:t>i</a:t>
            </a:r>
            <a:r>
              <a:rPr lang="en-US" sz="4400" dirty="0">
                <a:latin typeface="Calibri"/>
                <a:ea typeface="Calibri"/>
                <a:cs typeface="Calibri"/>
                <a:sym typeface="Calibri"/>
              </a:rPr>
              <a:t>nventories </a:t>
            </a:r>
            <a:r>
              <a:rPr lang="en-US" dirty="0">
                <a:latin typeface="Calibri"/>
                <a:ea typeface="Calibri"/>
                <a:cs typeface="Calibri"/>
                <a:sym typeface="Calibri"/>
              </a:rPr>
              <a:t>c</a:t>
            </a:r>
            <a:r>
              <a:rPr lang="en-US" sz="4400" dirty="0">
                <a:latin typeface="Calibri"/>
                <a:ea typeface="Calibri"/>
                <a:cs typeface="Calibri"/>
                <a:sym typeface="Calibri"/>
              </a:rPr>
              <a:t>an…</a:t>
            </a:r>
            <a:endParaRPr lang="en-US" dirty="0"/>
          </a:p>
        </p:txBody>
      </p:sp>
      <p:sp>
        <p:nvSpPr>
          <p:cNvPr id="5" name="Content Placeholder 4">
            <a:extLst>
              <a:ext uri="{FF2B5EF4-FFF2-40B4-BE49-F238E27FC236}">
                <a16:creationId xmlns:a16="http://schemas.microsoft.com/office/drawing/2014/main" id="{450918A1-13C2-7C54-5DC6-BA1E690890FA}"/>
              </a:ext>
            </a:extLst>
          </p:cNvPr>
          <p:cNvSpPr>
            <a:spLocks noGrp="1"/>
          </p:cNvSpPr>
          <p:nvPr>
            <p:ph sz="half" idx="1"/>
          </p:nvPr>
        </p:nvSpPr>
        <p:spPr/>
        <p:txBody>
          <a:bodyPr/>
          <a:lstStyle/>
          <a:p>
            <a:pPr marL="233363" indent="-233363">
              <a:spcAft>
                <a:spcPts val="600"/>
              </a:spcAft>
            </a:pPr>
            <a:r>
              <a:rPr lang="en-US" dirty="0"/>
              <a:t>be a quick method to help learners understand their learning preferences;</a:t>
            </a:r>
          </a:p>
          <a:p>
            <a:pPr marL="233363" indent="-233363">
              <a:spcAft>
                <a:spcPts val="600"/>
              </a:spcAft>
            </a:pPr>
            <a:r>
              <a:rPr lang="en-US" dirty="0"/>
              <a:t>lead to more productive learning habits; and</a:t>
            </a:r>
          </a:p>
          <a:p>
            <a:pPr marL="233363" indent="-233363"/>
            <a:r>
              <a:rPr lang="en-US" dirty="0"/>
              <a:t>help teachers personalize learning experiences for every student. </a:t>
            </a:r>
          </a:p>
        </p:txBody>
      </p:sp>
      <p:pic>
        <p:nvPicPr>
          <p:cNvPr id="10" name="Picture 9" descr="A document with text on it&#10;&#10;Description automatically generated">
            <a:extLst>
              <a:ext uri="{FF2B5EF4-FFF2-40B4-BE49-F238E27FC236}">
                <a16:creationId xmlns:a16="http://schemas.microsoft.com/office/drawing/2014/main" id="{32EB363B-E77F-A0E5-8FA6-D0A7FB9E6139}"/>
              </a:ext>
            </a:extLst>
          </p:cNvPr>
          <p:cNvPicPr>
            <a:picLocks noChangeAspect="1"/>
          </p:cNvPicPr>
          <p:nvPr/>
        </p:nvPicPr>
        <p:blipFill>
          <a:blip r:embed="rId3"/>
          <a:stretch>
            <a:fillRect/>
          </a:stretch>
        </p:blipFill>
        <p:spPr>
          <a:xfrm>
            <a:off x="6970295" y="1438353"/>
            <a:ext cx="3855009" cy="4204996"/>
          </a:xfrm>
          <a:prstGeom prst="rect">
            <a:avLst/>
          </a:prstGeom>
          <a:ln>
            <a:solidFill>
              <a:srgbClr val="002060"/>
            </a:solidFill>
          </a:ln>
        </p:spPr>
      </p:pic>
      <p:sp>
        <p:nvSpPr>
          <p:cNvPr id="13" name="Google Shape;620;p62">
            <a:extLst>
              <a:ext uri="{FF2B5EF4-FFF2-40B4-BE49-F238E27FC236}">
                <a16:creationId xmlns:a16="http://schemas.microsoft.com/office/drawing/2014/main" id="{250A61F0-029E-6185-83D6-ABA44E4F9C1A}"/>
              </a:ext>
            </a:extLst>
          </p:cNvPr>
          <p:cNvSpPr txBox="1"/>
          <p:nvPr/>
        </p:nvSpPr>
        <p:spPr>
          <a:xfrm>
            <a:off x="4731807" y="6316381"/>
            <a:ext cx="6457951" cy="338514"/>
          </a:xfrm>
          <a:prstGeom prst="rect">
            <a:avLst/>
          </a:prstGeom>
          <a:noFill/>
          <a:ln>
            <a:noFill/>
          </a:ln>
        </p:spPr>
        <p:txBody>
          <a:bodyPr spcFirstLastPara="1" wrap="square" lIns="91425" tIns="45700" rIns="91425" bIns="45700" anchor="t" anchorCtr="0">
            <a:spAutoFit/>
          </a:bodyPr>
          <a:lstStyle/>
          <a:p>
            <a:pPr algn="r">
              <a:buClr>
                <a:srgbClr val="000000"/>
              </a:buClr>
              <a:buSzPts val="1400"/>
            </a:pPr>
            <a:r>
              <a:rPr lang="en-US" sz="1600" b="0" i="0" u="none" strike="noStrike" cap="none" dirty="0">
                <a:solidFill>
                  <a:srgbClr val="000000"/>
                </a:solidFill>
                <a:latin typeface="Calibri"/>
                <a:ea typeface="Calibri"/>
                <a:cs typeface="Calibri"/>
                <a:sym typeface="Calibri"/>
              </a:rPr>
              <a:t>(James, 2023; </a:t>
            </a:r>
            <a:r>
              <a:rPr lang="en-US" sz="1600" b="0" dirty="0"/>
              <a:t>Middlesex Community College</a:t>
            </a:r>
            <a:r>
              <a:rPr lang="en-US" sz="1600" b="0" u="none" strike="noStrike" cap="none" dirty="0">
                <a:solidFill>
                  <a:srgbClr val="000000"/>
                </a:solidFill>
                <a:ea typeface="Calibri"/>
                <a:cs typeface="Calibri"/>
                <a:sym typeface="Calibri"/>
              </a:rPr>
              <a:t>, n.d.</a:t>
            </a:r>
            <a:r>
              <a:rPr lang="en-US" sz="1600" b="0" i="0" u="none" strike="noStrike" cap="none" dirty="0">
                <a:solidFill>
                  <a:srgbClr val="000000"/>
                </a:solidFill>
                <a:ea typeface="Calibri"/>
                <a:cs typeface="Calibri"/>
                <a:sym typeface="Calibri"/>
              </a:rPr>
              <a:t>)</a:t>
            </a:r>
          </a:p>
        </p:txBody>
      </p:sp>
    </p:spTree>
    <p:extLst>
      <p:ext uri="{BB962C8B-B14F-4D97-AF65-F5344CB8AC3E}">
        <p14:creationId xmlns:p14="http://schemas.microsoft.com/office/powerpoint/2010/main" val="1161309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p:txBody>
          <a:bodyPr/>
          <a:lstStyle/>
          <a:p>
            <a:r>
              <a:rPr lang="en-US" dirty="0"/>
              <a:t>Procedural Knowledge</a:t>
            </a:r>
          </a:p>
        </p:txBody>
      </p:sp>
      <p:sp>
        <p:nvSpPr>
          <p:cNvPr id="5" name="Content Placeholder 4">
            <a:extLst>
              <a:ext uri="{FF2B5EF4-FFF2-40B4-BE49-F238E27FC236}">
                <a16:creationId xmlns:a16="http://schemas.microsoft.com/office/drawing/2014/main" id="{450918A1-13C2-7C54-5DC6-BA1E690890FA}"/>
              </a:ext>
            </a:extLst>
          </p:cNvPr>
          <p:cNvSpPr>
            <a:spLocks noGrp="1"/>
          </p:cNvSpPr>
          <p:nvPr>
            <p:ph sz="half" idx="1"/>
          </p:nvPr>
        </p:nvSpPr>
        <p:spPr/>
        <p:txBody>
          <a:bodyPr/>
          <a:lstStyle/>
          <a:p>
            <a:pPr marL="0" indent="0">
              <a:buNone/>
            </a:pPr>
            <a:r>
              <a:rPr lang="en-US" b="1" dirty="0">
                <a:solidFill>
                  <a:schemeClr val="accent1"/>
                </a:solidFill>
              </a:rPr>
              <a:t>Learner Questions </a:t>
            </a:r>
          </a:p>
          <a:p>
            <a:pPr marL="238125" indent="-238125"/>
            <a:r>
              <a:rPr lang="en-US" i="1" dirty="0"/>
              <a:t>How do I carry out the strategies that I need? </a:t>
            </a:r>
          </a:p>
          <a:p>
            <a:pPr marL="238125" indent="-238125"/>
            <a:r>
              <a:rPr lang="en-US" i="1" dirty="0"/>
              <a:t>What should be going on in my head while I carry out certain strategies? </a:t>
            </a:r>
          </a:p>
          <a:p>
            <a:pPr marL="238125" indent="-238125"/>
            <a:r>
              <a:rPr lang="en-US" i="1" dirty="0"/>
              <a:t>How do I verbally explain, model, or make those strategies visible to others? </a:t>
            </a:r>
          </a:p>
          <a:p>
            <a:pPr marL="238125" indent="-238125"/>
            <a:r>
              <a:rPr lang="en-US" i="1" dirty="0"/>
              <a:t>How should I keep my thinking organized?</a:t>
            </a:r>
          </a:p>
        </p:txBody>
      </p:sp>
      <p:sp>
        <p:nvSpPr>
          <p:cNvPr id="6" name="Content Placeholder 5">
            <a:extLst>
              <a:ext uri="{FF2B5EF4-FFF2-40B4-BE49-F238E27FC236}">
                <a16:creationId xmlns:a16="http://schemas.microsoft.com/office/drawing/2014/main" id="{FA1E72AA-8922-FF30-2C9D-1C9310EB68F1}"/>
              </a:ext>
            </a:extLst>
          </p:cNvPr>
          <p:cNvSpPr>
            <a:spLocks noGrp="1"/>
          </p:cNvSpPr>
          <p:nvPr>
            <p:ph sz="half" idx="2"/>
          </p:nvPr>
        </p:nvSpPr>
        <p:spPr>
          <a:xfrm>
            <a:off x="6619005" y="1825625"/>
            <a:ext cx="4885267" cy="4351338"/>
          </a:xfrm>
        </p:spPr>
        <p:txBody>
          <a:bodyPr/>
          <a:lstStyle/>
          <a:p>
            <a:pPr marL="0" indent="0">
              <a:buNone/>
            </a:pPr>
            <a:r>
              <a:rPr lang="en-US" b="1" dirty="0">
                <a:solidFill>
                  <a:schemeClr val="accent1"/>
                </a:solidFill>
              </a:rPr>
              <a:t>Strategies </a:t>
            </a:r>
          </a:p>
          <a:p>
            <a:pPr marL="238125" indent="-238125"/>
            <a:r>
              <a:rPr lang="en-US" dirty="0"/>
              <a:t>Planning and flexibility</a:t>
            </a:r>
          </a:p>
          <a:p>
            <a:pPr marL="238125" indent="-238125"/>
            <a:r>
              <a:rPr lang="en-US" dirty="0"/>
              <a:t>Modeling through think-</a:t>
            </a:r>
            <a:r>
              <a:rPr lang="en-US" dirty="0" err="1"/>
              <a:t>alouds</a:t>
            </a:r>
            <a:endParaRPr lang="en-US" dirty="0"/>
          </a:p>
          <a:p>
            <a:pPr marL="238125" indent="-238125"/>
            <a:r>
              <a:rPr lang="en-US" dirty="0"/>
              <a:t>Clarifying with peer support</a:t>
            </a:r>
          </a:p>
          <a:p>
            <a:pPr marL="238125" indent="-238125"/>
            <a:r>
              <a:rPr lang="en-US" dirty="0"/>
              <a:t>Making thinking visible</a:t>
            </a:r>
          </a:p>
          <a:p>
            <a:pPr marL="238125" indent="-238125"/>
            <a:r>
              <a:rPr lang="en-US" dirty="0"/>
              <a:t>Creating a reference for strategies</a:t>
            </a:r>
          </a:p>
          <a:p>
            <a:pPr marL="0" indent="0">
              <a:buNone/>
            </a:pPr>
            <a:endParaRPr lang="en-US" dirty="0"/>
          </a:p>
        </p:txBody>
      </p:sp>
      <p:sp>
        <p:nvSpPr>
          <p:cNvPr id="10" name="Google Shape;620;p62">
            <a:extLst>
              <a:ext uri="{FF2B5EF4-FFF2-40B4-BE49-F238E27FC236}">
                <a16:creationId xmlns:a16="http://schemas.microsoft.com/office/drawing/2014/main" id="{426C787E-275B-51CD-718C-3A11E66A9424}"/>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Peteranetz</a:t>
            </a:r>
            <a:r>
              <a:rPr lang="en-US" sz="1600" b="0" i="0" u="none" strike="noStrike" cap="none" dirty="0">
                <a:solidFill>
                  <a:srgbClr val="000000"/>
                </a:solidFill>
                <a:latin typeface="Calibri"/>
                <a:ea typeface="Calibri"/>
                <a:cs typeface="Calibri"/>
                <a:sym typeface="Calibri"/>
              </a:rPr>
              <a:t>, 2016; </a:t>
            </a:r>
            <a:r>
              <a:rPr lang="en-US" sz="1600" b="0" i="0" u="none" strike="noStrike" cap="none" dirty="0" err="1">
                <a:solidFill>
                  <a:srgbClr val="000000"/>
                </a:solidFill>
                <a:latin typeface="Calibri"/>
                <a:ea typeface="Calibri"/>
                <a:cs typeface="Calibri"/>
                <a:sym typeface="Calibri"/>
              </a:rPr>
              <a:t>Torrisi</a:t>
            </a:r>
            <a:r>
              <a:rPr lang="en-US" sz="1600" b="0" i="0" u="none" strike="noStrike" cap="none" dirty="0">
                <a:solidFill>
                  <a:srgbClr val="000000"/>
                </a:solidFill>
                <a:latin typeface="Calibri"/>
                <a:ea typeface="Calibri"/>
                <a:cs typeface="Calibri"/>
                <a:sym typeface="Calibri"/>
              </a:rPr>
              <a:t>-Steele, 2016)</a:t>
            </a:r>
          </a:p>
        </p:txBody>
      </p:sp>
    </p:spTree>
    <p:extLst>
      <p:ext uri="{BB962C8B-B14F-4D97-AF65-F5344CB8AC3E}">
        <p14:creationId xmlns:p14="http://schemas.microsoft.com/office/powerpoint/2010/main" val="2462948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F51-6106-E143-A5C0-BC7143C4E818}"/>
              </a:ext>
            </a:extLst>
          </p:cNvPr>
          <p:cNvSpPr>
            <a:spLocks noGrp="1"/>
          </p:cNvSpPr>
          <p:nvPr>
            <p:ph type="title"/>
          </p:nvPr>
        </p:nvSpPr>
        <p:spPr/>
        <p:txBody>
          <a:bodyPr>
            <a:noAutofit/>
          </a:bodyPr>
          <a:lstStyle/>
          <a:p>
            <a:r>
              <a:rPr lang="en-US" dirty="0"/>
              <a:t>Promoting </a:t>
            </a:r>
            <a:r>
              <a:rPr lang="en-US" dirty="0">
                <a:solidFill>
                  <a:schemeClr val="tx1"/>
                </a:solidFill>
              </a:rPr>
              <a:t>Procedural Knowledge</a:t>
            </a:r>
            <a:endParaRPr lang="en-US" dirty="0"/>
          </a:p>
        </p:txBody>
      </p:sp>
      <p:pic>
        <p:nvPicPr>
          <p:cNvPr id="3" name="Google Shape;786;p78" descr="A person standing in front of a screen in a classroom&#10;&#10;Description automatically generated with low confidence">
            <a:hlinkClick r:id="rId3"/>
            <a:extLst>
              <a:ext uri="{FF2B5EF4-FFF2-40B4-BE49-F238E27FC236}">
                <a16:creationId xmlns:a16="http://schemas.microsoft.com/office/drawing/2014/main" id="{731B2AEB-F196-2C9A-CF53-D805E736065A}"/>
              </a:ext>
            </a:extLst>
          </p:cNvPr>
          <p:cNvPicPr preferRelativeResize="0"/>
          <p:nvPr/>
        </p:nvPicPr>
        <p:blipFill rotWithShape="1">
          <a:blip r:embed="rId4">
            <a:alphaModFix/>
          </a:blip>
          <a:srcRect/>
          <a:stretch/>
        </p:blipFill>
        <p:spPr>
          <a:xfrm>
            <a:off x="1612355" y="1452677"/>
            <a:ext cx="8967290" cy="4721539"/>
          </a:xfrm>
          <a:prstGeom prst="rect">
            <a:avLst/>
          </a:prstGeom>
          <a:noFill/>
          <a:ln>
            <a:noFill/>
          </a:ln>
        </p:spPr>
      </p:pic>
    </p:spTree>
    <p:extLst>
      <p:ext uri="{BB962C8B-B14F-4D97-AF65-F5344CB8AC3E}">
        <p14:creationId xmlns:p14="http://schemas.microsoft.com/office/powerpoint/2010/main" val="3216482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EFA97-A55E-B1C0-A5E0-4806B41DD946}"/>
              </a:ext>
            </a:extLst>
          </p:cNvPr>
          <p:cNvSpPr>
            <a:spLocks noGrp="1"/>
          </p:cNvSpPr>
          <p:nvPr>
            <p:ph type="title"/>
          </p:nvPr>
        </p:nvSpPr>
        <p:spPr/>
        <p:txBody>
          <a:bodyPr/>
          <a:lstStyle/>
          <a:p>
            <a:r>
              <a:rPr lang="en-US" sz="4400" dirty="0"/>
              <a:t>Video Reflection</a:t>
            </a:r>
            <a:endParaRPr lang="en-US" dirty="0"/>
          </a:p>
        </p:txBody>
      </p:sp>
      <p:sp>
        <p:nvSpPr>
          <p:cNvPr id="5" name="Content Placeholder 4">
            <a:extLst>
              <a:ext uri="{FF2B5EF4-FFF2-40B4-BE49-F238E27FC236}">
                <a16:creationId xmlns:a16="http://schemas.microsoft.com/office/drawing/2014/main" id="{C5B0F578-3914-9ABA-2CB9-46B341D6F71D}"/>
              </a:ext>
            </a:extLst>
          </p:cNvPr>
          <p:cNvSpPr>
            <a:spLocks noGrp="1"/>
          </p:cNvSpPr>
          <p:nvPr>
            <p:ph idx="1"/>
          </p:nvPr>
        </p:nvSpPr>
        <p:spPr/>
        <p:txBody>
          <a:bodyPr/>
          <a:lstStyle/>
          <a:p>
            <a:r>
              <a:rPr lang="en-US" i="1" dirty="0"/>
              <a:t>How did the Number Talk encourage access and use of procedural knowledge?</a:t>
            </a:r>
          </a:p>
          <a:p>
            <a:r>
              <a:rPr lang="en-US" i="1" dirty="0"/>
              <a:t>What teacher actions lead to visible thinking and student metacognition?</a:t>
            </a:r>
          </a:p>
          <a:p>
            <a:r>
              <a:rPr lang="en-US" i="1" dirty="0"/>
              <a:t>How did students help one another clarify solutions?</a:t>
            </a:r>
          </a:p>
          <a:p>
            <a:pPr marL="0" indent="0">
              <a:buNone/>
            </a:pPr>
            <a:endParaRPr lang="en-US" dirty="0"/>
          </a:p>
        </p:txBody>
      </p:sp>
    </p:spTree>
    <p:extLst>
      <p:ext uri="{BB962C8B-B14F-4D97-AF65-F5344CB8AC3E}">
        <p14:creationId xmlns:p14="http://schemas.microsoft.com/office/powerpoint/2010/main" val="576546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p:txBody>
          <a:bodyPr/>
          <a:lstStyle/>
          <a:p>
            <a:r>
              <a:rPr lang="en-US" dirty="0"/>
              <a:t>Conditional Knowledge</a:t>
            </a:r>
          </a:p>
        </p:txBody>
      </p:sp>
      <p:sp>
        <p:nvSpPr>
          <p:cNvPr id="5" name="Content Placeholder 4">
            <a:extLst>
              <a:ext uri="{FF2B5EF4-FFF2-40B4-BE49-F238E27FC236}">
                <a16:creationId xmlns:a16="http://schemas.microsoft.com/office/drawing/2014/main" id="{450918A1-13C2-7C54-5DC6-BA1E690890FA}"/>
              </a:ext>
            </a:extLst>
          </p:cNvPr>
          <p:cNvSpPr>
            <a:spLocks noGrp="1"/>
          </p:cNvSpPr>
          <p:nvPr>
            <p:ph sz="half" idx="1"/>
          </p:nvPr>
        </p:nvSpPr>
        <p:spPr/>
        <p:txBody>
          <a:bodyPr/>
          <a:lstStyle/>
          <a:p>
            <a:pPr marL="0" indent="0">
              <a:buNone/>
            </a:pPr>
            <a:r>
              <a:rPr lang="en-US" b="1" dirty="0">
                <a:solidFill>
                  <a:schemeClr val="accent1"/>
                </a:solidFill>
              </a:rPr>
              <a:t>Learner Questions </a:t>
            </a:r>
          </a:p>
          <a:p>
            <a:pPr marL="231775" indent="-231775"/>
            <a:r>
              <a:rPr lang="en-US" i="1" dirty="0"/>
              <a:t>What kind of problem/text/etc. is this?</a:t>
            </a:r>
          </a:p>
          <a:p>
            <a:pPr marL="231775" indent="-231775"/>
            <a:r>
              <a:rPr lang="en-US" i="1" dirty="0"/>
              <a:t>When does this strategy work best? </a:t>
            </a:r>
          </a:p>
          <a:p>
            <a:pPr marL="231775" indent="-231775"/>
            <a:r>
              <a:rPr lang="en-US" i="1" dirty="0"/>
              <a:t>How do I determine a place to start? </a:t>
            </a:r>
          </a:p>
          <a:p>
            <a:pPr marL="231775" indent="-231775"/>
            <a:r>
              <a:rPr lang="en-US" i="1" dirty="0"/>
              <a:t>Why is this strategy helpful? </a:t>
            </a:r>
          </a:p>
          <a:p>
            <a:pPr marL="231775" indent="-231775"/>
            <a:r>
              <a:rPr lang="en-US" i="1" dirty="0"/>
              <a:t>When should I try something different? </a:t>
            </a:r>
          </a:p>
        </p:txBody>
      </p:sp>
      <p:sp>
        <p:nvSpPr>
          <p:cNvPr id="6" name="Content Placeholder 5">
            <a:extLst>
              <a:ext uri="{FF2B5EF4-FFF2-40B4-BE49-F238E27FC236}">
                <a16:creationId xmlns:a16="http://schemas.microsoft.com/office/drawing/2014/main" id="{FA1E72AA-8922-FF30-2C9D-1C9310EB68F1}"/>
              </a:ext>
            </a:extLst>
          </p:cNvPr>
          <p:cNvSpPr>
            <a:spLocks noGrp="1"/>
          </p:cNvSpPr>
          <p:nvPr>
            <p:ph sz="half" idx="2"/>
          </p:nvPr>
        </p:nvSpPr>
        <p:spPr>
          <a:xfrm>
            <a:off x="6591300" y="1825625"/>
            <a:ext cx="4762500" cy="4351338"/>
          </a:xfrm>
        </p:spPr>
        <p:txBody>
          <a:bodyPr/>
          <a:lstStyle/>
          <a:p>
            <a:pPr marL="0" indent="0">
              <a:buNone/>
            </a:pPr>
            <a:r>
              <a:rPr lang="en-US" b="1" dirty="0">
                <a:solidFill>
                  <a:schemeClr val="accent1"/>
                </a:solidFill>
              </a:rPr>
              <a:t>Strategies </a:t>
            </a:r>
          </a:p>
          <a:p>
            <a:pPr marL="231775" indent="-231775"/>
            <a:r>
              <a:rPr lang="en-US" dirty="0"/>
              <a:t>Model think-</a:t>
            </a:r>
            <a:r>
              <a:rPr lang="en-US" dirty="0" err="1"/>
              <a:t>alouds</a:t>
            </a:r>
            <a:endParaRPr lang="en-US" dirty="0"/>
          </a:p>
          <a:p>
            <a:pPr marL="231775" indent="-231775"/>
            <a:r>
              <a:rPr lang="en-US" dirty="0"/>
              <a:t>Have students use think-</a:t>
            </a:r>
            <a:r>
              <a:rPr lang="en-US" dirty="0" err="1"/>
              <a:t>alouds</a:t>
            </a:r>
            <a:r>
              <a:rPr lang="en-US" dirty="0"/>
              <a:t> and defend their choices</a:t>
            </a:r>
          </a:p>
          <a:p>
            <a:pPr marL="231775" indent="-231775"/>
            <a:r>
              <a:rPr lang="en-US" dirty="0"/>
              <a:t>Name strategies and discuss benefits</a:t>
            </a:r>
          </a:p>
          <a:p>
            <a:pPr marL="231775" indent="-231775"/>
            <a:r>
              <a:rPr lang="en-US" dirty="0"/>
              <a:t>Notice and praise when students use strategies</a:t>
            </a:r>
          </a:p>
          <a:p>
            <a:pPr marL="0" indent="0">
              <a:buNone/>
            </a:pPr>
            <a:endParaRPr lang="en-US" dirty="0"/>
          </a:p>
        </p:txBody>
      </p:sp>
      <p:sp>
        <p:nvSpPr>
          <p:cNvPr id="10" name="Google Shape;620;p62">
            <a:extLst>
              <a:ext uri="{FF2B5EF4-FFF2-40B4-BE49-F238E27FC236}">
                <a16:creationId xmlns:a16="http://schemas.microsoft.com/office/drawing/2014/main" id="{426C787E-275B-51CD-718C-3A11E66A9424}"/>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Peteranetz</a:t>
            </a:r>
            <a:r>
              <a:rPr lang="en-US" sz="1600" b="0" i="0" u="none" strike="noStrike" cap="none" dirty="0">
                <a:solidFill>
                  <a:srgbClr val="000000"/>
                </a:solidFill>
                <a:latin typeface="Calibri"/>
                <a:ea typeface="Calibri"/>
                <a:cs typeface="Calibri"/>
                <a:sym typeface="Calibri"/>
              </a:rPr>
              <a:t>, 2016; </a:t>
            </a:r>
            <a:r>
              <a:rPr lang="en-US" sz="1600" b="0" i="0" u="none" strike="noStrike" cap="none" dirty="0" err="1">
                <a:solidFill>
                  <a:srgbClr val="000000"/>
                </a:solidFill>
                <a:latin typeface="Calibri"/>
                <a:ea typeface="Calibri"/>
                <a:cs typeface="Calibri"/>
                <a:sym typeface="Calibri"/>
              </a:rPr>
              <a:t>Torrisi</a:t>
            </a:r>
            <a:r>
              <a:rPr lang="en-US" sz="1600" b="0" i="0" u="none" strike="noStrike" cap="none" dirty="0">
                <a:solidFill>
                  <a:srgbClr val="000000"/>
                </a:solidFill>
                <a:latin typeface="Calibri"/>
                <a:ea typeface="Calibri"/>
                <a:cs typeface="Calibri"/>
                <a:sym typeface="Calibri"/>
              </a:rPr>
              <a:t>-Steele, 2016)</a:t>
            </a:r>
          </a:p>
        </p:txBody>
      </p:sp>
    </p:spTree>
    <p:extLst>
      <p:ext uri="{BB962C8B-B14F-4D97-AF65-F5344CB8AC3E}">
        <p14:creationId xmlns:p14="http://schemas.microsoft.com/office/powerpoint/2010/main" val="231603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#6</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1182350" cy="4834255"/>
          </a:xfrm>
        </p:spPr>
        <p:txBody>
          <a:bodyPr/>
          <a:lstStyle/>
          <a:p>
            <a:pPr marL="0" indent="0">
              <a:spcBef>
                <a:spcPts val="0"/>
              </a:spcBef>
              <a:buNone/>
            </a:pPr>
            <a:r>
              <a:rPr lang="en-US" sz="2800" b="1" dirty="0"/>
              <a:t>Handouts </a:t>
            </a:r>
          </a:p>
          <a:p>
            <a:r>
              <a:rPr lang="en-US" sz="2400" dirty="0"/>
              <a:t>HO 1, Metacognition Infographic</a:t>
            </a:r>
          </a:p>
          <a:p>
            <a:r>
              <a:rPr lang="en-US" sz="2400" dirty="0"/>
              <a:t>HO 2, Metacognition Practice Profile</a:t>
            </a:r>
          </a:p>
          <a:p>
            <a:r>
              <a:rPr lang="en-US" sz="2400" dirty="0"/>
              <a:t>HO 3, Metacognition Key Terms</a:t>
            </a:r>
          </a:p>
          <a:p>
            <a:r>
              <a:rPr lang="en-US" sz="2400" dirty="0"/>
              <a:t>HO 4, Next Steps Action Plan, Part 1, Increasing Cognitive Awareness in My Classroom</a:t>
            </a:r>
          </a:p>
          <a:p>
            <a:pPr marL="0" indent="0">
              <a:buNone/>
            </a:pPr>
            <a:endParaRPr lang="en-US" dirty="0"/>
          </a:p>
        </p:txBody>
      </p:sp>
    </p:spTree>
    <p:extLst>
      <p:ext uri="{BB962C8B-B14F-4D97-AF65-F5344CB8AC3E}">
        <p14:creationId xmlns:p14="http://schemas.microsoft.com/office/powerpoint/2010/main" val="2626913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dirty="0"/>
              <a:t>Metacognition</a:t>
            </a:r>
          </a:p>
        </p:txBody>
      </p:sp>
      <p:sp>
        <p:nvSpPr>
          <p:cNvPr id="3" name="Text Placeholder 2">
            <a:extLst>
              <a:ext uri="{FF2B5EF4-FFF2-40B4-BE49-F238E27FC236}">
                <a16:creationId xmlns:a16="http://schemas.microsoft.com/office/drawing/2014/main" id="{200CD534-0F15-264F-FD89-452426F826D3}"/>
              </a:ext>
            </a:extLst>
          </p:cNvPr>
          <p:cNvSpPr>
            <a:spLocks noGrp="1"/>
          </p:cNvSpPr>
          <p:nvPr>
            <p:ph type="body" idx="1"/>
          </p:nvPr>
        </p:nvSpPr>
        <p:spPr/>
        <p:txBody>
          <a:bodyPr/>
          <a:lstStyle/>
          <a:p>
            <a:r>
              <a:rPr lang="en-US" dirty="0"/>
              <a:t>Increasing Cognitive Awareness In Action</a:t>
            </a:r>
          </a:p>
          <a:p>
            <a:endParaRPr lang="en-US" dirty="0"/>
          </a:p>
        </p:txBody>
      </p:sp>
    </p:spTree>
    <p:extLst>
      <p:ext uri="{BB962C8B-B14F-4D97-AF65-F5344CB8AC3E}">
        <p14:creationId xmlns:p14="http://schemas.microsoft.com/office/powerpoint/2010/main" val="3094981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F51-6106-E143-A5C0-BC7143C4E818}"/>
              </a:ext>
            </a:extLst>
          </p:cNvPr>
          <p:cNvSpPr>
            <a:spLocks noGrp="1"/>
          </p:cNvSpPr>
          <p:nvPr>
            <p:ph type="title"/>
          </p:nvPr>
        </p:nvSpPr>
        <p:spPr/>
        <p:txBody>
          <a:bodyPr>
            <a:noAutofit/>
          </a:bodyPr>
          <a:lstStyle/>
          <a:p>
            <a:r>
              <a:rPr lang="en-US" dirty="0"/>
              <a:t>Enhancing Cognition</a:t>
            </a:r>
          </a:p>
        </p:txBody>
      </p:sp>
      <p:pic>
        <p:nvPicPr>
          <p:cNvPr id="3" name="Google Shape;786;p78" descr="Picture of video.">
            <a:hlinkClick r:id="rId3"/>
            <a:extLst>
              <a:ext uri="{FF2B5EF4-FFF2-40B4-BE49-F238E27FC236}">
                <a16:creationId xmlns:a16="http://schemas.microsoft.com/office/drawing/2014/main" id="{731B2AEB-F196-2C9A-CF53-D805E736065A}"/>
              </a:ext>
            </a:extLst>
          </p:cNvPr>
          <p:cNvPicPr preferRelativeResize="0"/>
          <p:nvPr/>
        </p:nvPicPr>
        <p:blipFill rotWithShape="1">
          <a:blip r:embed="rId4">
            <a:extLst>
              <a:ext uri="{28A0092B-C50C-407E-A947-70E740481C1C}">
                <a14:useLocalDpi xmlns:a14="http://schemas.microsoft.com/office/drawing/2010/main" val="0"/>
              </a:ext>
            </a:extLst>
          </a:blip>
          <a:srcRect/>
          <a:stretch/>
        </p:blipFill>
        <p:spPr>
          <a:xfrm>
            <a:off x="2423069" y="1452677"/>
            <a:ext cx="7345862" cy="4721539"/>
          </a:xfrm>
          <a:prstGeom prst="rect">
            <a:avLst/>
          </a:prstGeom>
          <a:noFill/>
          <a:ln>
            <a:noFill/>
          </a:ln>
        </p:spPr>
      </p:pic>
    </p:spTree>
    <p:extLst>
      <p:ext uri="{BB962C8B-B14F-4D97-AF65-F5344CB8AC3E}">
        <p14:creationId xmlns:p14="http://schemas.microsoft.com/office/powerpoint/2010/main" val="3687027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EFA97-A55E-B1C0-A5E0-4806B41DD946}"/>
              </a:ext>
            </a:extLst>
          </p:cNvPr>
          <p:cNvSpPr>
            <a:spLocks noGrp="1"/>
          </p:cNvSpPr>
          <p:nvPr>
            <p:ph type="title"/>
          </p:nvPr>
        </p:nvSpPr>
        <p:spPr/>
        <p:txBody>
          <a:bodyPr/>
          <a:lstStyle/>
          <a:p>
            <a:r>
              <a:rPr lang="en-US" sz="4400" dirty="0"/>
              <a:t>Video Reflection</a:t>
            </a:r>
            <a:endParaRPr lang="en-US" dirty="0"/>
          </a:p>
        </p:txBody>
      </p:sp>
      <p:sp>
        <p:nvSpPr>
          <p:cNvPr id="5" name="Content Placeholder 4">
            <a:extLst>
              <a:ext uri="{FF2B5EF4-FFF2-40B4-BE49-F238E27FC236}">
                <a16:creationId xmlns:a16="http://schemas.microsoft.com/office/drawing/2014/main" id="{C5B0F578-3914-9ABA-2CB9-46B341D6F71D}"/>
              </a:ext>
            </a:extLst>
          </p:cNvPr>
          <p:cNvSpPr>
            <a:spLocks noGrp="1"/>
          </p:cNvSpPr>
          <p:nvPr>
            <p:ph idx="1"/>
          </p:nvPr>
        </p:nvSpPr>
        <p:spPr/>
        <p:txBody>
          <a:bodyPr/>
          <a:lstStyle/>
          <a:p>
            <a:r>
              <a:rPr lang="en-US" i="1" dirty="0"/>
              <a:t>How did the structure of this classroom help build cognitive skills?</a:t>
            </a:r>
          </a:p>
          <a:p>
            <a:r>
              <a:rPr lang="en-US" i="1" dirty="0"/>
              <a:t>How does self-regulation relate to cognitive development?</a:t>
            </a:r>
          </a:p>
          <a:p>
            <a:r>
              <a:rPr lang="en-US" i="1" dirty="0"/>
              <a:t>What types of questions would we expect students to ask themselves as they engage in a project-based learning task?</a:t>
            </a:r>
          </a:p>
          <a:p>
            <a:r>
              <a:rPr lang="en-US" i="1" dirty="0"/>
              <a:t>What actions can teachers take to strengthen student cognition?</a:t>
            </a:r>
          </a:p>
        </p:txBody>
      </p:sp>
    </p:spTree>
    <p:extLst>
      <p:ext uri="{BB962C8B-B14F-4D97-AF65-F5344CB8AC3E}">
        <p14:creationId xmlns:p14="http://schemas.microsoft.com/office/powerpoint/2010/main" val="3903868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EFA97-A55E-B1C0-A5E0-4806B41DD946}"/>
              </a:ext>
            </a:extLst>
          </p:cNvPr>
          <p:cNvSpPr>
            <a:spLocks noGrp="1"/>
          </p:cNvSpPr>
          <p:nvPr>
            <p:ph type="title"/>
          </p:nvPr>
        </p:nvSpPr>
        <p:spPr>
          <a:xfrm>
            <a:off x="838200" y="365125"/>
            <a:ext cx="11277600" cy="1097280"/>
          </a:xfrm>
        </p:spPr>
        <p:txBody>
          <a:bodyPr/>
          <a:lstStyle/>
          <a:p>
            <a:r>
              <a:rPr lang="en-US" sz="4400" dirty="0"/>
              <a:t>5-Step Strategy for Reaching Learning Goals</a:t>
            </a:r>
            <a:endParaRPr lang="en-US" dirty="0"/>
          </a:p>
        </p:txBody>
      </p:sp>
      <p:sp>
        <p:nvSpPr>
          <p:cNvPr id="5" name="Content Placeholder 4">
            <a:extLst>
              <a:ext uri="{FF2B5EF4-FFF2-40B4-BE49-F238E27FC236}">
                <a16:creationId xmlns:a16="http://schemas.microsoft.com/office/drawing/2014/main" id="{C5B0F578-3914-9ABA-2CB9-46B341D6F71D}"/>
              </a:ext>
            </a:extLst>
          </p:cNvPr>
          <p:cNvSpPr>
            <a:spLocks noGrp="1"/>
          </p:cNvSpPr>
          <p:nvPr>
            <p:ph idx="1"/>
          </p:nvPr>
        </p:nvSpPr>
        <p:spPr/>
        <p:txBody>
          <a:bodyPr/>
          <a:lstStyle/>
          <a:p>
            <a:pPr marL="514350" indent="-514350">
              <a:buFont typeface="+mj-lt"/>
              <a:buAutoNum type="arabicPeriod"/>
            </a:pPr>
            <a:r>
              <a:rPr lang="en-US" dirty="0"/>
              <a:t>Establish clear intent </a:t>
            </a:r>
            <a:r>
              <a:rPr lang="en-US" i="1" dirty="0">
                <a:solidFill>
                  <a:schemeClr val="accent1"/>
                </a:solidFill>
              </a:rPr>
              <a:t>(What?)</a:t>
            </a:r>
          </a:p>
          <a:p>
            <a:pPr marL="514350" indent="-514350">
              <a:buFont typeface="+mj-lt"/>
              <a:buAutoNum type="arabicPeriod"/>
            </a:pPr>
            <a:r>
              <a:rPr lang="en-US" dirty="0"/>
              <a:t>Develop a detailed action plan </a:t>
            </a:r>
            <a:r>
              <a:rPr lang="en-US" i="1" dirty="0">
                <a:solidFill>
                  <a:schemeClr val="accent1"/>
                </a:solidFill>
              </a:rPr>
              <a:t>(How?)</a:t>
            </a:r>
          </a:p>
          <a:p>
            <a:pPr marL="514350" indent="-514350">
              <a:buFont typeface="+mj-lt"/>
              <a:buAutoNum type="arabicPeriod"/>
            </a:pPr>
            <a:r>
              <a:rPr lang="en-US" dirty="0"/>
              <a:t>Execute the action steps </a:t>
            </a:r>
            <a:r>
              <a:rPr lang="en-US" i="1" dirty="0">
                <a:solidFill>
                  <a:schemeClr val="accent1"/>
                </a:solidFill>
              </a:rPr>
              <a:t>(Who?, When?)</a:t>
            </a:r>
          </a:p>
          <a:p>
            <a:pPr marL="514350" indent="-514350">
              <a:buFont typeface="+mj-lt"/>
              <a:buAutoNum type="arabicPeriod"/>
            </a:pPr>
            <a:r>
              <a:rPr lang="en-US" dirty="0"/>
              <a:t>Assess, monitor, and adjust thoughts and actions </a:t>
            </a:r>
            <a:r>
              <a:rPr lang="en-US" i="1" dirty="0">
                <a:solidFill>
                  <a:schemeClr val="accent1"/>
                </a:solidFill>
              </a:rPr>
              <a:t>(How will you know you are successful?)</a:t>
            </a:r>
          </a:p>
          <a:p>
            <a:pPr marL="514350" indent="-514350">
              <a:buFont typeface="+mj-lt"/>
              <a:buAutoNum type="arabicPeriod"/>
            </a:pPr>
            <a:r>
              <a:rPr lang="en-US" dirty="0"/>
              <a:t>Look for gains and ways to improve</a:t>
            </a:r>
          </a:p>
          <a:p>
            <a:pPr marL="0" indent="0">
              <a:buNone/>
            </a:pPr>
            <a:endParaRPr lang="en-US" dirty="0"/>
          </a:p>
        </p:txBody>
      </p:sp>
      <p:sp>
        <p:nvSpPr>
          <p:cNvPr id="3" name="Google Shape;620;p62">
            <a:extLst>
              <a:ext uri="{FF2B5EF4-FFF2-40B4-BE49-F238E27FC236}">
                <a16:creationId xmlns:a16="http://schemas.microsoft.com/office/drawing/2014/main" id="{E85B164D-007F-F76D-8E1B-765E1C7A9A45}"/>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a:solidFill>
                  <a:srgbClr val="000000"/>
                </a:solidFill>
                <a:latin typeface="Arial"/>
                <a:ea typeface="Arial"/>
                <a:cs typeface="Arial"/>
                <a:sym typeface="Arial"/>
              </a:rPr>
              <a:t>Wilson &amp; Conyers, 2016</a:t>
            </a:r>
            <a:r>
              <a:rPr lang="en-US" sz="1600" b="0" i="0" u="none" strike="noStrike" cap="none" dirty="0">
                <a:solidFill>
                  <a:srgbClr val="000000"/>
                </a:solidFill>
                <a:latin typeface="Calibri"/>
                <a:ea typeface="Calibri"/>
                <a:cs typeface="Calibri"/>
                <a:sym typeface="Calibri"/>
              </a:rPr>
              <a:t>)</a:t>
            </a:r>
          </a:p>
        </p:txBody>
      </p:sp>
    </p:spTree>
    <p:extLst>
      <p:ext uri="{BB962C8B-B14F-4D97-AF65-F5344CB8AC3E}">
        <p14:creationId xmlns:p14="http://schemas.microsoft.com/office/powerpoint/2010/main" val="3490347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F01-23C5-01BC-519B-F93E38AD9D91}"/>
              </a:ext>
            </a:extLst>
          </p:cNvPr>
          <p:cNvSpPr>
            <a:spLocks noGrp="1"/>
          </p:cNvSpPr>
          <p:nvPr>
            <p:ph type="title"/>
          </p:nvPr>
        </p:nvSpPr>
        <p:spPr/>
        <p:txBody>
          <a:bodyPr/>
          <a:lstStyle/>
          <a:p>
            <a:r>
              <a:rPr lang="en-US" sz="4000" dirty="0"/>
              <a:t>Cognitive Awareness </a:t>
            </a:r>
            <a:r>
              <a:rPr lang="en-US" sz="4000" dirty="0">
                <a:solidFill>
                  <a:schemeClr val="tx1"/>
                </a:solidFill>
              </a:rPr>
              <a:t>Essential Questions</a:t>
            </a:r>
            <a:endParaRPr lang="en-US" sz="4000" dirty="0"/>
          </a:p>
        </p:txBody>
      </p:sp>
      <p:sp>
        <p:nvSpPr>
          <p:cNvPr id="3" name="Content Placeholder 2">
            <a:extLst>
              <a:ext uri="{FF2B5EF4-FFF2-40B4-BE49-F238E27FC236}">
                <a16:creationId xmlns:a16="http://schemas.microsoft.com/office/drawing/2014/main" id="{B50F10D8-3F3E-DC2A-DBC3-D1D4740F4BA3}"/>
              </a:ext>
            </a:extLst>
          </p:cNvPr>
          <p:cNvSpPr>
            <a:spLocks noGrp="1"/>
          </p:cNvSpPr>
          <p:nvPr>
            <p:ph idx="1"/>
          </p:nvPr>
        </p:nvSpPr>
        <p:spPr/>
        <p:txBody>
          <a:bodyPr/>
          <a:lstStyle/>
          <a:p>
            <a:r>
              <a:rPr lang="en-US" i="1" dirty="0"/>
              <a:t>Why is it important for students to engage in metacognitive thinking?</a:t>
            </a:r>
          </a:p>
          <a:p>
            <a:r>
              <a:rPr lang="en-US" i="1" dirty="0"/>
              <a:t>How can educators increase students’ knowledge of cognition?</a:t>
            </a:r>
          </a:p>
          <a:p>
            <a:r>
              <a:rPr lang="en-US" i="1" dirty="0"/>
              <a:t>What strategies and tools can be used to help students improve metacognitive regulation processes?</a:t>
            </a:r>
          </a:p>
          <a:p>
            <a:r>
              <a:rPr lang="en-US" i="1" dirty="0"/>
              <a:t>How can a classroom culture and environment be established to encourage and support metacognitive thinking?</a:t>
            </a:r>
          </a:p>
        </p:txBody>
      </p:sp>
    </p:spTree>
    <p:extLst>
      <p:ext uri="{BB962C8B-B14F-4D97-AF65-F5344CB8AC3E}">
        <p14:creationId xmlns:p14="http://schemas.microsoft.com/office/powerpoint/2010/main" val="3976821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a:xfrm>
            <a:off x="838200" y="365125"/>
            <a:ext cx="4343400" cy="1325563"/>
          </a:xfrm>
        </p:spPr>
        <p:txBody>
          <a:bodyPr/>
          <a:lstStyle/>
          <a:p>
            <a:r>
              <a:rPr lang="en-US" sz="4400" dirty="0">
                <a:latin typeface="Calibri"/>
                <a:ea typeface="Calibri"/>
                <a:cs typeface="Calibri"/>
                <a:sym typeface="Calibri"/>
              </a:rPr>
              <a:t>Next Steps </a:t>
            </a:r>
            <a:br>
              <a:rPr lang="en-US" sz="4400" dirty="0">
                <a:latin typeface="Calibri"/>
                <a:ea typeface="Calibri"/>
                <a:cs typeface="Calibri"/>
                <a:sym typeface="Calibri"/>
              </a:rPr>
            </a:br>
            <a:r>
              <a:rPr lang="en-US" sz="4400" dirty="0">
                <a:latin typeface="Calibri"/>
                <a:ea typeface="Calibri"/>
                <a:cs typeface="Calibri"/>
                <a:sym typeface="Calibri"/>
              </a:rPr>
              <a:t>Action Plan, Part 1</a:t>
            </a:r>
            <a:endParaRPr lang="en-US" dirty="0"/>
          </a:p>
        </p:txBody>
      </p:sp>
      <p:sp>
        <p:nvSpPr>
          <p:cNvPr id="5" name="Content Placeholder 4">
            <a:extLst>
              <a:ext uri="{FF2B5EF4-FFF2-40B4-BE49-F238E27FC236}">
                <a16:creationId xmlns:a16="http://schemas.microsoft.com/office/drawing/2014/main" id="{450918A1-13C2-7C54-5DC6-BA1E690890FA}"/>
              </a:ext>
            </a:extLst>
          </p:cNvPr>
          <p:cNvSpPr>
            <a:spLocks noGrp="1"/>
          </p:cNvSpPr>
          <p:nvPr>
            <p:ph sz="half" idx="1"/>
          </p:nvPr>
        </p:nvSpPr>
        <p:spPr>
          <a:xfrm>
            <a:off x="368627" y="1825625"/>
            <a:ext cx="6260773" cy="2641872"/>
          </a:xfrm>
        </p:spPr>
        <p:txBody>
          <a:bodyPr/>
          <a:lstStyle/>
          <a:p>
            <a:pPr marL="0" indent="0">
              <a:spcAft>
                <a:spcPts val="600"/>
              </a:spcAft>
              <a:buNone/>
            </a:pPr>
            <a:r>
              <a:rPr lang="en-US" b="1" dirty="0">
                <a:solidFill>
                  <a:schemeClr val="accent1"/>
                </a:solidFill>
              </a:rPr>
              <a:t>Increasing Cognitive Awareness in My Classroom</a:t>
            </a:r>
          </a:p>
          <a:p>
            <a:pPr marL="233363" indent="-233363">
              <a:spcAft>
                <a:spcPts val="600"/>
              </a:spcAft>
            </a:pPr>
            <a:r>
              <a:rPr lang="en-US" dirty="0"/>
              <a:t>Review ways to strengthen your students’ declarative, procedural, and conditional knowledge</a:t>
            </a:r>
          </a:p>
          <a:p>
            <a:pPr marL="233363" indent="-233363">
              <a:spcAft>
                <a:spcPts val="600"/>
              </a:spcAft>
            </a:pPr>
            <a:r>
              <a:rPr lang="en-US" dirty="0"/>
              <a:t>Develop a plan to enhance knowledge of cognition for your content/classroom</a:t>
            </a:r>
          </a:p>
        </p:txBody>
      </p:sp>
      <p:sp>
        <p:nvSpPr>
          <p:cNvPr id="7" name="Google Shape;620;p62">
            <a:extLst>
              <a:ext uri="{FF2B5EF4-FFF2-40B4-BE49-F238E27FC236}">
                <a16:creationId xmlns:a16="http://schemas.microsoft.com/office/drawing/2014/main" id="{0F700230-5639-6185-5ACB-D8EA85D1B7B1}"/>
              </a:ext>
            </a:extLst>
          </p:cNvPr>
          <p:cNvSpPr txBox="1"/>
          <p:nvPr/>
        </p:nvSpPr>
        <p:spPr>
          <a:xfrm>
            <a:off x="3952874" y="6316381"/>
            <a:ext cx="6457951"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600" b="0" i="0" u="none" strike="noStrike" cap="none" dirty="0">
                <a:solidFill>
                  <a:srgbClr val="000000"/>
                </a:solidFill>
                <a:latin typeface="Calibri"/>
                <a:ea typeface="Calibri"/>
                <a:cs typeface="Calibri"/>
                <a:sym typeface="Calibri"/>
              </a:rPr>
              <a:t>(</a:t>
            </a:r>
            <a:r>
              <a:rPr lang="en-US" sz="1600" b="0" i="0" u="none" strike="noStrike" cap="none" dirty="0" err="1">
                <a:solidFill>
                  <a:srgbClr val="000000"/>
                </a:solidFill>
                <a:latin typeface="Calibri"/>
                <a:ea typeface="Calibri"/>
                <a:cs typeface="Calibri"/>
                <a:sym typeface="Calibri"/>
              </a:rPr>
              <a:t>Peteranetz</a:t>
            </a:r>
            <a:r>
              <a:rPr lang="en-US" sz="1600" b="0" i="0" u="none" strike="noStrike" cap="none" dirty="0">
                <a:solidFill>
                  <a:srgbClr val="000000"/>
                </a:solidFill>
                <a:latin typeface="Calibri"/>
                <a:ea typeface="Calibri"/>
                <a:cs typeface="Calibri"/>
                <a:sym typeface="Calibri"/>
              </a:rPr>
              <a:t>, 2016; </a:t>
            </a:r>
            <a:r>
              <a:rPr lang="en-US" sz="1600" b="0" i="0" u="none" strike="noStrike" cap="none" dirty="0" err="1">
                <a:solidFill>
                  <a:srgbClr val="000000"/>
                </a:solidFill>
                <a:latin typeface="Calibri"/>
                <a:ea typeface="Calibri"/>
                <a:cs typeface="Calibri"/>
                <a:sym typeface="Calibri"/>
              </a:rPr>
              <a:t>Torrisi</a:t>
            </a:r>
            <a:r>
              <a:rPr lang="en-US" sz="1600" b="0" i="0" u="none" strike="noStrike" cap="none" dirty="0">
                <a:solidFill>
                  <a:srgbClr val="000000"/>
                </a:solidFill>
                <a:latin typeface="Calibri"/>
                <a:ea typeface="Calibri"/>
                <a:cs typeface="Calibri"/>
                <a:sym typeface="Calibri"/>
              </a:rPr>
              <a:t>-Steele, 2016)</a:t>
            </a:r>
          </a:p>
        </p:txBody>
      </p:sp>
      <p:pic>
        <p:nvPicPr>
          <p:cNvPr id="3" name="Picture 2">
            <a:extLst>
              <a:ext uri="{FF2B5EF4-FFF2-40B4-BE49-F238E27FC236}">
                <a16:creationId xmlns:a16="http://schemas.microsoft.com/office/drawing/2014/main" id="{89CD2D36-0F24-F279-4A06-19CDC55BFFDC}"/>
              </a:ext>
            </a:extLst>
          </p:cNvPr>
          <p:cNvPicPr>
            <a:picLocks noChangeAspect="1"/>
          </p:cNvPicPr>
          <p:nvPr/>
        </p:nvPicPr>
        <p:blipFill>
          <a:blip r:embed="rId3"/>
          <a:stretch>
            <a:fillRect/>
          </a:stretch>
        </p:blipFill>
        <p:spPr>
          <a:xfrm>
            <a:off x="7010402" y="703639"/>
            <a:ext cx="4609814" cy="4860018"/>
          </a:xfrm>
          <a:prstGeom prst="rect">
            <a:avLst/>
          </a:prstGeom>
          <a:ln>
            <a:solidFill>
              <a:schemeClr val="bg1">
                <a:lumMod val="65000"/>
              </a:schemeClr>
            </a:solidFill>
          </a:ln>
        </p:spPr>
      </p:pic>
    </p:spTree>
    <p:extLst>
      <p:ext uri="{BB962C8B-B14F-4D97-AF65-F5344CB8AC3E}">
        <p14:creationId xmlns:p14="http://schemas.microsoft.com/office/powerpoint/2010/main" val="94358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sz="4400" dirty="0"/>
              <a:t>Closing and Thank You!</a:t>
            </a:r>
            <a:endParaRPr lang="en-US"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600201"/>
            <a:ext cx="10515600" cy="876300"/>
          </a:xfrm>
        </p:spPr>
        <p:txBody>
          <a:bodyPr/>
          <a:lstStyle/>
          <a:p>
            <a:pPr marL="152401" lvl="0" indent="0" rtl="0">
              <a:lnSpc>
                <a:spcPct val="90000"/>
              </a:lnSpc>
              <a:spcBef>
                <a:spcPts val="1000"/>
              </a:spcBef>
              <a:spcAft>
                <a:spcPts val="0"/>
              </a:spcAft>
              <a:buSzPts val="1800"/>
              <a:buNone/>
            </a:pPr>
            <a:r>
              <a:rPr lang="en-US" dirty="0"/>
              <a:t>For more information, contact </a:t>
            </a:r>
          </a:p>
          <a:p>
            <a:pPr marL="152401" lvl="0" indent="0" rtl="0">
              <a:lnSpc>
                <a:spcPct val="90000"/>
              </a:lnSpc>
              <a:spcBef>
                <a:spcPts val="1000"/>
              </a:spcBef>
              <a:spcAft>
                <a:spcPts val="0"/>
              </a:spcAft>
              <a:buSzPts val="1800"/>
              <a:buNone/>
            </a:pPr>
            <a:endParaRPr lang="en-US" dirty="0"/>
          </a:p>
        </p:txBody>
      </p:sp>
      <p:sp>
        <p:nvSpPr>
          <p:cNvPr id="4" name="Content Placeholder 2">
            <a:extLst>
              <a:ext uri="{FF2B5EF4-FFF2-40B4-BE49-F238E27FC236}">
                <a16:creationId xmlns:a16="http://schemas.microsoft.com/office/drawing/2014/main" id="{475B03B0-1E42-EFEF-B88E-C93AD256D9CA}"/>
              </a:ext>
            </a:extLst>
          </p:cNvPr>
          <p:cNvSpPr txBox="1">
            <a:spLocks/>
          </p:cNvSpPr>
          <p:nvPr/>
        </p:nvSpPr>
        <p:spPr>
          <a:xfrm>
            <a:off x="838200" y="5438776"/>
            <a:ext cx="10515600" cy="87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1">
              <a:lnSpc>
                <a:spcPct val="90000"/>
              </a:lnSpc>
              <a:spcBef>
                <a:spcPts val="1000"/>
              </a:spcBef>
              <a:buSzPts val="1800"/>
            </a:pPr>
            <a:r>
              <a:rPr lang="en-US" i="1" dirty="0"/>
              <a:t>Note: References are on the following slides</a:t>
            </a:r>
          </a:p>
          <a:p>
            <a:pPr marL="152401">
              <a:lnSpc>
                <a:spcPct val="90000"/>
              </a:lnSpc>
              <a:spcBef>
                <a:spcPts val="1000"/>
              </a:spcBef>
              <a:buSzPts val="1800"/>
            </a:pPr>
            <a:endParaRPr lang="en-US" dirty="0"/>
          </a:p>
        </p:txBody>
      </p:sp>
    </p:spTree>
    <p:extLst>
      <p:ext uri="{BB962C8B-B14F-4D97-AF65-F5344CB8AC3E}">
        <p14:creationId xmlns:p14="http://schemas.microsoft.com/office/powerpoint/2010/main" val="1243013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857"/>
        <p:cNvGrpSpPr/>
        <p:nvPr/>
      </p:nvGrpSpPr>
      <p:grpSpPr>
        <a:xfrm>
          <a:off x="0" y="0"/>
          <a:ext cx="0" cy="0"/>
          <a:chOff x="0" y="0"/>
          <a:chExt cx="0" cy="0"/>
        </a:xfrm>
      </p:grpSpPr>
      <p:sp>
        <p:nvSpPr>
          <p:cNvPr id="860" name="Google Shape;860;p86"/>
          <p:cNvSpPr txBox="1">
            <a:spLocks noGrp="1"/>
          </p:cNvSpPr>
          <p:nvPr>
            <p:ph type="title"/>
          </p:nvPr>
        </p:nvSpPr>
        <p:spPr>
          <a:xfrm>
            <a:off x="838200" y="365126"/>
            <a:ext cx="10515600" cy="64203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1"/>
              </a:buClr>
              <a:buSzPts val="3200"/>
              <a:buFont typeface="Corbel"/>
              <a:buNone/>
            </a:pPr>
            <a:r>
              <a:rPr lang="en-US" b="0" dirty="0"/>
              <a:t>Part 1 References</a:t>
            </a:r>
          </a:p>
        </p:txBody>
      </p:sp>
      <p:sp>
        <p:nvSpPr>
          <p:cNvPr id="859" name="Google Shape;859;p86"/>
          <p:cNvSpPr txBox="1">
            <a:spLocks noGrp="1"/>
          </p:cNvSpPr>
          <p:nvPr>
            <p:ph idx="1"/>
          </p:nvPr>
        </p:nvSpPr>
        <p:spPr>
          <a:xfrm>
            <a:off x="838200" y="1225296"/>
            <a:ext cx="10515600" cy="4494784"/>
          </a:xfrm>
          <a:prstGeom prst="rect">
            <a:avLst/>
          </a:prstGeom>
          <a:noFill/>
          <a:ln>
            <a:noFill/>
          </a:ln>
        </p:spPr>
        <p:txBody>
          <a:bodyPr spcFirstLastPara="1" wrap="square" lIns="91425" tIns="45700" rIns="91425" bIns="45700" anchor="t" anchorCtr="0">
            <a:noAutofit/>
          </a:bodyPr>
          <a:lstStyle/>
          <a:p>
            <a:pPr marL="457200" marR="0" indent="-45720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Cambridge International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Getting started with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https://cambridge-community.org.uk/professional-development/gswmeta/index.html#article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Cherry, K. (2023, April 18).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Cognition in psychology</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Verywell</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Mind.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https://www.verywellmind.com/what-is-cognition-2794982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Dweck, C. S. (2006).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Mindset: The new psychology of success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Random House.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(2018, November 16).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Learning problem solving and growth mindset in a makerspace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https://www.youtube.com/watch?v=oQvcbLmNfok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Fogarty, R., &amp; Pete, B. M. (2020).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Metacognition: The neglected skill set for empowering students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Solution Tree Press.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Hattie, J. (2008).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A synthesis of over 800 meta-analyses relating to achievement</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(1st ed.). Routledge. https://doi.org/10.4324/9780203887332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Hattie, J. (2023).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The sequel: A synthesis of over 2,100 meta-analyses relating to achievement</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Routledge. https://doi.org/10.4324/9781003380542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James. (2023, February 28).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are learning style inventories, and should you use them?</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Classrooms.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https://classrooms.com/what-are-learning-style-inventories-and-should-you-use-them/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LUSD Learns. (2016, April 5).</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Number talk: Fourth grade LUSD</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[Video]. YouTube.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https://www.youtube.com/watch?v=xKC3eijnUNw</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Middlesex Community College. (n.d.).</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Learning styles inventory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[PDF file].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a:rPr>
              <a:t>https://www.middlesex.mass.edu/ace/downloads/learnstyles.pdf</a:t>
            </a:r>
            <a:endPar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Leader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a:rPr>
              <a:t>https://dese.mo.gov/media/pdf/oeq-ed-leaderstandards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a:rPr>
              <a:t>https://dese.mo.gov/media/pdf/oeq-ed-teachstandards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857"/>
        <p:cNvGrpSpPr/>
        <p:nvPr/>
      </p:nvGrpSpPr>
      <p:grpSpPr>
        <a:xfrm>
          <a:off x="0" y="0"/>
          <a:ext cx="0" cy="0"/>
          <a:chOff x="0" y="0"/>
          <a:chExt cx="0" cy="0"/>
        </a:xfrm>
      </p:grpSpPr>
      <p:sp>
        <p:nvSpPr>
          <p:cNvPr id="860" name="Google Shape;860;p86"/>
          <p:cNvSpPr txBox="1">
            <a:spLocks noGrp="1"/>
          </p:cNvSpPr>
          <p:nvPr>
            <p:ph type="title"/>
          </p:nvPr>
        </p:nvSpPr>
        <p:spPr>
          <a:xfrm>
            <a:off x="838200" y="365126"/>
            <a:ext cx="10515600" cy="64203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1"/>
              </a:buClr>
              <a:buSzPts val="3200"/>
              <a:buFont typeface="Corbel"/>
              <a:buNone/>
            </a:pPr>
            <a:r>
              <a:rPr lang="en-US" b="0" dirty="0"/>
              <a:t>Part 1 References (continued)</a:t>
            </a:r>
          </a:p>
        </p:txBody>
      </p:sp>
      <p:sp>
        <p:nvSpPr>
          <p:cNvPr id="859" name="Google Shape;859;p86"/>
          <p:cNvSpPr txBox="1">
            <a:spLocks noGrp="1"/>
          </p:cNvSpPr>
          <p:nvPr>
            <p:ph idx="1"/>
          </p:nvPr>
        </p:nvSpPr>
        <p:spPr>
          <a:xfrm>
            <a:off x="838200" y="1225296"/>
            <a:ext cx="10515600" cy="4494784"/>
          </a:xfrm>
          <a:prstGeom prst="rect">
            <a:avLst/>
          </a:prstGeom>
          <a:noFill/>
          <a:ln>
            <a:noFill/>
          </a:ln>
        </p:spPr>
        <p:txBody>
          <a:bodyPr spcFirstLastPara="1" wrap="square" lIns="91425" tIns="45700" rIns="91425" bIns="45700" anchor="t" anchorCtr="0">
            <a:noAutofit/>
          </a:bodyPr>
          <a:lstStyle/>
          <a:p>
            <a:pPr marL="457200" marR="0" indent="-45720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MoEdu</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-SAIL. (2023).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Blueprint for district and building leadership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(7th ed.). Missouri Department of Elementary and Secondary Education: Northern Arizona University, Institute for Human Development.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Queen’s University.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for effective learning</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https://www.queensu.ca/teachingandlearning/modules/students/24_metacognition.html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Tarricone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 (2011).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Psychology Press.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https://doi.org/10.4324/9780203830529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Global Metacognition Institute. (2022).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Starter activity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https://www.globalmetacognition.com/copy-of-tbc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https://www.igi-global.com/chapter/online-learning-and-metacognition/142378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Visible Learning </a:t>
            </a: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MetaX</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(2024).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Global Research Database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Retrieved January 31, 2024, from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a:rPr>
              <a:t>https://www.visiblelearningmetax.com/influences</a:t>
            </a:r>
            <a:endPar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(2014, October 7). Metacognition: The gift that keeps giving.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Edutopia.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a:rPr>
              <a:t>https://www.edutopia.org/blog/metacognition-gift-that-keeps-giving-donna-wilson-marcus-conyers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44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6B95A-CBC0-09FF-33C1-ED2CD8B3B22C}"/>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#7</a:t>
            </a:r>
          </a:p>
        </p:txBody>
      </p:sp>
      <p:sp>
        <p:nvSpPr>
          <p:cNvPr id="5" name="Content Placeholder 2">
            <a:extLst>
              <a:ext uri="{FF2B5EF4-FFF2-40B4-BE49-F238E27FC236}">
                <a16:creationId xmlns:a16="http://schemas.microsoft.com/office/drawing/2014/main" id="{6F7E7A31-E44B-E93F-4C57-3D4D58814A00}"/>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Key Terms</a:t>
            </a:r>
          </a:p>
          <a:p>
            <a:pPr marL="0" indent="0">
              <a:spcAft>
                <a:spcPts val="1200"/>
              </a:spcAft>
              <a:buNone/>
            </a:pPr>
            <a:r>
              <a:rPr lang="en-US" sz="2000" b="1" dirty="0"/>
              <a:t>Cognition</a:t>
            </a:r>
            <a:r>
              <a:rPr lang="en-US" sz="2000" dirty="0"/>
              <a:t> refers to the mental processes involved in gaining knowledge and comprehension.</a:t>
            </a:r>
          </a:p>
          <a:p>
            <a:pPr marL="0" indent="0">
              <a:spcAft>
                <a:spcPts val="1200"/>
              </a:spcAft>
              <a:buNone/>
            </a:pPr>
            <a:r>
              <a:rPr lang="en-US" sz="2000" b="1" dirty="0"/>
              <a:t>Cognitive assets </a:t>
            </a:r>
            <a:r>
              <a:rPr lang="en-US" sz="2000" dirty="0"/>
              <a:t>include versatile thinking tools that can be taught to help students problem solve and master learning.</a:t>
            </a:r>
          </a:p>
          <a:p>
            <a:pPr marL="0" indent="0">
              <a:spcAft>
                <a:spcPts val="1200"/>
              </a:spcAft>
              <a:buNone/>
            </a:pPr>
            <a:r>
              <a:rPr lang="en-US" sz="2000" b="1" dirty="0"/>
              <a:t>Conditional knowledge </a:t>
            </a:r>
            <a:r>
              <a:rPr lang="en-US" sz="2000" dirty="0"/>
              <a:t>refers to knowledge used to assist with the selection of strategies and approaches based on the circumstances under which the activity is taking place.</a:t>
            </a:r>
          </a:p>
          <a:p>
            <a:pPr marL="0" indent="0">
              <a:spcAft>
                <a:spcPts val="1200"/>
              </a:spcAft>
              <a:buNone/>
            </a:pPr>
            <a:r>
              <a:rPr lang="en-US" sz="2000" b="1" dirty="0"/>
              <a:t>Culture of thinking </a:t>
            </a:r>
            <a:r>
              <a:rPr lang="en-US" sz="2000" dirty="0"/>
              <a:t>includes cultural forces that provide goals and define and promote a thinking climate in a classroom. These forces include opportunities, time, modeling, language, environment, interactions, routines, and expectations.</a:t>
            </a:r>
          </a:p>
          <a:p>
            <a:pPr marL="0" indent="0">
              <a:spcAft>
                <a:spcPts val="1200"/>
              </a:spcAft>
              <a:buNone/>
            </a:pPr>
            <a:r>
              <a:rPr lang="en-US" sz="2000" b="1" dirty="0"/>
              <a:t>Declarative knowledge </a:t>
            </a:r>
            <a:r>
              <a:rPr lang="en-US" sz="2000" dirty="0"/>
              <a:t>refers to what the learner knows about the topic and about their own skills and intellectual resources.</a:t>
            </a:r>
          </a:p>
          <a:p>
            <a:pPr marL="0" indent="0">
              <a:spcAft>
                <a:spcPts val="1200"/>
              </a:spcAft>
              <a:buNone/>
            </a:pPr>
            <a:r>
              <a:rPr lang="en-US" sz="2000" b="1" dirty="0"/>
              <a:t>Exam wrapper </a:t>
            </a:r>
            <a:r>
              <a:rPr lang="en-US" sz="2000" dirty="0"/>
              <a:t>is a reflection tool used by students to examine test readiness and areas of learning needing improvement so specific strategies can be applied to improve outcomes of future assessments.</a:t>
            </a:r>
          </a:p>
        </p:txBody>
      </p:sp>
    </p:spTree>
    <p:extLst>
      <p:ext uri="{BB962C8B-B14F-4D97-AF65-F5344CB8AC3E}">
        <p14:creationId xmlns:p14="http://schemas.microsoft.com/office/powerpoint/2010/main" val="210979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FC66-9637-9CF5-323F-B2B6B40165F3}"/>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#8</a:t>
            </a:r>
          </a:p>
        </p:txBody>
      </p:sp>
      <p:sp>
        <p:nvSpPr>
          <p:cNvPr id="3" name="Content Placeholder 2">
            <a:extLst>
              <a:ext uri="{FF2B5EF4-FFF2-40B4-BE49-F238E27FC236}">
                <a16:creationId xmlns:a16="http://schemas.microsoft.com/office/drawing/2014/main" id="{C57220B5-B443-6E40-56FD-28B2BF51B90A}"/>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Key Terms</a:t>
            </a:r>
          </a:p>
          <a:p>
            <a:pPr marL="0" indent="0">
              <a:spcAft>
                <a:spcPts val="1200"/>
              </a:spcAft>
              <a:buNone/>
            </a:pPr>
            <a:r>
              <a:rPr lang="en-US" sz="2000" b="1" dirty="0"/>
              <a:t>Executive function </a:t>
            </a:r>
            <a:r>
              <a:rPr lang="en-US" sz="2000" dirty="0"/>
              <a:t>refers to using brain processes and mental faculties in goal-setting, planning, execution, reasoning, problem solving, working memory, and organization.</a:t>
            </a:r>
          </a:p>
          <a:p>
            <a:pPr marL="0" indent="0">
              <a:spcAft>
                <a:spcPts val="1200"/>
              </a:spcAft>
              <a:buNone/>
            </a:pPr>
            <a:r>
              <a:rPr lang="en-US" sz="2000" b="1" dirty="0"/>
              <a:t>Higher order thinking </a:t>
            </a:r>
            <a:r>
              <a:rPr lang="en-US" sz="2000" dirty="0"/>
              <a:t>includes using higher level thinking skills such as analyzing, synthesizing, and transferring knowledge to other applications.</a:t>
            </a:r>
          </a:p>
          <a:p>
            <a:pPr marL="0" indent="0">
              <a:spcAft>
                <a:spcPts val="1200"/>
              </a:spcAft>
              <a:buNone/>
            </a:pPr>
            <a:r>
              <a:rPr lang="en-US" sz="2000" b="1" dirty="0"/>
              <a:t>Knowledge of cognition </a:t>
            </a:r>
            <a:r>
              <a:rPr lang="en-US" sz="2000" dirty="0"/>
              <a:t>is the knowledge that learners have about themselves. It includes procedural, declarative, and conditional knowledge. </a:t>
            </a:r>
          </a:p>
          <a:p>
            <a:pPr marL="0" indent="0">
              <a:spcAft>
                <a:spcPts val="1200"/>
              </a:spcAft>
              <a:buNone/>
            </a:pPr>
            <a:r>
              <a:rPr lang="en-US" sz="2000" b="1" dirty="0"/>
              <a:t>Metacognition </a:t>
            </a:r>
            <a:r>
              <a:rPr lang="en-US" sz="2000" dirty="0"/>
              <a:t>refers to knowledge, awareness, and control of one’s own cognition and human cognition in general.</a:t>
            </a:r>
          </a:p>
          <a:p>
            <a:pPr marL="0" indent="0">
              <a:spcAft>
                <a:spcPts val="1200"/>
              </a:spcAft>
              <a:buNone/>
            </a:pPr>
            <a:r>
              <a:rPr lang="en-US" sz="2000" b="1" dirty="0"/>
              <a:t>Metacognitive controlling </a:t>
            </a:r>
            <a:r>
              <a:rPr lang="en-US" sz="2000" dirty="0"/>
              <a:t>is the cognitive ability to stay focused on the learning task or goal by ignoring distractions and refraining from responding to negative stimuli. </a:t>
            </a:r>
          </a:p>
          <a:p>
            <a:pPr marL="0" indent="0">
              <a:spcAft>
                <a:spcPts val="1200"/>
              </a:spcAft>
              <a:buNone/>
            </a:pPr>
            <a:r>
              <a:rPr lang="en-US" sz="2000" b="1" dirty="0"/>
              <a:t>Metacognitive culture </a:t>
            </a:r>
            <a:r>
              <a:rPr lang="en-US" sz="2000" dirty="0"/>
              <a:t>refers to an environment that promotes and models a knowledge and learner centered classroom where students engage in meaningful and complex tasks using reflection, critical thinking, and strategic strategies to achieve success.</a:t>
            </a:r>
          </a:p>
        </p:txBody>
      </p:sp>
    </p:spTree>
    <p:extLst>
      <p:ext uri="{BB962C8B-B14F-4D97-AF65-F5344CB8AC3E}">
        <p14:creationId xmlns:p14="http://schemas.microsoft.com/office/powerpoint/2010/main" val="223586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F453-7356-979B-676E-BDFDFBD9D2DF}"/>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#9</a:t>
            </a:r>
          </a:p>
        </p:txBody>
      </p:sp>
      <p:sp>
        <p:nvSpPr>
          <p:cNvPr id="3" name="Content Placeholder 2">
            <a:extLst>
              <a:ext uri="{FF2B5EF4-FFF2-40B4-BE49-F238E27FC236}">
                <a16:creationId xmlns:a16="http://schemas.microsoft.com/office/drawing/2014/main" id="{49A40A31-70DC-3D42-6E05-EA2597D644F3}"/>
              </a:ext>
            </a:extLst>
          </p:cNvPr>
          <p:cNvSpPr>
            <a:spLocks noGrp="1"/>
          </p:cNvSpPr>
          <p:nvPr>
            <p:ph idx="1"/>
          </p:nvPr>
        </p:nvSpPr>
        <p:spPr>
          <a:xfrm>
            <a:off x="838200" y="838200"/>
            <a:ext cx="10736484" cy="4834255"/>
          </a:xfrm>
        </p:spPr>
        <p:txBody>
          <a:bodyPr/>
          <a:lstStyle/>
          <a:p>
            <a:pPr marL="0" indent="0">
              <a:spcBef>
                <a:spcPts val="0"/>
              </a:spcBef>
              <a:buNone/>
            </a:pPr>
            <a:r>
              <a:rPr lang="en-US" sz="2800" b="1" dirty="0"/>
              <a:t>Key terms</a:t>
            </a:r>
          </a:p>
          <a:p>
            <a:pPr marL="0" indent="0">
              <a:spcAft>
                <a:spcPts val="1200"/>
              </a:spcAft>
              <a:buNone/>
            </a:pPr>
            <a:r>
              <a:rPr lang="en-US" sz="2000" b="1" dirty="0"/>
              <a:t>Metacognitive evaluating</a:t>
            </a:r>
            <a:r>
              <a:rPr lang="en-US" sz="2000" dirty="0"/>
              <a:t> involves assessing what you know and how and why you know it, in addition to being able to generalize for transfer to new situations.</a:t>
            </a:r>
          </a:p>
          <a:p>
            <a:pPr marL="0" indent="0">
              <a:spcAft>
                <a:spcPts val="1200"/>
              </a:spcAft>
              <a:buNone/>
            </a:pPr>
            <a:r>
              <a:rPr lang="en-US" sz="2000" b="1" dirty="0"/>
              <a:t>Metacognitive monitoring</a:t>
            </a:r>
            <a:r>
              <a:rPr lang="en-US" sz="2000" dirty="0"/>
              <a:t> is a mental process used to check one’s progress during the learning process; allowing for constant adjustment and revision along the way.</a:t>
            </a:r>
          </a:p>
          <a:p>
            <a:pPr marL="0" indent="0">
              <a:spcAft>
                <a:spcPts val="1200"/>
              </a:spcAft>
              <a:buNone/>
            </a:pPr>
            <a:r>
              <a:rPr lang="en-US" sz="2000" b="1" dirty="0"/>
              <a:t>Metacognitive planning </a:t>
            </a:r>
            <a:r>
              <a:rPr lang="en-US" sz="2000" dirty="0"/>
              <a:t>is a mental process that allows one to collect necessary information, synthesize it, and then anticipate the right way to carry-out a task or reach a specific goal.</a:t>
            </a:r>
          </a:p>
          <a:p>
            <a:pPr marL="0" indent="0">
              <a:spcAft>
                <a:spcPts val="1200"/>
              </a:spcAft>
              <a:buNone/>
            </a:pPr>
            <a:r>
              <a:rPr lang="en-US" sz="2000" b="1" dirty="0"/>
              <a:t>Procedural knowledge </a:t>
            </a:r>
            <a:r>
              <a:rPr lang="en-US" sz="2000" dirty="0"/>
              <a:t>is knowledge used to successfully execute an appropriate procedure or process. </a:t>
            </a:r>
          </a:p>
          <a:p>
            <a:pPr marL="0" indent="0">
              <a:spcAft>
                <a:spcPts val="1200"/>
              </a:spcAft>
              <a:buNone/>
            </a:pPr>
            <a:r>
              <a:rPr lang="en-US" sz="2000" b="1" dirty="0"/>
              <a:t>Regulation of cognition</a:t>
            </a:r>
            <a:r>
              <a:rPr lang="en-US" sz="2000" dirty="0"/>
              <a:t> means you have an awareness and control over your own thinking that  enables you to metacognitively plan, monitor, control, and evaluate your learning.</a:t>
            </a:r>
          </a:p>
          <a:p>
            <a:pPr marL="0" indent="0">
              <a:spcAft>
                <a:spcPts val="1200"/>
              </a:spcAft>
              <a:buNone/>
            </a:pPr>
            <a:r>
              <a:rPr lang="en-US" sz="2000" b="1" dirty="0"/>
              <a:t>Thinking routine</a:t>
            </a:r>
            <a:r>
              <a:rPr lang="en-US" sz="2000" dirty="0"/>
              <a:t> is a set of questions or a brief sequence of steps used to scaffold and support student thinking. </a:t>
            </a:r>
          </a:p>
          <a:p>
            <a:pPr marL="0" indent="0">
              <a:spcAft>
                <a:spcPts val="1200"/>
              </a:spcAft>
              <a:buNone/>
            </a:pPr>
            <a:r>
              <a:rPr lang="en-US" sz="2000" b="1" dirty="0"/>
              <a:t>Thinking schoo</a:t>
            </a:r>
            <a:r>
              <a:rPr lang="en-US" sz="2000" dirty="0"/>
              <a:t>l is a school where thinking is at the heart of the curriculum and all staff and students support metacognition at a high level.</a:t>
            </a:r>
          </a:p>
        </p:txBody>
      </p:sp>
    </p:spTree>
    <p:extLst>
      <p:ext uri="{BB962C8B-B14F-4D97-AF65-F5344CB8AC3E}">
        <p14:creationId xmlns:p14="http://schemas.microsoft.com/office/powerpoint/2010/main" val="2673120350"/>
      </p:ext>
    </p:extLst>
  </p:cSld>
  <p:clrMapOvr>
    <a:masterClrMapping/>
  </p:clrMapOvr>
</p:sld>
</file>

<file path=ppt/theme/theme1.xml><?xml version="1.0" encoding="utf-8"?>
<a:theme xmlns:a="http://schemas.openxmlformats.org/drawingml/2006/main" name="MoEdu SAIL PPT">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 SAIL PPT" id="{EB5F3EF6-639A-401C-B00B-ADF47E8180AE}" vid="{EF2E2377-CD41-47BA-8BE8-DD9667AF53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MoEdu SAIL PPT</Template>
  <TotalTime>26661</TotalTime>
  <Words>13810</Words>
  <Application>Microsoft Office PowerPoint</Application>
  <PresentationFormat>Widescreen</PresentationFormat>
  <Paragraphs>1118</Paragraphs>
  <Slides>68</Slides>
  <Notes>65</Notes>
  <HiddenSlides>12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68</vt:i4>
      </vt:variant>
    </vt:vector>
  </HeadingPairs>
  <TitlesOfParts>
    <vt:vector size="81" baseType="lpstr">
      <vt:lpstr>Aptos</vt:lpstr>
      <vt:lpstr>Arial</vt:lpstr>
      <vt:lpstr>Calibri</vt:lpstr>
      <vt:lpstr>Corbel</vt:lpstr>
      <vt:lpstr>Courier New</vt:lpstr>
      <vt:lpstr>Helvetica Neue</vt:lpstr>
      <vt:lpstr>Noto Sans Symbols</vt:lpstr>
      <vt:lpstr>Open Sans</vt:lpstr>
      <vt:lpstr>Roboto</vt:lpstr>
      <vt:lpstr>Source Sans Pro</vt:lpstr>
      <vt:lpstr>Twentieth Century</vt:lpstr>
      <vt:lpstr>Wingdings</vt:lpstr>
      <vt:lpstr>MoEdu SAIL PPT</vt:lpstr>
      <vt:lpstr>Hidden Slide #1</vt:lpstr>
      <vt:lpstr> Metacognition Module Organization</vt:lpstr>
      <vt:lpstr>Hidden Slide #3</vt:lpstr>
      <vt:lpstr>Hidden Slide #4</vt:lpstr>
      <vt:lpstr>Hidden Slide #5</vt:lpstr>
      <vt:lpstr>Hidden Slide #6</vt:lpstr>
      <vt:lpstr>Hidden Slide #7</vt:lpstr>
      <vt:lpstr>Hidden Slide #8</vt:lpstr>
      <vt:lpstr>Hidden Slide #9</vt:lpstr>
      <vt:lpstr>Hidden Slide #10</vt:lpstr>
      <vt:lpstr>Metacognition</vt:lpstr>
      <vt:lpstr>Acknowledgements</vt:lpstr>
      <vt:lpstr>Metacognition</vt:lpstr>
      <vt:lpstr>Welcome and Introductions</vt:lpstr>
      <vt:lpstr>Norms</vt:lpstr>
      <vt:lpstr>District Continuous Improvement (DCI) Framework</vt:lpstr>
      <vt:lpstr>Metacognition Alignment with Missouri Leader Standards</vt:lpstr>
      <vt:lpstr>Metacognition Alignment with Missouri Teacher Standards</vt:lpstr>
      <vt:lpstr>Metacognition Infographic</vt:lpstr>
      <vt:lpstr>Metacognition Practice Profile</vt:lpstr>
      <vt:lpstr>Metacognition</vt:lpstr>
      <vt:lpstr>Session-at-a-Glance</vt:lpstr>
      <vt:lpstr>Part 1: Learning Objectives for Cognitive Awareness </vt:lpstr>
      <vt:lpstr>Part 1: Essential Questions for Cognitive Awareness </vt:lpstr>
      <vt:lpstr>Metacognition Starter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Metacognition?</vt:lpstr>
      <vt:lpstr>Metacognition is…</vt:lpstr>
      <vt:lpstr>Metacognition in Action</vt:lpstr>
      <vt:lpstr>Metacognitive Processes </vt:lpstr>
      <vt:lpstr>Teaching students to be metacognitive involves…</vt:lpstr>
      <vt:lpstr>Pre-Read Article Discussion</vt:lpstr>
      <vt:lpstr>Conceptual Framework</vt:lpstr>
      <vt:lpstr>Benefits of Metacognition Video</vt:lpstr>
      <vt:lpstr>Video Refection Questions</vt:lpstr>
      <vt:lpstr>Benefits Of Metacognition</vt:lpstr>
      <vt:lpstr>Know Thy Impact!</vt:lpstr>
      <vt:lpstr>Metacognitive Strategies</vt:lpstr>
      <vt:lpstr>Key Aspects Of Metacognition</vt:lpstr>
      <vt:lpstr>Teaching FOR and WITH  Metacognition</vt:lpstr>
      <vt:lpstr>A Metacognition Self-Assessment</vt:lpstr>
      <vt:lpstr>Metacognition</vt:lpstr>
      <vt:lpstr>Defining Cognition</vt:lpstr>
      <vt:lpstr>Conceptual Framework</vt:lpstr>
      <vt:lpstr>Why is it Important to  Increase Cognitive Awareness?</vt:lpstr>
      <vt:lpstr>Teach Students About “The Learning Brain”</vt:lpstr>
      <vt:lpstr>Types of Cognitive Knowledge</vt:lpstr>
      <vt:lpstr>Declarative Knowledge</vt:lpstr>
      <vt:lpstr>Learning style inventories can…</vt:lpstr>
      <vt:lpstr>Procedural Knowledge</vt:lpstr>
      <vt:lpstr>Promoting Procedural Knowledge</vt:lpstr>
      <vt:lpstr>Video Reflection</vt:lpstr>
      <vt:lpstr>Conditional Knowledge</vt:lpstr>
      <vt:lpstr>Metacognition</vt:lpstr>
      <vt:lpstr>Enhancing Cognition</vt:lpstr>
      <vt:lpstr>Video Reflection</vt:lpstr>
      <vt:lpstr>5-Step Strategy for Reaching Learning Goals</vt:lpstr>
      <vt:lpstr>Cognitive Awareness Essential Questions</vt:lpstr>
      <vt:lpstr>Next Steps  Action Plan, Part 1</vt:lpstr>
      <vt:lpstr>Closing and Thank You!</vt:lpstr>
      <vt:lpstr>Part 1 References</vt:lpstr>
      <vt:lpstr>Part 1 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Stone</dc:creator>
  <cp:lastModifiedBy>Cynthia C Beckmann</cp:lastModifiedBy>
  <cp:revision>48</cp:revision>
  <dcterms:created xsi:type="dcterms:W3CDTF">2024-01-23T16:16:53Z</dcterms:created>
  <dcterms:modified xsi:type="dcterms:W3CDTF">2024-02-27T20:41:02Z</dcterms:modified>
</cp:coreProperties>
</file>