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7" r:id="rId1"/>
  </p:sldMasterIdLst>
  <p:notesMasterIdLst>
    <p:notesMasterId r:id="rId86"/>
  </p:notesMasterIdLst>
  <p:sldIdLst>
    <p:sldId id="390" r:id="rId2"/>
    <p:sldId id="571" r:id="rId3"/>
    <p:sldId id="556" r:id="rId4"/>
    <p:sldId id="557" r:id="rId5"/>
    <p:sldId id="569" r:id="rId6"/>
    <p:sldId id="559" r:id="rId7"/>
    <p:sldId id="565" r:id="rId8"/>
    <p:sldId id="566" r:id="rId9"/>
    <p:sldId id="567" r:id="rId10"/>
    <p:sldId id="563" r:id="rId11"/>
    <p:sldId id="568" r:id="rId12"/>
    <p:sldId id="570" r:id="rId13"/>
    <p:sldId id="259" r:id="rId14"/>
    <p:sldId id="260" r:id="rId15"/>
    <p:sldId id="553" r:id="rId16"/>
    <p:sldId id="613" r:id="rId17"/>
    <p:sldId id="572" r:id="rId18"/>
    <p:sldId id="273" r:id="rId19"/>
    <p:sldId id="573" r:id="rId20"/>
    <p:sldId id="277" r:id="rId21"/>
    <p:sldId id="574" r:id="rId22"/>
    <p:sldId id="575" r:id="rId23"/>
    <p:sldId id="576" r:id="rId24"/>
    <p:sldId id="577" r:id="rId25"/>
    <p:sldId id="615" r:id="rId26"/>
    <p:sldId id="267" r:id="rId27"/>
    <p:sldId id="614" r:id="rId28"/>
    <p:sldId id="579" r:id="rId29"/>
    <p:sldId id="580" r:id="rId30"/>
    <p:sldId id="581" r:id="rId31"/>
    <p:sldId id="582" r:id="rId32"/>
    <p:sldId id="269" r:id="rId33"/>
    <p:sldId id="270" r:id="rId34"/>
    <p:sldId id="318" r:id="rId35"/>
    <p:sldId id="271" r:id="rId36"/>
    <p:sldId id="272" r:id="rId37"/>
    <p:sldId id="319" r:id="rId38"/>
    <p:sldId id="583" r:id="rId39"/>
    <p:sldId id="321" r:id="rId40"/>
    <p:sldId id="320" r:id="rId41"/>
    <p:sldId id="275" r:id="rId42"/>
    <p:sldId id="276" r:id="rId43"/>
    <p:sldId id="278" r:id="rId44"/>
    <p:sldId id="585" r:id="rId45"/>
    <p:sldId id="586" r:id="rId46"/>
    <p:sldId id="587" r:id="rId47"/>
    <p:sldId id="281" r:id="rId48"/>
    <p:sldId id="589" r:id="rId49"/>
    <p:sldId id="590" r:id="rId50"/>
    <p:sldId id="591" r:id="rId51"/>
    <p:sldId id="286" r:id="rId52"/>
    <p:sldId id="287" r:id="rId53"/>
    <p:sldId id="592" r:id="rId54"/>
    <p:sldId id="593" r:id="rId55"/>
    <p:sldId id="595" r:id="rId56"/>
    <p:sldId id="291" r:id="rId57"/>
    <p:sldId id="594" r:id="rId58"/>
    <p:sldId id="388" r:id="rId59"/>
    <p:sldId id="597" r:id="rId60"/>
    <p:sldId id="293" r:id="rId61"/>
    <p:sldId id="294" r:id="rId62"/>
    <p:sldId id="598" r:id="rId63"/>
    <p:sldId id="599" r:id="rId64"/>
    <p:sldId id="600" r:id="rId65"/>
    <p:sldId id="298" r:id="rId66"/>
    <p:sldId id="300" r:id="rId67"/>
    <p:sldId id="601" r:id="rId68"/>
    <p:sldId id="602" r:id="rId69"/>
    <p:sldId id="603" r:id="rId70"/>
    <p:sldId id="604" r:id="rId71"/>
    <p:sldId id="303" r:id="rId72"/>
    <p:sldId id="605" r:id="rId73"/>
    <p:sldId id="606" r:id="rId74"/>
    <p:sldId id="607" r:id="rId75"/>
    <p:sldId id="309" r:id="rId76"/>
    <p:sldId id="360" r:id="rId77"/>
    <p:sldId id="608" r:id="rId78"/>
    <p:sldId id="609" r:id="rId79"/>
    <p:sldId id="611" r:id="rId80"/>
    <p:sldId id="610" r:id="rId81"/>
    <p:sldId id="612" r:id="rId82"/>
    <p:sldId id="311" r:id="rId83"/>
    <p:sldId id="616" r:id="rId84"/>
    <p:sldId id="617" r:id="rId85"/>
  </p:sldIdLst>
  <p:sldSz cx="12192000" cy="6858000"/>
  <p:notesSz cx="7102475" cy="9388475"/>
  <p:embeddedFontLst>
    <p:embeddedFont>
      <p:font typeface="Corbel" panose="020B0503020204020204" pitchFamily="34"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Hidden Slides" id="{4B147688-DE0C-4383-81B9-BDA9D4A76FAC}">
          <p14:sldIdLst>
            <p14:sldId id="390"/>
            <p14:sldId id="571"/>
            <p14:sldId id="556"/>
            <p14:sldId id="557"/>
            <p14:sldId id="569"/>
            <p14:sldId id="559"/>
            <p14:sldId id="565"/>
            <p14:sldId id="566"/>
            <p14:sldId id="567"/>
            <p14:sldId id="563"/>
          </p14:sldIdLst>
        </p14:section>
        <p14:section name="Main Slides" id="{06A58023-2F4B-4CF5-9304-AA1FC58CF110}">
          <p14:sldIdLst>
            <p14:sldId id="568"/>
            <p14:sldId id="570"/>
            <p14:sldId id="259"/>
            <p14:sldId id="260"/>
            <p14:sldId id="553"/>
            <p14:sldId id="613"/>
            <p14:sldId id="572"/>
            <p14:sldId id="273"/>
            <p14:sldId id="573"/>
            <p14:sldId id="277"/>
            <p14:sldId id="574"/>
            <p14:sldId id="575"/>
            <p14:sldId id="576"/>
            <p14:sldId id="577"/>
            <p14:sldId id="615"/>
            <p14:sldId id="267"/>
            <p14:sldId id="614"/>
            <p14:sldId id="579"/>
            <p14:sldId id="580"/>
            <p14:sldId id="581"/>
            <p14:sldId id="582"/>
            <p14:sldId id="269"/>
            <p14:sldId id="270"/>
            <p14:sldId id="318"/>
            <p14:sldId id="271"/>
            <p14:sldId id="272"/>
            <p14:sldId id="319"/>
            <p14:sldId id="583"/>
            <p14:sldId id="321"/>
            <p14:sldId id="320"/>
            <p14:sldId id="275"/>
            <p14:sldId id="276"/>
            <p14:sldId id="278"/>
            <p14:sldId id="585"/>
            <p14:sldId id="586"/>
            <p14:sldId id="587"/>
            <p14:sldId id="281"/>
            <p14:sldId id="589"/>
            <p14:sldId id="590"/>
            <p14:sldId id="591"/>
            <p14:sldId id="286"/>
            <p14:sldId id="287"/>
            <p14:sldId id="592"/>
            <p14:sldId id="593"/>
            <p14:sldId id="595"/>
            <p14:sldId id="291"/>
            <p14:sldId id="594"/>
            <p14:sldId id="388"/>
            <p14:sldId id="597"/>
            <p14:sldId id="293"/>
            <p14:sldId id="294"/>
            <p14:sldId id="598"/>
            <p14:sldId id="599"/>
            <p14:sldId id="600"/>
            <p14:sldId id="298"/>
            <p14:sldId id="300"/>
            <p14:sldId id="601"/>
            <p14:sldId id="602"/>
            <p14:sldId id="603"/>
            <p14:sldId id="604"/>
            <p14:sldId id="303"/>
            <p14:sldId id="605"/>
            <p14:sldId id="606"/>
            <p14:sldId id="607"/>
            <p14:sldId id="309"/>
            <p14:sldId id="360"/>
            <p14:sldId id="608"/>
            <p14:sldId id="609"/>
            <p14:sldId id="611"/>
            <p14:sldId id="610"/>
            <p14:sldId id="612"/>
            <p14:sldId id="311"/>
            <p14:sldId id="616"/>
            <p14:sldId id="61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0" roundtripDataSignature="AMtx7mjDOLfpgynP8oaKhWN25pdtmm0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FCE55C-2086-4BDB-8479-FED7CA79D550}">
  <a:tblStyle styleId="{BDFCE55C-2086-4BDB-8479-FED7CA79D55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F1F6"/>
          </a:solidFill>
        </a:fill>
      </a:tcStyle>
    </a:wholeTbl>
    <a:band1H>
      <a:tcTxStyle/>
      <a:tcStyle>
        <a:tcBdr/>
        <a:fill>
          <a:solidFill>
            <a:srgbClr val="D3E1EC"/>
          </a:solidFill>
        </a:fill>
      </a:tcStyle>
    </a:band1H>
    <a:band2H>
      <a:tcTxStyle/>
      <a:tcStyle>
        <a:tcBdr/>
      </a:tcStyle>
    </a:band2H>
    <a:band1V>
      <a:tcTxStyle/>
      <a:tcStyle>
        <a:tcBdr/>
        <a:fill>
          <a:solidFill>
            <a:srgbClr val="D3E1EC"/>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124B5A31-9481-4137-98D9-2C3B4AC2917E}" styleName="Table_1">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3408" autoAdjust="0"/>
  </p:normalViewPr>
  <p:slideViewPr>
    <p:cSldViewPr snapToGrid="0">
      <p:cViewPr varScale="1">
        <p:scale>
          <a:sx n="90" d="100"/>
          <a:sy n="90" d="100"/>
        </p:scale>
        <p:origin x="1080" y="84"/>
      </p:cViewPr>
      <p:guideLst>
        <p:guide orient="horz" pos="2160"/>
        <p:guide pos="3840"/>
      </p:guideLst>
    </p:cSldViewPr>
  </p:slideViewPr>
  <p:outlineViewPr>
    <p:cViewPr>
      <p:scale>
        <a:sx n="33" d="100"/>
        <a:sy n="33" d="100"/>
      </p:scale>
      <p:origin x="0" y="-8658"/>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2" d="100"/>
          <a:sy n="52" d="100"/>
        </p:scale>
        <p:origin x="2178"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3.fntdata"/><Relationship Id="rId133"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2.fntdata"/><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13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fntdata"/><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13" tIns="47094" rIns="94213" bIns="47094"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13" tIns="47094" rIns="94213" bIns="47094"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13" tIns="47094" rIns="94213" bIns="47094"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se.mo.gov/media/pdf/oeq-ed-teachstandard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ese.mo.gov/media/pdf/oeq-ed-teachstandard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verywellmind.com/what-is-cognition-2794982"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igi-global.com/chapter/online-learning-and-metacognition/142378" TargetMode="External"/><Relationship Id="rId5" Type="http://schemas.openxmlformats.org/officeDocument/2006/relationships/hyperlink" Target="https://doi.org/10.4324/9780203830529" TargetMode="External"/><Relationship Id="rId4" Type="http://schemas.openxmlformats.org/officeDocument/2006/relationships/hyperlink" Target="https://digitalcommons.unl.edu/cgi/viewcontent.cgi?article=1040&amp;context=nebeducato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oxfordre.com/education/view/10.1093/acrefore/9780190264093.001.0001/acrefore-9780190264093-e-886#RelatedArticle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doi.org/10.1093/acrefore/9780190264093.013.886"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iel.viu.ca/sites/default/files/web-aug-17-viu-new-faculty-handbook-print.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ognifit.com/science/planni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ognifit.com/science/plannin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yiFWPd1PJZc"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qyzaLMHxVw0"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ciel.viu.ca/sites/default/files/web-aug-17-viu-new-faculty-handbook-print.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teachervision.com/problem-solving/think-aloud-strategy"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edutopia.org/video/powerful-effects-drawing-learning"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edutopia.org/blog/new-classroom-questioning-techniques-todd-finley"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nprinc.com/content/free-resources/RTI-Paraed-p111.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edutopia.org/discussion/4-ways-audio-recording-can-boost-classroom-learning"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edutopia.org/discussion/4-ways-audio-recording-can-boost-classroom-learning"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ciel.viu.ca/sites/default/files/web-aug-17-viu-new-faculty-handbook-print.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waterford.org/resources/mindfulnes-activities-for-kids/"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platform.crisisprevention.com/CPI/media/Media/download/PDF_SRAD.pdf"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ciel.viu.ca/sites/default/files/web-aug-17-viu-new-faculty-handbook-print.pdf"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erywellmind.com/what-is-cognition-279498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igi-global.com/chapter/online-learning-and-metacognition/142378" TargetMode="External"/><Relationship Id="rId5" Type="http://schemas.openxmlformats.org/officeDocument/2006/relationships/hyperlink" Target="https://doi.org/10.4324/9780203830529" TargetMode="External"/><Relationship Id="rId4" Type="http://schemas.openxmlformats.org/officeDocument/2006/relationships/hyperlink" Target="https://digitalcommons.unl.edu/cgi/viewcontent.cgi?article=1040&amp;context=nebeducator"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ciel.viu.ca/sites/default/files/web-aug-17-viu-new-faculty-handbook-print.pdf"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93/acrefore/9780190264093.013.88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a:t>
            </a:r>
            <a:endParaRPr lang="en-US" dirty="0"/>
          </a:p>
          <a:p>
            <a:pPr marL="171450" indent="-171450">
              <a:buFont typeface="Arial" panose="020B0604020202020204" pitchFamily="34" charset="0"/>
              <a:buChar char="•"/>
            </a:pPr>
            <a:r>
              <a:rPr lang="en-US" b="0" dirty="0"/>
              <a:t>It is important for all educators, building leaders, and instructional coaches to understand the importance and benefits of developing and nurturing metacognitive thinking. </a:t>
            </a:r>
          </a:p>
          <a:p>
            <a:pPr marL="171450" indent="-171450">
              <a:buFont typeface="Arial" panose="020B0604020202020204" pitchFamily="34" charset="0"/>
              <a:buChar char="•"/>
            </a:pPr>
            <a:r>
              <a:rPr lang="en-US" b="0" dirty="0"/>
              <a:t>The content in this module is intended to help educators develop capacity regarding the knowledge of cognition and regulation of cognition, and additionally how to create a supportive classroom environment that fosters metacognitive thinking for students and teachers. </a:t>
            </a:r>
          </a:p>
          <a:p>
            <a:pPr marL="171450" indent="-171450">
              <a:buFont typeface="Arial" panose="020B0604020202020204" pitchFamily="34" charset="0"/>
              <a:buChar char="•"/>
            </a:pPr>
            <a:r>
              <a:rPr lang="en-US" b="0" dirty="0"/>
              <a:t>Strategies and tools will be presented that will help educators create thinking classrooms and schools.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05524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ts val="300"/>
            </a:pPr>
            <a:r>
              <a:rPr lang="en-US" b="1" dirty="0"/>
              <a:t>To Know/To Say</a:t>
            </a:r>
            <a:endParaRPr lang="en-US" dirty="0"/>
          </a:p>
          <a:p>
            <a:pPr marL="0" indent="0">
              <a:buSzPts val="300"/>
            </a:pPr>
            <a:r>
              <a:rPr lang="en-US" dirty="0"/>
              <a:t>First, I want to give a special thanks to all contributors to the development and revision of this Professional Learning Module.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16367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35572"/>
            <a:r>
              <a:rPr lang="en-US" b="1" dirty="0"/>
              <a:t>To Know/To Say</a:t>
            </a:r>
          </a:p>
          <a:p>
            <a:pPr marL="0" indent="-235572"/>
            <a:r>
              <a:rPr lang="en-US" b="0" dirty="0"/>
              <a:t>We will first set the stage for this presentation and then explore regulation of cognition.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63636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35572"/>
            <a:r>
              <a:rPr lang="en-US" b="1" dirty="0"/>
              <a:t>To Know/To Do/To Say</a:t>
            </a:r>
            <a:endParaRPr lang="en-US" b="0" dirty="0"/>
          </a:p>
          <a:p>
            <a:pPr marL="0" indent="-235572"/>
            <a:r>
              <a:rPr lang="en-US" b="0" dirty="0"/>
              <a:t>Add presenter information to the slide and introduce yourself and other presenters.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437138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ts val="300"/>
            </a:pPr>
            <a:r>
              <a:rPr lang="en-US" b="1" dirty="0">
                <a:latin typeface="Calibri" panose="020F0502020204030204" pitchFamily="34" charset="0"/>
                <a:ea typeface="Arial"/>
                <a:cs typeface="Calibri" panose="020F0502020204030204" pitchFamily="34" charset="0"/>
                <a:sym typeface="Arial"/>
              </a:rPr>
              <a:t>To Know</a:t>
            </a:r>
            <a:endParaRPr lang="en-US" dirty="0"/>
          </a:p>
          <a:p>
            <a:pPr marL="0" indent="0">
              <a:buSzPts val="300"/>
            </a:pPr>
            <a:r>
              <a:rPr lang="en-US" dirty="0">
                <a:latin typeface="Calibri" panose="020F0502020204030204" pitchFamily="34" charset="0"/>
                <a:ea typeface="Arial"/>
                <a:cs typeface="Calibri" panose="020F0502020204030204" pitchFamily="34" charset="0"/>
                <a:sym typeface="Arial"/>
              </a:rPr>
              <a:t>It is important to establish norms for training. Trainers are free to adjust this list of norms.</a:t>
            </a:r>
          </a:p>
          <a:p>
            <a:pPr marL="0" indent="0">
              <a:buSzPts val="300"/>
            </a:pPr>
            <a:endParaRPr lang="en-US" dirty="0"/>
          </a:p>
          <a:p>
            <a:pPr marL="0" indent="0">
              <a:spcBef>
                <a:spcPts val="371"/>
              </a:spcBef>
              <a:buSzPts val="300"/>
            </a:pPr>
            <a:r>
              <a:rPr lang="en-US" b="1" dirty="0">
                <a:latin typeface="Calibri" panose="020F0502020204030204" pitchFamily="34" charset="0"/>
                <a:ea typeface="Arial"/>
                <a:cs typeface="Calibri" panose="020F0502020204030204" pitchFamily="34" charset="0"/>
                <a:sym typeface="Arial"/>
              </a:rPr>
              <a:t>To Do</a:t>
            </a:r>
            <a:endParaRPr lang="en-US" dirty="0"/>
          </a:p>
          <a:p>
            <a:pPr marL="171450" indent="-171450">
              <a:spcBef>
                <a:spcPts val="371"/>
              </a:spcBef>
              <a:buSzPts val="300"/>
              <a:buFont typeface="Arial" panose="020B0604020202020204" pitchFamily="34" charset="0"/>
              <a:buChar char="•"/>
            </a:pPr>
            <a:r>
              <a:rPr lang="en-US" dirty="0">
                <a:latin typeface="Calibri" panose="020F0502020204030204" pitchFamily="34" charset="0"/>
                <a:ea typeface="Arial"/>
                <a:cs typeface="Calibri" panose="020F0502020204030204" pitchFamily="34" charset="0"/>
                <a:sym typeface="Arial"/>
              </a:rPr>
              <a:t>Consider including a check mid-way through trainings to assess a norm or norms. </a:t>
            </a:r>
          </a:p>
          <a:p>
            <a:pPr marL="171450" indent="-171450">
              <a:spcBef>
                <a:spcPts val="371"/>
              </a:spcBef>
              <a:buSzPts val="300"/>
              <a:buFont typeface="Arial" panose="020B0604020202020204" pitchFamily="34" charset="0"/>
              <a:buChar char="•"/>
            </a:pPr>
            <a:r>
              <a:rPr lang="en-US" dirty="0">
                <a:latin typeface="Calibri" panose="020F0502020204030204" pitchFamily="34" charset="0"/>
                <a:ea typeface="Arial"/>
                <a:cs typeface="Calibri" panose="020F0502020204030204" pitchFamily="34" charset="0"/>
                <a:sym typeface="Arial"/>
              </a:rPr>
              <a:t>The presenter may want to print norms on agenda handouts in addition to, or in place of, presentation slides, so the norms are always available in print for participants. </a:t>
            </a:r>
          </a:p>
          <a:p>
            <a:pPr marL="171450" indent="-171450">
              <a:spcBef>
                <a:spcPts val="371"/>
              </a:spcBef>
              <a:buSzPts val="300"/>
              <a:buFont typeface="Arial" panose="020B0604020202020204" pitchFamily="34" charset="0"/>
              <a:buChar char="•"/>
            </a:pPr>
            <a:r>
              <a:rPr lang="en-US" dirty="0">
                <a:latin typeface="Calibri" panose="020F0502020204030204" pitchFamily="34" charset="0"/>
                <a:ea typeface="Arial"/>
                <a:cs typeface="Calibri" panose="020F0502020204030204" pitchFamily="34" charset="0"/>
                <a:sym typeface="Arial"/>
              </a:rPr>
              <a:t>Norms may be added to address specific school needs. Some schools already have established norms for all PD. In that case, adapt to their norms.    </a:t>
            </a:r>
          </a:p>
          <a:p>
            <a:pPr marL="0" indent="0">
              <a:spcBef>
                <a:spcPts val="371"/>
              </a:spcBef>
              <a:buSzPts val="300"/>
            </a:pPr>
            <a:r>
              <a:rPr lang="en-US" dirty="0">
                <a:latin typeface="Calibri" panose="020F0502020204030204" pitchFamily="34" charset="0"/>
                <a:ea typeface="Arial"/>
                <a:cs typeface="Calibri" panose="020F0502020204030204" pitchFamily="34" charset="0"/>
                <a:sym typeface="Arial"/>
              </a:rPr>
              <a:t>                </a:t>
            </a:r>
            <a:endParaRPr lang="en-US" dirty="0"/>
          </a:p>
          <a:p>
            <a:pPr marL="0" indent="0">
              <a:spcBef>
                <a:spcPts val="371"/>
              </a:spcBef>
              <a:buSzPts val="300"/>
            </a:pPr>
            <a:r>
              <a:rPr lang="en-US" b="1" dirty="0">
                <a:latin typeface="Calibri" panose="020F0502020204030204" pitchFamily="34" charset="0"/>
                <a:ea typeface="Arial"/>
                <a:cs typeface="Calibri" panose="020F0502020204030204" pitchFamily="34" charset="0"/>
                <a:sym typeface="Arial"/>
              </a:rPr>
              <a:t>To Say</a:t>
            </a:r>
            <a:endParaRPr lang="en-US" dirty="0">
              <a:latin typeface="Calibri" panose="020F0502020204030204" pitchFamily="34" charset="0"/>
              <a:ea typeface="Arial"/>
              <a:cs typeface="Calibri" panose="020F0502020204030204" pitchFamily="34" charset="0"/>
              <a:sym typeface="Arial"/>
            </a:endParaRPr>
          </a:p>
          <a:p>
            <a:pPr marL="0" indent="0">
              <a:spcBef>
                <a:spcPts val="371"/>
              </a:spcBef>
              <a:buSzPts val="300"/>
            </a:pPr>
            <a:r>
              <a:rPr lang="en-US" dirty="0">
                <a:latin typeface="Calibri" panose="020F0502020204030204" pitchFamily="34" charset="0"/>
                <a:ea typeface="Arial"/>
                <a:cs typeface="Calibri" panose="020F0502020204030204" pitchFamily="34" charset="0"/>
                <a:sym typeface="Arial"/>
              </a:rPr>
              <a:t>Please review the norms for this training. Are there any additions that need to be made to the norms at this time?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707998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defTabSz="942289">
              <a:buSzPct val="25000"/>
              <a:defRPr/>
            </a:pPr>
            <a:r>
              <a:rPr lang="en-US" b="1" dirty="0">
                <a:solidFill>
                  <a:schemeClr val="dk1"/>
                </a:solidFill>
                <a:ea typeface="Calibri"/>
                <a:cs typeface="Calibri"/>
                <a:sym typeface="Calibri"/>
              </a:rPr>
              <a:t>To Know</a:t>
            </a:r>
          </a:p>
          <a:p>
            <a:pPr marL="0" defTabSz="942289">
              <a:buSzPct val="25000"/>
              <a:defRPr/>
            </a:pPr>
            <a:r>
              <a:rPr lang="en-US"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Nine Professional Learning Modules make up the DCI Content within the DCI Framework as illustrated in the slide. </a:t>
            </a:r>
          </a:p>
          <a:p>
            <a:pPr marL="0" indent="-171450">
              <a:spcBef>
                <a:spcPts val="371"/>
              </a:spcBef>
              <a:buSzPts val="300"/>
              <a:buFont typeface="Arial" panose="020B0604020202020204" pitchFamily="34" charset="0"/>
              <a:buChar char="•"/>
            </a:pPr>
            <a:r>
              <a:rPr lang="en-US"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Three foundational educational practices essential for collaborative, data-informed instruction and decision making</a:t>
            </a:r>
          </a:p>
          <a:p>
            <a:pPr marL="0" indent="-171450">
              <a:spcBef>
                <a:spcPts val="371"/>
              </a:spcBef>
              <a:buSzPts val="300"/>
              <a:buFont typeface="Arial" panose="020B0604020202020204" pitchFamily="34" charset="0"/>
              <a:buChar char="•"/>
            </a:pPr>
            <a:r>
              <a:rPr lang="en-US"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Two effective teaching and learning practices shown to improve student achievement</a:t>
            </a:r>
          </a:p>
          <a:p>
            <a:pPr marL="0" indent="-171450">
              <a:spcBef>
                <a:spcPts val="371"/>
              </a:spcBef>
              <a:buSzPts val="300"/>
              <a:buFont typeface="Arial" panose="020B0604020202020204" pitchFamily="34" charset="0"/>
              <a:buChar char="•"/>
            </a:pPr>
            <a:r>
              <a:rPr lang="en-US"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Four practices that create a supportive context to sustain and advance effective teaching and learning</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defTabSz="942289">
              <a:buSzPct val="25000"/>
              <a:defRPr/>
            </a:pPr>
            <a:endParaRPr lang="en-US" dirty="0">
              <a:solidFill>
                <a:schemeClr val="dk1"/>
              </a:solidFill>
              <a:ea typeface="Calibri"/>
              <a:cs typeface="Calibri"/>
              <a:sym typeface="Calibri"/>
            </a:endParaRPr>
          </a:p>
          <a:p>
            <a:pPr marL="0">
              <a:buSzPct val="25000"/>
            </a:pPr>
            <a:r>
              <a:rPr lang="en-US" b="1" dirty="0">
                <a:solidFill>
                  <a:schemeClr val="dk1"/>
                </a:solidFill>
                <a:ea typeface="Calibri"/>
                <a:cs typeface="Calibri"/>
                <a:sym typeface="Calibri"/>
              </a:rPr>
              <a:t>To Do/To Say</a:t>
            </a:r>
          </a:p>
          <a:p>
            <a:pPr marL="0">
              <a:buSzPct val="25000"/>
            </a:pPr>
            <a:r>
              <a:rPr lang="en-US" dirty="0">
                <a:solidFill>
                  <a:schemeClr val="dk1"/>
                </a:solidFill>
                <a:ea typeface="Calibri"/>
                <a:cs typeface="Calibri"/>
                <a:sym typeface="Calibri"/>
              </a:rPr>
              <a:t>Before we delve into this module, let’s take a few minutes to review the DCI Framework graphic, looking specifically at where metacognition falls into big picture. </a:t>
            </a:r>
          </a:p>
          <a:p>
            <a:pPr marL="0">
              <a:buSzPct val="25000"/>
            </a:pPr>
            <a:endParaRPr lang="en-US" dirty="0">
              <a:solidFill>
                <a:schemeClr val="dk1"/>
              </a:solidFill>
              <a:ea typeface="Calibri"/>
              <a:cs typeface="Calibri"/>
              <a:sym typeface="Calibri"/>
            </a:endParaRPr>
          </a:p>
          <a:p>
            <a:pPr marL="0">
              <a:buSzPct val="25000"/>
            </a:pPr>
            <a:r>
              <a:rPr lang="en-US" dirty="0">
                <a:solidFill>
                  <a:schemeClr val="dk1"/>
                </a:solidFill>
                <a:ea typeface="Calibri"/>
                <a:cs typeface="Calibri"/>
                <a:sym typeface="Calibri"/>
              </a:rPr>
              <a:t>As you see, the focus of DCI is on effective instruction leading to exceptional outcomes for all Missouri students. </a:t>
            </a:r>
          </a:p>
          <a:p>
            <a:pPr marL="0">
              <a:buSzPct val="25000"/>
            </a:pPr>
            <a:endParaRPr lang="en-US" dirty="0">
              <a:solidFill>
                <a:schemeClr val="dk1"/>
              </a:solidFill>
              <a:ea typeface="Calibri"/>
              <a:cs typeface="Calibri"/>
              <a:sym typeface="Calibri"/>
            </a:endParaRPr>
          </a:p>
          <a:p>
            <a:pPr marL="0">
              <a:buSzPct val="25000"/>
            </a:pPr>
            <a:r>
              <a:rPr lang="en-US" dirty="0">
                <a:solidFill>
                  <a:schemeClr val="dk1"/>
                </a:solidFill>
                <a:ea typeface="Calibri"/>
                <a:cs typeface="Calibri"/>
                <a:sym typeface="Calibri"/>
              </a:rPr>
              <a:t>Review the elements of each section of the three main components.</a:t>
            </a:r>
          </a:p>
          <a:p>
            <a:pPr marL="171450" indent="-171450">
              <a:buSzPct val="25000"/>
              <a:buFont typeface="Arial" panose="020B0604020202020204" pitchFamily="34" charset="0"/>
              <a:buChar char="•"/>
            </a:pPr>
            <a:r>
              <a:rPr lang="en-US" dirty="0">
                <a:solidFill>
                  <a:schemeClr val="dk1"/>
                </a:solidFill>
                <a:ea typeface="Calibri"/>
                <a:cs typeface="Calibri"/>
                <a:sym typeface="Calibri"/>
              </a:rPr>
              <a:t>Foundations (consisting of Collaborative Teams, Data-Based Decision Making, and Common Formative Assessment)</a:t>
            </a:r>
          </a:p>
          <a:p>
            <a:pPr marL="171450" indent="-171450">
              <a:buSzPct val="25000"/>
              <a:buFont typeface="Arial" panose="020B0604020202020204" pitchFamily="34" charset="0"/>
              <a:buChar char="•"/>
            </a:pPr>
            <a:r>
              <a:rPr lang="en-US" dirty="0">
                <a:solidFill>
                  <a:schemeClr val="dk1"/>
                </a:solidFill>
                <a:ea typeface="Calibri"/>
                <a:cs typeface="Calibri"/>
                <a:sym typeface="Calibri"/>
              </a:rPr>
              <a:t>Effective Teaching and Learning Practices (Developing Assessment Capable Learners with Feedback and Metacognition). We will focus on metacognition in this module. It is a part of Effective Teaching and Learning Practices and represents a student’s self regulation. As students become assessment capable, they learn to take and give feedback with leads to metacognitive skills. This is a part of monitoring and self assessment.</a:t>
            </a:r>
          </a:p>
          <a:p>
            <a:pPr marL="171450" indent="-171450">
              <a:buSzPct val="25000"/>
              <a:buFont typeface="Arial" panose="020B0604020202020204" pitchFamily="34" charset="0"/>
              <a:buChar char="•"/>
            </a:pPr>
            <a:r>
              <a:rPr lang="en-US" dirty="0">
                <a:solidFill>
                  <a:schemeClr val="dk1"/>
                </a:solidFill>
                <a:ea typeface="Calibri"/>
                <a:cs typeface="Calibri"/>
                <a:sym typeface="Calibri"/>
              </a:rPr>
              <a:t>Supportive Context (School-Based Implementation Coaching, Collective Teacher Efficacy, and Systems/Instructional Leadership)</a:t>
            </a:r>
          </a:p>
          <a:p>
            <a:pPr marL="0" indent="0">
              <a:buSzPct val="25000"/>
              <a:buFont typeface="Wingdings" panose="05000000000000000000" pitchFamily="2" charset="2"/>
              <a:buNone/>
            </a:pPr>
            <a:endParaRPr lang="en-US" dirty="0">
              <a:solidFill>
                <a:schemeClr val="dk1"/>
              </a:solidFill>
              <a:ea typeface="Calibri"/>
              <a:cs typeface="Calibri"/>
              <a:sym typeface="Calibri"/>
            </a:endParaRPr>
          </a:p>
          <a:p>
            <a:pPr marL="0" defTabSz="942289">
              <a:buSzPct val="25000"/>
              <a:defRPr/>
            </a:pPr>
            <a:r>
              <a:rPr lang="en-US" b="1" dirty="0">
                <a:solidFill>
                  <a:schemeClr val="dk1"/>
                </a:solidFill>
                <a:ea typeface="Calibri"/>
                <a:cs typeface="Calibri"/>
                <a:sym typeface="Calibri"/>
              </a:rPr>
              <a:t>References</a:t>
            </a:r>
          </a:p>
          <a:p>
            <a:pPr marL="0" defTabSz="942289">
              <a:buSzPct val="25000"/>
              <a:defRPr/>
            </a:pPr>
            <a:r>
              <a:rPr lang="en-US" dirty="0" err="1">
                <a:solidFill>
                  <a:srgbClr val="005479"/>
                </a:solidFill>
              </a:rPr>
              <a:t>MoEdu</a:t>
            </a:r>
            <a:r>
              <a:rPr lang="en-US" dirty="0">
                <a:solidFill>
                  <a:srgbClr val="005479"/>
                </a:solidFill>
              </a:rPr>
              <a:t>-SAIL. (2023). </a:t>
            </a:r>
            <a:r>
              <a:rPr lang="en-US" i="1" dirty="0">
                <a:solidFill>
                  <a:srgbClr val="005479"/>
                </a:solidFill>
              </a:rPr>
              <a:t>Blueprint for district and building leadership </a:t>
            </a:r>
            <a:r>
              <a:rPr lang="en-US" i="0" dirty="0">
                <a:solidFill>
                  <a:srgbClr val="005479"/>
                </a:solidFill>
              </a:rPr>
              <a:t>(7</a:t>
            </a:r>
            <a:r>
              <a:rPr lang="en-US" i="0" baseline="30000" dirty="0">
                <a:solidFill>
                  <a:srgbClr val="005479"/>
                </a:solidFill>
              </a:rPr>
              <a:t>th</a:t>
            </a:r>
            <a:r>
              <a:rPr lang="en-US" i="0" dirty="0">
                <a:solidFill>
                  <a:srgbClr val="005479"/>
                </a:solidFill>
              </a:rPr>
              <a:t> ed.). </a:t>
            </a:r>
            <a:r>
              <a:rPr lang="en-US" baseline="0" dirty="0">
                <a:solidFill>
                  <a:schemeClr val="dk1"/>
                </a:solidFill>
                <a:latin typeface="Calibri" panose="020F0502020204030204" pitchFamily="34" charset="0"/>
                <a:cs typeface="Calibri" panose="020F0502020204030204" pitchFamily="34" charset="0"/>
                <a:sym typeface="Arial"/>
              </a:rPr>
              <a:t>Missouri Department of Elementary and Secondary Education: Northern Arizona University, Institute for Human Development.</a:t>
            </a:r>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16881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71"/>
              </a:spcBef>
            </a:pPr>
            <a:r>
              <a:rPr lang="en-US" sz="1200" b="1" dirty="0">
                <a:latin typeface="Calibri" panose="020F0502020204030204" pitchFamily="34" charset="0"/>
                <a:ea typeface="Twentieth Century"/>
                <a:cs typeface="Calibri" panose="020F0502020204030204" pitchFamily="34" charset="0"/>
                <a:sym typeface="Twentieth Century"/>
              </a:rPr>
              <a:t>To Know/To Say</a:t>
            </a:r>
            <a:endParaRPr lang="en-US" dirty="0"/>
          </a:p>
          <a:p>
            <a:pPr marL="0" indent="0">
              <a:spcBef>
                <a:spcPts val="371"/>
              </a:spcBef>
            </a:pPr>
            <a:r>
              <a:rPr lang="en-US" sz="1200" dirty="0">
                <a:latin typeface="Calibri" panose="020F0502020204030204" pitchFamily="34" charset="0"/>
                <a:ea typeface="Twentieth Century"/>
                <a:cs typeface="Calibri" panose="020F0502020204030204" pitchFamily="34" charset="0"/>
                <a:sym typeface="Twentieth Century"/>
              </a:rPr>
              <a:t>Review this slide from Part 1. These Missouri Leader Standards are closely aligned to the content within the Metacognition Module. Take a moment to read the slide as I summarize the standards.</a:t>
            </a:r>
          </a:p>
          <a:p>
            <a:pPr marL="0" indent="0">
              <a:spcBef>
                <a:spcPts val="371"/>
              </a:spcBef>
            </a:pPr>
            <a:endParaRPr lang="en-US" dirty="0"/>
          </a:p>
          <a:p>
            <a:pPr marL="0" indent="0">
              <a:spcBef>
                <a:spcPts val="371"/>
              </a:spcBef>
            </a:pPr>
            <a:r>
              <a:rPr lang="en-US" sz="1200" b="1" dirty="0">
                <a:latin typeface="Calibri" panose="020F0502020204030204" pitchFamily="34" charset="0"/>
                <a:ea typeface="Twentieth Century"/>
                <a:cs typeface="Calibri" panose="020F0502020204030204" pitchFamily="34" charset="0"/>
                <a:sym typeface="Twentieth Century"/>
              </a:rPr>
              <a:t>Reference</a:t>
            </a:r>
            <a:endParaRPr lang="en-US" dirty="0"/>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Missouri Department of Elementary &amp; Secondary Education. (n.d.).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Leader standards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https://dese.mo.gov/media/pdf/oeq-ed-leaderstandards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61615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71"/>
              </a:spcBef>
            </a:pPr>
            <a:r>
              <a:rPr lang="en-US" b="1" dirty="0">
                <a:latin typeface="Calibri" panose="020F0502020204030204" pitchFamily="34" charset="0"/>
                <a:ea typeface="Twentieth Century"/>
                <a:cs typeface="Twentieth Century"/>
                <a:sym typeface="Twentieth Century"/>
              </a:rPr>
              <a:t>To Know/To Say</a:t>
            </a:r>
            <a:endParaRPr lang="en-US" dirty="0"/>
          </a:p>
          <a:p>
            <a:pPr marL="0" indent="0">
              <a:spcBef>
                <a:spcPts val="371"/>
              </a:spcBef>
            </a:pPr>
            <a:r>
              <a:rPr lang="en-US" dirty="0">
                <a:latin typeface="Calibri" panose="020F0502020204030204" pitchFamily="34" charset="0"/>
                <a:ea typeface="Twentieth Century"/>
                <a:cs typeface="Twentieth Century"/>
                <a:sym typeface="Twentieth Century"/>
              </a:rPr>
              <a:t>These Missouri Teacher Standards are closely aligned to the content within the Metacognition Module. Please read the slide as I review the standards.</a:t>
            </a:r>
          </a:p>
          <a:p>
            <a:pPr marL="0" indent="0">
              <a:spcBef>
                <a:spcPts val="371"/>
              </a:spcBef>
            </a:pPr>
            <a:endParaRPr lang="en-US" sz="1200" b="1" dirty="0"/>
          </a:p>
          <a:p>
            <a:pPr marL="0" indent="0"/>
            <a:r>
              <a:rPr lang="en-US" sz="1200" b="1" dirty="0"/>
              <a:t>Reference</a:t>
            </a:r>
            <a:endParaRPr lang="en-US" sz="1200" dirty="0"/>
          </a:p>
          <a:p>
            <a:pPr marL="0" marR="0" indent="-457200">
              <a:lnSpc>
                <a:spcPct val="107000"/>
              </a:lnSpc>
              <a:spcBef>
                <a:spcPts val="0"/>
              </a:spcBef>
              <a:spcAft>
                <a:spcPts val="100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Missouri Department of Elementary &amp; Secondary Education. (n.d.).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Teacher standards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https://dese.mo.gov/media/pdf/oeq-ed-teachstandards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t>18</a:t>
            </a:fld>
            <a:endParaRPr lang="en-US"/>
          </a:p>
        </p:txBody>
      </p:sp>
    </p:spTree>
    <p:extLst>
      <p:ext uri="{BB962C8B-B14F-4D97-AF65-F5344CB8AC3E}">
        <p14:creationId xmlns:p14="http://schemas.microsoft.com/office/powerpoint/2010/main" val="2942792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buSzPct val="25000"/>
              <a:defRPr/>
            </a:pPr>
            <a:r>
              <a:rPr lang="en-US" b="1" dirty="0"/>
              <a:t>Handout 1</a:t>
            </a:r>
          </a:p>
          <a:p>
            <a:pPr marL="0" indent="0" defTabSz="942289">
              <a:buSzPct val="25000"/>
              <a:defRPr/>
            </a:pPr>
            <a:r>
              <a:rPr lang="en-US" b="0" dirty="0"/>
              <a:t>Metacognition Infographic  </a:t>
            </a:r>
          </a:p>
          <a:p>
            <a:pPr marL="0" indent="0" defTabSz="942289">
              <a:buSzPct val="25000"/>
              <a:defRPr/>
            </a:pPr>
            <a:endParaRPr lang="en-US" b="1" dirty="0"/>
          </a:p>
          <a:p>
            <a:pPr marL="0" indent="0" defTabSz="942289">
              <a:buSzPct val="25000"/>
              <a:defRPr/>
            </a:pPr>
            <a:r>
              <a:rPr lang="en-US" b="1" dirty="0"/>
              <a:t>To Know</a:t>
            </a:r>
          </a:p>
          <a:p>
            <a:pPr marL="0" indent="0">
              <a:buSzPct val="25000"/>
            </a:pPr>
            <a:r>
              <a:rPr lang="en-US" dirty="0"/>
              <a:t>The infographic provides a snapshot of the essential learning contained in the module. This is an opportunity for the presenter to provide a hook as to why metacognition is important. It also helps participants see how metacognition is key to developing assessment capable learners</a:t>
            </a:r>
            <a:r>
              <a:rPr lang="en-US" b="1" dirty="0"/>
              <a:t>.</a:t>
            </a:r>
          </a:p>
          <a:p>
            <a:pPr marL="0" indent="0">
              <a:buSzPct val="25000"/>
            </a:pPr>
            <a:endParaRPr lang="en-US" b="1" dirty="0"/>
          </a:p>
          <a:p>
            <a:pPr marL="0" indent="0">
              <a:buSzPct val="25000"/>
            </a:pPr>
            <a:r>
              <a:rPr lang="en-US" b="1" dirty="0"/>
              <a:t>To Do</a:t>
            </a:r>
          </a:p>
          <a:p>
            <a:pPr marL="0" indent="0">
              <a:spcBef>
                <a:spcPts val="371"/>
              </a:spcBef>
              <a:buSzPct val="25000"/>
            </a:pPr>
            <a:r>
              <a:rPr lang="en-US" dirty="0"/>
              <a:t>Direct attention to each component and provide a quick overview.</a:t>
            </a:r>
          </a:p>
          <a:p>
            <a:pPr marL="0" indent="0">
              <a:spcBef>
                <a:spcPts val="371"/>
              </a:spcBef>
              <a:buSzPct val="25000"/>
            </a:pPr>
            <a:endParaRPr lang="en-US" dirty="0"/>
          </a:p>
          <a:p>
            <a:pPr marL="0" indent="0">
              <a:spcBef>
                <a:spcPts val="371"/>
              </a:spcBef>
              <a:buSzPct val="25000"/>
            </a:pPr>
            <a:r>
              <a:rPr lang="en-US" b="1" dirty="0"/>
              <a:t>To Say</a:t>
            </a:r>
          </a:p>
          <a:p>
            <a:pPr marL="0" indent="0">
              <a:spcBef>
                <a:spcPts val="371"/>
              </a:spcBef>
              <a:buSzPct val="25000"/>
            </a:pPr>
            <a:r>
              <a:rPr lang="en-US" dirty="0"/>
              <a:t>The metacognition infographic summarizes key content from the Professional Learning Module. You can see how developing metacognition is key to helping students become assessment capable and self-regulated learners. (Explain/summarize each component on the infographic.)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169436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lnSpc>
                <a:spcPct val="80000"/>
              </a:lnSpc>
              <a:buSzPct val="25000"/>
              <a:defRPr/>
            </a:pPr>
            <a:r>
              <a:rPr lang="en-US" b="1" dirty="0"/>
              <a:t>Handout 2</a:t>
            </a:r>
          </a:p>
          <a:p>
            <a:pPr marL="0" indent="0" defTabSz="942289">
              <a:lnSpc>
                <a:spcPct val="80000"/>
              </a:lnSpc>
              <a:buSzPct val="25000"/>
              <a:defRPr/>
            </a:pPr>
            <a:r>
              <a:rPr lang="en-US" b="0" dirty="0"/>
              <a:t>Metacognition Practice Profile</a:t>
            </a:r>
          </a:p>
          <a:p>
            <a:pPr marL="0" indent="0" defTabSz="942289">
              <a:lnSpc>
                <a:spcPct val="80000"/>
              </a:lnSpc>
              <a:buSzPct val="25000"/>
              <a:defRPr/>
            </a:pPr>
            <a:endParaRPr lang="en-US" b="1" dirty="0"/>
          </a:p>
          <a:p>
            <a:pPr marL="0" indent="0">
              <a:lnSpc>
                <a:spcPct val="80000"/>
              </a:lnSpc>
              <a:spcBef>
                <a:spcPts val="288"/>
              </a:spcBef>
              <a:buSzPct val="25000"/>
            </a:pPr>
            <a:r>
              <a:rPr lang="en-US" b="1" dirty="0"/>
              <a:t>To Do/To Say</a:t>
            </a:r>
          </a:p>
          <a:p>
            <a:pPr marL="0" indent="0">
              <a:lnSpc>
                <a:spcPct val="80000"/>
              </a:lnSpc>
              <a:buSzPct val="25000"/>
            </a:pPr>
            <a:r>
              <a:rPr lang="en-US" dirty="0"/>
              <a:t>Review the Practice Profile with the participants. </a:t>
            </a:r>
          </a:p>
          <a:p>
            <a:pPr marL="0" indent="0">
              <a:lnSpc>
                <a:spcPct val="80000"/>
              </a:lnSpc>
              <a:buSzPct val="25000"/>
            </a:pPr>
            <a:endParaRPr lang="en-US" dirty="0"/>
          </a:p>
          <a:p>
            <a:pPr marL="0" indent="0">
              <a:lnSpc>
                <a:spcPct val="80000"/>
              </a:lnSpc>
              <a:spcBef>
                <a:spcPts val="288"/>
              </a:spcBef>
              <a:buSzPct val="25000"/>
            </a:pPr>
            <a:r>
              <a:rPr lang="en-US" dirty="0"/>
              <a:t>The Practice Profile template is anchored by the Essential Functions. First,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a:t>
            </a:r>
          </a:p>
          <a:p>
            <a:pPr marL="0" indent="0">
              <a:lnSpc>
                <a:spcPct val="80000"/>
              </a:lnSpc>
              <a:spcBef>
                <a:spcPts val="288"/>
              </a:spcBef>
              <a:buSzPct val="25000"/>
            </a:pPr>
            <a:endParaRPr lang="en-US" dirty="0"/>
          </a:p>
          <a:p>
            <a:pPr marL="0" indent="0">
              <a:lnSpc>
                <a:spcPct val="80000"/>
              </a:lnSpc>
              <a:spcBef>
                <a:spcPts val="288"/>
              </a:spcBef>
              <a:buSzPct val="25000"/>
            </a:pPr>
            <a:r>
              <a:rPr lang="en-US" dirty="0"/>
              <a:t>The Essential Functions align with the teaching/learning objectives for each Professional Learning Module. Four levels of implementation are described for each teaching/learning objective: exemplary, proficient, close to proficient, and far from proficient.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 and the electronic Self-Assessment Practice Profile (SAPP). These sources provide data regarding further training or coaching.</a:t>
            </a:r>
          </a:p>
          <a:p>
            <a:pPr marL="0" indent="0">
              <a:lnSpc>
                <a:spcPct val="80000"/>
              </a:lnSpc>
              <a:spcBef>
                <a:spcPts val="288"/>
              </a:spcBef>
              <a:buSzPct val="25000"/>
            </a:pPr>
            <a:endParaRPr lang="en-US" dirty="0"/>
          </a:p>
          <a:p>
            <a:pPr marL="0" indent="0">
              <a:lnSpc>
                <a:spcPct val="80000"/>
              </a:lnSpc>
              <a:spcBef>
                <a:spcPts val="288"/>
              </a:spcBef>
              <a:buSzPct val="25000"/>
            </a:pPr>
            <a:r>
              <a:rPr lang="en-US" dirty="0"/>
              <a:t>As we look at the Metacognition Practice Profile, we see three Essential Functions. Essential Function 1 is “educators engage in metacognitive instruction to increase students’ knowledge of cognition.” Essential Function 2 is “educators engage students in metacognitive regulation processes for planning, monitoring, controlling, and evaluating.” Essential Function 3 is “educators promote a classroom culture and environment conducive to developing, encouraging, and supporting metacognitive thinking.” You will also find the criteria to determine the level of implementation for you, your school, and/or district.</a:t>
            </a:r>
          </a:p>
          <a:p>
            <a:pPr marL="0" indent="0">
              <a:lnSpc>
                <a:spcPct val="80000"/>
              </a:lnSpc>
              <a:spcBef>
                <a:spcPts val="288"/>
              </a:spcBef>
              <a:buSzPct val="25000"/>
            </a:pPr>
            <a:endParaRPr lang="en-US" dirty="0"/>
          </a:p>
          <a:p>
            <a:pPr marL="0" indent="0">
              <a:lnSpc>
                <a:spcPct val="80000"/>
              </a:lnSpc>
              <a:spcBef>
                <a:spcPts val="288"/>
              </a:spcBef>
              <a:buSzPct val="25000"/>
            </a:pPr>
            <a:r>
              <a:rPr lang="en-US" dirty="0"/>
              <a:t>Today we will cover Essential Function 2. There are two other parts to this module which cover Essential Functions 1 and 3.</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183200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dirty="0">
                <a:latin typeface="+mn-lt"/>
              </a:rPr>
              <a:t>Handout 3</a:t>
            </a:r>
          </a:p>
          <a:p>
            <a:pPr marL="0" indent="0"/>
            <a:r>
              <a:rPr lang="en-US" sz="1200" b="0" dirty="0">
                <a:latin typeface="+mn-lt"/>
              </a:rPr>
              <a:t>Metacognition Key Terms  </a:t>
            </a:r>
          </a:p>
          <a:p>
            <a:pPr marL="0" indent="0"/>
            <a:endParaRPr lang="en-US" b="1" dirty="0"/>
          </a:p>
          <a:p>
            <a:pPr marL="0" indent="0"/>
            <a:r>
              <a:rPr lang="en-US" b="1" dirty="0"/>
              <a:t>To Know/To Say</a:t>
            </a:r>
          </a:p>
          <a:p>
            <a:pPr marL="0" indent="0"/>
            <a:r>
              <a:rPr lang="en-US" dirty="0"/>
              <a:t>This is the second part of the Metacognition Module, covering Essential Function 2. </a:t>
            </a:r>
          </a:p>
          <a:p>
            <a:pPr marL="0" indent="0"/>
            <a:endParaRPr lang="en-US" dirty="0"/>
          </a:p>
          <a:p>
            <a:pPr marL="0" indent="0"/>
            <a:r>
              <a:rPr lang="en-US" dirty="0"/>
              <a:t>Below are the key terms that align with EF 2, Regulation of Cognition. Refer to Handout 3 for the comprehensive list of key terms for metacognition.</a:t>
            </a:r>
          </a:p>
          <a:p>
            <a:pPr marL="171450" indent="-171450">
              <a:buSzPct val="100000"/>
              <a:buFont typeface="Arial" panose="020B0604020202020204" pitchFamily="34" charset="0"/>
              <a:buChar char="•"/>
            </a:pPr>
            <a:r>
              <a:rPr lang="en-US" b="1" dirty="0"/>
              <a:t>Regulation of cognition </a:t>
            </a:r>
            <a:r>
              <a:rPr lang="en-US" b="0" dirty="0"/>
              <a:t>means h</a:t>
            </a:r>
            <a:r>
              <a:rPr lang="en-US" dirty="0">
                <a:solidFill>
                  <a:srgbClr val="333333"/>
                </a:solidFill>
              </a:rPr>
              <a:t>aving an awareness and control over one’s own thinking that enables one to metacognitively plan, monitor, control, and evaluate one’s learning.</a:t>
            </a:r>
          </a:p>
          <a:p>
            <a:pPr marL="171450" indent="-171450">
              <a:buSzPct val="100000"/>
              <a:buFont typeface="Arial" panose="020B0604020202020204" pitchFamily="34" charset="0"/>
              <a:buChar char="•"/>
            </a:pPr>
            <a:r>
              <a:rPr lang="en-US" b="1" dirty="0">
                <a:solidFill>
                  <a:srgbClr val="202124"/>
                </a:solidFill>
                <a:highlight>
                  <a:srgbClr val="FFFFFF"/>
                </a:highlight>
              </a:rPr>
              <a:t>Metacognitive planning </a:t>
            </a:r>
            <a:r>
              <a:rPr lang="en-US" b="0" dirty="0">
                <a:solidFill>
                  <a:srgbClr val="202124"/>
                </a:solidFill>
                <a:highlight>
                  <a:srgbClr val="FFFFFF"/>
                </a:highlight>
              </a:rPr>
              <a:t>is a m</a:t>
            </a:r>
            <a:r>
              <a:rPr lang="en-US" dirty="0">
                <a:solidFill>
                  <a:srgbClr val="202124"/>
                </a:solidFill>
                <a:highlight>
                  <a:srgbClr val="FFFFFF"/>
                </a:highlight>
              </a:rPr>
              <a:t>ental process that allows one to collect necessary information, synthesize it,</a:t>
            </a:r>
            <a:r>
              <a:rPr lang="en-US" dirty="0">
                <a:solidFill>
                  <a:srgbClr val="333333"/>
                </a:solidFill>
                <a:latin typeface="Calibri" panose="020F0502020204030204" pitchFamily="34" charset="0"/>
              </a:rPr>
              <a:t> and then anticipate the right way to carry-out a task or reach a specific goal.</a:t>
            </a:r>
          </a:p>
          <a:p>
            <a:pPr marL="171450" indent="-171450">
              <a:buSzPct val="100000"/>
              <a:buFont typeface="Arial" panose="020B0604020202020204" pitchFamily="34" charset="0"/>
              <a:buChar char="•"/>
            </a:pPr>
            <a:r>
              <a:rPr lang="en-US" b="1" dirty="0">
                <a:solidFill>
                  <a:srgbClr val="202124"/>
                </a:solidFill>
                <a:highlight>
                  <a:srgbClr val="FFFFFF"/>
                </a:highlight>
              </a:rPr>
              <a:t>Metacognitive monitoring </a:t>
            </a:r>
            <a:r>
              <a:rPr lang="en-US" b="0" dirty="0">
                <a:solidFill>
                  <a:srgbClr val="202124"/>
                </a:solidFill>
                <a:highlight>
                  <a:srgbClr val="FFFFFF"/>
                </a:highlight>
              </a:rPr>
              <a:t>is a</a:t>
            </a:r>
            <a:r>
              <a:rPr lang="en-US" dirty="0">
                <a:solidFill>
                  <a:srgbClr val="202124"/>
                </a:solidFill>
                <a:highlight>
                  <a:srgbClr val="FFFFFF"/>
                </a:highlight>
              </a:rPr>
              <a:t> mental process used to check one’s progress during the learning process, allowing for constant adjustment and revision along the way.</a:t>
            </a:r>
          </a:p>
          <a:p>
            <a:pPr marL="171450" indent="-171450">
              <a:buSzPct val="100000"/>
              <a:buFont typeface="Arial" panose="020B0604020202020204" pitchFamily="34" charset="0"/>
              <a:buChar char="•"/>
            </a:pPr>
            <a:r>
              <a:rPr lang="en-US" b="1" dirty="0">
                <a:solidFill>
                  <a:srgbClr val="202124"/>
                </a:solidFill>
                <a:highlight>
                  <a:srgbClr val="FFFFFF"/>
                </a:highlight>
              </a:rPr>
              <a:t>Metacognitive controlling </a:t>
            </a:r>
            <a:r>
              <a:rPr lang="en-US" b="0" dirty="0">
                <a:solidFill>
                  <a:srgbClr val="202124"/>
                </a:solidFill>
                <a:highlight>
                  <a:srgbClr val="FFFFFF"/>
                </a:highlight>
              </a:rPr>
              <a:t>means t</a:t>
            </a:r>
            <a:r>
              <a:rPr lang="en-US"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he cognitive ability to stay focused on the learning task or goal by ignoring distractions and refraining from responding to negative stimuli. </a:t>
            </a:r>
          </a:p>
          <a:p>
            <a:pPr marL="171450" indent="-171450">
              <a:buSzPct val="100000"/>
              <a:buFont typeface="Arial" panose="020B0604020202020204" pitchFamily="34" charset="0"/>
              <a:buChar char="•"/>
            </a:pPr>
            <a:r>
              <a:rPr lang="en-US" b="1" dirty="0">
                <a:solidFill>
                  <a:srgbClr val="202124"/>
                </a:solidFill>
                <a:highlight>
                  <a:srgbClr val="FFFFFF"/>
                </a:highlight>
              </a:rPr>
              <a:t>Metacognitive evaluating </a:t>
            </a:r>
            <a:r>
              <a:rPr lang="en-US" b="0" dirty="0">
                <a:solidFill>
                  <a:srgbClr val="202124"/>
                </a:solidFill>
                <a:highlight>
                  <a:srgbClr val="FFFFFF"/>
                </a:highlight>
              </a:rPr>
              <a:t>is the process of a</a:t>
            </a:r>
            <a:r>
              <a:rPr lang="en-US" dirty="0">
                <a:solidFill>
                  <a:srgbClr val="202124"/>
                </a:solidFill>
                <a:highlight>
                  <a:srgbClr val="FFFFFF"/>
                </a:highlight>
              </a:rPr>
              <a:t>ssessing what you know; how and why you know it; and being able to generalize for transfer to new situations.</a:t>
            </a:r>
          </a:p>
          <a:p>
            <a:pPr marL="0" indent="0"/>
            <a:endParaRPr lang="en-US" dirty="0">
              <a:solidFill>
                <a:srgbClr val="202124"/>
              </a:solidFill>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It will be helpful to have this handout with you throughout this training.</a:t>
            </a:r>
          </a:p>
          <a:p>
            <a:pPr marL="0" indent="0"/>
            <a:endParaRPr lang="en-US" dirty="0">
              <a:solidFill>
                <a:srgbClr val="202124"/>
              </a:solidFill>
              <a:highlight>
                <a:srgbClr val="FFFFFF"/>
              </a:highlight>
            </a:endParaRPr>
          </a:p>
          <a:p>
            <a:pPr marL="0"/>
            <a:r>
              <a:rPr lang="en-US" b="1" dirty="0"/>
              <a:t>References</a:t>
            </a:r>
          </a:p>
          <a:p>
            <a:pPr marL="0" marR="0" lvl="0" indent="-457200" algn="l" defTabSz="914400" rtl="0" eaLnBrk="1" fontAlgn="auto" latinLnBrk="0" hangingPunct="1">
              <a:lnSpc>
                <a:spcPct val="100000"/>
              </a:lnSpc>
              <a:spcBef>
                <a:spcPts val="0"/>
              </a:spcBef>
              <a:spcAft>
                <a:spcPts val="0"/>
              </a:spcAft>
              <a:buClr>
                <a:schemeClr val="dk1"/>
              </a:buClr>
              <a:buSzTx/>
              <a:buFontTx/>
              <a:buNone/>
              <a:tabLst/>
              <a:defRPr/>
            </a:pPr>
            <a:r>
              <a:rPr lang="en-US" sz="1200" kern="0" dirty="0">
                <a:solidFill>
                  <a:srgbClr val="000000"/>
                </a:solidFill>
                <a:effectLst/>
                <a:latin typeface="+mn-lt"/>
                <a:ea typeface="Times New Roman" panose="02020603050405020304" pitchFamily="18" charset="0"/>
                <a:cs typeface="Calibri" panose="020F0502020204030204" pitchFamily="34" charset="0"/>
              </a:rPr>
              <a:t>Cherry, K. (2023, April 18). </a:t>
            </a:r>
            <a:r>
              <a:rPr lang="en-US" sz="1200" i="1" kern="0" dirty="0">
                <a:solidFill>
                  <a:srgbClr val="000000"/>
                </a:solidFill>
                <a:effectLst/>
                <a:latin typeface="+mn-lt"/>
                <a:ea typeface="Times New Roman" panose="02020603050405020304" pitchFamily="18" charset="0"/>
                <a:cs typeface="Calibri" panose="020F0502020204030204" pitchFamily="34" charset="0"/>
              </a:rPr>
              <a:t>Cognition in psychology</a:t>
            </a:r>
            <a:r>
              <a:rPr lang="en-US" sz="1200" kern="0" dirty="0">
                <a:solidFill>
                  <a:srgbClr val="000000"/>
                </a:solidFill>
                <a:effectLst/>
                <a:latin typeface="+mn-lt"/>
                <a:ea typeface="Times New Roman" panose="02020603050405020304" pitchFamily="18" charset="0"/>
                <a:cs typeface="Calibri" panose="020F0502020204030204" pitchFamily="34" charset="0"/>
              </a:rPr>
              <a:t>. </a:t>
            </a:r>
            <a:r>
              <a:rPr lang="en-US" sz="1200" kern="0" dirty="0" err="1">
                <a:solidFill>
                  <a:srgbClr val="000000"/>
                </a:solidFill>
                <a:effectLst/>
                <a:latin typeface="+mn-lt"/>
                <a:ea typeface="Times New Roman" panose="02020603050405020304" pitchFamily="18" charset="0"/>
                <a:cs typeface="Calibri" panose="020F0502020204030204" pitchFamily="34" charset="0"/>
              </a:rPr>
              <a:t>Verywell</a:t>
            </a:r>
            <a:r>
              <a:rPr lang="en-US" sz="1200" kern="0" dirty="0">
                <a:solidFill>
                  <a:srgbClr val="000000"/>
                </a:solidFill>
                <a:effectLst/>
                <a:latin typeface="+mn-lt"/>
                <a:ea typeface="Times New Roman" panose="02020603050405020304" pitchFamily="18" charset="0"/>
                <a:cs typeface="Calibri" panose="020F0502020204030204" pitchFamily="34" charset="0"/>
              </a:rPr>
              <a:t> Mind. </a:t>
            </a:r>
            <a:r>
              <a:rPr lang="en-US" sz="1200" kern="0" dirty="0">
                <a:solidFill>
                  <a:srgbClr val="000000"/>
                </a:solidFill>
                <a:effectLst/>
                <a:latin typeface="+mn-lt"/>
                <a:ea typeface="Times New Roman" panose="02020603050405020304" pitchFamily="18" charset="0"/>
                <a:cs typeface="Calibri" panose="020F0502020204030204" pitchFamily="34" charset="0"/>
                <a:hlinkClick r:id="rId3"/>
              </a:rPr>
              <a:t>https://www.verywellmind.com/what-is-cognition-2794982</a:t>
            </a:r>
            <a:endParaRPr lang="en-US" sz="1200" kern="100" dirty="0">
              <a:effectLst/>
              <a:latin typeface="+mn-lt"/>
              <a:ea typeface="Calibri" panose="020F0502020204030204" pitchFamily="34" charset="0"/>
              <a:cs typeface="Times New Roman" panose="02020603050405020304" pitchFamily="18" charset="0"/>
            </a:endParaRPr>
          </a:p>
          <a:p>
            <a:pPr marL="0" indent="-457200">
              <a:buClr>
                <a:schemeClr val="dk1"/>
              </a:buClr>
            </a:pPr>
            <a:endParaRPr lang="en-US" sz="1200" dirty="0">
              <a:latin typeface="+mn-lt"/>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mn-lt"/>
                <a:ea typeface="Times New Roman" panose="02020603050405020304" pitchFamily="18" charset="0"/>
                <a:cs typeface="Calibri" panose="020F0502020204030204" pitchFamily="34" charset="0"/>
              </a:rPr>
              <a:t>Peteranetz</a:t>
            </a:r>
            <a:r>
              <a:rPr lang="en-US" sz="1200" kern="0" dirty="0">
                <a:solidFill>
                  <a:srgbClr val="000000"/>
                </a:solidFill>
                <a:effectLst/>
                <a:latin typeface="+mn-lt"/>
                <a:ea typeface="Times New Roman" panose="02020603050405020304" pitchFamily="18" charset="0"/>
                <a:cs typeface="Calibri" panose="020F0502020204030204" pitchFamily="34" charset="0"/>
              </a:rPr>
              <a:t>, M. S. (2016). Fostering metacognition in K-12 classrooms: Recommendations for practice. </a:t>
            </a:r>
            <a:r>
              <a:rPr lang="en-US" sz="1200" i="1" kern="0" dirty="0">
                <a:solidFill>
                  <a:srgbClr val="000000"/>
                </a:solidFill>
                <a:effectLst/>
                <a:latin typeface="+mn-lt"/>
                <a:ea typeface="Times New Roman" panose="02020603050405020304" pitchFamily="18" charset="0"/>
                <a:cs typeface="Calibri" panose="020F0502020204030204" pitchFamily="34" charset="0"/>
              </a:rPr>
              <a:t>The Nebraska Educator, 3</a:t>
            </a:r>
            <a:r>
              <a:rPr lang="en-US" sz="1200" kern="0" dirty="0">
                <a:solidFill>
                  <a:srgbClr val="000000"/>
                </a:solidFill>
                <a:effectLst/>
                <a:latin typeface="+mn-lt"/>
                <a:ea typeface="Times New Roman" panose="02020603050405020304" pitchFamily="18" charset="0"/>
                <a:cs typeface="Calibri" panose="020F0502020204030204" pitchFamily="34" charset="0"/>
              </a:rPr>
              <a:t>. </a:t>
            </a:r>
            <a:r>
              <a:rPr lang="en-US" sz="1200" u="sng" kern="0" dirty="0">
                <a:solidFill>
                  <a:srgbClr val="000000"/>
                </a:solidFill>
                <a:effectLst/>
                <a:latin typeface="+mn-lt"/>
                <a:ea typeface="Times New Roman" panose="02020603050405020304" pitchFamily="18" charset="0"/>
                <a:cs typeface="Calibri" panose="020F0502020204030204" pitchFamily="34" charset="0"/>
                <a:hlinkClick r:id="rId4"/>
              </a:rPr>
              <a:t>https://digitalcommons.unl.edu/cgi/viewcontent.cgi?article=1040&amp;context=nebeducator</a:t>
            </a:r>
            <a:endParaRPr lang="en-US" sz="1200" kern="100" dirty="0">
              <a:effectLst/>
              <a:latin typeface="+mn-lt"/>
              <a:ea typeface="Calibri" panose="020F0502020204030204" pitchFamily="34" charset="0"/>
              <a:cs typeface="Times New Roman" panose="02020603050405020304" pitchFamily="18" charset="0"/>
            </a:endParaRPr>
          </a:p>
          <a:p>
            <a:pPr marL="0" indent="-457200"/>
            <a:endParaRPr lang="en-US" sz="1200" dirty="0">
              <a:latin typeface="+mn-lt"/>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mn-lt"/>
                <a:ea typeface="Times New Roman" panose="02020603050405020304" pitchFamily="18" charset="0"/>
                <a:cs typeface="Calibri" panose="020F0502020204030204" pitchFamily="34" charset="0"/>
              </a:rPr>
              <a:t>Tarricone</a:t>
            </a:r>
            <a:r>
              <a:rPr lang="en-US" sz="1200" kern="0" dirty="0">
                <a:solidFill>
                  <a:srgbClr val="000000"/>
                </a:solidFill>
                <a:effectLst/>
                <a:latin typeface="+mn-lt"/>
                <a:ea typeface="Times New Roman" panose="02020603050405020304" pitchFamily="18" charset="0"/>
                <a:cs typeface="Calibri" panose="020F0502020204030204" pitchFamily="34" charset="0"/>
              </a:rPr>
              <a:t>, P. (2011). </a:t>
            </a:r>
            <a:r>
              <a:rPr lang="en-US" sz="1200" i="1" kern="0" dirty="0">
                <a:solidFill>
                  <a:srgbClr val="000000"/>
                </a:solidFill>
                <a:effectLst/>
                <a:latin typeface="+mn-lt"/>
                <a:ea typeface="Times New Roman" panose="02020603050405020304" pitchFamily="18" charset="0"/>
                <a:cs typeface="Calibri" panose="020F0502020204030204" pitchFamily="34" charset="0"/>
              </a:rPr>
              <a:t>The taxonomy of metacognition</a:t>
            </a:r>
            <a:r>
              <a:rPr lang="en-US" sz="1200" kern="0" dirty="0">
                <a:solidFill>
                  <a:srgbClr val="000000"/>
                </a:solidFill>
                <a:effectLst/>
                <a:latin typeface="+mn-lt"/>
                <a:ea typeface="Times New Roman" panose="02020603050405020304" pitchFamily="18" charset="0"/>
                <a:cs typeface="Calibri" panose="020F0502020204030204" pitchFamily="34" charset="0"/>
              </a:rPr>
              <a:t>. Psychology Press. </a:t>
            </a:r>
            <a:r>
              <a:rPr lang="en-US" sz="1200" kern="0" dirty="0">
                <a:solidFill>
                  <a:srgbClr val="000000"/>
                </a:solidFill>
                <a:effectLst/>
                <a:latin typeface="+mn-lt"/>
                <a:ea typeface="Times New Roman" panose="02020603050405020304" pitchFamily="18" charset="0"/>
                <a:cs typeface="Calibri" panose="020F0502020204030204" pitchFamily="34" charset="0"/>
                <a:hlinkClick r:id="rId5"/>
              </a:rPr>
              <a:t>https://doi.org/10.4324/9780203830529</a:t>
            </a:r>
            <a:endParaRPr lang="en-US" sz="1200" kern="100" dirty="0">
              <a:effectLst/>
              <a:latin typeface="+mn-lt"/>
              <a:ea typeface="Calibri" panose="020F0502020204030204" pitchFamily="34" charset="0"/>
              <a:cs typeface="Times New Roman" panose="02020603050405020304" pitchFamily="18" charset="0"/>
            </a:endParaRPr>
          </a:p>
          <a:p>
            <a:pPr marL="0" indent="-457200"/>
            <a:endParaRPr lang="en-US" sz="1200" u="sng" dirty="0">
              <a:latin typeface="+mn-lt"/>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mn-lt"/>
                <a:ea typeface="Times New Roman" panose="02020603050405020304" pitchFamily="18" charset="0"/>
                <a:cs typeface="Calibri" panose="020F0502020204030204" pitchFamily="34" charset="0"/>
              </a:rPr>
              <a:t>Torrisi</a:t>
            </a:r>
            <a:r>
              <a:rPr lang="en-US" sz="1200" kern="0" dirty="0">
                <a:solidFill>
                  <a:srgbClr val="000000"/>
                </a:solidFill>
                <a:effectLst/>
                <a:latin typeface="+mn-lt"/>
                <a:ea typeface="Times New Roman" panose="02020603050405020304" pitchFamily="18" charset="0"/>
                <a:cs typeface="Calibri" panose="020F0502020204030204" pitchFamily="34" charset="0"/>
              </a:rPr>
              <a:t>-Steele, G. (2016). Online learning and metacognition: A design framework. In V. Wang (Ed.), </a:t>
            </a:r>
            <a:r>
              <a:rPr lang="en-US" sz="1200" i="1" kern="0" dirty="0">
                <a:solidFill>
                  <a:srgbClr val="000000"/>
                </a:solidFill>
                <a:effectLst/>
                <a:latin typeface="+mn-lt"/>
                <a:ea typeface="Times New Roman" panose="02020603050405020304" pitchFamily="18" charset="0"/>
                <a:cs typeface="Calibri" panose="020F0502020204030204" pitchFamily="34" charset="0"/>
              </a:rPr>
              <a:t>Handbook of research on learning outcomes and opportunities in the digital age</a:t>
            </a:r>
            <a:r>
              <a:rPr lang="en-US" sz="1200" kern="0" dirty="0">
                <a:solidFill>
                  <a:srgbClr val="000000"/>
                </a:solidFill>
                <a:effectLst/>
                <a:latin typeface="+mn-lt"/>
                <a:ea typeface="Times New Roman" panose="02020603050405020304" pitchFamily="18" charset="0"/>
                <a:cs typeface="Calibri" panose="020F0502020204030204" pitchFamily="34" charset="0"/>
              </a:rPr>
              <a:t> (pp. 221-241). IGI Global. </a:t>
            </a:r>
            <a:r>
              <a:rPr lang="en-US" sz="1200" kern="0" dirty="0">
                <a:solidFill>
                  <a:srgbClr val="000000"/>
                </a:solidFill>
                <a:effectLst/>
                <a:latin typeface="+mn-lt"/>
                <a:ea typeface="Times New Roman" panose="02020603050405020304" pitchFamily="18" charset="0"/>
                <a:cs typeface="Calibri" panose="020F0502020204030204" pitchFamily="34" charset="0"/>
                <a:hlinkClick r:id="rId6"/>
              </a:rPr>
              <a:t>https://www.igi-global.com/chapter/online-learning-and-metacognition/142378</a:t>
            </a:r>
            <a:endParaRPr lang="en-US" sz="1200" kern="100" dirty="0">
              <a:effectLst/>
              <a:latin typeface="+mn-lt"/>
              <a:ea typeface="Calibri" panose="020F0502020204030204" pitchFamily="34" charset="0"/>
              <a:cs typeface="Times New Roman" panose="02020603050405020304" pitchFamily="18" charset="0"/>
            </a:endParaRPr>
          </a:p>
          <a:p>
            <a:pPr marL="0" indent="-457200"/>
            <a:endParaRPr lang="en-US" sz="1200" dirty="0">
              <a:latin typeface="+mn-lt"/>
            </a:endParaRPr>
          </a:p>
          <a:p>
            <a:pPr marL="0" marR="0" lvl="0" indent="-457200" algn="l" defTabSz="914400" rtl="0" eaLnBrk="1" fontAlgn="auto" latinLnBrk="0" hangingPunct="1">
              <a:lnSpc>
                <a:spcPct val="100000"/>
              </a:lnSpc>
              <a:spcBef>
                <a:spcPts val="0"/>
              </a:spcBef>
              <a:spcAft>
                <a:spcPts val="0"/>
              </a:spcAft>
              <a:buClr>
                <a:schemeClr val="dk1"/>
              </a:buClr>
              <a:buSzTx/>
              <a:buFontTx/>
              <a:buNone/>
              <a:tabLst/>
              <a:defRPr/>
            </a:pPr>
            <a:r>
              <a:rPr lang="en-US" sz="1200" kern="0" dirty="0">
                <a:solidFill>
                  <a:srgbClr val="000000"/>
                </a:solidFill>
                <a:effectLst/>
                <a:latin typeface="+mn-lt"/>
                <a:ea typeface="Times New Roman" panose="02020603050405020304" pitchFamily="18" charset="0"/>
                <a:cs typeface="Calibri" panose="020F0502020204030204" pitchFamily="34" charset="0"/>
              </a:rPr>
              <a:t>Wilson, D., &amp; Conyers, M. (2016). </a:t>
            </a:r>
            <a:r>
              <a:rPr lang="en-US" sz="1200" i="1" kern="0" dirty="0">
                <a:solidFill>
                  <a:srgbClr val="000000"/>
                </a:solidFill>
                <a:effectLst/>
                <a:latin typeface="+mn-lt"/>
                <a:ea typeface="Times New Roman" panose="02020603050405020304" pitchFamily="18" charset="0"/>
                <a:cs typeface="Calibri" panose="020F0502020204030204" pitchFamily="34" charset="0"/>
              </a:rPr>
              <a:t>Teaching students to drive their brains: Metacognitive strategies, activities, and lesson ideas</a:t>
            </a:r>
            <a:r>
              <a:rPr lang="en-US" sz="1200" kern="0" dirty="0">
                <a:solidFill>
                  <a:srgbClr val="000000"/>
                </a:solidFill>
                <a:effectLst/>
                <a:latin typeface="+mn-lt"/>
                <a:ea typeface="Times New Roman" panose="02020603050405020304" pitchFamily="18" charset="0"/>
                <a:cs typeface="Calibri" panose="020F0502020204030204" pitchFamily="34" charset="0"/>
              </a:rPr>
              <a:t>. Association for Supervision and Curriculum Development</a:t>
            </a:r>
            <a:endParaRPr lang="en-US" sz="1200" dirty="0">
              <a:latin typeface="+mn-lt"/>
            </a:endParaRP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702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Part 1 provides an introduction to metacognition and content aligned with the first Essential Function of the Metacognition Practice Profile (increasing cognitive awareness), including declarative, procedural, and conditional knowledge. </a:t>
            </a:r>
            <a:r>
              <a:rPr lang="en-US" b="1" dirty="0"/>
              <a:t>It is important that all participants have an understanding of Part 1 prior to other module sessions.</a:t>
            </a:r>
            <a:endParaRPr lang="en-US" dirty="0"/>
          </a:p>
          <a:p>
            <a:pPr marL="176679" indent="-176679">
              <a:buClr>
                <a:schemeClr val="dk1"/>
              </a:buClr>
              <a:buSzPts val="1200"/>
              <a:buFont typeface="Arial"/>
              <a:buChar char="•"/>
            </a:pPr>
            <a:r>
              <a:rPr lang="en-US" dirty="0"/>
              <a:t>Part 2 is aligned with EF 2 of the Metacognition Practice Profile which addresses regulation of cognition, including planning, monitoring, controlling, and evaluating.  </a:t>
            </a:r>
          </a:p>
          <a:p>
            <a:pPr marL="176679" indent="-176679">
              <a:buFont typeface="Arial"/>
              <a:buChar char="•"/>
            </a:pPr>
            <a:r>
              <a:rPr lang="en-US" dirty="0"/>
              <a:t>Part 3 is aligned with EF 3 of the Metacognition Practice Profile and provides content on how to create a metacognitive classroom culture and environment. This session includes information on creating thinking norms, expectations, goals, and reflective thinking opportunities. It also addresses language to describe thinking, create rigorous tasks, interactions, time, opportunities, and a physical environment that supports and improves thinking.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28733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latin typeface="Calibri" panose="020F0502020204030204" pitchFamily="34" charset="0"/>
                <a:ea typeface="Arial"/>
                <a:cs typeface="Calibri" panose="020F0502020204030204" pitchFamily="34" charset="0"/>
                <a:sym typeface="Arial"/>
              </a:rPr>
              <a:t>To Know</a:t>
            </a:r>
            <a:endParaRPr lang="en-US" dirty="0"/>
          </a:p>
          <a:p>
            <a:pPr marL="0" indent="0"/>
            <a:r>
              <a:rPr lang="en-US" dirty="0">
                <a:latin typeface="Calibri" panose="020F0502020204030204" pitchFamily="34" charset="0"/>
                <a:ea typeface="Arial"/>
                <a:cs typeface="Calibri" panose="020F0502020204030204" pitchFamily="34" charset="0"/>
                <a:sym typeface="Arial"/>
              </a:rPr>
              <a:t>This slide provides an overview of the contents of Part 2 of the Metacognition Module, Regulation of Cognition.</a:t>
            </a:r>
            <a:endParaRPr lang="en-US" dirty="0"/>
          </a:p>
          <a:p>
            <a:pPr marL="0" indent="0"/>
            <a:endParaRPr lang="en-US" b="1" dirty="0">
              <a:latin typeface="Calibri" panose="020F0502020204030204" pitchFamily="34" charset="0"/>
              <a:ea typeface="Arial"/>
              <a:cs typeface="Calibri" panose="020F0502020204030204" pitchFamily="34" charset="0"/>
              <a:sym typeface="Arial"/>
            </a:endParaRPr>
          </a:p>
          <a:p>
            <a:pPr marL="0" indent="0"/>
            <a:r>
              <a:rPr lang="en-US" b="1" dirty="0">
                <a:latin typeface="Calibri" panose="020F0502020204030204" pitchFamily="34" charset="0"/>
                <a:ea typeface="Arial"/>
                <a:cs typeface="Calibri" panose="020F0502020204030204" pitchFamily="34" charset="0"/>
                <a:sym typeface="Arial"/>
              </a:rPr>
              <a:t>To Do/To Say</a:t>
            </a:r>
            <a:endParaRPr lang="en-US" dirty="0"/>
          </a:p>
          <a:p>
            <a:pPr marL="0" indent="0"/>
            <a:r>
              <a:rPr lang="en-US" dirty="0">
                <a:latin typeface="Calibri" panose="020F0502020204030204" pitchFamily="34" charset="0"/>
                <a:ea typeface="Arial"/>
                <a:cs typeface="Calibri" panose="020F0502020204030204" pitchFamily="34" charset="0"/>
                <a:sym typeface="Arial"/>
              </a:rPr>
              <a:t>Review the content contained within this module as listed on the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614931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dirty="0"/>
              <a:t>To Know</a:t>
            </a:r>
            <a:endParaRPr lang="en-US" sz="1200" dirty="0"/>
          </a:p>
          <a:p>
            <a:pPr marL="0" indent="0"/>
            <a:r>
              <a:rPr lang="en-US" sz="1200" dirty="0"/>
              <a:t>It is important that educators model and teach strategies, practices, and tools to help students improve regulation of cognition for planning, monitoring, controlling, and evaluating their learning.</a:t>
            </a:r>
            <a:r>
              <a:rPr lang="en-US" sz="1200" b="1" dirty="0"/>
              <a:t> </a:t>
            </a:r>
            <a:r>
              <a:rPr lang="en-US" sz="1200" dirty="0"/>
              <a:t>These are the learning objectives for Part 2 of the Metacognition Module and are aligned with EF 2 of the Metacognition Practice Profile (Handout 2).</a:t>
            </a:r>
          </a:p>
          <a:p>
            <a:pPr marL="0" indent="0"/>
            <a:endParaRPr lang="en-US" sz="1200" dirty="0"/>
          </a:p>
          <a:p>
            <a:pPr marL="0" indent="0"/>
            <a:r>
              <a:rPr lang="en-US" sz="1200" b="1" dirty="0"/>
              <a:t>To Do/To Say</a:t>
            </a:r>
            <a:endParaRPr lang="en-US" sz="1200" dirty="0"/>
          </a:p>
          <a:p>
            <a:pPr marL="0" indent="0"/>
            <a:r>
              <a:rPr lang="en-US" sz="1200" dirty="0"/>
              <a:t>Review the learning targets listed on the slide. </a:t>
            </a:r>
          </a:p>
          <a:p>
            <a:pPr marL="0" indent="0"/>
            <a:endParaRPr lang="en-US" sz="1200" dirty="0"/>
          </a:p>
          <a:p>
            <a:pPr marL="0" indent="0"/>
            <a:r>
              <a:rPr lang="en-US" sz="1200" dirty="0"/>
              <a:t>These are the learning objectives for Part 2 of the Metacognition Module, Regulation of Cognition. Our session today will focus on… (discuss which objectives your session will be focusing on if you are not covering all of Part 2). These are aligned with the Metacognition Practice Profile (Handout 2).</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479422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Say/To Do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Review the Essential Questions for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These Essential Questions help guide thinking before, during, and after this session of learning. Notice how they coincide with the EF 2</a:t>
            </a:r>
            <a:r>
              <a:rPr lang="en-US" dirty="0"/>
              <a:t> criteria (Regulation of Cognition) in the Practice Profile (Handout 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194531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dirty="0"/>
              <a:t>To Know/To Say</a:t>
            </a:r>
            <a:endParaRPr dirty="0"/>
          </a:p>
          <a:p>
            <a:pPr marL="0" indent="0"/>
            <a:r>
              <a:rPr lang="en-US" dirty="0"/>
              <a:t>This graphic illustrates the conceptual framework components of metacognition.  </a:t>
            </a:r>
          </a:p>
          <a:p>
            <a:pPr marL="171450" indent="-171450">
              <a:buFont typeface="Arial" panose="020B0604020202020204" pitchFamily="34" charset="0"/>
              <a:buChar char="•"/>
            </a:pPr>
            <a:r>
              <a:rPr lang="en-US" dirty="0"/>
              <a:t>The first dimension, </a:t>
            </a:r>
            <a:r>
              <a:rPr lang="en-US" b="1" dirty="0"/>
              <a:t>knowledge of cognition</a:t>
            </a:r>
            <a:r>
              <a:rPr lang="en-US" dirty="0"/>
              <a:t>, includes what a person knows about learning. It consists of overall cognitive thought processes, one’s own thought processes, and knowledge of strategies used for reflection and critical thinking. Sub-components include declarative, procedural, and conditional knowledge. </a:t>
            </a:r>
          </a:p>
          <a:p>
            <a:pPr marL="171450" indent="-171450">
              <a:buFont typeface="Arial" panose="020B0604020202020204" pitchFamily="34" charset="0"/>
              <a:buChar char="•"/>
            </a:pPr>
            <a:r>
              <a:rPr lang="en-US" dirty="0"/>
              <a:t>The second dimension, </a:t>
            </a:r>
            <a:r>
              <a:rPr lang="en-US" b="1" dirty="0"/>
              <a:t>regulation of cognition</a:t>
            </a:r>
            <a:r>
              <a:rPr lang="en-US" dirty="0"/>
              <a:t>, involves the “active” side of metacognition. Regulation is what learners do about their learning. Processes such as planning, monitoring, controlling, and evaluating cognition are used to regulate thinking.</a:t>
            </a:r>
          </a:p>
          <a:p>
            <a:pPr marL="171450" indent="-171450">
              <a:buFont typeface="Arial" panose="020B0604020202020204" pitchFamily="34" charset="0"/>
              <a:buChar char="•"/>
            </a:pPr>
            <a:r>
              <a:rPr lang="en-US" dirty="0"/>
              <a:t>A supportive </a:t>
            </a:r>
            <a:r>
              <a:rPr lang="en-US" b="1" dirty="0"/>
              <a:t>learning environment and culture </a:t>
            </a:r>
            <a:r>
              <a:rPr lang="en-US" dirty="0"/>
              <a:t>helps metacognition flourish in classrooms. The importance of developing thinking skills is an important aspect to learning. Metacognitive instruction can be embedded within authentic learning contexts through both implicit and explicit instruction.</a:t>
            </a:r>
          </a:p>
          <a:p>
            <a:pPr marL="0" indent="0"/>
            <a:endParaRPr lang="en-US" dirty="0"/>
          </a:p>
          <a:p>
            <a:pPr marL="0" indent="0"/>
            <a:r>
              <a:rPr lang="en-US" dirty="0"/>
              <a:t>Each of these components for developing metacognitive thinking will be examined and expanded on throughout the Metacognition Module.</a:t>
            </a:r>
          </a:p>
          <a:p>
            <a:pPr marL="0" indent="0"/>
            <a:endParaRPr dirty="0"/>
          </a:p>
          <a:p>
            <a:pPr marL="0" indent="0"/>
            <a:r>
              <a:rPr lang="en-US" b="1" dirty="0"/>
              <a:t>Reference</a:t>
            </a:r>
            <a:endParaRPr dirty="0"/>
          </a:p>
          <a:p>
            <a:pPr marL="457200" marR="0" indent="-457200">
              <a:lnSpc>
                <a:spcPct val="107000"/>
              </a:lnSpc>
              <a:spcBef>
                <a:spcPts val="0"/>
              </a:spcBef>
              <a:spcAft>
                <a:spcPts val="1000"/>
              </a:spcAft>
              <a:buNone/>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dirty="0"/>
          </a:p>
        </p:txBody>
      </p:sp>
      <p:sp>
        <p:nvSpPr>
          <p:cNvPr id="579" name="Google Shape;579;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e682518dd1_0_33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e682518dd1_0_33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b="1" dirty="0"/>
              <a:t>To Know</a:t>
            </a:r>
            <a:endParaRPr b="1" dirty="0"/>
          </a:p>
          <a:p>
            <a:pPr marL="0" indent="0">
              <a:buClr>
                <a:schemeClr val="dk1"/>
              </a:buClr>
            </a:pPr>
            <a:r>
              <a:rPr lang="en-US" dirty="0"/>
              <a:t>Regulation of cognition makes up the “active” side of metacognition. Regulation is about what learners do about their learning. Processes such as planning, monitoring, controlling, and evaluating cognition are used to regulate thinking and learning. </a:t>
            </a:r>
          </a:p>
          <a:p>
            <a:pPr marL="0" indent="0">
              <a:buClr>
                <a:schemeClr val="dk1"/>
              </a:buClr>
            </a:pPr>
            <a:endParaRPr dirty="0"/>
          </a:p>
          <a:p>
            <a:pPr marL="0" indent="0"/>
            <a:r>
              <a:rPr lang="en-US" b="1" dirty="0"/>
              <a:t>To Say</a:t>
            </a:r>
            <a:endParaRPr dirty="0"/>
          </a:p>
          <a:p>
            <a:pPr marL="0" indent="0"/>
            <a:r>
              <a:rPr lang="en-US" b="0" dirty="0"/>
              <a:t>Regulation of cognition means h</a:t>
            </a:r>
            <a:r>
              <a:rPr lang="en-US" dirty="0">
                <a:solidFill>
                  <a:srgbClr val="333333"/>
                </a:solidFill>
              </a:rPr>
              <a:t>aving an awareness and control over ones’ own thinking that enables them to metacognitively plan, monitor, control, and evaluate their learning. </a:t>
            </a:r>
          </a:p>
          <a:p>
            <a:pPr marL="0" indent="0"/>
            <a:endParaRPr lang="en-US" dirty="0">
              <a:solidFill>
                <a:srgbClr val="333333"/>
              </a:solidFill>
            </a:endParaRPr>
          </a:p>
          <a:p>
            <a:pPr marL="0" indent="0"/>
            <a:r>
              <a:rPr lang="en-US" dirty="0">
                <a:solidFill>
                  <a:srgbClr val="333333"/>
                </a:solidFill>
              </a:rPr>
              <a:t>It is the active side of metacognition. It is about learners taking charge of their brainpower and enhancing their understanding of how, why, and when to use cognitive assets to both “learn how to learn” and to improve understanding. As educators, our task is to teach students how to regulate their thinking so they can become better learners. Please note how this connects to the Practice Profile.</a:t>
            </a:r>
            <a:endParaRPr dirty="0">
              <a:solidFill>
                <a:srgbClr val="333333"/>
              </a:solidFill>
            </a:endParaRPr>
          </a:p>
          <a:p>
            <a:pPr marL="0" indent="0"/>
            <a:endParaRPr lang="en-US" b="1" dirty="0"/>
          </a:p>
          <a:p>
            <a:pPr marL="0" indent="0"/>
            <a:r>
              <a:rPr lang="en-US" b="1" dirty="0"/>
              <a:t>References</a:t>
            </a:r>
            <a:endParaRPr dirty="0"/>
          </a:p>
          <a:p>
            <a:pPr marL="457200" marR="0" indent="-457200">
              <a:lnSpc>
                <a:spcPct val="107000"/>
              </a:lnSpc>
              <a:spcBef>
                <a:spcPts val="0"/>
              </a:spcBef>
              <a:spcAft>
                <a:spcPts val="1000"/>
              </a:spcAft>
              <a:buNone/>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100"/>
            </a:pPr>
            <a:endParaRPr dirty="0"/>
          </a:p>
          <a:p>
            <a:pPr marL="457200" marR="0" indent="-45720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(2016).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students to drive their brains: Metacognitive strategies, activities, and lesson ideas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Association for Supervision and Curriculum Development.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100"/>
            </a:pPr>
            <a:endParaRPr dirty="0"/>
          </a:p>
          <a:p>
            <a:pPr marL="0" indent="0"/>
            <a:endParaRPr b="1" dirty="0"/>
          </a:p>
        </p:txBody>
      </p:sp>
      <p:sp>
        <p:nvSpPr>
          <p:cNvPr id="512" name="Google Shape;512;ge682518dd1_0_33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26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Pre-Read Article</a:t>
            </a:r>
          </a:p>
          <a:p>
            <a:pPr marL="0" indent="0" defTabSz="942289">
              <a:defRPr/>
            </a:pPr>
            <a:r>
              <a:rPr lang="en-US" b="0" i="1" dirty="0"/>
              <a:t>Cognitive Regulation (Summary)</a:t>
            </a:r>
          </a:p>
          <a:p>
            <a:pPr marL="0" indent="0" defTabSz="942289">
              <a:defRPr/>
            </a:pPr>
            <a:r>
              <a:rPr lang="en-US" dirty="0">
                <a:hlinkClick r:id="rId3"/>
              </a:rPr>
              <a:t>https://oxfordre.com/education/view/10.1093/acrefore/9780190264093.001.0001/acrefore-9780190264093-e-886#RelatedArticles</a:t>
            </a:r>
            <a:endParaRPr lang="en-US" dirty="0"/>
          </a:p>
          <a:p>
            <a:pPr marL="0" indent="0"/>
            <a:endParaRPr lang="en-US" b="1" dirty="0"/>
          </a:p>
          <a:p>
            <a:pPr marL="0" indent="0"/>
            <a:r>
              <a:rPr lang="en-US" b="1" dirty="0"/>
              <a:t>To Know</a:t>
            </a:r>
          </a:p>
          <a:p>
            <a:pPr marL="0" indent="0"/>
            <a:r>
              <a:rPr lang="en-US" b="0" dirty="0"/>
              <a:t>This is the pre-read that you will send prior to the session. You can create a QR code and provide both the link and code at the training. It is also a good idea to provide a few table copies.</a:t>
            </a:r>
          </a:p>
          <a:p>
            <a:pPr marL="0" indent="0"/>
            <a:endParaRPr lang="en-US" b="0" dirty="0"/>
          </a:p>
          <a:p>
            <a:pPr marL="0" indent="0"/>
            <a:r>
              <a:rPr lang="en-US" b="0" dirty="0"/>
              <a:t>This brief research summary by Oxford University provides a more detailed explanation of self-regulation, its purpose, and benefits. The activity creates an opportunity for participants to process the pre-read article that was sent to them prior to the session.  </a:t>
            </a:r>
          </a:p>
          <a:p>
            <a:pPr marL="0" indent="0"/>
            <a:endParaRPr lang="en-US" b="0" dirty="0"/>
          </a:p>
          <a:p>
            <a:pPr marL="0" indent="0"/>
            <a:r>
              <a:rPr lang="en-US" b="1" dirty="0"/>
              <a:t>To Do/To Say</a:t>
            </a:r>
          </a:p>
          <a:p>
            <a:pPr marL="171450" indent="-171450">
              <a:buFont typeface="Arial" panose="020B0604020202020204" pitchFamily="34" charset="0"/>
              <a:buChar char="•"/>
            </a:pPr>
            <a:r>
              <a:rPr lang="en-US" b="0" dirty="0"/>
              <a:t>Prior to the activity, write each question on chart paper and post in the room. Sticky note responses will be placed on these.</a:t>
            </a:r>
          </a:p>
          <a:p>
            <a:pPr marL="171450" indent="-171450">
              <a:buFont typeface="Arial" panose="020B0604020202020204" pitchFamily="34" charset="0"/>
              <a:buChar char="•"/>
            </a:pPr>
            <a:r>
              <a:rPr lang="en-US" b="0" dirty="0"/>
              <a:t>Provide about 2 minutes for participants to refresh/review the research summary that was sent to them prior to the session.  </a:t>
            </a:r>
          </a:p>
          <a:p>
            <a:pPr marL="171450" indent="-171450">
              <a:buFont typeface="Arial" panose="020B0604020202020204" pitchFamily="34" charset="0"/>
              <a:buChar char="•"/>
            </a:pPr>
            <a:r>
              <a:rPr lang="en-US" b="0" dirty="0"/>
              <a:t>Ask participants to work with a partner and discuss responses to each question on the slide.  </a:t>
            </a:r>
          </a:p>
          <a:p>
            <a:pPr marL="171450" indent="-171450">
              <a:buFont typeface="Arial" panose="020B0604020202020204" pitchFamily="34" charset="0"/>
              <a:buChar char="•"/>
            </a:pPr>
            <a:r>
              <a:rPr lang="en-US" b="0" dirty="0"/>
              <a:t>Next, have them jot down key response ideas on sticky notes and attach them to the chart paper.</a:t>
            </a:r>
          </a:p>
          <a:p>
            <a:pPr marL="171450" indent="-171450">
              <a:buFont typeface="Arial" panose="020B0604020202020204" pitchFamily="34" charset="0"/>
              <a:buChar char="•"/>
            </a:pPr>
            <a:r>
              <a:rPr lang="en-US" b="0" dirty="0"/>
              <a:t>Key ideas can then be reviewed by the whole group.</a:t>
            </a:r>
          </a:p>
          <a:p>
            <a:pPr marL="0" indent="0"/>
            <a:endParaRPr lang="en-US" dirty="0"/>
          </a:p>
          <a:p>
            <a:pPr marL="0" indent="0"/>
            <a:r>
              <a:rPr lang="en-US" b="1" dirty="0"/>
              <a:t>Reference</a:t>
            </a:r>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Schunk, H. D., &amp; DiBenedetto, K. M. (2020). Cognitive regulation. </a:t>
            </a:r>
            <a:r>
              <a:rPr lang="en-US" sz="1800" i="1" dirty="0">
                <a:effectLst/>
                <a:latin typeface="Calibri" panose="020F0502020204030204" pitchFamily="34" charset="0"/>
                <a:ea typeface="Calibri" panose="020F0502020204030204" pitchFamily="34" charset="0"/>
              </a:rPr>
              <a:t>Oxford University Press</a:t>
            </a:r>
            <a:r>
              <a:rPr lang="en-US" sz="1800" dirty="0">
                <a:effectLst/>
                <a:latin typeface="Calibri" panose="020F0502020204030204" pitchFamily="34" charset="0"/>
                <a:ea typeface="Calibri" panose="020F0502020204030204" pitchFamily="34" charset="0"/>
              </a:rPr>
              <a:t>. </a:t>
            </a:r>
            <a:r>
              <a:rPr lang="en-US" sz="1800" u="sng" dirty="0">
                <a:solidFill>
                  <a:srgbClr val="0000FF"/>
                </a:solidFill>
                <a:effectLst/>
                <a:latin typeface="Calibri" panose="020F0502020204030204" pitchFamily="34" charset="0"/>
                <a:ea typeface="Calibri" panose="020F0502020204030204" pitchFamily="34" charset="0"/>
                <a:hlinkClick r:id="rId4"/>
              </a:rPr>
              <a:t>https://doi.org/10.1093/acrefore/9780190264093.013.886</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503075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Handout 4</a:t>
            </a:r>
          </a:p>
          <a:p>
            <a:pPr marL="0" indent="0"/>
            <a:r>
              <a:rPr lang="en-US" b="0" dirty="0"/>
              <a:t>Metacognitive Note Catcher</a:t>
            </a:r>
            <a:endParaRPr lang="en-US" b="0" u="sng" dirty="0">
              <a:solidFill>
                <a:schemeClr val="hlink"/>
              </a:solidFill>
            </a:endParaRPr>
          </a:p>
          <a:p>
            <a:pPr marL="0" indent="0">
              <a:lnSpc>
                <a:spcPct val="90000"/>
              </a:lnSpc>
              <a:spcBef>
                <a:spcPts val="1031"/>
              </a:spcBef>
              <a:buSzPts val="1800"/>
            </a:pPr>
            <a:endParaRPr lang="en-US" u="sng" dirty="0">
              <a:solidFill>
                <a:schemeClr val="hlink"/>
              </a:solidFill>
            </a:endParaRPr>
          </a:p>
          <a:p>
            <a:pPr marL="0" indent="0">
              <a:buClr>
                <a:schemeClr val="dk1"/>
              </a:buClr>
            </a:pPr>
            <a:r>
              <a:rPr lang="en-US" b="1" dirty="0"/>
              <a:t>To Know</a:t>
            </a:r>
            <a:endParaRPr lang="en-US" dirty="0"/>
          </a:p>
          <a:p>
            <a:pPr marL="171450" indent="-171450">
              <a:buClr>
                <a:schemeClr val="dk1"/>
              </a:buClr>
              <a:buFont typeface="Arial" panose="020B0604020202020204" pitchFamily="34" charset="0"/>
              <a:buChar char="•"/>
            </a:pPr>
            <a:r>
              <a:rPr lang="en-US" b="0" dirty="0"/>
              <a:t>The Metacognitive Note Catcher is a reflection tool that will be used throughout this session, just as it can be used throughout a lesson in a classroom. This tool will be used prior to the start of the session, several times during the session, and at the end of the session.  </a:t>
            </a:r>
          </a:p>
          <a:p>
            <a:pPr marL="171450" indent="-171450">
              <a:buClr>
                <a:schemeClr val="dk1"/>
              </a:buClr>
              <a:buFont typeface="Arial" panose="020B0604020202020204" pitchFamily="34" charset="0"/>
              <a:buChar char="•"/>
            </a:pPr>
            <a:r>
              <a:rPr lang="en-US" b="0" dirty="0"/>
              <a:t>Participants reflect and record new insights and learning each time they use it .</a:t>
            </a:r>
          </a:p>
          <a:p>
            <a:pPr marL="171450" indent="-171450">
              <a:buClr>
                <a:schemeClr val="dk1"/>
              </a:buClr>
              <a:buFont typeface="Arial" panose="020B0604020202020204" pitchFamily="34" charset="0"/>
              <a:buChar char="•"/>
            </a:pPr>
            <a:r>
              <a:rPr lang="en-US" b="0" dirty="0"/>
              <a:t>Notice that each “Strategy Spotlight” highlights a strategy that can be used to help regulate learning. Numerous Strategy Spotlights are included in this session.</a:t>
            </a:r>
          </a:p>
          <a:p>
            <a:pPr marL="0" indent="0">
              <a:buClr>
                <a:schemeClr val="dk1"/>
              </a:buClr>
            </a:pPr>
            <a:endParaRPr lang="en-US" dirty="0"/>
          </a:p>
          <a:p>
            <a:pPr marL="0" indent="0"/>
            <a:r>
              <a:rPr lang="en-US" b="1" dirty="0"/>
              <a:t>To Do</a:t>
            </a:r>
          </a:p>
          <a:p>
            <a:pPr marL="0" indent="0"/>
            <a:r>
              <a:rPr lang="en-US" b="0" dirty="0"/>
              <a:t>Explain the purpose and structure of the Metacognitive Note Catcher</a:t>
            </a:r>
            <a:r>
              <a:rPr lang="en-US" b="1" dirty="0"/>
              <a:t>. </a:t>
            </a:r>
            <a:r>
              <a:rPr lang="en-US" dirty="0"/>
              <a:t>Ask participants to complete the Plan &amp; Connect section of the Note Catcher at this time.</a:t>
            </a:r>
          </a:p>
          <a:p>
            <a:pPr marL="0" indent="0"/>
            <a:endParaRPr lang="en-US" dirty="0"/>
          </a:p>
          <a:p>
            <a:pPr marL="0" indent="0"/>
            <a:r>
              <a:rPr lang="en-US" b="1" dirty="0"/>
              <a:t>To Say</a:t>
            </a:r>
          </a:p>
          <a:p>
            <a:pPr marL="0" indent="0"/>
            <a:r>
              <a:rPr lang="en-US" b="0" dirty="0"/>
              <a:t>The Metacognitive Note Catcher is tool that will help you reflect, record, and track insights and new learning throughout this session. It is organized into three main parts that align with the regulation processes: planning, monitoring/controlling, and evaluating. Please use this handout to take notes as we go throughout this training.</a:t>
            </a:r>
          </a:p>
          <a:p>
            <a:pPr marL="0" indent="0"/>
            <a:endParaRPr lang="en-US" b="0" dirty="0"/>
          </a:p>
          <a:p>
            <a:pPr marL="0" indent="0"/>
            <a:r>
              <a:rPr lang="en-US" b="0" dirty="0"/>
              <a:t>We will begin by taking a closer look at the Metacognitive Note Catcher. </a:t>
            </a:r>
          </a:p>
          <a:p>
            <a:pPr marL="0" indent="0"/>
            <a:endParaRPr lang="en-US" b="0" dirty="0"/>
          </a:p>
          <a:p>
            <a:pPr marL="0" indent="0">
              <a:buClr>
                <a:schemeClr val="dk1"/>
              </a:buClr>
              <a:buSzPts val="1100"/>
            </a:pPr>
            <a:r>
              <a:rPr lang="en-US" b="1" i="1" dirty="0">
                <a:latin typeface="Calibri" panose="020F0502020204030204" pitchFamily="34" charset="0"/>
                <a:ea typeface="Helvetica Neue"/>
                <a:cs typeface="Calibri" panose="020F0502020204030204" pitchFamily="34" charset="0"/>
                <a:sym typeface="Helvetica Neue"/>
              </a:rPr>
              <a:t>B</a:t>
            </a:r>
            <a:r>
              <a:rPr lang="en-US" b="1" i="1" dirty="0"/>
              <a:t>eginning of Lesson (Plan + Connect)</a:t>
            </a:r>
            <a:endParaRPr lang="en-US" dirty="0"/>
          </a:p>
          <a:p>
            <a:pPr marL="171450" indent="-171450">
              <a:buSzPts val="1800"/>
              <a:buFont typeface="Arial" panose="020B0604020202020204" pitchFamily="34" charset="0"/>
              <a:buChar char="•"/>
            </a:pPr>
            <a:r>
              <a:rPr lang="en-US" dirty="0"/>
              <a:t>What do I know? </a:t>
            </a:r>
          </a:p>
          <a:p>
            <a:pPr marL="171450" indent="-171450">
              <a:buSzPts val="1800"/>
              <a:buFont typeface="Arial" panose="020B0604020202020204" pitchFamily="34" charset="0"/>
              <a:buChar char="•"/>
            </a:pPr>
            <a:r>
              <a:rPr lang="en-US" dirty="0"/>
              <a:t>How do feel about the topic (</a:t>
            </a:r>
            <a:r>
              <a:rPr lang="en-US" dirty="0">
                <a:solidFill>
                  <a:srgbClr val="3B3B3B"/>
                </a:solidFill>
                <a:highlight>
                  <a:srgbClr val="FFFFFF"/>
                </a:highlight>
              </a:rPr>
              <a:t>excited, anxious, curious, nervous)?</a:t>
            </a:r>
          </a:p>
          <a:p>
            <a:pPr marL="171450" indent="-171450">
              <a:buSzPts val="1800"/>
              <a:buFont typeface="Arial" panose="020B0604020202020204" pitchFamily="34" charset="0"/>
              <a:buChar char="•"/>
            </a:pPr>
            <a:r>
              <a:rPr lang="en-US" dirty="0"/>
              <a:t>How does it relate to something I already know? </a:t>
            </a:r>
          </a:p>
          <a:p>
            <a:pPr marL="171450" indent="-171450">
              <a:buSzPts val="1800"/>
              <a:buFont typeface="Arial" panose="020B0604020202020204" pitchFamily="34" charset="0"/>
              <a:buChar char="•"/>
            </a:pPr>
            <a:r>
              <a:rPr lang="en-US" dirty="0"/>
              <a:t>How might today’s lesson relate to previous lessons?</a:t>
            </a:r>
          </a:p>
          <a:p>
            <a:pPr marL="0" indent="0">
              <a:buSzPts val="1800"/>
            </a:pPr>
            <a:endParaRPr lang="en-US" dirty="0"/>
          </a:p>
          <a:p>
            <a:pPr marL="0" indent="0">
              <a:buSzPts val="1800"/>
            </a:pPr>
            <a:r>
              <a:rPr lang="en-US" b="1" i="1" dirty="0"/>
              <a:t>During Lesson (Monitor + Control)</a:t>
            </a:r>
            <a:endParaRPr lang="en-US" dirty="0"/>
          </a:p>
          <a:p>
            <a:pPr marL="171450" indent="-171450">
              <a:buSzPts val="1800"/>
              <a:buFont typeface="Arial" panose="020B0604020202020204" pitchFamily="34" charset="0"/>
              <a:buChar char="•"/>
            </a:pPr>
            <a:r>
              <a:rPr lang="en-US" dirty="0"/>
              <a:t>Learning Insights (left column) - Record insights, write questions about the content, any ah-has, or any questions</a:t>
            </a:r>
          </a:p>
          <a:p>
            <a:pPr marL="171450" indent="-171450">
              <a:buSzPts val="1800"/>
              <a:buFont typeface="Arial" panose="020B0604020202020204" pitchFamily="34" charset="0"/>
              <a:buChar char="•"/>
            </a:pPr>
            <a:r>
              <a:rPr lang="en-US" dirty="0"/>
              <a:t>Class Notes (right column)- Record traditional notes, key concepts, etc.</a:t>
            </a:r>
          </a:p>
          <a:p>
            <a:pPr marL="0" indent="0">
              <a:buSzPts val="1800"/>
            </a:pPr>
            <a:endParaRPr lang="en-US" dirty="0"/>
          </a:p>
          <a:p>
            <a:pPr marL="0" indent="0">
              <a:buSzPts val="1800"/>
            </a:pPr>
            <a:r>
              <a:rPr lang="en-US" b="1" i="1" dirty="0"/>
              <a:t>End of Lesson (Reflect + Evaluate) </a:t>
            </a:r>
          </a:p>
          <a:p>
            <a:pPr marL="171450" indent="-171450">
              <a:buSzPts val="1800"/>
              <a:buFont typeface="Arial" panose="020B0604020202020204" pitchFamily="34" charset="0"/>
              <a:buChar char="•"/>
            </a:pPr>
            <a:r>
              <a:rPr lang="en-US" dirty="0"/>
              <a:t>What were the most important ideas? </a:t>
            </a:r>
          </a:p>
          <a:p>
            <a:pPr marL="171450" indent="-171450">
              <a:buSzPts val="1800"/>
              <a:buFont typeface="Arial" panose="020B0604020202020204" pitchFamily="34" charset="0"/>
              <a:buChar char="•"/>
            </a:pPr>
            <a:r>
              <a:rPr lang="en-US" dirty="0"/>
              <a:t>What did I find interesting? </a:t>
            </a:r>
          </a:p>
          <a:p>
            <a:pPr marL="171450" indent="-171450">
              <a:buSzPts val="1800"/>
              <a:buFont typeface="Arial" panose="020B0604020202020204" pitchFamily="34" charset="0"/>
              <a:buChar char="•"/>
            </a:pPr>
            <a:r>
              <a:rPr lang="en-US" dirty="0"/>
              <a:t>How did today’s lesson relate to previous targets/lessons?  </a:t>
            </a:r>
          </a:p>
          <a:p>
            <a:pPr marL="171450" indent="-171450">
              <a:buSzPts val="1800"/>
              <a:buFont typeface="Arial" panose="020B0604020202020204" pitchFamily="34" charset="0"/>
              <a:buChar char="•"/>
            </a:pPr>
            <a:r>
              <a:rPr lang="en-US" dirty="0"/>
              <a:t>What can I infer about the next lesson?</a:t>
            </a:r>
          </a:p>
          <a:p>
            <a:pPr marL="0" indent="0">
              <a:buSzPts val="1800"/>
            </a:pPr>
            <a:endParaRPr lang="en-US" dirty="0"/>
          </a:p>
          <a:p>
            <a:pPr marL="0" indent="0"/>
            <a:r>
              <a:rPr lang="en-US" b="0" dirty="0"/>
              <a:t>We will now complete the first section, Beginning of Lesson (Plan &amp; Connect). This section will help you use strategies for planning to determine what needs to be learned and how.</a:t>
            </a:r>
          </a:p>
          <a:p>
            <a:pPr marL="0" indent="0"/>
            <a:endParaRPr lang="en-US" sz="1900" dirty="0">
              <a:solidFill>
                <a:srgbClr val="000000"/>
              </a:solidFill>
              <a:latin typeface="Calibri" panose="020F0502020204030204" pitchFamily="34" charset="0"/>
            </a:endParaRPr>
          </a:p>
          <a:p>
            <a:pPr marL="0" indent="0"/>
            <a:r>
              <a:rPr lang="en-US" b="0" dirty="0"/>
              <a:t>We will revisit this document throughout the session so you can reflect on and clarify your new learning. The Note Catcher is a metacognitive tool that can be used with students in the same way it is being used for this session.</a:t>
            </a:r>
          </a:p>
          <a:p>
            <a:pPr marL="0" indent="0"/>
            <a:endParaRPr lang="en-US" dirty="0"/>
          </a:p>
          <a:p>
            <a:pPr marL="0" indent="0">
              <a:buClr>
                <a:schemeClr val="dk1"/>
              </a:buClr>
              <a:buSzPts val="1100"/>
            </a:pPr>
            <a:r>
              <a:rPr lang="en-US" b="1" dirty="0"/>
              <a:t>Reference</a:t>
            </a:r>
            <a:endParaRPr lang="en-US"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Centre for Innovation and Excellence in Learning. (2017, August).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and Learning Handbook</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[PDF file]. Vancouver Island University.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https://ciel.viu.ca/sites/default/files/web-aug-17-viu-new-faculty-handbook-print.pdf</a:t>
            </a:r>
            <a:endParaRPr lang="en-US" dirty="0"/>
          </a:p>
          <a:p>
            <a:pPr marL="0" indent="0"/>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90942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pPr>
            <a:r>
              <a:rPr lang="en-US" b="1" dirty="0"/>
              <a:t>To Know</a:t>
            </a:r>
            <a:endParaRPr lang="en-US" dirty="0"/>
          </a:p>
          <a:p>
            <a:pPr marL="0" indent="0">
              <a:buClr>
                <a:schemeClr val="dk1"/>
              </a:buClr>
              <a:buSzPts val="1100"/>
            </a:pPr>
            <a:r>
              <a:rPr lang="en-US" b="0" dirty="0"/>
              <a:t>Paraphrasing is an excellent way to explain things to your brain and build metacognitive skills. This activity provides participants with an opportunity to experience the strategy of paraphrasing while gaining and sharing knowledge about the benefits of teaching “how to learn.”</a:t>
            </a:r>
          </a:p>
          <a:p>
            <a:pPr marL="0" indent="0">
              <a:buClr>
                <a:schemeClr val="dk1"/>
              </a:buClr>
              <a:buSzPts val="1100"/>
            </a:pPr>
            <a:endParaRPr lang="en-US" dirty="0"/>
          </a:p>
          <a:p>
            <a:pPr marL="0" indent="0">
              <a:buClr>
                <a:schemeClr val="dk1"/>
              </a:buClr>
              <a:buSzPts val="1100"/>
            </a:pPr>
            <a:r>
              <a:rPr lang="en-US" b="1" dirty="0"/>
              <a:t>To Do</a:t>
            </a:r>
            <a:endParaRPr lang="en-US" dirty="0"/>
          </a:p>
          <a:p>
            <a:pPr marL="0" indent="0">
              <a:buClr>
                <a:schemeClr val="dk1"/>
              </a:buClr>
              <a:buSzPts val="1100"/>
            </a:pPr>
            <a:r>
              <a:rPr lang="en-US" b="0" dirty="0"/>
              <a:t>Ask participants to read the quote, paraphrase it, and share with a partner. Emphasize the importance of using paraphrasing with students as a strategy to build metacognitive skills.</a:t>
            </a:r>
          </a:p>
          <a:p>
            <a:pPr marL="0" indent="0">
              <a:buClr>
                <a:schemeClr val="dk1"/>
              </a:buClr>
              <a:buSzPts val="1100"/>
            </a:pPr>
            <a:endParaRPr lang="en-US" b="0" dirty="0"/>
          </a:p>
          <a:p>
            <a:pPr marL="0" indent="0">
              <a:buClr>
                <a:schemeClr val="dk1"/>
              </a:buClr>
              <a:buSzPts val="1100"/>
            </a:pPr>
            <a:r>
              <a:rPr lang="en-US" b="1" dirty="0"/>
              <a:t>To Say</a:t>
            </a:r>
            <a:endParaRPr lang="en-US" dirty="0"/>
          </a:p>
          <a:p>
            <a:pPr marL="0" indent="0">
              <a:buClr>
                <a:schemeClr val="dk1"/>
              </a:buClr>
              <a:buSzPts val="1100"/>
            </a:pPr>
            <a:r>
              <a:rPr lang="en-US" b="0" dirty="0"/>
              <a:t>Paraphrasing is an excellent way to “explain things to your brain” and build metacognitive skills. Read the quote and then paraphrase it. Share your paraphrased quote with a partner. Discuss your key take-aways from this quote. </a:t>
            </a:r>
            <a:r>
              <a:rPr lang="en-US" dirty="0"/>
              <a:t>We will have a share out when finished.</a:t>
            </a:r>
          </a:p>
          <a:p>
            <a:pPr marL="0" indent="0">
              <a:buClr>
                <a:schemeClr val="dk1"/>
              </a:buClr>
              <a:buSzPts val="1100"/>
            </a:pPr>
            <a:endParaRPr lang="en-US" dirty="0"/>
          </a:p>
          <a:p>
            <a:pPr marL="0" indent="0">
              <a:buClr>
                <a:schemeClr val="dk1"/>
              </a:buClr>
              <a:buSzPts val="1100"/>
            </a:pPr>
            <a:r>
              <a:rPr lang="en-US" b="1" dirty="0"/>
              <a:t>References</a:t>
            </a:r>
            <a:endParaRPr lang="en-US" dirty="0"/>
          </a:p>
          <a:p>
            <a:pPr marL="457200" marR="0" indent="-457200">
              <a:lnSpc>
                <a:spcPct val="107000"/>
              </a:lnSpc>
              <a:spcBef>
                <a:spcPts val="0"/>
              </a:spcBef>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(2016).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students to drive their brains: Metacognitive strategies, activities, and lesson ideas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Association for Supervision and Curriculum Development.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716866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Do/To Know/To Say</a:t>
            </a:r>
            <a:endParaRPr lang="en-US" dirty="0"/>
          </a:p>
          <a:p>
            <a:pPr marL="0" indent="0"/>
            <a:r>
              <a:rPr lang="en-US" dirty="0">
                <a:solidFill>
                  <a:schemeClr val="dk1"/>
                </a:solidFill>
              </a:rPr>
              <a:t>Recognizing and labeling cognitive behaviors enables students to develop awareness of their thought processes. It also helps them develop a cognitive vocabulary, making it easier to communicate how they are thinking as well as making that communication clearer.   </a:t>
            </a:r>
          </a:p>
          <a:p>
            <a:pPr marL="117786" indent="0"/>
            <a:endParaRPr lang="en-US" dirty="0"/>
          </a:p>
          <a:p>
            <a:pPr marL="0" indent="0"/>
            <a:r>
              <a:rPr lang="en-US" b="1" dirty="0"/>
              <a:t>Reference</a:t>
            </a:r>
            <a:endParaRPr lang="en-US"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517909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solidFill>
                  <a:schemeClr val="dk1"/>
                </a:solidFill>
              </a:rPr>
              <a:t>To Know/To Say/To Do</a:t>
            </a:r>
          </a:p>
          <a:p>
            <a:pPr marL="0" indent="0"/>
            <a:r>
              <a:rPr lang="en-US" dirty="0">
                <a:solidFill>
                  <a:schemeClr val="dk1"/>
                </a:solidFill>
              </a:rPr>
              <a:t>This slide provides some examples of thinking behaviors that can be labeled. </a:t>
            </a:r>
          </a:p>
          <a:p>
            <a:pPr marL="0" indent="0"/>
            <a:endParaRPr lang="en-US" dirty="0">
              <a:solidFill>
                <a:schemeClr val="dk1"/>
              </a:solidFill>
            </a:endParaRPr>
          </a:p>
          <a:p>
            <a:pPr marL="0" indent="0"/>
            <a:r>
              <a:rPr lang="en-US" b="1" dirty="0">
                <a:solidFill>
                  <a:schemeClr val="dk1"/>
                </a:solidFill>
              </a:rPr>
              <a:t>Classroom Suggestion</a:t>
            </a:r>
          </a:p>
          <a:p>
            <a:pPr marL="0" indent="0"/>
            <a:r>
              <a:rPr lang="en-US" dirty="0">
                <a:solidFill>
                  <a:schemeClr val="dk1"/>
                </a:solidFill>
              </a:rPr>
              <a:t>Create a classroom chart of “thinking words”</a:t>
            </a:r>
          </a:p>
          <a:p>
            <a:pPr marL="171450" indent="-171450">
              <a:buFont typeface="Arial" panose="020B0604020202020204" pitchFamily="34" charset="0"/>
              <a:buChar char="•"/>
            </a:pPr>
            <a:r>
              <a:rPr lang="en-US" dirty="0">
                <a:solidFill>
                  <a:schemeClr val="dk1"/>
                </a:solidFill>
              </a:rPr>
              <a:t>Each time a new “thinking word” is introduced and used in a tangible way add it to the chart</a:t>
            </a:r>
          </a:p>
          <a:p>
            <a:pPr marL="628650" lvl="1" indent="-171450">
              <a:buFont typeface="Arial" panose="020B0604020202020204" pitchFamily="34" charset="0"/>
              <a:buChar char="•"/>
            </a:pPr>
            <a:r>
              <a:rPr lang="en-US" dirty="0">
                <a:solidFill>
                  <a:schemeClr val="dk1"/>
                </a:solidFill>
              </a:rPr>
              <a:t>Increases awareness of thought processes and metacognitive vocabulary</a:t>
            </a:r>
          </a:p>
          <a:p>
            <a:pPr marL="457200" lvl="1" indent="0">
              <a:buFont typeface="Arial" panose="020B0604020202020204" pitchFamily="34" charset="0"/>
              <a:buNone/>
            </a:pPr>
            <a:endParaRPr lang="en-US" dirty="0"/>
          </a:p>
          <a:p>
            <a:pPr marL="0" indent="0"/>
            <a:r>
              <a:rPr lang="en-US" dirty="0">
                <a:solidFill>
                  <a:schemeClr val="dk1"/>
                </a:solidFill>
              </a:rPr>
              <a:t>Are there words you could add to this list?</a:t>
            </a:r>
          </a:p>
          <a:p>
            <a:pPr marL="0" indent="0"/>
            <a:endParaRPr lang="en-US" b="0" dirty="0"/>
          </a:p>
          <a:p>
            <a:pPr marL="0" indent="0"/>
            <a:r>
              <a:rPr lang="en-US" b="0" dirty="0"/>
              <a:t>Review the thinking behavior vocabulary words and encourage participants to add others to this list.</a:t>
            </a:r>
          </a:p>
          <a:p>
            <a:pPr marL="0" indent="0"/>
            <a:endParaRPr lang="en-US" b="1" dirty="0"/>
          </a:p>
          <a:p>
            <a:pPr marL="0" indent="0"/>
            <a:r>
              <a:rPr lang="en-US" b="1" dirty="0"/>
              <a:t>Reference</a:t>
            </a:r>
            <a:endParaRPr lang="en-US"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47524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Bef>
                <a:spcPts val="181"/>
              </a:spcBef>
              <a:buClr>
                <a:schemeClr val="dk1"/>
              </a:buClr>
              <a:buSzPts val="143"/>
            </a:pPr>
            <a:r>
              <a:rPr lang="en-US" sz="1200" b="1" dirty="0"/>
              <a:t>Presenter notes information</a:t>
            </a:r>
            <a:endParaRPr lang="en-US" sz="1200" dirty="0"/>
          </a:p>
          <a:p>
            <a:pPr marL="0" lvl="0" indent="0" algn="l" rtl="0">
              <a:lnSpc>
                <a:spcPct val="100000"/>
              </a:lnSpc>
              <a:spcBef>
                <a:spcPts val="0"/>
              </a:spcBef>
              <a:spcAft>
                <a:spcPts val="0"/>
              </a:spcAft>
              <a:buSzPct val="75000"/>
              <a:buFont typeface="Arial" panose="020B0604020202020204" pitchFamily="34" charset="0"/>
              <a:buNone/>
            </a:pPr>
            <a:r>
              <a:rPr lang="en-US" sz="1400" b="0" i="0" dirty="0"/>
              <a:t>The slide includes estimated times for each of the three parts. Part 2 of the Metacognition Module is </a:t>
            </a:r>
            <a:r>
              <a:rPr lang="en-US" sz="1400" b="0" dirty="0"/>
              <a:t>designed to be completed in 3 hours.</a:t>
            </a:r>
          </a:p>
          <a:p>
            <a:pPr marL="171450" indent="-171450">
              <a:lnSpc>
                <a:spcPct val="80000"/>
              </a:lnSpc>
              <a:spcBef>
                <a:spcPts val="181"/>
              </a:spcBef>
              <a:buClr>
                <a:schemeClr val="dk1"/>
              </a:buClr>
              <a:buSzPts val="143"/>
              <a:buFont typeface="Arial" panose="020B0604020202020204" pitchFamily="34" charset="0"/>
              <a:buChar char="•"/>
            </a:pPr>
            <a:r>
              <a:rPr lang="en-US" sz="1200" dirty="0"/>
              <a:t>Presenter notes are included in the PowerPoint slides. Background information for the presenter is shown as “</a:t>
            </a:r>
            <a:r>
              <a:rPr lang="en-US" sz="1200" b="1" dirty="0"/>
              <a:t>To Know</a:t>
            </a:r>
            <a:r>
              <a:rPr lang="en-US" sz="1200" dirty="0"/>
              <a:t>.” Statements and activities to be shared with participants are shown as either “</a:t>
            </a:r>
            <a:r>
              <a:rPr lang="en-US" sz="1200" b="1" dirty="0"/>
              <a:t>To Say</a:t>
            </a:r>
            <a:r>
              <a:rPr lang="en-US" sz="1200" b="0" dirty="0"/>
              <a:t>” or “</a:t>
            </a:r>
            <a:r>
              <a:rPr lang="en-US" sz="1200" b="1" dirty="0"/>
              <a:t>To Do</a:t>
            </a:r>
            <a:r>
              <a:rPr lang="en-US" sz="1200" b="0" dirty="0"/>
              <a:t>.” In</a:t>
            </a:r>
            <a:r>
              <a:rPr lang="en-US" sz="1200" dirty="0"/>
              <a:t> some instances, there are various combinations of “</a:t>
            </a:r>
            <a:r>
              <a:rPr lang="en-US" sz="1200" b="1" dirty="0"/>
              <a:t>To Know/To Do/To Say</a:t>
            </a:r>
            <a:r>
              <a:rPr lang="en-US" sz="1200" b="0" dirty="0"/>
              <a:t>.</a:t>
            </a:r>
            <a:r>
              <a:rPr lang="en-US" sz="1200" dirty="0"/>
              <a:t>” The presenter notes also include cues for “</a:t>
            </a:r>
            <a:r>
              <a:rPr lang="en-US" sz="1200" b="1" dirty="0"/>
              <a:t>Handouts</a:t>
            </a:r>
            <a:r>
              <a:rPr lang="en-US" sz="1200" dirty="0"/>
              <a:t>” and activities.</a:t>
            </a:r>
          </a:p>
          <a:p>
            <a:pPr marL="171450" indent="-171450">
              <a:lnSpc>
                <a:spcPct val="80000"/>
              </a:lnSpc>
              <a:spcBef>
                <a:spcPts val="181"/>
              </a:spcBef>
              <a:buClr>
                <a:schemeClr val="dk1"/>
              </a:buClr>
              <a:buSzPts val="143"/>
              <a:buFont typeface="Arial" panose="020B0604020202020204" pitchFamily="34" charset="0"/>
              <a:buChar char="•"/>
            </a:pPr>
            <a:r>
              <a:rPr lang="en-US" sz="1200" dirty="0"/>
              <a:t>Additional activities, examples, videos, etc. are included in the Metacognition Coaching Companion. You can add material from the Coaching Companion to corresponding PowerPoint content. </a:t>
            </a:r>
          </a:p>
          <a:p>
            <a:pPr marL="171450" indent="-171450">
              <a:lnSpc>
                <a:spcPct val="80000"/>
              </a:lnSpc>
              <a:spcBef>
                <a:spcPts val="181"/>
              </a:spcBef>
              <a:buClr>
                <a:schemeClr val="dk1"/>
              </a:buClr>
              <a:buSzPts val="143"/>
              <a:buFont typeface="Arial" panose="020B0604020202020204" pitchFamily="34" charset="0"/>
              <a:buChar char="•"/>
            </a:pPr>
            <a:r>
              <a:rPr lang="en-US" sz="1200" dirty="0"/>
              <a:t>A printed Practice Profile and an electronic Self-Assessment Practice Profile (SAPP) tool are available for use by individuals, teams, or schools for periodic self-assessment, monitoring of implementation of the practice, or to identify training/coaching needs.</a:t>
            </a:r>
          </a:p>
          <a:p>
            <a:pPr marL="171450" indent="-171450">
              <a:lnSpc>
                <a:spcPct val="80000"/>
              </a:lnSpc>
              <a:spcBef>
                <a:spcPts val="181"/>
              </a:spcBef>
              <a:buClr>
                <a:schemeClr val="dk1"/>
              </a:buClr>
              <a:buSzPts val="143"/>
              <a:buFont typeface="Arial" panose="020B0604020202020204" pitchFamily="34" charset="0"/>
              <a:buChar char="•"/>
            </a:pPr>
            <a:r>
              <a:rPr lang="en-US" sz="1200" dirty="0"/>
              <a:t>The presenter should download any video intended for use in a training, as you may not have internet access in all school sites.</a:t>
            </a:r>
          </a:p>
          <a:p>
            <a:pPr marL="171450" indent="-171450">
              <a:lnSpc>
                <a:spcPct val="80000"/>
              </a:lnSpc>
              <a:spcBef>
                <a:spcPts val="181"/>
              </a:spcBef>
              <a:buClr>
                <a:schemeClr val="dk1"/>
              </a:buClr>
              <a:buSzPts val="143"/>
              <a:buFont typeface="Arial" panose="020B0604020202020204" pitchFamily="34" charset="0"/>
              <a:buChar char="•"/>
            </a:pPr>
            <a:r>
              <a:rPr lang="en-US" sz="1200" dirty="0"/>
              <a:t>Breaks should be inserted at the discretion of the presenter based on the needs of participants.</a:t>
            </a:r>
          </a:p>
          <a:p>
            <a:pPr marL="0" indent="0"/>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1485752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b8d5bc5bf5_0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b8d5bc5bf5_0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b="1" dirty="0"/>
              <a:t>To Know/To Do/To Say</a:t>
            </a:r>
            <a:endParaRPr b="1" dirty="0"/>
          </a:p>
          <a:p>
            <a:pPr marL="0" indent="0"/>
            <a:r>
              <a:rPr lang="en-US" dirty="0"/>
              <a:t>Metacognitive planning is the first phase in regulating cognition. It is determining what skills are to be learned and what strategies will be employed to achieve learning success. Planning involves taking into consideration a myriad of variables including your prior knowledge; your strengths and weaknesses; the complexity of the learning task; and time needed.</a:t>
            </a:r>
          </a:p>
          <a:p>
            <a:pPr marL="0" indent="0"/>
            <a:endParaRPr dirty="0"/>
          </a:p>
          <a:p>
            <a:pPr marL="0" indent="0"/>
            <a:r>
              <a:rPr lang="en-US" b="1" dirty="0"/>
              <a:t>Reference</a:t>
            </a:r>
            <a:endParaRPr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b="1" dirty="0"/>
          </a:p>
        </p:txBody>
      </p:sp>
      <p:sp>
        <p:nvSpPr>
          <p:cNvPr id="533" name="Google Shape;533;gb8d5bc5bf5_0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400"/>
            </a:pPr>
            <a:fld id="{00000000-1234-1234-1234-123412341234}" type="slidenum">
              <a:rPr lang="en-US">
                <a:latin typeface="Calibri" panose="020F0502020204030204" pitchFamily="34" charset="0"/>
                <a:cs typeface="Calibri" panose="020F0502020204030204" pitchFamily="34" charset="0"/>
              </a:rPr>
              <a:pPr algn="r">
                <a:buSzPts val="1400"/>
              </a:pPr>
              <a:t>32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bca278e36e_0_2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gbca278e36e_0_26: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sz="1400" b="1"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To Know/To Do/To Say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70C0"/>
                </a:solidFill>
                <a:highlight>
                  <a:srgbClr val="FFFFFF"/>
                </a:highlight>
              </a:rPr>
              <a:t>Review and expand on slide information.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0070C0"/>
              </a:solidFill>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70C0"/>
                </a:solidFill>
                <a:highlight>
                  <a:srgbClr val="FFFFFF"/>
                </a:highlight>
              </a:rPr>
              <a:t>Some thoughts include the following.</a:t>
            </a:r>
          </a:p>
          <a:p>
            <a:pPr marL="171450" indent="-171450">
              <a:buFont typeface="Arial" panose="020B0604020202020204" pitchFamily="34" charset="0"/>
              <a:buChar char="•"/>
            </a:pPr>
            <a:r>
              <a:rPr lang="en-US" sz="1400" dirty="0">
                <a:solidFill>
                  <a:srgbClr val="333333"/>
                </a:solidFill>
                <a:latin typeface="Calibri" panose="020F0502020204030204" pitchFamily="34" charset="0"/>
                <a:ea typeface="Roboto"/>
                <a:cs typeface="Calibri" panose="020F0502020204030204" pitchFamily="34" charset="0"/>
                <a:sym typeface="Roboto"/>
              </a:rPr>
              <a:t>Planning can be defined as ability to "think about the future" or mentally anticipate the right way to carry-out a task or reach a specific goal.</a:t>
            </a:r>
          </a:p>
          <a:p>
            <a:pPr marL="171450" indent="-171450">
              <a:buFont typeface="Arial" panose="020B0604020202020204" pitchFamily="34" charset="0"/>
              <a:buChar char="•"/>
            </a:pPr>
            <a:r>
              <a:rPr lang="en-US" sz="1400" dirty="0">
                <a:solidFill>
                  <a:srgbClr val="333333"/>
                </a:solidFill>
                <a:latin typeface="Calibri" panose="020F0502020204030204" pitchFamily="34" charset="0"/>
                <a:ea typeface="Roboto"/>
                <a:cs typeface="Calibri" panose="020F0502020204030204" pitchFamily="34" charset="0"/>
                <a:sym typeface="Roboto"/>
              </a:rPr>
              <a:t>Planning is the mental process that allows us to collect necessary information and synthesize it.  </a:t>
            </a:r>
          </a:p>
          <a:p>
            <a:pPr marL="171450" indent="-171450">
              <a:buFont typeface="Arial" panose="020B0604020202020204" pitchFamily="34" charset="0"/>
              <a:buChar char="•"/>
            </a:pPr>
            <a:r>
              <a:rPr lang="en-US" sz="1400" dirty="0">
                <a:solidFill>
                  <a:srgbClr val="333333"/>
                </a:solidFill>
                <a:latin typeface="Calibri" panose="020F0502020204030204" pitchFamily="34" charset="0"/>
                <a:ea typeface="Roboto"/>
                <a:cs typeface="Calibri" panose="020F0502020204030204" pitchFamily="34" charset="0"/>
                <a:sym typeface="Roboto"/>
              </a:rPr>
              <a:t>This process also helps choose the necessary actions to reach a goal, decide the right order of actions, and establish a plan.</a:t>
            </a:r>
            <a:r>
              <a:rPr lang="en-US" sz="1200" dirty="0">
                <a:solidFill>
                  <a:schemeClr val="dk1"/>
                </a:solidFill>
                <a:latin typeface="Calibri"/>
                <a:ea typeface="Roboto"/>
                <a:cs typeface="Calibri"/>
                <a:sym typeface="Calibri"/>
              </a:rPr>
              <a:t> </a:t>
            </a:r>
          </a:p>
          <a:p>
            <a:pPr marL="171450" indent="-171450">
              <a:buFont typeface="Arial" panose="020B0604020202020204" pitchFamily="34" charset="0"/>
              <a:buChar char="•"/>
            </a:pPr>
            <a:r>
              <a:rPr lang="en-US" sz="1400"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Planning skills help a learner succeed in the classroom.  </a:t>
            </a:r>
          </a:p>
          <a:p>
            <a:pPr marL="0" indent="0"/>
            <a:endParaRPr dirty="0"/>
          </a:p>
          <a:p>
            <a:pPr marL="0" indent="0">
              <a:buClr>
                <a:schemeClr val="dk1"/>
              </a:buClr>
            </a:pPr>
            <a:r>
              <a:rPr lang="en-US" b="1" dirty="0"/>
              <a:t>References</a:t>
            </a:r>
          </a:p>
          <a:p>
            <a:pPr marL="457200" marR="0" lvl="0" indent="-457200" algn="l" defTabSz="914400" rtl="0" eaLnBrk="1" fontAlgn="auto" latinLnBrk="0" hangingPunct="1">
              <a:lnSpc>
                <a:spcPct val="107000"/>
              </a:lnSpc>
              <a:spcBef>
                <a:spcPts val="0"/>
              </a:spcBef>
              <a:spcAft>
                <a:spcPts val="1000"/>
              </a:spcAft>
              <a:buClr>
                <a:srgbClr val="000000"/>
              </a:buClr>
              <a:buSzPts val="1400"/>
              <a:buFont typeface="Arial"/>
              <a:buNone/>
              <a:tabLst/>
              <a:defRPr/>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CogniFit</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(n.d.).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Planning: Neuropsychology of the executive functions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https://www.cognifit.com/science/planning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000"/>
              </a:spcAft>
            </a:pPr>
            <a:endPar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a:t>
            </a:r>
            <a:r>
              <a:rPr lang="en-US" sz="1800" i="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sk.ill</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5" name="Google Shape;545;gbca278e36e_0_26: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33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To Know/To Say</a:t>
            </a:r>
          </a:p>
          <a:p>
            <a:pPr marL="0" indent="0"/>
            <a:r>
              <a:rPr lang="en-US"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During the planning stage, learners should ask themselves questions in order to anticipate what is to be learned, to activate their prior knowledge, and to help them select appropriate strategies to use to complete a task. They should also question themselves to help clarify learning expectations and to assess their emotional state for learning. The slide shows examples of questions a learner might pose before beginning a learning task.</a:t>
            </a:r>
            <a:endParaRPr lang="en-US" b="0" dirty="0">
              <a:solidFill>
                <a:srgbClr val="0070C0"/>
              </a:solidFill>
              <a:highlight>
                <a:srgbClr val="FFFFFF"/>
              </a:highlight>
              <a:latin typeface="Calibri"/>
              <a:ea typeface="Verdana"/>
              <a:cs typeface="Calibri"/>
              <a:sym typeface="Calibri"/>
            </a:endParaRPr>
          </a:p>
          <a:p>
            <a:pPr marL="0" indent="0"/>
            <a:endParaRPr lang="en-US" b="1" dirty="0">
              <a:solidFill>
                <a:srgbClr val="525252"/>
              </a:solidFill>
              <a:highlight>
                <a:srgbClr val="FFFFFF"/>
              </a:highlight>
              <a:latin typeface="Calibri" panose="020F0502020204030204" pitchFamily="34" charset="0"/>
              <a:ea typeface="Verdana"/>
              <a:cs typeface="Calibri" panose="020F0502020204030204" pitchFamily="34" charset="0"/>
              <a:sym typeface="Verdana"/>
            </a:endParaRPr>
          </a:p>
          <a:p>
            <a:pPr marL="0" indent="0"/>
            <a:r>
              <a:rPr lang="en-US" b="1"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To Do</a:t>
            </a:r>
          </a:p>
          <a:p>
            <a:pPr marL="0" indent="0"/>
            <a:r>
              <a:rPr lang="en-US"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After reviewing the slide, ask participants to discuss with a partner how they have experienced these and other self-questions and how self-questioning helps them as a learner.</a:t>
            </a:r>
          </a:p>
          <a:p>
            <a:pPr marL="0" indent="0"/>
            <a:endParaRPr lang="en-US" dirty="0">
              <a:solidFill>
                <a:srgbClr val="525252"/>
              </a:solidFill>
              <a:highlight>
                <a:srgbClr val="FFFFFF"/>
              </a:highlight>
              <a:latin typeface="Calibri" panose="020F0502020204030204" pitchFamily="34" charset="0"/>
              <a:ea typeface="Verdana"/>
              <a:cs typeface="Calibri" panose="020F0502020204030204" pitchFamily="34" charset="0"/>
              <a:sym typeface="Verdana"/>
            </a:endParaRPr>
          </a:p>
          <a:p>
            <a:pPr marL="0" indent="0">
              <a:buClr>
                <a:schemeClr val="dk1"/>
              </a:buClr>
            </a:pPr>
            <a:r>
              <a:rPr lang="en-US" b="1" dirty="0"/>
              <a:t>References</a:t>
            </a:r>
          </a:p>
          <a:p>
            <a:pPr marL="457200" marR="0" lvl="0" indent="-457200" algn="l" defTabSz="914400" rtl="0" eaLnBrk="1" fontAlgn="auto" latinLnBrk="0" hangingPunct="1">
              <a:lnSpc>
                <a:spcPct val="107000"/>
              </a:lnSpc>
              <a:spcBef>
                <a:spcPts val="0"/>
              </a:spcBef>
              <a:spcAft>
                <a:spcPts val="1000"/>
              </a:spcAft>
              <a:buClr>
                <a:srgbClr val="000000"/>
              </a:buClr>
              <a:buSzPts val="1400"/>
              <a:buFont typeface="Arial"/>
              <a:buNone/>
              <a:tabLst/>
              <a:defRPr/>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CogniFit</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Planning: Neuropsychology of the executive functions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https://www.cognifit.com/science/planning</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000"/>
              </a:spcAft>
            </a:pPr>
            <a:endPar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indent="-457200">
              <a:lnSpc>
                <a:spcPct val="107000"/>
              </a:lnSpc>
              <a:spcBef>
                <a:spcPts val="0"/>
              </a:spcBef>
              <a:spcAft>
                <a:spcPts val="100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a:t>
            </a:r>
            <a:r>
              <a:rPr lang="en-US" sz="1200" i="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sk.ill</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set for empowering students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dirty="0">
              <a:solidFill>
                <a:srgbClr val="525252"/>
              </a:solidFill>
              <a:highlight>
                <a:srgbClr val="FFFFFF"/>
              </a:highlight>
              <a:latin typeface="Calibri" panose="020F0502020204030204" pitchFamily="34" charset="0"/>
              <a:ea typeface="Verdana"/>
              <a:cs typeface="Calibri" panose="020F0502020204030204" pitchFamily="34" charset="0"/>
              <a:sym typeface="Verdana"/>
            </a:endParaRP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2105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bca278e36e_0_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bca278e36e_0_8: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b="1" dirty="0"/>
              <a:t>To Know/To Say</a:t>
            </a:r>
            <a:endParaRPr dirty="0"/>
          </a:p>
          <a:p>
            <a:pPr marL="0" indent="0"/>
            <a:r>
              <a:rPr lang="en-US" b="0" dirty="0"/>
              <a:t>These are some of the strategies that can be used to help students regulate cognition during the planning stage. They are used to support students as they focus on what needs to be learned and how they will learn it. </a:t>
            </a:r>
          </a:p>
          <a:p>
            <a:pPr marL="0" indent="0"/>
            <a:endParaRPr dirty="0"/>
          </a:p>
          <a:p>
            <a:pPr marL="0" indent="0"/>
            <a:r>
              <a:rPr lang="en-US" b="1" dirty="0"/>
              <a:t>Goal setting</a:t>
            </a:r>
            <a:r>
              <a:rPr lang="en-US" dirty="0"/>
              <a:t> is the “path” or “road map” to learning. Goals can be short- or long-term objectives. Goals should be achievable, believable, and conceivable. Goal-setting should begin with small, manageable chunks - benchmarks toward the desired learning.</a:t>
            </a:r>
          </a:p>
          <a:p>
            <a:pPr marL="0" indent="0"/>
            <a:endParaRPr dirty="0"/>
          </a:p>
          <a:p>
            <a:pPr marL="0" indent="0"/>
            <a:r>
              <a:rPr lang="en-US" b="1" dirty="0"/>
              <a:t>Activating prior knowledge</a:t>
            </a:r>
            <a:r>
              <a:rPr lang="en-US" dirty="0"/>
              <a:t> involves determining what is already known and using that knowledge to better understand new content</a:t>
            </a:r>
            <a:r>
              <a:rPr lang="en-US" dirty="0">
                <a:solidFill>
                  <a:srgbClr val="202124"/>
                </a:solidFill>
                <a:highlight>
                  <a:srgbClr val="FFFFFF"/>
                </a:highlight>
              </a:rPr>
              <a:t>. Prompting student thinking about what learners already know sets the stage for new information. It involves making connections between new learning and information already known</a:t>
            </a:r>
            <a:r>
              <a:rPr lang="en-US" dirty="0">
                <a:solidFill>
                  <a:srgbClr val="202124"/>
                </a:solidFill>
                <a:highlight>
                  <a:srgbClr val="FFFFFF"/>
                </a:highlight>
                <a:latin typeface="Calibri" panose="020F0502020204030204" pitchFamily="34" charset="0"/>
                <a:ea typeface="Roboto"/>
                <a:cs typeface="Calibri" panose="020F0502020204030204" pitchFamily="34" charset="0"/>
                <a:sym typeface="Roboto"/>
              </a:rPr>
              <a:t>. This includes thinking about and selecting strategies that can be used to help the learner reach goals.</a:t>
            </a:r>
          </a:p>
          <a:p>
            <a:pPr marL="0" indent="0"/>
            <a:endParaRPr dirty="0"/>
          </a:p>
          <a:p>
            <a:pPr marL="0" indent="0"/>
            <a:r>
              <a:rPr lang="en-US" b="1" dirty="0"/>
              <a:t>Pre-task prompts, such as KWL Charts,</a:t>
            </a:r>
            <a:r>
              <a:rPr lang="en-US" b="0" dirty="0"/>
              <a:t> are g</a:t>
            </a:r>
            <a:r>
              <a:rPr lang="en-US" dirty="0"/>
              <a:t>raphic organizers which can provide both visual and auditory triggers for learning.  </a:t>
            </a:r>
          </a:p>
          <a:p>
            <a:pPr marL="0" indent="0"/>
            <a:endParaRPr dirty="0"/>
          </a:p>
          <a:p>
            <a:pPr marL="0" indent="0"/>
            <a:r>
              <a:rPr lang="en-US" b="1" dirty="0"/>
              <a:t>Stem statements</a:t>
            </a:r>
            <a:r>
              <a:rPr lang="en-US" dirty="0"/>
              <a:t> serve as prompts to stimulate student responses and to guide and grow thinking.</a:t>
            </a:r>
          </a:p>
          <a:p>
            <a:pPr marL="0" indent="0"/>
            <a:endParaRPr dirty="0"/>
          </a:p>
          <a:p>
            <a:pPr marL="0" indent="0"/>
            <a:r>
              <a:rPr lang="en-US" b="1" dirty="0"/>
              <a:t>Pre-task organizational tools, such as matrixes, </a:t>
            </a:r>
            <a:r>
              <a:rPr lang="en-US" dirty="0"/>
              <a:t>help students structure their thoughts and ideas. When coupled with teacher instruction that supports metacognitive learning, they can become powerful instruments that promote and deepen student thinking.</a:t>
            </a:r>
          </a:p>
          <a:p>
            <a:pPr marL="0" indent="0"/>
            <a:endParaRPr dirty="0"/>
          </a:p>
          <a:p>
            <a:pPr marL="0" indent="0"/>
            <a:r>
              <a:rPr lang="en-US" b="1" dirty="0"/>
              <a:t>Making predictions</a:t>
            </a:r>
            <a:r>
              <a:rPr lang="en-US" b="0" dirty="0"/>
              <a:t> requires learners to go beyond the given information to make forecasts. It requires the mind to constantly gather information, process that information, and use it to make reasonable predictions.</a:t>
            </a:r>
          </a:p>
          <a:p>
            <a:pPr marL="0" indent="0"/>
            <a:endParaRPr dirty="0"/>
          </a:p>
          <a:p>
            <a:pPr marL="0" indent="0"/>
            <a:r>
              <a:rPr lang="en-US" b="1" dirty="0"/>
              <a:t>Higher-order questioning</a:t>
            </a:r>
            <a:r>
              <a:rPr lang="en-US" dirty="0">
                <a:solidFill>
                  <a:srgbClr val="333333"/>
                </a:solidFill>
                <a:highlight>
                  <a:srgbClr val="FFFFFF"/>
                </a:highlight>
              </a:rPr>
              <a:t> prompts deeper answers and engages students in a wide range of critical thinking tasks</a:t>
            </a:r>
            <a:r>
              <a:rPr lang="en-US" sz="1600" dirty="0">
                <a:solidFill>
                  <a:srgbClr val="333333"/>
                </a:solidFill>
                <a:highlight>
                  <a:srgbClr val="FFFFFF"/>
                </a:highlight>
                <a:latin typeface="Calibri" panose="020F0502020204030204" pitchFamily="34" charset="0"/>
                <a:ea typeface="Arial"/>
                <a:cs typeface="Calibri" panose="020F0502020204030204" pitchFamily="34" charset="0"/>
                <a:sym typeface="Arial"/>
              </a:rPr>
              <a:t>.  To be most effective, questions should be planned prior to learning.</a:t>
            </a:r>
          </a:p>
          <a:p>
            <a:pPr marL="0" indent="0"/>
            <a:endParaRPr dirty="0"/>
          </a:p>
          <a:p>
            <a:pPr marL="0" indent="0"/>
            <a:r>
              <a:rPr lang="en-US" b="1" dirty="0"/>
              <a:t>Pre-assessments </a:t>
            </a:r>
            <a:r>
              <a:rPr lang="en-US" b="0" dirty="0"/>
              <a:t>are instruments from which d</a:t>
            </a:r>
            <a:r>
              <a:rPr lang="en-US" dirty="0"/>
              <a:t>ata is gathered providing evidence of student learning - what students know, and what they need to learn. This data needs to be shared with students to assist them with goal setting. The data helps educators determine the pacing of the lesson, instructional  strategies to employ, and grouping of students.</a:t>
            </a:r>
          </a:p>
          <a:p>
            <a:pPr marL="0" indent="0"/>
            <a:endParaRPr dirty="0"/>
          </a:p>
          <a:p>
            <a:pPr marL="0" indent="0"/>
            <a:r>
              <a:rPr lang="en-US" b="1" dirty="0"/>
              <a:t>Strategic Planning </a:t>
            </a:r>
            <a:r>
              <a:rPr lang="en-US" dirty="0"/>
              <a:t>consists of designing a plan of action for the learning: setting goals, determining strategies, and establishing benchmarks.  Strategic planning is especially helpful for reaching long goals.</a:t>
            </a:r>
          </a:p>
          <a:p>
            <a:pPr marL="0" indent="0"/>
            <a:endParaRPr dirty="0"/>
          </a:p>
          <a:p>
            <a:pPr marL="0" indent="0"/>
            <a:r>
              <a:rPr lang="en-US" b="1" dirty="0"/>
              <a:t>Learning logs</a:t>
            </a:r>
            <a:r>
              <a:rPr lang="en-US" dirty="0"/>
              <a:t> are used for students to record their reflections on what they are to learn and  how they are going to learn it, including what strategies they will use and any connections they might make. Learning logs should be used during the planning, monitoring, and evaluation stages.</a:t>
            </a:r>
          </a:p>
          <a:p>
            <a:pPr marL="0" indent="0"/>
            <a:endParaRPr dirty="0"/>
          </a:p>
          <a:p>
            <a:pPr marL="0" indent="0"/>
            <a:r>
              <a:rPr lang="en-US" b="1" dirty="0"/>
              <a:t>References</a:t>
            </a:r>
            <a:endParaRPr dirty="0"/>
          </a:p>
          <a:p>
            <a:pPr marL="457200" marR="0" indent="-457200">
              <a:lnSpc>
                <a:spcPct val="107000"/>
              </a:lnSpc>
              <a:spcBef>
                <a:spcPts val="0"/>
              </a:spcBef>
              <a:spcAft>
                <a:spcPts val="100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dirty="0"/>
          </a:p>
          <a:p>
            <a:pPr marL="45720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dirty="0"/>
          </a:p>
          <a:p>
            <a:pPr marL="0" indent="0"/>
            <a:endParaRPr b="1" dirty="0"/>
          </a:p>
          <a:p>
            <a:pPr marL="0" indent="0">
              <a:buClr>
                <a:schemeClr val="dk1"/>
              </a:buClr>
              <a:buSzPts val="1100"/>
            </a:pPr>
            <a:endParaRPr dirty="0"/>
          </a:p>
        </p:txBody>
      </p:sp>
      <p:sp>
        <p:nvSpPr>
          <p:cNvPr id="556" name="Google Shape;556;gbca278e36e_0_8: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35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682518dd1_0_45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e682518dd1_0_45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202124"/>
                </a:solidFill>
                <a:highlight>
                  <a:srgbClr val="FFFFFF"/>
                </a:highlight>
                <a:latin typeface="Calibri" panose="020F0502020204030204" pitchFamily="34" charset="0"/>
                <a:ea typeface="Roboto"/>
                <a:cs typeface="Calibri" panose="020F0502020204030204" pitchFamily="34" charset="0"/>
                <a:sym typeface="Roboto"/>
              </a:rPr>
              <a:t>Video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solidFill>
                  <a:srgbClr val="202124"/>
                </a:solidFill>
                <a:highlight>
                  <a:srgbClr val="FFFFFF"/>
                </a:highlight>
                <a:latin typeface="Calibri" panose="020F0502020204030204" pitchFamily="34" charset="0"/>
                <a:ea typeface="Roboto"/>
                <a:cs typeface="Calibri" panose="020F0502020204030204" pitchFamily="34" charset="0"/>
                <a:sym typeface="Roboto"/>
              </a:rPr>
              <a:t>Teach: Student Goal Setting and Reflection (3:17 minutes)</a:t>
            </a:r>
            <a:endParaRPr lang="en-US" b="0" dirty="0"/>
          </a:p>
          <a:p>
            <a:pPr marL="0" indent="0"/>
            <a:r>
              <a:rPr lang="en-US" u="sng" dirty="0">
                <a:solidFill>
                  <a:schemeClr val="hlink"/>
                </a:solidFill>
                <a:hlinkClick r:id="rId3"/>
              </a:rPr>
              <a:t>https://www.youtube.com/watch?v=yiFWPd1PJZc</a:t>
            </a:r>
            <a:endParaRPr lang="en-US" u="sng" dirty="0">
              <a:solidFill>
                <a:schemeClr val="hlink"/>
              </a:solidFill>
            </a:endParaRPr>
          </a:p>
          <a:p>
            <a:pPr marL="0" indent="0"/>
            <a:endParaRPr lang="en-US" b="1" dirty="0">
              <a:solidFill>
                <a:srgbClr val="202124"/>
              </a:solidFill>
              <a:highlight>
                <a:srgbClr val="FFFFFF"/>
              </a:highlight>
              <a:latin typeface="Calibri" panose="020F0502020204030204" pitchFamily="34" charset="0"/>
              <a:ea typeface="Roboto"/>
              <a:cs typeface="Calibri" panose="020F0502020204030204" pitchFamily="34" charset="0"/>
              <a:sym typeface="Roboto"/>
            </a:endParaRPr>
          </a:p>
          <a:p>
            <a:pPr marL="0" indent="0"/>
            <a:r>
              <a:rPr lang="en-US" b="1" dirty="0">
                <a:solidFill>
                  <a:srgbClr val="202124"/>
                </a:solidFill>
                <a:highlight>
                  <a:srgbClr val="FFFFFF"/>
                </a:highlight>
                <a:latin typeface="Calibri" panose="020F0502020204030204" pitchFamily="34" charset="0"/>
                <a:ea typeface="Roboto"/>
                <a:cs typeface="Calibri" panose="020F0502020204030204" pitchFamily="34" charset="0"/>
                <a:sym typeface="Roboto"/>
              </a:rPr>
              <a:t>To Know/To Say</a:t>
            </a:r>
            <a:endParaRPr dirty="0"/>
          </a:p>
          <a:p>
            <a:pPr marL="0" indent="0"/>
            <a:r>
              <a:rPr lang="en-US" b="0" dirty="0">
                <a:solidFill>
                  <a:srgbClr val="202124"/>
                </a:solidFill>
                <a:highlight>
                  <a:srgbClr val="FFFFFF"/>
                </a:highlight>
                <a:latin typeface="Calibri" panose="020F0502020204030204" pitchFamily="34" charset="0"/>
                <a:ea typeface="Roboto"/>
                <a:cs typeface="Calibri" panose="020F0502020204030204" pitchFamily="34" charset="0"/>
                <a:sym typeface="Roboto"/>
              </a:rPr>
              <a:t>Setting goals is an important strategy for regulating cognition during the planning stage of learning. This video provides an opportunity to observe one teacher’s method for implementing goal setting. We will have time to reflect after the video.</a:t>
            </a:r>
          </a:p>
          <a:p>
            <a:pPr marL="0" indent="0"/>
            <a:endParaRPr dirty="0"/>
          </a:p>
          <a:p>
            <a:pPr marL="0" indent="0"/>
            <a:r>
              <a:rPr lang="en-US" b="1" dirty="0">
                <a:solidFill>
                  <a:srgbClr val="202124"/>
                </a:solidFill>
                <a:highlight>
                  <a:srgbClr val="FFFFFF"/>
                </a:highlight>
                <a:latin typeface="Calibri" panose="020F0502020204030204" pitchFamily="34" charset="0"/>
                <a:ea typeface="Roboto"/>
                <a:cs typeface="Calibri" panose="020F0502020204030204" pitchFamily="34" charset="0"/>
                <a:sym typeface="Roboto"/>
              </a:rPr>
              <a:t>Optional video</a:t>
            </a:r>
            <a:endParaRPr dirty="0"/>
          </a:p>
          <a:p>
            <a:pPr marL="0" indent="0"/>
            <a:r>
              <a:rPr lang="en-US" b="0" i="0" dirty="0">
                <a:solidFill>
                  <a:srgbClr val="3F3F3F"/>
                </a:solidFill>
                <a:latin typeface="Calibri" panose="020F0502020204030204" pitchFamily="34" charset="0"/>
                <a:ea typeface="Helvetica Neue"/>
                <a:cs typeface="Calibri" panose="020F0502020204030204" pitchFamily="34" charset="0"/>
                <a:sym typeface="Helvetica Neue"/>
              </a:rPr>
              <a:t>Learner Led Strategy Video: Goal Setting in Student Conferences</a:t>
            </a:r>
            <a:endParaRPr dirty="0"/>
          </a:p>
          <a:p>
            <a:pPr marL="0" indent="0"/>
            <a:r>
              <a:rPr lang="en-US" b="0" dirty="0">
                <a:solidFill>
                  <a:srgbClr val="202124"/>
                </a:solidFill>
                <a:highlight>
                  <a:srgbClr val="FFFFFF"/>
                </a:highlight>
                <a:latin typeface="Calibri" panose="020F0502020204030204" pitchFamily="34" charset="0"/>
                <a:ea typeface="Roboto"/>
                <a:cs typeface="Calibri" panose="020F0502020204030204" pitchFamily="34" charset="0"/>
                <a:sym typeface="Roboto"/>
              </a:rPr>
              <a:t>https://video.search.yahoo.com/search/video?fr=mcafee&amp;ei=UTF-8&amp;p=Learner+Led+Strategy+Video%3A+Goal+Setting+in+Student+Conferences&amp;type=E211US1441G0#id=1&amp;vid=aa74576f9a5e26f60baf24e840cbf494&amp;action=click</a:t>
            </a:r>
          </a:p>
          <a:p>
            <a:pPr marL="0" indent="0"/>
            <a:endParaRPr dirty="0">
              <a:solidFill>
                <a:srgbClr val="202124"/>
              </a:solidFill>
              <a:highlight>
                <a:srgbClr val="FFFFFF"/>
              </a:highlight>
              <a:latin typeface="Calibri" panose="020F0502020204030204" pitchFamily="34" charset="0"/>
              <a:ea typeface="Roboto"/>
              <a:cs typeface="Calibri" panose="020F0502020204030204" pitchFamily="34" charset="0"/>
              <a:sym typeface="Roboto"/>
            </a:endParaRPr>
          </a:p>
          <a:p>
            <a:pPr marL="0" indent="0"/>
            <a:r>
              <a:rPr lang="en-US" b="1" dirty="0">
                <a:solidFill>
                  <a:srgbClr val="202124"/>
                </a:solidFill>
                <a:highlight>
                  <a:srgbClr val="FFFFFF"/>
                </a:highlight>
                <a:latin typeface="Calibri" panose="020F0502020204030204" pitchFamily="34" charset="0"/>
                <a:ea typeface="Roboto"/>
                <a:cs typeface="Calibri" panose="020F0502020204030204" pitchFamily="34" charset="0"/>
                <a:sym typeface="Roboto"/>
              </a:rPr>
              <a:t>Reference</a:t>
            </a:r>
            <a:endParaRPr dirty="0"/>
          </a:p>
          <a:p>
            <a:pPr marL="45720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VBSchools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(2017, July 14).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 Student goal-setting and reflection</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[Video]. YouTube.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https://www.youtube.com/watch?v=yiFWPd1PJZc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7" name="Google Shape;567;ge682518dd1_0_45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36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Do/To Say</a:t>
            </a:r>
          </a:p>
          <a:p>
            <a:pPr marL="0" indent="0"/>
            <a:r>
              <a:rPr lang="en-US" b="0" dirty="0"/>
              <a:t>These questions provide an opportunity for reflection over the Goal Setting video on the previous slide.</a:t>
            </a:r>
          </a:p>
          <a:p>
            <a:pPr marL="0" indent="0"/>
            <a:endParaRPr lang="en-US" b="1" dirty="0"/>
          </a:p>
          <a:p>
            <a:pPr marL="0" indent="0"/>
            <a:r>
              <a:rPr lang="en-US" b="0" dirty="0"/>
              <a:t>Review the questions on the slide and ask participants to discuss the questions with a shoulder partner or small group. Then share out key take aways with the whole group.</a:t>
            </a:r>
          </a:p>
          <a:p>
            <a:pPr marL="0" indent="0"/>
            <a:endParaRPr lang="en-US" b="1" dirty="0"/>
          </a:p>
          <a:p>
            <a:pPr marL="0" indent="0"/>
            <a:r>
              <a:rPr lang="en-US" b="1" dirty="0"/>
              <a:t>Key Points</a:t>
            </a:r>
            <a:endParaRPr lang="en-US" b="0" dirty="0"/>
          </a:p>
          <a:p>
            <a:pPr marL="0">
              <a:buFont typeface="Arial" panose="020B0604020202020204" pitchFamily="34" charset="0"/>
              <a:buChar char="•"/>
            </a:pPr>
            <a:r>
              <a:rPr lang="en-US" dirty="0"/>
              <a:t>What role does goal setting play in developing metacognitive thinkers? </a:t>
            </a:r>
            <a:r>
              <a:rPr lang="en-US" i="1" dirty="0"/>
              <a:t>Goal setting enables learners to think and plan more effectively so objectives and steps to achieve them are clear and focused. </a:t>
            </a:r>
          </a:p>
          <a:p>
            <a:pPr marL="0">
              <a:buFont typeface="Arial" panose="020B0604020202020204" pitchFamily="34" charset="0"/>
              <a:buChar char="•"/>
            </a:pPr>
            <a:r>
              <a:rPr lang="en-US" dirty="0"/>
              <a:t>What type of goals might students set? </a:t>
            </a:r>
            <a:r>
              <a:rPr lang="en-US" i="1" dirty="0"/>
              <a:t>Academic, behavioral, or personal goals can be set and strived for.</a:t>
            </a:r>
          </a:p>
          <a:p>
            <a:pPr marL="0">
              <a:buFont typeface="Arial" panose="020B0604020202020204" pitchFamily="34" charset="0"/>
              <a:buChar char="•"/>
            </a:pPr>
            <a:r>
              <a:rPr lang="en-US" dirty="0"/>
              <a:t>How can peer collaboration enhance the goal setting process? </a:t>
            </a:r>
            <a:r>
              <a:rPr lang="en-US" i="1" dirty="0"/>
              <a:t>Peer collaboration enables students to use feedback to clarify and reflect more deeply on their goals.</a:t>
            </a:r>
          </a:p>
          <a:p>
            <a:pPr marL="0">
              <a:buFont typeface="Arial" panose="020B0604020202020204" pitchFamily="34" charset="0"/>
              <a:buChar char="•"/>
            </a:pPr>
            <a:r>
              <a:rPr lang="en-US" dirty="0"/>
              <a:t>How might you support goal setting in your classroom and make it manageable? </a:t>
            </a:r>
            <a:r>
              <a:rPr lang="en-US" i="1" dirty="0"/>
              <a:t>Educators can meet individually with a few students each day, use Google docs, and/or peer collaboration for sharing goals and providing feedback. It is important to keep goal setting manageable to ensure that it is done.</a:t>
            </a:r>
          </a:p>
          <a:p>
            <a:pPr marL="0" indent="0"/>
            <a:endParaRPr lang="en-US" b="0"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5740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33: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dirty="0"/>
              <a:t>To Know/To Say/To Do</a:t>
            </a:r>
            <a:endParaRPr dirty="0"/>
          </a:p>
          <a:p>
            <a:pPr marL="0" indent="0"/>
            <a:r>
              <a:rPr lang="en-US" b="0" dirty="0"/>
              <a:t>Using pre-task prompts such as a KWL Chart and/or stem statements help to activate learner prior knowledge, stimulate, and guide thinking so they are more ready to understand and comprehend.</a:t>
            </a:r>
          </a:p>
          <a:p>
            <a:pPr marL="0" indent="0"/>
            <a:endParaRPr lang="en-US" b="0" dirty="0"/>
          </a:p>
          <a:p>
            <a:pPr marL="0" indent="0"/>
            <a:r>
              <a:rPr lang="en-US" b="0" i="1" dirty="0"/>
              <a:t>KWL Charts </a:t>
            </a:r>
            <a:r>
              <a:rPr lang="en-US" b="0" dirty="0"/>
              <a:t>can be created using these questions on the slide. </a:t>
            </a:r>
          </a:p>
          <a:p>
            <a:pPr marL="171450" indent="-171450">
              <a:buFont typeface="Arial" panose="020B0604020202020204" pitchFamily="34" charset="0"/>
              <a:buChar char="•"/>
            </a:pPr>
            <a:r>
              <a:rPr lang="en-US" b="0" dirty="0"/>
              <a:t>The first two questions are discussed, and responses recorded prior to the learning in order to activate prior knowledge and probe learning.  </a:t>
            </a:r>
          </a:p>
          <a:p>
            <a:pPr marL="171450" indent="-171450">
              <a:buFont typeface="Arial" panose="020B0604020202020204" pitchFamily="34" charset="0"/>
              <a:buChar char="•"/>
            </a:pPr>
            <a:r>
              <a:rPr lang="en-US" b="0" dirty="0"/>
              <a:t>The third question is used for reflection after the learning. </a:t>
            </a:r>
          </a:p>
          <a:p>
            <a:pPr marL="171450" indent="-171450">
              <a:buFont typeface="Arial" panose="020B0604020202020204" pitchFamily="34" charset="0"/>
              <a:buChar char="•"/>
            </a:pPr>
            <a:r>
              <a:rPr lang="en-US" b="0" dirty="0"/>
              <a:t>The chart can be posted and made visible to learners so it can be referred to before, during, and after the learning episode.</a:t>
            </a:r>
          </a:p>
          <a:p>
            <a:pPr marL="0" indent="0"/>
            <a:endParaRPr lang="en-US" b="0" dirty="0"/>
          </a:p>
          <a:p>
            <a:pPr marL="0" indent="0"/>
            <a:r>
              <a:rPr lang="en-US" b="0" i="1" dirty="0"/>
              <a:t>Stem Statements </a:t>
            </a:r>
            <a:r>
              <a:rPr lang="en-US" b="0" dirty="0"/>
              <a:t>provide thought prompts to stimulate oral or written responses. </a:t>
            </a:r>
          </a:p>
          <a:p>
            <a:pPr marL="171450" indent="-171450">
              <a:buFont typeface="Arial" panose="020B0604020202020204" pitchFamily="34" charset="0"/>
              <a:buChar char="•"/>
            </a:pPr>
            <a:r>
              <a:rPr lang="en-US" b="0" dirty="0"/>
              <a:t>Student thinking “grows” from the stem, with elaboration that improves understanding.  </a:t>
            </a:r>
          </a:p>
          <a:p>
            <a:pPr marL="171450" indent="-171450">
              <a:buFont typeface="Arial" panose="020B0604020202020204" pitchFamily="34" charset="0"/>
              <a:buChar char="•"/>
            </a:pPr>
            <a:r>
              <a:rPr lang="en-US" b="0" dirty="0"/>
              <a:t>Initially, the instructor provides these stems, however, as learners become more sophisticated in using metacognitive strategies, they can generate their own stems that are personally relevant.</a:t>
            </a:r>
          </a:p>
          <a:p>
            <a:pPr marL="171450" indent="-171450">
              <a:buFont typeface="Arial" panose="020B0604020202020204" pitchFamily="34" charset="0"/>
              <a:buChar char="•"/>
            </a:pPr>
            <a:r>
              <a:rPr lang="en-US" b="0" dirty="0"/>
              <a:t>Students can respond to stems by writing responses in journals or responding and sharing with a partner or group.</a:t>
            </a:r>
          </a:p>
          <a:p>
            <a:pPr marL="0" indent="0"/>
            <a:endParaRPr b="0" dirty="0"/>
          </a:p>
          <a:p>
            <a:pPr marL="0" indent="0"/>
            <a:r>
              <a:rPr lang="en-US" b="1" dirty="0"/>
              <a:t>Activity</a:t>
            </a:r>
            <a:endParaRPr b="1" dirty="0"/>
          </a:p>
          <a:p>
            <a:pPr marL="171450" indent="-171450">
              <a:buFont typeface="Arial" panose="020B0604020202020204" pitchFamily="34" charset="0"/>
              <a:buChar char="•"/>
            </a:pPr>
            <a:r>
              <a:rPr lang="en-US" b="0" dirty="0"/>
              <a:t>Work in groups of 4-6.  </a:t>
            </a:r>
          </a:p>
          <a:p>
            <a:pPr marL="171450" indent="-171450">
              <a:buFont typeface="Arial" panose="020B0604020202020204" pitchFamily="34" charset="0"/>
              <a:buChar char="•"/>
            </a:pPr>
            <a:r>
              <a:rPr lang="en-US" b="0" dirty="0"/>
              <a:t>Use the stem statement “</a:t>
            </a:r>
            <a:r>
              <a:rPr lang="en-US" b="0" i="1" dirty="0"/>
              <a:t>One thing I know about the topic of metacognitive planning is</a:t>
            </a:r>
            <a:r>
              <a:rPr lang="en-US" b="0" dirty="0"/>
              <a:t>…”  </a:t>
            </a:r>
          </a:p>
          <a:p>
            <a:pPr marL="171450" indent="-171450">
              <a:buFont typeface="Arial" panose="020B0604020202020204" pitchFamily="34" charset="0"/>
              <a:buChar char="•"/>
            </a:pPr>
            <a:r>
              <a:rPr lang="en-US" b="0" dirty="0"/>
              <a:t>Give participants 3 minutes to individually jot down as many responses to the stem as they can.  </a:t>
            </a:r>
          </a:p>
          <a:p>
            <a:pPr marL="171450" indent="-171450">
              <a:buFont typeface="Arial" panose="020B0604020202020204" pitchFamily="34" charset="0"/>
              <a:buChar char="•"/>
            </a:pPr>
            <a:r>
              <a:rPr lang="en-US" b="0" dirty="0"/>
              <a:t>Then using a wraparound or round robin strategy have each group member take turns sharing a response in a rapid-fire progression. </a:t>
            </a:r>
          </a:p>
          <a:p>
            <a:pPr marL="171450" indent="-171450">
              <a:buFont typeface="Arial" panose="020B0604020202020204" pitchFamily="34" charset="0"/>
              <a:buChar char="•"/>
            </a:pPr>
            <a:r>
              <a:rPr lang="en-US" b="0" dirty="0"/>
              <a:t>Instruct them not to judge responses, but rather to simply acknowledge.</a:t>
            </a:r>
          </a:p>
          <a:p>
            <a:pPr marL="171450" indent="-171450">
              <a:buFont typeface="Arial" panose="020B0604020202020204" pitchFamily="34" charset="0"/>
              <a:buChar char="•"/>
            </a:pPr>
            <a:r>
              <a:rPr lang="en-US" b="0" dirty="0"/>
              <a:t>This activity not only provides an insight into their own prior knowledge but that of others as well. </a:t>
            </a:r>
          </a:p>
          <a:p>
            <a:pPr marL="171450" indent="-171450">
              <a:buFont typeface="Arial" panose="020B0604020202020204" pitchFamily="34" charset="0"/>
              <a:buChar char="•"/>
            </a:pPr>
            <a:r>
              <a:rPr lang="en-US" b="0" dirty="0"/>
              <a:t>Participants can then do the same for the next stem </a:t>
            </a:r>
            <a:r>
              <a:rPr lang="en-US" b="0" i="1" dirty="0"/>
              <a:t>“When it comes to metacognitive planning – I wonder about…”</a:t>
            </a:r>
          </a:p>
          <a:p>
            <a:pPr marL="0" indent="0"/>
            <a:r>
              <a:rPr lang="en-US" i="0" dirty="0"/>
              <a:t>(The first two stems should provide enough practice to illustrate the stem statement strategy.)</a:t>
            </a:r>
          </a:p>
          <a:p>
            <a:pPr marL="0" indent="0"/>
            <a:endParaRPr i="0" dirty="0"/>
          </a:p>
          <a:p>
            <a:pPr marL="0" indent="0"/>
            <a:r>
              <a:rPr lang="en-US" b="1" dirty="0"/>
              <a:t>References</a:t>
            </a:r>
            <a:endParaRPr dirty="0"/>
          </a:p>
          <a:p>
            <a:pPr marL="0" indent="0"/>
            <a:r>
              <a:rPr lang="en-US" dirty="0"/>
              <a:t>Fogarty, R., &amp; Pete, B. M. (2020). </a:t>
            </a:r>
            <a:r>
              <a:rPr lang="en-US" i="1" dirty="0"/>
              <a:t>Metacognition: The neglected skill set for empowering students</a:t>
            </a:r>
            <a:r>
              <a:rPr lang="en-US" dirty="0"/>
              <a:t>. Bloomington: Solution Tree Press.</a:t>
            </a:r>
            <a:endParaRPr dirty="0"/>
          </a:p>
          <a:p>
            <a:pPr marL="0" indent="0"/>
            <a:endParaRPr b="1" dirty="0"/>
          </a:p>
          <a:p>
            <a:pPr marL="457200" marR="0" indent="-457200">
              <a:lnSpc>
                <a:spcPct val="107000"/>
              </a:lnSpc>
              <a:spcBef>
                <a:spcPts val="0"/>
              </a:spcBef>
              <a:spcAft>
                <a:spcPts val="1000"/>
              </a:spcAft>
              <a:buNone/>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7" name="Google Shape;577;p33: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8702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Say</a:t>
            </a:r>
            <a:endParaRPr lang="en-US" dirty="0"/>
          </a:p>
          <a:p>
            <a:pPr marL="0" indent="0"/>
            <a:r>
              <a:rPr lang="en-US" b="0" dirty="0"/>
              <a:t>Using pre-task organizational tools is a great strategy to help foster metacognitive thinking. Educators must keep in mind that the tool alone is not enough. It’s important that teachers provide strategic implicit and explicit instructional support along with the tool in order to develop high levels of metacognitive thinking in students. </a:t>
            </a:r>
          </a:p>
          <a:p>
            <a:pPr marL="0" indent="0"/>
            <a:endParaRPr lang="en-US" b="0" dirty="0"/>
          </a:p>
          <a:p>
            <a:pPr marL="0" indent="0"/>
            <a:r>
              <a:rPr lang="en-US" b="1" dirty="0"/>
              <a:t>To Do</a:t>
            </a:r>
          </a:p>
          <a:p>
            <a:pPr marL="0" indent="0"/>
            <a:r>
              <a:rPr lang="en-US" b="0" dirty="0"/>
              <a:t>Review the information on the slide and explain that an example of a pre-task organizational tool is shown. Explain that the next activity will help illustrate the importance of providing strategic instructional support when providing organizational tools.</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6085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Handout 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ea typeface="Times New Roman" panose="02020603050405020304" pitchFamily="18" charset="0"/>
                <a:cs typeface="Calibri" panose="020F0502020204030204" pitchFamily="34" charset="0"/>
              </a:rPr>
              <a:t>Scenarios: Pre-task Organizational Tools and Instructional Support</a:t>
            </a:r>
            <a:endParaRPr lang="en-US" sz="1200" dirty="0">
              <a:ea typeface="Times New Roman" panose="02020603050405020304" pitchFamily="18" charset="0"/>
              <a:cs typeface="Calibri" panose="020F0502020204030204" pitchFamily="34" charset="0"/>
            </a:endParaRPr>
          </a:p>
          <a:p>
            <a:pPr marL="0" indent="0"/>
            <a:r>
              <a:rPr lang="en-US" b="0" i="0" dirty="0"/>
              <a:t>Note: have copies ready for participants to use.</a:t>
            </a:r>
            <a:endParaRPr lang="en-US" b="1" dirty="0"/>
          </a:p>
          <a:p>
            <a:pPr marL="0" indent="0"/>
            <a:endParaRPr lang="en-US" b="1" dirty="0"/>
          </a:p>
          <a:p>
            <a:pPr marL="0" indent="0"/>
            <a:r>
              <a:rPr lang="en-US" b="1" dirty="0"/>
              <a:t>To Know/To Say</a:t>
            </a:r>
          </a:p>
          <a:p>
            <a:pPr marL="0" indent="0"/>
            <a:r>
              <a:rPr lang="en-US" b="0" dirty="0"/>
              <a:t>This</a:t>
            </a:r>
            <a:r>
              <a:rPr lang="en-US" b="1" dirty="0"/>
              <a:t> </a:t>
            </a:r>
            <a:r>
              <a:rPr lang="en-US" b="0" dirty="0"/>
              <a:t>activity will give you an opportunity to “observe” and discuss four different teachers’ approaches to a learning task and the level of support each provides for regulating and promoting metacognition.  </a:t>
            </a:r>
          </a:p>
          <a:p>
            <a:pPr marL="171450" indent="-171450">
              <a:buFont typeface="Arial" panose="020B0604020202020204" pitchFamily="34" charset="0"/>
              <a:buChar char="•"/>
            </a:pPr>
            <a:r>
              <a:rPr lang="en-US" b="0" dirty="0"/>
              <a:t>Group participants into collaborative teams, ideally four to a team.</a:t>
            </a:r>
          </a:p>
          <a:p>
            <a:pPr marL="171450" indent="-171450">
              <a:buFont typeface="Arial" panose="020B0604020202020204" pitchFamily="34" charset="0"/>
              <a:buChar char="•"/>
            </a:pPr>
            <a:r>
              <a:rPr lang="en-US" b="0" dirty="0"/>
              <a:t>Begin by reading the Background and Directions on the handout and/or slide.</a:t>
            </a:r>
          </a:p>
          <a:p>
            <a:pPr marL="171450" indent="-171450">
              <a:buFont typeface="Arial" panose="020B0604020202020204" pitchFamily="34" charset="0"/>
              <a:buChar char="•"/>
            </a:pPr>
            <a:r>
              <a:rPr lang="en-US" b="0" dirty="0"/>
              <a:t>Make sure each participant has a copy of the handout.</a:t>
            </a:r>
          </a:p>
          <a:p>
            <a:pPr marL="171450" indent="-171450">
              <a:buFont typeface="Arial" panose="020B0604020202020204" pitchFamily="34" charset="0"/>
              <a:buChar char="•"/>
            </a:pPr>
            <a:r>
              <a:rPr lang="en-US" b="0" dirty="0"/>
              <a:t>Then take turns reading each teacher scenario.  </a:t>
            </a:r>
          </a:p>
          <a:p>
            <a:pPr marL="171450" indent="-171450">
              <a:buFont typeface="Arial" panose="020B0604020202020204" pitchFamily="34" charset="0"/>
              <a:buChar char="•"/>
            </a:pPr>
            <a:r>
              <a:rPr lang="en-US" b="0" dirty="0"/>
              <a:t>After each scenario is read, teams are to discuss what, if any instructional supports are provided to students that encourage metacognitive thinking.    </a:t>
            </a:r>
          </a:p>
          <a:p>
            <a:pPr marL="171450" indent="-171450">
              <a:buFont typeface="Arial" panose="020B0604020202020204" pitchFamily="34" charset="0"/>
              <a:buChar char="•"/>
            </a:pPr>
            <a:r>
              <a:rPr lang="en-US" b="0" dirty="0"/>
              <a:t>Once all scenarios have been read, collaborate with your team and discuss key instructional supports that are needed to promote student metacognitive thinking when using organizational planning tools.  </a:t>
            </a:r>
          </a:p>
          <a:p>
            <a:pPr marL="171450" indent="-171450">
              <a:buFont typeface="Arial" panose="020B0604020202020204" pitchFamily="34" charset="0"/>
              <a:buChar char="•"/>
            </a:pPr>
            <a:r>
              <a:rPr lang="en-US" b="0" dirty="0"/>
              <a:t>Encourage sharing-out of key take-aways. </a:t>
            </a:r>
          </a:p>
          <a:p>
            <a:pPr marL="171450" indent="-171450">
              <a:buFont typeface="Arial" panose="020B0604020202020204" pitchFamily="34" charset="0"/>
              <a:buChar char="•"/>
            </a:pPr>
            <a:r>
              <a:rPr lang="en-US" b="0" dirty="0"/>
              <a:t>Once you conclude your discussion, you can use the Summary at the end of the handout to enhance learning.</a:t>
            </a:r>
          </a:p>
          <a:p>
            <a:pPr marL="171450" indent="-171450">
              <a:buFont typeface="Arial" panose="020B0604020202020204" pitchFamily="34" charset="0"/>
              <a:buChar char="•"/>
            </a:pPr>
            <a:r>
              <a:rPr lang="en-US" sz="1900" b="0" dirty="0"/>
              <a:t>Remind them that t</a:t>
            </a:r>
            <a:r>
              <a:rPr lang="en-US" sz="1900" dirty="0"/>
              <a:t>eachers should model and explicitly teach students how and why to use the tool, explain why it is beneficial, and point out how they might use this organizer in the future. It is also important for educators to show students how they might monitor their learning by asking themselves questions while using the tool.</a:t>
            </a:r>
          </a:p>
          <a:p>
            <a:pPr marL="0" indent="0"/>
            <a:endParaRPr lang="en-US" b="0" dirty="0"/>
          </a:p>
          <a:p>
            <a:pPr marL="0" indent="0"/>
            <a:r>
              <a:rPr lang="en-US" b="1" dirty="0"/>
              <a:t>Reference</a:t>
            </a:r>
            <a:endParaRPr lang="en-US" dirty="0"/>
          </a:p>
          <a:p>
            <a:pPr marL="457200" marR="0" indent="-457200">
              <a:lnSpc>
                <a:spcPct val="107000"/>
              </a:lnSpc>
              <a:spcBef>
                <a:spcPts val="0"/>
              </a:spcBef>
              <a:spcAft>
                <a:spcPts val="1000"/>
              </a:spcAft>
              <a:buNone/>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100"/>
            </a:pPr>
            <a:endParaRPr lang="en-US" dirty="0"/>
          </a:p>
          <a:p>
            <a:pPr marL="0" indent="0"/>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990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e682518dd1_0_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e682518dd1_0_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b="1" dirty="0"/>
              <a:t>Handout 6</a:t>
            </a:r>
          </a:p>
          <a:p>
            <a:pPr marL="0" indent="0"/>
            <a:r>
              <a:rPr lang="en-US" b="0" dirty="0"/>
              <a:t>Making Predictions Using BET</a:t>
            </a:r>
          </a:p>
          <a:p>
            <a:pPr marL="0" indent="0"/>
            <a:endParaRPr lang="en-US" b="1" dirty="0"/>
          </a:p>
          <a:p>
            <a:pPr marL="0" indent="0"/>
            <a:r>
              <a:rPr lang="en-US" b="1" dirty="0"/>
              <a:t>To Know/To Do</a:t>
            </a:r>
            <a:endParaRPr dirty="0"/>
          </a:p>
          <a:p>
            <a:pPr marL="171450" indent="-171450">
              <a:buFont typeface="Arial" panose="020B0604020202020204" pitchFamily="34" charset="0"/>
              <a:buChar char="•"/>
            </a:pPr>
            <a:r>
              <a:rPr lang="en-US" b="0" dirty="0"/>
              <a:t>This slide provides a pneumonic device to support learners in making predictions</a:t>
            </a:r>
            <a:r>
              <a:rPr lang="en-US" dirty="0"/>
              <a:t> and can be used in planning.</a:t>
            </a:r>
          </a:p>
          <a:p>
            <a:pPr marL="171450" indent="-171450">
              <a:buFont typeface="Arial" panose="020B0604020202020204" pitchFamily="34" charset="0"/>
              <a:buChar char="•"/>
            </a:pPr>
            <a:r>
              <a:rPr lang="en-US" b="0" dirty="0"/>
              <a:t>Discuss the mental processes involved in making predictions and review the BET strategy as outlined on the slide.  </a:t>
            </a:r>
          </a:p>
          <a:p>
            <a:pPr marL="171450" indent="-171450">
              <a:buFont typeface="Arial" panose="020B0604020202020204" pitchFamily="34" charset="0"/>
              <a:buChar char="•"/>
            </a:pPr>
            <a:r>
              <a:rPr lang="en-US" b="0" dirty="0"/>
              <a:t>Ask participants to find Handout 6. They will apply it on the next slide.</a:t>
            </a:r>
          </a:p>
          <a:p>
            <a:pPr marL="0" indent="0"/>
            <a:endParaRPr b="0" dirty="0"/>
          </a:p>
          <a:p>
            <a:pPr marL="0" indent="0"/>
            <a:r>
              <a:rPr lang="en-US" b="1" dirty="0"/>
              <a:t>To Say</a:t>
            </a:r>
            <a:endParaRPr b="1" dirty="0"/>
          </a:p>
          <a:p>
            <a:pPr marL="0" indent="0"/>
            <a:r>
              <a:rPr lang="en-US" dirty="0"/>
              <a:t>Predicting is an important strategy used for planning that we constantly use. To make predictions, we must look beyond the given information and make an “educated guess” based on both prior knowledge and new information gathered. In synthesizing this information, along with using common sense, we predict or make a “bet” at what most likely will occur.</a:t>
            </a:r>
          </a:p>
          <a:p>
            <a:pPr marL="0" indent="0"/>
            <a:endParaRPr dirty="0"/>
          </a:p>
          <a:p>
            <a:pPr marL="0" indent="0"/>
            <a:r>
              <a:rPr lang="en-US" dirty="0"/>
              <a:t>The BET strategy can be used to support learners in making predictions. You will be using Handout 6 as we make predictions while watching some video clips on the next slide.</a:t>
            </a:r>
          </a:p>
          <a:p>
            <a:pPr marL="0" indent="0"/>
            <a:endParaRPr lang="en-US" dirty="0"/>
          </a:p>
          <a:p>
            <a:pPr marL="0" indent="0"/>
            <a:r>
              <a:rPr lang="en-US" b="1" dirty="0"/>
              <a:t>Reference</a:t>
            </a:r>
            <a:endParaRPr b="1"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b="1" dirty="0"/>
          </a:p>
          <a:p>
            <a:pPr marL="0" indent="0"/>
            <a:endParaRPr b="1" dirty="0"/>
          </a:p>
        </p:txBody>
      </p:sp>
      <p:sp>
        <p:nvSpPr>
          <p:cNvPr id="604" name="Google Shape;604;ge682518dd1_0_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41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2811565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3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dirty="0"/>
              <a:t>Handout 6</a:t>
            </a:r>
          </a:p>
          <a:p>
            <a:pPr marL="0" indent="0"/>
            <a:r>
              <a:rPr lang="en-US" b="0" dirty="0"/>
              <a:t>Making Predictions Using BET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Video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What will happen? (3:16 minutes)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sng" strike="noStrike" cap="none" dirty="0">
                <a:solidFill>
                  <a:srgbClr val="000000"/>
                </a:solidFill>
                <a:latin typeface="Calibri" panose="020F0502020204030204" pitchFamily="34" charset="0"/>
                <a:ea typeface="Arial"/>
                <a:cs typeface="Calibri" panose="020F0502020204030204" pitchFamily="34" charset="0"/>
                <a:sym typeface="Arial"/>
                <a:hlinkClick r:id="rId3">
                  <a:extLst>
                    <a:ext uri="{A12FA001-AC4F-418D-AE19-62706E023703}">
                      <ahyp:hlinkClr xmlns:ahyp="http://schemas.microsoft.com/office/drawing/2018/hyperlinkcolor" val="tx"/>
                    </a:ext>
                  </a:extLst>
                </a:hlinkClick>
              </a:rPr>
              <a:t>https://www.youtube.com/watch?v=qyzaLMHxVw0</a:t>
            </a:r>
            <a:endParaRPr lang="en-US" sz="1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indent="0"/>
            <a:endParaRPr lang="en-US" b="1" dirty="0"/>
          </a:p>
          <a:p>
            <a:pPr marL="0" indent="0"/>
            <a:r>
              <a:rPr lang="en-US" b="1" dirty="0"/>
              <a:t>To Know</a:t>
            </a:r>
            <a:endParaRPr dirty="0"/>
          </a:p>
          <a:p>
            <a:pPr marL="0" indent="0"/>
            <a:r>
              <a:rPr lang="en-US" b="0" dirty="0"/>
              <a:t>This video provides a “brain break” for participants while also demonstrating the BET strategy that can be used with learners for making predictions</a:t>
            </a:r>
            <a:r>
              <a:rPr lang="en-US" b="1" dirty="0"/>
              <a:t>.</a:t>
            </a:r>
          </a:p>
          <a:p>
            <a:pPr marL="0" indent="0"/>
            <a:endParaRPr dirty="0"/>
          </a:p>
          <a:p>
            <a:pPr marL="0" indent="0"/>
            <a:r>
              <a:rPr lang="en-US" b="1" dirty="0"/>
              <a:t>To Do/To Say</a:t>
            </a:r>
          </a:p>
          <a:p>
            <a:pPr marL="171450" indent="-171450">
              <a:buFont typeface="Arial" panose="020B0604020202020204" pitchFamily="34" charset="0"/>
              <a:buChar char="•"/>
            </a:pPr>
            <a:r>
              <a:rPr lang="en-US" b="0" dirty="0"/>
              <a:t>Review the BET strategy as we’ll use this strategy as we watch the video and make predictions.</a:t>
            </a:r>
          </a:p>
          <a:p>
            <a:pPr marL="633879" lvl="1" indent="-176679">
              <a:buFont typeface="Arial" panose="020B0604020202020204" pitchFamily="34" charset="0"/>
              <a:buChar char="•"/>
            </a:pPr>
            <a:r>
              <a:rPr lang="en-US" b="0" dirty="0"/>
              <a:t>Base prediction on facts or information at hand</a:t>
            </a:r>
          </a:p>
          <a:p>
            <a:pPr marL="633879" lvl="1" indent="-176679">
              <a:buFont typeface="Arial" panose="020B0604020202020204" pitchFamily="34" charset="0"/>
              <a:buChar char="•"/>
            </a:pPr>
            <a:r>
              <a:rPr lang="en-US" b="0" dirty="0"/>
              <a:t>Express probabilities and possibilities</a:t>
            </a:r>
          </a:p>
          <a:p>
            <a:pPr marL="633879" lvl="1" indent="-176679">
              <a:buFont typeface="Arial" panose="020B0604020202020204" pitchFamily="34" charset="0"/>
              <a:buChar char="•"/>
            </a:pPr>
            <a:r>
              <a:rPr lang="en-US" b="0" dirty="0"/>
              <a:t>Take a reasonable guess</a:t>
            </a:r>
            <a:endParaRPr b="0" dirty="0"/>
          </a:p>
          <a:p>
            <a:pPr marL="171450" indent="-171450">
              <a:buFont typeface="Arial" panose="020B0604020202020204" pitchFamily="34" charset="0"/>
              <a:buChar char="•"/>
            </a:pPr>
            <a:r>
              <a:rPr lang="en-US" b="0" dirty="0"/>
              <a:t>Show the beginning of the video clip segment, then stop and have participants make a prediction about what will happen next. </a:t>
            </a:r>
          </a:p>
          <a:p>
            <a:pPr marL="628650" lvl="1" indent="-171450">
              <a:buFont typeface="Arial" panose="020B0604020202020204" pitchFamily="34" charset="0"/>
              <a:buChar char="•"/>
            </a:pPr>
            <a:r>
              <a:rPr lang="en-US" b="0" dirty="0"/>
              <a:t>Predictions and evidence can be recorded on the handout. </a:t>
            </a:r>
          </a:p>
          <a:p>
            <a:pPr marL="171450" lvl="0" indent="-171450">
              <a:buFont typeface="Arial" panose="020B0604020202020204" pitchFamily="34" charset="0"/>
              <a:buChar char="•"/>
            </a:pPr>
            <a:r>
              <a:rPr lang="en-US" b="0" dirty="0"/>
              <a:t>Then show the remainder of the clip so they can compare their predictions with the actual outcomes.   </a:t>
            </a:r>
          </a:p>
          <a:p>
            <a:pPr marL="171450" lvl="0" indent="-171450">
              <a:buFont typeface="Arial" panose="020B0604020202020204" pitchFamily="34" charset="0"/>
              <a:buChar char="•"/>
            </a:pPr>
            <a:r>
              <a:rPr lang="en-US" b="0" dirty="0"/>
              <a:t>You can use some or all the clips depending on time available.</a:t>
            </a:r>
          </a:p>
          <a:p>
            <a:pPr marL="0" indent="0"/>
            <a:endParaRPr dirty="0"/>
          </a:p>
          <a:p>
            <a:pPr marL="0" indent="0"/>
            <a:r>
              <a:rPr lang="en-US" b="1" dirty="0"/>
              <a:t>References</a:t>
            </a:r>
            <a:endParaRPr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AW Teaching. (2016, January 23).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Predictions: Grammar activity “What will happen?”</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[Video]. YouTube.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https://www.youtube.com/watch?v=qyzaLMHxVw0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b="0"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b="1" dirty="0"/>
          </a:p>
          <a:p>
            <a:pPr marL="0" indent="0"/>
            <a:endParaRPr b="1" dirty="0"/>
          </a:p>
          <a:p>
            <a:pPr marL="0" indent="0"/>
            <a:endParaRPr b="1" dirty="0"/>
          </a:p>
          <a:p>
            <a:pPr marL="0" indent="0"/>
            <a:endParaRPr b="0" dirty="0"/>
          </a:p>
          <a:p>
            <a:pPr marL="0" indent="0"/>
            <a:endParaRPr dirty="0"/>
          </a:p>
        </p:txBody>
      </p:sp>
      <p:sp>
        <p:nvSpPr>
          <p:cNvPr id="612" name="Google Shape;612;p3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42</a:t>
            </a:fld>
            <a:endParaRPr sz="12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b8d5bc5bf5_0_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gb8d5bc5bf5_0_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b="1" dirty="0"/>
              <a:t>To Know/To Say/To Do</a:t>
            </a:r>
            <a:endParaRPr b="1" dirty="0"/>
          </a:p>
          <a:p>
            <a:pPr marL="171450" indent="-171450">
              <a:buFont typeface="Arial" panose="020B0604020202020204" pitchFamily="34" charset="0"/>
              <a:buChar char="•"/>
            </a:pPr>
            <a:r>
              <a:rPr lang="en-US" dirty="0"/>
              <a:t>Monitoring learning means tracking the learning to determine if understanding is occurring and, if not, considering different strategies to employ to ensure the learning. </a:t>
            </a:r>
          </a:p>
          <a:p>
            <a:pPr marL="171450" indent="-171450">
              <a:buFont typeface="Arial" panose="020B0604020202020204" pitchFamily="34" charset="0"/>
              <a:buChar char="•"/>
            </a:pPr>
            <a:r>
              <a:rPr lang="en-US" dirty="0"/>
              <a:t>Monitoring allows learners to recognize when they do not understand, and it also allows them to be flexible in the use of strategies.  </a:t>
            </a:r>
          </a:p>
          <a:p>
            <a:pPr marL="171450" indent="-171450">
              <a:buFont typeface="Arial" panose="020B0604020202020204" pitchFamily="34" charset="0"/>
              <a:buChar char="•"/>
            </a:pPr>
            <a:r>
              <a:rPr lang="en-US" dirty="0"/>
              <a:t>Continuous, consistent, and deliberate monitoring during learning allows for constant adjustment and necessary revisions along the way.</a:t>
            </a:r>
            <a:endParaRPr dirty="0"/>
          </a:p>
          <a:p>
            <a:pPr marL="0" indent="0"/>
            <a:endParaRPr b="1" dirty="0"/>
          </a:p>
          <a:p>
            <a:pPr marL="0" indent="0">
              <a:buClr>
                <a:schemeClr val="dk1"/>
              </a:buClr>
            </a:pPr>
            <a:r>
              <a:rPr lang="en-US" b="1" dirty="0"/>
              <a:t>Reference</a:t>
            </a:r>
            <a:endParaRPr dirty="0"/>
          </a:p>
          <a:p>
            <a:pPr marL="457200" marR="0" indent="-457200">
              <a:lnSpc>
                <a:spcPct val="107000"/>
              </a:lnSpc>
              <a:spcBef>
                <a:spcPts val="0"/>
              </a:spcBef>
              <a:spcAft>
                <a:spcPts val="100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b="1" dirty="0"/>
          </a:p>
        </p:txBody>
      </p:sp>
      <p:sp>
        <p:nvSpPr>
          <p:cNvPr id="635" name="Google Shape;635;gb8d5bc5bf5_0_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400"/>
            </a:pPr>
            <a:fld id="{00000000-1234-1234-1234-123412341234}" type="slidenum">
              <a:rPr lang="en-US">
                <a:latin typeface="Calibri" panose="020F0502020204030204" pitchFamily="34" charset="0"/>
                <a:cs typeface="Calibri" panose="020F0502020204030204" pitchFamily="34" charset="0"/>
              </a:rPr>
              <a:pPr algn="r">
                <a:buSzPts val="1400"/>
              </a:pPr>
              <a:t>43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pPr>
            <a:r>
              <a:rPr lang="en-US" b="1" dirty="0"/>
              <a:t>Handout 4</a:t>
            </a:r>
          </a:p>
          <a:p>
            <a:pPr marL="0" indent="0">
              <a:buClr>
                <a:schemeClr val="dk1"/>
              </a:buClr>
            </a:pPr>
            <a:r>
              <a:rPr lang="en-US" b="0" dirty="0"/>
              <a:t>Metacognitive Note Catcher</a:t>
            </a:r>
          </a:p>
          <a:p>
            <a:pPr marL="0" indent="0">
              <a:buClr>
                <a:schemeClr val="dk1"/>
              </a:buClr>
            </a:pPr>
            <a:endParaRPr lang="en-US" b="1" dirty="0"/>
          </a:p>
          <a:p>
            <a:pPr marL="0" indent="0">
              <a:buClr>
                <a:schemeClr val="dk1"/>
              </a:buClr>
            </a:pPr>
            <a:r>
              <a:rPr lang="en-US" b="1" dirty="0"/>
              <a:t>To Know/To Do</a:t>
            </a:r>
            <a:endParaRPr lang="en-US" dirty="0"/>
          </a:p>
          <a:p>
            <a:pPr marL="0" indent="0">
              <a:buClr>
                <a:schemeClr val="dk1"/>
              </a:buClr>
            </a:pPr>
            <a:r>
              <a:rPr lang="en-US" b="0" dirty="0"/>
              <a:t>Going back to the Metacognitive Note Catcher, Handout 4, that was used earlier, participants will now use it to reflect and record learning insights and notes in the “During Lesson” section.</a:t>
            </a:r>
            <a:r>
              <a:rPr lang="en-US" dirty="0"/>
              <a:t> </a:t>
            </a:r>
          </a:p>
          <a:p>
            <a:pPr marL="0" indent="0">
              <a:buClr>
                <a:schemeClr val="dk1"/>
              </a:buClr>
            </a:pPr>
            <a:endParaRPr lang="en-US" b="0" dirty="0"/>
          </a:p>
          <a:p>
            <a:pPr marL="0" indent="0">
              <a:buClr>
                <a:schemeClr val="dk1"/>
              </a:buClr>
              <a:buSzPts val="1100"/>
            </a:pPr>
            <a:r>
              <a:rPr lang="en-US" b="1" dirty="0"/>
              <a:t>Reference</a:t>
            </a:r>
            <a:endParaRPr lang="en-US"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Centre for Innovation and Excellence in Learning. (2017, August).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and Learning Handbook</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[PDF file]. Vancouver Island University.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https://ciel.viu.ca/sites/default/files/web-aug-17-viu-new-faculty-handbook-print.pdf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Bef>
                <a:spcPts val="1031"/>
              </a:spcBef>
              <a:buSzPts val="1800"/>
            </a:pPr>
            <a:endParaRPr lang="en-US" dirty="0"/>
          </a:p>
          <a:p>
            <a:pPr marL="0" indent="0"/>
            <a:endParaRPr lang="en-US" dirty="0"/>
          </a:p>
          <a:p>
            <a:pPr marL="0" indent="0"/>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549623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bca278e36e_0_2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gbca278e36e_0_26: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sz="1400" b="1"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Know/To Say/To Do</a:t>
            </a:r>
            <a:endParaRPr lang="en-US" sz="1400" dirty="0"/>
          </a:p>
          <a:p>
            <a:pPr marL="0" indent="0"/>
            <a:r>
              <a:rPr lang="en-US" sz="1400"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Review and expand on slide information. </a:t>
            </a:r>
          </a:p>
          <a:p>
            <a:pPr marL="285750" indent="-285750">
              <a:buFont typeface="Arial" panose="020B0604020202020204" pitchFamily="34" charset="0"/>
              <a:buChar char="•"/>
            </a:pPr>
            <a:r>
              <a:rPr lang="en-US" sz="1400"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To monitor is to check one’s progress and look over something as it is actually being done.  </a:t>
            </a:r>
          </a:p>
          <a:p>
            <a:pPr marL="285750" indent="-285750">
              <a:buFont typeface="Arial" panose="020B0604020202020204" pitchFamily="34" charset="0"/>
              <a:buChar char="•"/>
            </a:pPr>
            <a:r>
              <a:rPr lang="en-US" sz="1400"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Monitoring is a reflective metacognitive activity that differs from the thorough scrutinizing of the planning stage.  </a:t>
            </a:r>
          </a:p>
          <a:p>
            <a:pPr marL="285750" indent="-285750">
              <a:buFont typeface="Arial" panose="020B0604020202020204" pitchFamily="34" charset="0"/>
              <a:buChar char="•"/>
            </a:pPr>
            <a:r>
              <a:rPr lang="en-US" sz="1400"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This cognitive process allows for constant adjustment and necessary revision along the way.  </a:t>
            </a:r>
          </a:p>
          <a:p>
            <a:pPr marL="285750" indent="-285750">
              <a:buFont typeface="Arial" panose="020B0604020202020204" pitchFamily="34" charset="0"/>
              <a:buChar char="•"/>
            </a:pPr>
            <a:r>
              <a:rPr lang="en-US" sz="1400"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It also helps to prevent lengthy backtracking later.</a:t>
            </a:r>
          </a:p>
          <a:p>
            <a:pPr marL="58893" indent="-58893">
              <a:buClr>
                <a:srgbClr val="525252"/>
              </a:buClr>
              <a:buSzPts val="2700"/>
            </a:pPr>
            <a:endParaRPr lang="en-US" sz="1100" b="1" dirty="0">
              <a:solidFill>
                <a:srgbClr val="525252"/>
              </a:solidFill>
              <a:highlight>
                <a:srgbClr val="FFFFFF"/>
              </a:highlight>
              <a:latin typeface="Calibri" panose="020F0502020204030204" pitchFamily="34" charset="0"/>
              <a:ea typeface="Verdana"/>
              <a:cs typeface="Calibri" panose="020F0502020204030204" pitchFamily="34" charset="0"/>
              <a:sym typeface="Verdana"/>
            </a:endParaRPr>
          </a:p>
          <a:p>
            <a:pPr marL="0" indent="0">
              <a:buClr>
                <a:schemeClr val="dk1"/>
              </a:buClr>
            </a:pPr>
            <a:r>
              <a:rPr lang="en-US" sz="1400" b="1" dirty="0"/>
              <a:t>Reference</a:t>
            </a:r>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5" name="Google Shape;545;gbca278e36e_0_26: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45</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6038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To Know/To Say/To Do</a:t>
            </a:r>
          </a:p>
          <a:p>
            <a:pPr marL="171450" indent="-171450">
              <a:buFont typeface="Arial" panose="020B0604020202020204" pitchFamily="34" charset="0"/>
              <a:buChar char="•"/>
            </a:pPr>
            <a:r>
              <a:rPr lang="en-US"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Review the questions learners should ask themselves during this stage.</a:t>
            </a:r>
          </a:p>
          <a:p>
            <a:pPr marL="171450" indent="-171450">
              <a:buFont typeface="Arial" panose="020B0604020202020204" pitchFamily="34" charset="0"/>
              <a:buChar char="•"/>
            </a:pPr>
            <a:r>
              <a:rPr lang="en-US" dirty="0"/>
              <a:t>Ask participants how they have experienced these self-questions as they monitor their own learning and if there are other questions they pose as they self-monitor their learning.  </a:t>
            </a:r>
          </a:p>
          <a:p>
            <a:pPr marL="171450" indent="-171450">
              <a:buFont typeface="Arial" panose="020B0604020202020204" pitchFamily="34" charset="0"/>
              <a:buChar char="•"/>
            </a:pPr>
            <a:r>
              <a:rPr lang="en-US" dirty="0"/>
              <a:t>This can be discussed with a shoulder partner and then key ideas shared with the whole group.</a:t>
            </a:r>
          </a:p>
          <a:p>
            <a:pPr marL="0" indent="0" defTabSz="942289">
              <a:buClr>
                <a:srgbClr val="525252"/>
              </a:buClr>
              <a:buSzPts val="2700"/>
              <a:defRPr/>
            </a:pPr>
            <a:endParaRPr lang="en-US" dirty="0"/>
          </a:p>
          <a:p>
            <a:pPr marL="0" indent="0">
              <a:buClr>
                <a:schemeClr val="dk1"/>
              </a:buClr>
            </a:pPr>
            <a:r>
              <a:rPr lang="en-US" b="1" dirty="0"/>
              <a:t>Reference</a:t>
            </a:r>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SzPts val="2400"/>
            </a:pPr>
            <a:endParaRPr lang="en-US" dirty="0"/>
          </a:p>
          <a:p>
            <a:pPr marL="0" indent="0"/>
            <a:endParaRPr lang="en-US" dirty="0">
              <a:solidFill>
                <a:srgbClr val="525252"/>
              </a:solidFill>
              <a:highlight>
                <a:srgbClr val="FFFFFF"/>
              </a:highlight>
              <a:latin typeface="Calibri" panose="020F0502020204030204" pitchFamily="34" charset="0"/>
              <a:ea typeface="Verdana"/>
              <a:cs typeface="Calibri" panose="020F0502020204030204" pitchFamily="34" charset="0"/>
              <a:sym typeface="Verdana"/>
            </a:endParaRP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46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7767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3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3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dirty="0"/>
              <a:t>To Know/To Say/To Do</a:t>
            </a:r>
            <a:endParaRPr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t>Read and expand on the slide information.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t>Learners need to develop specific skills in order to effectively self-monitor for successful performance on intellectual tasks.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Teachers can use this list to identify areas where students struggle in the self-monitoring process and then teach these skills explicitly. </a:t>
            </a:r>
            <a:endParaRPr dirty="0"/>
          </a:p>
          <a:p>
            <a:pPr marL="0" indent="0"/>
            <a:endParaRPr b="0" dirty="0"/>
          </a:p>
          <a:p>
            <a:pPr marL="0" indent="0"/>
            <a:r>
              <a:rPr lang="en-US" b="1" dirty="0"/>
              <a:t>References</a:t>
            </a:r>
            <a:endParaRPr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Rigney, J. W. (1980). Cognitive learning strategies and dualities in information processing. In R. E. Snow, P. A. Federico, W. E. Montague (Eds.),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Aptitude, learning, and instruction</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Routledge.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b="0" dirty="0"/>
          </a:p>
        </p:txBody>
      </p:sp>
      <p:sp>
        <p:nvSpPr>
          <p:cNvPr id="667" name="Google Shape;667;p3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47</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Say</a:t>
            </a:r>
            <a:endParaRPr lang="en-US" dirty="0"/>
          </a:p>
          <a:p>
            <a:pPr marL="0" indent="0"/>
            <a:r>
              <a:rPr lang="en-US" b="0" dirty="0"/>
              <a:t>Learners must monitor their actions in metacognitive ways by thinking about their behaviors. Even though they may be reluctant to move off course, they must be able to know when something either is on the right track or needs changing. Some of the strategies that learners can use for monitoring include the following.</a:t>
            </a:r>
          </a:p>
          <a:p>
            <a:pPr marL="171450" indent="-171450">
              <a:buFont typeface="Arial" panose="020B0604020202020204" pitchFamily="34" charset="0"/>
              <a:buChar char="•"/>
            </a:pPr>
            <a:r>
              <a:rPr lang="en-US" b="1" dirty="0"/>
              <a:t>Self-assessment </a:t>
            </a:r>
            <a:r>
              <a:rPr lang="en-US" dirty="0"/>
              <a:t>(think-aloud activities, checklists, mnemonic devices, as well as self-questioning) provides ways to process and self-reflect on the learning currently taking place.</a:t>
            </a:r>
          </a:p>
          <a:p>
            <a:pPr marL="171450" indent="-171450">
              <a:buFont typeface="Arial" panose="020B0604020202020204" pitchFamily="34" charset="0"/>
              <a:buChar char="•"/>
            </a:pPr>
            <a:r>
              <a:rPr lang="en-US" b="1" dirty="0"/>
              <a:t>Recovery strategies </a:t>
            </a:r>
            <a:r>
              <a:rPr lang="en-US" dirty="0"/>
              <a:t>(reviewing, reflecting, self-questioning) are a way to recapture and rethink an idea or strategy once you realize something has gone wrong and things are getting off track.</a:t>
            </a:r>
          </a:p>
          <a:p>
            <a:pPr marL="171450" indent="-171450">
              <a:buFont typeface="Arial" panose="020B0604020202020204" pitchFamily="34" charset="0"/>
              <a:buChar char="•"/>
            </a:pPr>
            <a:r>
              <a:rPr lang="en-US" b="1" dirty="0"/>
              <a:t>Note taking </a:t>
            </a:r>
            <a:r>
              <a:rPr lang="en-US" dirty="0"/>
              <a:t>(memos, journaling, observational notes) presents a way to record important concepts, to review material, and can serve as a study aid. </a:t>
            </a:r>
            <a:endParaRPr lang="en-US" b="1" dirty="0"/>
          </a:p>
          <a:p>
            <a:pPr marL="171450" indent="-171450">
              <a:buFont typeface="Arial" panose="020B0604020202020204" pitchFamily="34" charset="0"/>
              <a:buChar char="•"/>
            </a:pPr>
            <a:r>
              <a:rPr lang="en-US" b="1" dirty="0"/>
              <a:t>Questioning, Cueing/Prompting </a:t>
            </a:r>
            <a:r>
              <a:rPr lang="en-US" dirty="0"/>
              <a:t>should be planned; </a:t>
            </a:r>
            <a:r>
              <a:rPr lang="en-US" dirty="0">
                <a:solidFill>
                  <a:srgbClr val="333333"/>
                </a:solidFill>
                <a:highlight>
                  <a:srgbClr val="FFFFFF"/>
                </a:highlight>
              </a:rPr>
              <a:t>effective questioning techniques prompts deeper answers and engages students in a wide range of critical thinking tasks</a:t>
            </a:r>
            <a:r>
              <a:rPr lang="en-US" sz="1600" dirty="0">
                <a:solidFill>
                  <a:srgbClr val="333333"/>
                </a:solidFill>
                <a:highlight>
                  <a:srgbClr val="FFFFFF"/>
                </a:highlight>
                <a:latin typeface="Calibri" panose="020F0502020204030204" pitchFamily="34" charset="0"/>
                <a:ea typeface="Arial"/>
                <a:cs typeface="Calibri" panose="020F0502020204030204" pitchFamily="34" charset="0"/>
                <a:sym typeface="Arial"/>
              </a:rPr>
              <a:t>. </a:t>
            </a:r>
            <a:r>
              <a:rPr lang="en-US" dirty="0"/>
              <a:t>Recognizable cues and pre-determined signals alert the learner to think about what is going on.</a:t>
            </a:r>
          </a:p>
          <a:p>
            <a:pPr marL="171450" indent="-171450">
              <a:buFont typeface="Arial" panose="020B0604020202020204" pitchFamily="34" charset="0"/>
              <a:buChar char="•"/>
            </a:pPr>
            <a:r>
              <a:rPr lang="en-US" b="1" dirty="0"/>
              <a:t>Instant replay (self-recording, video or audio)</a:t>
            </a:r>
            <a:r>
              <a:rPr lang="en-US" dirty="0"/>
              <a:t> off</a:t>
            </a:r>
            <a:r>
              <a:rPr lang="en-US" dirty="0">
                <a:solidFill>
                  <a:srgbClr val="333333"/>
                </a:solidFill>
                <a:highlight>
                  <a:srgbClr val="FFFFFF"/>
                </a:highlight>
              </a:rPr>
              <a:t>ers a way for students to see and talk their way into learning, remembering, or clarifying.</a:t>
            </a:r>
          </a:p>
          <a:p>
            <a:pPr marL="176679" indent="-176679">
              <a:buFont typeface="Noto Sans Symbols"/>
              <a:buChar char="❑"/>
            </a:pPr>
            <a:endParaRPr lang="en-US" dirty="0">
              <a:solidFill>
                <a:srgbClr val="333333"/>
              </a:solidFill>
              <a:highlight>
                <a:srgbClr val="FFFFFF"/>
              </a:highlight>
            </a:endParaRPr>
          </a:p>
          <a:p>
            <a:pPr marL="0" indent="0">
              <a:lnSpc>
                <a:spcPct val="107916"/>
              </a:lnSpc>
            </a:pPr>
            <a:r>
              <a:rPr lang="en-US" b="1" dirty="0"/>
              <a:t>Reference</a:t>
            </a:r>
            <a:endParaRPr lang="en-US"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SzPts val="2400"/>
            </a:pPr>
            <a:endParaRPr lang="en-US" dirty="0"/>
          </a:p>
          <a:p>
            <a:pPr marL="0" indent="0"/>
            <a:endParaRPr lang="en-US" dirty="0">
              <a:solidFill>
                <a:srgbClr val="525252"/>
              </a:solidFill>
              <a:highlight>
                <a:srgbClr val="FFFFFF"/>
              </a:highlight>
              <a:latin typeface="Calibri" panose="020F0502020204030204" pitchFamily="34" charset="0"/>
              <a:ea typeface="Verdana"/>
              <a:cs typeface="Calibri" panose="020F0502020204030204" pitchFamily="34" charset="0"/>
              <a:sym typeface="Verdana"/>
            </a:endParaRP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48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1882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33: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marR="0" lvl="0" indent="0" algn="l" defTabSz="914400" rtl="0" eaLnBrk="1" fontAlgn="auto" latinLnBrk="0" hangingPunct="1">
              <a:lnSpc>
                <a:spcPct val="100000"/>
              </a:lnSpc>
              <a:spcBef>
                <a:spcPts val="1031"/>
              </a:spcBef>
              <a:spcAft>
                <a:spcPts val="0"/>
              </a:spcAft>
              <a:buClr>
                <a:schemeClr val="dk1"/>
              </a:buClr>
              <a:buSzPts val="1100"/>
              <a:buFont typeface="Arial"/>
              <a:buNone/>
              <a:tabLst/>
              <a:defRPr/>
            </a:pPr>
            <a:r>
              <a:rPr lang="en-US" b="1" dirty="0">
                <a:solidFill>
                  <a:schemeClr val="lt1"/>
                </a:solidFill>
              </a:rPr>
              <a:t>Article</a:t>
            </a:r>
          </a:p>
          <a:p>
            <a:pPr marL="0" marR="0" lvl="0" indent="0" algn="l" defTabSz="914400" rtl="0" eaLnBrk="1" fontAlgn="auto" latinLnBrk="0" hangingPunct="1">
              <a:lnSpc>
                <a:spcPct val="100000"/>
              </a:lnSpc>
              <a:spcBef>
                <a:spcPts val="1031"/>
              </a:spcBef>
              <a:spcAft>
                <a:spcPts val="0"/>
              </a:spcAft>
              <a:buClr>
                <a:schemeClr val="dk1"/>
              </a:buClr>
              <a:buSzPts val="1100"/>
              <a:buFont typeface="Arial"/>
              <a:buNone/>
              <a:tabLst/>
              <a:defRPr/>
            </a:pPr>
            <a:r>
              <a:rPr lang="en-US" b="0" i="1" dirty="0">
                <a:solidFill>
                  <a:schemeClr val="lt1"/>
                </a:solidFill>
              </a:rPr>
              <a:t>“Think Aloud Strategy”</a:t>
            </a:r>
          </a:p>
          <a:p>
            <a:pPr marL="0" marR="0" lvl="0" indent="0" algn="l" defTabSz="914400" rtl="0" eaLnBrk="1" fontAlgn="auto" latinLnBrk="0" hangingPunct="1">
              <a:lnSpc>
                <a:spcPct val="100000"/>
              </a:lnSpc>
              <a:spcBef>
                <a:spcPts val="1031"/>
              </a:spcBef>
              <a:spcAft>
                <a:spcPts val="0"/>
              </a:spcAft>
              <a:buClr>
                <a:schemeClr val="dk1"/>
              </a:buClr>
              <a:buSzPts val="1100"/>
              <a:buFont typeface="Arial"/>
              <a:buNone/>
              <a:tabLst/>
              <a:defRPr/>
            </a:pPr>
            <a:r>
              <a:rPr lang="en-US" sz="1200" b="0" i="0" u="sng" strike="noStrike" cap="none" dirty="0">
                <a:solidFill>
                  <a:srgbClr val="000000"/>
                </a:solidFill>
                <a:latin typeface="Calibri" panose="020F0502020204030204" pitchFamily="34" charset="0"/>
                <a:ea typeface="Arial"/>
                <a:cs typeface="Calibri" panose="020F0502020204030204" pitchFamily="34" charset="0"/>
                <a:sym typeface="Arial"/>
                <a:hlinkClick r:id="rId3">
                  <a:extLst>
                    <a:ext uri="{A12FA001-AC4F-418D-AE19-62706E023703}">
                      <ahyp:hlinkClr xmlns:ahyp="http://schemas.microsoft.com/office/drawing/2018/hyperlinkcolor" val="tx"/>
                    </a:ext>
                  </a:extLst>
                </a:hlinkClick>
              </a:rPr>
              <a:t>https://www.teachervision.com/problem-solving/think-aloud-strategy</a:t>
            </a:r>
            <a:endParaRPr lang="en-US" sz="1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indent="0">
              <a:spcBef>
                <a:spcPts val="1031"/>
              </a:spcBef>
              <a:buClr>
                <a:schemeClr val="dk1"/>
              </a:buClr>
              <a:buSzPts val="1100"/>
            </a:pPr>
            <a:r>
              <a:rPr lang="en-US" b="0" dirty="0">
                <a:solidFill>
                  <a:schemeClr val="lt1"/>
                </a:solidFill>
              </a:rPr>
              <a:t>Note: This article is not part of the handouts and will need to be accessed from the original website. Presenters can create a QR code, refer to link on slide, or print copies prior to the training. </a:t>
            </a:r>
          </a:p>
          <a:p>
            <a:pPr marL="0" indent="0">
              <a:spcBef>
                <a:spcPts val="1031"/>
              </a:spcBef>
              <a:buClr>
                <a:schemeClr val="dk1"/>
              </a:buClr>
              <a:buSzPts val="1100"/>
            </a:pPr>
            <a:endParaRPr lang="en-US" b="1" dirty="0">
              <a:solidFill>
                <a:schemeClr val="lt1"/>
              </a:solidFill>
            </a:endParaRPr>
          </a:p>
          <a:p>
            <a:pPr marL="0" indent="0">
              <a:spcBef>
                <a:spcPts val="1031"/>
              </a:spcBef>
              <a:buClr>
                <a:schemeClr val="dk1"/>
              </a:buClr>
              <a:buSzPts val="1100"/>
            </a:pPr>
            <a:r>
              <a:rPr lang="en-US" b="1" dirty="0">
                <a:solidFill>
                  <a:schemeClr val="lt1"/>
                </a:solidFill>
              </a:rPr>
              <a:t>To Know/To Say</a:t>
            </a:r>
          </a:p>
          <a:p>
            <a:pPr marL="0" indent="0">
              <a:spcBef>
                <a:spcPts val="1031"/>
              </a:spcBef>
              <a:buClr>
                <a:schemeClr val="dk1"/>
              </a:buClr>
              <a:buSzPts val="1100"/>
            </a:pPr>
            <a:r>
              <a:rPr lang="en-US" dirty="0">
                <a:solidFill>
                  <a:schemeClr val="lt1"/>
                </a:solidFill>
              </a:rPr>
              <a:t>Think-</a:t>
            </a:r>
            <a:r>
              <a:rPr lang="en-US" dirty="0" err="1">
                <a:solidFill>
                  <a:schemeClr val="lt1"/>
                </a:solidFill>
              </a:rPr>
              <a:t>alouds</a:t>
            </a:r>
            <a:r>
              <a:rPr lang="en-US" dirty="0">
                <a:solidFill>
                  <a:schemeClr val="lt1"/>
                </a:solidFill>
              </a:rPr>
              <a:t> can be used to m</a:t>
            </a:r>
            <a:r>
              <a:rPr lang="en-US" dirty="0">
                <a:solidFill>
                  <a:srgbClr val="000000"/>
                </a:solidFill>
                <a:latin typeface="Calibri" panose="020F0502020204030204" pitchFamily="34" charset="0"/>
                <a:ea typeface="Times New Roman" panose="02020603050405020304" pitchFamily="18" charset="0"/>
              </a:rPr>
              <a:t>odel comprehension processes such as making predictions, creating images, and linking information in text with prior knowledge. When learners monitor their learning by thinking aloud, they help to clarify and solidify their understanding of concepts.</a:t>
            </a:r>
          </a:p>
          <a:p>
            <a:pPr marL="0" indent="0">
              <a:spcBef>
                <a:spcPts val="1031"/>
              </a:spcBef>
              <a:buClr>
                <a:schemeClr val="dk1"/>
              </a:buClr>
              <a:buSzPts val="1100"/>
            </a:pPr>
            <a:endParaRPr lang="en-US" dirty="0">
              <a:solidFill>
                <a:srgbClr val="000000"/>
              </a:solidFill>
              <a:latin typeface="Calibri" panose="020F0502020204030204" pitchFamily="34" charset="0"/>
              <a:ea typeface="Times New Roman" panose="02020603050405020304" pitchFamily="18" charset="0"/>
            </a:endParaRPr>
          </a:p>
          <a:p>
            <a:pPr marL="0" indent="0">
              <a:spcBef>
                <a:spcPts val="1031"/>
              </a:spcBef>
              <a:buClr>
                <a:schemeClr val="dk1"/>
              </a:buClr>
              <a:buSzPts val="1100"/>
            </a:pPr>
            <a:r>
              <a:rPr lang="en-US" b="1" dirty="0">
                <a:solidFill>
                  <a:srgbClr val="000000"/>
                </a:solidFill>
                <a:latin typeface="Calibri" panose="020F0502020204030204" pitchFamily="34" charset="0"/>
              </a:rPr>
              <a:t>To Do</a:t>
            </a:r>
          </a:p>
          <a:p>
            <a:pPr marL="0" marR="0" lvl="0" indent="0" algn="l" defTabSz="914400" rtl="0" eaLnBrk="1" fontAlgn="auto" latinLnBrk="0" hangingPunct="1">
              <a:lnSpc>
                <a:spcPct val="100000"/>
              </a:lnSpc>
              <a:spcBef>
                <a:spcPts val="1031"/>
              </a:spcBef>
              <a:spcAft>
                <a:spcPts val="0"/>
              </a:spcAft>
              <a:buClr>
                <a:schemeClr val="dk1"/>
              </a:buClr>
              <a:buSzPts val="1100"/>
              <a:buFont typeface="Arial"/>
              <a:buNone/>
              <a:tabLst/>
              <a:defRPr/>
            </a:pPr>
            <a:r>
              <a:rPr lang="en-US" dirty="0">
                <a:solidFill>
                  <a:srgbClr val="000000"/>
                </a:solidFill>
                <a:latin typeface="Calibri" panose="020F0502020204030204" pitchFamily="34" charset="0"/>
              </a:rPr>
              <a:t>After briefly introducing think-</a:t>
            </a:r>
            <a:r>
              <a:rPr lang="en-US" dirty="0" err="1">
                <a:solidFill>
                  <a:srgbClr val="000000"/>
                </a:solidFill>
                <a:latin typeface="Calibri" panose="020F0502020204030204" pitchFamily="34" charset="0"/>
              </a:rPr>
              <a:t>alouds</a:t>
            </a:r>
            <a:r>
              <a:rPr lang="en-US" dirty="0">
                <a:solidFill>
                  <a:srgbClr val="000000"/>
                </a:solidFill>
                <a:latin typeface="Calibri" panose="020F0502020204030204" pitchFamily="34" charset="0"/>
              </a:rPr>
              <a:t> and their benefits, participants will read the </a:t>
            </a:r>
            <a:r>
              <a:rPr lang="en-US" i="1" dirty="0">
                <a:solidFill>
                  <a:srgbClr val="000000"/>
                </a:solidFill>
                <a:latin typeface="Calibri" panose="020F0502020204030204" pitchFamily="34" charset="0"/>
              </a:rPr>
              <a:t>Think Aloud Strategy</a:t>
            </a:r>
            <a:r>
              <a:rPr lang="en-US" dirty="0">
                <a:solidFill>
                  <a:srgbClr val="000000"/>
                </a:solidFill>
                <a:latin typeface="Calibri" panose="020F0502020204030204" pitchFamily="34" charset="0"/>
              </a:rPr>
              <a:t> and use the AEIOU reflection activity to debrief the article and share thoughts with their group.</a:t>
            </a:r>
          </a:p>
          <a:p>
            <a:pPr marL="0" indent="0">
              <a:spcBef>
                <a:spcPts val="1031"/>
              </a:spcBef>
              <a:buClr>
                <a:schemeClr val="dk1"/>
              </a:buClr>
              <a:buSzPts val="1100"/>
            </a:pPr>
            <a:endParaRPr lang="en-US" dirty="0">
              <a:solidFill>
                <a:srgbClr val="000000"/>
              </a:solidFill>
              <a:latin typeface="Calibri" panose="020F0502020204030204" pitchFamily="34" charset="0"/>
            </a:endParaRPr>
          </a:p>
          <a:p>
            <a:pPr marL="0" indent="0"/>
            <a:r>
              <a:rPr lang="en-US" b="1" dirty="0"/>
              <a:t>References</a:t>
            </a:r>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b="1" dirty="0"/>
          </a:p>
          <a:p>
            <a:pPr marL="45720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TeacherVision</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(n.d.).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Think aloud strategy</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https://www.teachervision.com/problem-solving/think-aloud-strategy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7" name="Google Shape;577;p33: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49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0999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e682518dd1_0_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e682518dd1_0_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b="1" dirty="0"/>
              <a:t>To Know/To Say/To Do</a:t>
            </a:r>
          </a:p>
          <a:p>
            <a:pPr marL="0" indent="0"/>
            <a:r>
              <a:rPr lang="en-US" b="0" dirty="0"/>
              <a:t>Read and expand on slide.</a:t>
            </a:r>
          </a:p>
          <a:p>
            <a:pPr marL="171450" indent="-171450">
              <a:buFont typeface="Arial" panose="020B0604020202020204" pitchFamily="34" charset="0"/>
              <a:buChar char="•"/>
            </a:pPr>
            <a:r>
              <a:rPr lang="en-US" b="0" dirty="0"/>
              <a:t>Recovery strategies are actions taken to recover, recapture, or rethink an idea once the learner is aware learning has gone off track. </a:t>
            </a:r>
          </a:p>
          <a:p>
            <a:pPr marL="171450" indent="-171450">
              <a:buFont typeface="Arial" panose="020B0604020202020204" pitchFamily="34" charset="0"/>
              <a:buChar char="•"/>
            </a:pPr>
            <a:r>
              <a:rPr lang="en-US" b="0" dirty="0"/>
              <a:t>When learners develop an awareness that concepts are becoming cloudy and there are gaps in their learning, the brain is triggered to recover the original thought and make adjustments.  </a:t>
            </a:r>
          </a:p>
          <a:p>
            <a:pPr marL="171450" indent="-171450">
              <a:buFont typeface="Arial" panose="020B0604020202020204" pitchFamily="34" charset="0"/>
              <a:buChar char="•"/>
            </a:pPr>
            <a:r>
              <a:rPr lang="en-US" b="0" dirty="0"/>
              <a:t>This can be done in all areas, but learners need explicit instruction on the different recovery strategies used for various disciplines.</a:t>
            </a:r>
          </a:p>
          <a:p>
            <a:pPr marL="0" indent="0"/>
            <a:endParaRPr lang="en-US" b="0" dirty="0"/>
          </a:p>
          <a:p>
            <a:pPr marL="0" indent="0"/>
            <a:r>
              <a:rPr lang="en-US" b="1" dirty="0"/>
              <a:t>Reference</a:t>
            </a:r>
            <a:endParaRPr lang="en-US" dirty="0"/>
          </a:p>
          <a:p>
            <a:pPr marL="457200" marR="0" indent="-457200">
              <a:lnSpc>
                <a:spcPct val="107000"/>
              </a:lnSpc>
              <a:spcBef>
                <a:spcPts val="0"/>
              </a:spcBef>
              <a:spcAft>
                <a:spcPts val="100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b="1" dirty="0"/>
          </a:p>
        </p:txBody>
      </p:sp>
      <p:sp>
        <p:nvSpPr>
          <p:cNvPr id="604" name="Google Shape;604;ge682518dd1_0_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50</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9347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4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43: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dirty="0"/>
              <a:t>To Know/To Say/To Do</a:t>
            </a:r>
            <a:endParaRPr dirty="0"/>
          </a:p>
          <a:p>
            <a:pPr marL="0" indent="0"/>
            <a:r>
              <a:rPr lang="en-US" b="0" dirty="0"/>
              <a:t>Here are a few examples of recovery strategies that can be used for various disciplines. Which of these have you used and what other recovery strategies might you use with learners to help them get back on track? Ask participants to make a list of recovery strategies they have used or seen used. Share with the group.</a:t>
            </a:r>
          </a:p>
          <a:p>
            <a:pPr marL="0" indent="0"/>
            <a:endParaRPr dirty="0"/>
          </a:p>
          <a:p>
            <a:pPr marL="0" indent="0"/>
            <a:r>
              <a:rPr lang="en-US" b="1" dirty="0"/>
              <a:t>Optional video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The Powerful Effects of Drawing on Learning (2:18 minutes)</a:t>
            </a:r>
            <a:endParaRPr dirty="0"/>
          </a:p>
          <a:p>
            <a:pPr marL="0" indent="0"/>
            <a:r>
              <a:rPr lang="en-US" b="0" dirty="0"/>
              <a:t>https://www.edutopia.org/video/powerful-effects-drawing-learning</a:t>
            </a:r>
          </a:p>
          <a:p>
            <a:pPr marL="0" indent="0"/>
            <a:endParaRPr dirty="0"/>
          </a:p>
          <a:p>
            <a:pPr marL="0" indent="0"/>
            <a:r>
              <a:rPr lang="en-US" b="1" dirty="0"/>
              <a:t>References</a:t>
            </a:r>
            <a:endParaRPr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Edutopia. (2019, May 14).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powerful effects of drawing on learning</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https://www.edutopia.org/video/powerful-effects-drawing-learning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b="0" dirty="0"/>
          </a:p>
        </p:txBody>
      </p:sp>
      <p:sp>
        <p:nvSpPr>
          <p:cNvPr id="716" name="Google Shape;716;p43: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51</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presenting this module virtually, the notes on this slide will help you prepare for the presentation. </a:t>
            </a:r>
            <a:endParaRPr lang="en-US" b="1" dirty="0"/>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72421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e682518dd1_0_3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ge682518dd1_0_3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buClr>
                <a:schemeClr val="dk1"/>
              </a:buClr>
              <a:buSzPts val="1800"/>
            </a:pPr>
            <a:r>
              <a:rPr lang="en-US" b="1" dirty="0">
                <a:solidFill>
                  <a:srgbClr val="666666"/>
                </a:solidFill>
                <a:highlight>
                  <a:srgbClr val="FFFFFF"/>
                </a:highlight>
              </a:rPr>
              <a:t>To Know/To Do/To Say</a:t>
            </a:r>
            <a:endParaRPr dirty="0"/>
          </a:p>
          <a:p>
            <a:pPr marL="171450" indent="-171450">
              <a:buClr>
                <a:schemeClr val="dk1"/>
              </a:buClr>
              <a:buSzPts val="1800"/>
              <a:buFont typeface="Arial" panose="020B0604020202020204" pitchFamily="34" charset="0"/>
              <a:buChar char="•"/>
            </a:pPr>
            <a:r>
              <a:rPr lang="en-US" b="0" dirty="0">
                <a:solidFill>
                  <a:srgbClr val="666666"/>
                </a:solidFill>
                <a:highlight>
                  <a:srgbClr val="FFFFFF"/>
                </a:highlight>
              </a:rPr>
              <a:t>Designing and posing effective questions throughout the learning episode is an excellent strategy to help students monitor their thinking.</a:t>
            </a:r>
            <a:endParaRPr b="0" dirty="0">
              <a:solidFill>
                <a:srgbClr val="666666"/>
              </a:solidFill>
              <a:highlight>
                <a:srgbClr val="FFFFFF"/>
              </a:highlight>
            </a:endParaRPr>
          </a:p>
          <a:p>
            <a:pPr marL="171450" indent="-171450">
              <a:buClr>
                <a:schemeClr val="dk1"/>
              </a:buClr>
              <a:buSzPts val="1800"/>
              <a:buFont typeface="Arial" panose="020B0604020202020204" pitchFamily="34" charset="0"/>
              <a:buChar char="•"/>
            </a:pPr>
            <a:r>
              <a:rPr lang="en-US" dirty="0">
                <a:solidFill>
                  <a:srgbClr val="666666"/>
                </a:solidFill>
                <a:highlight>
                  <a:srgbClr val="FFFFFF"/>
                </a:highlight>
              </a:rPr>
              <a:t>Questions should be strategic and planned. They should guide learners to engage deeply with the content, </a:t>
            </a:r>
            <a:r>
              <a:rPr lang="en-US" dirty="0">
                <a:solidFill>
                  <a:srgbClr val="333333"/>
                </a:solidFill>
                <a:highlight>
                  <a:srgbClr val="FFFFFF"/>
                </a:highlight>
              </a:rPr>
              <a:t>prompt them toward more clear understanding, and provide answers to help close gaps in learning. </a:t>
            </a:r>
          </a:p>
          <a:p>
            <a:pPr marL="171450" indent="-171450">
              <a:buClr>
                <a:schemeClr val="dk1"/>
              </a:buClr>
              <a:buSzPts val="1800"/>
              <a:buFont typeface="Arial" panose="020B0604020202020204" pitchFamily="34" charset="0"/>
              <a:buChar char="•"/>
            </a:pPr>
            <a:r>
              <a:rPr lang="en-US" b="0" dirty="0">
                <a:solidFill>
                  <a:srgbClr val="333333"/>
                </a:solidFill>
                <a:highlight>
                  <a:srgbClr val="FFFFFF"/>
                </a:highlight>
              </a:rPr>
              <a:t>Discuss the importance of planning effective questions to help learners monitor their thinking.  </a:t>
            </a:r>
          </a:p>
          <a:p>
            <a:pPr marL="171450" indent="-171450">
              <a:buClr>
                <a:schemeClr val="dk1"/>
              </a:buClr>
              <a:buSzPts val="1800"/>
              <a:buFont typeface="Arial" panose="020B0604020202020204" pitchFamily="34" charset="0"/>
              <a:buChar char="•"/>
            </a:pPr>
            <a:r>
              <a:rPr lang="en-US" b="0" dirty="0">
                <a:solidFill>
                  <a:srgbClr val="333333"/>
                </a:solidFill>
                <a:highlight>
                  <a:srgbClr val="FFFFFF"/>
                </a:highlight>
              </a:rPr>
              <a:t>Review the sample question prompts. </a:t>
            </a:r>
          </a:p>
          <a:p>
            <a:pPr marL="171450" indent="-171450">
              <a:buClr>
                <a:schemeClr val="dk1"/>
              </a:buClr>
              <a:buSzPts val="1800"/>
              <a:buFont typeface="Arial" panose="020B0604020202020204" pitchFamily="34" charset="0"/>
              <a:buChar char="•"/>
            </a:pPr>
            <a:r>
              <a:rPr lang="en-US" b="0" dirty="0">
                <a:solidFill>
                  <a:srgbClr val="333333"/>
                </a:solidFill>
                <a:highlight>
                  <a:srgbClr val="FFFFFF"/>
                </a:highlight>
              </a:rPr>
              <a:t>Ask participants to generate (and share) questions that would prompt thinking to clarify, probe, and to question viewpoints.</a:t>
            </a:r>
            <a:endParaRPr lang="en-US" b="0" dirty="0">
              <a:solidFill>
                <a:schemeClr val="dk1"/>
              </a:solidFill>
              <a:highlight>
                <a:srgbClr val="FFFFFF"/>
              </a:highlight>
            </a:endParaRPr>
          </a:p>
          <a:p>
            <a:pPr marL="171450" indent="-171450">
              <a:buClr>
                <a:schemeClr val="dk1"/>
              </a:buClr>
              <a:buSzPts val="1800"/>
              <a:buFont typeface="Arial" panose="020B0604020202020204" pitchFamily="34" charset="0"/>
              <a:buChar char="•"/>
            </a:pPr>
            <a:r>
              <a:rPr lang="en-US" b="0" dirty="0">
                <a:solidFill>
                  <a:srgbClr val="333333"/>
                </a:solidFill>
                <a:highlight>
                  <a:srgbClr val="FFFFFF"/>
                </a:highlight>
              </a:rPr>
              <a:t>Additional question prompts and examples</a:t>
            </a:r>
          </a:p>
          <a:p>
            <a:pPr marL="628650" lvl="1" indent="-171450">
              <a:buClr>
                <a:schemeClr val="dk1"/>
              </a:buClr>
              <a:buSzPts val="1800"/>
              <a:buFont typeface="Arial" panose="020B0604020202020204" pitchFamily="34" charset="0"/>
              <a:buChar char="•"/>
            </a:pPr>
            <a:r>
              <a:rPr lang="en-US" dirty="0">
                <a:solidFill>
                  <a:srgbClr val="202124"/>
                </a:solidFill>
                <a:highlight>
                  <a:srgbClr val="FFFFFF"/>
                </a:highlight>
              </a:rPr>
              <a:t>Clarifying concepts: “</a:t>
            </a:r>
            <a:r>
              <a:rPr lang="en-US" dirty="0">
                <a:solidFill>
                  <a:srgbClr val="424240"/>
                </a:solidFill>
                <a:highlight>
                  <a:srgbClr val="FEFDFA"/>
                </a:highlight>
              </a:rPr>
              <a:t>How does this relate to what we have been talking about?”</a:t>
            </a:r>
            <a:endParaRPr lang="en-US" dirty="0">
              <a:solidFill>
                <a:srgbClr val="202124"/>
              </a:solidFill>
              <a:highlight>
                <a:srgbClr val="FFFFFF"/>
              </a:highlight>
            </a:endParaRPr>
          </a:p>
          <a:p>
            <a:pPr marL="628650" lvl="1" indent="-171450">
              <a:buClr>
                <a:schemeClr val="dk1"/>
              </a:buClr>
              <a:buSzPts val="1800"/>
              <a:buFont typeface="Arial" panose="020B0604020202020204" pitchFamily="34" charset="0"/>
              <a:buChar char="•"/>
            </a:pPr>
            <a:r>
              <a:rPr lang="en-US" dirty="0">
                <a:solidFill>
                  <a:srgbClr val="202124"/>
                </a:solidFill>
                <a:highlight>
                  <a:srgbClr val="FFFFFF"/>
                </a:highlight>
              </a:rPr>
              <a:t>Probing assumptions: “</a:t>
            </a:r>
            <a:r>
              <a:rPr lang="en-US" dirty="0">
                <a:solidFill>
                  <a:srgbClr val="424240"/>
                </a:solidFill>
                <a:highlight>
                  <a:srgbClr val="FEFDFA"/>
                </a:highlight>
              </a:rPr>
              <a:t>What would happen if…?</a:t>
            </a:r>
            <a:endParaRPr lang="en-US" dirty="0">
              <a:solidFill>
                <a:srgbClr val="202124"/>
              </a:solidFill>
              <a:highlight>
                <a:srgbClr val="FFFFFF"/>
              </a:highlight>
            </a:endParaRPr>
          </a:p>
          <a:p>
            <a:pPr marL="628650" lvl="1" indent="-171450">
              <a:buClr>
                <a:schemeClr val="dk1"/>
              </a:buClr>
              <a:buSzPts val="1800"/>
              <a:buFont typeface="Arial" panose="020B0604020202020204" pitchFamily="34" charset="0"/>
              <a:buChar char="•"/>
            </a:pPr>
            <a:r>
              <a:rPr lang="en-US" dirty="0">
                <a:solidFill>
                  <a:srgbClr val="202124"/>
                </a:solidFill>
                <a:highlight>
                  <a:srgbClr val="FFFFFF"/>
                </a:highlight>
              </a:rPr>
              <a:t>Questioning viewpoints and perspectives: “</a:t>
            </a:r>
            <a:r>
              <a:rPr lang="en-US" dirty="0">
                <a:solidFill>
                  <a:srgbClr val="424240"/>
                </a:solidFill>
                <a:highlight>
                  <a:srgbClr val="FEFDFA"/>
                </a:highlight>
              </a:rPr>
              <a:t>Why is it better than or different from…?”</a:t>
            </a:r>
          </a:p>
          <a:p>
            <a:pPr marL="457200" lvl="1" indent="0">
              <a:buClr>
                <a:schemeClr val="dk1"/>
              </a:buClr>
              <a:buSzPts val="1800"/>
              <a:buFont typeface="Arial" panose="020B0604020202020204" pitchFamily="34" charset="0"/>
              <a:buNone/>
            </a:pPr>
            <a:endParaRPr dirty="0"/>
          </a:p>
          <a:p>
            <a:pPr marL="0" indent="0">
              <a:buClr>
                <a:schemeClr val="dk1"/>
              </a:buClr>
              <a:buSzPts val="1100"/>
            </a:pPr>
            <a:r>
              <a:rPr lang="en-US" b="1" dirty="0"/>
              <a:t>Reference</a:t>
            </a:r>
            <a:endParaRPr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Finley, T. (2017, August 14). Generating effective questions.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Edutopia</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https://www.edutopia.org/blog/new-classroom-questioning-techniques-todd-finley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25" name="Google Shape;725;ge682518dd1_0_3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52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4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43: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lnSpc>
                <a:spcPct val="107916"/>
              </a:lnSpc>
            </a:pPr>
            <a:r>
              <a:rPr lang="en-US" b="1" dirty="0"/>
              <a:t>Handout 7</a:t>
            </a:r>
          </a:p>
          <a:p>
            <a:pPr marL="0" indent="0"/>
            <a:r>
              <a:rPr lang="en-US" i="1" dirty="0"/>
              <a:t>Hierarchy of Cueing and Prompting</a:t>
            </a:r>
            <a:endParaRPr lang="en-US" b="1" dirty="0"/>
          </a:p>
          <a:p>
            <a:pPr marL="0" indent="0"/>
            <a:r>
              <a:rPr lang="en-US" u="sng" dirty="0">
                <a:solidFill>
                  <a:srgbClr val="007670"/>
                </a:solidFill>
                <a:hlinkClick r:id="rId3">
                  <a:extLst>
                    <a:ext uri="{A12FA001-AC4F-418D-AE19-62706E023703}">
                      <ahyp:hlinkClr xmlns:ahyp="http://schemas.microsoft.com/office/drawing/2018/hyperlinkcolor" val="tx"/>
                    </a:ext>
                  </a:extLst>
                </a:hlinkClick>
              </a:rPr>
              <a:t>https://www.nprinc.com/content/free-resources/RTI-Paraed-p111.pdf</a:t>
            </a:r>
            <a:endParaRPr lang="en-US" u="sng" dirty="0">
              <a:solidFill>
                <a:srgbClr val="007670"/>
              </a:solidFill>
            </a:endParaRPr>
          </a:p>
          <a:p>
            <a:pPr marL="0" indent="0">
              <a:lnSpc>
                <a:spcPct val="107916"/>
              </a:lnSpc>
            </a:pPr>
            <a:endParaRPr lang="en-US" b="1" dirty="0"/>
          </a:p>
          <a:p>
            <a:pPr marL="0" indent="0">
              <a:lnSpc>
                <a:spcPct val="107916"/>
              </a:lnSpc>
            </a:pPr>
            <a:r>
              <a:rPr lang="en-US" b="1" dirty="0"/>
              <a:t>To Know/To Say/To Do</a:t>
            </a:r>
          </a:p>
          <a:p>
            <a:pPr marL="171450" marR="0" lvl="0" indent="-171450" algn="l" defTabSz="914400" rtl="0" eaLnBrk="1" fontAlgn="auto" latinLnBrk="0" hangingPunct="1">
              <a:lnSpc>
                <a:spcPct val="107916"/>
              </a:lnSpc>
              <a:spcBef>
                <a:spcPts val="0"/>
              </a:spcBef>
              <a:spcAft>
                <a:spcPts val="0"/>
              </a:spcAft>
              <a:buClr>
                <a:srgbClr val="000000"/>
              </a:buClr>
              <a:buSzPts val="1400"/>
              <a:buFont typeface="Arial" panose="020B0604020202020204" pitchFamily="34" charset="0"/>
              <a:buChar char="•"/>
              <a:tabLst/>
              <a:defRPr/>
            </a:pPr>
            <a:r>
              <a:rPr lang="en-US" b="0" dirty="0"/>
              <a:t>Introduce cueing and prompting as effective metacognitive monitoring tools. </a:t>
            </a:r>
          </a:p>
          <a:p>
            <a:pPr marL="628650" marR="0" lvl="1" indent="-171450" algn="l" defTabSz="914400" rtl="0" eaLnBrk="1" fontAlgn="auto" latinLnBrk="0" hangingPunct="1">
              <a:lnSpc>
                <a:spcPct val="107916"/>
              </a:lnSpc>
              <a:spcBef>
                <a:spcPts val="0"/>
              </a:spcBef>
              <a:spcAft>
                <a:spcPts val="0"/>
              </a:spcAft>
              <a:buClr>
                <a:srgbClr val="000000"/>
              </a:buClr>
              <a:buSzPts val="1400"/>
              <a:buFont typeface="Arial" panose="020B0604020202020204" pitchFamily="34" charset="0"/>
              <a:buChar char="•"/>
              <a:tabLst/>
              <a:defRPr/>
            </a:pPr>
            <a:r>
              <a:rPr lang="en-US" b="0" dirty="0"/>
              <a:t>Cueing and prompting are both strategies that can help students monitor their learning. Discuss the difference between the two.</a:t>
            </a:r>
          </a:p>
          <a:p>
            <a:pPr marL="1085850" marR="0" lvl="2" indent="-171450" algn="l" defTabSz="914400" rtl="0" eaLnBrk="1" fontAlgn="auto" latinLnBrk="0" hangingPunct="1">
              <a:lnSpc>
                <a:spcPct val="107916"/>
              </a:lnSpc>
              <a:spcBef>
                <a:spcPts val="0"/>
              </a:spcBef>
              <a:spcAft>
                <a:spcPts val="0"/>
              </a:spcAft>
              <a:buClr>
                <a:srgbClr val="000000"/>
              </a:buClr>
              <a:buSzPts val="1400"/>
              <a:buFont typeface="Arial" panose="020B0604020202020204" pitchFamily="34" charset="0"/>
              <a:buChar char="•"/>
              <a:tabLst/>
              <a:defRPr/>
            </a:pPr>
            <a:r>
              <a:rPr lang="en-US" b="0" dirty="0"/>
              <a:t>Cues are subtle hints that only slightly interrupt the flow of cognitive activity to alert the learner to think about what is going on.  </a:t>
            </a:r>
          </a:p>
          <a:p>
            <a:pPr marL="1085850" marR="0" lvl="2" indent="-171450" algn="l" defTabSz="914400" rtl="0" eaLnBrk="1" fontAlgn="auto" latinLnBrk="0" hangingPunct="1">
              <a:lnSpc>
                <a:spcPct val="107916"/>
              </a:lnSpc>
              <a:spcBef>
                <a:spcPts val="0"/>
              </a:spcBef>
              <a:spcAft>
                <a:spcPts val="0"/>
              </a:spcAft>
              <a:buClr>
                <a:srgbClr val="000000"/>
              </a:buClr>
              <a:buSzPts val="1400"/>
              <a:buFont typeface="Arial" panose="020B0604020202020204" pitchFamily="34" charset="0"/>
              <a:buChar char="•"/>
              <a:tabLst/>
              <a:defRPr/>
            </a:pPr>
            <a:r>
              <a:rPr lang="en-US" b="0" dirty="0"/>
              <a:t>Prompts are usually more direct and assist a student with the completion of a task.   </a:t>
            </a:r>
          </a:p>
          <a:p>
            <a:pPr marL="1085850" marR="0" lvl="2" indent="-171450" algn="l" defTabSz="914400" rtl="0" eaLnBrk="1" fontAlgn="auto" latinLnBrk="0" hangingPunct="1">
              <a:lnSpc>
                <a:spcPct val="107916"/>
              </a:lnSpc>
              <a:spcBef>
                <a:spcPts val="0"/>
              </a:spcBef>
              <a:spcAft>
                <a:spcPts val="0"/>
              </a:spcAft>
              <a:buClr>
                <a:srgbClr val="000000"/>
              </a:buClr>
              <a:buSzPts val="1400"/>
              <a:buFont typeface="Arial" panose="020B0604020202020204" pitchFamily="34" charset="0"/>
              <a:buChar char="•"/>
              <a:tabLst/>
              <a:defRPr/>
            </a:pPr>
            <a:r>
              <a:rPr lang="en-US" b="0" dirty="0"/>
              <a:t>Both cues and prompts can be verbal, written, or visual images.  </a:t>
            </a:r>
          </a:p>
          <a:p>
            <a:pPr marL="1085850" marR="0" lvl="2" indent="-171450" algn="l" defTabSz="914400" rtl="0" eaLnBrk="1" fontAlgn="auto" latinLnBrk="0" hangingPunct="1">
              <a:lnSpc>
                <a:spcPct val="107916"/>
              </a:lnSpc>
              <a:spcBef>
                <a:spcPts val="0"/>
              </a:spcBef>
              <a:spcAft>
                <a:spcPts val="0"/>
              </a:spcAft>
              <a:buClr>
                <a:srgbClr val="000000"/>
              </a:buClr>
              <a:buSzPts val="1400"/>
              <a:buFont typeface="Arial" panose="020B0604020202020204" pitchFamily="34" charset="0"/>
              <a:buChar char="•"/>
              <a:tabLst/>
              <a:defRPr/>
            </a:pPr>
            <a:r>
              <a:rPr lang="en-US" b="0" dirty="0"/>
              <a:t>Cueing and prompting are metacognitive prompting tools than should be used by educators to support students in making them more aware of their metacognitive thinking and reflection. </a:t>
            </a:r>
          </a:p>
          <a:p>
            <a:pPr marL="1085850" marR="0" lvl="2" indent="-171450" algn="l" defTabSz="914400" rtl="0" eaLnBrk="1" fontAlgn="auto" latinLnBrk="0" hangingPunct="1">
              <a:lnSpc>
                <a:spcPct val="107916"/>
              </a:lnSpc>
              <a:spcBef>
                <a:spcPts val="0"/>
              </a:spcBef>
              <a:spcAft>
                <a:spcPts val="0"/>
              </a:spcAft>
              <a:buClr>
                <a:srgbClr val="000000"/>
              </a:buClr>
              <a:buSzPts val="1400"/>
              <a:buFont typeface="Arial" panose="020B0604020202020204" pitchFamily="34" charset="0"/>
              <a:buChar char="•"/>
              <a:tabLst/>
              <a:defRPr/>
            </a:pPr>
            <a:r>
              <a:rPr lang="en-US" b="0" dirty="0"/>
              <a:t>Students should also learn how to use cues and prompts to support the reflective thinking of peers.</a:t>
            </a:r>
          </a:p>
          <a:p>
            <a:pPr marL="0" marR="0" lvl="0" indent="0" algn="l" defTabSz="914400" rtl="0" eaLnBrk="1" fontAlgn="auto" latinLnBrk="0" hangingPunct="1">
              <a:lnSpc>
                <a:spcPct val="107916"/>
              </a:lnSpc>
              <a:spcBef>
                <a:spcPts val="0"/>
              </a:spcBef>
              <a:spcAft>
                <a:spcPts val="0"/>
              </a:spcAft>
              <a:buClr>
                <a:srgbClr val="000000"/>
              </a:buClr>
              <a:buSzPts val="1400"/>
              <a:buFont typeface="Arial" panose="020B0604020202020204" pitchFamily="34" charset="0"/>
              <a:buNone/>
              <a:tabLst/>
              <a:defRPr/>
            </a:pPr>
            <a:r>
              <a:rPr lang="en-US" b="1" dirty="0"/>
              <a:t>Article Discussion</a:t>
            </a:r>
          </a:p>
          <a:p>
            <a:pPr marL="171450" marR="0" lvl="0" indent="-171450" algn="l" defTabSz="914400" rtl="0" eaLnBrk="1" fontAlgn="auto" latinLnBrk="0" hangingPunct="1">
              <a:lnSpc>
                <a:spcPct val="107916"/>
              </a:lnSpc>
              <a:spcBef>
                <a:spcPts val="0"/>
              </a:spcBef>
              <a:spcAft>
                <a:spcPts val="0"/>
              </a:spcAft>
              <a:buClr>
                <a:srgbClr val="000000"/>
              </a:buClr>
              <a:buSzPts val="1400"/>
              <a:buFont typeface="Arial" panose="020B0604020202020204" pitchFamily="34" charset="0"/>
              <a:buChar char="•"/>
              <a:tabLst/>
              <a:defRPr/>
            </a:pPr>
            <a:r>
              <a:rPr lang="en-US" b="0" dirty="0"/>
              <a:t>Have participants work with a partner. </a:t>
            </a:r>
          </a:p>
          <a:p>
            <a:pPr marL="171450" marR="0" lvl="0" indent="-171450" algn="l" defTabSz="914400" rtl="0" eaLnBrk="1" fontAlgn="auto" latinLnBrk="0" hangingPunct="1">
              <a:lnSpc>
                <a:spcPct val="107916"/>
              </a:lnSpc>
              <a:spcBef>
                <a:spcPts val="0"/>
              </a:spcBef>
              <a:spcAft>
                <a:spcPts val="0"/>
              </a:spcAft>
              <a:buClr>
                <a:srgbClr val="000000"/>
              </a:buClr>
              <a:buSzPts val="1400"/>
              <a:buFont typeface="Arial" panose="020B0604020202020204" pitchFamily="34" charset="0"/>
              <a:buChar char="•"/>
              <a:tabLst/>
              <a:defRPr/>
            </a:pPr>
            <a:r>
              <a:rPr lang="en-US" b="0" dirty="0"/>
              <a:t>First, ask them to access Handout 7 </a:t>
            </a:r>
            <a:r>
              <a:rPr lang="en-US" i="1" dirty="0"/>
              <a:t>Hierarchy of Cueing and Prompting.  </a:t>
            </a:r>
          </a:p>
          <a:p>
            <a:pPr marL="171450" marR="0" lvl="0" indent="-171450" algn="l" defTabSz="914400" rtl="0" eaLnBrk="1" fontAlgn="auto" latinLnBrk="0" hangingPunct="1">
              <a:lnSpc>
                <a:spcPct val="107916"/>
              </a:lnSpc>
              <a:spcBef>
                <a:spcPts val="0"/>
              </a:spcBef>
              <a:spcAft>
                <a:spcPts val="0"/>
              </a:spcAft>
              <a:buClr>
                <a:srgbClr val="000000"/>
              </a:buClr>
              <a:buSzPts val="1400"/>
              <a:buFont typeface="Arial" panose="020B0604020202020204" pitchFamily="34" charset="0"/>
              <a:buChar char="•"/>
              <a:tabLst/>
              <a:defRPr/>
            </a:pPr>
            <a:r>
              <a:rPr lang="en-US" dirty="0"/>
              <a:t>Next, have them partner teach as explained on the slide.  </a:t>
            </a:r>
          </a:p>
          <a:p>
            <a:pPr marL="171450" marR="0" lvl="0" indent="-171450" algn="l" defTabSz="914400" rtl="0" eaLnBrk="1" fontAlgn="auto" latinLnBrk="0" hangingPunct="1">
              <a:lnSpc>
                <a:spcPct val="107916"/>
              </a:lnSpc>
              <a:spcBef>
                <a:spcPts val="0"/>
              </a:spcBef>
              <a:spcAft>
                <a:spcPts val="0"/>
              </a:spcAft>
              <a:buClr>
                <a:srgbClr val="000000"/>
              </a:buClr>
              <a:buSzPts val="1400"/>
              <a:buFont typeface="Arial" panose="020B0604020202020204" pitchFamily="34" charset="0"/>
              <a:buChar char="•"/>
              <a:tabLst/>
              <a:defRPr/>
            </a:pPr>
            <a:r>
              <a:rPr lang="en-US" dirty="0"/>
              <a:t>Finally, ask participants to brainstorm and share ways cueing and prompting are currently used in their classrooms and how their use can be enhanced.</a:t>
            </a:r>
          </a:p>
          <a:p>
            <a:pPr marL="0" indent="0">
              <a:lnSpc>
                <a:spcPct val="107916"/>
              </a:lnSpc>
            </a:pPr>
            <a:endParaRPr lang="en-US" dirty="0"/>
          </a:p>
          <a:p>
            <a:pPr marL="0" indent="0"/>
            <a:r>
              <a:rPr lang="en-US" b="1" dirty="0">
                <a:solidFill>
                  <a:srgbClr val="007670"/>
                </a:solidFill>
              </a:rPr>
              <a:t>References</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b="0" dirty="0">
              <a:solidFill>
                <a:srgbClr val="007670"/>
              </a:solidFill>
            </a:endParaRPr>
          </a:p>
          <a:p>
            <a:pPr marL="457200" indent="-457200">
              <a:lnSpc>
                <a:spcPct val="107000"/>
              </a:lnSpc>
              <a:spcAft>
                <a:spcPts val="1000"/>
              </a:spcAft>
              <a:buNone/>
            </a:pPr>
            <a:r>
              <a:rPr lang="en-US" sz="1200" dirty="0">
                <a:effectLst/>
                <a:ea typeface="Calibri" panose="020F0502020204030204" pitchFamily="34" charset="0"/>
              </a:rPr>
              <a:t>National Professional Resources, Inc. (2009). </a:t>
            </a:r>
            <a:r>
              <a:rPr lang="en-US" sz="1200" i="1" dirty="0">
                <a:effectLst/>
                <a:ea typeface="Calibri" panose="020F0502020204030204" pitchFamily="34" charset="0"/>
              </a:rPr>
              <a:t>Hierarchy of cueing and prompting</a:t>
            </a:r>
            <a:r>
              <a:rPr lang="en-US" sz="1200" dirty="0">
                <a:effectLst/>
                <a:ea typeface="Calibri" panose="020F0502020204030204" pitchFamily="34" charset="0"/>
              </a:rPr>
              <a:t>. </a:t>
            </a:r>
            <a:r>
              <a:rPr lang="en-US" sz="1200" u="sng" dirty="0">
                <a:solidFill>
                  <a:srgbClr val="0000FF"/>
                </a:solidFill>
                <a:effectLst/>
                <a:ea typeface="Calibri" panose="020F0502020204030204" pitchFamily="34" charset="0"/>
                <a:hlinkClick r:id="rId3"/>
              </a:rPr>
              <a:t>https://www.nprinc.com/content/free-resources/RTI-Paraed-p111.pdf</a:t>
            </a:r>
            <a:endParaRPr lang="en-US" sz="1200" dirty="0">
              <a:effectLst/>
              <a:ea typeface="Calibri" panose="020F0502020204030204" pitchFamily="34" charset="0"/>
            </a:endParaRPr>
          </a:p>
        </p:txBody>
      </p:sp>
      <p:sp>
        <p:nvSpPr>
          <p:cNvPr id="716" name="Google Shape;716;p43: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53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85198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e682518dd1_0_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e682518dd1_0_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b="1" dirty="0"/>
              <a:t>To Know/To Say</a:t>
            </a:r>
            <a:endParaRPr lang="en-US" dirty="0"/>
          </a:p>
          <a:p>
            <a:pPr marL="171450" indent="-171450">
              <a:buFont typeface="Arial" panose="020B0604020202020204" pitchFamily="34" charset="0"/>
              <a:buChar char="•"/>
            </a:pPr>
            <a:r>
              <a:rPr lang="en-US" b="0" dirty="0"/>
              <a:t>Audio and video recordings are an effective strategy for monitoring cognition. </a:t>
            </a:r>
          </a:p>
          <a:p>
            <a:pPr marL="171450" indent="-171450">
              <a:buFont typeface="Arial" panose="020B0604020202020204" pitchFamily="34" charset="0"/>
              <a:buChar char="•"/>
            </a:pPr>
            <a:r>
              <a:rPr lang="en-US" b="0" dirty="0"/>
              <a:t>Recordings are like listening to or seeing an instant replay. </a:t>
            </a:r>
          </a:p>
          <a:p>
            <a:pPr marL="171450" indent="-171450">
              <a:buFont typeface="Arial" panose="020B0604020202020204" pitchFamily="34" charset="0"/>
              <a:buChar char="•"/>
            </a:pPr>
            <a:r>
              <a:rPr lang="en-US" b="0" dirty="0"/>
              <a:t>They are powerful tools that allow learners to step back from the cognitive interaction of the moment and reflect metacognitively about what took place. </a:t>
            </a:r>
          </a:p>
          <a:p>
            <a:pPr marL="171450" indent="-171450">
              <a:buFont typeface="Arial" panose="020B0604020202020204" pitchFamily="34" charset="0"/>
              <a:buChar char="•"/>
            </a:pPr>
            <a:r>
              <a:rPr lang="en-US" b="0" dirty="0"/>
              <a:t>By playing back dialogues, conversations, and reviewing recorded actions, learners can examine and analyze recent interactions.  </a:t>
            </a:r>
          </a:p>
          <a:p>
            <a:pPr marL="171450" indent="-171450">
              <a:buFont typeface="Arial" panose="020B0604020202020204" pitchFamily="34" charset="0"/>
              <a:buChar char="•"/>
            </a:pPr>
            <a:r>
              <a:rPr lang="en-US" b="0" dirty="0"/>
              <a:t>When students can hear and/or see themselves and have a “second look” almost immediately, they become more skillful in their metacognitive reflections.</a:t>
            </a:r>
          </a:p>
          <a:p>
            <a:pPr marL="0" indent="0"/>
            <a:endParaRPr lang="en-US" dirty="0"/>
          </a:p>
          <a:p>
            <a:pPr marL="0" indent="0"/>
            <a:r>
              <a:rPr lang="en-US" sz="1900" b="1" dirty="0"/>
              <a:t>Reference</a:t>
            </a:r>
            <a:endParaRPr lang="en-US"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King, M., &amp; LeVan, K.S. (2016, July 18).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Ways audio recording can boost classroom learning</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Edutopia.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https://www.edutopia.org/discussion/4-ways-audio-recording-can-boost-classroom-learning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b="1" dirty="0"/>
          </a:p>
        </p:txBody>
      </p:sp>
      <p:sp>
        <p:nvSpPr>
          <p:cNvPr id="604" name="Google Shape;604;ge682518dd1_0_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54</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0413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e682518dd1_0_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e682518dd1_0_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defTabSz="942289">
              <a:defRPr/>
            </a:pPr>
            <a:r>
              <a:rPr lang="en-US" b="1" dirty="0">
                <a:solidFill>
                  <a:schemeClr val="lt1"/>
                </a:solidFill>
              </a:rPr>
              <a:t>Article</a:t>
            </a:r>
          </a:p>
          <a:p>
            <a:pPr marL="0" indent="0" defTabSz="942289">
              <a:defRPr/>
            </a:pPr>
            <a:r>
              <a:rPr lang="en-US" b="0" i="1" dirty="0">
                <a:solidFill>
                  <a:schemeClr val="lt1"/>
                </a:solidFill>
              </a:rPr>
              <a:t>4 Ways Audio Recording Can Boost Classroom Learning</a:t>
            </a:r>
          </a:p>
          <a:p>
            <a:pPr marL="0" indent="0" defTabSz="942289">
              <a:defRPr/>
            </a:pPr>
            <a:r>
              <a:rPr lang="en-US" u="sng" dirty="0">
                <a:solidFill>
                  <a:schemeClr val="hlink"/>
                </a:solidFill>
                <a:hlinkClick r:id="rId3"/>
              </a:rPr>
              <a:t>https://www.edutopia.org/discussion/4-ways-audio-recording-can-boost-classroom-learning</a:t>
            </a:r>
            <a:endParaRPr lang="en-US" dirty="0"/>
          </a:p>
          <a:p>
            <a:pPr marL="0" indent="0">
              <a:spcBef>
                <a:spcPts val="1031"/>
              </a:spcBef>
              <a:buClr>
                <a:schemeClr val="dk1"/>
              </a:buClr>
              <a:buSzPts val="1100"/>
            </a:pPr>
            <a:r>
              <a:rPr lang="en-US" b="0" dirty="0">
                <a:solidFill>
                  <a:schemeClr val="lt1"/>
                </a:solidFill>
              </a:rPr>
              <a:t>Note: This article is not part of the handouts and will need to be accessed from the original website. Presenters can create a QR code, refer to link on slide, or print copies prior to the training</a:t>
            </a:r>
          </a:p>
          <a:p>
            <a:pPr marL="0" indent="0">
              <a:spcBef>
                <a:spcPts val="1031"/>
              </a:spcBef>
              <a:buClr>
                <a:schemeClr val="dk1"/>
              </a:buClr>
              <a:buSzPts val="1100"/>
            </a:pPr>
            <a:endParaRPr lang="en-US" b="1" dirty="0"/>
          </a:p>
          <a:p>
            <a:pPr marL="0" indent="0"/>
            <a:r>
              <a:rPr lang="en-US" b="1" dirty="0"/>
              <a:t>To Know/To Say/To Do</a:t>
            </a:r>
            <a:endParaRPr lang="en-US" dirty="0"/>
          </a:p>
          <a:p>
            <a:pPr marL="171450" indent="-171450">
              <a:buFont typeface="Arial" panose="020B0604020202020204" pitchFamily="34" charset="0"/>
              <a:buChar char="•"/>
            </a:pPr>
            <a:r>
              <a:rPr lang="en-US" b="0" dirty="0"/>
              <a:t>As you read this Edutopia article, 4 Ways Audio Recording Can Boost Classroom Learning, think about which techniques are used for monitoring a learners’ thinking. Also think about how the use of audio or video recordings might be used in your classroom to help regulate metacognitive thinking.</a:t>
            </a:r>
          </a:p>
          <a:p>
            <a:pPr marL="171450" indent="-171450">
              <a:buFont typeface="Arial" panose="020B0604020202020204" pitchFamily="34" charset="0"/>
              <a:buChar char="•"/>
            </a:pPr>
            <a:r>
              <a:rPr lang="en-US" b="0" dirty="0"/>
              <a:t>Discuss the reflection questions in small groups or pairs. Share out ways audio or video recordings could be used in classrooms to help regulate metacognitive thinking. </a:t>
            </a:r>
          </a:p>
          <a:p>
            <a:pPr marL="628650" lvl="1" indent="-171450">
              <a:buFont typeface="Arial" panose="020B0604020202020204" pitchFamily="34" charset="0"/>
              <a:buChar char="•"/>
            </a:pPr>
            <a:r>
              <a:rPr lang="en-US" b="0" dirty="0"/>
              <a:t>Also discuss the types of technology that might be used to make this process fast and efficient.</a:t>
            </a:r>
          </a:p>
          <a:p>
            <a:pPr marL="0" indent="0"/>
            <a:endParaRPr lang="en-US" b="0" dirty="0"/>
          </a:p>
          <a:p>
            <a:pPr marL="0" indent="0"/>
            <a:r>
              <a:rPr lang="en-US" b="1" dirty="0"/>
              <a:t>Optional Activity</a:t>
            </a:r>
            <a:endParaRPr lang="en-US" dirty="0"/>
          </a:p>
          <a:p>
            <a:pPr marL="0" indent="0"/>
            <a:r>
              <a:rPr lang="en-US" b="0" dirty="0"/>
              <a:t>Group discussions could be recorded and played back for participants to listen to so they can experience this strategy. This will provide them with new insights and reflections on their recent discussions.</a:t>
            </a:r>
            <a:endParaRPr lang="en-US" dirty="0"/>
          </a:p>
          <a:p>
            <a:pPr marL="0" indent="0"/>
            <a:endParaRPr lang="en-US" sz="1900" b="1" dirty="0"/>
          </a:p>
          <a:p>
            <a:pPr marL="0" indent="0"/>
            <a:r>
              <a:rPr lang="en-US" sz="1900" b="1" dirty="0"/>
              <a:t>Reference</a:t>
            </a:r>
            <a:endParaRPr lang="en-US"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King, M., &amp; LeVan, K.S. (2016, July 18).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Ways audio recording can boost classroom learning</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Edutopia.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https://www.edutopia.org/discussion/4-ways-audio-recording-can-boost-classroom-learning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b="1" dirty="0"/>
          </a:p>
        </p:txBody>
      </p:sp>
      <p:sp>
        <p:nvSpPr>
          <p:cNvPr id="604" name="Google Shape;604;ge682518dd1_0_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55</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97419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b8d5bc5bf5_0_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gb8d5bc5bf5_0_14: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b="1" dirty="0"/>
              <a:t>To Know/To Say</a:t>
            </a:r>
            <a:endParaRPr b="1" dirty="0"/>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100" b="0" dirty="0"/>
              <a:t>Introduce the topic of controlling learning </a:t>
            </a:r>
          </a:p>
          <a:p>
            <a:pPr marL="171450" indent="-171450">
              <a:buClr>
                <a:schemeClr val="dk1"/>
              </a:buClr>
              <a:buFont typeface="Arial" panose="020B0604020202020204" pitchFamily="34" charset="0"/>
              <a:buChar char="•"/>
            </a:pPr>
            <a:r>
              <a:rPr lang="en-US" sz="1100" dirty="0">
                <a:solidFill>
                  <a:srgbClr val="3A4455"/>
                </a:solidFill>
                <a:highlight>
                  <a:schemeClr val="lt1"/>
                </a:highlight>
              </a:rPr>
              <a:t>When engaging in tasks, students can be easily distracted by their thoughts and those around them. </a:t>
            </a:r>
          </a:p>
          <a:p>
            <a:pPr marL="171450" indent="-171450">
              <a:buClr>
                <a:schemeClr val="dk1"/>
              </a:buClr>
              <a:buFont typeface="Arial" panose="020B0604020202020204" pitchFamily="34" charset="0"/>
              <a:buChar char="•"/>
            </a:pPr>
            <a:r>
              <a:rPr lang="en-US" dirty="0"/>
              <a:t>Controlling cognition includes processes such as managing attentional resources, inhibiting undesired responses, and constraining thoughts. </a:t>
            </a:r>
          </a:p>
          <a:p>
            <a:pPr marL="171450" indent="-171450">
              <a:buClr>
                <a:schemeClr val="dk1"/>
              </a:buClr>
              <a:buFont typeface="Arial" panose="020B0604020202020204" pitchFamily="34" charset="0"/>
              <a:buChar char="•"/>
            </a:pPr>
            <a:r>
              <a:rPr lang="en-US" dirty="0"/>
              <a:t>Students who can control their cognition are able to ignore potential distractions, such as classmates’ conversations, and can keep their focus on the task at hand. </a:t>
            </a:r>
          </a:p>
          <a:p>
            <a:pPr marL="0" indent="0"/>
            <a:endParaRPr b="0" dirty="0"/>
          </a:p>
          <a:p>
            <a:pPr marL="0" indent="0">
              <a:buClr>
                <a:schemeClr val="dk1"/>
              </a:buClr>
            </a:pPr>
            <a:r>
              <a:rPr lang="en-US" b="1" dirty="0"/>
              <a:t>Reference</a:t>
            </a:r>
            <a:endParaRPr dirty="0"/>
          </a:p>
          <a:p>
            <a:pPr marL="45720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b="1" dirty="0"/>
          </a:p>
          <a:p>
            <a:pPr marL="0" indent="0"/>
            <a:endParaRPr b="1" dirty="0"/>
          </a:p>
        </p:txBody>
      </p:sp>
      <p:sp>
        <p:nvSpPr>
          <p:cNvPr id="767" name="Google Shape;767;gb8d5bc5bf5_0_14: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400"/>
            </a:pPr>
            <a:fld id="{00000000-1234-1234-1234-123412341234}" type="slidenum">
              <a:rPr lang="en-US">
                <a:latin typeface="Calibri" panose="020F0502020204030204" pitchFamily="34" charset="0"/>
                <a:cs typeface="Calibri" panose="020F0502020204030204" pitchFamily="34" charset="0"/>
              </a:rPr>
              <a:pPr algn="r">
                <a:buSzPts val="1400"/>
              </a:pPr>
              <a:t>56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pPr>
            <a:r>
              <a:rPr lang="en-US" b="1" dirty="0"/>
              <a:t>Handout 4</a:t>
            </a:r>
          </a:p>
          <a:p>
            <a:pPr marL="0" indent="0">
              <a:buClr>
                <a:schemeClr val="dk1"/>
              </a:buClr>
            </a:pPr>
            <a:r>
              <a:rPr lang="en-US" b="0" dirty="0"/>
              <a:t>Metacognitive Note Catcher</a:t>
            </a:r>
          </a:p>
          <a:p>
            <a:pPr marL="0" indent="0">
              <a:buClr>
                <a:schemeClr val="dk1"/>
              </a:buClr>
            </a:pPr>
            <a:endParaRPr lang="en-US" b="1" dirty="0"/>
          </a:p>
          <a:p>
            <a:pPr marL="0" indent="0">
              <a:buClr>
                <a:schemeClr val="dk1"/>
              </a:buClr>
            </a:pPr>
            <a:r>
              <a:rPr lang="en-US" b="1" dirty="0"/>
              <a:t>To Know/To Say</a:t>
            </a:r>
            <a:endParaRPr lang="en-US" dirty="0"/>
          </a:p>
          <a:p>
            <a:pPr marL="0" indent="0">
              <a:buClr>
                <a:schemeClr val="dk1"/>
              </a:buClr>
            </a:pPr>
            <a:r>
              <a:rPr lang="en-US" b="0" dirty="0"/>
              <a:t>Before we move into the content for controlling learning, let’s take a minute to continue to reflect and record learning insights and notes again on our Metacognitive Note Catcher.</a:t>
            </a:r>
            <a:endParaRPr lang="en-US" dirty="0"/>
          </a:p>
          <a:p>
            <a:pPr marL="0" indent="0">
              <a:lnSpc>
                <a:spcPct val="90000"/>
              </a:lnSpc>
              <a:spcBef>
                <a:spcPts val="1031"/>
              </a:spcBef>
              <a:buSzPts val="1800"/>
            </a:pPr>
            <a:endParaRPr lang="en-US" dirty="0"/>
          </a:p>
          <a:p>
            <a:pPr marL="0" indent="0">
              <a:buClr>
                <a:schemeClr val="dk1"/>
              </a:buClr>
              <a:buSzPts val="1100"/>
            </a:pPr>
            <a:r>
              <a:rPr lang="en-US" b="1" dirty="0"/>
              <a:t>Reference</a:t>
            </a:r>
            <a:endParaRPr lang="en-US"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Centre for Innovation and Excellence in Learning. (2017, August).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and Learning Handbook</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[PDF file]. Vancouver Island University.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https://ciel.viu.ca/sites/default/files/web-aug-17-viu-new-faculty-handbook-print.pdf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Bef>
                <a:spcPts val="1031"/>
              </a:spcBef>
              <a:buSzPts val="1800"/>
            </a:pPr>
            <a:endParaRPr lang="en-US" dirty="0"/>
          </a:p>
          <a:p>
            <a:pPr marL="0" indent="0"/>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093696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sz="1400" b="1"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Know/To Say/To Do</a:t>
            </a:r>
            <a:endParaRPr dirty="0"/>
          </a:p>
          <a:p>
            <a:pPr marL="0" indent="0"/>
            <a:r>
              <a:rPr lang="en-US" sz="1400"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Review slide content. Controlling is the cog</a:t>
            </a:r>
            <a:r>
              <a:rPr lang="en-US" sz="1400" dirty="0">
                <a:highlight>
                  <a:srgbClr val="FFFFFF"/>
                </a:highlight>
                <a:latin typeface="Calibri" panose="020F0502020204030204" pitchFamily="34" charset="0"/>
                <a:ea typeface="Verdana"/>
                <a:cs typeface="Calibri" panose="020F0502020204030204" pitchFamily="34" charset="0"/>
                <a:sym typeface="Verdana"/>
              </a:rPr>
              <a:t>nitive ability to stay focused on the learning task or goal. Learners can control their metacognitive thinking by ignoring distractions and refraining from responding to negative stimuli. By developing self-regulation strategies that help to “control” thoughts and actions, learners keep themselves focused and on track to more easily reach their desired learning goals. </a:t>
            </a:r>
          </a:p>
          <a:p>
            <a:pPr marL="0" indent="0">
              <a:buClr>
                <a:srgbClr val="525252"/>
              </a:buClr>
              <a:buSzPts val="2700"/>
              <a:buFont typeface="Arial" panose="020B0604020202020204" pitchFamily="34" charset="0"/>
              <a:buNone/>
            </a:pPr>
            <a:endParaRPr sz="1100" b="1" dirty="0">
              <a:highlight>
                <a:srgbClr val="FFFFFF"/>
              </a:highlight>
              <a:latin typeface="Calibri" panose="020F0502020204030204" pitchFamily="34" charset="0"/>
              <a:ea typeface="Verdana"/>
              <a:cs typeface="Calibri" panose="020F0502020204030204" pitchFamily="34" charset="0"/>
              <a:sym typeface="Verdana"/>
            </a:endParaRPr>
          </a:p>
          <a:p>
            <a:pPr marL="0" indent="0">
              <a:buClr>
                <a:schemeClr val="dk1"/>
              </a:buClr>
            </a:pPr>
            <a:r>
              <a:rPr lang="en-US" b="1" dirty="0"/>
              <a:t>Reference</a:t>
            </a:r>
            <a:endParaRPr dirty="0"/>
          </a:p>
          <a:p>
            <a:pPr marL="45720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pPr>
            <a:endParaRPr dirty="0"/>
          </a:p>
          <a:p>
            <a:pPr marL="0" indent="0">
              <a:buClr>
                <a:schemeClr val="dk1"/>
              </a:buClr>
            </a:pPr>
            <a:endParaRPr b="1" dirty="0"/>
          </a:p>
          <a:p>
            <a:pPr marL="0" indent="0">
              <a:buClr>
                <a:schemeClr val="dk1"/>
              </a:buClr>
            </a:pPr>
            <a:endParaRPr b="1" dirty="0"/>
          </a:p>
        </p:txBody>
      </p:sp>
      <p:sp>
        <p:nvSpPr>
          <p:cNvPr id="780" name="Google Shape;780;p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58</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32914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sz="1400" b="1"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Know/To Say/To Do</a:t>
            </a:r>
            <a:endParaRPr lang="en-US" sz="1400" dirty="0"/>
          </a:p>
          <a:p>
            <a:pPr marL="0" indent="0"/>
            <a:r>
              <a:rPr lang="en-US" sz="1400" dirty="0">
                <a:highlight>
                  <a:srgbClr val="FFFFFF"/>
                </a:highlight>
                <a:latin typeface="Calibri" panose="020F0502020204030204" pitchFamily="34" charset="0"/>
                <a:ea typeface="Verdana"/>
                <a:cs typeface="Calibri" panose="020F0502020204030204" pitchFamily="34" charset="0"/>
                <a:sym typeface="Verdana"/>
              </a:rPr>
              <a:t>Review and discuss the questions learners should ask themselves to stay focused.</a:t>
            </a:r>
          </a:p>
          <a:p>
            <a:pPr marL="0" indent="0"/>
            <a:endParaRPr lang="en-US" sz="1400" b="1" dirty="0">
              <a:highlight>
                <a:srgbClr val="FFFFFF"/>
              </a:highlight>
            </a:endParaRPr>
          </a:p>
          <a:p>
            <a:pPr marL="0" indent="0">
              <a:buClr>
                <a:schemeClr val="dk1"/>
              </a:buClr>
            </a:pPr>
            <a:r>
              <a:rPr lang="en-US" sz="1400" b="1" dirty="0"/>
              <a:t>Reference</a:t>
            </a:r>
            <a:endParaRPr lang="en-US" sz="1400" dirty="0"/>
          </a:p>
          <a:p>
            <a:pPr marL="45720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pPr>
            <a:endParaRPr lang="en-US" sz="1400" dirty="0"/>
          </a:p>
          <a:p>
            <a:pPr marL="0" indent="0">
              <a:buClr>
                <a:schemeClr val="dk1"/>
              </a:buClr>
            </a:pPr>
            <a:endParaRPr lang="en-US" sz="1400" b="1" dirty="0"/>
          </a:p>
          <a:p>
            <a:pPr marL="0" indent="0">
              <a:buClr>
                <a:schemeClr val="dk1"/>
              </a:buClr>
            </a:pPr>
            <a:endParaRPr b="1" dirty="0"/>
          </a:p>
        </p:txBody>
      </p:sp>
      <p:sp>
        <p:nvSpPr>
          <p:cNvPr id="780" name="Google Shape;780;p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59</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2217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d8e01d2f20_1_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gd8e01d2f20_1_16: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b="1" dirty="0">
                <a:solidFill>
                  <a:srgbClr val="3A4455"/>
                </a:solidFill>
                <a:highlight>
                  <a:schemeClr val="lt1"/>
                </a:highlight>
              </a:rPr>
              <a:t>To Know/To Say</a:t>
            </a:r>
            <a:endParaRPr b="1" dirty="0">
              <a:solidFill>
                <a:srgbClr val="3A4455"/>
              </a:solidFill>
              <a:highlight>
                <a:schemeClr val="lt1"/>
              </a:highlight>
            </a:endParaRPr>
          </a:p>
          <a:p>
            <a:pPr marL="0" indent="0"/>
            <a:r>
              <a:rPr lang="en-US" dirty="0">
                <a:solidFill>
                  <a:srgbClr val="3A4455"/>
                </a:solidFill>
                <a:highlight>
                  <a:schemeClr val="lt1"/>
                </a:highlight>
              </a:rPr>
              <a:t>Students must remain on task while engaging in learning activities. As stated on the previous slide, they must i</a:t>
            </a:r>
            <a:r>
              <a:rPr lang="en-US" dirty="0"/>
              <a:t>gnore distractions, control their thoughts, and refrain from responding to negative stimuli. Being mindful and using self-regulation strategies helps students accomplish this. For some students, being mindful and using self-regulating strategies comes naturally, for others, these skills must be taught. When students recognize they are becoming less regulated, they can employ self-regulation strategies to better help manage their feelings and maintain focus on the task at hand.  </a:t>
            </a:r>
          </a:p>
          <a:p>
            <a:pPr marL="0" indent="0"/>
            <a:endParaRPr lang="en-US" b="1" dirty="0"/>
          </a:p>
          <a:p>
            <a:pPr marL="0" indent="0"/>
            <a:r>
              <a:rPr lang="en-US" b="1" dirty="0"/>
              <a:t>Reference</a:t>
            </a:r>
            <a:endParaRPr b="1" dirty="0"/>
          </a:p>
          <a:p>
            <a:pPr marL="45720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dirty="0">
              <a:solidFill>
                <a:srgbClr val="3A4455"/>
              </a:solidFill>
              <a:latin typeface="Calibri" panose="020F0502020204030204" pitchFamily="34" charset="0"/>
              <a:ea typeface="Helvetica Neue"/>
              <a:cs typeface="Calibri" panose="020F0502020204030204" pitchFamily="34" charset="0"/>
              <a:sym typeface="Helvetica Neue"/>
            </a:endParaRPr>
          </a:p>
          <a:p>
            <a:pPr marL="0" indent="0"/>
            <a:endParaRPr dirty="0">
              <a:solidFill>
                <a:srgbClr val="3A4455"/>
              </a:solidFill>
              <a:highlight>
                <a:schemeClr val="lt1"/>
              </a:highlight>
              <a:latin typeface="Calibri" panose="020F0502020204030204" pitchFamily="34" charset="0"/>
              <a:ea typeface="Helvetica Neue"/>
              <a:cs typeface="Calibri" panose="020F0502020204030204" pitchFamily="34" charset="0"/>
              <a:sym typeface="Helvetica Neue"/>
            </a:endParaRPr>
          </a:p>
          <a:p>
            <a:pPr marL="0" indent="0"/>
            <a:endParaRPr dirty="0">
              <a:solidFill>
                <a:srgbClr val="3A4455"/>
              </a:solidFill>
              <a:highlight>
                <a:schemeClr val="lt1"/>
              </a:highlight>
              <a:latin typeface="Calibri" panose="020F0502020204030204" pitchFamily="34" charset="0"/>
              <a:ea typeface="Helvetica Neue"/>
              <a:cs typeface="Calibri" panose="020F0502020204030204" pitchFamily="34" charset="0"/>
              <a:sym typeface="Helvetica Neue"/>
            </a:endParaRPr>
          </a:p>
          <a:p>
            <a:pPr marL="0" indent="0"/>
            <a:endParaRPr dirty="0"/>
          </a:p>
          <a:p>
            <a:pPr marL="0" indent="0"/>
            <a:endParaRPr dirty="0"/>
          </a:p>
          <a:p>
            <a:pPr marL="0" indent="0"/>
            <a:endParaRPr dirty="0"/>
          </a:p>
          <a:p>
            <a:pPr marL="0" indent="0"/>
            <a:endParaRPr dirty="0"/>
          </a:p>
          <a:p>
            <a:pPr marL="0" indent="0"/>
            <a:endParaRPr dirty="0"/>
          </a:p>
          <a:p>
            <a:pPr marL="0" indent="0"/>
            <a:endParaRPr dirty="0"/>
          </a:p>
        </p:txBody>
      </p:sp>
      <p:sp>
        <p:nvSpPr>
          <p:cNvPr id="792" name="Google Shape;792;gd8e01d2f20_1_16: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60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e682518dd1_0_7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ge682518dd1_0_7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sz="1100" b="1" dirty="0"/>
              <a:t>To Know/To Say/To Do</a:t>
            </a:r>
            <a:endParaRPr sz="1100" b="1" dirty="0"/>
          </a:p>
          <a:p>
            <a:pPr marL="0" indent="0"/>
            <a:r>
              <a:rPr lang="en-US" dirty="0">
                <a:highlight>
                  <a:srgbClr val="FFFFFF"/>
                </a:highlight>
              </a:rPr>
              <a:t>This diagram illustrates the effects of being mindful.</a:t>
            </a:r>
          </a:p>
          <a:p>
            <a:pPr marL="0" indent="0"/>
            <a:endParaRPr lang="en-US" dirty="0">
              <a:highlight>
                <a:srgbClr val="FFFFFF"/>
              </a:highlight>
            </a:endParaRPr>
          </a:p>
          <a:p>
            <a:pPr marL="0" indent="0"/>
            <a:r>
              <a:rPr lang="en-US" dirty="0">
                <a:highlight>
                  <a:srgbClr val="FFFFFF"/>
                </a:highlight>
              </a:rPr>
              <a:t>According to brain imaging research, practicing mindfulness can alter brain structure in a way that can improve a student’s reaction to stress. It thickens the cerebral cortex, which is responsible for perception and reasoning, and increases blood flow in the brain. Being mindful leads to increased self-control; improved attention span; lowered stress and anxiety levels; and increased resilience.  These positive changes equal improved academic performance.</a:t>
            </a:r>
          </a:p>
          <a:p>
            <a:pPr marL="0" indent="0"/>
            <a:endParaRPr dirty="0">
              <a:highlight>
                <a:srgbClr val="FFFFFF"/>
              </a:highlight>
            </a:endParaRPr>
          </a:p>
          <a:p>
            <a:pPr marL="0" indent="0"/>
            <a:r>
              <a:rPr lang="en-US" sz="1100" b="1" dirty="0">
                <a:latin typeface="Calibri" panose="020F0502020204030204" pitchFamily="34" charset="0"/>
                <a:ea typeface="Arial"/>
                <a:cs typeface="Calibri" panose="020F0502020204030204" pitchFamily="34" charset="0"/>
                <a:sym typeface="Arial"/>
              </a:rPr>
              <a:t>Reference</a:t>
            </a:r>
            <a:endParaRPr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Waterford. (2021, October 22).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 Mindfulness exercises for kids in the classroom</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https://www.waterford.org/resources/mindfulnes-activities-for-kids/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sz="1100" b="1" dirty="0">
              <a:latin typeface="Calibri" panose="020F0502020204030204" pitchFamily="34" charset="0"/>
              <a:ea typeface="Arial"/>
              <a:cs typeface="Calibri" panose="020F0502020204030204" pitchFamily="34" charset="0"/>
              <a:sym typeface="Arial"/>
            </a:endParaRPr>
          </a:p>
          <a:p>
            <a:pPr marL="0" indent="0"/>
            <a:endParaRPr sz="1100" b="1" dirty="0">
              <a:latin typeface="Calibri" panose="020F0502020204030204" pitchFamily="34" charset="0"/>
              <a:ea typeface="Arial"/>
              <a:cs typeface="Calibri" panose="020F0502020204030204" pitchFamily="34" charset="0"/>
              <a:sym typeface="Arial"/>
            </a:endParaRPr>
          </a:p>
          <a:p>
            <a:pPr marL="0" indent="0"/>
            <a:endParaRPr dirty="0"/>
          </a:p>
          <a:p>
            <a:pPr marL="0" indent="0"/>
            <a:endParaRPr dirty="0"/>
          </a:p>
        </p:txBody>
      </p:sp>
      <p:sp>
        <p:nvSpPr>
          <p:cNvPr id="801" name="Google Shape;801;ge682518dd1_0_7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400"/>
            </a:pPr>
            <a:fld id="{00000000-1234-1234-1234-123412341234}" type="slidenum">
              <a:rPr lang="en-US">
                <a:latin typeface="Calibri" panose="020F0502020204030204" pitchFamily="34" charset="0"/>
                <a:cs typeface="Calibri" panose="020F0502020204030204" pitchFamily="34" charset="0"/>
              </a:rPr>
              <a:pPr algn="r">
                <a:buSzPts val="1400"/>
              </a:pPr>
              <a:t>61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a:t>
            </a:r>
          </a:p>
          <a:p>
            <a:pPr marL="171450" indent="-171450">
              <a:buFont typeface="Arial" panose="020B0604020202020204" pitchFamily="34" charset="0"/>
              <a:buChar char="•"/>
            </a:pPr>
            <a:r>
              <a:rPr lang="en-US" b="0" dirty="0"/>
              <a:t>Handouts listed are in the handout packet. </a:t>
            </a:r>
          </a:p>
          <a:p>
            <a:pPr marL="171450" indent="-171450">
              <a:buFont typeface="Arial" panose="020B0604020202020204" pitchFamily="34" charset="0"/>
              <a:buChar char="•"/>
            </a:pPr>
            <a:r>
              <a:rPr lang="en-US" b="0" dirty="0"/>
              <a:t>Numerous sites are also provided throughout the module for participants to access via a web link. </a:t>
            </a:r>
          </a:p>
          <a:p>
            <a:pPr marL="171450" indent="-171450">
              <a:buFont typeface="Arial" panose="020B0604020202020204" pitchFamily="34" charset="0"/>
              <a:buChar char="•"/>
            </a:pPr>
            <a:r>
              <a:rPr lang="en-US" dirty="0"/>
              <a:t>Due to copyright regulations, some materials are linked to their original source and must be downloaded from the link.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8673675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sz="1400" b="1" dirty="0">
                <a:latin typeface="Calibri" panose="020F0502020204030204" pitchFamily="34" charset="0"/>
                <a:ea typeface="Corbel"/>
                <a:cs typeface="Calibri" panose="020F0502020204030204" pitchFamily="34" charset="0"/>
                <a:sym typeface="Corbel"/>
              </a:rPr>
              <a:t>To Know/To Say</a:t>
            </a:r>
            <a:endParaRPr lang="en-US" sz="1400" dirty="0"/>
          </a:p>
          <a:p>
            <a:pPr marL="0" indent="0"/>
            <a:r>
              <a:rPr lang="en-US" sz="1400" dirty="0">
                <a:solidFill>
                  <a:srgbClr val="0070C0"/>
                </a:solidFill>
                <a:highlight>
                  <a:srgbClr val="FFFFFF"/>
                </a:highlight>
              </a:rPr>
              <a:t>Self-regulation</a:t>
            </a:r>
            <a:r>
              <a:rPr lang="en-US" sz="1400" dirty="0">
                <a:solidFill>
                  <a:srgbClr val="3A4455"/>
                </a:solidFill>
                <a:highlight>
                  <a:srgbClr val="FFFFFF"/>
                </a:highlight>
              </a:rPr>
              <a:t> is being in control of how you act and respond. These strategies can help learners take control of their thinking and learning.</a:t>
            </a:r>
          </a:p>
          <a:p>
            <a:pPr marL="285750" indent="-285750">
              <a:lnSpc>
                <a:spcPct val="90000"/>
              </a:lnSpc>
              <a:buClr>
                <a:schemeClr val="dk1"/>
              </a:buClr>
              <a:buSzPts val="1800"/>
              <a:buFont typeface="Arial" panose="020B0604020202020204" pitchFamily="34" charset="0"/>
              <a:buChar char="•"/>
            </a:pPr>
            <a:r>
              <a:rPr lang="en-US" sz="1400" i="1" dirty="0"/>
              <a:t>Meditation – </a:t>
            </a:r>
            <a:r>
              <a:rPr lang="en-US" sz="1400" i="0" dirty="0"/>
              <a:t>focusing all your </a:t>
            </a:r>
            <a:r>
              <a:rPr lang="en-US" sz="1400" dirty="0"/>
              <a:t>attention on one thought or sensation. It allows the mind to empty and become still, which increases self-awareness and can help regulate one’s response to stress and anxiety</a:t>
            </a:r>
          </a:p>
          <a:p>
            <a:pPr marL="285750" indent="-285750">
              <a:lnSpc>
                <a:spcPct val="90000"/>
              </a:lnSpc>
              <a:buClr>
                <a:schemeClr val="dk1"/>
              </a:buClr>
              <a:buSzPts val="1800"/>
              <a:buFont typeface="Arial" panose="020B0604020202020204" pitchFamily="34" charset="0"/>
              <a:buChar char="•"/>
            </a:pPr>
            <a:r>
              <a:rPr lang="en-US" sz="1400" i="1" dirty="0"/>
              <a:t>Self Check-in - </a:t>
            </a:r>
            <a:r>
              <a:rPr lang="en-US" sz="1400" i="0" dirty="0"/>
              <a:t>assessing</a:t>
            </a:r>
            <a:r>
              <a:rPr lang="en-US" sz="1400" i="1" dirty="0"/>
              <a:t> </a:t>
            </a:r>
            <a:r>
              <a:rPr lang="en-US" sz="1400" dirty="0"/>
              <a:t>feelings, “getting a handle” on oneself</a:t>
            </a:r>
          </a:p>
          <a:p>
            <a:pPr marL="285750" indent="-285750">
              <a:lnSpc>
                <a:spcPct val="90000"/>
              </a:lnSpc>
              <a:buClr>
                <a:schemeClr val="dk1"/>
              </a:buClr>
              <a:buSzPts val="1800"/>
              <a:buFont typeface="Arial" panose="020B0604020202020204" pitchFamily="34" charset="0"/>
              <a:buChar char="•"/>
            </a:pPr>
            <a:r>
              <a:rPr lang="en-US" sz="1400" i="1" dirty="0"/>
              <a:t>Deep breaths</a:t>
            </a:r>
            <a:r>
              <a:rPr lang="en-US" sz="1400" dirty="0"/>
              <a:t> - lower the blood pressure and helps to relax oneself</a:t>
            </a:r>
          </a:p>
          <a:p>
            <a:pPr marL="285750" indent="-285750">
              <a:lnSpc>
                <a:spcPct val="90000"/>
              </a:lnSpc>
              <a:buClr>
                <a:schemeClr val="dk1"/>
              </a:buClr>
              <a:buSzPts val="1800"/>
              <a:buFont typeface="Arial" panose="020B0604020202020204" pitchFamily="34" charset="0"/>
              <a:buChar char="•"/>
            </a:pPr>
            <a:r>
              <a:rPr lang="en-US" sz="1400" i="1" dirty="0"/>
              <a:t>Relaxing muscles - </a:t>
            </a:r>
            <a:r>
              <a:rPr lang="en-US" sz="1400" dirty="0"/>
              <a:t>helps to relieve physical tension, which can help reduce stress and anxiety</a:t>
            </a:r>
          </a:p>
          <a:p>
            <a:pPr marL="285750" indent="-285750">
              <a:lnSpc>
                <a:spcPct val="90000"/>
              </a:lnSpc>
              <a:buClr>
                <a:schemeClr val="dk1"/>
              </a:buClr>
              <a:buSzPts val="1800"/>
              <a:buFont typeface="Arial" panose="020B0604020202020204" pitchFamily="34" charset="0"/>
              <a:buChar char="•"/>
            </a:pPr>
            <a:r>
              <a:rPr lang="en-US" sz="1400" i="1" dirty="0"/>
              <a:t>Positive self-talk</a:t>
            </a:r>
            <a:r>
              <a:rPr lang="en-US" sz="1400" dirty="0"/>
              <a:t> - is encouraging, unlike negative self-talk</a:t>
            </a:r>
          </a:p>
          <a:p>
            <a:pPr marL="285750" indent="-285750">
              <a:lnSpc>
                <a:spcPct val="90000"/>
              </a:lnSpc>
              <a:buClr>
                <a:schemeClr val="dk1"/>
              </a:buClr>
              <a:buSzPts val="1800"/>
              <a:buFont typeface="Arial" panose="020B0604020202020204" pitchFamily="34" charset="0"/>
              <a:buChar char="•"/>
            </a:pPr>
            <a:r>
              <a:rPr lang="en-US" sz="1400" i="1" dirty="0"/>
              <a:t>Squeeze a stress ball - </a:t>
            </a:r>
            <a:r>
              <a:rPr lang="en-US" sz="1400" dirty="0"/>
              <a:t>when released, the muscles relax</a:t>
            </a:r>
          </a:p>
          <a:p>
            <a:pPr marL="285750" indent="-285750">
              <a:lnSpc>
                <a:spcPct val="90000"/>
              </a:lnSpc>
              <a:buClr>
                <a:schemeClr val="dk1"/>
              </a:buClr>
              <a:buSzPts val="1800"/>
              <a:buFont typeface="Arial" panose="020B0604020202020204" pitchFamily="34" charset="0"/>
              <a:buChar char="•"/>
            </a:pPr>
            <a:r>
              <a:rPr lang="en-US" sz="1400" i="1" dirty="0"/>
              <a:t>Write feelings down </a:t>
            </a:r>
            <a:r>
              <a:rPr lang="en-US" sz="1400" dirty="0"/>
              <a:t>- helps with awareness of emotions and can help with processing them</a:t>
            </a:r>
          </a:p>
          <a:p>
            <a:pPr marL="285750" indent="-285750">
              <a:lnSpc>
                <a:spcPct val="90000"/>
              </a:lnSpc>
              <a:buClr>
                <a:schemeClr val="dk1"/>
              </a:buClr>
              <a:buSzPts val="1800"/>
              <a:buFont typeface="Arial" panose="020B0604020202020204" pitchFamily="34" charset="0"/>
              <a:buChar char="•"/>
            </a:pPr>
            <a:r>
              <a:rPr lang="en-US" sz="1400" i="1" dirty="0"/>
              <a:t>Slowly counting backwards - </a:t>
            </a:r>
            <a:r>
              <a:rPr lang="en-US" sz="1400" dirty="0"/>
              <a:t>helps to calm yourself down</a:t>
            </a:r>
          </a:p>
          <a:p>
            <a:pPr marL="0" indent="0">
              <a:lnSpc>
                <a:spcPct val="90000"/>
              </a:lnSpc>
              <a:buClr>
                <a:schemeClr val="dk1"/>
              </a:buClr>
              <a:buSzPts val="1800"/>
            </a:pPr>
            <a:endParaRPr lang="en-US" sz="1400" dirty="0"/>
          </a:p>
          <a:p>
            <a:pPr marL="0" indent="0">
              <a:lnSpc>
                <a:spcPct val="90000"/>
              </a:lnSpc>
              <a:buClr>
                <a:schemeClr val="dk1"/>
              </a:buClr>
              <a:buSzPts val="1800"/>
            </a:pPr>
            <a:r>
              <a:rPr lang="en-US" sz="1400" dirty="0"/>
              <a:t>Note</a:t>
            </a:r>
          </a:p>
          <a:p>
            <a:pPr marL="0" indent="0">
              <a:lnSpc>
                <a:spcPct val="90000"/>
              </a:lnSpc>
              <a:buClr>
                <a:schemeClr val="dk1"/>
              </a:buClr>
              <a:buSzPts val="1800"/>
            </a:pPr>
            <a:r>
              <a:rPr lang="en-US" sz="1400" dirty="0"/>
              <a:t>If participants need more information about using these strategies, see the Coaching Companion for Metacognition, Essential Function 2.</a:t>
            </a:r>
          </a:p>
          <a:p>
            <a:pPr marL="0" indent="0">
              <a:lnSpc>
                <a:spcPct val="90000"/>
              </a:lnSpc>
              <a:buClr>
                <a:schemeClr val="dk1"/>
              </a:buClr>
              <a:buSzPts val="1800"/>
            </a:pPr>
            <a:endParaRPr lang="en-US" sz="1400" b="1" i="0" dirty="0"/>
          </a:p>
          <a:p>
            <a:pPr marL="0" indent="0">
              <a:lnSpc>
                <a:spcPct val="90000"/>
              </a:lnSpc>
              <a:buClr>
                <a:schemeClr val="dk1"/>
              </a:buClr>
              <a:buSzPts val="1800"/>
            </a:pPr>
            <a:r>
              <a:rPr lang="en-US" sz="1400" b="1" i="0" dirty="0"/>
              <a:t>References</a:t>
            </a:r>
            <a:endParaRPr lang="en-US" sz="1400" dirty="0"/>
          </a:p>
          <a:p>
            <a:pPr marL="45720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Kuypers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 (n.d.).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to support self-regulation across disciplines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Crisis Prevention Institute.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https://platform.crisisprevention.com/CPI/media/Media/download/PDF_SRAD.pdf</a:t>
            </a:r>
            <a:endPar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indent="-457200">
              <a:lnSpc>
                <a:spcPct val="107000"/>
              </a:lnSpc>
              <a:spcBef>
                <a:spcPts val="0"/>
              </a:spcBef>
              <a:spcAft>
                <a:spcPts val="10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Kuypers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 (2011).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zones of regulation: A curriculum designed to foster self-regulation and emotional control</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Think Social Publishing.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sz="1400" dirty="0"/>
          </a:p>
          <a:p>
            <a:pPr marL="0" indent="0">
              <a:lnSpc>
                <a:spcPct val="90000"/>
              </a:lnSpc>
              <a:buClr>
                <a:schemeClr val="dk1"/>
              </a:buClr>
              <a:buSzPts val="1800"/>
            </a:pPr>
            <a:endParaRPr lang="en-US" sz="1400" b="1" i="0" dirty="0"/>
          </a:p>
          <a:p>
            <a:pPr marL="0" indent="0">
              <a:lnSpc>
                <a:spcPct val="90000"/>
              </a:lnSpc>
              <a:buClr>
                <a:schemeClr val="dk1"/>
              </a:buClr>
              <a:buSzPts val="1800"/>
            </a:pPr>
            <a:endParaRPr lang="en-US" sz="1400" b="1" i="0" dirty="0"/>
          </a:p>
          <a:p>
            <a:pPr marL="0" indent="0"/>
            <a:endParaRPr lang="en-US" sz="1400" i="1" dirty="0">
              <a:latin typeface="Calibri" panose="020F0502020204030204" pitchFamily="34" charset="0"/>
              <a:ea typeface="Corbel"/>
              <a:cs typeface="Calibri" panose="020F0502020204030204" pitchFamily="34" charset="0"/>
              <a:sym typeface="Corbel"/>
            </a:endParaRPr>
          </a:p>
          <a:p>
            <a:pPr marL="0" indent="0"/>
            <a:endParaRPr lang="en-US" sz="1400" dirty="0"/>
          </a:p>
          <a:p>
            <a:pPr marL="0" indent="0"/>
            <a:endParaRPr lang="en-US" sz="1400" dirty="0"/>
          </a:p>
          <a:p>
            <a:pPr marL="0" indent="0">
              <a:buClr>
                <a:schemeClr val="dk1"/>
              </a:buClr>
            </a:pPr>
            <a:endParaRPr b="1" dirty="0"/>
          </a:p>
        </p:txBody>
      </p:sp>
      <p:sp>
        <p:nvSpPr>
          <p:cNvPr id="780" name="Google Shape;780;p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62</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54290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lnSpc>
                <a:spcPct val="90000"/>
              </a:lnSpc>
              <a:buClr>
                <a:schemeClr val="dk1"/>
              </a:buClr>
              <a:buSzPts val="1800"/>
            </a:pPr>
            <a:r>
              <a:rPr lang="en-US" sz="1400" b="1" i="0" dirty="0"/>
              <a:t>Handout 8</a:t>
            </a:r>
            <a:endParaRPr lang="en-US" sz="1400" b="0" i="0" dirty="0"/>
          </a:p>
          <a:p>
            <a:pPr marL="0" indent="0">
              <a:lnSpc>
                <a:spcPct val="90000"/>
              </a:lnSpc>
              <a:buClr>
                <a:schemeClr val="dk1"/>
              </a:buClr>
              <a:buSzPts val="1800"/>
            </a:pPr>
            <a:r>
              <a:rPr lang="en-US" sz="1400" b="0" i="0" dirty="0"/>
              <a:t>Find Someone Who…. Uses Self-Regulation Strategies</a:t>
            </a:r>
          </a:p>
          <a:p>
            <a:pPr marL="0" indent="0">
              <a:lnSpc>
                <a:spcPct val="90000"/>
              </a:lnSpc>
              <a:buClr>
                <a:schemeClr val="dk1"/>
              </a:buClr>
              <a:buSzPts val="1800"/>
            </a:pPr>
            <a:endParaRPr lang="en-US" sz="1400" b="1" dirty="0"/>
          </a:p>
          <a:p>
            <a:pPr marL="0" indent="0">
              <a:lnSpc>
                <a:spcPct val="90000"/>
              </a:lnSpc>
              <a:buClr>
                <a:schemeClr val="dk1"/>
              </a:buClr>
              <a:buSzPts val="1800"/>
            </a:pPr>
            <a:r>
              <a:rPr lang="en-US" sz="1400" b="1" dirty="0"/>
              <a:t>To Know</a:t>
            </a:r>
          </a:p>
          <a:p>
            <a:pPr marL="0" indent="0" defTabSz="942289">
              <a:lnSpc>
                <a:spcPct val="90000"/>
              </a:lnSpc>
              <a:buClr>
                <a:schemeClr val="dk1"/>
              </a:buClr>
              <a:buSzPts val="1800"/>
              <a:defRPr/>
            </a:pPr>
            <a:r>
              <a:rPr lang="en-US" sz="1400" b="0" dirty="0"/>
              <a:t>This activity provides an opportunity for participants to share self-regulation strategies they have used or taught.</a:t>
            </a:r>
          </a:p>
          <a:p>
            <a:pPr marL="0" indent="0" defTabSz="942289">
              <a:lnSpc>
                <a:spcPct val="90000"/>
              </a:lnSpc>
              <a:buClr>
                <a:schemeClr val="dk1"/>
              </a:buClr>
              <a:buSzPts val="1800"/>
              <a:defRPr/>
            </a:pPr>
            <a:endParaRPr lang="en-US" sz="1400" b="0" dirty="0"/>
          </a:p>
          <a:p>
            <a:pPr marL="0" indent="0">
              <a:lnSpc>
                <a:spcPct val="90000"/>
              </a:lnSpc>
              <a:buClr>
                <a:schemeClr val="dk1"/>
              </a:buClr>
              <a:buSzPts val="1800"/>
            </a:pPr>
            <a:r>
              <a:rPr lang="en-US" sz="1400" b="1" dirty="0"/>
              <a:t>To Do</a:t>
            </a:r>
            <a:endParaRPr lang="en-US" sz="1400" dirty="0"/>
          </a:p>
          <a:p>
            <a:pPr marL="285750" indent="-285750">
              <a:lnSpc>
                <a:spcPct val="90000"/>
              </a:lnSpc>
              <a:buClr>
                <a:schemeClr val="dk1"/>
              </a:buClr>
              <a:buSzPts val="1800"/>
              <a:buFont typeface="Arial" panose="020B0604020202020204" pitchFamily="34" charset="0"/>
              <a:buChar char="•"/>
            </a:pPr>
            <a:r>
              <a:rPr lang="en-US" sz="1400" b="0" i="0" dirty="0"/>
              <a:t>Provide a handout to each participant. Ask them to “Roam the Room” and find someone who has used or taught students to use one of the self-regulation strategies on the handout.  </a:t>
            </a:r>
          </a:p>
          <a:p>
            <a:pPr marL="285750" indent="-285750">
              <a:lnSpc>
                <a:spcPct val="90000"/>
              </a:lnSpc>
              <a:buClr>
                <a:schemeClr val="dk1"/>
              </a:buClr>
              <a:buSzPts val="1800"/>
              <a:buFont typeface="Arial" panose="020B0604020202020204" pitchFamily="34" charset="0"/>
              <a:buChar char="•"/>
            </a:pPr>
            <a:r>
              <a:rPr lang="en-US" sz="1400" b="0" i="0" dirty="0"/>
              <a:t>Partners will take turns jotting down a brief summary on how the strategy was used on their handout. </a:t>
            </a:r>
          </a:p>
          <a:p>
            <a:pPr marL="285750" indent="-285750">
              <a:lnSpc>
                <a:spcPct val="90000"/>
              </a:lnSpc>
              <a:buClr>
                <a:schemeClr val="dk1"/>
              </a:buClr>
              <a:buSzPts val="1800"/>
              <a:buFont typeface="Arial" panose="020B0604020202020204" pitchFamily="34" charset="0"/>
              <a:buChar char="•"/>
            </a:pPr>
            <a:r>
              <a:rPr lang="en-US" sz="1400" b="0" i="0" dirty="0"/>
              <a:t>Benefits of the strategy should also be discussed.  </a:t>
            </a:r>
          </a:p>
          <a:p>
            <a:pPr marL="285750" indent="-285750">
              <a:lnSpc>
                <a:spcPct val="90000"/>
              </a:lnSpc>
              <a:buClr>
                <a:schemeClr val="dk1"/>
              </a:buClr>
              <a:buSzPts val="1800"/>
              <a:buFont typeface="Arial" panose="020B0604020202020204" pitchFamily="34" charset="0"/>
              <a:buChar char="•"/>
            </a:pPr>
            <a:r>
              <a:rPr lang="en-US" sz="1400" b="0" i="0" dirty="0"/>
              <a:t>Participants will continue to find other partners until either time is up or their handout is completed.</a:t>
            </a:r>
            <a:endParaRPr lang="en-US" sz="1400" dirty="0"/>
          </a:p>
          <a:p>
            <a:pPr marL="0" indent="0">
              <a:buClr>
                <a:schemeClr val="dk1"/>
              </a:buClr>
            </a:pPr>
            <a:endParaRPr b="1" dirty="0"/>
          </a:p>
        </p:txBody>
      </p:sp>
      <p:sp>
        <p:nvSpPr>
          <p:cNvPr id="780" name="Google Shape;780;p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63</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99707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e682518dd1_0_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e682518dd1_0_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b="1" dirty="0"/>
              <a:t>To Know/To Say</a:t>
            </a:r>
            <a:endParaRPr lang="en-US" dirty="0"/>
          </a:p>
          <a:p>
            <a:pPr marL="0" indent="0"/>
            <a:r>
              <a:rPr lang="en-US" dirty="0"/>
              <a:t>Feelings are complicated. They come in different sizes, intensities, and levels of energy that are unique within our brains and bodies. </a:t>
            </a:r>
          </a:p>
          <a:p>
            <a:pPr marL="0" indent="0"/>
            <a:endParaRPr lang="en-US" dirty="0"/>
          </a:p>
          <a:p>
            <a:pPr marL="0" indent="0"/>
            <a:r>
              <a:rPr lang="en-US" dirty="0"/>
              <a:t>When students can talk about, think about, and regulate their emotions they </a:t>
            </a:r>
            <a:r>
              <a:rPr lang="en-US" dirty="0">
                <a:solidFill>
                  <a:srgbClr val="333333"/>
                </a:solidFill>
              </a:rPr>
              <a:t>can make decisions that do not interfere with their learning.</a:t>
            </a:r>
            <a:r>
              <a:rPr lang="en-US" dirty="0"/>
              <a:t> </a:t>
            </a:r>
          </a:p>
          <a:p>
            <a:pPr marL="0" indent="0"/>
            <a:endParaRPr lang="en-US" dirty="0">
              <a:solidFill>
                <a:srgbClr val="333333"/>
              </a:solidFill>
            </a:endParaRPr>
          </a:p>
          <a:p>
            <a:pPr marL="0" indent="0"/>
            <a:r>
              <a:rPr lang="en-US" dirty="0">
                <a:solidFill>
                  <a:srgbClr val="333333"/>
                </a:solidFill>
              </a:rPr>
              <a:t>Identifying Emotions helps students with the following.</a:t>
            </a:r>
          </a:p>
          <a:p>
            <a:pPr marL="243431" indent="-171450">
              <a:lnSpc>
                <a:spcPct val="90000"/>
              </a:lnSpc>
              <a:spcBef>
                <a:spcPts val="1031"/>
              </a:spcBef>
              <a:buClr>
                <a:srgbClr val="202124"/>
              </a:buClr>
              <a:buSzPct val="90090"/>
              <a:buFont typeface="Arial" panose="020B0604020202020204" pitchFamily="34" charset="0"/>
              <a:buChar char="•"/>
            </a:pPr>
            <a:r>
              <a:rPr lang="en-US" sz="1900" dirty="0">
                <a:solidFill>
                  <a:schemeClr val="dk1"/>
                </a:solidFill>
                <a:highlight>
                  <a:srgbClr val="FFFFFF"/>
                </a:highlight>
              </a:rPr>
              <a:t>I</a:t>
            </a:r>
            <a:r>
              <a:rPr lang="en-US" sz="1000" dirty="0">
                <a:solidFill>
                  <a:srgbClr val="202124"/>
                </a:solidFill>
                <a:highlight>
                  <a:srgbClr val="FFFFFF"/>
                </a:highlight>
              </a:rPr>
              <a:t>dentify their feelings and levels of alertness</a:t>
            </a:r>
            <a:endParaRPr lang="en-US" sz="1900" dirty="0">
              <a:solidFill>
                <a:schemeClr val="dk1"/>
              </a:solidFill>
              <a:highlight>
                <a:srgbClr val="FFFFFF"/>
              </a:highlight>
            </a:endParaRPr>
          </a:p>
          <a:p>
            <a:pPr marL="243431" indent="-171450">
              <a:lnSpc>
                <a:spcPct val="90000"/>
              </a:lnSpc>
              <a:spcBef>
                <a:spcPts val="1031"/>
              </a:spcBef>
              <a:buClr>
                <a:srgbClr val="202124"/>
              </a:buClr>
              <a:buSzPct val="90090"/>
              <a:buFont typeface="Arial" panose="020B0604020202020204" pitchFamily="34" charset="0"/>
              <a:buChar char="•"/>
            </a:pPr>
            <a:r>
              <a:rPr lang="en-US" sz="1900" dirty="0">
                <a:solidFill>
                  <a:schemeClr val="dk1"/>
                </a:solidFill>
                <a:highlight>
                  <a:srgbClr val="FFFFFF"/>
                </a:highlight>
              </a:rPr>
              <a:t>D</a:t>
            </a:r>
            <a:r>
              <a:rPr lang="en-US" sz="1000" dirty="0">
                <a:solidFill>
                  <a:srgbClr val="202124"/>
                </a:solidFill>
                <a:highlight>
                  <a:srgbClr val="FFFFFF"/>
                </a:highlight>
              </a:rPr>
              <a:t>evelop effective regulation tools</a:t>
            </a:r>
            <a:endParaRPr lang="en-US" sz="1900" dirty="0">
              <a:solidFill>
                <a:schemeClr val="dk1"/>
              </a:solidFill>
              <a:highlight>
                <a:srgbClr val="FFFFFF"/>
              </a:highlight>
            </a:endParaRPr>
          </a:p>
          <a:p>
            <a:pPr marL="243431" indent="-171450">
              <a:lnSpc>
                <a:spcPct val="90000"/>
              </a:lnSpc>
              <a:spcBef>
                <a:spcPts val="1031"/>
              </a:spcBef>
              <a:buClr>
                <a:srgbClr val="202124"/>
              </a:buClr>
              <a:buSzPct val="90090"/>
              <a:buFont typeface="Arial" panose="020B0604020202020204" pitchFamily="34" charset="0"/>
              <a:buChar char="•"/>
            </a:pPr>
            <a:r>
              <a:rPr lang="en-US" sz="1900" dirty="0">
                <a:solidFill>
                  <a:schemeClr val="dk1"/>
                </a:solidFill>
                <a:highlight>
                  <a:srgbClr val="FFFFFF"/>
                </a:highlight>
              </a:rPr>
              <a:t>L</a:t>
            </a:r>
            <a:r>
              <a:rPr lang="en-US" sz="1000" dirty="0">
                <a:solidFill>
                  <a:srgbClr val="202124"/>
                </a:solidFill>
                <a:highlight>
                  <a:srgbClr val="FFFFFF"/>
                </a:highlight>
              </a:rPr>
              <a:t>earn when and how to use effective regulation tools</a:t>
            </a:r>
            <a:endParaRPr lang="en-US" sz="1900" dirty="0">
              <a:solidFill>
                <a:schemeClr val="dk1"/>
              </a:solidFill>
              <a:highlight>
                <a:srgbClr val="FFFFFF"/>
              </a:highlight>
            </a:endParaRPr>
          </a:p>
          <a:p>
            <a:pPr marL="243431" indent="-171450">
              <a:lnSpc>
                <a:spcPct val="90000"/>
              </a:lnSpc>
              <a:spcBef>
                <a:spcPts val="1031"/>
              </a:spcBef>
              <a:buClr>
                <a:srgbClr val="202124"/>
              </a:buClr>
              <a:buSzPct val="90090"/>
              <a:buFont typeface="Arial" panose="020B0604020202020204" pitchFamily="34" charset="0"/>
              <a:buChar char="•"/>
            </a:pPr>
            <a:r>
              <a:rPr lang="en-US" sz="1900" dirty="0">
                <a:solidFill>
                  <a:schemeClr val="dk1"/>
                </a:solidFill>
                <a:highlight>
                  <a:srgbClr val="FFFFFF"/>
                </a:highlight>
              </a:rPr>
              <a:t>U</a:t>
            </a:r>
            <a:r>
              <a:rPr lang="en-US" sz="1000" dirty="0">
                <a:solidFill>
                  <a:srgbClr val="202124"/>
                </a:solidFill>
                <a:highlight>
                  <a:srgbClr val="FFFFFF"/>
                </a:highlight>
              </a:rPr>
              <a:t>nderstand how their behaviors influence other’ thoughts and feelings</a:t>
            </a:r>
            <a:endParaRPr lang="en-US" sz="1900" dirty="0">
              <a:solidFill>
                <a:schemeClr val="dk1"/>
              </a:solidFill>
              <a:highlight>
                <a:srgbClr val="FFFFFF"/>
              </a:highlight>
            </a:endParaRPr>
          </a:p>
          <a:p>
            <a:pPr marL="243431" indent="-171450">
              <a:lnSpc>
                <a:spcPct val="90000"/>
              </a:lnSpc>
              <a:spcBef>
                <a:spcPts val="1031"/>
              </a:spcBef>
              <a:buClr>
                <a:srgbClr val="202124"/>
              </a:buClr>
              <a:buSzPct val="90090"/>
              <a:buFont typeface="Arial" panose="020B0604020202020204" pitchFamily="34" charset="0"/>
              <a:buChar char="•"/>
            </a:pPr>
            <a:r>
              <a:rPr lang="en-US" sz="1900" dirty="0">
                <a:solidFill>
                  <a:schemeClr val="dk1"/>
                </a:solidFill>
                <a:highlight>
                  <a:srgbClr val="FFFFFF"/>
                </a:highlight>
              </a:rPr>
              <a:t>P</a:t>
            </a:r>
            <a:r>
              <a:rPr lang="en-US" sz="1000" dirty="0">
                <a:solidFill>
                  <a:srgbClr val="202124"/>
                </a:solidFill>
                <a:highlight>
                  <a:srgbClr val="FFFFFF"/>
                </a:highlight>
              </a:rPr>
              <a:t>roblem-solve positive solutions</a:t>
            </a:r>
            <a:endParaRPr lang="en-US" sz="1900" dirty="0">
              <a:solidFill>
                <a:schemeClr val="dk1"/>
              </a:solidFill>
              <a:highlight>
                <a:srgbClr val="FFFFFF"/>
              </a:highlight>
            </a:endParaRPr>
          </a:p>
          <a:p>
            <a:pPr marL="243431" indent="-171450">
              <a:lnSpc>
                <a:spcPct val="90000"/>
              </a:lnSpc>
              <a:spcBef>
                <a:spcPts val="1031"/>
              </a:spcBef>
              <a:buClr>
                <a:srgbClr val="202124"/>
              </a:buClr>
              <a:buSzPct val="90090"/>
              <a:buFont typeface="Arial" panose="020B0604020202020204" pitchFamily="34" charset="0"/>
              <a:buChar char="•"/>
            </a:pPr>
            <a:r>
              <a:rPr lang="en-US" sz="1900" dirty="0">
                <a:solidFill>
                  <a:schemeClr val="dk1"/>
                </a:solidFill>
                <a:highlight>
                  <a:srgbClr val="FFFFFF"/>
                </a:highlight>
              </a:rPr>
              <a:t>U</a:t>
            </a:r>
            <a:r>
              <a:rPr lang="en-US" sz="1000" dirty="0">
                <a:solidFill>
                  <a:srgbClr val="202124"/>
                </a:solidFill>
                <a:highlight>
                  <a:srgbClr val="FFFFFF"/>
                </a:highlight>
              </a:rPr>
              <a:t>nderstand their feelings in context</a:t>
            </a:r>
          </a:p>
          <a:p>
            <a:pPr marL="471145" indent="-399164">
              <a:lnSpc>
                <a:spcPct val="90000"/>
              </a:lnSpc>
              <a:buClr>
                <a:srgbClr val="202124"/>
              </a:buClr>
              <a:buSzPct val="90090"/>
              <a:buChar char="❏"/>
            </a:pPr>
            <a:endParaRPr lang="en-US" sz="1900" dirty="0"/>
          </a:p>
          <a:p>
            <a:pPr marL="0" indent="0"/>
            <a:r>
              <a:rPr lang="en-US" b="1" dirty="0"/>
              <a:t>To Do</a:t>
            </a:r>
            <a:endParaRPr lang="en-US" dirty="0"/>
          </a:p>
          <a:p>
            <a:pPr marL="0" indent="0"/>
            <a:r>
              <a:rPr lang="en-US" b="0" dirty="0"/>
              <a:t>Introduce the concept of identifying emotions as a strategy. The next slide provides an example of a framework that could be used. </a:t>
            </a:r>
          </a:p>
          <a:p>
            <a:pPr marL="0" indent="0"/>
            <a:endParaRPr lang="en-US" dirty="0"/>
          </a:p>
          <a:p>
            <a:pPr marL="0" indent="0"/>
            <a:r>
              <a:rPr lang="en-US" b="1" dirty="0"/>
              <a:t>Reference</a:t>
            </a:r>
            <a:endParaRPr lang="en-US" dirty="0"/>
          </a:p>
          <a:p>
            <a:pPr marL="457200" marR="0" indent="-457200">
              <a:lnSpc>
                <a:spcPct val="107000"/>
              </a:lnSpc>
              <a:spcBef>
                <a:spcPts val="0"/>
              </a:spcBef>
              <a:spcAft>
                <a:spcPts val="1000"/>
              </a:spcAft>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Kuypers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 (2011).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zones of regulation: A curriculum designed to foster self-regulation and emotional control</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Think Social Publishing.</a:t>
            </a:r>
            <a:endParaRPr lang="en-US" dirty="0"/>
          </a:p>
          <a:p>
            <a:pPr marL="0" indent="0"/>
            <a:endParaRPr lang="en-US" b="1" dirty="0"/>
          </a:p>
          <a:p>
            <a:pPr marL="0" indent="0"/>
            <a:endParaRPr lang="en-US" b="1" dirty="0"/>
          </a:p>
          <a:p>
            <a:pPr marL="0" indent="0"/>
            <a:endParaRPr lang="en-US" b="1" dirty="0"/>
          </a:p>
          <a:p>
            <a:pPr marL="0" indent="0"/>
            <a:endParaRPr b="1" dirty="0"/>
          </a:p>
        </p:txBody>
      </p:sp>
      <p:sp>
        <p:nvSpPr>
          <p:cNvPr id="604" name="Google Shape;604;ge682518dd1_0_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64</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30531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d8e01d2f20_1_4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gd8e01d2f20_1_41: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lnSpc>
                <a:spcPct val="90000"/>
              </a:lnSpc>
            </a:pPr>
            <a:r>
              <a:rPr lang="en-US" b="1" dirty="0"/>
              <a:t>To Know/To Say</a:t>
            </a:r>
            <a:endParaRPr b="1" dirty="0"/>
          </a:p>
          <a:p>
            <a:pPr marL="171450" indent="-171450">
              <a:lnSpc>
                <a:spcPct val="90000"/>
              </a:lnSpc>
              <a:buFont typeface="Arial" panose="020B0604020202020204" pitchFamily="34" charset="0"/>
              <a:buChar char="•"/>
            </a:pPr>
            <a:r>
              <a:rPr lang="en-US" dirty="0"/>
              <a:t>The Zones of Regulation is one program that organizes feelings, states of alertness, and energy levels into four colored zones – blue, green, yellow, and red. </a:t>
            </a:r>
          </a:p>
          <a:p>
            <a:pPr marL="171450" indent="-171450">
              <a:lnSpc>
                <a:spcPct val="90000"/>
              </a:lnSpc>
              <a:buFont typeface="Arial" panose="020B0604020202020204" pitchFamily="34" charset="0"/>
              <a:buChar char="•"/>
            </a:pPr>
            <a:r>
              <a:rPr lang="en-US" dirty="0"/>
              <a:t>The simple, common language and visual structure of The Zones of Regulation helps make the complex skill of regulation more concrete for learners and those who support them. </a:t>
            </a:r>
          </a:p>
          <a:p>
            <a:pPr marL="171450" indent="-171450">
              <a:lnSpc>
                <a:spcPct val="90000"/>
              </a:lnSpc>
              <a:buFont typeface="Arial" panose="020B0604020202020204" pitchFamily="34" charset="0"/>
              <a:buChar char="•"/>
            </a:pPr>
            <a:r>
              <a:rPr lang="en-US" dirty="0"/>
              <a:t>Students learn to regulate zones to meet their goals and task demands, as well as support their overall well-being</a:t>
            </a:r>
            <a:r>
              <a:rPr lang="en-US" dirty="0">
                <a:solidFill>
                  <a:srgbClr val="2A2A2A"/>
                </a:solidFill>
              </a:rPr>
              <a:t>.  </a:t>
            </a:r>
          </a:p>
          <a:p>
            <a:pPr marL="171450" indent="-171450">
              <a:lnSpc>
                <a:spcPct val="90000"/>
              </a:lnSpc>
              <a:buFont typeface="Arial" panose="020B0604020202020204" pitchFamily="34" charset="0"/>
              <a:buChar char="•"/>
            </a:pPr>
            <a:r>
              <a:rPr lang="en-US" dirty="0">
                <a:solidFill>
                  <a:srgbClr val="2A2A2A"/>
                </a:solidFill>
              </a:rPr>
              <a:t>Students can identify their current zone and work toward moving into the green zone where they are ready to learn. </a:t>
            </a:r>
          </a:p>
          <a:p>
            <a:pPr marL="171450" indent="-171450">
              <a:lnSpc>
                <a:spcPct val="90000"/>
              </a:lnSpc>
              <a:buFont typeface="Arial" panose="020B0604020202020204" pitchFamily="34" charset="0"/>
              <a:buChar char="•"/>
            </a:pPr>
            <a:r>
              <a:rPr lang="en-US" dirty="0">
                <a:solidFill>
                  <a:srgbClr val="2A2A2A"/>
                </a:solidFill>
              </a:rPr>
              <a:t>The Zones of Regulation is also a helpful communication tool between teacher and learners so support can be provided. </a:t>
            </a:r>
          </a:p>
          <a:p>
            <a:pPr marL="628650" lvl="1" indent="-171450">
              <a:lnSpc>
                <a:spcPct val="90000"/>
              </a:lnSpc>
              <a:buFont typeface="Arial" panose="020B0604020202020204" pitchFamily="34" charset="0"/>
              <a:buChar char="•"/>
            </a:pPr>
            <a:r>
              <a:rPr lang="en-US" i="1" dirty="0">
                <a:solidFill>
                  <a:srgbClr val="2A2A2A"/>
                </a:solidFill>
              </a:rPr>
              <a:t>Red </a:t>
            </a:r>
            <a:r>
              <a:rPr lang="en-US" dirty="0">
                <a:solidFill>
                  <a:srgbClr val="2A2A2A"/>
                </a:solidFill>
              </a:rPr>
              <a:t>- </a:t>
            </a:r>
            <a:r>
              <a:rPr lang="en-US" dirty="0">
                <a:solidFill>
                  <a:srgbClr val="3F3F3F"/>
                </a:solidFill>
              </a:rPr>
              <a:t>extremely heightened states of alertness and intense emotions</a:t>
            </a:r>
            <a:endParaRPr lang="en-US" i="0" dirty="0">
              <a:solidFill>
                <a:srgbClr val="3F3F3F"/>
              </a:solidFill>
            </a:endParaRPr>
          </a:p>
          <a:p>
            <a:pPr marL="628650" lvl="1" indent="-171450">
              <a:lnSpc>
                <a:spcPct val="90000"/>
              </a:lnSpc>
              <a:buFont typeface="Arial" panose="020B0604020202020204" pitchFamily="34" charset="0"/>
              <a:buChar char="•"/>
            </a:pPr>
            <a:r>
              <a:rPr lang="en-US" i="1" dirty="0">
                <a:solidFill>
                  <a:srgbClr val="3F3F3F"/>
                </a:solidFill>
              </a:rPr>
              <a:t>Yellow </a:t>
            </a:r>
            <a:r>
              <a:rPr lang="en-US" dirty="0">
                <a:solidFill>
                  <a:srgbClr val="3F3F3F"/>
                </a:solidFill>
              </a:rPr>
              <a:t>- heightened state of alertness and elevated emotions, however has more control then in red</a:t>
            </a:r>
            <a:endParaRPr lang="en-US" i="0" dirty="0">
              <a:solidFill>
                <a:srgbClr val="3F3F3F"/>
              </a:solidFill>
            </a:endParaRPr>
          </a:p>
          <a:p>
            <a:pPr marL="628650" lvl="1" indent="-171450">
              <a:lnSpc>
                <a:spcPct val="90000"/>
              </a:lnSpc>
              <a:buFont typeface="Arial" panose="020B0604020202020204" pitchFamily="34" charset="0"/>
              <a:buChar char="•"/>
            </a:pPr>
            <a:r>
              <a:rPr lang="en-US" i="1" dirty="0">
                <a:solidFill>
                  <a:srgbClr val="3F3F3F"/>
                </a:solidFill>
              </a:rPr>
              <a:t>Green </a:t>
            </a:r>
            <a:r>
              <a:rPr lang="en-US" dirty="0">
                <a:solidFill>
                  <a:srgbClr val="3F3F3F"/>
                </a:solidFill>
              </a:rPr>
              <a:t>- calm state of alertness, where optimal learning occurs</a:t>
            </a:r>
            <a:endParaRPr lang="en-US" i="0" dirty="0">
              <a:solidFill>
                <a:srgbClr val="3F3F3F"/>
              </a:solidFill>
            </a:endParaRPr>
          </a:p>
          <a:p>
            <a:pPr marL="628650" lvl="1" indent="-171450">
              <a:lnSpc>
                <a:spcPct val="90000"/>
              </a:lnSpc>
              <a:buFont typeface="Arial" panose="020B0604020202020204" pitchFamily="34" charset="0"/>
              <a:buChar char="•"/>
            </a:pPr>
            <a:r>
              <a:rPr lang="en-US" i="1" dirty="0">
                <a:solidFill>
                  <a:srgbClr val="3F3F3F"/>
                </a:solidFill>
              </a:rPr>
              <a:t>Blue </a:t>
            </a:r>
            <a:r>
              <a:rPr lang="en-US" dirty="0">
                <a:solidFill>
                  <a:srgbClr val="3F3F3F"/>
                </a:solidFill>
              </a:rPr>
              <a:t>- low states of alertness and down feelings</a:t>
            </a:r>
          </a:p>
          <a:p>
            <a:pPr marL="0" indent="0">
              <a:lnSpc>
                <a:spcPct val="90000"/>
              </a:lnSpc>
              <a:spcBef>
                <a:spcPts val="1031"/>
              </a:spcBef>
              <a:buClr>
                <a:schemeClr val="dk1"/>
              </a:buClr>
              <a:buSzPts val="1100"/>
            </a:pPr>
            <a:endParaRPr lang="en-US" dirty="0">
              <a:solidFill>
                <a:srgbClr val="3F3F3F"/>
              </a:solidFill>
            </a:endParaRPr>
          </a:p>
          <a:p>
            <a:pPr marL="0" indent="0">
              <a:lnSpc>
                <a:spcPct val="90000"/>
              </a:lnSpc>
              <a:spcBef>
                <a:spcPts val="1031"/>
              </a:spcBef>
              <a:buClr>
                <a:schemeClr val="dk1"/>
              </a:buClr>
              <a:buSzPts val="1100"/>
            </a:pPr>
            <a:r>
              <a:rPr lang="en-US" dirty="0">
                <a:solidFill>
                  <a:srgbClr val="3F3F3F"/>
                </a:solidFill>
              </a:rPr>
              <a:t>Ask participants to identify other programs that could be used for the same purpose. </a:t>
            </a:r>
          </a:p>
          <a:p>
            <a:pPr marL="0" indent="0">
              <a:lnSpc>
                <a:spcPct val="90000"/>
              </a:lnSpc>
              <a:spcBef>
                <a:spcPts val="1031"/>
              </a:spcBef>
              <a:buClr>
                <a:schemeClr val="dk1"/>
              </a:buClr>
              <a:buSzPts val="1100"/>
            </a:pPr>
            <a:r>
              <a:rPr lang="en-US" dirty="0"/>
              <a:t> </a:t>
            </a:r>
            <a:endParaRPr dirty="0">
              <a:solidFill>
                <a:srgbClr val="3F3F3F"/>
              </a:solidFill>
            </a:endParaRPr>
          </a:p>
          <a:p>
            <a:pPr marL="0" indent="0">
              <a:buSzPts val="1100"/>
            </a:pPr>
            <a:r>
              <a:rPr lang="en-US" sz="1100" b="1" dirty="0">
                <a:latin typeface="Calibri" panose="020F0502020204030204" pitchFamily="34" charset="0"/>
                <a:ea typeface="Arial"/>
                <a:cs typeface="Calibri" panose="020F0502020204030204" pitchFamily="34" charset="0"/>
                <a:sym typeface="Arial"/>
              </a:rPr>
              <a:t>Reference</a:t>
            </a:r>
            <a:endParaRPr sz="1100" b="1" dirty="0">
              <a:latin typeface="Calibri" panose="020F0502020204030204" pitchFamily="34" charset="0"/>
              <a:ea typeface="Arial"/>
              <a:cs typeface="Calibri" panose="020F0502020204030204" pitchFamily="34" charset="0"/>
              <a:sym typeface="Arial"/>
            </a:endParaRPr>
          </a:p>
          <a:p>
            <a:pPr marL="457200" marR="0" indent="-457200">
              <a:lnSpc>
                <a:spcPct val="107000"/>
              </a:lnSpc>
              <a:spcBef>
                <a:spcPts val="0"/>
              </a:spcBef>
              <a:spcAft>
                <a:spcPts val="1000"/>
              </a:spcAft>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Kuypers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 (2011).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zones of regulation: A curriculum designed to foster self-regulation and emotional control</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Think Social Publishing.</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dirty="0"/>
          </a:p>
          <a:p>
            <a:pPr marL="0" indent="0"/>
            <a:endParaRPr dirty="0"/>
          </a:p>
          <a:p>
            <a:pPr marL="0" indent="0"/>
            <a:endParaRPr dirty="0"/>
          </a:p>
          <a:p>
            <a:pPr marL="0" indent="0"/>
            <a:endParaRPr dirty="0"/>
          </a:p>
          <a:p>
            <a:pPr marL="0" indent="0"/>
            <a:endParaRPr dirty="0"/>
          </a:p>
        </p:txBody>
      </p:sp>
      <p:sp>
        <p:nvSpPr>
          <p:cNvPr id="857" name="Google Shape;857;gd8e01d2f20_1_41: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65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b8d5bc5bf5_0_2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gb8d5bc5bf5_0_21: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b="1" dirty="0"/>
              <a:t>To Know/To Say</a:t>
            </a:r>
            <a:endParaRPr b="1" dirty="0"/>
          </a:p>
          <a:p>
            <a:pPr marL="0" indent="0"/>
            <a:r>
              <a:rPr lang="en-US" dirty="0"/>
              <a:t>Evaluating learning is reflecting on the learning; determining if the intended learning has been accomplished.</a:t>
            </a:r>
          </a:p>
          <a:p>
            <a:pPr marL="0" indent="0"/>
            <a:endParaRPr dirty="0"/>
          </a:p>
          <a:p>
            <a:pPr marL="0" indent="0">
              <a:buClr>
                <a:schemeClr val="dk1"/>
              </a:buClr>
            </a:pPr>
            <a:r>
              <a:rPr lang="en-US" b="1" dirty="0"/>
              <a:t>Reference</a:t>
            </a:r>
            <a:endParaRPr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b="1" dirty="0"/>
          </a:p>
        </p:txBody>
      </p:sp>
      <p:sp>
        <p:nvSpPr>
          <p:cNvPr id="877" name="Google Shape;877;gb8d5bc5bf5_0_21: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400"/>
            </a:pPr>
            <a:fld id="{00000000-1234-1234-1234-123412341234}" type="slidenum">
              <a:rPr lang="en-US">
                <a:latin typeface="Calibri" panose="020F0502020204030204" pitchFamily="34" charset="0"/>
                <a:cs typeface="Calibri" panose="020F0502020204030204" pitchFamily="34" charset="0"/>
              </a:rPr>
              <a:pPr algn="r">
                <a:buSzPts val="1400"/>
              </a:pPr>
              <a:t>66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pPr>
            <a:r>
              <a:rPr lang="en-US" b="1" dirty="0"/>
              <a:t>Handout 4</a:t>
            </a:r>
          </a:p>
          <a:p>
            <a:pPr marL="0" indent="0">
              <a:buClr>
                <a:schemeClr val="dk1"/>
              </a:buClr>
            </a:pPr>
            <a:r>
              <a:rPr lang="en-US" b="0" dirty="0"/>
              <a:t>Metacognitive Note Catcher</a:t>
            </a:r>
          </a:p>
          <a:p>
            <a:pPr marL="0" indent="0">
              <a:buClr>
                <a:schemeClr val="dk1"/>
              </a:buClr>
            </a:pPr>
            <a:endParaRPr lang="en-US" b="1" dirty="0"/>
          </a:p>
          <a:p>
            <a:pPr marL="0" indent="0">
              <a:buClr>
                <a:schemeClr val="dk1"/>
              </a:buClr>
            </a:pPr>
            <a:r>
              <a:rPr lang="en-US" b="1" dirty="0"/>
              <a:t>To Know</a:t>
            </a:r>
            <a:endParaRPr lang="en-US" dirty="0"/>
          </a:p>
          <a:p>
            <a:pPr marL="0" indent="0">
              <a:buClr>
                <a:schemeClr val="dk1"/>
              </a:buClr>
            </a:pPr>
            <a:r>
              <a:rPr lang="en-US" b="0" dirty="0"/>
              <a:t>The Metacognitive Note Catcher, Handout 4, is the reflection tool that was introduced previously. Participants will now reflect and record learning insights and notes once again.</a:t>
            </a:r>
          </a:p>
          <a:p>
            <a:pPr marL="0" indent="0">
              <a:buClr>
                <a:schemeClr val="dk1"/>
              </a:buClr>
            </a:pPr>
            <a:endParaRPr lang="en-US" b="0" dirty="0"/>
          </a:p>
          <a:p>
            <a:pPr marL="0" indent="0">
              <a:buClr>
                <a:schemeClr val="dk1"/>
              </a:buClr>
            </a:pPr>
            <a:r>
              <a:rPr lang="en-US" b="1" dirty="0"/>
              <a:t>To Say</a:t>
            </a:r>
          </a:p>
          <a:p>
            <a:pPr marL="0" indent="0">
              <a:buClr>
                <a:schemeClr val="dk1"/>
              </a:buClr>
            </a:pPr>
            <a:r>
              <a:rPr lang="en-US" b="0" dirty="0"/>
              <a:t>As we near the end of the presentation, you will once again have the Note Catcher, Handout 4, to use as a reflection tool and write notes on.</a:t>
            </a:r>
          </a:p>
          <a:p>
            <a:pPr marL="0" indent="0">
              <a:buClr>
                <a:schemeClr val="dk1"/>
              </a:buClr>
            </a:pPr>
            <a:endParaRPr lang="en-US" dirty="0"/>
          </a:p>
          <a:p>
            <a:pPr marL="0" indent="0">
              <a:buClr>
                <a:schemeClr val="dk1"/>
              </a:buClr>
              <a:buSzPts val="1100"/>
            </a:pPr>
            <a:r>
              <a:rPr lang="en-US" b="1" dirty="0"/>
              <a:t>Reference</a:t>
            </a:r>
            <a:endParaRPr lang="en-US"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Centre for Innovation and Excellence in Learning. (2017, August).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and Learning Handbook</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[PDF file]. Vancouver Island University.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https://ciel.viu.ca/sites/default/files/web-aug-17-viu-new-faculty-handbook-print.pdf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Bef>
                <a:spcPts val="1031"/>
              </a:spcBef>
              <a:buSzPts val="1800"/>
            </a:pPr>
            <a:endParaRPr lang="en-US" dirty="0"/>
          </a:p>
          <a:p>
            <a:pPr marL="0" indent="0"/>
            <a:endParaRPr lang="en-US" dirty="0"/>
          </a:p>
          <a:p>
            <a:pPr marL="0" indent="0"/>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88075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sz="1400" b="1" dirty="0">
                <a:solidFill>
                  <a:srgbClr val="525252"/>
                </a:solidFill>
                <a:highlight>
                  <a:srgbClr val="FFFFFF"/>
                </a:highlight>
                <a:latin typeface="Calibri" panose="020F0502020204030204" pitchFamily="34" charset="0"/>
                <a:ea typeface="Verdana"/>
                <a:cs typeface="Calibri" panose="020F0502020204030204" pitchFamily="34" charset="0"/>
                <a:sym typeface="Verdana"/>
              </a:rPr>
              <a:t>Know/To Say</a:t>
            </a:r>
            <a:endParaRPr lang="en-US" sz="1400" dirty="0"/>
          </a:p>
          <a:p>
            <a:pPr marL="0" indent="0"/>
            <a:r>
              <a:rPr lang="en-US" sz="1400" dirty="0">
                <a:solidFill>
                  <a:srgbClr val="373D3F"/>
                </a:solidFill>
                <a:highlight>
                  <a:srgbClr val="FFFFFF"/>
                </a:highlight>
              </a:rPr>
              <a:t>Evaluative thinking is assessing what you know and how and why you know it. It involves being able to generalize those skills and strategies for transfer and use into diverse situations. </a:t>
            </a:r>
            <a:r>
              <a:rPr lang="en-US" sz="1400" dirty="0"/>
              <a:t>The process of evaluating allows learners to determine if the strategies they employed were effective, if they comprehended the intended learning, and if not, what different strategies should be utilized. Possible revisions and refinements are identified. The process of evaluation also helps to prevent time consuming backtracking.</a:t>
            </a:r>
          </a:p>
          <a:p>
            <a:pPr marL="58893" indent="-58893">
              <a:buClr>
                <a:srgbClr val="525252"/>
              </a:buClr>
              <a:buSzPts val="2700"/>
            </a:pPr>
            <a:endParaRPr lang="en-US" sz="1100" b="1" dirty="0">
              <a:solidFill>
                <a:srgbClr val="525252"/>
              </a:solidFill>
              <a:highlight>
                <a:srgbClr val="FFFFFF"/>
              </a:highlight>
              <a:latin typeface="Calibri" panose="020F0502020204030204" pitchFamily="34" charset="0"/>
              <a:ea typeface="Verdana"/>
              <a:cs typeface="Calibri" panose="020F0502020204030204" pitchFamily="34" charset="0"/>
              <a:sym typeface="Verdana"/>
            </a:endParaRPr>
          </a:p>
          <a:p>
            <a:pPr marL="0" indent="0">
              <a:buClr>
                <a:schemeClr val="dk1"/>
              </a:buClr>
            </a:pPr>
            <a:r>
              <a:rPr lang="en-US" sz="1400" b="1" dirty="0"/>
              <a:t>Reference</a:t>
            </a:r>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pPr>
            <a:endParaRPr b="1" dirty="0"/>
          </a:p>
        </p:txBody>
      </p:sp>
      <p:sp>
        <p:nvSpPr>
          <p:cNvPr id="780" name="Google Shape;780;p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68</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38523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sz="1400" b="1" dirty="0"/>
              <a:t>To Know/To Say/To Do</a:t>
            </a:r>
          </a:p>
          <a:p>
            <a:pPr marL="0" indent="0"/>
            <a:r>
              <a:rPr lang="en-US" sz="1400" b="0" dirty="0"/>
              <a:t>These are questions learners must ask themselves as they evaluate their learning.  </a:t>
            </a:r>
          </a:p>
          <a:p>
            <a:pPr marL="0" indent="0"/>
            <a:endParaRPr lang="en-US" sz="1400" b="0" dirty="0"/>
          </a:p>
          <a:p>
            <a:pPr marL="0" indent="0"/>
            <a:r>
              <a:rPr lang="en-US" sz="1400" b="0" dirty="0"/>
              <a:t>What other questions might learners pose to themselves during the evaluation phase?</a:t>
            </a:r>
          </a:p>
        </p:txBody>
      </p:sp>
      <p:sp>
        <p:nvSpPr>
          <p:cNvPr id="780" name="Google Shape;780;p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69</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97035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sz="1400" b="1" dirty="0"/>
              <a:t>To Know/To Say</a:t>
            </a:r>
            <a:endParaRPr lang="en-US" sz="1400" dirty="0"/>
          </a:p>
          <a:p>
            <a:pPr marL="0" indent="0"/>
            <a:r>
              <a:rPr lang="en-US" sz="1400" b="0" dirty="0">
                <a:solidFill>
                  <a:srgbClr val="202124"/>
                </a:solidFill>
                <a:highlight>
                  <a:srgbClr val="FFFFFF"/>
                </a:highlight>
              </a:rPr>
              <a:t>Discuss the purpose of evaluation strategies and then review those listed on the slide. </a:t>
            </a:r>
          </a:p>
          <a:p>
            <a:pPr marL="0" indent="0">
              <a:lnSpc>
                <a:spcPct val="115000"/>
              </a:lnSpc>
            </a:pPr>
            <a:endParaRPr lang="en-US" sz="1400" dirty="0">
              <a:solidFill>
                <a:srgbClr val="202124"/>
              </a:solidFill>
              <a:highlight>
                <a:srgbClr val="FFFFFF"/>
              </a:highlight>
            </a:endParaRPr>
          </a:p>
          <a:p>
            <a:pPr marL="0" indent="0">
              <a:lnSpc>
                <a:spcPct val="115000"/>
              </a:lnSpc>
            </a:pPr>
            <a:r>
              <a:rPr lang="en-US" sz="1400" b="1" dirty="0">
                <a:solidFill>
                  <a:srgbClr val="202124"/>
                </a:solidFill>
                <a:highlight>
                  <a:srgbClr val="FFFFFF"/>
                </a:highlight>
              </a:rPr>
              <a:t>To Do</a:t>
            </a:r>
          </a:p>
          <a:p>
            <a:pPr marL="0" indent="0">
              <a:lnSpc>
                <a:spcPct val="115000"/>
              </a:lnSpc>
            </a:pPr>
            <a:r>
              <a:rPr lang="en-US" sz="1400" b="0" dirty="0">
                <a:solidFill>
                  <a:srgbClr val="202124"/>
                </a:solidFill>
                <a:highlight>
                  <a:srgbClr val="FFFFFF"/>
                </a:highlight>
              </a:rPr>
              <a:t>Encourage participants to discuss ones they have used and to explain and clarify strategies listed that others are not familiar with.</a:t>
            </a:r>
          </a:p>
          <a:p>
            <a:pPr marL="0" indent="0">
              <a:lnSpc>
                <a:spcPct val="115000"/>
              </a:lnSpc>
            </a:pPr>
            <a:endParaRPr lang="en-US" sz="1400" b="0" dirty="0">
              <a:solidFill>
                <a:srgbClr val="202124"/>
              </a:solidFill>
              <a:highlight>
                <a:srgbClr val="FFFFFF"/>
              </a:highlight>
            </a:endParaRPr>
          </a:p>
          <a:p>
            <a:pPr marL="0" indent="0">
              <a:lnSpc>
                <a:spcPct val="115000"/>
              </a:lnSpc>
            </a:pPr>
            <a:r>
              <a:rPr lang="en-US" sz="1400" b="1" dirty="0">
                <a:solidFill>
                  <a:srgbClr val="202124"/>
                </a:solidFill>
                <a:highlight>
                  <a:srgbClr val="FFFFFF"/>
                </a:highlight>
              </a:rPr>
              <a:t>Reference </a:t>
            </a:r>
            <a:endParaRPr lang="en-US" sz="1400"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pPr>
            <a:endParaRPr b="1" dirty="0"/>
          </a:p>
        </p:txBody>
      </p:sp>
      <p:sp>
        <p:nvSpPr>
          <p:cNvPr id="780" name="Google Shape;780;p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70</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07191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5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8" name="Google Shape;908;p5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dirty="0"/>
              <a:t>To Know/To Say</a:t>
            </a:r>
            <a:endParaRPr dirty="0"/>
          </a:p>
          <a:p>
            <a:pPr marL="171450" indent="-171450">
              <a:buFont typeface="Arial" panose="020B0604020202020204" pitchFamily="34" charset="0"/>
              <a:buChar char="•"/>
            </a:pPr>
            <a:r>
              <a:rPr lang="en-US" dirty="0">
                <a:solidFill>
                  <a:srgbClr val="2A2A2A"/>
                </a:solidFill>
                <a:highlight>
                  <a:srgbClr val="EFEFEF"/>
                </a:highlight>
              </a:rPr>
              <a:t>These reflective questions that include purpose, strengths, weaknesses, and needed support cause students to think back over their completed work and assess their learning.  </a:t>
            </a:r>
          </a:p>
          <a:p>
            <a:pPr marL="171450" indent="-171450">
              <a:buFont typeface="Arial" panose="020B0604020202020204" pitchFamily="34" charset="0"/>
              <a:buChar char="•"/>
            </a:pPr>
            <a:r>
              <a:rPr lang="en-US" dirty="0">
                <a:solidFill>
                  <a:srgbClr val="2A2A2A"/>
                </a:solidFill>
                <a:highlight>
                  <a:srgbClr val="EFEFEF"/>
                </a:highlight>
              </a:rPr>
              <a:t>They are easy to remember since they are worded conversationally and can be applied to most any grade level or content.  </a:t>
            </a:r>
          </a:p>
          <a:p>
            <a:pPr marL="171450" indent="-171450">
              <a:buFont typeface="Arial" panose="020B0604020202020204" pitchFamily="34" charset="0"/>
              <a:buChar char="•"/>
            </a:pPr>
            <a:r>
              <a:rPr lang="en-US" dirty="0">
                <a:solidFill>
                  <a:srgbClr val="2A2A2A"/>
                </a:solidFill>
                <a:highlight>
                  <a:srgbClr val="EFEFEF"/>
                </a:highlight>
              </a:rPr>
              <a:t>This example shows the reflective prompts and responses when used for a high school biology lab.  </a:t>
            </a:r>
          </a:p>
          <a:p>
            <a:pPr marL="171450" indent="-171450">
              <a:buFont typeface="Arial" panose="020B0604020202020204" pitchFamily="34" charset="0"/>
              <a:buChar char="•"/>
            </a:pPr>
            <a:r>
              <a:rPr lang="en-US" dirty="0">
                <a:solidFill>
                  <a:srgbClr val="2A2A2A"/>
                </a:solidFill>
                <a:highlight>
                  <a:srgbClr val="EFEFEF"/>
                </a:highlight>
              </a:rPr>
              <a:t>These four questions help learners look “within,” they provoke insight into one’s  thinking, learning, and next steps.</a:t>
            </a:r>
          </a:p>
          <a:p>
            <a:pPr marL="0" indent="0"/>
            <a:endParaRPr dirty="0">
              <a:solidFill>
                <a:srgbClr val="2A2A2A"/>
              </a:solidFill>
              <a:highlight>
                <a:srgbClr val="EFEFEF"/>
              </a:highlight>
            </a:endParaRPr>
          </a:p>
          <a:p>
            <a:pPr marL="0" indent="0"/>
            <a:r>
              <a:rPr lang="en-US" b="1" dirty="0"/>
              <a:t>To Do</a:t>
            </a:r>
            <a:endParaRPr dirty="0"/>
          </a:p>
          <a:p>
            <a:pPr marL="0" indent="0"/>
            <a:r>
              <a:rPr lang="en-US" b="0" dirty="0"/>
              <a:t>Discuss the purpose and benefits of using question prompts for self-evaluation. Review the example on the slide.</a:t>
            </a:r>
          </a:p>
          <a:p>
            <a:pPr marL="0" indent="0"/>
            <a:endParaRPr b="0" dirty="0"/>
          </a:p>
          <a:p>
            <a:pPr marL="0" indent="0">
              <a:lnSpc>
                <a:spcPct val="115000"/>
              </a:lnSpc>
            </a:pPr>
            <a:r>
              <a:rPr lang="en-US" b="1" dirty="0">
                <a:solidFill>
                  <a:srgbClr val="202124"/>
                </a:solidFill>
                <a:highlight>
                  <a:srgbClr val="FFFFFF"/>
                </a:highlight>
              </a:rPr>
              <a:t>Reference</a:t>
            </a:r>
            <a:endParaRPr lang="en-US"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b="1" dirty="0"/>
          </a:p>
          <a:p>
            <a:pPr marL="0" indent="0"/>
            <a:endParaRPr b="1" dirty="0"/>
          </a:p>
          <a:p>
            <a:pPr marL="0" indent="0"/>
            <a:endParaRPr b="1" dirty="0"/>
          </a:p>
          <a:p>
            <a:pPr marL="0" indent="0"/>
            <a:endParaRPr b="1" dirty="0"/>
          </a:p>
          <a:p>
            <a:pPr marL="0" indent="0"/>
            <a:endParaRPr b="1" dirty="0"/>
          </a:p>
          <a:p>
            <a:pPr marL="0" indent="0"/>
            <a:endParaRPr b="1" dirty="0"/>
          </a:p>
          <a:p>
            <a:pPr marL="0" indent="0"/>
            <a:endParaRPr b="1" dirty="0"/>
          </a:p>
        </p:txBody>
      </p:sp>
      <p:sp>
        <p:nvSpPr>
          <p:cNvPr id="909" name="Google Shape;909;p5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71</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dirty="0">
                <a:latin typeface="Calibri" panose="020F0502020204030204" pitchFamily="34" charset="0"/>
              </a:rPr>
              <a:t>Handout 3</a:t>
            </a:r>
          </a:p>
          <a:p>
            <a:pPr marL="0" indent="0"/>
            <a:r>
              <a:rPr lang="en-US" sz="1200" b="0" dirty="0">
                <a:latin typeface="Calibri" panose="020F0502020204030204" pitchFamily="34" charset="0"/>
              </a:rPr>
              <a:t>Metacognition Key Terms</a:t>
            </a:r>
          </a:p>
          <a:p>
            <a:pPr marL="0" indent="0"/>
            <a:endParaRPr lang="en-US" sz="1200" b="1" dirty="0">
              <a:latin typeface="Calibri" panose="020F0502020204030204" pitchFamily="34" charset="0"/>
            </a:endParaRPr>
          </a:p>
          <a:p>
            <a:pPr marL="0" indent="0"/>
            <a:r>
              <a:rPr lang="en-US" sz="1200" b="1" dirty="0">
                <a:latin typeface="Calibri" panose="020F0502020204030204" pitchFamily="34" charset="0"/>
              </a:rPr>
              <a:t>To Know/To Do</a:t>
            </a:r>
          </a:p>
          <a:p>
            <a:pPr marL="0" indent="0"/>
            <a:r>
              <a:rPr lang="en-US" sz="1200" dirty="0">
                <a:latin typeface="Calibri" panose="020F0502020204030204" pitchFamily="34" charset="0"/>
              </a:rPr>
              <a:t>The comprehensive list of key terms for the Metacognition Module can be found in the handout packet. Access the handout for the complete list. Key terms that align with each Essential Function can be found in the notes section at the beginning of each EF module.</a:t>
            </a:r>
          </a:p>
          <a:p>
            <a:pPr marL="0" indent="0"/>
            <a:endParaRPr lang="en-US" sz="1200" dirty="0">
              <a:latin typeface="Calibri" panose="020F0502020204030204" pitchFamily="34" charset="0"/>
            </a:endParaRPr>
          </a:p>
          <a:p>
            <a:pPr marL="0" indent="0"/>
            <a:r>
              <a:rPr lang="en-US" sz="1200" b="1" dirty="0">
                <a:latin typeface="Calibri" panose="020F0502020204030204" pitchFamily="34" charset="0"/>
              </a:rPr>
              <a:t>References</a:t>
            </a:r>
            <a:endParaRPr lang="en-US" sz="1200" dirty="0">
              <a:latin typeface="Calibri" panose="020F0502020204030204" pitchFamily="34" charset="0"/>
            </a:endParaRPr>
          </a:p>
          <a:p>
            <a:pPr marL="0" marR="0" lvl="0" indent="-457200" algn="l" defTabSz="914400" rtl="0" eaLnBrk="1" fontAlgn="auto" latinLnBrk="0" hangingPunct="1">
              <a:lnSpc>
                <a:spcPct val="100000"/>
              </a:lnSpc>
              <a:spcBef>
                <a:spcPts val="0"/>
              </a:spcBef>
              <a:spcAft>
                <a:spcPts val="0"/>
              </a:spcAft>
              <a:buClr>
                <a:schemeClr val="dk1"/>
              </a:buClr>
              <a:buSzTx/>
              <a:buFontTx/>
              <a:buNone/>
              <a:tabLst/>
              <a:defRPr/>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Cherry, K. (2023, April 18).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Cognition in psychology</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Verywell</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Mind.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https://www.verywellmind.com/what-is-cognition-2794982</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indent="-457200">
              <a:buClr>
                <a:schemeClr val="dk1"/>
              </a:buClr>
            </a:pPr>
            <a:endParaRPr lang="en-US" sz="1200" dirty="0">
              <a:latin typeface="Calibri" panose="020F0502020204030204" pitchFamily="34" charset="0"/>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https://digitalcommons.unl.edu/cgi/viewcontent.cgi?article=1040&amp;context=nebeducator</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indent="-457200"/>
            <a:endParaRPr lang="en-US" sz="1200" dirty="0">
              <a:latin typeface="Calibri" panose="020F0502020204030204" pitchFamily="34" charset="0"/>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Tarricone</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 (2011).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taxonomy of metacognition</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Psychology Press.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https://doi.org/10.4324/9780203830529</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indent="-457200"/>
            <a:endParaRPr lang="en-US" sz="1200" u="sng" dirty="0">
              <a:latin typeface="Calibri" panose="020F0502020204030204" pitchFamily="34" charset="0"/>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Torrisi</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-Steele, G. (2016). Online learning and metacognition: A design framework. In V. Wang (Ed.),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Handbook of research on learning outcomes and opportunities in the digital age</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(pp. 221-241). IGI Global.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https://www.igi-global.com/chapter/online-learning-and-metacognition/142378</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indent="-457200"/>
            <a:endParaRPr lang="en-US" sz="1200" dirty="0">
              <a:latin typeface="Calibri" panose="020F0502020204030204" pitchFamily="34" charset="0"/>
            </a:endParaRPr>
          </a:p>
          <a:p>
            <a:pPr marL="0" marR="0" lvl="0" indent="-457200" algn="l" defTabSz="914400" rtl="0" eaLnBrk="1" fontAlgn="auto" latinLnBrk="0" hangingPunct="1">
              <a:lnSpc>
                <a:spcPct val="100000"/>
              </a:lnSpc>
              <a:spcBef>
                <a:spcPts val="0"/>
              </a:spcBef>
              <a:spcAft>
                <a:spcPts val="0"/>
              </a:spcAft>
              <a:buClr>
                <a:schemeClr val="dk1"/>
              </a:buClr>
              <a:buSzTx/>
              <a:buFontTx/>
              <a:buNone/>
              <a:tabLst/>
              <a:defRPr/>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(2016).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students to drive their brains: Metacognitive strategies, activities, and lesson ideas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Association for Supervision and Curriculum Development.</a:t>
            </a:r>
            <a:endParaRPr lang="en-US" sz="1200" dirty="0">
              <a:latin typeface="Calibri" panose="020F0502020204030204" pitchFamily="34" charset="0"/>
            </a:endParaRPr>
          </a:p>
          <a:p>
            <a:pPr marL="0" indent="0">
              <a:buClr>
                <a:schemeClr val="dk1"/>
              </a:buCl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42478287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lnSpc>
                <a:spcPct val="115000"/>
              </a:lnSpc>
            </a:pPr>
            <a:r>
              <a:rPr lang="en-US" sz="1400" b="1" dirty="0">
                <a:solidFill>
                  <a:srgbClr val="333333"/>
                </a:solidFill>
              </a:rPr>
              <a:t>To Know/To Say</a:t>
            </a:r>
          </a:p>
          <a:p>
            <a:pPr marL="0" indent="0">
              <a:lnSpc>
                <a:spcPct val="115000"/>
              </a:lnSpc>
            </a:pPr>
            <a:r>
              <a:rPr lang="en-US" sz="1400" dirty="0">
                <a:solidFill>
                  <a:srgbClr val="333333"/>
                </a:solidFill>
              </a:rPr>
              <a:t>Reflective journals serve as reflection and evaluation tools and foster a greater understanding of new ideas. Learners can use journaling opportunities to think deeper about new discoveries, recording personal observations and added research on most any topic.</a:t>
            </a:r>
          </a:p>
          <a:p>
            <a:pPr marL="0" indent="0">
              <a:lnSpc>
                <a:spcPct val="115000"/>
              </a:lnSpc>
            </a:pPr>
            <a:endParaRPr lang="en-US" sz="1400" dirty="0">
              <a:solidFill>
                <a:srgbClr val="333333"/>
              </a:solidFill>
            </a:endParaRPr>
          </a:p>
          <a:p>
            <a:pPr marL="0" indent="0">
              <a:lnSpc>
                <a:spcPct val="115000"/>
              </a:lnSpc>
            </a:pPr>
            <a:r>
              <a:rPr lang="en-US" sz="1400" b="1" dirty="0">
                <a:solidFill>
                  <a:srgbClr val="333333"/>
                </a:solidFill>
              </a:rPr>
              <a:t>To Do</a:t>
            </a:r>
            <a:endParaRPr lang="en-US" sz="1400" dirty="0"/>
          </a:p>
          <a:p>
            <a:pPr marL="0" indent="0">
              <a:lnSpc>
                <a:spcPct val="115000"/>
              </a:lnSpc>
            </a:pPr>
            <a:r>
              <a:rPr lang="en-US" sz="1400" b="0" dirty="0">
                <a:solidFill>
                  <a:srgbClr val="333333"/>
                </a:solidFill>
              </a:rPr>
              <a:t>Read and expand on key points listed on the slide.</a:t>
            </a:r>
          </a:p>
          <a:p>
            <a:pPr marL="0" indent="0">
              <a:lnSpc>
                <a:spcPct val="115000"/>
              </a:lnSpc>
            </a:pPr>
            <a:endParaRPr lang="en-US" sz="1400" b="0" dirty="0">
              <a:solidFill>
                <a:srgbClr val="333333"/>
              </a:solidFill>
            </a:endParaRPr>
          </a:p>
          <a:p>
            <a:pPr marL="0" indent="0">
              <a:lnSpc>
                <a:spcPct val="115000"/>
              </a:lnSpc>
              <a:buSzPts val="1100"/>
            </a:pPr>
            <a:r>
              <a:rPr lang="en-US" sz="1400" b="1" dirty="0"/>
              <a:t>References</a:t>
            </a:r>
            <a:endParaRPr lang="en-US" sz="1400" b="1" dirty="0">
              <a:solidFill>
                <a:srgbClr val="202124"/>
              </a:solidFill>
              <a:highlight>
                <a:srgbClr val="FFFFFF"/>
              </a:highlight>
            </a:endParaRPr>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0" name="Google Shape;780;p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72</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03499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e682518dd1_0_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e682518dd1_0_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b="1" dirty="0"/>
              <a:t>To Know/To Say</a:t>
            </a:r>
            <a:endParaRPr lang="en-US" dirty="0"/>
          </a:p>
          <a:p>
            <a:pPr marL="0" indent="0"/>
            <a:r>
              <a:rPr lang="en-US" b="0" i="0" dirty="0">
                <a:solidFill>
                  <a:srgbClr val="333333"/>
                </a:solidFill>
                <a:latin typeface="Calibri" panose="020F0502020204030204" pitchFamily="34" charset="0"/>
                <a:ea typeface="Helvetica Neue"/>
                <a:cs typeface="Calibri" panose="020F0502020204030204" pitchFamily="34" charset="0"/>
                <a:sym typeface="Helvetica Neue"/>
              </a:rPr>
              <a:t>Exam wrappers, post-test surveys, and error analysis exercises are useful tools to help students reflect on and learn from returned exams ensuring that they perform better on future assessments. All too often when students receive back a graded exam, they focus on a single feature - the score they earned. Although this focus on ‘the grade' is understandable, it can lead students to miss out on learning opportunities that assessments can provide. </a:t>
            </a:r>
          </a:p>
          <a:p>
            <a:pPr marL="0" indent="0"/>
            <a:endParaRPr lang="en-US" dirty="0"/>
          </a:p>
          <a:p>
            <a:pPr marL="0" indent="0"/>
            <a:r>
              <a:rPr lang="en-US" b="0" i="0" dirty="0">
                <a:solidFill>
                  <a:srgbClr val="333333"/>
                </a:solidFill>
                <a:latin typeface="Calibri" panose="020F0502020204030204" pitchFamily="34" charset="0"/>
                <a:ea typeface="Helvetica Neue"/>
                <a:cs typeface="Calibri" panose="020F0502020204030204" pitchFamily="34" charset="0"/>
                <a:sym typeface="Helvetica Neue"/>
              </a:rPr>
              <a:t>An exam wrapper is a </a:t>
            </a:r>
            <a:r>
              <a:rPr lang="en-US" dirty="0"/>
              <a:t>reflection t</a:t>
            </a:r>
            <a:r>
              <a:rPr lang="en-US" dirty="0">
                <a:solidFill>
                  <a:srgbClr val="202124"/>
                </a:solidFill>
                <a:highlight>
                  <a:srgbClr val="FFFFFF"/>
                </a:highlight>
              </a:rPr>
              <a:t>ool used by students to examine test readiness and areas of learning needing improvement so specific strategies can be applied to improve outcomes of future assessments.</a:t>
            </a:r>
          </a:p>
          <a:p>
            <a:pPr marL="171450" indent="-171450">
              <a:buFont typeface="Arial" panose="020B0604020202020204" pitchFamily="34" charset="0"/>
              <a:buChar char="•"/>
            </a:pPr>
            <a:r>
              <a:rPr lang="en-US" sz="1200" dirty="0"/>
              <a:t>To identify how student test preparation can be improved</a:t>
            </a:r>
          </a:p>
          <a:p>
            <a:pPr marL="171450" indent="-171450">
              <a:buFont typeface="Arial" panose="020B0604020202020204" pitchFamily="34" charset="0"/>
              <a:buChar char="•"/>
            </a:pPr>
            <a:r>
              <a:rPr lang="en-US" sz="1200" dirty="0"/>
              <a:t>To identify areas of learning where the student needs to improve</a:t>
            </a:r>
          </a:p>
          <a:p>
            <a:pPr marL="171450" indent="-171450">
              <a:buFont typeface="Arial" panose="020B0604020202020204" pitchFamily="34" charset="0"/>
              <a:buChar char="•"/>
            </a:pPr>
            <a:r>
              <a:rPr lang="en-US" sz="1200" dirty="0"/>
              <a:t>To target those areas with specific strategies and a plan for improvement</a:t>
            </a:r>
          </a:p>
          <a:p>
            <a:pPr marL="171450" indent="-171450">
              <a:buFont typeface="Arial" panose="020B0604020202020204" pitchFamily="34" charset="0"/>
              <a:buChar char="•"/>
            </a:pPr>
            <a:r>
              <a:rPr lang="en-US" sz="1200" dirty="0"/>
              <a:t>To give feedback to the instructor on how more instructional and test prep support can be provided</a:t>
            </a:r>
          </a:p>
          <a:p>
            <a:pPr marL="171450" indent="-171450">
              <a:buFont typeface="Arial" panose="020B0604020202020204" pitchFamily="34" charset="0"/>
              <a:buChar char="•"/>
            </a:pPr>
            <a:r>
              <a:rPr lang="en-US" sz="1200" dirty="0"/>
              <a:t>To improve learning outcomes</a:t>
            </a:r>
          </a:p>
          <a:p>
            <a:pPr marL="0" indent="0"/>
            <a:endParaRPr lang="en-US" dirty="0"/>
          </a:p>
          <a:p>
            <a:pPr marL="0" indent="0"/>
            <a:r>
              <a:rPr lang="en-US" b="1" i="0" dirty="0">
                <a:solidFill>
                  <a:srgbClr val="333333"/>
                </a:solidFill>
                <a:latin typeface="Calibri" panose="020F0502020204030204" pitchFamily="34" charset="0"/>
                <a:ea typeface="Helvetica Neue"/>
                <a:cs typeface="Calibri" panose="020F0502020204030204" pitchFamily="34" charset="0"/>
                <a:sym typeface="Helvetica Neue"/>
              </a:rPr>
              <a:t>References</a:t>
            </a:r>
            <a:endParaRPr lang="en-US" b="1" dirty="0">
              <a:solidFill>
                <a:srgbClr val="202124"/>
              </a:solidFill>
              <a:highlight>
                <a:srgbClr val="FFFFFF"/>
              </a:highlight>
            </a:endParaRPr>
          </a:p>
          <a:p>
            <a:pPr marL="457200" marR="0" indent="-457200">
              <a:lnSpc>
                <a:spcPct val="107000"/>
              </a:lnSpc>
              <a:spcBef>
                <a:spcPts val="0"/>
              </a:spcBef>
              <a:spcAft>
                <a:spcPts val="100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b="1" i="0" dirty="0">
              <a:solidFill>
                <a:srgbClr val="333333"/>
              </a:solidFill>
              <a:latin typeface="Calibri" panose="020F0502020204030204" pitchFamily="34" charset="0"/>
              <a:ea typeface="Helvetica Neue"/>
              <a:cs typeface="Calibri" panose="020F0502020204030204" pitchFamily="34" charset="0"/>
              <a:sym typeface="Helvetica Neue"/>
            </a:endParaRPr>
          </a:p>
          <a:p>
            <a:pPr marL="0" indent="0"/>
            <a:r>
              <a:rPr lang="en-US" b="0" i="0" dirty="0">
                <a:solidFill>
                  <a:srgbClr val="333333"/>
                </a:solidFill>
                <a:latin typeface="Calibri" panose="020F0502020204030204" pitchFamily="34" charset="0"/>
                <a:ea typeface="Helvetica Neue"/>
                <a:cs typeface="Calibri" panose="020F0502020204030204" pitchFamily="34" charset="0"/>
                <a:sym typeface="Helvetica Neue"/>
              </a:rPr>
              <a:t>Duquesne University. (n.d.).  </a:t>
            </a:r>
            <a:r>
              <a:rPr lang="en-US" b="0" i="1" dirty="0">
                <a:solidFill>
                  <a:srgbClr val="333333"/>
                </a:solidFill>
                <a:latin typeface="Calibri" panose="020F0502020204030204" pitchFamily="34" charset="0"/>
                <a:ea typeface="Helvetica Neue"/>
                <a:cs typeface="Calibri" panose="020F0502020204030204" pitchFamily="34" charset="0"/>
                <a:sym typeface="Helvetica Neue"/>
              </a:rPr>
              <a:t>Help students learn from returned tests</a:t>
            </a:r>
            <a:r>
              <a:rPr lang="en-US" b="0" i="0" dirty="0">
                <a:solidFill>
                  <a:srgbClr val="333333"/>
                </a:solidFill>
                <a:latin typeface="Calibri" panose="020F0502020204030204" pitchFamily="34" charset="0"/>
                <a:ea typeface="Helvetica Neue"/>
                <a:cs typeface="Calibri" panose="020F0502020204030204" pitchFamily="34" charset="0"/>
                <a:sym typeface="Helvetica Neue"/>
              </a:rPr>
              <a:t>.  Center for Teaching.  Retrieved from  https://www.duq.edu/about/centers-and-institutes/center-for-teaching-excellence/teaching-and-learning-at-duquesne/exam-wrappers</a:t>
            </a:r>
            <a:endParaRPr lang="en-US" dirty="0"/>
          </a:p>
          <a:p>
            <a:pPr marL="0" indent="0"/>
            <a:endParaRPr lang="en-US" b="0" i="0" dirty="0">
              <a:solidFill>
                <a:srgbClr val="333333"/>
              </a:solidFill>
              <a:latin typeface="Calibri" panose="020F0502020204030204" pitchFamily="34" charset="0"/>
              <a:ea typeface="Helvetica Neue"/>
              <a:cs typeface="Calibri" panose="020F0502020204030204" pitchFamily="34" charset="0"/>
              <a:sym typeface="Helvetica Neue"/>
            </a:endParaRPr>
          </a:p>
          <a:p>
            <a:pPr marL="0" indent="0"/>
            <a:endParaRPr lang="en-US" b="1" i="0" dirty="0">
              <a:solidFill>
                <a:srgbClr val="012169"/>
              </a:solidFill>
              <a:latin typeface="Calibri" panose="020F0502020204030204" pitchFamily="34" charset="0"/>
              <a:ea typeface="Proxima Nova"/>
              <a:cs typeface="Calibri" panose="020F0502020204030204" pitchFamily="34" charset="0"/>
              <a:sym typeface="Proxima Nova"/>
            </a:endParaRPr>
          </a:p>
          <a:p>
            <a:pPr marL="0" indent="0"/>
            <a:endParaRPr b="1" dirty="0"/>
          </a:p>
        </p:txBody>
      </p:sp>
      <p:sp>
        <p:nvSpPr>
          <p:cNvPr id="604" name="Google Shape;604;ge682518dd1_0_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73</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68573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sz="1400" b="1" dirty="0"/>
              <a:t>To Know/To Say</a:t>
            </a:r>
          </a:p>
          <a:p>
            <a:pPr marL="0" indent="0"/>
            <a:r>
              <a:rPr lang="en-US" sz="1400" b="0" dirty="0"/>
              <a:t>Review examples of exam wrapper questions and clarify for participants. </a:t>
            </a:r>
          </a:p>
          <a:p>
            <a:pPr marL="0" indent="0"/>
            <a:endParaRPr lang="en-US" sz="1400" b="0" dirty="0"/>
          </a:p>
          <a:p>
            <a:pPr marL="0" indent="0"/>
            <a:r>
              <a:rPr lang="en-US" sz="1400" b="1" dirty="0"/>
              <a:t>Additional Resource</a:t>
            </a:r>
          </a:p>
          <a:p>
            <a:pPr marL="0" indent="0"/>
            <a:r>
              <a:rPr lang="en-US" sz="1400" dirty="0"/>
              <a:t>This link will take you to an article on exam wrappers and provides a template for building your own: https://www.clemson.edu/otei/resources/cognitive_exam-wrapper</a:t>
            </a:r>
          </a:p>
          <a:p>
            <a:pPr marL="0" indent="0"/>
            <a:endParaRPr lang="en-US" sz="1400" dirty="0"/>
          </a:p>
          <a:p>
            <a:pPr marL="0" indent="0"/>
            <a:r>
              <a:rPr lang="en-US" sz="1400" b="1" dirty="0"/>
              <a:t>References </a:t>
            </a:r>
          </a:p>
          <a:p>
            <a:pPr marL="0" indent="0"/>
            <a:r>
              <a:rPr lang="en-US" sz="1400" dirty="0"/>
              <a:t>Marsha C. Lovett, (2013), “Make exams worth more than grades: Using exam wrappers to promote metacognition” in Using reflection and metacognition to improve student learning, </a:t>
            </a:r>
          </a:p>
        </p:txBody>
      </p:sp>
      <p:sp>
        <p:nvSpPr>
          <p:cNvPr id="780" name="Google Shape;780;p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74</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95858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e682518dd1_0_32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ge682518dd1_0_322: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b="1" dirty="0"/>
              <a:t>To Know/To Say</a:t>
            </a:r>
          </a:p>
          <a:p>
            <a:pPr marL="0" indent="0"/>
            <a:r>
              <a:rPr lang="en-US" dirty="0"/>
              <a:t>We will now see how this all fits together to help learners achieve their goals. </a:t>
            </a:r>
            <a:r>
              <a:rPr lang="en-US" b="0" dirty="0"/>
              <a:t>On the next slide you will review each component of the “regulation of cognition” process that enables students to become metacognitive thinkers and take control of their own learning.</a:t>
            </a:r>
          </a:p>
          <a:p>
            <a:pPr marL="0" indent="0"/>
            <a:endParaRPr dirty="0"/>
          </a:p>
          <a:p>
            <a:pPr marL="0" indent="0"/>
            <a:r>
              <a:rPr lang="en-US" b="1" dirty="0"/>
              <a:t>Reference</a:t>
            </a:r>
            <a:endParaRPr dirty="0"/>
          </a:p>
          <a:p>
            <a:pPr marL="45720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b="0" dirty="0"/>
          </a:p>
          <a:p>
            <a:pPr marL="0" indent="0"/>
            <a:endParaRPr b="0" dirty="0"/>
          </a:p>
        </p:txBody>
      </p:sp>
      <p:sp>
        <p:nvSpPr>
          <p:cNvPr id="972" name="Google Shape;972;ge682518dd1_0_322: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a:latin typeface="Calibri" panose="020F0502020204030204" pitchFamily="34" charset="0"/>
                <a:cs typeface="Calibri" panose="020F0502020204030204" pitchFamily="34" charset="0"/>
              </a:rPr>
              <a:pPr algn="r">
                <a:buSzPts val="1200"/>
              </a:pPr>
              <a:t>75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pPr>
            <a:r>
              <a:rPr lang="en-US" b="1" dirty="0"/>
              <a:t>To Know/To Say</a:t>
            </a:r>
          </a:p>
          <a:p>
            <a:pPr marL="0" indent="0" defTabSz="942289">
              <a:buClr>
                <a:schemeClr val="dk1"/>
              </a:buClr>
              <a:buSzPts val="1100"/>
              <a:defRPr/>
            </a:pPr>
            <a:r>
              <a:rPr lang="en-US" b="0" dirty="0"/>
              <a:t>Each component of the “regulation of cognition” process enables students to become metacognitive thinkers so they can take control of their own learning. Their metacognitive thought process identifies the learning goal, strategies needed, keeps them focused, and enables learners to evaluate their success or next steps needed to reach goals.</a:t>
            </a:r>
          </a:p>
          <a:p>
            <a:pPr marL="0" indent="0" defTabSz="942289">
              <a:buClr>
                <a:schemeClr val="dk1"/>
              </a:buClr>
              <a:buSzPts val="1100"/>
              <a:defRPr/>
            </a:pPr>
            <a:endParaRPr lang="en-US" b="1" dirty="0"/>
          </a:p>
          <a:p>
            <a:pPr marL="0" indent="0">
              <a:buClr>
                <a:schemeClr val="dk1"/>
              </a:buClr>
              <a:buSzPts val="1100"/>
            </a:pPr>
            <a:r>
              <a:rPr lang="en-US" b="1" dirty="0"/>
              <a:t>To Do</a:t>
            </a:r>
          </a:p>
          <a:p>
            <a:pPr marL="0" indent="0">
              <a:buClr>
                <a:schemeClr val="dk1"/>
              </a:buClr>
              <a:buSzPts val="1100"/>
            </a:pPr>
            <a:r>
              <a:rPr lang="en-US" b="0" dirty="0"/>
              <a:t>Review each step in the regulation of cognition process using the analogy of a runner planning, monitoring, controlling, and evaluating in order to win an important race.</a:t>
            </a:r>
          </a:p>
          <a:p>
            <a:pPr marL="0" indent="0"/>
            <a:endParaRPr lang="en-US" b="1" dirty="0">
              <a:latin typeface="Calibri"/>
              <a:ea typeface="Calibri"/>
              <a:cs typeface="Calibri"/>
              <a:sym typeface="Calibri"/>
            </a:endParaRPr>
          </a:p>
          <a:p>
            <a:pPr marL="0" indent="0"/>
            <a:r>
              <a:rPr lang="en-US" b="1" dirty="0">
                <a:latin typeface="Calibri"/>
                <a:ea typeface="Calibri"/>
                <a:cs typeface="Calibri"/>
                <a:sym typeface="Calibri"/>
              </a:rPr>
              <a:t>References</a:t>
            </a:r>
            <a:endParaRPr lang="en-US" b="1" dirty="0">
              <a:solidFill>
                <a:srgbClr val="202124"/>
              </a:solidFill>
              <a:highlight>
                <a:srgbClr val="FFFFFF"/>
              </a:highlight>
            </a:endParaRPr>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pPr>
            <a:endParaRPr lang="en-US" dirty="0"/>
          </a:p>
          <a:p>
            <a:pPr marL="45720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pPr>
            <a:endParaRPr lang="en-US" dirty="0"/>
          </a:p>
          <a:p>
            <a:pPr marL="0" indent="0"/>
            <a:endParaRPr lang="en-US" b="1" dirty="0">
              <a:latin typeface="Calibri"/>
              <a:ea typeface="Calibri"/>
              <a:cs typeface="Calibri"/>
              <a:sym typeface="Calibri"/>
            </a:endParaRPr>
          </a:p>
          <a:p>
            <a:pPr marL="0" indent="0">
              <a:buClr>
                <a:schemeClr val="dk1"/>
              </a:buClr>
              <a:buSzPts val="1100"/>
            </a:pPr>
            <a:endParaRPr lang="en-US" b="0"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76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64481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5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8" name="Google Shape;908;p5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dirty="0"/>
              <a:t>Activity </a:t>
            </a:r>
          </a:p>
          <a:p>
            <a:pPr marL="0" indent="0"/>
            <a:r>
              <a:rPr lang="en-US" b="0" dirty="0"/>
              <a:t>4 Corners Gallery Walk</a:t>
            </a:r>
          </a:p>
          <a:p>
            <a:pPr marL="0" indent="0"/>
            <a:endParaRPr lang="en-US" b="0" dirty="0"/>
          </a:p>
          <a:p>
            <a:pPr marL="0" indent="0"/>
            <a:r>
              <a:rPr lang="en-US" b="1" dirty="0"/>
              <a:t>To Know</a:t>
            </a:r>
            <a:endParaRPr lang="en-US" dirty="0"/>
          </a:p>
          <a:p>
            <a:pPr marL="0" indent="0"/>
            <a:r>
              <a:rPr lang="en-US" b="0" dirty="0"/>
              <a:t>This culminating activity provides a chance for participants to reflect on ways they have/will promote each phase of the metacognitive regulation process for themselves as well as their learners. </a:t>
            </a:r>
          </a:p>
          <a:p>
            <a:pPr marL="0" indent="0"/>
            <a:endParaRPr lang="en-US" dirty="0"/>
          </a:p>
          <a:p>
            <a:pPr marL="0" indent="0"/>
            <a:r>
              <a:rPr lang="en-US" b="1" dirty="0"/>
              <a:t>To Do</a:t>
            </a:r>
            <a:endParaRPr lang="en-US" dirty="0"/>
          </a:p>
          <a:p>
            <a:pPr marL="176679" indent="-176679">
              <a:buFont typeface="Arial"/>
              <a:buChar char="•"/>
            </a:pPr>
            <a:r>
              <a:rPr lang="en-US" b="0" dirty="0"/>
              <a:t>Prior to the activity, prepare 4 chart papers with a number and question on each. Post the chart paper question in each of the 4 corners of the room.</a:t>
            </a:r>
            <a:endParaRPr lang="en-US" dirty="0"/>
          </a:p>
          <a:p>
            <a:pPr marL="176679" indent="-176679">
              <a:buFont typeface="Arial"/>
              <a:buChar char="•"/>
            </a:pPr>
            <a:r>
              <a:rPr lang="en-US" b="0" dirty="0"/>
              <a:t>Provide an overview of the activity to participants.</a:t>
            </a:r>
          </a:p>
          <a:p>
            <a:pPr marL="176679" indent="-176679">
              <a:buFont typeface="Arial"/>
              <a:buChar char="•"/>
            </a:pPr>
            <a:endParaRPr lang="en-US" b="0" dirty="0"/>
          </a:p>
          <a:p>
            <a:pPr marL="0" indent="0"/>
            <a:r>
              <a:rPr lang="en-US" b="1" dirty="0"/>
              <a:t>To Say</a:t>
            </a:r>
            <a:endParaRPr lang="en-US" dirty="0"/>
          </a:p>
          <a:p>
            <a:pPr marL="0" indent="0"/>
            <a:r>
              <a:rPr lang="en-US" b="0" dirty="0"/>
              <a:t>The 4 Corners Gallery Walk activity will give you a chance to reflect on how your new learning can be applied to classroom practice. It will also provide us with more insight into ideas others are generating.</a:t>
            </a:r>
            <a:endParaRPr lang="en-US" dirty="0"/>
          </a:p>
          <a:p>
            <a:pPr marL="0" indent="0"/>
            <a:r>
              <a:rPr lang="en-US" b="0" dirty="0"/>
              <a:t>(Explain the activity and review the questions on the slide.)</a:t>
            </a:r>
            <a:endParaRPr lang="en-US" dirty="0"/>
          </a:p>
          <a:p>
            <a:pPr marL="0" indent="0">
              <a:buFont typeface="Arial"/>
              <a:buNone/>
            </a:pPr>
            <a:endParaRPr lang="en-US" sz="1400" b="0" dirty="0"/>
          </a:p>
          <a:p>
            <a:pPr marL="0" indent="0">
              <a:buFont typeface="Arial"/>
              <a:buNone/>
            </a:pPr>
            <a:r>
              <a:rPr lang="en-US" sz="1400" b="1" dirty="0"/>
              <a:t>Activity:  4 Corners Gallery Walk</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t>Give groups about 5-10 minutes to respond to the four questions on the slide…one on each sticky note.</a:t>
            </a:r>
            <a:endParaRPr lang="en-US" dirty="0"/>
          </a:p>
          <a:p>
            <a:pPr marL="171450" indent="-171450">
              <a:buFont typeface="Arial" panose="020B0604020202020204" pitchFamily="34" charset="0"/>
              <a:buChar char="•"/>
            </a:pPr>
            <a:r>
              <a:rPr lang="en-US" dirty="0"/>
              <a:t>Use a sticky note to number &amp; respond to each question.</a:t>
            </a:r>
          </a:p>
          <a:p>
            <a:pPr marL="171450" indent="-171450">
              <a:buFont typeface="Arial" panose="020B0604020202020204" pitchFamily="34" charset="0"/>
              <a:buChar char="•"/>
            </a:pPr>
            <a:r>
              <a:rPr lang="en-US" dirty="0"/>
              <a:t>Place responses on the appropriate chart.</a:t>
            </a:r>
            <a:endParaRPr lang="en-US" b="0" dirty="0"/>
          </a:p>
          <a:p>
            <a:pPr marL="176679" marR="0" lvl="0" indent="-176679"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0" dirty="0"/>
              <a:t>Ask participants to number off 1, 2, 3, 4 and proceed to the corresponding chart number and discuss the responses with others having a like number. </a:t>
            </a:r>
          </a:p>
          <a:p>
            <a:pPr marL="176679" marR="0" lvl="0" indent="-176679"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Read each response on the chart and discuss key ideas.</a:t>
            </a:r>
          </a:p>
          <a:p>
            <a:pPr marL="176679" indent="-176679">
              <a:buFont typeface="Arial"/>
              <a:buChar char="•"/>
            </a:pPr>
            <a:r>
              <a:rPr lang="en-US" b="0" dirty="0"/>
              <a:t>Have groups rotate so they have an opportunity to review responses for each component of the regulation process - planning, monitoring, controlling, and evaluating.</a:t>
            </a:r>
            <a:endParaRPr lang="en-US" dirty="0"/>
          </a:p>
          <a:p>
            <a:pPr marL="176679" indent="-176679">
              <a:buFont typeface="Arial"/>
              <a:buChar char="•"/>
            </a:pPr>
            <a:r>
              <a:rPr lang="en-US" b="0" dirty="0"/>
              <a:t>Debrief by having key ideas shared with the whole group.</a:t>
            </a:r>
          </a:p>
          <a:p>
            <a:pPr marL="176679" indent="-176679">
              <a:buFont typeface="Arial"/>
              <a:buChar char="•"/>
            </a:pPr>
            <a:endParaRPr lang="en-US" dirty="0"/>
          </a:p>
          <a:p>
            <a:pPr marL="0" indent="0"/>
            <a:endParaRPr b="1" dirty="0"/>
          </a:p>
        </p:txBody>
      </p:sp>
      <p:sp>
        <p:nvSpPr>
          <p:cNvPr id="909" name="Google Shape;909;p5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77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51640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pPr>
            <a:r>
              <a:rPr lang="en-US" b="1" dirty="0"/>
              <a:t>Handout 4</a:t>
            </a:r>
          </a:p>
          <a:p>
            <a:pPr marL="0" indent="0">
              <a:buClr>
                <a:schemeClr val="dk1"/>
              </a:buClr>
            </a:pPr>
            <a:r>
              <a:rPr lang="en-US" b="0" dirty="0"/>
              <a:t>Metacognitive Note Catcher</a:t>
            </a:r>
          </a:p>
          <a:p>
            <a:pPr marL="0" indent="0">
              <a:buClr>
                <a:schemeClr val="dk1"/>
              </a:buClr>
            </a:pPr>
            <a:endParaRPr lang="en-US" b="1" dirty="0"/>
          </a:p>
          <a:p>
            <a:pPr marL="0" indent="0">
              <a:buClr>
                <a:schemeClr val="dk1"/>
              </a:buClr>
            </a:pPr>
            <a:r>
              <a:rPr lang="en-US" b="1" dirty="0"/>
              <a:t>To Know</a:t>
            </a:r>
            <a:endParaRPr lang="en-US" dirty="0"/>
          </a:p>
          <a:p>
            <a:pPr marL="0" indent="0">
              <a:buClr>
                <a:schemeClr val="dk1"/>
              </a:buClr>
            </a:pPr>
            <a:r>
              <a:rPr lang="en-US" b="0" dirty="0"/>
              <a:t>Participants will now reflect and record learning insights and notes at the End of Lesson (reflect &amp; evaluate) section of the Note Catcher.</a:t>
            </a:r>
            <a:r>
              <a:rPr lang="en-US" dirty="0"/>
              <a:t> </a:t>
            </a:r>
          </a:p>
          <a:p>
            <a:pPr marL="0" indent="0">
              <a:buClr>
                <a:schemeClr val="dk1"/>
              </a:buClr>
              <a:buSzPts val="1100"/>
            </a:pPr>
            <a:endParaRPr lang="en-US" b="1" dirty="0"/>
          </a:p>
          <a:p>
            <a:pPr marL="0" indent="0">
              <a:buClr>
                <a:schemeClr val="dk1"/>
              </a:buClr>
              <a:buSzPts val="1100"/>
            </a:pPr>
            <a:r>
              <a:rPr lang="en-US" b="1" dirty="0"/>
              <a:t>Reference</a:t>
            </a:r>
            <a:endParaRPr lang="en-US" dirty="0"/>
          </a:p>
          <a:p>
            <a:pPr marL="45720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Centre for Innovation and Excellence in Learning. (2017, August).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and Learning Handbook</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[PDF file]. Vancouver Island University.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https://ciel.viu.ca/sites/default/files/web-aug-17-viu-new-faculty-handbook-print.pdf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7992162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Say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Revisit the essential question for the session. Have we answered these questions for you? Are there further questions we need to answer? What questions do you still have? </a:t>
            </a:r>
          </a:p>
          <a:p>
            <a:pPr marL="0" indent="0">
              <a:spcBef>
                <a:spcPts val="356"/>
              </a:spcBef>
              <a:buSzPct val="25000"/>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10591933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Handout 9</a:t>
            </a:r>
          </a:p>
          <a:p>
            <a:pPr marL="0" indent="0"/>
            <a:r>
              <a:rPr lang="en-US" b="0" dirty="0"/>
              <a:t>Next Steps Action Plan, Part 2, Regulation of Cognition</a:t>
            </a:r>
            <a:endParaRPr lang="en-US" b="0" i="1" dirty="0"/>
          </a:p>
          <a:p>
            <a:pPr marL="0" indent="0"/>
            <a:endParaRPr lang="en-US" b="1" dirty="0"/>
          </a:p>
          <a:p>
            <a:pPr marL="0" indent="0"/>
            <a:r>
              <a:rPr lang="en-US" b="1" dirty="0"/>
              <a:t>To Know</a:t>
            </a:r>
            <a:endParaRPr lang="en-US" dirty="0"/>
          </a:p>
          <a:p>
            <a:pPr marL="0" indent="0"/>
            <a:r>
              <a:rPr lang="en-US" b="0" dirty="0"/>
              <a:t>Participants will have an opportunity to make a plan to apply content learned in Metacognition Part 2 to strengthen their students’ regulation of cognition.</a:t>
            </a:r>
          </a:p>
          <a:p>
            <a:pPr marL="0" indent="0"/>
            <a:endParaRPr lang="en-US" dirty="0"/>
          </a:p>
          <a:p>
            <a:pPr marL="0" indent="0"/>
            <a:r>
              <a:rPr lang="en-US" b="1" dirty="0"/>
              <a:t>To Do</a:t>
            </a:r>
            <a:endParaRPr lang="en-US" dirty="0"/>
          </a:p>
          <a:p>
            <a:pPr marL="0" indent="0"/>
            <a:r>
              <a:rPr lang="en-US" b="0" dirty="0"/>
              <a:t>Provide the handout </a:t>
            </a:r>
            <a:r>
              <a:rPr lang="en-US" b="0" i="1" dirty="0"/>
              <a:t>Next Steps Action Plan, Part 2, Metacognitive Regulation Processes </a:t>
            </a:r>
            <a:r>
              <a:rPr lang="en-US" b="0" i="0" dirty="0"/>
              <a:t>to participants. </a:t>
            </a:r>
            <a:r>
              <a:rPr lang="en-US" b="0" dirty="0"/>
              <a:t>Ask them to review the suggestions that appear at the top of the handout and then develop a plan to enhance regulation of cognition for learners in their classroom.</a:t>
            </a:r>
          </a:p>
          <a:p>
            <a:pPr marL="0" indent="0"/>
            <a:endParaRPr lang="en-US" dirty="0"/>
          </a:p>
          <a:p>
            <a:pPr marL="0" indent="0"/>
            <a:r>
              <a:rPr lang="en-US" b="1" dirty="0"/>
              <a:t>To Say</a:t>
            </a:r>
            <a:endParaRPr lang="en-US" dirty="0"/>
          </a:p>
          <a:p>
            <a:pPr marL="0" indent="0"/>
            <a:r>
              <a:rPr lang="en-US" b="0" dirty="0"/>
              <a:t>It’s now time to apply what you have learned in Part 2 of Metacognition for learners in your classroom. </a:t>
            </a:r>
          </a:p>
          <a:p>
            <a:pPr marL="171450" indent="-171450">
              <a:buFont typeface="Arial" panose="020B0604020202020204" pitchFamily="34" charset="0"/>
              <a:buChar char="•"/>
            </a:pPr>
            <a:r>
              <a:rPr lang="en-US" b="0" dirty="0"/>
              <a:t>You can begin by reviewing ways to strengthen your students’ abilities to regulate cognition that are listed on the handout. You may also think of additional ways. </a:t>
            </a:r>
          </a:p>
          <a:p>
            <a:pPr marL="171450" indent="-171450">
              <a:buFont typeface="Arial" panose="020B0604020202020204" pitchFamily="34" charset="0"/>
              <a:buChar char="•"/>
            </a:pPr>
            <a:r>
              <a:rPr lang="en-US" b="0" dirty="0"/>
              <a:t>Then decide on one or two areas you would like to focus on.  </a:t>
            </a:r>
          </a:p>
          <a:p>
            <a:pPr marL="171450" indent="-171450">
              <a:buFont typeface="Arial" panose="020B0604020202020204" pitchFamily="34" charset="0"/>
              <a:buChar char="•"/>
            </a:pPr>
            <a:r>
              <a:rPr lang="en-US" b="0" dirty="0"/>
              <a:t>Develop a plan that addresses the action steps… What? How? Who? When?   </a:t>
            </a:r>
          </a:p>
          <a:p>
            <a:pPr marL="171450" indent="-171450">
              <a:buFont typeface="Arial" panose="020B0604020202020204" pitchFamily="34" charset="0"/>
              <a:buChar char="•"/>
            </a:pPr>
            <a:r>
              <a:rPr lang="en-US" b="0" dirty="0"/>
              <a:t>Also think of ways you might assess your plan to see if it was successful once implemented</a:t>
            </a:r>
            <a:r>
              <a:rPr lang="en-US" b="1" dirty="0"/>
              <a:t>.</a:t>
            </a:r>
            <a:endParaRPr lang="en-US" dirty="0"/>
          </a:p>
          <a:p>
            <a:pPr marL="0" indent="0"/>
            <a:endParaRPr lang="en-US" b="1" dirty="0"/>
          </a:p>
          <a:p>
            <a:pPr marL="0" indent="0"/>
            <a:r>
              <a:rPr lang="en-US" b="1" dirty="0"/>
              <a:t>References </a:t>
            </a:r>
          </a:p>
          <a:p>
            <a:pPr marL="0" indent="0"/>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pPr>
            <a:endParaRPr lang="en-US" dirty="0"/>
          </a:p>
          <a:p>
            <a:pPr marL="457200" marR="0" indent="-457200">
              <a:lnSpc>
                <a:spcPct val="107000"/>
              </a:lnSpc>
              <a:spcBef>
                <a:spcPts val="0"/>
              </a:spcBef>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(2016).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students to drive their brains: Metacognitive strategies, activities, and lesson ideas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Association for Supervision and Curriculum Development.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pPr>
            <a:endParaRPr lang="en-US" dirty="0"/>
          </a:p>
          <a:p>
            <a:pPr marL="0" indent="0"/>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13237262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dirty="0"/>
              <a:t>To Know/To Do/To Say</a:t>
            </a:r>
          </a:p>
          <a:p>
            <a:pPr marL="171450" indent="-171450">
              <a:buFont typeface="Arial" panose="020B0604020202020204" pitchFamily="34" charset="0"/>
              <a:buChar char="•"/>
            </a:pPr>
            <a:r>
              <a:rPr lang="en-US" dirty="0"/>
              <a:t>Choose how to close this part of the training and include your contact information. </a:t>
            </a:r>
          </a:p>
          <a:p>
            <a:pPr marL="171450" indent="-171450">
              <a:buFont typeface="Arial" panose="020B0604020202020204" pitchFamily="34" charset="0"/>
              <a:buChar char="•"/>
            </a:pPr>
            <a:r>
              <a:rPr lang="en-US" dirty="0"/>
              <a:t>Make sure participants know when the next training is scheduled. </a:t>
            </a:r>
          </a:p>
          <a:p>
            <a:pPr marL="171450" indent="-171450">
              <a:buFont typeface="Arial" panose="020B0604020202020204" pitchFamily="34" charset="0"/>
              <a:buChar char="•"/>
            </a:pPr>
            <a:r>
              <a:rPr lang="en-US" dirty="0"/>
              <a:t>You might want to review what the next trainings will cover.</a:t>
            </a:r>
          </a:p>
          <a:p>
            <a:pPr marL="171450" indent="-171450">
              <a:buFont typeface="Arial" panose="020B0604020202020204" pitchFamily="34" charset="0"/>
              <a:buChar char="•"/>
            </a:pPr>
            <a:r>
              <a:rPr lang="en-US" dirty="0"/>
              <a:t>Show the reference slides if appropriate.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592067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Pre-Read Article </a:t>
            </a:r>
          </a:p>
          <a:p>
            <a:pPr marL="0" indent="0" defTabSz="942289">
              <a:defRPr/>
            </a:pPr>
            <a:r>
              <a:rPr lang="en-US" i="1" dirty="0"/>
              <a:t>Cognitive Regulation (Summary)</a:t>
            </a:r>
          </a:p>
          <a:p>
            <a:pPr marL="0" indent="0" defTabSz="942289">
              <a:defRPr/>
            </a:pPr>
            <a:r>
              <a:rPr lang="en-US" sz="1200" u="sng" dirty="0">
                <a:solidFill>
                  <a:srgbClr val="0000FF"/>
                </a:solidFill>
                <a:effectLst/>
                <a:latin typeface="Calibri" panose="020F0502020204030204" pitchFamily="34" charset="0"/>
                <a:ea typeface="Calibri" panose="020F0502020204030204" pitchFamily="34" charset="0"/>
                <a:hlinkClick r:id="rId3"/>
              </a:rPr>
              <a:t>https://doi.org/10.1093/acrefore/9780190264093.013.886</a:t>
            </a:r>
            <a:endParaRPr lang="en-US" sz="1200" u="sng" dirty="0">
              <a:solidFill>
                <a:srgbClr val="0000FF"/>
              </a:solidFill>
              <a:effectLst/>
              <a:latin typeface="Calibri" panose="020F0502020204030204" pitchFamily="34" charset="0"/>
              <a:ea typeface="Calibri" panose="020F0502020204030204" pitchFamily="34" charset="0"/>
            </a:endParaRPr>
          </a:p>
          <a:p>
            <a:pPr marL="0" indent="0" defTabSz="942289">
              <a:defRPr/>
            </a:pPr>
            <a:endParaRPr lang="en-US" b="1" dirty="0"/>
          </a:p>
          <a:p>
            <a:pPr marL="0" indent="0"/>
            <a:r>
              <a:rPr lang="en-US" b="1" dirty="0"/>
              <a:t>To Know</a:t>
            </a:r>
            <a:endParaRPr lang="en-US" dirty="0"/>
          </a:p>
          <a:p>
            <a:pPr marL="0" indent="0"/>
            <a:r>
              <a:rPr lang="en-US" b="0" dirty="0"/>
              <a:t>The article </a:t>
            </a:r>
            <a:r>
              <a:rPr lang="en-US" i="1" dirty="0"/>
              <a:t>Cognitive Regulation</a:t>
            </a:r>
            <a:r>
              <a:rPr lang="en-US" b="0" i="1" dirty="0"/>
              <a:t> </a:t>
            </a:r>
            <a:r>
              <a:rPr lang="en-US" b="0" i="0" dirty="0"/>
              <a:t>should</a:t>
            </a:r>
            <a:r>
              <a:rPr lang="en-US" i="0" dirty="0"/>
              <a:t> be sent to participants prior to the session</a:t>
            </a:r>
            <a:r>
              <a:rPr lang="en-US" i="1" dirty="0"/>
              <a:t>. </a:t>
            </a:r>
            <a:r>
              <a:rPr lang="en-US" b="0" dirty="0"/>
              <a:t>This brief summary of the research by Oxford University provides a short but informative explanation of self-regulation, its purpose, and benefits. You may want table copies of this handout.</a:t>
            </a:r>
          </a:p>
          <a:p>
            <a:pPr marL="0" indent="0"/>
            <a:endParaRPr lang="en-US" b="0" dirty="0"/>
          </a:p>
          <a:p>
            <a:pPr marL="0" indent="0"/>
            <a:r>
              <a:rPr lang="en-US" b="1" dirty="0"/>
              <a:t>To Do</a:t>
            </a:r>
            <a:endParaRPr lang="en-US" dirty="0"/>
          </a:p>
          <a:p>
            <a:pPr marL="0" indent="0"/>
            <a:r>
              <a:rPr lang="en-US" dirty="0"/>
              <a:t>Send the article to participants prior to the session. Slide 27 </a:t>
            </a:r>
            <a:r>
              <a:rPr lang="en-US" dirty="0">
                <a:highlight>
                  <a:srgbClr val="FFFF00"/>
                </a:highlight>
              </a:rPr>
              <a:t>presents the article and a follow-up activity to review and debrief the article.</a:t>
            </a:r>
          </a:p>
          <a:p>
            <a:pPr marL="0" indent="0"/>
            <a:endParaRPr lang="en-US" b="1" dirty="0"/>
          </a:p>
          <a:p>
            <a:pPr marL="0" indent="0"/>
            <a:r>
              <a:rPr lang="en-US" b="1" dirty="0"/>
              <a:t>Reference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Schunk, H. D., &amp; DiBenedetto, K. M. (2020). Cognitive regulation. </a:t>
            </a:r>
            <a:r>
              <a:rPr lang="en-US" sz="1800" i="1" dirty="0">
                <a:effectLst/>
                <a:latin typeface="Calibri" panose="020F0502020204030204" pitchFamily="34" charset="0"/>
                <a:ea typeface="Calibri" panose="020F0502020204030204" pitchFamily="34" charset="0"/>
              </a:rPr>
              <a:t>Oxford University Press</a:t>
            </a:r>
            <a:r>
              <a:rPr lang="en-US" sz="1800" dirty="0">
                <a:effectLst/>
                <a:latin typeface="Calibri" panose="020F0502020204030204" pitchFamily="34" charset="0"/>
                <a:ea typeface="Calibri" panose="020F0502020204030204" pitchFamily="34" charset="0"/>
              </a:rPr>
              <a:t>. </a:t>
            </a:r>
            <a:r>
              <a:rPr lang="en-US" sz="1800" u="sng" dirty="0">
                <a:solidFill>
                  <a:srgbClr val="0000FF"/>
                </a:solidFill>
                <a:effectLst/>
                <a:latin typeface="Calibri" panose="020F0502020204030204" pitchFamily="34" charset="0"/>
                <a:ea typeface="Calibri" panose="020F0502020204030204" pitchFamily="34" charset="0"/>
                <a:hlinkClick r:id="rId3"/>
              </a:rPr>
              <a:t>https://doi.org/10.1093/acrefore/9780190264093.013.886</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9577386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5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dirty="0"/>
              <a:t>To Know</a:t>
            </a:r>
          </a:p>
          <a:p>
            <a:pPr marL="0" indent="0"/>
            <a:r>
              <a:rPr lang="en-US" b="0" dirty="0"/>
              <a:t>The next two slides also contain references. You can choose whether to show to the participants at the end of the training.</a:t>
            </a:r>
            <a:endParaRPr b="1" dirty="0"/>
          </a:p>
        </p:txBody>
      </p:sp>
      <p:sp>
        <p:nvSpPr>
          <p:cNvPr id="856" name="Google Shape;856;p5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5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endParaRPr b="1" dirty="0"/>
          </a:p>
        </p:txBody>
      </p:sp>
      <p:sp>
        <p:nvSpPr>
          <p:cNvPr id="856" name="Google Shape;856;p5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10847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5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endParaRPr b="1" dirty="0"/>
          </a:p>
        </p:txBody>
      </p:sp>
      <p:sp>
        <p:nvSpPr>
          <p:cNvPr id="856" name="Google Shape;856;p5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6171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35572"/>
            <a:r>
              <a:rPr lang="en-US" b="1" dirty="0"/>
              <a:t>To Know/To Say</a:t>
            </a:r>
          </a:p>
          <a:p>
            <a:pPr marL="0" indent="0"/>
            <a:r>
              <a:rPr lang="en-US" dirty="0"/>
              <a:t>Welcome everyone. This is the second part of the Metacognition Module and focuses on regulation of cognition, Essential Function 2. </a:t>
            </a:r>
          </a:p>
          <a:p>
            <a:pPr marL="0" indent="0"/>
            <a:endParaRPr lang="en-US" dirty="0"/>
          </a:p>
          <a:p>
            <a:pPr marL="0" indent="0"/>
            <a:r>
              <a:rPr lang="en-US" dirty="0"/>
              <a:t>Please have your Handouts 1 (Infographic) and 2 (Practice Profile) available as we begin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1342210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DB5-7ABD-11BD-0457-20AF9574E4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CED0D4-DB59-830F-8CFC-C3A02A07684E}"/>
              </a:ext>
            </a:extLst>
          </p:cNvPr>
          <p:cNvSpPr>
            <a:spLocks noGrp="1"/>
          </p:cNvSpPr>
          <p:nvPr>
            <p:ph type="subTitle" idx="1"/>
          </p:nvPr>
        </p:nvSpPr>
        <p:spPr>
          <a:xfrm>
            <a:off x="1524000" y="3602038"/>
            <a:ext cx="9144000" cy="430466"/>
          </a:xfrm>
        </p:spPr>
        <p:txBody>
          <a:bodyPr/>
          <a:lstStyle>
            <a:lvl1pPr marL="0" indent="0" algn="ctr">
              <a:spcBef>
                <a:spcPts val="0"/>
              </a:spcBef>
              <a:buNone/>
              <a:defRPr sz="2400">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1866" y="6085539"/>
            <a:ext cx="2629662" cy="670832"/>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9512" y="6073293"/>
            <a:ext cx="2009775" cy="695325"/>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1071" y="6068530"/>
            <a:ext cx="1676400" cy="704850"/>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09255" y="6178068"/>
            <a:ext cx="2847975" cy="485775"/>
          </a:xfrm>
          <a:prstGeom prst="rect">
            <a:avLst/>
          </a:prstGeom>
        </p:spPr>
      </p:pic>
      <p:sp>
        <p:nvSpPr>
          <p:cNvPr id="21" name="TextBox 20">
            <a:extLst>
              <a:ext uri="{FF2B5EF4-FFF2-40B4-BE49-F238E27FC236}">
                <a16:creationId xmlns:a16="http://schemas.microsoft.com/office/drawing/2014/main" id="{D331874B-AAB3-AF41-B618-2AD92750D770}"/>
              </a:ext>
            </a:extLst>
          </p:cNvPr>
          <p:cNvSpPr txBox="1"/>
          <p:nvPr/>
        </p:nvSpPr>
        <p:spPr>
          <a:xfrm>
            <a:off x="1524000" y="5014511"/>
            <a:ext cx="914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3"/>
                </a:solidFill>
                <a:latin typeface="Aptos" panose="020B0004020202020204"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33242" y="4758236"/>
            <a:ext cx="1251167" cy="1002591"/>
          </a:xfrm>
          <a:prstGeom prst="rect">
            <a:avLst/>
          </a:prstGeom>
        </p:spPr>
      </p:pic>
    </p:spTree>
    <p:extLst>
      <p:ext uri="{BB962C8B-B14F-4D97-AF65-F5344CB8AC3E}">
        <p14:creationId xmlns:p14="http://schemas.microsoft.com/office/powerpoint/2010/main" val="157568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ust bottom l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flipH="1">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446072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more bulle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838200" y="365126"/>
            <a:ext cx="10725150" cy="787400"/>
          </a:xfrm>
        </p:spPr>
        <p:txBody>
          <a:bodyPr/>
          <a:lstStyle/>
          <a:p>
            <a:r>
              <a:rPr lang="en-US" sz="3600"/>
              <a:t>Click to edit Master title style</a:t>
            </a:r>
            <a:endParaRPr lang="en-US" sz="3600" dirty="0"/>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838200" y="1225296"/>
            <a:ext cx="10515600" cy="4072255"/>
          </a:xfrm>
        </p:spPr>
        <p:txBody>
          <a:bodyPr/>
          <a:lstStyle/>
          <a:p>
            <a:pPr lvl="0"/>
            <a:r>
              <a:rPr lang="en-US"/>
              <a:t>Click to edit Master text styles</a:t>
            </a:r>
          </a:p>
        </p:txBody>
      </p:sp>
    </p:spTree>
    <p:extLst>
      <p:ext uri="{BB962C8B-B14F-4D97-AF65-F5344CB8AC3E}">
        <p14:creationId xmlns:p14="http://schemas.microsoft.com/office/powerpoint/2010/main" val="24905194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825625"/>
            <a:ext cx="10515600" cy="4072255"/>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36870" y="239284"/>
            <a:ext cx="1251167" cy="1002591"/>
          </a:xfrm>
          <a:prstGeom prst="rect">
            <a:avLst/>
          </a:prstGeom>
        </p:spPr>
      </p:pic>
      <p:sp>
        <p:nvSpPr>
          <p:cNvPr id="8" name="Rectangle 7">
            <a:extLst>
              <a:ext uri="{FF2B5EF4-FFF2-40B4-BE49-F238E27FC236}">
                <a16:creationId xmlns:a16="http://schemas.microsoft.com/office/drawing/2014/main" id="{F8F3D59F-FE6A-97CA-5DCD-5BF6FCADAC61}"/>
              </a:ext>
              <a:ext uri="{C183D7F6-B498-43B3-948B-1728B52AA6E4}">
                <adec:decorative xmlns:adec="http://schemas.microsoft.com/office/drawing/2017/decorative" val="1"/>
              </a:ext>
            </a:extLst>
          </p:cNvPr>
          <p:cNvSpPr/>
          <p:nvPr/>
        </p:nvSpPr>
        <p:spPr>
          <a:xfrm>
            <a:off x="0" y="-12397"/>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361CB07-53B9-D229-9DC0-1625A5B22A93}"/>
              </a:ext>
              <a:ext uri="{C183D7F6-B498-43B3-948B-1728B52AA6E4}">
                <adec:decorative xmlns:adec="http://schemas.microsoft.com/office/drawing/2017/decorative" val="1"/>
              </a:ext>
            </a:extLst>
          </p:cNvPr>
          <p:cNvSpPr/>
          <p:nvPr/>
        </p:nvSpPr>
        <p:spPr>
          <a:xfrm>
            <a:off x="4027241" y="-12397"/>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0607F5-9C14-2C3F-B638-EA4EF786D66E}"/>
              </a:ext>
              <a:ext uri="{C183D7F6-B498-43B3-948B-1728B52AA6E4}">
                <adec:decorative xmlns:adec="http://schemas.microsoft.com/office/drawing/2017/decorative" val="1"/>
              </a:ext>
            </a:extLst>
          </p:cNvPr>
          <p:cNvSpPr/>
          <p:nvPr/>
        </p:nvSpPr>
        <p:spPr>
          <a:xfrm>
            <a:off x="8164759" y="-12397"/>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04625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ess content, bullets, sail top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rot="10800000">
            <a:off x="0" y="0"/>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212616" y="254270"/>
            <a:ext cx="1251167" cy="1002591"/>
          </a:xfrm>
          <a:prstGeom prst="rect">
            <a:avLst/>
          </a:prstGeom>
        </p:spPr>
      </p:pic>
      <p:sp>
        <p:nvSpPr>
          <p:cNvPr id="8" name="Title 1">
            <a:extLst>
              <a:ext uri="{FF2B5EF4-FFF2-40B4-BE49-F238E27FC236}">
                <a16:creationId xmlns:a16="http://schemas.microsoft.com/office/drawing/2014/main" id="{37C11D60-FF87-874E-73EC-1B97899CD429}"/>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E14A2683-96AA-DABC-E34F-F0499CBB7EE8}"/>
              </a:ext>
            </a:extLst>
          </p:cNvPr>
          <p:cNvSpPr>
            <a:spLocks noGrp="1"/>
          </p:cNvSpPr>
          <p:nvPr>
            <p:ph idx="1"/>
          </p:nvPr>
        </p:nvSpPr>
        <p:spPr>
          <a:xfrm>
            <a:off x="838200" y="1825625"/>
            <a:ext cx="10515600" cy="4072255"/>
          </a:xfrm>
        </p:spPr>
        <p:txBody>
          <a:bodyPr/>
          <a:lstStyle>
            <a:lvl1pPr>
              <a:spcAft>
                <a:spcPts val="600"/>
              </a:spcAft>
              <a:defRPr sz="2800"/>
            </a:lvl1pPr>
          </a:lstStyle>
          <a:p>
            <a:pPr lvl="0">
              <a:spcBef>
                <a:spcPts val="0"/>
              </a:spcBef>
            </a:pPr>
            <a:r>
              <a:rPr lang="en-US"/>
              <a:t>Click to edit Master text styles</a:t>
            </a:r>
          </a:p>
        </p:txBody>
      </p:sp>
    </p:spTree>
    <p:extLst>
      <p:ext uri="{BB962C8B-B14F-4D97-AF65-F5344CB8AC3E}">
        <p14:creationId xmlns:p14="http://schemas.microsoft.com/office/powerpoint/2010/main" val="93334488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20D154-CB96-D175-22EE-5262274513FE}"/>
              </a:ext>
              <a:ext uri="{C183D7F6-B498-43B3-948B-1728B52AA6E4}">
                <adec:decorative xmlns:adec="http://schemas.microsoft.com/office/drawing/2017/decorative" val="1"/>
              </a:ext>
            </a:extLst>
          </p:cNvPr>
          <p:cNvSpPr/>
          <p:nvPr/>
        </p:nvSpPr>
        <p:spPr>
          <a:xfrm>
            <a:off x="0" y="0"/>
            <a:ext cx="12192000" cy="60896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985C83-CBF3-9F01-2716-115AE3EDE5A6}"/>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378CCED-E090-4430-AE23-126A3460929F}"/>
              </a:ext>
            </a:extLst>
          </p:cNvPr>
          <p:cNvSpPr>
            <a:spLocks noGrp="1"/>
          </p:cNvSpPr>
          <p:nvPr>
            <p:ph type="body" idx="1"/>
          </p:nvPr>
        </p:nvSpPr>
        <p:spPr>
          <a:xfrm>
            <a:off x="831850" y="4589463"/>
            <a:ext cx="10515600" cy="1500187"/>
          </a:xfrm>
        </p:spPr>
        <p:txBody>
          <a:bodyPr/>
          <a:lstStyle>
            <a:lvl1pPr marL="0" indent="0">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Graphic 7">
            <a:extLst>
              <a:ext uri="{FF2B5EF4-FFF2-40B4-BE49-F238E27FC236}">
                <a16:creationId xmlns:a16="http://schemas.microsoft.com/office/drawing/2014/main" id="{5FB15CB2-AC99-9B8D-CD1B-75F630133A4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1866" y="5855409"/>
            <a:ext cx="1251167" cy="1002591"/>
          </a:xfrm>
          <a:prstGeom prst="rect">
            <a:avLst/>
          </a:prstGeom>
        </p:spPr>
      </p:pic>
    </p:spTree>
    <p:extLst>
      <p:ext uri="{BB962C8B-B14F-4D97-AF65-F5344CB8AC3E}">
        <p14:creationId xmlns:p14="http://schemas.microsoft.com/office/powerpoint/2010/main" val="21391782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537C-BF40-B66D-E0E3-7AC71B66B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5D2C52-E954-FACA-BF7B-46F0B59B8824}"/>
              </a:ext>
            </a:extLst>
          </p:cNvPr>
          <p:cNvSpPr>
            <a:spLocks noGrp="1"/>
          </p:cNvSpPr>
          <p:nvPr>
            <p:ph sz="half" idx="1"/>
          </p:nvPr>
        </p:nvSpPr>
        <p:spPr>
          <a:xfrm>
            <a:off x="838200" y="1825625"/>
            <a:ext cx="5181600" cy="4351338"/>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E4103-072B-5A1B-1EA1-505BC47FD42C}"/>
              </a:ext>
            </a:extLst>
          </p:cNvPr>
          <p:cNvSpPr>
            <a:spLocks noGrp="1"/>
          </p:cNvSpPr>
          <p:nvPr>
            <p:ph sz="half" idx="2"/>
          </p:nvPr>
        </p:nvSpPr>
        <p:spPr>
          <a:xfrm>
            <a:off x="6172200" y="1825625"/>
            <a:ext cx="5181600" cy="4351338"/>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7834929E-EDF0-4BD8-EF1C-BB02616C9F8D}"/>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7EC2972-6965-4E4A-B53E-252F35DFBC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4216" y="5603728"/>
            <a:ext cx="1251167" cy="1002591"/>
          </a:xfrm>
          <a:prstGeom prst="rect">
            <a:avLst/>
          </a:prstGeom>
        </p:spPr>
      </p:pic>
    </p:spTree>
    <p:extLst>
      <p:ext uri="{BB962C8B-B14F-4D97-AF65-F5344CB8AC3E}">
        <p14:creationId xmlns:p14="http://schemas.microsoft.com/office/powerpoint/2010/main" val="3836447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AFF0-F32F-29F9-F841-606DC65EF2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637662-96E5-B823-A744-F0A03B336B32}"/>
              </a:ext>
            </a:extLst>
          </p:cNvPr>
          <p:cNvSpPr>
            <a:spLocks noGrp="1"/>
          </p:cNvSpPr>
          <p:nvPr>
            <p:ph type="body" idx="1"/>
          </p:nvPr>
        </p:nvSpPr>
        <p:spPr>
          <a:xfrm>
            <a:off x="839788" y="1681163"/>
            <a:ext cx="5157787" cy="823912"/>
          </a:xfrm>
        </p:spPr>
        <p:txBody>
          <a:bodyPr anchor="b"/>
          <a:lstStyle>
            <a:lvl1pPr marL="0" indent="0">
              <a:lnSpc>
                <a:spcPct val="100000"/>
              </a:lnSpc>
              <a:spcBef>
                <a:spcPts val="1000"/>
              </a:spcBef>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FBF1A7-7285-FD7F-E148-A3DBB35FAFA4}"/>
              </a:ext>
            </a:extLst>
          </p:cNvPr>
          <p:cNvSpPr>
            <a:spLocks noGrp="1"/>
          </p:cNvSpPr>
          <p:nvPr>
            <p:ph sz="half" idx="2"/>
          </p:nvPr>
        </p:nvSpPr>
        <p:spPr>
          <a:xfrm>
            <a:off x="839788" y="2505075"/>
            <a:ext cx="5157787" cy="3684588"/>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1F807E0-E7AC-61A7-05A0-FD6832F3A671}"/>
              </a:ext>
            </a:extLst>
          </p:cNvPr>
          <p:cNvSpPr>
            <a:spLocks noGrp="1"/>
          </p:cNvSpPr>
          <p:nvPr>
            <p:ph type="body" sz="quarter" idx="3"/>
          </p:nvPr>
        </p:nvSpPr>
        <p:spPr>
          <a:xfrm>
            <a:off x="6172200" y="1681163"/>
            <a:ext cx="5183188" cy="823912"/>
          </a:xfrm>
        </p:spPr>
        <p:txBody>
          <a:bodyPr anchor="b"/>
          <a:lstStyle>
            <a:lvl1pPr marL="0" indent="0">
              <a:lnSpc>
                <a:spcPct val="100000"/>
              </a:lnSpc>
              <a:spcBef>
                <a:spcPts val="1000"/>
              </a:spcBef>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1ECF25-38B0-254B-E459-24EEA39CEAB5}"/>
              </a:ext>
            </a:extLst>
          </p:cNvPr>
          <p:cNvSpPr>
            <a:spLocks noGrp="1"/>
          </p:cNvSpPr>
          <p:nvPr>
            <p:ph sz="quarter" idx="4"/>
          </p:nvPr>
        </p:nvSpPr>
        <p:spPr>
          <a:xfrm>
            <a:off x="6172200" y="2505075"/>
            <a:ext cx="5183188" cy="3684588"/>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73EABDC-5354-01C3-4909-8B357DF031DB}"/>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CEC0F2AF-1E95-B626-05DC-731C6D32CF2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4216" y="5603728"/>
            <a:ext cx="1251167" cy="1002591"/>
          </a:xfrm>
          <a:prstGeom prst="rect">
            <a:avLst/>
          </a:prstGeom>
        </p:spPr>
      </p:pic>
    </p:spTree>
    <p:extLst>
      <p:ext uri="{BB962C8B-B14F-4D97-AF65-F5344CB8AC3E}">
        <p14:creationId xmlns:p14="http://schemas.microsoft.com/office/powerpoint/2010/main" val="713795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with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1866" y="6085539"/>
            <a:ext cx="2629662" cy="670832"/>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9512" y="6073293"/>
            <a:ext cx="2009775" cy="695325"/>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1071" y="6068530"/>
            <a:ext cx="1676400" cy="704850"/>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09255" y="6178068"/>
            <a:ext cx="2847975" cy="485775"/>
          </a:xfrm>
          <a:prstGeom prst="rect">
            <a:avLst/>
          </a:prstGeom>
        </p:spPr>
      </p:pic>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33242" y="4758236"/>
            <a:ext cx="1251167" cy="1002591"/>
          </a:xfrm>
          <a:prstGeom prst="rect">
            <a:avLst/>
          </a:prstGeom>
        </p:spPr>
      </p:pic>
    </p:spTree>
    <p:extLst>
      <p:ext uri="{BB962C8B-B14F-4D97-AF65-F5344CB8AC3E}">
        <p14:creationId xmlns:p14="http://schemas.microsoft.com/office/powerpoint/2010/main" val="186141642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ore content,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171450" y="251681"/>
            <a:ext cx="10515600" cy="504777"/>
          </a:xfrm>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841248"/>
            <a:ext cx="10515600" cy="4072255"/>
          </a:xfrm>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userDrawn="1"/>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userDrawn="1"/>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spTree>
    <p:extLst>
      <p:ext uri="{BB962C8B-B14F-4D97-AF65-F5344CB8AC3E}">
        <p14:creationId xmlns:p14="http://schemas.microsoft.com/office/powerpoint/2010/main" val="175263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bullets, left sai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109728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userDrawn="1"/>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userDrawn="1"/>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273424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10972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spTree>
    <p:extLst>
      <p:ext uri="{BB962C8B-B14F-4D97-AF65-F5344CB8AC3E}">
        <p14:creationId xmlns:p14="http://schemas.microsoft.com/office/powerpoint/2010/main" val="98444230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ong 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867682"/>
          </a:xfrm>
        </p:spPr>
        <p:txBody>
          <a:bodyPr/>
          <a:lstStyle>
            <a:lvl1pPr>
              <a:defRPr sz="3600"/>
            </a:lvl1pPr>
          </a:lstStyle>
          <a:p>
            <a:r>
              <a:rPr lang="en-US" dirty="0"/>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3204579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ess content, bullets, left sail">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1097280"/>
          </a:xfrm>
        </p:spPr>
        <p:txBody>
          <a:bodyPr/>
          <a:lstStyle/>
          <a:p>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600200"/>
            <a:ext cx="10515600" cy="4072255"/>
          </a:xfrm>
        </p:spPr>
        <p:txBody>
          <a:bodyPr/>
          <a:lstStyle>
            <a:lvl1pPr>
              <a:spcAft>
                <a:spcPts val="600"/>
              </a:spcAft>
              <a:defRPr sz="2800"/>
            </a:lvl1pPr>
          </a:lstStyle>
          <a:p>
            <a:pPr>
              <a:spcBef>
                <a:spcPts val="0"/>
              </a:spcBef>
            </a:pPr>
            <a:endParaRPr lang="en-US" dirty="0"/>
          </a:p>
        </p:txBody>
      </p:sp>
    </p:spTree>
    <p:extLst>
      <p:ext uri="{BB962C8B-B14F-4D97-AF65-F5344CB8AC3E}">
        <p14:creationId xmlns:p14="http://schemas.microsoft.com/office/powerpoint/2010/main" val="3511098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ext without bullets new">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777875"/>
          </a:xfrm>
        </p:spPr>
        <p:txBody>
          <a:bodyPr/>
          <a:lstStyle>
            <a:lvl1pPr>
              <a:defRPr sz="2800"/>
            </a:lvl1pPr>
          </a:lstStyle>
          <a:p>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225296"/>
            <a:ext cx="10515600" cy="4072255"/>
          </a:xfrm>
        </p:spPr>
        <p:txBody>
          <a:bodyPr/>
          <a:lstStyle>
            <a:lvl1pPr marL="0" indent="0">
              <a:spcAft>
                <a:spcPts val="600"/>
              </a:spcAft>
              <a:buNone/>
              <a:defRPr sz="2400"/>
            </a:lvl1pPr>
          </a:lstStyle>
          <a:p>
            <a:pPr>
              <a:spcBef>
                <a:spcPts val="0"/>
              </a:spcBef>
            </a:pPr>
            <a:endParaRPr lang="en-US" dirty="0"/>
          </a:p>
        </p:txBody>
      </p:sp>
    </p:spTree>
    <p:extLst>
      <p:ext uri="{BB962C8B-B14F-4D97-AF65-F5344CB8AC3E}">
        <p14:creationId xmlns:p14="http://schemas.microsoft.com/office/powerpoint/2010/main" val="3533548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more bulle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838200" y="365126"/>
            <a:ext cx="10725150" cy="787400"/>
          </a:xfrm>
        </p:spPr>
        <p:txBody>
          <a:bodyPr/>
          <a:lstStyle/>
          <a:p>
            <a:endParaRPr lang="en-US" sz="3600" dirty="0"/>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838200" y="1225296"/>
            <a:ext cx="10515600" cy="4072255"/>
          </a:xfrm>
        </p:spPr>
        <p:txBody>
          <a:bodyPr/>
          <a:lstStyle/>
          <a:p>
            <a:endParaRPr lang="en-US" dirty="0"/>
          </a:p>
        </p:txBody>
      </p:sp>
    </p:spTree>
    <p:extLst>
      <p:ext uri="{BB962C8B-B14F-4D97-AF65-F5344CB8AC3E}">
        <p14:creationId xmlns:p14="http://schemas.microsoft.com/office/powerpoint/2010/main" val="2130319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Less content, bullets, sail top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rot="10800000">
            <a:off x="0" y="0"/>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12616" y="254270"/>
            <a:ext cx="1251167" cy="1002591"/>
          </a:xfrm>
          <a:prstGeom prst="rect">
            <a:avLst/>
          </a:prstGeom>
        </p:spPr>
      </p:pic>
      <p:sp>
        <p:nvSpPr>
          <p:cNvPr id="8" name="Title 1">
            <a:extLst>
              <a:ext uri="{FF2B5EF4-FFF2-40B4-BE49-F238E27FC236}">
                <a16:creationId xmlns:a16="http://schemas.microsoft.com/office/drawing/2014/main" id="{37C11D60-FF87-874E-73EC-1B97899CD429}"/>
              </a:ext>
            </a:extLst>
          </p:cNvPr>
          <p:cNvSpPr>
            <a:spLocks noGrp="1"/>
          </p:cNvSpPr>
          <p:nvPr>
            <p:ph type="title"/>
          </p:nvPr>
        </p:nvSpPr>
        <p:spPr>
          <a:xfrm>
            <a:off x="838200" y="365125"/>
            <a:ext cx="10515600" cy="1325563"/>
          </a:xfrm>
        </p:spPr>
        <p:txBody>
          <a:bodyPr/>
          <a:lstStyle/>
          <a:p>
            <a:endParaRPr lang="en-US" dirty="0"/>
          </a:p>
        </p:txBody>
      </p:sp>
      <p:sp>
        <p:nvSpPr>
          <p:cNvPr id="9" name="Content Placeholder 2">
            <a:extLst>
              <a:ext uri="{FF2B5EF4-FFF2-40B4-BE49-F238E27FC236}">
                <a16:creationId xmlns:a16="http://schemas.microsoft.com/office/drawing/2014/main" id="{E14A2683-96AA-DABC-E34F-F0499CBB7EE8}"/>
              </a:ext>
            </a:extLst>
          </p:cNvPr>
          <p:cNvSpPr>
            <a:spLocks noGrp="1"/>
          </p:cNvSpPr>
          <p:nvPr>
            <p:ph idx="1"/>
          </p:nvPr>
        </p:nvSpPr>
        <p:spPr>
          <a:xfrm>
            <a:off x="838200" y="1825625"/>
            <a:ext cx="10515600" cy="4072255"/>
          </a:xfrm>
        </p:spPr>
        <p:txBody>
          <a:bodyPr/>
          <a:lstStyle>
            <a:lvl1pPr>
              <a:spcAft>
                <a:spcPts val="600"/>
              </a:spcAft>
              <a:defRPr sz="2800"/>
            </a:lvl1pPr>
          </a:lstStyle>
          <a:p>
            <a:pPr>
              <a:spcBef>
                <a:spcPts val="0"/>
              </a:spcBef>
            </a:pPr>
            <a:endParaRPr lang="en-US" dirty="0"/>
          </a:p>
        </p:txBody>
      </p:sp>
    </p:spTree>
    <p:extLst>
      <p:ext uri="{BB962C8B-B14F-4D97-AF65-F5344CB8AC3E}">
        <p14:creationId xmlns:p14="http://schemas.microsoft.com/office/powerpoint/2010/main" val="3751022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with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userDrawn="1"/>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userDrawn="1"/>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userDrawn="1"/>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userDrawn="1"/>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1866" y="6085539"/>
            <a:ext cx="2629662" cy="670832"/>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9512" y="6073293"/>
            <a:ext cx="2009775" cy="695325"/>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31071" y="6068530"/>
            <a:ext cx="1676400" cy="704850"/>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809255" y="6178068"/>
            <a:ext cx="2847975" cy="485775"/>
          </a:xfrm>
          <a:prstGeom prst="rect">
            <a:avLst/>
          </a:prstGeom>
        </p:spPr>
      </p:pic>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233242" y="4758236"/>
            <a:ext cx="1251167" cy="1002591"/>
          </a:xfrm>
          <a:prstGeom prst="rect">
            <a:avLst/>
          </a:prstGeom>
        </p:spPr>
      </p:pic>
    </p:spTree>
    <p:extLst>
      <p:ext uri="{BB962C8B-B14F-4D97-AF65-F5344CB8AC3E}">
        <p14:creationId xmlns:p14="http://schemas.microsoft.com/office/powerpoint/2010/main" val="965157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More content,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171450" y="251681"/>
            <a:ext cx="10515600" cy="504777"/>
          </a:xfrm>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841248"/>
            <a:ext cx="10515600" cy="4072255"/>
          </a:xfrm>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userDrawn="1"/>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userDrawn="1"/>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spTree>
    <p:extLst>
      <p:ext uri="{BB962C8B-B14F-4D97-AF65-F5344CB8AC3E}">
        <p14:creationId xmlns:p14="http://schemas.microsoft.com/office/powerpoint/2010/main" val="2271713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N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34076114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Just bottom l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flipH="1">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963669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bullets, left sai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109728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userDrawn="1"/>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userDrawn="1"/>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110471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ullets, left sai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10972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49108430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Long 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867682"/>
          </a:xfrm>
        </p:spPr>
        <p:txBody>
          <a:bodyPr/>
          <a:lstStyle>
            <a:lvl1pPr>
              <a:defRPr sz="3600"/>
            </a:lvl1pPr>
          </a:lstStyle>
          <a:p>
            <a:r>
              <a:rPr lang="en-US" dirty="0"/>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409539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Less content, bullets, left sail">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1097280"/>
          </a:xfrm>
        </p:spPr>
        <p:txBody>
          <a:bodyPr/>
          <a:lstStyle/>
          <a:p>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600200"/>
            <a:ext cx="10515600" cy="4072255"/>
          </a:xfrm>
        </p:spPr>
        <p:txBody>
          <a:bodyPr/>
          <a:lstStyle>
            <a:lvl1pPr>
              <a:spcAft>
                <a:spcPts val="600"/>
              </a:spcAft>
              <a:defRPr sz="2800"/>
            </a:lvl1pPr>
          </a:lstStyle>
          <a:p>
            <a:pPr>
              <a:spcBef>
                <a:spcPts val="0"/>
              </a:spcBef>
            </a:pPr>
            <a:endParaRPr lang="en-US" dirty="0"/>
          </a:p>
        </p:txBody>
      </p:sp>
    </p:spTree>
    <p:extLst>
      <p:ext uri="{BB962C8B-B14F-4D97-AF65-F5344CB8AC3E}">
        <p14:creationId xmlns:p14="http://schemas.microsoft.com/office/powerpoint/2010/main" val="3712858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Text without bullets new">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777875"/>
          </a:xfrm>
        </p:spPr>
        <p:txBody>
          <a:bodyPr/>
          <a:lstStyle>
            <a:lvl1pPr>
              <a:defRPr sz="2800"/>
            </a:lvl1pPr>
          </a:lstStyle>
          <a:p>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225296"/>
            <a:ext cx="10515600" cy="4072255"/>
          </a:xfrm>
        </p:spPr>
        <p:txBody>
          <a:bodyPr/>
          <a:lstStyle>
            <a:lvl1pPr marL="0" indent="0">
              <a:spcAft>
                <a:spcPts val="600"/>
              </a:spcAft>
              <a:buNone/>
              <a:defRPr sz="2400"/>
            </a:lvl1pPr>
          </a:lstStyle>
          <a:p>
            <a:pPr>
              <a:spcBef>
                <a:spcPts val="0"/>
              </a:spcBef>
            </a:pPr>
            <a:endParaRPr lang="en-US" dirty="0"/>
          </a:p>
        </p:txBody>
      </p:sp>
    </p:spTree>
    <p:extLst>
      <p:ext uri="{BB962C8B-B14F-4D97-AF65-F5344CB8AC3E}">
        <p14:creationId xmlns:p14="http://schemas.microsoft.com/office/powerpoint/2010/main" val="801904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more bulle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838200" y="365126"/>
            <a:ext cx="10725150" cy="787400"/>
          </a:xfrm>
        </p:spPr>
        <p:txBody>
          <a:bodyPr/>
          <a:lstStyle/>
          <a:p>
            <a:endParaRPr lang="en-US" sz="3600" dirty="0"/>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838200" y="1225296"/>
            <a:ext cx="10515600" cy="4072255"/>
          </a:xfrm>
        </p:spPr>
        <p:txBody>
          <a:bodyPr/>
          <a:lstStyle/>
          <a:p>
            <a:endParaRPr lang="en-US" dirty="0"/>
          </a:p>
        </p:txBody>
      </p:sp>
    </p:spTree>
    <p:extLst>
      <p:ext uri="{BB962C8B-B14F-4D97-AF65-F5344CB8AC3E}">
        <p14:creationId xmlns:p14="http://schemas.microsoft.com/office/powerpoint/2010/main" val="4005539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Less content, bullets, sail top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rot="10800000">
            <a:off x="0" y="0"/>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12616" y="254270"/>
            <a:ext cx="1251167" cy="1002591"/>
          </a:xfrm>
          <a:prstGeom prst="rect">
            <a:avLst/>
          </a:prstGeom>
        </p:spPr>
      </p:pic>
      <p:sp>
        <p:nvSpPr>
          <p:cNvPr id="8" name="Title 1">
            <a:extLst>
              <a:ext uri="{FF2B5EF4-FFF2-40B4-BE49-F238E27FC236}">
                <a16:creationId xmlns:a16="http://schemas.microsoft.com/office/drawing/2014/main" id="{37C11D60-FF87-874E-73EC-1B97899CD429}"/>
              </a:ext>
            </a:extLst>
          </p:cNvPr>
          <p:cNvSpPr>
            <a:spLocks noGrp="1"/>
          </p:cNvSpPr>
          <p:nvPr>
            <p:ph type="title"/>
          </p:nvPr>
        </p:nvSpPr>
        <p:spPr>
          <a:xfrm>
            <a:off x="838200" y="365125"/>
            <a:ext cx="10515600" cy="1325563"/>
          </a:xfrm>
        </p:spPr>
        <p:txBody>
          <a:bodyPr/>
          <a:lstStyle/>
          <a:p>
            <a:endParaRPr lang="en-US" dirty="0"/>
          </a:p>
        </p:txBody>
      </p:sp>
      <p:sp>
        <p:nvSpPr>
          <p:cNvPr id="9" name="Content Placeholder 2">
            <a:extLst>
              <a:ext uri="{FF2B5EF4-FFF2-40B4-BE49-F238E27FC236}">
                <a16:creationId xmlns:a16="http://schemas.microsoft.com/office/drawing/2014/main" id="{E14A2683-96AA-DABC-E34F-F0499CBB7EE8}"/>
              </a:ext>
            </a:extLst>
          </p:cNvPr>
          <p:cNvSpPr>
            <a:spLocks noGrp="1"/>
          </p:cNvSpPr>
          <p:nvPr>
            <p:ph idx="1"/>
          </p:nvPr>
        </p:nvSpPr>
        <p:spPr>
          <a:xfrm>
            <a:off x="838200" y="1825625"/>
            <a:ext cx="10515600" cy="4072255"/>
          </a:xfrm>
        </p:spPr>
        <p:txBody>
          <a:bodyPr/>
          <a:lstStyle>
            <a:lvl1pPr>
              <a:spcAft>
                <a:spcPts val="600"/>
              </a:spcAft>
              <a:defRPr sz="2800"/>
            </a:lvl1pPr>
          </a:lstStyle>
          <a:p>
            <a:pPr>
              <a:spcBef>
                <a:spcPts val="0"/>
              </a:spcBef>
            </a:pPr>
            <a:endParaRPr lang="en-US" dirty="0"/>
          </a:p>
        </p:txBody>
      </p:sp>
    </p:spTree>
    <p:extLst>
      <p:ext uri="{BB962C8B-B14F-4D97-AF65-F5344CB8AC3E}">
        <p14:creationId xmlns:p14="http://schemas.microsoft.com/office/powerpoint/2010/main" val="356009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with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userDrawn="1"/>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userDrawn="1"/>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userDrawn="1"/>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userDrawn="1"/>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1866" y="6085539"/>
            <a:ext cx="2629662" cy="670832"/>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9512" y="6073293"/>
            <a:ext cx="2009775" cy="695325"/>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31071" y="6068530"/>
            <a:ext cx="1676400" cy="704850"/>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809255" y="6178068"/>
            <a:ext cx="2847975" cy="485775"/>
          </a:xfrm>
          <a:prstGeom prst="rect">
            <a:avLst/>
          </a:prstGeom>
        </p:spPr>
      </p:pic>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233242" y="4758236"/>
            <a:ext cx="1251167" cy="1002591"/>
          </a:xfrm>
          <a:prstGeom prst="rect">
            <a:avLst/>
          </a:prstGeom>
        </p:spPr>
      </p:pic>
    </p:spTree>
    <p:extLst>
      <p:ext uri="{BB962C8B-B14F-4D97-AF65-F5344CB8AC3E}">
        <p14:creationId xmlns:p14="http://schemas.microsoft.com/office/powerpoint/2010/main" val="27478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195464005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ess content, no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10972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marL="0" indent="0">
              <a:buNone/>
              <a:defRPr sz="2800"/>
            </a:lvl1pPr>
          </a:lstStyle>
          <a:p>
            <a:pPr lvl="0"/>
            <a:r>
              <a:rPr lang="en-US"/>
              <a:t>Click to edit Master text styles</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spTree>
    <p:extLst>
      <p:ext uri="{BB962C8B-B14F-4D97-AF65-F5344CB8AC3E}">
        <p14:creationId xmlns:p14="http://schemas.microsoft.com/office/powerpoint/2010/main" val="34947891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ss content, no bullets, lef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10972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marL="0" indent="0">
              <a:spcBef>
                <a:spcPts val="0"/>
              </a:spcBef>
              <a:buNone/>
              <a:defRPr sz="2800"/>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285712731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ong 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867682"/>
          </a:xfrm>
        </p:spPr>
        <p:txBody>
          <a:bodyPr/>
          <a:lstStyle>
            <a:lvl1pPr>
              <a:defRPr sz="36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27033932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ss content, bullets, left sail">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109728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600200"/>
            <a:ext cx="10515600" cy="4072255"/>
          </a:xfrm>
        </p:spPr>
        <p:txBody>
          <a:bodyPr/>
          <a:lstStyle>
            <a:lvl1pPr>
              <a:spcAft>
                <a:spcPts val="600"/>
              </a:spcAft>
              <a:defRPr sz="2800"/>
            </a:lvl1pPr>
          </a:lstStyle>
          <a:p>
            <a:pPr lvl="0">
              <a:spcBef>
                <a:spcPts val="0"/>
              </a:spcBef>
            </a:pPr>
            <a:r>
              <a:rPr lang="en-US"/>
              <a:t>Click to edit Master text styles</a:t>
            </a:r>
          </a:p>
        </p:txBody>
      </p:sp>
    </p:spTree>
    <p:extLst>
      <p:ext uri="{BB962C8B-B14F-4D97-AF65-F5344CB8AC3E}">
        <p14:creationId xmlns:p14="http://schemas.microsoft.com/office/powerpoint/2010/main" val="9761757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without bullets new">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777875"/>
          </a:xfrm>
        </p:spPr>
        <p:txBody>
          <a:bodyPr/>
          <a:lstStyle>
            <a:lvl1pPr>
              <a:defRPr sz="2800"/>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225296"/>
            <a:ext cx="10515600" cy="4072255"/>
          </a:xfrm>
        </p:spPr>
        <p:txBody>
          <a:bodyPr/>
          <a:lstStyle>
            <a:lvl1pPr marL="0" indent="0">
              <a:spcAft>
                <a:spcPts val="600"/>
              </a:spcAft>
              <a:buNone/>
              <a:defRPr sz="2400"/>
            </a:lvl1pPr>
          </a:lstStyle>
          <a:p>
            <a:pPr lvl="0">
              <a:spcBef>
                <a:spcPts val="0"/>
              </a:spcBef>
            </a:pPr>
            <a:r>
              <a:rPr lang="en-US"/>
              <a:t>Click to edit Master text styles</a:t>
            </a:r>
          </a:p>
        </p:txBody>
      </p:sp>
    </p:spTree>
    <p:extLst>
      <p:ext uri="{BB962C8B-B14F-4D97-AF65-F5344CB8AC3E}">
        <p14:creationId xmlns:p14="http://schemas.microsoft.com/office/powerpoint/2010/main" val="3022169444"/>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2B68C-5BD7-16E1-C4C6-CD91C5642F95}"/>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0B9462C-A8DF-A4B1-78D3-55D52BEA4255}"/>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59083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68" r:id="rId4"/>
    <p:sldLayoutId id="2147483701" r:id="rId5"/>
    <p:sldLayoutId id="2147483702" r:id="rId6"/>
    <p:sldLayoutId id="2147483703" r:id="rId7"/>
    <p:sldLayoutId id="2147483704" r:id="rId8"/>
    <p:sldLayoutId id="2147483705" r:id="rId9"/>
    <p:sldLayoutId id="2147483769" r:id="rId10"/>
    <p:sldLayoutId id="2147483706" r:id="rId11"/>
    <p:sldLayoutId id="2147483707" r:id="rId12"/>
    <p:sldLayoutId id="2147483708" r:id="rId13"/>
    <p:sldLayoutId id="2147483709" r:id="rId14"/>
    <p:sldLayoutId id="2147483710" r:id="rId15"/>
    <p:sldLayoutId id="2147483711" r:id="rId16"/>
    <p:sldLayoutId id="2147483712" r:id="rId17"/>
    <p:sldLayoutId id="2147483767" r:id="rId18"/>
    <p:sldLayoutId id="2147483805" r:id="rId19"/>
    <p:sldLayoutId id="2147483806" r:id="rId20"/>
    <p:sldLayoutId id="2147483807" r:id="rId21"/>
    <p:sldLayoutId id="2147483808" r:id="rId22"/>
    <p:sldLayoutId id="2147483809" r:id="rId23"/>
    <p:sldLayoutId id="2147483810" r:id="rId24"/>
    <p:sldLayoutId id="2147483811" r:id="rId25"/>
    <p:sldLayoutId id="2147483815" r:id="rId26"/>
    <p:sldLayoutId id="2147483816" r:id="rId27"/>
    <p:sldLayoutId id="2147483817" r:id="rId28"/>
    <p:sldLayoutId id="2147483773" r:id="rId29"/>
    <p:sldLayoutId id="2147483776" r:id="rId30"/>
    <p:sldLayoutId id="2147483777" r:id="rId31"/>
    <p:sldLayoutId id="2147483778" r:id="rId32"/>
    <p:sldLayoutId id="2147483779" r:id="rId33"/>
    <p:sldLayoutId id="2147483781" r:id="rId34"/>
    <p:sldLayoutId id="2147483785" r:id="rId35"/>
  </p:sldLayoutIdLst>
  <p:hf hdr="0" ftr="0" dt="0"/>
  <p:txStyles>
    <p:title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93/acrefore/9780190264093.013.886"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93/acrefore/9780190264093.013.886"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yiFWPd1PJZc"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19.sv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5.tmp"/><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qyzaLMHxVw0"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1.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s://www.teachervision.com/problem-solving/think-aloud-strategy"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55.xml.rels><?xml version="1.0" encoding="UTF-8" standalone="yes"?>
<Relationships xmlns="http://schemas.openxmlformats.org/package/2006/relationships"><Relationship Id="rId3" Type="http://schemas.openxmlformats.org/officeDocument/2006/relationships/hyperlink" Target="https://www.edutopia.org/discussion/4-ways-audio-recording-can-boost-classroom-learning"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1.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1.sv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image" Target="../media/image19.svg"/></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0.xml"/><Relationship Id="rId1" Type="http://schemas.openxmlformats.org/officeDocument/2006/relationships/slideLayout" Target="../slideLayouts/slideLayout8.xml"/><Relationship Id="rId4" Type="http://schemas.openxmlformats.org/officeDocument/2006/relationships/image" Target="../media/image19.svg"/></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76.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8" Type="http://schemas.openxmlformats.org/officeDocument/2006/relationships/hyperlink" Target="https://www.edutopia.org/video/travel-journals-student-created-textbooks" TargetMode="External"/><Relationship Id="rId3" Type="http://schemas.openxmlformats.org/officeDocument/2006/relationships/hyperlink" Target="https://www.youtube.com/watch?v=qyzaLMHxVw0" TargetMode="External"/><Relationship Id="rId7" Type="http://schemas.openxmlformats.org/officeDocument/2006/relationships/hyperlink" Target="https://www.edutopia.org/practice/creating-travel-journals-assess-learning" TargetMode="External"/><Relationship Id="rId12" Type="http://schemas.openxmlformats.org/officeDocument/2006/relationships/hyperlink" Target="https://www.edutopia.org/discussion/4-ways-audio-recording-can-boost-classroom-learning"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www.cognifit.com/science/planning" TargetMode="External"/><Relationship Id="rId11" Type="http://schemas.openxmlformats.org/officeDocument/2006/relationships/hyperlink" Target="https://www.edutopia.org/article/3-ways-to-help-students-learn-from-their-tests" TargetMode="External"/><Relationship Id="rId5" Type="http://schemas.openxmlformats.org/officeDocument/2006/relationships/hyperlink" Target="https://www.verywellmind.com/what-is-cognition-2794982" TargetMode="External"/><Relationship Id="rId10" Type="http://schemas.openxmlformats.org/officeDocument/2006/relationships/hyperlink" Target="https://www.edutopia.org/blog/new-classroom-questioning-techniques-todd-finley" TargetMode="External"/><Relationship Id="rId4" Type="http://schemas.openxmlformats.org/officeDocument/2006/relationships/hyperlink" Target="https://ciel.viu.ca/sites/default/files/web-aug-17-viu-new-faculty-handbook-print.pdf" TargetMode="External"/><Relationship Id="rId9" Type="http://schemas.openxmlformats.org/officeDocument/2006/relationships/hyperlink" Target="https://www.edutopia.org/video/powerful-effects-drawing-learning"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doi.org/10.1093/acrefore/9780190264093.013.886" TargetMode="External"/><Relationship Id="rId3" Type="http://schemas.openxmlformats.org/officeDocument/2006/relationships/hyperlink" Target="https://platform.crisisprevention.com/CPI/media/Media/download/PDF_SRAD.pdf" TargetMode="External"/><Relationship Id="rId7" Type="http://schemas.openxmlformats.org/officeDocument/2006/relationships/hyperlink" Target="https://digitalcommons.unl.edu/cgi/viewcontent.cgi?article=1040&amp;context=nebeducator"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www.nprinc.com/content/free-resources/RTI-Paraed-p111.pdf" TargetMode="External"/><Relationship Id="rId5" Type="http://schemas.openxmlformats.org/officeDocument/2006/relationships/hyperlink" Target="https://dese.mo.gov/media/pdf/oeq-ed-teachstandards" TargetMode="External"/><Relationship Id="rId4" Type="http://schemas.openxmlformats.org/officeDocument/2006/relationships/hyperlink" Target="https://dese.mo.gov/media/pdf/oeq-ed-leaderstandards" TargetMode="External"/><Relationship Id="rId9" Type="http://schemas.openxmlformats.org/officeDocument/2006/relationships/hyperlink" Target="https://www.youtube.com/watch?v=UmhLgsBD1-I"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waterford.org/resources/mindfulnes-activities-for-kids/" TargetMode="External"/><Relationship Id="rId3" Type="http://schemas.openxmlformats.org/officeDocument/2006/relationships/hyperlink" Target="https://doi.org/10.4324/9780203830529" TargetMode="External"/><Relationship Id="rId7" Type="http://schemas.openxmlformats.org/officeDocument/2006/relationships/hyperlink" Target="https://www.youtube.com/watch?v=yiFWPd1PJZc"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s://www.uww.edu/learn/restiptool/improve-student-writing" TargetMode="External"/><Relationship Id="rId5" Type="http://schemas.openxmlformats.org/officeDocument/2006/relationships/hyperlink" Target="https://www.igi-global.com/chapter/online-learning-and-metacognition/142378" TargetMode="External"/><Relationship Id="rId4" Type="http://schemas.openxmlformats.org/officeDocument/2006/relationships/hyperlink" Target="https://www.teachervision.com/problem-solving/think-aloud-strateg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#1</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a:xfrm>
            <a:off x="838200" y="838200"/>
            <a:ext cx="10515600" cy="4834255"/>
          </a:xfrm>
        </p:spPr>
        <p:txBody>
          <a:bodyPr/>
          <a:lstStyle/>
          <a:p>
            <a:pPr marL="0" indent="0">
              <a:spcBef>
                <a:spcPts val="0"/>
              </a:spcBef>
              <a:buNone/>
            </a:pPr>
            <a:r>
              <a:rPr lang="en-US" sz="2800" dirty="0"/>
              <a:t>The Metacognition Module was designed to be used in the following manner.</a:t>
            </a:r>
          </a:p>
          <a:p>
            <a:pPr>
              <a:spcBef>
                <a:spcPts val="0"/>
              </a:spcBef>
            </a:pPr>
            <a:r>
              <a:rPr lang="en-US" sz="2400" dirty="0"/>
              <a:t>The audience for this module is educators, building leaders, instructional coaches, and teachers of all contents and levels. This module can be used for whole staff presentations.</a:t>
            </a:r>
          </a:p>
          <a:p>
            <a:pPr>
              <a:spcBef>
                <a:spcPts val="0"/>
              </a:spcBef>
            </a:pPr>
            <a:r>
              <a:rPr lang="en-US" sz="2400" dirty="0"/>
              <a:t>Time should be allotted after training for participants to reflect and have conversations regarding current status and needed changes. Participants should reflect on the following questions. </a:t>
            </a:r>
            <a:r>
              <a:rPr lang="en-US" sz="2400" i="1" dirty="0">
                <a:solidFill>
                  <a:schemeClr val="accent1"/>
                </a:solidFill>
              </a:rPr>
              <a:t>Where are we now? Where are we going? How can we get there?</a:t>
            </a:r>
          </a:p>
          <a:p>
            <a:pPr>
              <a:spcBef>
                <a:spcPts val="0"/>
              </a:spcBef>
            </a:pPr>
            <a:r>
              <a:rPr lang="en-US" sz="2400" dirty="0"/>
              <a:t>Participants should complete the SAPP for metacognition prior to training. </a:t>
            </a:r>
          </a:p>
          <a:p>
            <a:pPr>
              <a:spcBef>
                <a:spcPts val="0"/>
              </a:spcBef>
            </a:pPr>
            <a:r>
              <a:rPr lang="en-US" sz="2400" dirty="0"/>
              <a:t>Following the training participants should complete a Next Steps Action Plan – note there is a separate action plan for each of the three parts of the module.</a:t>
            </a:r>
          </a:p>
          <a:p>
            <a:pPr marL="0" indent="0">
              <a:buNone/>
            </a:pPr>
            <a:endParaRPr lang="en-US" dirty="0"/>
          </a:p>
        </p:txBody>
      </p:sp>
    </p:spTree>
    <p:extLst>
      <p:ext uri="{BB962C8B-B14F-4D97-AF65-F5344CB8AC3E}">
        <p14:creationId xmlns:p14="http://schemas.microsoft.com/office/powerpoint/2010/main" val="1138458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77436E-DE72-2B26-39BC-460872751577}"/>
              </a:ext>
            </a:extLst>
          </p:cNvPr>
          <p:cNvSpPr txBox="1">
            <a:spLocks noGrp="1"/>
          </p:cNvSpPr>
          <p:nvPr>
            <p:ph type="title"/>
          </p:nvPr>
        </p:nvSpPr>
        <p:spPr>
          <a:xfrm>
            <a:off x="171450" y="88900"/>
            <a:ext cx="10515600" cy="82042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lumMod val="65000"/>
                  </a:schemeClr>
                </a:solidFill>
                <a:effectLst/>
                <a:uLnTx/>
                <a:uFillTx/>
                <a:latin typeface="Aptos" panose="020B0004020202020204" pitchFamily="34" charset="0"/>
                <a:ea typeface="+mj-ea"/>
                <a:cs typeface="+mj-cs"/>
              </a:rPr>
              <a:t>Hidden Slide #10</a:t>
            </a:r>
          </a:p>
        </p:txBody>
      </p:sp>
      <p:sp>
        <p:nvSpPr>
          <p:cNvPr id="3" name="Content Placeholder 2">
            <a:extLst>
              <a:ext uri="{FF2B5EF4-FFF2-40B4-BE49-F238E27FC236}">
                <a16:creationId xmlns:a16="http://schemas.microsoft.com/office/drawing/2014/main" id="{1FC860A9-FFF3-FC54-C3BE-E9D9376E3767}"/>
              </a:ext>
            </a:extLst>
          </p:cNvPr>
          <p:cNvSpPr>
            <a:spLocks noGrp="1"/>
          </p:cNvSpPr>
          <p:nvPr>
            <p:ph idx="1"/>
          </p:nvPr>
        </p:nvSpPr>
        <p:spPr>
          <a:xfrm>
            <a:off x="1766887" y="1085850"/>
            <a:ext cx="8658225" cy="4072255"/>
          </a:xfrm>
        </p:spPr>
        <p:txBody>
          <a:bodyPr/>
          <a:lstStyle/>
          <a:p>
            <a:pPr marL="76200" lvl="0" indent="0" algn="ctr" rtl="0">
              <a:lnSpc>
                <a:spcPct val="90000"/>
              </a:lnSpc>
              <a:spcBef>
                <a:spcPts val="1000"/>
              </a:spcBef>
              <a:spcAft>
                <a:spcPts val="0"/>
              </a:spcAft>
              <a:buSzPts val="2800"/>
              <a:buNone/>
            </a:pPr>
            <a:r>
              <a:rPr lang="en-US" b="1" dirty="0"/>
              <a:t>Pre-Read Article                       </a:t>
            </a:r>
            <a:endParaRPr lang="en-US" dirty="0"/>
          </a:p>
          <a:p>
            <a:pPr marL="76200" lvl="0" indent="0" algn="ctr" rtl="0">
              <a:lnSpc>
                <a:spcPct val="90000"/>
              </a:lnSpc>
              <a:spcBef>
                <a:spcPts val="1000"/>
              </a:spcBef>
              <a:spcAft>
                <a:spcPts val="0"/>
              </a:spcAft>
              <a:buSzPts val="2800"/>
              <a:buNone/>
            </a:pPr>
            <a:endParaRPr lang="en-US" sz="2400" dirty="0"/>
          </a:p>
          <a:p>
            <a:pPr marL="114300" lvl="0" indent="0" algn="ctr" rtl="0">
              <a:lnSpc>
                <a:spcPct val="90000"/>
              </a:lnSpc>
              <a:spcBef>
                <a:spcPts val="1000"/>
              </a:spcBef>
              <a:spcAft>
                <a:spcPts val="0"/>
              </a:spcAft>
              <a:buSzPts val="1800"/>
              <a:buNone/>
            </a:pPr>
            <a:r>
              <a:rPr lang="en-US" sz="2400" i="1" dirty="0"/>
              <a:t>Cognitive Regulation (Summary)</a:t>
            </a:r>
          </a:p>
          <a:p>
            <a:pPr marL="114300" lvl="0" indent="0" algn="ctr" rtl="0">
              <a:lnSpc>
                <a:spcPct val="90000"/>
              </a:lnSpc>
              <a:spcBef>
                <a:spcPts val="1000"/>
              </a:spcBef>
              <a:spcAft>
                <a:spcPts val="0"/>
              </a:spcAft>
              <a:buSzPts val="1800"/>
              <a:buNone/>
            </a:pPr>
            <a:r>
              <a:rPr lang="en-US" sz="2400" dirty="0"/>
              <a:t>Oxford University</a:t>
            </a:r>
          </a:p>
          <a:p>
            <a:pPr marL="114300" lvl="0" indent="0" algn="ctr" rtl="0">
              <a:lnSpc>
                <a:spcPct val="90000"/>
              </a:lnSpc>
              <a:spcBef>
                <a:spcPts val="1000"/>
              </a:spcBef>
              <a:spcAft>
                <a:spcPts val="0"/>
              </a:spcAft>
              <a:buSzPts val="1800"/>
              <a:buNone/>
            </a:pPr>
            <a:endParaRPr lang="en-US" sz="2400" dirty="0"/>
          </a:p>
          <a:p>
            <a:pPr marL="114300" indent="0">
              <a:buNone/>
            </a:pPr>
            <a:r>
              <a:rPr lang="en-US" sz="2400" u="sng" dirty="0">
                <a:solidFill>
                  <a:srgbClr val="0000FF"/>
                </a:solidFill>
                <a:effectLst/>
                <a:latin typeface="Calibri" panose="020F0502020204030204" pitchFamily="34" charset="0"/>
                <a:ea typeface="Calibri" panose="020F0502020204030204" pitchFamily="34" charset="0"/>
                <a:hlinkClick r:id="rId3"/>
              </a:rPr>
              <a:t>https://doi.org/10.1093/acrefore/9780190264093.013.886</a:t>
            </a:r>
            <a:endParaRPr lang="en-US" sz="2400" dirty="0"/>
          </a:p>
        </p:txBody>
      </p:sp>
    </p:spTree>
    <p:extLst>
      <p:ext uri="{BB962C8B-B14F-4D97-AF65-F5344CB8AC3E}">
        <p14:creationId xmlns:p14="http://schemas.microsoft.com/office/powerpoint/2010/main" val="74475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DD22-FB04-46D5-DE2B-629FB8137CC2}"/>
              </a:ext>
            </a:extLst>
          </p:cNvPr>
          <p:cNvSpPr>
            <a:spLocks noGrp="1"/>
          </p:cNvSpPr>
          <p:nvPr>
            <p:ph type="ctrTitle"/>
          </p:nvPr>
        </p:nvSpPr>
        <p:spPr/>
        <p:txBody>
          <a:bodyPr/>
          <a:lstStyle/>
          <a:p>
            <a:r>
              <a:rPr lang="en-US" sz="6000" dirty="0"/>
              <a:t>Metacognition</a:t>
            </a:r>
            <a:endParaRPr lang="en-US" dirty="0"/>
          </a:p>
        </p:txBody>
      </p:sp>
      <p:sp>
        <p:nvSpPr>
          <p:cNvPr id="3" name="Subtitle 2">
            <a:extLst>
              <a:ext uri="{FF2B5EF4-FFF2-40B4-BE49-F238E27FC236}">
                <a16:creationId xmlns:a16="http://schemas.microsoft.com/office/drawing/2014/main" id="{43481A70-A744-6D07-285A-848D4C0756E7}"/>
              </a:ext>
            </a:extLst>
          </p:cNvPr>
          <p:cNvSpPr>
            <a:spLocks noGrp="1"/>
          </p:cNvSpPr>
          <p:nvPr>
            <p:ph type="subTitle" idx="1"/>
          </p:nvPr>
        </p:nvSpPr>
        <p:spPr>
          <a:xfrm>
            <a:off x="1185169" y="3602038"/>
            <a:ext cx="9821662" cy="1249880"/>
          </a:xfrm>
        </p:spPr>
        <p:txBody>
          <a:bodyPr>
            <a:noAutofit/>
          </a:bodyPr>
          <a:lstStyle/>
          <a:p>
            <a:pPr marL="0" lvl="0" indent="0" rtl="0">
              <a:lnSpc>
                <a:spcPct val="120000"/>
              </a:lnSpc>
              <a:spcBef>
                <a:spcPts val="1000"/>
              </a:spcBef>
              <a:spcAft>
                <a:spcPts val="0"/>
              </a:spcAft>
              <a:buSzPts val="2800"/>
              <a:buNone/>
            </a:pPr>
            <a:r>
              <a:rPr lang="en-US" sz="2800" b="1" dirty="0"/>
              <a:t>Part Two</a:t>
            </a:r>
          </a:p>
          <a:p>
            <a:pPr marL="0" lvl="0" indent="0" rtl="0">
              <a:lnSpc>
                <a:spcPct val="120000"/>
              </a:lnSpc>
              <a:spcBef>
                <a:spcPts val="1000"/>
              </a:spcBef>
              <a:spcAft>
                <a:spcPts val="0"/>
              </a:spcAft>
              <a:buSzPts val="2800"/>
              <a:buNone/>
            </a:pPr>
            <a:r>
              <a:rPr lang="en-US" sz="2800" b="1" dirty="0"/>
              <a:t>Regulation of Cognition</a:t>
            </a:r>
          </a:p>
        </p:txBody>
      </p:sp>
    </p:spTree>
    <p:extLst>
      <p:ext uri="{BB962C8B-B14F-4D97-AF65-F5344CB8AC3E}">
        <p14:creationId xmlns:p14="http://schemas.microsoft.com/office/powerpoint/2010/main" val="2069713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9605-D0DA-8FEC-1305-CE1F529C896F}"/>
              </a:ext>
            </a:extLst>
          </p:cNvPr>
          <p:cNvSpPr txBox="1">
            <a:spLocks noGrp="1"/>
          </p:cNvSpPr>
          <p:nvPr>
            <p:ph type="title" idx="4294967295"/>
          </p:nvPr>
        </p:nvSpPr>
        <p:spPr>
          <a:xfrm>
            <a:off x="838200" y="364879"/>
            <a:ext cx="10515600" cy="727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Acknowledgements</a:t>
            </a:r>
          </a:p>
        </p:txBody>
      </p:sp>
      <p:sp>
        <p:nvSpPr>
          <p:cNvPr id="3" name="Content Placeholder 2">
            <a:extLst>
              <a:ext uri="{FF2B5EF4-FFF2-40B4-BE49-F238E27FC236}">
                <a16:creationId xmlns:a16="http://schemas.microsoft.com/office/drawing/2014/main" id="{C15690D8-7165-7102-5AFA-02F2461C3D1D}"/>
              </a:ext>
            </a:extLst>
          </p:cNvPr>
          <p:cNvSpPr txBox="1">
            <a:spLocks/>
          </p:cNvSpPr>
          <p:nvPr/>
        </p:nvSpPr>
        <p:spPr>
          <a:xfrm>
            <a:off x="838200" y="1091954"/>
            <a:ext cx="10515600" cy="1831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Special thanks to all contributors to the development of this Professional Learning Module. 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The collection has expanded in content offerings and modules are updated and/or revised on a regular basis.</a:t>
            </a:r>
          </a:p>
        </p:txBody>
      </p:sp>
      <p:sp>
        <p:nvSpPr>
          <p:cNvPr id="4" name="Content Placeholder 2">
            <a:extLst>
              <a:ext uri="{FF2B5EF4-FFF2-40B4-BE49-F238E27FC236}">
                <a16:creationId xmlns:a16="http://schemas.microsoft.com/office/drawing/2014/main" id="{CC785DC8-DA1A-5A05-F419-A3961183653C}"/>
              </a:ext>
            </a:extLst>
          </p:cNvPr>
          <p:cNvSpPr txBox="1">
            <a:spLocks/>
          </p:cNvSpPr>
          <p:nvPr/>
        </p:nvSpPr>
        <p:spPr>
          <a:xfrm>
            <a:off x="1411551" y="3156706"/>
            <a:ext cx="4136994" cy="2324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ts val="338"/>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Content Development Team </a:t>
            </a:r>
          </a:p>
          <a:p>
            <a:pPr marL="0" marR="0" lvl="0" indent="0" algn="ctr" defTabSz="914400" rtl="0" eaLnBrk="1" fontAlgn="auto" latinLnBrk="0" hangingPunct="1">
              <a:lnSpc>
                <a:spcPct val="100000"/>
              </a:lnSpc>
              <a:spcBef>
                <a:spcPts val="0"/>
              </a:spcBef>
              <a:spcAft>
                <a:spcPts val="0"/>
              </a:spcAft>
              <a:buClrTx/>
              <a:buSzPts val="338"/>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Beverly Kohzadi</a:t>
            </a:r>
          </a:p>
          <a:p>
            <a:pPr marL="0" marR="0" lvl="0" indent="0" algn="ctr" defTabSz="914400" rtl="0" eaLnBrk="1" fontAlgn="auto" latinLnBrk="0" hangingPunct="1">
              <a:lnSpc>
                <a:spcPct val="100000"/>
              </a:lnSpc>
              <a:spcBef>
                <a:spcPts val="0"/>
              </a:spcBef>
              <a:spcAft>
                <a:spcPts val="0"/>
              </a:spcAft>
              <a:buClrTx/>
              <a:buSzPts val="338"/>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Gina Bell-Moore</a:t>
            </a:r>
          </a:p>
          <a:p>
            <a:pPr marL="0" marR="0" lvl="0" indent="0" algn="ctr" defTabSz="914400" rtl="0" eaLnBrk="1" fontAlgn="auto" latinLnBrk="0" hangingPunct="1">
              <a:lnSpc>
                <a:spcPct val="90000"/>
              </a:lnSpc>
              <a:spcBef>
                <a:spcPts val="0"/>
              </a:spcBef>
              <a:spcAft>
                <a:spcPts val="0"/>
              </a:spcAft>
              <a:buClrTx/>
              <a:buSzPts val="338"/>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Pts val="338"/>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Training Module Development</a:t>
            </a:r>
          </a:p>
          <a:p>
            <a:pPr marL="0" marR="0" lvl="0" indent="0" algn="ctr" defTabSz="914400" rtl="0" eaLnBrk="1" fontAlgn="auto" latinLnBrk="0" hangingPunct="1">
              <a:lnSpc>
                <a:spcPct val="90000"/>
              </a:lnSpc>
              <a:spcBef>
                <a:spcPts val="0"/>
              </a:spcBef>
              <a:spcAft>
                <a:spcPts val="0"/>
              </a:spcAft>
              <a:buClrTx/>
              <a:buSzPts val="338"/>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Beverly Kohzadi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C337DBA-5F86-07C1-8A12-58BC09C428D0}"/>
              </a:ext>
            </a:extLst>
          </p:cNvPr>
          <p:cNvSpPr txBox="1"/>
          <p:nvPr/>
        </p:nvSpPr>
        <p:spPr>
          <a:xfrm>
            <a:off x="6643457" y="3144858"/>
            <a:ext cx="2917791" cy="2282676"/>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Pts val="463"/>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MoEdu</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-SAIL</a:t>
            </a:r>
          </a:p>
          <a:p>
            <a:pPr marL="0" marR="0" lvl="0" indent="0" algn="ctr" defTabSz="914400" rtl="0" eaLnBrk="1" fontAlgn="auto" latinLnBrk="0" hangingPunct="1">
              <a:lnSpc>
                <a:spcPct val="100000"/>
              </a:lnSpc>
              <a:spcBef>
                <a:spcPts val="0"/>
              </a:spcBef>
              <a:spcAft>
                <a:spcPts val="0"/>
              </a:spcAft>
              <a:buClrTx/>
              <a:buSzPts val="463"/>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Ronda Jenson, Director </a:t>
            </a:r>
          </a:p>
          <a:p>
            <a:pPr marL="0" marR="0" lvl="0" indent="0" algn="ctr" defTabSz="914400" rtl="0" eaLnBrk="1" fontAlgn="auto" latinLnBrk="0" hangingPunct="1">
              <a:lnSpc>
                <a:spcPct val="100000"/>
              </a:lnSpc>
              <a:spcBef>
                <a:spcPts val="203"/>
              </a:spcBef>
              <a:spcAft>
                <a:spcPts val="0"/>
              </a:spcAft>
              <a:buClrTx/>
              <a:buSzPts val="463"/>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Chelie Nelson</a:t>
            </a:r>
          </a:p>
          <a:p>
            <a:pPr marL="0" marR="0" lvl="0" indent="0" algn="ctr" defTabSz="914400" rtl="0" eaLnBrk="1" fontAlgn="auto" latinLnBrk="0" hangingPunct="1">
              <a:lnSpc>
                <a:spcPct val="100000"/>
              </a:lnSpc>
              <a:spcBef>
                <a:spcPts val="203"/>
              </a:spcBef>
              <a:spcAft>
                <a:spcPts val="0"/>
              </a:spcAft>
              <a:buClrTx/>
              <a:buSzPts val="463"/>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Cheryl Wrinkle</a:t>
            </a:r>
          </a:p>
          <a:p>
            <a:pPr marL="0" marR="0" lvl="0" indent="0" algn="ctr" defTabSz="914400" rtl="0" eaLnBrk="1" fontAlgn="auto" latinLnBrk="0" hangingPunct="1">
              <a:lnSpc>
                <a:spcPct val="100000"/>
              </a:lnSpc>
              <a:spcBef>
                <a:spcPts val="203"/>
              </a:spcBef>
              <a:spcAft>
                <a:spcPts val="0"/>
              </a:spcAft>
              <a:buClrTx/>
              <a:buSzPts val="463"/>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Cynthia Beckmann</a:t>
            </a:r>
          </a:p>
          <a:p>
            <a:pPr marL="0" marR="0" lvl="0" indent="0" algn="ctr" defTabSz="914400" rtl="0" eaLnBrk="1" fontAlgn="auto" latinLnBrk="0" hangingPunct="1">
              <a:lnSpc>
                <a:spcPct val="100000"/>
              </a:lnSpc>
              <a:spcBef>
                <a:spcPts val="203"/>
              </a:spcBef>
              <a:spcAft>
                <a:spcPts val="0"/>
              </a:spcAft>
              <a:buClrTx/>
              <a:buSzPts val="463"/>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Nicole Stone</a:t>
            </a:r>
          </a:p>
        </p:txBody>
      </p:sp>
    </p:spTree>
    <p:extLst>
      <p:ext uri="{BB962C8B-B14F-4D97-AF65-F5344CB8AC3E}">
        <p14:creationId xmlns:p14="http://schemas.microsoft.com/office/powerpoint/2010/main" val="1172293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CA99-C340-9DF9-39B6-5B05251B0422}"/>
              </a:ext>
            </a:extLst>
          </p:cNvPr>
          <p:cNvSpPr>
            <a:spLocks noGrp="1"/>
          </p:cNvSpPr>
          <p:nvPr>
            <p:ph type="title"/>
          </p:nvPr>
        </p:nvSpPr>
        <p:spPr/>
        <p:txBody>
          <a:bodyPr/>
          <a:lstStyle/>
          <a:p>
            <a:r>
              <a:rPr lang="en-US" dirty="0"/>
              <a:t>Metacognition</a:t>
            </a:r>
          </a:p>
        </p:txBody>
      </p:sp>
      <p:sp>
        <p:nvSpPr>
          <p:cNvPr id="3" name="Text Placeholder 2">
            <a:extLst>
              <a:ext uri="{FF2B5EF4-FFF2-40B4-BE49-F238E27FC236}">
                <a16:creationId xmlns:a16="http://schemas.microsoft.com/office/drawing/2014/main" id="{200CD534-0F15-264F-FD89-452426F826D3}"/>
              </a:ext>
            </a:extLst>
          </p:cNvPr>
          <p:cNvSpPr>
            <a:spLocks noGrp="1"/>
          </p:cNvSpPr>
          <p:nvPr>
            <p:ph type="body" idx="1"/>
          </p:nvPr>
        </p:nvSpPr>
        <p:spPr/>
        <p:txBody>
          <a:bodyPr/>
          <a:lstStyle/>
          <a:p>
            <a:r>
              <a:rPr lang="en-US" dirty="0"/>
              <a:t>Setting the Stage</a:t>
            </a:r>
          </a:p>
          <a:p>
            <a:endParaRPr lang="en-US" dirty="0"/>
          </a:p>
        </p:txBody>
      </p:sp>
    </p:spTree>
    <p:extLst>
      <p:ext uri="{BB962C8B-B14F-4D97-AF65-F5344CB8AC3E}">
        <p14:creationId xmlns:p14="http://schemas.microsoft.com/office/powerpoint/2010/main" val="400640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BC50-71CC-268C-4029-7CEBFF8E5D23}"/>
              </a:ext>
            </a:extLst>
          </p:cNvPr>
          <p:cNvSpPr>
            <a:spLocks noGrp="1"/>
          </p:cNvSpPr>
          <p:nvPr>
            <p:ph type="title"/>
          </p:nvPr>
        </p:nvSpPr>
        <p:spPr/>
        <p:txBody>
          <a:bodyPr/>
          <a:lstStyle/>
          <a:p>
            <a:r>
              <a:rPr lang="en-US" sz="4400" dirty="0"/>
              <a:t>Welcome and Introductions</a:t>
            </a:r>
            <a:endParaRPr lang="en-US" dirty="0"/>
          </a:p>
        </p:txBody>
      </p:sp>
      <p:sp>
        <p:nvSpPr>
          <p:cNvPr id="3" name="Content Placeholder 2">
            <a:extLst>
              <a:ext uri="{FF2B5EF4-FFF2-40B4-BE49-F238E27FC236}">
                <a16:creationId xmlns:a16="http://schemas.microsoft.com/office/drawing/2014/main" id="{3841AF52-8CA1-5D7D-CC6C-CABDBD6B3272}"/>
              </a:ext>
            </a:extLst>
          </p:cNvPr>
          <p:cNvSpPr>
            <a:spLocks noGrp="1"/>
          </p:cNvSpPr>
          <p:nvPr>
            <p:ph idx="1"/>
          </p:nvPr>
        </p:nvSpPr>
        <p:spPr/>
        <p:txBody>
          <a:bodyPr/>
          <a:lstStyle/>
          <a:p>
            <a:pPr marL="152401" lvl="0" indent="0" algn="ctr" rtl="0">
              <a:lnSpc>
                <a:spcPct val="90000"/>
              </a:lnSpc>
              <a:spcBef>
                <a:spcPts val="1000"/>
              </a:spcBef>
              <a:spcAft>
                <a:spcPts val="0"/>
              </a:spcAft>
              <a:buSzPts val="1800"/>
              <a:buNone/>
            </a:pPr>
            <a:r>
              <a:rPr lang="en-US" dirty="0"/>
              <a:t>Our trainers for the day</a:t>
            </a:r>
          </a:p>
          <a:p>
            <a:pPr marL="152401" lvl="0" indent="0" rtl="0">
              <a:lnSpc>
                <a:spcPct val="90000"/>
              </a:lnSpc>
              <a:spcBef>
                <a:spcPts val="1000"/>
              </a:spcBef>
              <a:spcAft>
                <a:spcPts val="0"/>
              </a:spcAft>
              <a:buSzPts val="1800"/>
              <a:buNone/>
            </a:pPr>
            <a:endParaRPr lang="en-US" dirty="0"/>
          </a:p>
        </p:txBody>
      </p:sp>
    </p:spTree>
    <p:extLst>
      <p:ext uri="{BB962C8B-B14F-4D97-AF65-F5344CB8AC3E}">
        <p14:creationId xmlns:p14="http://schemas.microsoft.com/office/powerpoint/2010/main" val="426737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p:txBody>
          <a:bodyPr/>
          <a:lstStyle/>
          <a:p>
            <a:r>
              <a:rPr lang="en-US" dirty="0"/>
              <a:t>Norms</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p:txBody>
          <a:bodyPr/>
          <a:lstStyle/>
          <a:p>
            <a:pPr>
              <a:spcBef>
                <a:spcPts val="0"/>
              </a:spcBef>
            </a:pPr>
            <a:r>
              <a:rPr lang="en-US" sz="2800" dirty="0"/>
              <a:t>Begin and end on time</a:t>
            </a:r>
          </a:p>
          <a:p>
            <a:pPr>
              <a:spcBef>
                <a:spcPts val="0"/>
              </a:spcBef>
            </a:pPr>
            <a:r>
              <a:rPr lang="en-US" sz="2800" dirty="0"/>
              <a:t>Be an engaged participant</a:t>
            </a:r>
          </a:p>
          <a:p>
            <a:pPr>
              <a:spcBef>
                <a:spcPts val="0"/>
              </a:spcBef>
            </a:pPr>
            <a:r>
              <a:rPr lang="en-US" sz="2800" dirty="0"/>
              <a:t>Be an active listener - open to new ideas</a:t>
            </a:r>
          </a:p>
          <a:p>
            <a:pPr>
              <a:spcBef>
                <a:spcPts val="0"/>
              </a:spcBef>
            </a:pPr>
            <a:r>
              <a:rPr lang="en-US" sz="2800" dirty="0"/>
              <a:t>Use notes for side bar conversations</a:t>
            </a:r>
          </a:p>
          <a:p>
            <a:pPr>
              <a:spcBef>
                <a:spcPts val="0"/>
              </a:spcBef>
            </a:pPr>
            <a:r>
              <a:rPr lang="en-US" sz="2800" dirty="0"/>
              <a:t>Use electronics respectfully</a:t>
            </a:r>
          </a:p>
          <a:p>
            <a:pPr marL="0" indent="0">
              <a:buNone/>
            </a:pPr>
            <a:endParaRPr lang="en-US" dirty="0"/>
          </a:p>
        </p:txBody>
      </p:sp>
    </p:spTree>
    <p:extLst>
      <p:ext uri="{BB962C8B-B14F-4D97-AF65-F5344CB8AC3E}">
        <p14:creationId xmlns:p14="http://schemas.microsoft.com/office/powerpoint/2010/main" val="3510137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B8293F-1070-352A-3A00-0A02A7870D33}"/>
              </a:ext>
            </a:extLst>
          </p:cNvPr>
          <p:cNvSpPr>
            <a:spLocks noGrp="1"/>
          </p:cNvSpPr>
          <p:nvPr>
            <p:ph type="title"/>
          </p:nvPr>
        </p:nvSpPr>
        <p:spPr/>
        <p:txBody>
          <a:bodyPr/>
          <a:lstStyle/>
          <a:p>
            <a:r>
              <a:rPr lang="en-US" sz="3600" dirty="0"/>
              <a:t>District Continuous Improvement (DCI) Framework</a:t>
            </a:r>
          </a:p>
        </p:txBody>
      </p:sp>
      <p:grpSp>
        <p:nvGrpSpPr>
          <p:cNvPr id="2" name="Group 1" descr="Graphic of DCI Framework.">
            <a:extLst>
              <a:ext uri="{FF2B5EF4-FFF2-40B4-BE49-F238E27FC236}">
                <a16:creationId xmlns:a16="http://schemas.microsoft.com/office/drawing/2014/main" id="{7BDE6FD1-F923-4381-FAAF-67C7DE23A0CB}"/>
              </a:ext>
            </a:extLst>
          </p:cNvPr>
          <p:cNvGrpSpPr/>
          <p:nvPr/>
        </p:nvGrpSpPr>
        <p:grpSpPr>
          <a:xfrm>
            <a:off x="3395089" y="1513422"/>
            <a:ext cx="5401822" cy="4504455"/>
            <a:chOff x="3172960" y="1355767"/>
            <a:chExt cx="5401822" cy="4504455"/>
          </a:xfrm>
        </p:grpSpPr>
        <p:sp>
          <p:nvSpPr>
            <p:cNvPr id="3" name="TextBox 2">
              <a:extLst>
                <a:ext uri="{FF2B5EF4-FFF2-40B4-BE49-F238E27FC236}">
                  <a16:creationId xmlns:a16="http://schemas.microsoft.com/office/drawing/2014/main" id="{5A9F1EC8-AE27-B9D1-36D5-879677E5FBE6}"/>
                </a:ext>
              </a:extLst>
            </p:cNvPr>
            <p:cNvSpPr txBox="1"/>
            <p:nvPr/>
          </p:nvSpPr>
          <p:spPr>
            <a:xfrm>
              <a:off x="3172960" y="4382894"/>
              <a:ext cx="5401822" cy="1477328"/>
            </a:xfrm>
            <a:prstGeom prst="rect">
              <a:avLst/>
            </a:prstGeom>
            <a:noFill/>
            <a:ln w="28575">
              <a:solidFill>
                <a:schemeClr val="accent1"/>
              </a:solidFill>
            </a:ln>
          </p:spPr>
          <p:txBody>
            <a:bodyPr wrap="square" lIns="13716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Supportive Context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School-Based Implementation Coaching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Collective Teacher Efficacy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Systems 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Instructional Leadership</a:t>
              </a:r>
            </a:p>
          </p:txBody>
        </p:sp>
        <p:sp>
          <p:nvSpPr>
            <p:cNvPr id="4" name="TextBox 3">
              <a:extLst>
                <a:ext uri="{FF2B5EF4-FFF2-40B4-BE49-F238E27FC236}">
                  <a16:creationId xmlns:a16="http://schemas.microsoft.com/office/drawing/2014/main" id="{CC744A63-3E9C-43F7-B6D9-625021CA4F8C}"/>
                </a:ext>
              </a:extLst>
            </p:cNvPr>
            <p:cNvSpPr txBox="1"/>
            <p:nvPr/>
          </p:nvSpPr>
          <p:spPr>
            <a:xfrm>
              <a:off x="3172960" y="3182567"/>
              <a:ext cx="5401822" cy="1200329"/>
            </a:xfrm>
            <a:prstGeom prst="rect">
              <a:avLst/>
            </a:prstGeom>
            <a:noFill/>
            <a:ln w="28575">
              <a:solidFill>
                <a:schemeClr val="accent6"/>
              </a:solidFill>
            </a:ln>
          </p:spPr>
          <p:txBody>
            <a:bodyPr wrap="square" lIns="13716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Effective Teaching and Learning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Developing Assessment Capable Learners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&gt; Feedback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Metacognition</a:t>
              </a:r>
            </a:p>
          </p:txBody>
        </p:sp>
        <p:sp>
          <p:nvSpPr>
            <p:cNvPr id="6" name="TextBox 5">
              <a:extLst>
                <a:ext uri="{FF2B5EF4-FFF2-40B4-BE49-F238E27FC236}">
                  <a16:creationId xmlns:a16="http://schemas.microsoft.com/office/drawing/2014/main" id="{331E70D3-61AE-3584-5B55-77E736911191}"/>
                </a:ext>
              </a:extLst>
            </p:cNvPr>
            <p:cNvSpPr txBox="1"/>
            <p:nvPr/>
          </p:nvSpPr>
          <p:spPr>
            <a:xfrm>
              <a:off x="3172960" y="1982238"/>
              <a:ext cx="5401822" cy="1200329"/>
            </a:xfrm>
            <a:prstGeom prst="rect">
              <a:avLst/>
            </a:prstGeom>
            <a:noFill/>
            <a:ln w="28575">
              <a:solidFill>
                <a:schemeClr val="accent5"/>
              </a:solidFill>
            </a:ln>
          </p:spPr>
          <p:txBody>
            <a:bodyPr wrap="square" lIns="13716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Foundations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Collaborative Teams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Data-Based Decision Making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Common Formative Assessment</a:t>
              </a:r>
            </a:p>
          </p:txBody>
        </p:sp>
        <p:sp>
          <p:nvSpPr>
            <p:cNvPr id="7" name="TextBox 6">
              <a:extLst>
                <a:ext uri="{FF2B5EF4-FFF2-40B4-BE49-F238E27FC236}">
                  <a16:creationId xmlns:a16="http://schemas.microsoft.com/office/drawing/2014/main" id="{C50E2A84-464B-AAFA-F256-B400379F48D9}"/>
                </a:ext>
              </a:extLst>
            </p:cNvPr>
            <p:cNvSpPr txBox="1"/>
            <p:nvPr/>
          </p:nvSpPr>
          <p:spPr>
            <a:xfrm>
              <a:off x="3173838" y="1355767"/>
              <a:ext cx="5400944" cy="646331"/>
            </a:xfrm>
            <a:prstGeom prst="rect">
              <a:avLst/>
            </a:prstGeom>
            <a:solidFill>
              <a:schemeClr val="tx2"/>
            </a:solidFill>
            <a:ln w="28575">
              <a:solidFill>
                <a:schemeClr val="tx2"/>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Focus on effective instruction leading to exceptional outcomes for ALL Missouri students</a:t>
              </a:r>
            </a:p>
          </p:txBody>
        </p:sp>
        <p:pic>
          <p:nvPicPr>
            <p:cNvPr id="9" name="Picture 8">
              <a:extLst>
                <a:ext uri="{FF2B5EF4-FFF2-40B4-BE49-F238E27FC236}">
                  <a16:creationId xmlns:a16="http://schemas.microsoft.com/office/drawing/2014/main" id="{34BB7607-44CA-A0C3-830D-CE7E37219D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898" y="2106044"/>
              <a:ext cx="952717" cy="952717"/>
            </a:xfrm>
            <a:prstGeom prst="rect">
              <a:avLst/>
            </a:prstGeom>
          </p:spPr>
        </p:pic>
        <p:pic>
          <p:nvPicPr>
            <p:cNvPr id="10" name="Picture 9">
              <a:extLst>
                <a:ext uri="{FF2B5EF4-FFF2-40B4-BE49-F238E27FC236}">
                  <a16:creationId xmlns:a16="http://schemas.microsoft.com/office/drawing/2014/main" id="{87186CF6-5F5E-3646-95AE-570DD8E381F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898" y="4645200"/>
              <a:ext cx="952717" cy="952717"/>
            </a:xfrm>
            <a:prstGeom prst="rect">
              <a:avLst/>
            </a:prstGeom>
          </p:spPr>
        </p:pic>
        <p:pic>
          <p:nvPicPr>
            <p:cNvPr id="11" name="Picture 10">
              <a:extLst>
                <a:ext uri="{FF2B5EF4-FFF2-40B4-BE49-F238E27FC236}">
                  <a16:creationId xmlns:a16="http://schemas.microsoft.com/office/drawing/2014/main" id="{8B0987CB-8A84-D3FC-F9AE-96E91066EB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898" y="3306372"/>
              <a:ext cx="952717" cy="952717"/>
            </a:xfrm>
            <a:prstGeom prst="rect">
              <a:avLst/>
            </a:prstGeom>
          </p:spPr>
        </p:pic>
      </p:grpSp>
    </p:spTree>
    <p:extLst>
      <p:ext uri="{BB962C8B-B14F-4D97-AF65-F5344CB8AC3E}">
        <p14:creationId xmlns:p14="http://schemas.microsoft.com/office/powerpoint/2010/main" val="193095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04AF3C-B73F-A34B-BED9-A03F2E38B5AF}"/>
              </a:ext>
            </a:extLst>
          </p:cNvPr>
          <p:cNvSpPr txBox="1">
            <a:spLocks noGrp="1"/>
          </p:cNvSpPr>
          <p:nvPr>
            <p:ph type="title"/>
          </p:nvPr>
        </p:nvSpPr>
        <p:spPr>
          <a:xfrm>
            <a:off x="838200" y="365126"/>
            <a:ext cx="10515600" cy="780094"/>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Metacognition Alignment with Missouri Leader Standards</a:t>
            </a:r>
          </a:p>
        </p:txBody>
      </p:sp>
      <p:sp>
        <p:nvSpPr>
          <p:cNvPr id="3" name="Content Placeholder 2">
            <a:extLst>
              <a:ext uri="{FF2B5EF4-FFF2-40B4-BE49-F238E27FC236}">
                <a16:creationId xmlns:a16="http://schemas.microsoft.com/office/drawing/2014/main" id="{3841AF52-8CA1-5D7D-CC6C-CABDBD6B3272}"/>
              </a:ext>
            </a:extLst>
          </p:cNvPr>
          <p:cNvSpPr>
            <a:spLocks noGrp="1"/>
          </p:cNvSpPr>
          <p:nvPr>
            <p:ph idx="1"/>
          </p:nvPr>
        </p:nvSpPr>
        <p:spPr>
          <a:xfrm>
            <a:off x="838200" y="1225296"/>
            <a:ext cx="10515600" cy="4072255"/>
          </a:xfrm>
        </p:spPr>
        <p:txBody>
          <a:bodyPr>
            <a:noAutofit/>
          </a:bodyPr>
          <a:lstStyle/>
          <a:p>
            <a:pPr marL="0" lvl="0" indent="0" rtl="0">
              <a:spcBef>
                <a:spcPts val="0"/>
              </a:spcBef>
              <a:spcAft>
                <a:spcPts val="0"/>
              </a:spcAft>
              <a:buSzPts val="1800"/>
              <a:buNone/>
            </a:pPr>
            <a:r>
              <a:rPr lang="en-US" b="1" dirty="0"/>
              <a:t>Standard #2 Teaching and Learning</a:t>
            </a:r>
          </a:p>
          <a:p>
            <a:pPr marL="0" lvl="0" indent="0" rtl="0">
              <a:spcBef>
                <a:spcPts val="0"/>
              </a:spcBef>
              <a:spcAft>
                <a:spcPts val="0"/>
              </a:spcAft>
              <a:buSzPts val="1800"/>
              <a:buNone/>
            </a:pPr>
            <a:r>
              <a:rPr lang="en-US" dirty="0"/>
              <a:t>Education leaders have the knowledge and ability to ensure the success of all students by promoting a positive school culture, providing an effective instructional program that applies best practice to student learning, and designing comprehensive professional growth plans for staff.</a:t>
            </a:r>
          </a:p>
          <a:p>
            <a:pPr marL="0" lvl="0" indent="0" rtl="0">
              <a:spcBef>
                <a:spcPts val="0"/>
              </a:spcBef>
              <a:spcAft>
                <a:spcPts val="0"/>
              </a:spcAft>
              <a:buSzPts val="1800"/>
              <a:buNone/>
            </a:pPr>
            <a:endParaRPr lang="en-US" dirty="0"/>
          </a:p>
          <a:p>
            <a:pPr marL="0" lvl="0" indent="0" rtl="0">
              <a:spcBef>
                <a:spcPts val="0"/>
              </a:spcBef>
              <a:spcAft>
                <a:spcPts val="0"/>
              </a:spcAft>
              <a:buSzPts val="1800"/>
              <a:buNone/>
            </a:pPr>
            <a:r>
              <a:rPr lang="en-US" b="1" dirty="0"/>
              <a:t>Standard #6 Professional Development</a:t>
            </a:r>
          </a:p>
          <a:p>
            <a:pPr marL="0" lvl="0" indent="0" rtl="0">
              <a:spcBef>
                <a:spcPts val="0"/>
              </a:spcBef>
              <a:spcAft>
                <a:spcPts val="0"/>
              </a:spcAft>
              <a:buSzPts val="1800"/>
              <a:buNone/>
            </a:pPr>
            <a:r>
              <a:rPr lang="en-US" dirty="0"/>
              <a:t>Education leaders have the knowledge and ability to ensure the success of all students by remaining current on best practices in education administration and school-related areas as evidenced in his/her annual professional development plan.</a:t>
            </a:r>
          </a:p>
        </p:txBody>
      </p:sp>
    </p:spTree>
    <p:extLst>
      <p:ext uri="{BB962C8B-B14F-4D97-AF65-F5344CB8AC3E}">
        <p14:creationId xmlns:p14="http://schemas.microsoft.com/office/powerpoint/2010/main" val="645940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BC50-71CC-268C-4029-7CEBFF8E5D23}"/>
              </a:ext>
            </a:extLst>
          </p:cNvPr>
          <p:cNvSpPr>
            <a:spLocks noGrp="1"/>
          </p:cNvSpPr>
          <p:nvPr>
            <p:ph type="title"/>
          </p:nvPr>
        </p:nvSpPr>
        <p:spPr>
          <a:xfrm>
            <a:off x="838200" y="365126"/>
            <a:ext cx="10515600" cy="780094"/>
          </a:xfrm>
        </p:spPr>
        <p:txBody>
          <a:bodyPr>
            <a:normAutofit/>
          </a:bodyPr>
          <a:lstStyle/>
          <a:p>
            <a:r>
              <a:rPr lang="en-US" sz="2800" dirty="0"/>
              <a:t>Metacognition Alignment with </a:t>
            </a:r>
            <a:r>
              <a:rPr lang="en-US" sz="2800" dirty="0">
                <a:solidFill>
                  <a:schemeClr val="tx1"/>
                </a:solidFill>
              </a:rPr>
              <a:t>Missouri Teacher Standards</a:t>
            </a:r>
            <a:endParaRPr lang="en-US" sz="2800" dirty="0"/>
          </a:p>
        </p:txBody>
      </p:sp>
      <p:sp>
        <p:nvSpPr>
          <p:cNvPr id="3" name="Content Placeholder 2">
            <a:extLst>
              <a:ext uri="{FF2B5EF4-FFF2-40B4-BE49-F238E27FC236}">
                <a16:creationId xmlns:a16="http://schemas.microsoft.com/office/drawing/2014/main" id="{3841AF52-8CA1-5D7D-CC6C-CABDBD6B3272}"/>
              </a:ext>
            </a:extLst>
          </p:cNvPr>
          <p:cNvSpPr>
            <a:spLocks noGrp="1"/>
          </p:cNvSpPr>
          <p:nvPr>
            <p:ph idx="1"/>
          </p:nvPr>
        </p:nvSpPr>
        <p:spPr>
          <a:xfrm>
            <a:off x="838200" y="1225296"/>
            <a:ext cx="10515600" cy="4072255"/>
          </a:xfrm>
        </p:spPr>
        <p:txBody>
          <a:bodyPr>
            <a:noAutofit/>
          </a:bodyPr>
          <a:lstStyle/>
          <a:p>
            <a:pPr marL="0" lvl="0" indent="0" rtl="0">
              <a:spcBef>
                <a:spcPts val="0"/>
              </a:spcBef>
              <a:spcAft>
                <a:spcPts val="0"/>
              </a:spcAft>
              <a:buSzPts val="1800"/>
              <a:buNone/>
            </a:pPr>
            <a:r>
              <a:rPr lang="en-US" sz="2000" b="1" dirty="0"/>
              <a:t>Standard #2 Student Learning, Growth, and Development  </a:t>
            </a:r>
          </a:p>
          <a:p>
            <a:pPr marL="0" lvl="0" indent="0" rtl="0">
              <a:spcBef>
                <a:spcPts val="0"/>
              </a:spcBef>
              <a:spcAft>
                <a:spcPts val="0"/>
              </a:spcAft>
              <a:buSzPts val="1800"/>
              <a:buNone/>
            </a:pPr>
            <a:r>
              <a:rPr lang="en-US" sz="2000" dirty="0"/>
              <a:t>The teacher understands how students learn, develop, and differ in their approaches to learning. The teacher provides learning opportunities that are adapted to diverse learners and support the intellectual, social, and personal development of all students.</a:t>
            </a:r>
          </a:p>
          <a:p>
            <a:pPr marL="0" lvl="0" indent="0" rtl="0">
              <a:spcBef>
                <a:spcPts val="0"/>
              </a:spcBef>
              <a:spcAft>
                <a:spcPts val="0"/>
              </a:spcAft>
              <a:buSzPts val="1800"/>
              <a:buNone/>
            </a:pPr>
            <a:endParaRPr lang="en-US" sz="2000" dirty="0"/>
          </a:p>
          <a:p>
            <a:pPr marL="0" lvl="0" indent="0" rtl="0">
              <a:spcBef>
                <a:spcPts val="0"/>
              </a:spcBef>
              <a:spcAft>
                <a:spcPts val="0"/>
              </a:spcAft>
              <a:buSzPts val="1800"/>
              <a:buNone/>
            </a:pPr>
            <a:r>
              <a:rPr lang="en-US" sz="2000" b="1" dirty="0"/>
              <a:t>Standard #4 Critical Thinking</a:t>
            </a:r>
          </a:p>
          <a:p>
            <a:pPr marL="0" lvl="0" indent="0" rtl="0">
              <a:spcBef>
                <a:spcPts val="0"/>
              </a:spcBef>
              <a:spcAft>
                <a:spcPts val="0"/>
              </a:spcAft>
              <a:buSzPts val="1800"/>
              <a:buNone/>
            </a:pPr>
            <a:r>
              <a:rPr lang="en-US" sz="2000" dirty="0"/>
              <a:t>The teacher uses a variety of instructional strategies and resources to encourage students’ critical thinking, problem solving, and performance skills Students actively participate and are successful in the learning process.</a:t>
            </a:r>
          </a:p>
          <a:p>
            <a:pPr marL="0" lvl="0" indent="0" rtl="0">
              <a:spcBef>
                <a:spcPts val="0"/>
              </a:spcBef>
              <a:spcAft>
                <a:spcPts val="0"/>
              </a:spcAft>
              <a:buSzPts val="1800"/>
              <a:buNone/>
            </a:pPr>
            <a:endParaRPr lang="en-US" sz="2000" dirty="0"/>
          </a:p>
          <a:p>
            <a:pPr marL="0" lvl="0" indent="0" rtl="0">
              <a:spcBef>
                <a:spcPts val="0"/>
              </a:spcBef>
              <a:spcAft>
                <a:spcPts val="0"/>
              </a:spcAft>
              <a:buSzPts val="1800"/>
              <a:buNone/>
            </a:pPr>
            <a:r>
              <a:rPr lang="en-US" sz="2000" b="1" dirty="0"/>
              <a:t>Standard #5 Positive Classroom Environment </a:t>
            </a:r>
          </a:p>
          <a:p>
            <a:pPr marL="0" lvl="0" indent="0" rtl="0">
              <a:spcBef>
                <a:spcPts val="0"/>
              </a:spcBef>
              <a:spcAft>
                <a:spcPts val="0"/>
              </a:spcAft>
              <a:buSzPts val="1800"/>
              <a:buNone/>
            </a:pPr>
            <a:r>
              <a:rPr lang="en-US" sz="2000" dirty="0"/>
              <a:t>The teacher uses an understanding of individual/group motivation and behavior to create a learning environment that encourages active engagement in learning, positive social interaction, and self-motivation. The teacher keeps current on instructional knowledge and seeks and explores changes </a:t>
            </a:r>
            <a:br>
              <a:rPr lang="en-US" sz="2000" dirty="0"/>
            </a:br>
            <a:r>
              <a:rPr lang="en-US" sz="2000" dirty="0"/>
              <a:t>in teaching behaviors that will improve student performance.</a:t>
            </a:r>
          </a:p>
        </p:txBody>
      </p:sp>
    </p:spTree>
    <p:extLst>
      <p:ext uri="{BB962C8B-B14F-4D97-AF65-F5344CB8AC3E}">
        <p14:creationId xmlns:p14="http://schemas.microsoft.com/office/powerpoint/2010/main" val="1670210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CACA3-6732-1A1F-7EB6-0B2A47EE510A}"/>
              </a:ext>
            </a:extLst>
          </p:cNvPr>
          <p:cNvSpPr txBox="1">
            <a:spLocks noGrp="1"/>
          </p:cNvSpPr>
          <p:nvPr>
            <p:ph type="title"/>
          </p:nvPr>
        </p:nvSpPr>
        <p:spPr>
          <a:xfrm>
            <a:off x="838200" y="365126"/>
            <a:ext cx="10980906" cy="81192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Metacognition Infographic</a:t>
            </a:r>
          </a:p>
        </p:txBody>
      </p:sp>
      <p:pic>
        <p:nvPicPr>
          <p:cNvPr id="3" name="Picture 2" descr="The Metacognition Infographic">
            <a:extLst>
              <a:ext uri="{FF2B5EF4-FFF2-40B4-BE49-F238E27FC236}">
                <a16:creationId xmlns:a16="http://schemas.microsoft.com/office/drawing/2014/main" id="{4BCFE47A-0424-70B4-4FBD-B056573F98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84145" y="1202533"/>
            <a:ext cx="4023709" cy="5207152"/>
          </a:xfrm>
          <a:prstGeom prst="rect">
            <a:avLst/>
          </a:prstGeom>
          <a:ln>
            <a:solidFill>
              <a:srgbClr val="002060"/>
            </a:solidFill>
          </a:ln>
        </p:spPr>
      </p:pic>
    </p:spTree>
    <p:extLst>
      <p:ext uri="{BB962C8B-B14F-4D97-AF65-F5344CB8AC3E}">
        <p14:creationId xmlns:p14="http://schemas.microsoft.com/office/powerpoint/2010/main" val="101683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464E39-02A2-0B2B-B8CE-066EB7B386E9}"/>
              </a:ext>
              <a:ext uri="{C183D7F6-B498-43B3-948B-1728B52AA6E4}">
                <adec:decorative xmlns:adec="http://schemas.microsoft.com/office/drawing/2017/decorative" val="0"/>
              </a:ext>
            </a:extLst>
          </p:cNvPr>
          <p:cNvSpPr txBox="1">
            <a:spLocks/>
          </p:cNvSpPr>
          <p:nvPr/>
        </p:nvSpPr>
        <p:spPr>
          <a:xfrm>
            <a:off x="171450" y="88900"/>
            <a:ext cx="10515600" cy="820420"/>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lumMod val="65000"/>
                  </a:prstClr>
                </a:solidFill>
                <a:effectLst/>
                <a:uLnTx/>
                <a:uFillTx/>
                <a:latin typeface="Aptos" panose="020B0004020202020204" pitchFamily="34" charset="0"/>
                <a:ea typeface="+mj-ea"/>
                <a:cs typeface="+mj-cs"/>
                <a:sym typeface="Arial"/>
              </a:rPr>
              <a:t>Hidden Slide #2</a:t>
            </a:r>
          </a:p>
        </p:txBody>
      </p:sp>
      <p:sp>
        <p:nvSpPr>
          <p:cNvPr id="4" name="Title 3">
            <a:extLst>
              <a:ext uri="{FF2B5EF4-FFF2-40B4-BE49-F238E27FC236}">
                <a16:creationId xmlns:a16="http://schemas.microsoft.com/office/drawing/2014/main" id="{052910A4-62CB-F9BF-9D0A-FFEC6B14ED9C}"/>
              </a:ext>
            </a:extLst>
          </p:cNvPr>
          <p:cNvSpPr>
            <a:spLocks noGrp="1"/>
          </p:cNvSpPr>
          <p:nvPr>
            <p:ph type="title"/>
          </p:nvPr>
        </p:nvSpPr>
        <p:spPr/>
        <p:txBody>
          <a:bodyPr/>
          <a:lstStyle/>
          <a:p>
            <a:pPr algn="ctr"/>
            <a:r>
              <a:rPr lang="en-US" dirty="0"/>
              <a:t> </a:t>
            </a:r>
            <a:r>
              <a:rPr lang="en-US" sz="2800" dirty="0"/>
              <a:t>Metacognition Module Organization</a:t>
            </a:r>
            <a:endParaRPr lang="en-US" dirty="0"/>
          </a:p>
        </p:txBody>
      </p:sp>
      <p:sp>
        <p:nvSpPr>
          <p:cNvPr id="8" name="Content Placeholder 5" descr="Text box explaining part 1, ef 1">
            <a:extLst>
              <a:ext uri="{FF2B5EF4-FFF2-40B4-BE49-F238E27FC236}">
                <a16:creationId xmlns:a16="http://schemas.microsoft.com/office/drawing/2014/main" id="{0D3CF231-4582-CB65-BC62-AE9B640D3732}"/>
              </a:ext>
            </a:extLst>
          </p:cNvPr>
          <p:cNvSpPr>
            <a:spLocks noGrp="1"/>
          </p:cNvSpPr>
          <p:nvPr>
            <p:ph sz="half" idx="2"/>
          </p:nvPr>
        </p:nvSpPr>
        <p:spPr>
          <a:xfrm>
            <a:off x="839789" y="2755323"/>
            <a:ext cx="2764962" cy="3434340"/>
          </a:xfrm>
          <a:ln>
            <a:noFill/>
          </a:ln>
        </p:spPr>
        <p:txBody>
          <a:bodyPr/>
          <a:lstStyle/>
          <a:p>
            <a:pPr>
              <a:spcBef>
                <a:spcPts val="0"/>
              </a:spcBef>
            </a:pPr>
            <a:r>
              <a:rPr lang="en-US" sz="2000" dirty="0"/>
              <a:t>Intro to metacognition</a:t>
            </a:r>
          </a:p>
          <a:p>
            <a:pPr>
              <a:spcBef>
                <a:spcPts val="0"/>
              </a:spcBef>
            </a:pPr>
            <a:r>
              <a:rPr lang="en-US" sz="2000" dirty="0"/>
              <a:t>Increasing cognitive awareness</a:t>
            </a:r>
          </a:p>
          <a:p>
            <a:pPr lvl="1">
              <a:spcBef>
                <a:spcPts val="0"/>
              </a:spcBef>
            </a:pPr>
            <a:r>
              <a:rPr lang="en-US" dirty="0"/>
              <a:t>Declarative</a:t>
            </a:r>
          </a:p>
          <a:p>
            <a:pPr lvl="1">
              <a:spcBef>
                <a:spcPts val="0"/>
              </a:spcBef>
            </a:pPr>
            <a:r>
              <a:rPr lang="en-US" dirty="0"/>
              <a:t>Procedural</a:t>
            </a:r>
          </a:p>
          <a:p>
            <a:pPr lvl="1">
              <a:spcBef>
                <a:spcPts val="0"/>
              </a:spcBef>
            </a:pPr>
            <a:r>
              <a:rPr lang="en-US" dirty="0"/>
              <a:t>Conditional</a:t>
            </a:r>
            <a:r>
              <a:rPr lang="en-US" sz="2200" dirty="0"/>
              <a:t>	</a:t>
            </a:r>
          </a:p>
        </p:txBody>
      </p:sp>
      <p:sp>
        <p:nvSpPr>
          <p:cNvPr id="7" name="Content Placeholder 5" descr="Text box Part 1, EF 1">
            <a:extLst>
              <a:ext uri="{FF2B5EF4-FFF2-40B4-BE49-F238E27FC236}">
                <a16:creationId xmlns:a16="http://schemas.microsoft.com/office/drawing/2014/main" id="{6F012644-EAFB-DEAF-07B4-A9C19A3D67F0}"/>
              </a:ext>
            </a:extLst>
          </p:cNvPr>
          <p:cNvSpPr txBox="1">
            <a:spLocks/>
          </p:cNvSpPr>
          <p:nvPr/>
        </p:nvSpPr>
        <p:spPr>
          <a:xfrm>
            <a:off x="634603" y="1658252"/>
            <a:ext cx="3217862" cy="976312"/>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1" i="0" u="none" strike="noStrike" kern="1200" cap="none" spc="0" normalizeH="0" baseline="0" noProof="0" dirty="0">
                <a:ln>
                  <a:noFill/>
                </a:ln>
                <a:solidFill>
                  <a:srgbClr val="00A89E"/>
                </a:solidFill>
                <a:effectLst/>
                <a:uLnTx/>
                <a:uFillTx/>
                <a:latin typeface="Calibri"/>
                <a:ea typeface="+mn-ea"/>
                <a:cs typeface="+mn-cs"/>
                <a:sym typeface="Arial"/>
              </a:rPr>
              <a:t>Part 1, EF 1</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rgbClr val="00A89E"/>
                </a:solidFill>
                <a:effectLst/>
                <a:uLnTx/>
                <a:uFillTx/>
                <a:latin typeface="Calibri"/>
                <a:ea typeface="+mn-ea"/>
                <a:cs typeface="+mn-cs"/>
                <a:sym typeface="Arial"/>
              </a:rPr>
              <a:t>Introduction and Increasing Cognitive Awareness</a:t>
            </a:r>
          </a:p>
        </p:txBody>
      </p:sp>
      <p:sp>
        <p:nvSpPr>
          <p:cNvPr id="10" name="Content Placeholder 5" descr="Text box part 2, ef 2">
            <a:extLst>
              <a:ext uri="{FF2B5EF4-FFF2-40B4-BE49-F238E27FC236}">
                <a16:creationId xmlns:a16="http://schemas.microsoft.com/office/drawing/2014/main" id="{38FF2257-4294-B1CE-0497-A91644331258}"/>
              </a:ext>
            </a:extLst>
          </p:cNvPr>
          <p:cNvSpPr txBox="1">
            <a:spLocks/>
          </p:cNvSpPr>
          <p:nvPr/>
        </p:nvSpPr>
        <p:spPr>
          <a:xfrm>
            <a:off x="4152899" y="1757083"/>
            <a:ext cx="3552031" cy="778650"/>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1" i="0" u="none" strike="noStrike" kern="1200" cap="none" spc="0" normalizeH="0" baseline="0" noProof="0" dirty="0">
                <a:ln>
                  <a:noFill/>
                </a:ln>
                <a:solidFill>
                  <a:srgbClr val="00A89E"/>
                </a:solidFill>
                <a:effectLst/>
                <a:uLnTx/>
                <a:uFillTx/>
                <a:latin typeface="Calibri"/>
                <a:ea typeface="+mn-ea"/>
                <a:cs typeface="+mn-cs"/>
                <a:sym typeface="Arial"/>
              </a:rPr>
              <a:t>Part 2, EF 2</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rgbClr val="00A89E"/>
                </a:solidFill>
                <a:effectLst/>
                <a:uLnTx/>
                <a:uFillTx/>
                <a:latin typeface="Calibri"/>
                <a:ea typeface="+mn-ea"/>
                <a:cs typeface="+mn-cs"/>
                <a:sym typeface="Arial"/>
              </a:rPr>
              <a:t>Regulation of Cognition</a:t>
            </a:r>
          </a:p>
        </p:txBody>
      </p:sp>
      <p:sp>
        <p:nvSpPr>
          <p:cNvPr id="11" name="Content Placeholder 5" descr="Text box explaining part 2, ef 2">
            <a:extLst>
              <a:ext uri="{FF2B5EF4-FFF2-40B4-BE49-F238E27FC236}">
                <a16:creationId xmlns:a16="http://schemas.microsoft.com/office/drawing/2014/main" id="{27453628-5601-3211-EFB6-C11A50481928}"/>
              </a:ext>
            </a:extLst>
          </p:cNvPr>
          <p:cNvSpPr txBox="1">
            <a:spLocks/>
          </p:cNvSpPr>
          <p:nvPr/>
        </p:nvSpPr>
        <p:spPr>
          <a:xfrm>
            <a:off x="4152900" y="2755323"/>
            <a:ext cx="3552031" cy="3455988"/>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Planning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Monitoring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Controlling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Evaluating</a:t>
            </a:r>
          </a:p>
        </p:txBody>
      </p:sp>
      <p:sp>
        <p:nvSpPr>
          <p:cNvPr id="12" name="Content Placeholder 5" descr="Part 3, ef 3">
            <a:extLst>
              <a:ext uri="{FF2B5EF4-FFF2-40B4-BE49-F238E27FC236}">
                <a16:creationId xmlns:a16="http://schemas.microsoft.com/office/drawing/2014/main" id="{9B12EBC7-EF4C-0CC5-16BA-5A167646017E}"/>
              </a:ext>
            </a:extLst>
          </p:cNvPr>
          <p:cNvSpPr txBox="1">
            <a:spLocks/>
          </p:cNvSpPr>
          <p:nvPr/>
        </p:nvSpPr>
        <p:spPr>
          <a:xfrm>
            <a:off x="7837089" y="1559421"/>
            <a:ext cx="4186637" cy="976312"/>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1" i="0" u="none" strike="noStrike" kern="1200" cap="none" spc="0" normalizeH="0" baseline="0" noProof="0" dirty="0">
                <a:ln>
                  <a:noFill/>
                </a:ln>
                <a:solidFill>
                  <a:srgbClr val="00A89E"/>
                </a:solidFill>
                <a:effectLst/>
                <a:uLnTx/>
                <a:uFillTx/>
                <a:latin typeface="Calibri"/>
                <a:ea typeface="+mn-ea"/>
                <a:cs typeface="+mn-cs"/>
                <a:sym typeface="Arial"/>
              </a:rPr>
              <a:t>Part 3, EF 3</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rgbClr val="00A89E"/>
                </a:solidFill>
                <a:effectLst/>
                <a:uLnTx/>
                <a:uFillTx/>
                <a:latin typeface="Calibri"/>
                <a:ea typeface="+mn-ea"/>
                <a:cs typeface="+mn-cs"/>
                <a:sym typeface="Arial"/>
              </a:rPr>
              <a:t>Creating a Metacognitive </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rgbClr val="00A89E"/>
                </a:solidFill>
                <a:effectLst/>
                <a:uLnTx/>
                <a:uFillTx/>
                <a:latin typeface="Calibri"/>
                <a:ea typeface="+mn-ea"/>
                <a:cs typeface="+mn-cs"/>
                <a:sym typeface="Arial"/>
              </a:rPr>
              <a:t>Classroom Culture and Environment</a:t>
            </a:r>
          </a:p>
        </p:txBody>
      </p:sp>
      <p:sp>
        <p:nvSpPr>
          <p:cNvPr id="13" name="Content Placeholder 5" descr="Text box explaining part 3, ef 3">
            <a:extLst>
              <a:ext uri="{FF2B5EF4-FFF2-40B4-BE49-F238E27FC236}">
                <a16:creationId xmlns:a16="http://schemas.microsoft.com/office/drawing/2014/main" id="{71C5F3F2-C6B2-E99C-C102-9333AFE4BF00}"/>
              </a:ext>
            </a:extLst>
          </p:cNvPr>
          <p:cNvSpPr txBox="1">
            <a:spLocks/>
          </p:cNvSpPr>
          <p:nvPr/>
        </p:nvSpPr>
        <p:spPr>
          <a:xfrm>
            <a:off x="8005366" y="2755323"/>
            <a:ext cx="3552031" cy="3455989"/>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Thinking norms</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Expectations, goals, reflective thinking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Language to describe thinking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Rigorous tasks and productive struggle</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Physical environment to support thinking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Time, opportunities, and interactions</a:t>
            </a:r>
            <a:endParaRPr kumimoji="0" lang="en-US" sz="2200" b="0" i="0" u="none" strike="noStrike" kern="1200" cap="none" spc="0" normalizeH="0" baseline="0" noProof="0" dirty="0">
              <a:ln>
                <a:noFill/>
              </a:ln>
              <a:solidFill>
                <a:prstClr val="black"/>
              </a:solidFill>
              <a:effectLst/>
              <a:uLnTx/>
              <a:uFillTx/>
              <a:latin typeface="Calibri"/>
              <a:ea typeface="+mn-ea"/>
              <a:cs typeface="+mn-cs"/>
              <a:sym typeface="Arial"/>
            </a:endParaRPr>
          </a:p>
        </p:txBody>
      </p:sp>
      <p:cxnSp>
        <p:nvCxnSpPr>
          <p:cNvPr id="14" name="Straight Connector 13">
            <a:extLst>
              <a:ext uri="{FF2B5EF4-FFF2-40B4-BE49-F238E27FC236}">
                <a16:creationId xmlns:a16="http://schemas.microsoft.com/office/drawing/2014/main" id="{7FC0D3D9-8590-3578-C941-B1612839CE6C}"/>
              </a:ext>
            </a:extLst>
          </p:cNvPr>
          <p:cNvCxnSpPr/>
          <p:nvPr/>
        </p:nvCxnSpPr>
        <p:spPr>
          <a:xfrm>
            <a:off x="3878825" y="1658252"/>
            <a:ext cx="0" cy="448378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B3F5BEF-2C09-295E-F5F5-36E4E125F5E3}"/>
              </a:ext>
            </a:extLst>
          </p:cNvPr>
          <p:cNvCxnSpPr/>
          <p:nvPr/>
        </p:nvCxnSpPr>
        <p:spPr>
          <a:xfrm>
            <a:off x="7688481" y="1633538"/>
            <a:ext cx="0" cy="448378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9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CACA3-6732-1A1F-7EB6-0B2A47EE510A}"/>
              </a:ext>
            </a:extLst>
          </p:cNvPr>
          <p:cNvSpPr txBox="1">
            <a:spLocks noGrp="1"/>
          </p:cNvSpPr>
          <p:nvPr>
            <p:ph type="title"/>
          </p:nvPr>
        </p:nvSpPr>
        <p:spPr>
          <a:xfrm>
            <a:off x="838200" y="365126"/>
            <a:ext cx="10980906" cy="81192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Metacognition Practice Profile</a:t>
            </a:r>
          </a:p>
        </p:txBody>
      </p:sp>
      <p:pic>
        <p:nvPicPr>
          <p:cNvPr id="7" name="Picture 6" descr="First page of Metacognition Practice Profile.">
            <a:extLst>
              <a:ext uri="{FF2B5EF4-FFF2-40B4-BE49-F238E27FC236}">
                <a16:creationId xmlns:a16="http://schemas.microsoft.com/office/drawing/2014/main" id="{9EA5CE89-9584-0CCF-5EBA-4469538A4C95}"/>
              </a:ext>
            </a:extLst>
          </p:cNvPr>
          <p:cNvPicPr>
            <a:picLocks noChangeAspect="1"/>
          </p:cNvPicPr>
          <p:nvPr/>
        </p:nvPicPr>
        <p:blipFill>
          <a:blip r:embed="rId3"/>
          <a:srcRect/>
          <a:stretch/>
        </p:blipFill>
        <p:spPr>
          <a:xfrm>
            <a:off x="1178509" y="1177048"/>
            <a:ext cx="9834981" cy="4493395"/>
          </a:xfrm>
          <a:prstGeom prst="rect">
            <a:avLst/>
          </a:prstGeom>
        </p:spPr>
      </p:pic>
    </p:spTree>
    <p:extLst>
      <p:ext uri="{BB962C8B-B14F-4D97-AF65-F5344CB8AC3E}">
        <p14:creationId xmlns:p14="http://schemas.microsoft.com/office/powerpoint/2010/main" val="1576358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CA99-C340-9DF9-39B6-5B05251B0422}"/>
              </a:ext>
            </a:extLst>
          </p:cNvPr>
          <p:cNvSpPr>
            <a:spLocks noGrp="1"/>
          </p:cNvSpPr>
          <p:nvPr>
            <p:ph type="title"/>
          </p:nvPr>
        </p:nvSpPr>
        <p:spPr/>
        <p:txBody>
          <a:bodyPr/>
          <a:lstStyle/>
          <a:p>
            <a:r>
              <a:rPr lang="en-US" sz="4800" dirty="0"/>
              <a:t>Metacognitive Regulation Processes</a:t>
            </a:r>
          </a:p>
        </p:txBody>
      </p:sp>
      <p:sp>
        <p:nvSpPr>
          <p:cNvPr id="3" name="Text Placeholder 2">
            <a:extLst>
              <a:ext uri="{FF2B5EF4-FFF2-40B4-BE49-F238E27FC236}">
                <a16:creationId xmlns:a16="http://schemas.microsoft.com/office/drawing/2014/main" id="{200CD534-0F15-264F-FD89-452426F826D3}"/>
              </a:ext>
            </a:extLst>
          </p:cNvPr>
          <p:cNvSpPr>
            <a:spLocks noGrp="1"/>
          </p:cNvSpPr>
          <p:nvPr>
            <p:ph type="body" idx="1"/>
          </p:nvPr>
        </p:nvSpPr>
        <p:spPr/>
        <p:txBody>
          <a:bodyPr/>
          <a:lstStyle/>
          <a:p>
            <a:r>
              <a:rPr lang="en-US" dirty="0"/>
              <a:t>Planning, Monitoring, Controlling, and Evaluating</a:t>
            </a:r>
          </a:p>
          <a:p>
            <a:endParaRPr lang="en-US" dirty="0"/>
          </a:p>
        </p:txBody>
      </p:sp>
    </p:spTree>
    <p:extLst>
      <p:ext uri="{BB962C8B-B14F-4D97-AF65-F5344CB8AC3E}">
        <p14:creationId xmlns:p14="http://schemas.microsoft.com/office/powerpoint/2010/main" val="3508783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p:txBody>
          <a:bodyPr/>
          <a:lstStyle/>
          <a:p>
            <a:r>
              <a:rPr lang="en-US" sz="4400" dirty="0"/>
              <a:t>Session-at-a-Glance</a:t>
            </a:r>
            <a:endParaRPr lang="en-US" dirty="0"/>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p:txBody>
          <a:bodyPr/>
          <a:lstStyle/>
          <a:p>
            <a:pPr marL="234950" indent="-234950">
              <a:buFont typeface="Arial" panose="020B0604020202020204" pitchFamily="34" charset="0"/>
              <a:buChar char="•"/>
            </a:pPr>
            <a:r>
              <a:rPr lang="en-US" sz="2800" dirty="0"/>
              <a:t>An introduction to </a:t>
            </a:r>
            <a:r>
              <a:rPr lang="en-US" dirty="0"/>
              <a:t>r</a:t>
            </a:r>
            <a:r>
              <a:rPr lang="en-US" sz="2800" dirty="0"/>
              <a:t>egulation of cognition</a:t>
            </a:r>
          </a:p>
          <a:p>
            <a:pPr marL="234950" indent="-234950">
              <a:buFont typeface="Arial" panose="020B0604020202020204" pitchFamily="34" charset="0"/>
              <a:buChar char="•"/>
            </a:pPr>
            <a:r>
              <a:rPr lang="en-US" sz="2800" dirty="0"/>
              <a:t>Planning for learning</a:t>
            </a:r>
          </a:p>
          <a:p>
            <a:pPr marL="234950" indent="-234950">
              <a:buFont typeface="Arial" panose="020B0604020202020204" pitchFamily="34" charset="0"/>
              <a:buChar char="•"/>
            </a:pPr>
            <a:r>
              <a:rPr lang="en-US" sz="2800" dirty="0"/>
              <a:t>Monitoring learning</a:t>
            </a:r>
          </a:p>
          <a:p>
            <a:pPr marL="234950" indent="-234950">
              <a:buFont typeface="Arial" panose="020B0604020202020204" pitchFamily="34" charset="0"/>
              <a:buChar char="•"/>
            </a:pPr>
            <a:r>
              <a:rPr lang="en-US" sz="2800" dirty="0"/>
              <a:t>Evaluating learning</a:t>
            </a:r>
          </a:p>
          <a:p>
            <a:pPr marL="234950" indent="-234950">
              <a:buFont typeface="Arial" panose="020B0604020202020204" pitchFamily="34" charset="0"/>
              <a:buChar char="•"/>
            </a:pPr>
            <a:r>
              <a:rPr lang="en-US" sz="2800" dirty="0"/>
              <a:t>Putting it all together</a:t>
            </a:r>
          </a:p>
          <a:p>
            <a:pPr marL="234950" indent="-234950">
              <a:buFont typeface="Arial" panose="020B0604020202020204" pitchFamily="34" charset="0"/>
              <a:buChar char="•"/>
            </a:pPr>
            <a:r>
              <a:rPr lang="en-US" sz="2800" dirty="0"/>
              <a:t>Next Steps Action Plan, Part 2, </a:t>
            </a:r>
            <a:r>
              <a:rPr lang="en-US" dirty="0"/>
              <a:t>Regulation of Cognition</a:t>
            </a:r>
            <a:endParaRPr lang="en-US" sz="2800" dirty="0"/>
          </a:p>
          <a:p>
            <a:pPr marL="0" indent="0">
              <a:buNone/>
            </a:pPr>
            <a:endParaRPr lang="en-US" dirty="0"/>
          </a:p>
        </p:txBody>
      </p:sp>
    </p:spTree>
    <p:extLst>
      <p:ext uri="{BB962C8B-B14F-4D97-AF65-F5344CB8AC3E}">
        <p14:creationId xmlns:p14="http://schemas.microsoft.com/office/powerpoint/2010/main" val="2782645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a:xfrm>
            <a:off x="838200" y="365125"/>
            <a:ext cx="11353800" cy="1097280"/>
          </a:xfrm>
        </p:spPr>
        <p:txBody>
          <a:bodyPr/>
          <a:lstStyle/>
          <a:p>
            <a:r>
              <a:rPr lang="en-US" sz="3600" dirty="0"/>
              <a:t>Part 2: </a:t>
            </a:r>
            <a:r>
              <a:rPr lang="en-US" sz="3600" dirty="0">
                <a:solidFill>
                  <a:schemeClr val="accent1"/>
                </a:solidFill>
              </a:rPr>
              <a:t>Learning Objectives </a:t>
            </a:r>
            <a:r>
              <a:rPr lang="en-US" sz="3600" dirty="0">
                <a:solidFill>
                  <a:schemeClr val="tx1"/>
                </a:solidFill>
              </a:rPr>
              <a:t>for Regulation of Cognition</a:t>
            </a:r>
            <a:endParaRPr lang="en-US" sz="3600" dirty="0"/>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p:txBody>
          <a:bodyPr/>
          <a:lstStyle/>
          <a:p>
            <a:pPr>
              <a:spcAft>
                <a:spcPts val="600"/>
              </a:spcAft>
            </a:pPr>
            <a:r>
              <a:rPr lang="en-US" sz="2800" dirty="0"/>
              <a:t>Model and teach strategies for planning</a:t>
            </a:r>
          </a:p>
          <a:p>
            <a:pPr>
              <a:spcAft>
                <a:spcPts val="600"/>
              </a:spcAft>
            </a:pPr>
            <a:r>
              <a:rPr lang="en-US" sz="2800" dirty="0"/>
              <a:t>Model and teach strategies for monitoring learning</a:t>
            </a:r>
          </a:p>
          <a:p>
            <a:pPr>
              <a:spcAft>
                <a:spcPts val="600"/>
              </a:spcAft>
            </a:pPr>
            <a:r>
              <a:rPr lang="en-US" sz="2800" dirty="0"/>
              <a:t>Model and teach strategies for controlling thoughts, emotions, and behavior to stay focused on achieving goals</a:t>
            </a:r>
          </a:p>
          <a:p>
            <a:pPr>
              <a:spcAft>
                <a:spcPts val="600"/>
              </a:spcAft>
            </a:pPr>
            <a:r>
              <a:rPr lang="en-US" sz="2800" dirty="0"/>
              <a:t>Model and teach strategies to evaluate learning</a:t>
            </a:r>
          </a:p>
          <a:p>
            <a:pPr marL="0" indent="0">
              <a:buNone/>
            </a:pPr>
            <a:endParaRPr lang="en-US" dirty="0"/>
          </a:p>
        </p:txBody>
      </p:sp>
    </p:spTree>
    <p:extLst>
      <p:ext uri="{BB962C8B-B14F-4D97-AF65-F5344CB8AC3E}">
        <p14:creationId xmlns:p14="http://schemas.microsoft.com/office/powerpoint/2010/main" val="750528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a:xfrm>
            <a:off x="838200" y="365125"/>
            <a:ext cx="11353800" cy="1097280"/>
          </a:xfrm>
        </p:spPr>
        <p:txBody>
          <a:bodyPr/>
          <a:lstStyle/>
          <a:p>
            <a:r>
              <a:rPr lang="en-US" sz="3600" dirty="0"/>
              <a:t>Part 2: </a:t>
            </a:r>
            <a:r>
              <a:rPr lang="en-US" sz="3600" dirty="0">
                <a:solidFill>
                  <a:schemeClr val="accent1"/>
                </a:solidFill>
              </a:rPr>
              <a:t>Essential Questions </a:t>
            </a:r>
            <a:r>
              <a:rPr lang="en-US" sz="3600" dirty="0">
                <a:solidFill>
                  <a:schemeClr val="tx1"/>
                </a:solidFill>
              </a:rPr>
              <a:t>for Regulation of Cognition</a:t>
            </a:r>
            <a:endParaRPr lang="en-US" sz="3600" dirty="0"/>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p:txBody>
          <a:bodyPr/>
          <a:lstStyle/>
          <a:p>
            <a:pPr>
              <a:spcAft>
                <a:spcPts val="600"/>
              </a:spcAft>
            </a:pPr>
            <a:r>
              <a:rPr lang="en-US" sz="2800" i="1" dirty="0"/>
              <a:t>How does the use of metacognitive processes for planning, monitoring, controlling, and evaluating influence student achievement?</a:t>
            </a:r>
          </a:p>
          <a:p>
            <a:pPr>
              <a:spcAft>
                <a:spcPts val="600"/>
              </a:spcAft>
            </a:pPr>
            <a:r>
              <a:rPr lang="en-US" sz="2800" i="1" dirty="0"/>
              <a:t>What strategies can learners use to improve regulation of their thinking?</a:t>
            </a:r>
          </a:p>
          <a:p>
            <a:pPr marL="0" indent="0">
              <a:buNone/>
            </a:pPr>
            <a:endParaRPr lang="en-US" dirty="0"/>
          </a:p>
        </p:txBody>
      </p:sp>
    </p:spTree>
    <p:extLst>
      <p:ext uri="{BB962C8B-B14F-4D97-AF65-F5344CB8AC3E}">
        <p14:creationId xmlns:p14="http://schemas.microsoft.com/office/powerpoint/2010/main" val="1910949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CA6DBA6-6B51-C5A6-CAD5-652CF2D0C917}"/>
              </a:ext>
              <a:ext uri="{C183D7F6-B498-43B3-948B-1728B52AA6E4}">
                <adec:decorative xmlns:adec="http://schemas.microsoft.com/office/drawing/2017/decorative" val="1"/>
              </a:ext>
            </a:extLst>
          </p:cNvPr>
          <p:cNvSpPr/>
          <p:nvPr/>
        </p:nvSpPr>
        <p:spPr>
          <a:xfrm>
            <a:off x="1501896" y="1401288"/>
            <a:ext cx="9188208" cy="4925953"/>
          </a:xfrm>
          <a:prstGeom prst="roundRect">
            <a:avLst>
              <a:gd name="adj" fmla="val 3751"/>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6D643794-9B32-8631-250B-88F50782FD44}"/>
              </a:ext>
            </a:extLst>
          </p:cNvPr>
          <p:cNvSpPr>
            <a:spLocks noGrp="1"/>
          </p:cNvSpPr>
          <p:nvPr>
            <p:ph type="title"/>
          </p:nvPr>
        </p:nvSpPr>
        <p:spPr>
          <a:xfrm>
            <a:off x="388627" y="186419"/>
            <a:ext cx="4980138" cy="1048892"/>
          </a:xfrm>
        </p:spPr>
        <p:txBody>
          <a:bodyPr/>
          <a:lstStyle/>
          <a:p>
            <a:r>
              <a:rPr lang="en-US" sz="3600" dirty="0"/>
              <a:t>Conceptual Framework</a:t>
            </a:r>
          </a:p>
        </p:txBody>
      </p:sp>
      <p:sp>
        <p:nvSpPr>
          <p:cNvPr id="9" name="Google Shape;592;p59">
            <a:extLst>
              <a:ext uri="{FF2B5EF4-FFF2-40B4-BE49-F238E27FC236}">
                <a16:creationId xmlns:a16="http://schemas.microsoft.com/office/drawing/2014/main" id="{D49EF1CB-C8D1-057C-66A2-11FF6B5B7AE4}"/>
              </a:ext>
            </a:extLst>
          </p:cNvPr>
          <p:cNvSpPr txBox="1"/>
          <p:nvPr/>
        </p:nvSpPr>
        <p:spPr>
          <a:xfrm>
            <a:off x="3497455" y="1112897"/>
            <a:ext cx="5197091" cy="578837"/>
          </a:xfrm>
          <a:prstGeom prst="roundRect">
            <a:avLst/>
          </a:prstGeom>
          <a:solidFill>
            <a:schemeClr val="bg1"/>
          </a:solidFill>
          <a:ln w="28575"/>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Supportive Learning Environment</a:t>
            </a:r>
            <a:endParaRPr kumimoji="0" sz="2800" b="0" i="0" u="none" strike="noStrike" kern="1200" cap="none" spc="0" normalizeH="0" baseline="0" noProof="0" dirty="0">
              <a:ln>
                <a:noFill/>
              </a:ln>
              <a:solidFill>
                <a:srgbClr val="000000"/>
              </a:solidFill>
              <a:effectLst/>
              <a:uLnTx/>
              <a:uFillTx/>
              <a:latin typeface="Calibri" panose="020F0502020204030204"/>
              <a:ea typeface="Arial"/>
              <a:cs typeface="Calibri" panose="020F0502020204030204" pitchFamily="34" charset="0"/>
              <a:sym typeface="Arial"/>
            </a:endParaRPr>
          </a:p>
        </p:txBody>
      </p:sp>
      <p:sp>
        <p:nvSpPr>
          <p:cNvPr id="10" name="Google Shape;593;p59">
            <a:extLst>
              <a:ext uri="{FF2B5EF4-FFF2-40B4-BE49-F238E27FC236}">
                <a16:creationId xmlns:a16="http://schemas.microsoft.com/office/drawing/2014/main" id="{008BBACF-7A42-9D2D-B894-7E3514565ADB}"/>
              </a:ext>
            </a:extLst>
          </p:cNvPr>
          <p:cNvSpPr txBox="1"/>
          <p:nvPr/>
        </p:nvSpPr>
        <p:spPr>
          <a:xfrm>
            <a:off x="4639530" y="5778632"/>
            <a:ext cx="2938498"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1200" cap="none" spc="0" normalizeH="0" baseline="0" noProof="0" dirty="0">
                <a:ln>
                  <a:noFill/>
                </a:ln>
                <a:solidFill>
                  <a:prstClr val="black"/>
                </a:solidFill>
                <a:effectLst/>
                <a:uLnTx/>
                <a:uFillTx/>
                <a:latin typeface="Calibri"/>
                <a:ea typeface="Calibri"/>
                <a:cs typeface="Calibri"/>
                <a:sym typeface="Calibri"/>
              </a:rPr>
              <a:t>Two Dimensions</a:t>
            </a:r>
            <a:endParaRPr kumimoji="0"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nvGrpSpPr>
          <p:cNvPr id="12" name="Group 11" descr="Graphic illustrating conceptual framework of metacognition.">
            <a:extLst>
              <a:ext uri="{FF2B5EF4-FFF2-40B4-BE49-F238E27FC236}">
                <a16:creationId xmlns:a16="http://schemas.microsoft.com/office/drawing/2014/main" id="{62456B59-0F93-1F54-AE6C-4A8652E086A7}"/>
              </a:ext>
            </a:extLst>
          </p:cNvPr>
          <p:cNvGrpSpPr/>
          <p:nvPr/>
        </p:nvGrpSpPr>
        <p:grpSpPr>
          <a:xfrm>
            <a:off x="1779984" y="1902370"/>
            <a:ext cx="8632032" cy="3934773"/>
            <a:chOff x="1929488" y="1904010"/>
            <a:chExt cx="8632032" cy="3934773"/>
          </a:xfrm>
        </p:grpSpPr>
        <p:sp>
          <p:nvSpPr>
            <p:cNvPr id="13" name="Google Shape;588;p59">
              <a:extLst>
                <a:ext uri="{FF2B5EF4-FFF2-40B4-BE49-F238E27FC236}">
                  <a16:creationId xmlns:a16="http://schemas.microsoft.com/office/drawing/2014/main" id="{2C1130B3-9832-9B7D-05A4-B5B4158FE184}"/>
                </a:ext>
              </a:extLst>
            </p:cNvPr>
            <p:cNvSpPr txBox="1"/>
            <p:nvPr/>
          </p:nvSpPr>
          <p:spPr>
            <a:xfrm>
              <a:off x="1929488" y="3554914"/>
              <a:ext cx="3509664" cy="2283869"/>
            </a:xfrm>
            <a:prstGeom prst="roundRect">
              <a:avLst/>
            </a:prstGeom>
            <a:noFill/>
            <a:ln w="28575">
              <a:solidFill>
                <a:schemeClr val="accent1"/>
              </a:solidFill>
            </a:ln>
          </p:spPr>
          <p:txBody>
            <a:bodyPr spcFirstLastPara="1" wrap="square" lIns="91440" tIns="91440" rIns="91440" bIns="30475" anchor="t" anchorCtr="0">
              <a:noAutofit/>
            </a:bodyPr>
            <a:lstStyle/>
            <a:p>
              <a:pPr marL="0" marR="0" lvl="0" indent="0" algn="l" defTabSz="914400" rtl="0" eaLnBrk="1" fontAlgn="auto" latinLnBrk="0" hangingPunct="1">
                <a:lnSpc>
                  <a:spcPct val="90000"/>
                </a:lnSpc>
                <a:spcBef>
                  <a:spcPts val="0"/>
                </a:spcBef>
                <a:spcAft>
                  <a:spcPts val="0"/>
                </a:spcAft>
                <a:buClr>
                  <a:prstClr val="black"/>
                </a:buClr>
                <a:buSzPts val="2400"/>
                <a:buFont typeface="Calibri"/>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sym typeface="Calibri"/>
                </a:rPr>
                <a:t>Knowledge of Cognition</a:t>
              </a:r>
              <a:endParaRPr kumimoji="0"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28600" marR="0" lvl="1" indent="-228600" algn="l" defTabSz="914400" rtl="0" eaLnBrk="1" fontAlgn="auto" latinLnBrk="0" hangingPunct="1">
                <a:lnSpc>
                  <a:spcPct val="90000"/>
                </a:lnSpc>
                <a:spcBef>
                  <a:spcPts val="840"/>
                </a:spcBef>
                <a:spcAft>
                  <a:spcPts val="0"/>
                </a:spcAft>
                <a:buClr>
                  <a:prstClr val="black"/>
                </a:buClr>
                <a:buSzPts val="2400"/>
                <a:buFont typeface="Calibri"/>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Declarative</a:t>
              </a:r>
              <a:endParaRPr kumimoji="0" sz="2400" b="0" i="0" u="none" strike="noStrike" kern="1200" cap="none" spc="0" normalizeH="0" baseline="0" noProof="0" dirty="0">
                <a:ln>
                  <a:noFill/>
                </a:ln>
                <a:solidFill>
                  <a:srgbClr val="000000"/>
                </a:solidFill>
                <a:effectLst/>
                <a:uLnTx/>
                <a:uFillTx/>
                <a:latin typeface="Calibri" panose="020F0502020204030204"/>
                <a:cs typeface="Calibri" panose="020F0502020204030204" pitchFamily="34" charset="0"/>
                <a:sym typeface="Arial"/>
              </a:endParaRPr>
            </a:p>
            <a:p>
              <a:pPr marL="228600" marR="0" lvl="1" indent="-228600" algn="l" defTabSz="914400" rtl="0" eaLnBrk="1" fontAlgn="auto" latinLnBrk="0" hangingPunct="1">
                <a:lnSpc>
                  <a:spcPct val="90000"/>
                </a:lnSpc>
                <a:spcBef>
                  <a:spcPts val="360"/>
                </a:spcBef>
                <a:spcAft>
                  <a:spcPts val="0"/>
                </a:spcAft>
                <a:buClr>
                  <a:prstClr val="black"/>
                </a:buClr>
                <a:buSzPts val="2400"/>
                <a:buFont typeface="Calibri"/>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Procedural</a:t>
              </a:r>
              <a:endParaRPr kumimoji="0" sz="2400" b="0" i="0" u="none" strike="noStrike" kern="1200" cap="none" spc="0" normalizeH="0" baseline="0" noProof="0" dirty="0">
                <a:ln>
                  <a:noFill/>
                </a:ln>
                <a:solidFill>
                  <a:srgbClr val="000000"/>
                </a:solidFill>
                <a:effectLst/>
                <a:uLnTx/>
                <a:uFillTx/>
                <a:latin typeface="Calibri" panose="020F0502020204030204"/>
                <a:cs typeface="Calibri" panose="020F0502020204030204" pitchFamily="34" charset="0"/>
                <a:sym typeface="Arial"/>
              </a:endParaRPr>
            </a:p>
            <a:p>
              <a:pPr marL="228600" marR="0" lvl="1" indent="-228600" algn="l" defTabSz="914400" rtl="0" eaLnBrk="1" fontAlgn="auto" latinLnBrk="0" hangingPunct="1">
                <a:lnSpc>
                  <a:spcPct val="90000"/>
                </a:lnSpc>
                <a:spcBef>
                  <a:spcPts val="360"/>
                </a:spcBef>
                <a:spcAft>
                  <a:spcPts val="0"/>
                </a:spcAft>
                <a:buClr>
                  <a:prstClr val="black"/>
                </a:buClr>
                <a:buSzPts val="2400"/>
                <a:buFont typeface="Calibri"/>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Conditional</a:t>
              </a:r>
              <a:endParaRPr kumimoji="0" sz="2400" b="0" i="0" u="none" strike="noStrike" kern="1200" cap="none" spc="0" normalizeH="0" baseline="0" noProof="0" dirty="0">
                <a:ln>
                  <a:noFill/>
                </a:ln>
                <a:solidFill>
                  <a:srgbClr val="000000"/>
                </a:solidFill>
                <a:effectLst/>
                <a:uLnTx/>
                <a:uFillTx/>
                <a:latin typeface="Calibri" panose="020F0502020204030204"/>
                <a:cs typeface="Calibri" panose="020F0502020204030204" pitchFamily="34" charset="0"/>
                <a:sym typeface="Arial"/>
              </a:endParaRPr>
            </a:p>
          </p:txBody>
        </p:sp>
        <p:sp>
          <p:nvSpPr>
            <p:cNvPr id="14" name="Google Shape;591;p59">
              <a:extLst>
                <a:ext uri="{FF2B5EF4-FFF2-40B4-BE49-F238E27FC236}">
                  <a16:creationId xmlns:a16="http://schemas.microsoft.com/office/drawing/2014/main" id="{D9575F18-4EE9-7D23-D2AE-C868FAC70823}"/>
                </a:ext>
              </a:extLst>
            </p:cNvPr>
            <p:cNvSpPr txBox="1"/>
            <p:nvPr/>
          </p:nvSpPr>
          <p:spPr>
            <a:xfrm>
              <a:off x="7051856" y="3554914"/>
              <a:ext cx="3509664" cy="2283869"/>
            </a:xfrm>
            <a:prstGeom prst="roundRect">
              <a:avLst/>
            </a:prstGeom>
            <a:noFill/>
            <a:ln w="28575"/>
          </p:spPr>
          <p:style>
            <a:lnRef idx="2">
              <a:schemeClr val="accent1"/>
            </a:lnRef>
            <a:fillRef idx="1">
              <a:schemeClr val="lt1"/>
            </a:fillRef>
            <a:effectRef idx="0">
              <a:schemeClr val="accent1"/>
            </a:effectRef>
            <a:fontRef idx="minor">
              <a:schemeClr val="dk1"/>
            </a:fontRef>
          </p:style>
          <p:txBody>
            <a:bodyPr spcFirstLastPara="1" wrap="square" lIns="91440" tIns="91440" rIns="91440" bIns="30475" anchor="t" anchorCtr="0">
              <a:noAutofit/>
            </a:bodyPr>
            <a:lstStyle/>
            <a:p>
              <a:pPr marL="0" marR="0" lvl="0" indent="0" algn="l" defTabSz="914400" rtl="0" eaLnBrk="1" fontAlgn="auto" latinLnBrk="0" hangingPunct="1">
                <a:lnSpc>
                  <a:spcPct val="90000"/>
                </a:lnSpc>
                <a:spcBef>
                  <a:spcPts val="0"/>
                </a:spcBef>
                <a:spcAft>
                  <a:spcPts val="0"/>
                </a:spcAft>
                <a:buClr>
                  <a:prstClr val="black"/>
                </a:buClr>
                <a:buSzPts val="2400"/>
                <a:buFont typeface="Calibri"/>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sym typeface="Calibri"/>
                </a:rPr>
                <a:t>Regulation of Cognition</a:t>
              </a:r>
              <a:endParaRPr kumimoji="0" sz="1400"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228600" marR="0" lvl="1" indent="-228600" algn="l" defTabSz="914400" rtl="0" eaLnBrk="1" fontAlgn="auto" latinLnBrk="0" hangingPunct="1">
                <a:lnSpc>
                  <a:spcPct val="90000"/>
                </a:lnSpc>
                <a:spcBef>
                  <a:spcPts val="840"/>
                </a:spcBef>
                <a:spcAft>
                  <a:spcPts val="0"/>
                </a:spcAft>
                <a:buClr>
                  <a:prstClr val="black"/>
                </a:buClr>
                <a:buSzPts val="2400"/>
                <a:buFont typeface="Calibri"/>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Planning</a:t>
              </a:r>
              <a:endParaRPr kumimoji="0" sz="2400" b="0" i="0" u="none" strike="noStrike" kern="1200" cap="none" spc="0" normalizeH="0" baseline="0" noProof="0" dirty="0">
                <a:ln>
                  <a:noFill/>
                </a:ln>
                <a:solidFill>
                  <a:srgbClr val="000000"/>
                </a:solidFill>
                <a:effectLst/>
                <a:uLnTx/>
                <a:uFillTx/>
                <a:latin typeface="Calibri" panose="020F0502020204030204"/>
                <a:ea typeface="Arial"/>
                <a:cs typeface="Calibri" panose="020F0502020204030204" pitchFamily="34" charset="0"/>
                <a:sym typeface="Arial"/>
              </a:endParaRPr>
            </a:p>
            <a:p>
              <a:pPr marL="228600" marR="0" lvl="1" indent="-228600" algn="l" defTabSz="914400" rtl="0" eaLnBrk="1" fontAlgn="auto" latinLnBrk="0" hangingPunct="1">
                <a:lnSpc>
                  <a:spcPct val="90000"/>
                </a:lnSpc>
                <a:spcBef>
                  <a:spcPts val="360"/>
                </a:spcBef>
                <a:spcAft>
                  <a:spcPts val="0"/>
                </a:spcAft>
                <a:buClr>
                  <a:prstClr val="black"/>
                </a:buClr>
                <a:buSzPts val="2400"/>
                <a:buFont typeface="Calibri"/>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Monitoring</a:t>
              </a:r>
              <a:endParaRPr kumimoji="0" sz="2400" b="0" i="0" u="none" strike="noStrike" kern="1200" cap="none" spc="0" normalizeH="0" baseline="0" noProof="0" dirty="0">
                <a:ln>
                  <a:noFill/>
                </a:ln>
                <a:solidFill>
                  <a:srgbClr val="000000"/>
                </a:solidFill>
                <a:effectLst/>
                <a:uLnTx/>
                <a:uFillTx/>
                <a:latin typeface="Calibri" panose="020F0502020204030204"/>
                <a:ea typeface="Arial"/>
                <a:cs typeface="Calibri" panose="020F0502020204030204" pitchFamily="34" charset="0"/>
                <a:sym typeface="Arial"/>
              </a:endParaRPr>
            </a:p>
            <a:p>
              <a:pPr marL="228600" marR="0" lvl="1" indent="-228600" algn="l" defTabSz="914400" rtl="0" eaLnBrk="1" fontAlgn="auto" latinLnBrk="0" hangingPunct="1">
                <a:lnSpc>
                  <a:spcPct val="90000"/>
                </a:lnSpc>
                <a:spcBef>
                  <a:spcPts val="360"/>
                </a:spcBef>
                <a:spcAft>
                  <a:spcPts val="0"/>
                </a:spcAft>
                <a:buClr>
                  <a:prstClr val="black"/>
                </a:buClr>
                <a:buSzPts val="2400"/>
                <a:buFont typeface="Calibri"/>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Controlling</a:t>
              </a:r>
              <a:endParaRPr kumimoji="0" sz="2400" b="0" i="0" u="none" strike="noStrike" kern="1200" cap="none" spc="0" normalizeH="0" baseline="0" noProof="0" dirty="0">
                <a:ln>
                  <a:noFill/>
                </a:ln>
                <a:solidFill>
                  <a:srgbClr val="000000"/>
                </a:solidFill>
                <a:effectLst/>
                <a:uLnTx/>
                <a:uFillTx/>
                <a:latin typeface="Calibri" panose="020F0502020204030204"/>
                <a:ea typeface="Arial"/>
                <a:cs typeface="Calibri" panose="020F0502020204030204" pitchFamily="34" charset="0"/>
                <a:sym typeface="Arial"/>
              </a:endParaRPr>
            </a:p>
            <a:p>
              <a:pPr marL="228600" marR="0" lvl="1" indent="-228600" algn="l" defTabSz="914400" rtl="0" eaLnBrk="1" fontAlgn="auto" latinLnBrk="0" hangingPunct="1">
                <a:lnSpc>
                  <a:spcPct val="90000"/>
                </a:lnSpc>
                <a:spcBef>
                  <a:spcPts val="360"/>
                </a:spcBef>
                <a:spcAft>
                  <a:spcPts val="0"/>
                </a:spcAft>
                <a:buClr>
                  <a:prstClr val="black"/>
                </a:buClr>
                <a:buSzPts val="2400"/>
                <a:buFont typeface="Calibri"/>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Evaluating</a:t>
              </a:r>
              <a:endParaRPr kumimoji="0" sz="2400" b="0" i="0" u="none" strike="noStrike" kern="1200" cap="none" spc="0" normalizeH="0" baseline="0" noProof="0" dirty="0">
                <a:ln>
                  <a:noFill/>
                </a:ln>
                <a:solidFill>
                  <a:srgbClr val="000000"/>
                </a:solidFill>
                <a:effectLst/>
                <a:uLnTx/>
                <a:uFillTx/>
                <a:latin typeface="Calibri" panose="020F0502020204030204"/>
                <a:ea typeface="Arial"/>
                <a:cs typeface="Calibri" panose="020F0502020204030204" pitchFamily="34" charset="0"/>
                <a:sym typeface="Arial"/>
              </a:endParaRPr>
            </a:p>
          </p:txBody>
        </p:sp>
        <p:pic>
          <p:nvPicPr>
            <p:cNvPr id="15" name="Graphic 14">
              <a:extLst>
                <a:ext uri="{FF2B5EF4-FFF2-40B4-BE49-F238E27FC236}">
                  <a16:creationId xmlns:a16="http://schemas.microsoft.com/office/drawing/2014/main" id="{2B5980DE-75D6-D674-319A-E6CD0A8DCA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1157" y="2684011"/>
              <a:ext cx="3147126" cy="870903"/>
            </a:xfrm>
            <a:prstGeom prst="rect">
              <a:avLst/>
            </a:prstGeom>
          </p:spPr>
        </p:pic>
        <p:pic>
          <p:nvPicPr>
            <p:cNvPr id="16" name="Graphic 15">
              <a:extLst>
                <a:ext uri="{FF2B5EF4-FFF2-40B4-BE49-F238E27FC236}">
                  <a16:creationId xmlns:a16="http://schemas.microsoft.com/office/drawing/2014/main" id="{11CAAB21-FBE8-FC4A-A283-A219BC0A8C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232725" y="2684011"/>
              <a:ext cx="3147126" cy="870903"/>
            </a:xfrm>
            <a:prstGeom prst="rect">
              <a:avLst/>
            </a:prstGeom>
          </p:spPr>
        </p:pic>
        <p:sp>
          <p:nvSpPr>
            <p:cNvPr id="17" name="Google Shape;585;p59">
              <a:extLst>
                <a:ext uri="{FF2B5EF4-FFF2-40B4-BE49-F238E27FC236}">
                  <a16:creationId xmlns:a16="http://schemas.microsoft.com/office/drawing/2014/main" id="{5C4E4364-1674-7C86-90F1-AECF54F41A9D}"/>
                </a:ext>
              </a:extLst>
            </p:cNvPr>
            <p:cNvSpPr txBox="1"/>
            <p:nvPr/>
          </p:nvSpPr>
          <p:spPr>
            <a:xfrm>
              <a:off x="4222515" y="1904010"/>
              <a:ext cx="4071537" cy="780001"/>
            </a:xfrm>
            <a:prstGeom prst="roundRect">
              <a:avLst>
                <a:gd name="adj" fmla="val 14691"/>
              </a:avLst>
            </a:prstGeom>
            <a:solidFill>
              <a:srgbClr val="005579">
                <a:alpha val="74902"/>
              </a:srgbClr>
            </a:solidFill>
            <a:ln w="28575">
              <a:solidFill>
                <a:schemeClr val="tx2"/>
              </a:solidFill>
            </a:ln>
          </p:spPr>
          <p:txBody>
            <a:bodyPr spcFirstLastPara="1" wrap="square" lIns="97150" tIns="64750" rIns="97150" bIns="6475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5100"/>
                <a:buFont typeface="Calibri"/>
                <a:buNone/>
                <a:tabLst/>
                <a:defRPr/>
              </a:pPr>
              <a:r>
                <a:rPr kumimoji="0" lang="en-US" sz="3200" b="0" i="0" u="none" strike="noStrike" kern="1200" cap="none" spc="0" normalizeH="0" baseline="0" noProof="0" dirty="0">
                  <a:ln>
                    <a:noFill/>
                  </a:ln>
                  <a:solidFill>
                    <a:prstClr val="white"/>
                  </a:solidFill>
                  <a:effectLst/>
                  <a:uLnTx/>
                  <a:uFillTx/>
                  <a:latin typeface="Aptos" panose="020B0004020202020204" pitchFamily="34" charset="0"/>
                  <a:ea typeface="Calibri"/>
                  <a:cs typeface="Calibri"/>
                  <a:sym typeface="Calibri"/>
                </a:rPr>
                <a:t>Metacognition</a:t>
              </a:r>
              <a:endParaRPr kumimoji="0" sz="900" b="0" i="0" u="none" strike="noStrike" kern="1200" cap="none" spc="0" normalizeH="0" baseline="0" noProof="0" dirty="0">
                <a:ln>
                  <a:noFill/>
                </a:ln>
                <a:solidFill>
                  <a:srgbClr val="000000"/>
                </a:solidFill>
                <a:effectLst/>
                <a:uLnTx/>
                <a:uFillTx/>
                <a:latin typeface="Aptos" panose="020B0004020202020204" pitchFamily="34" charset="0"/>
                <a:cs typeface="Calibri" panose="020F0502020204030204" pitchFamily="34" charset="0"/>
                <a:sym typeface="Arial"/>
              </a:endParaRPr>
            </a:p>
          </p:txBody>
        </p:sp>
      </p:grpSp>
      <p:sp>
        <p:nvSpPr>
          <p:cNvPr id="3" name="Google Shape;620;p62">
            <a:extLst>
              <a:ext uri="{FF2B5EF4-FFF2-40B4-BE49-F238E27FC236}">
                <a16:creationId xmlns:a16="http://schemas.microsoft.com/office/drawing/2014/main" id="{20D0FE1C-3E56-47C3-AC4A-A603F1FB1F11}"/>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(adapted from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Peteranetz</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2016)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e682518dd1_0_33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200"/>
              <a:buNone/>
            </a:pPr>
            <a:r>
              <a:rPr lang="en-US" sz="4000" dirty="0">
                <a:solidFill>
                  <a:schemeClr val="tx1"/>
                </a:solidFill>
              </a:rPr>
              <a:t>Regulation</a:t>
            </a:r>
            <a:r>
              <a:rPr lang="en-US" sz="4000" dirty="0"/>
              <a:t> of Cognition means…</a:t>
            </a:r>
            <a:endParaRPr sz="4000" dirty="0"/>
          </a:p>
        </p:txBody>
      </p:sp>
      <p:sp>
        <p:nvSpPr>
          <p:cNvPr id="515" name="Google Shape;515;ge682518dd1_0_33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3600" dirty="0">
                <a:solidFill>
                  <a:srgbClr val="333333"/>
                </a:solidFill>
              </a:rPr>
              <a:t>having an awareness and control over ones’ own thinking that enables an individual to metacognitively plan, monitor, control, and evaluate their learning.</a:t>
            </a:r>
            <a:endParaRPr sz="3600" dirty="0">
              <a:solidFill>
                <a:srgbClr val="333333"/>
              </a:solidFill>
            </a:endParaRPr>
          </a:p>
          <a:p>
            <a:pPr marL="0" lvl="0" indent="0" algn="l" rtl="0">
              <a:lnSpc>
                <a:spcPct val="90000"/>
              </a:lnSpc>
              <a:spcBef>
                <a:spcPts val="1000"/>
              </a:spcBef>
              <a:spcAft>
                <a:spcPts val="0"/>
              </a:spcAft>
              <a:buSzPts val="1800"/>
              <a:buNone/>
            </a:pPr>
            <a:endParaRPr sz="2400" dirty="0">
              <a:solidFill>
                <a:srgbClr val="333333"/>
              </a:solidFill>
            </a:endParaRPr>
          </a:p>
        </p:txBody>
      </p:sp>
      <p:sp>
        <p:nvSpPr>
          <p:cNvPr id="2" name="Google Shape;620;p62">
            <a:extLst>
              <a:ext uri="{FF2B5EF4-FFF2-40B4-BE49-F238E27FC236}">
                <a16:creationId xmlns:a16="http://schemas.microsoft.com/office/drawing/2014/main" id="{68469BC5-9361-464C-6FD7-826D7F8D836F}"/>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Peteranetz</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2016; Wilson &amp; Conyers, 2016)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p:txBody>
          <a:bodyPr/>
          <a:lstStyle/>
          <a:p>
            <a:r>
              <a:rPr lang="en-US" dirty="0"/>
              <a:t>Pre-Read Article Discussion</a:t>
            </a:r>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a:xfrm>
            <a:off x="838199" y="1579476"/>
            <a:ext cx="10515598" cy="845066"/>
          </a:xfrm>
        </p:spPr>
        <p:txBody>
          <a:bodyPr/>
          <a:lstStyle/>
          <a:p>
            <a:pPr marL="0" indent="0" algn="ctr">
              <a:buNone/>
            </a:pPr>
            <a:r>
              <a:rPr lang="en-US" sz="2800" i="1" dirty="0"/>
              <a:t>Cognitive Regulation (Summary)</a:t>
            </a:r>
          </a:p>
          <a:p>
            <a:pPr marL="0" indent="0" algn="ctr">
              <a:buNone/>
            </a:pPr>
            <a:r>
              <a:rPr lang="en-US" sz="2800" dirty="0"/>
              <a:t>Oxford University</a:t>
            </a:r>
          </a:p>
          <a:p>
            <a:pPr marL="114300" lvl="0" indent="0" algn="ctr" rtl="0">
              <a:lnSpc>
                <a:spcPct val="90000"/>
              </a:lnSpc>
              <a:spcBef>
                <a:spcPts val="1000"/>
              </a:spcBef>
              <a:spcAft>
                <a:spcPts val="0"/>
              </a:spcAft>
              <a:buSzPts val="1800"/>
              <a:buNone/>
            </a:pPr>
            <a:endParaRPr lang="en-US" sz="2800" dirty="0"/>
          </a:p>
          <a:p>
            <a:pPr marL="0" indent="0">
              <a:buNone/>
            </a:pPr>
            <a:endParaRPr lang="en-US" sz="2800" dirty="0"/>
          </a:p>
          <a:p>
            <a:pPr marL="0" indent="0">
              <a:buNone/>
            </a:pPr>
            <a:endParaRPr lang="en-US" dirty="0"/>
          </a:p>
        </p:txBody>
      </p:sp>
      <p:sp>
        <p:nvSpPr>
          <p:cNvPr id="8" name="Google Shape;620;p62">
            <a:extLst>
              <a:ext uri="{FF2B5EF4-FFF2-40B4-BE49-F238E27FC236}">
                <a16:creationId xmlns:a16="http://schemas.microsoft.com/office/drawing/2014/main" id="{0BA5097D-7AE1-ECA9-459D-6EFAAA7B56DD}"/>
              </a:ext>
            </a:extLst>
          </p:cNvPr>
          <p:cNvSpPr txBox="1"/>
          <p:nvPr/>
        </p:nvSpPr>
        <p:spPr>
          <a:xfrm>
            <a:off x="526471" y="5293543"/>
            <a:ext cx="11139053" cy="400069"/>
          </a:xfrm>
          <a:prstGeom prst="rect">
            <a:avLst/>
          </a:prstGeom>
          <a:noFill/>
          <a:ln>
            <a:noFill/>
          </a:ln>
        </p:spPr>
        <p:txBody>
          <a:bodyPr spcFirstLastPara="1" wrap="square" lIns="91425" tIns="45700" rIns="91425" bIns="45700" anchor="t" anchorCtr="0">
            <a:spAutoFit/>
          </a:bodyPr>
          <a:lstStyle/>
          <a:p>
            <a:pPr marL="114300" indent="0">
              <a:buNone/>
            </a:pPr>
            <a:r>
              <a:rPr lang="en-US" sz="2000" u="sng" dirty="0">
                <a:solidFill>
                  <a:srgbClr val="0000FF"/>
                </a:solidFill>
                <a:effectLst/>
                <a:latin typeface="Calibri" panose="020F0502020204030204" pitchFamily="34" charset="0"/>
                <a:ea typeface="Calibri" panose="020F0502020204030204" pitchFamily="34" charset="0"/>
                <a:hlinkClick r:id="rId3"/>
              </a:rPr>
              <a:t>https://doi.org/10.1093/acrefore/9780190264093.013.886</a:t>
            </a:r>
            <a:endParaRPr lang="en-US" sz="2000" dirty="0">
              <a:latin typeface="+mn-lt"/>
              <a:cs typeface="Calibri" panose="020F0502020204030204" pitchFamily="34" charset="0"/>
            </a:endParaRPr>
          </a:p>
        </p:txBody>
      </p:sp>
      <p:sp>
        <p:nvSpPr>
          <p:cNvPr id="4" name="Content Placeholder 4">
            <a:extLst>
              <a:ext uri="{FF2B5EF4-FFF2-40B4-BE49-F238E27FC236}">
                <a16:creationId xmlns:a16="http://schemas.microsoft.com/office/drawing/2014/main" id="{CAFB366B-2C26-9E70-DC7D-4B99E781473C}"/>
              </a:ext>
            </a:extLst>
          </p:cNvPr>
          <p:cNvSpPr txBox="1">
            <a:spLocks/>
          </p:cNvSpPr>
          <p:nvPr/>
        </p:nvSpPr>
        <p:spPr>
          <a:xfrm>
            <a:off x="838199" y="2673927"/>
            <a:ext cx="10515599" cy="350303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2800" b="1" dirty="0">
                <a:solidFill>
                  <a:schemeClr val="accent1"/>
                </a:solidFill>
              </a:rPr>
              <a:t>Pair and Share</a:t>
            </a:r>
          </a:p>
          <a:p>
            <a:pPr>
              <a:buClrTx/>
            </a:pPr>
            <a:r>
              <a:rPr lang="en-US" sz="2800" i="1" dirty="0"/>
              <a:t>What role does cognitive regulation play in helping students attain goals?</a:t>
            </a:r>
          </a:p>
          <a:p>
            <a:pPr>
              <a:buClrTx/>
            </a:pPr>
            <a:r>
              <a:rPr lang="en-US" sz="2800" i="1" dirty="0"/>
              <a:t>What are the implications for teachers regarding these research findings on cognitive regulation?</a:t>
            </a:r>
          </a:p>
        </p:txBody>
      </p:sp>
    </p:spTree>
    <p:extLst>
      <p:ext uri="{BB962C8B-B14F-4D97-AF65-F5344CB8AC3E}">
        <p14:creationId xmlns:p14="http://schemas.microsoft.com/office/powerpoint/2010/main" val="1280826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41FC-5A05-9442-1C41-E3887EA9E5A4}"/>
              </a:ext>
            </a:extLst>
          </p:cNvPr>
          <p:cNvSpPr txBox="1">
            <a:spLocks noGrp="1"/>
          </p:cNvSpPr>
          <p:nvPr>
            <p:ph type="title"/>
          </p:nvPr>
        </p:nvSpPr>
        <p:spPr>
          <a:xfrm>
            <a:off x="1602472" y="365760"/>
            <a:ext cx="10360314" cy="86768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Aptos" panose="020B0004020202020204" pitchFamily="34" charset="0"/>
                <a:ea typeface="+mj-ea"/>
                <a:cs typeface="Calibri" panose="020F0502020204030204" pitchFamily="34" charset="0"/>
                <a:sym typeface="Arial"/>
              </a:rPr>
              <a:t>Strategy Spotlight: Metacognitive Note Catcher</a:t>
            </a:r>
          </a:p>
        </p:txBody>
      </p:sp>
      <p:pic>
        <p:nvPicPr>
          <p:cNvPr id="13" name="Graphic 12">
            <a:extLst>
              <a:ext uri="{FF2B5EF4-FFF2-40B4-BE49-F238E27FC236}">
                <a16:creationId xmlns:a16="http://schemas.microsoft.com/office/drawing/2014/main" id="{5876C4DA-CFB6-3FC2-AC6A-2FC5EDB87ED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10" name="Google Shape;620;p62">
            <a:extLst>
              <a:ext uri="{FF2B5EF4-FFF2-40B4-BE49-F238E27FC236}">
                <a16:creationId xmlns:a16="http://schemas.microsoft.com/office/drawing/2014/main" id="{D6775294-00BB-0B46-A6D5-D392DA8CF87A}"/>
              </a:ext>
            </a:extLst>
          </p:cNvPr>
          <p:cNvSpPr txBox="1"/>
          <p:nvPr/>
        </p:nvSpPr>
        <p:spPr>
          <a:xfrm>
            <a:off x="4092315" y="6316381"/>
            <a:ext cx="6318511"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kern="1200" dirty="0">
                <a:solidFill>
                  <a:prstClr val="black"/>
                </a:solidFill>
                <a:latin typeface="Calibri" panose="020F0502020204030204"/>
                <a:ea typeface="+mn-ea"/>
                <a:cs typeface="Calibri" panose="020F0502020204030204" pitchFamily="34" charset="0"/>
              </a:rPr>
              <a:t>ad</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apted</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from Center for Innovation and Excellence in Learning, 2017)</a:t>
            </a:r>
          </a:p>
        </p:txBody>
      </p:sp>
      <p:graphicFrame>
        <p:nvGraphicFramePr>
          <p:cNvPr id="6" name="Table 5">
            <a:extLst>
              <a:ext uri="{FF2B5EF4-FFF2-40B4-BE49-F238E27FC236}">
                <a16:creationId xmlns:a16="http://schemas.microsoft.com/office/drawing/2014/main" id="{A72E79C7-76EB-C6EA-F1EA-BD05C7D0D20A}"/>
              </a:ext>
            </a:extLst>
          </p:cNvPr>
          <p:cNvGraphicFramePr>
            <a:graphicFrameLocks noGrp="1"/>
          </p:cNvGraphicFramePr>
          <p:nvPr>
            <p:extLst>
              <p:ext uri="{D42A27DB-BD31-4B8C-83A1-F6EECF244321}">
                <p14:modId xmlns:p14="http://schemas.microsoft.com/office/powerpoint/2010/main" val="2851692112"/>
              </p:ext>
            </p:extLst>
          </p:nvPr>
        </p:nvGraphicFramePr>
        <p:xfrm>
          <a:off x="2824095" y="1805632"/>
          <a:ext cx="6543809" cy="3760780"/>
        </p:xfrm>
        <a:graphic>
          <a:graphicData uri="http://schemas.openxmlformats.org/drawingml/2006/table">
            <a:tbl>
              <a:tblPr firstRow="1" bandRow="1">
                <a:tableStyleId>{BDFCE55C-2086-4BDB-8479-FED7CA79D550}</a:tableStyleId>
              </a:tblPr>
              <a:tblGrid>
                <a:gridCol w="616306">
                  <a:extLst>
                    <a:ext uri="{9D8B030D-6E8A-4147-A177-3AD203B41FA5}">
                      <a16:colId xmlns:a16="http://schemas.microsoft.com/office/drawing/2014/main" val="2695911330"/>
                    </a:ext>
                  </a:extLst>
                </a:gridCol>
                <a:gridCol w="5346753">
                  <a:extLst>
                    <a:ext uri="{9D8B030D-6E8A-4147-A177-3AD203B41FA5}">
                      <a16:colId xmlns:a16="http://schemas.microsoft.com/office/drawing/2014/main" val="910809513"/>
                    </a:ext>
                  </a:extLst>
                </a:gridCol>
                <a:gridCol w="580750">
                  <a:extLst>
                    <a:ext uri="{9D8B030D-6E8A-4147-A177-3AD203B41FA5}">
                      <a16:colId xmlns:a16="http://schemas.microsoft.com/office/drawing/2014/main" val="1227946712"/>
                    </a:ext>
                  </a:extLst>
                </a:gridCol>
              </a:tblGrid>
              <a:tr h="752156">
                <a:tc gridSpan="3">
                  <a:txBody>
                    <a:bodyPr/>
                    <a:lstStyle/>
                    <a:p>
                      <a:pPr algn="ctr"/>
                      <a:r>
                        <a:rPr lang="en-US" sz="2100" dirty="0">
                          <a:solidFill>
                            <a:sysClr val="windowText" lastClr="000000"/>
                          </a:solidFill>
                          <a:latin typeface="+mn-lt"/>
                        </a:rPr>
                        <a:t>Metacognitive Note Catcher</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364313430"/>
                  </a:ext>
                </a:extLst>
              </a:tr>
              <a:tr h="752156">
                <a:tc row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latin typeface="+mn-lt"/>
                        </a:rPr>
                        <a:t>Beginning of Lesson (Plan &amp; Connect)</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332563909"/>
                  </a:ext>
                </a:extLst>
              </a:tr>
              <a:tr h="752156">
                <a:tc vMerge="1">
                  <a:txBody>
                    <a:bodyPr/>
                    <a:lstStyle/>
                    <a:p>
                      <a:endParaRPr lang="en-US" dirty="0"/>
                    </a:p>
                  </a:txBody>
                  <a:tcPr/>
                </a:tc>
                <a:tc>
                  <a:txBody>
                    <a:bodyPr/>
                    <a:lstStyle/>
                    <a:p>
                      <a:pPr algn="ctr"/>
                      <a:r>
                        <a:rPr lang="en-US" sz="2100" dirty="0">
                          <a:latin typeface="+mn-lt"/>
                        </a:rPr>
                        <a:t>During Lesson (Monitor &amp; Control)</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extLst>
                  <a:ext uri="{0D108BD9-81ED-4DB2-BD59-A6C34878D82A}">
                    <a16:rowId xmlns:a16="http://schemas.microsoft.com/office/drawing/2014/main" val="2010063708"/>
                  </a:ext>
                </a:extLst>
              </a:tr>
              <a:tr h="752156">
                <a:tc vMerge="1">
                  <a:txBody>
                    <a:bodyPr/>
                    <a:lstStyle/>
                    <a:p>
                      <a:endParaRPr lang="en-US" dirty="0"/>
                    </a:p>
                  </a:txBody>
                  <a:tcPr/>
                </a:tc>
                <a:tc>
                  <a:txBody>
                    <a:bodyPr/>
                    <a:lstStyle/>
                    <a:p>
                      <a:pPr algn="ctr"/>
                      <a:r>
                        <a:rPr lang="en-US" sz="2100" dirty="0">
                          <a:latin typeface="+mn-lt"/>
                        </a:rPr>
                        <a:t>End of Lesson (Reflect &amp; Evaluate)</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extLst>
                  <a:ext uri="{0D108BD9-81ED-4DB2-BD59-A6C34878D82A}">
                    <a16:rowId xmlns:a16="http://schemas.microsoft.com/office/drawing/2014/main" val="3686123226"/>
                  </a:ext>
                </a:extLst>
              </a:tr>
              <a:tr h="752156">
                <a:tc grid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0484074"/>
                  </a:ext>
                </a:extLst>
              </a:tr>
            </a:tbl>
          </a:graphicData>
        </a:graphic>
      </p:graphicFrame>
    </p:spTree>
    <p:extLst>
      <p:ext uri="{BB962C8B-B14F-4D97-AF65-F5344CB8AC3E}">
        <p14:creationId xmlns:p14="http://schemas.microsoft.com/office/powerpoint/2010/main" val="868914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CACA3-6732-1A1F-7EB6-0B2A47EE510A}"/>
              </a:ext>
            </a:extLst>
          </p:cNvPr>
          <p:cNvSpPr txBox="1">
            <a:spLocks noGrp="1"/>
          </p:cNvSpPr>
          <p:nvPr>
            <p:ph type="title"/>
          </p:nvPr>
        </p:nvSpPr>
        <p:spPr>
          <a:xfrm>
            <a:off x="1600200" y="365125"/>
            <a:ext cx="10515600" cy="109728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r>
              <a:rPr lang="en-US" sz="4000" b="1" dirty="0"/>
              <a:t>Strategy Spotlight</a:t>
            </a:r>
            <a:r>
              <a:rPr lang="en-US" sz="4000" dirty="0"/>
              <a:t>:</a:t>
            </a:r>
            <a:r>
              <a:rPr lang="en-US" sz="4000" b="1" dirty="0"/>
              <a:t> Paraphrasing</a:t>
            </a:r>
            <a:endParaRPr lang="en-US" sz="4000" b="1" dirty="0">
              <a:solidFill>
                <a:schemeClr val="tx1"/>
              </a:solidFill>
              <a:latin typeface="Calibri" panose="020F0502020204030204" pitchFamily="34" charset="0"/>
              <a:cs typeface="Calibri" panose="020F0502020204030204" pitchFamily="34" charset="0"/>
            </a:endParaRPr>
          </a:p>
        </p:txBody>
      </p:sp>
      <p:sp>
        <p:nvSpPr>
          <p:cNvPr id="2" name="Google Shape;515;ge682518dd1_0_330">
            <a:extLst>
              <a:ext uri="{FF2B5EF4-FFF2-40B4-BE49-F238E27FC236}">
                <a16:creationId xmlns:a16="http://schemas.microsoft.com/office/drawing/2014/main" id="{9B51A6FE-AB81-3A0D-4632-F4533C1AB280}"/>
              </a:ext>
            </a:extLst>
          </p:cNvPr>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4000" i="1" dirty="0">
                <a:solidFill>
                  <a:srgbClr val="333333"/>
                </a:solidFill>
              </a:rPr>
              <a:t>“If you teach a person what to learn, you are preparing that person for the past. </a:t>
            </a:r>
          </a:p>
          <a:p>
            <a:pPr marL="0" lvl="0" indent="0" algn="l" rtl="0">
              <a:lnSpc>
                <a:spcPct val="90000"/>
              </a:lnSpc>
              <a:spcBef>
                <a:spcPts val="1000"/>
              </a:spcBef>
              <a:spcAft>
                <a:spcPts val="0"/>
              </a:spcAft>
              <a:buSzPts val="1800"/>
              <a:buNone/>
            </a:pPr>
            <a:endParaRPr lang="en-US" sz="1400" i="1" dirty="0">
              <a:solidFill>
                <a:srgbClr val="333333"/>
              </a:solidFill>
            </a:endParaRPr>
          </a:p>
          <a:p>
            <a:pPr marL="0" lvl="0" indent="0" algn="l" rtl="0">
              <a:lnSpc>
                <a:spcPct val="90000"/>
              </a:lnSpc>
              <a:spcBef>
                <a:spcPts val="1000"/>
              </a:spcBef>
              <a:spcAft>
                <a:spcPts val="0"/>
              </a:spcAft>
              <a:buSzPts val="1800"/>
              <a:buNone/>
            </a:pPr>
            <a:r>
              <a:rPr lang="en-US" sz="4000" i="1" dirty="0">
                <a:solidFill>
                  <a:srgbClr val="333333"/>
                </a:solidFill>
              </a:rPr>
              <a:t>If you teach a person how to learn, you are preparing for the future.”</a:t>
            </a:r>
          </a:p>
          <a:p>
            <a:pPr marL="0" indent="0" algn="r">
              <a:lnSpc>
                <a:spcPct val="90000"/>
              </a:lnSpc>
              <a:spcBef>
                <a:spcPts val="1000"/>
              </a:spcBef>
              <a:buSzPts val="1800"/>
              <a:buNone/>
            </a:pPr>
            <a:r>
              <a:rPr lang="en-US" sz="3200" dirty="0"/>
              <a:t>Cyril Houle</a:t>
            </a:r>
          </a:p>
        </p:txBody>
      </p:sp>
      <p:pic>
        <p:nvPicPr>
          <p:cNvPr id="3" name="Graphic 2">
            <a:extLst>
              <a:ext uri="{FF2B5EF4-FFF2-40B4-BE49-F238E27FC236}">
                <a16:creationId xmlns:a16="http://schemas.microsoft.com/office/drawing/2014/main" id="{B754C73D-DCA5-2F8C-BA61-A9D773A55FB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5" name="Google Shape;620;p62">
            <a:extLst>
              <a:ext uri="{FF2B5EF4-FFF2-40B4-BE49-F238E27FC236}">
                <a16:creationId xmlns:a16="http://schemas.microsoft.com/office/drawing/2014/main" id="{533E33D4-CB45-76B7-65EC-2062D4429DEB}"/>
              </a:ext>
            </a:extLst>
          </p:cNvPr>
          <p:cNvSpPr txBox="1"/>
          <p:nvPr/>
        </p:nvSpPr>
        <p:spPr>
          <a:xfrm>
            <a:off x="4092315" y="6316381"/>
            <a:ext cx="6318511" cy="338514"/>
          </a:xfrm>
          <a:prstGeom prst="rect">
            <a:avLst/>
          </a:prstGeom>
          <a:noFill/>
          <a:ln>
            <a:noFill/>
          </a:ln>
        </p:spPr>
        <p:txBody>
          <a:bodyPr spcFirstLastPara="1" wrap="square" lIns="91425" tIns="45700" rIns="91425" bIns="45700" anchor="t" anchorCtr="0">
            <a:spAutoFit/>
          </a:bodyPr>
          <a:lstStyle/>
          <a:p>
            <a:pPr lvl="0" algn="r">
              <a:buClrTx/>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Wilson &amp; Conyers, 2016</a:t>
            </a:r>
          </a:p>
        </p:txBody>
      </p:sp>
    </p:spTree>
    <p:extLst>
      <p:ext uri="{BB962C8B-B14F-4D97-AF65-F5344CB8AC3E}">
        <p14:creationId xmlns:p14="http://schemas.microsoft.com/office/powerpoint/2010/main" val="50151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#3</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a:xfrm>
            <a:off x="838200" y="838200"/>
            <a:ext cx="10515600" cy="4834255"/>
          </a:xfrm>
        </p:spPr>
        <p:txBody>
          <a:bodyPr/>
          <a:lstStyle/>
          <a:p>
            <a:pPr marL="0" indent="0">
              <a:buNone/>
            </a:pPr>
            <a:r>
              <a:rPr lang="en-US" sz="2800" b="1" dirty="0"/>
              <a:t>In-person professional development suggestions</a:t>
            </a:r>
          </a:p>
          <a:p>
            <a:pPr>
              <a:spcAft>
                <a:spcPts val="0"/>
              </a:spcAft>
            </a:pPr>
            <a:r>
              <a:rPr lang="en-US" sz="2200" dirty="0"/>
              <a:t>The following estimated times for metacognition module parts are based on providing participants with ample time to process and reflect on content.</a:t>
            </a:r>
          </a:p>
          <a:p>
            <a:pPr lvl="1">
              <a:spcBef>
                <a:spcPts val="0"/>
              </a:spcBef>
              <a:buFont typeface="Arial" panose="020B0604020202020204" pitchFamily="34" charset="0"/>
              <a:buChar char="•"/>
            </a:pPr>
            <a:r>
              <a:rPr lang="en-US" sz="2200" dirty="0"/>
              <a:t>Part 1: Introduction and Increasing Cognitive Awareness, </a:t>
            </a:r>
            <a:r>
              <a:rPr lang="en-US" sz="2200" b="1" dirty="0">
                <a:solidFill>
                  <a:schemeClr val="accent1"/>
                </a:solidFill>
              </a:rPr>
              <a:t>2.5 hours</a:t>
            </a:r>
          </a:p>
          <a:p>
            <a:pPr lvl="1">
              <a:spcBef>
                <a:spcPts val="0"/>
              </a:spcBef>
              <a:buFont typeface="Arial" panose="020B0604020202020204" pitchFamily="34" charset="0"/>
              <a:buChar char="•"/>
            </a:pPr>
            <a:r>
              <a:rPr lang="en-US" sz="2200" dirty="0"/>
              <a:t>Part 2: Regulation of Cognition, </a:t>
            </a:r>
            <a:r>
              <a:rPr lang="en-US" sz="2200" b="1" dirty="0">
                <a:solidFill>
                  <a:schemeClr val="accent1"/>
                </a:solidFill>
              </a:rPr>
              <a:t>3 hours</a:t>
            </a:r>
          </a:p>
          <a:p>
            <a:pPr lvl="1">
              <a:spcBef>
                <a:spcPts val="0"/>
              </a:spcBef>
              <a:buFont typeface="Arial" panose="020B0604020202020204" pitchFamily="34" charset="0"/>
              <a:buChar char="•"/>
            </a:pPr>
            <a:r>
              <a:rPr lang="en-US" sz="2200" dirty="0"/>
              <a:t>Part 3: Creating a Metacognitive Climate and Environment, </a:t>
            </a:r>
            <a:r>
              <a:rPr lang="en-US" sz="2200" b="1" dirty="0">
                <a:solidFill>
                  <a:schemeClr val="accent1"/>
                </a:solidFill>
              </a:rPr>
              <a:t>2.5 hours</a:t>
            </a:r>
          </a:p>
          <a:p>
            <a:pPr marL="0" indent="0">
              <a:buNone/>
            </a:pPr>
            <a:r>
              <a:rPr lang="en-US" sz="2200" dirty="0"/>
              <a:t>		Total = </a:t>
            </a:r>
            <a:r>
              <a:rPr lang="en-US" sz="2200" b="1" dirty="0">
                <a:solidFill>
                  <a:schemeClr val="accent1"/>
                </a:solidFill>
              </a:rPr>
              <a:t>8 hours</a:t>
            </a:r>
          </a:p>
          <a:p>
            <a:r>
              <a:rPr lang="en-US" sz="2200" dirty="0"/>
              <a:t>Read the slide notes thoroughly as they provide detailed information to assist you in preparation for and delivery of the presentation. </a:t>
            </a:r>
          </a:p>
          <a:p>
            <a:r>
              <a:rPr lang="en-US" sz="2200" dirty="0"/>
              <a:t>Some reflection activities can be expanded by using the activities designated OPTIONAL.</a:t>
            </a:r>
          </a:p>
          <a:p>
            <a:pPr>
              <a:spcAft>
                <a:spcPts val="0"/>
              </a:spcAft>
            </a:pPr>
            <a:r>
              <a:rPr lang="en-US" sz="2200" dirty="0"/>
              <a:t>Breaks can be added at the presenter’s discretion. </a:t>
            </a:r>
          </a:p>
          <a:p>
            <a:pPr marL="0" indent="0">
              <a:buNone/>
            </a:pPr>
            <a:endParaRPr lang="en-US" dirty="0"/>
          </a:p>
        </p:txBody>
      </p:sp>
    </p:spTree>
    <p:extLst>
      <p:ext uri="{BB962C8B-B14F-4D97-AF65-F5344CB8AC3E}">
        <p14:creationId xmlns:p14="http://schemas.microsoft.com/office/powerpoint/2010/main" val="2400512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DE72540-1D7A-B94F-68B9-6E94CC2A9521}"/>
              </a:ext>
            </a:extLst>
          </p:cNvPr>
          <p:cNvSpPr>
            <a:spLocks noGrp="1"/>
          </p:cNvSpPr>
          <p:nvPr>
            <p:ph type="title"/>
          </p:nvPr>
        </p:nvSpPr>
        <p:spPr>
          <a:xfrm>
            <a:off x="1600200" y="365125"/>
            <a:ext cx="10515600" cy="1097280"/>
          </a:xfrm>
        </p:spPr>
        <p:txBody>
          <a:bodyPr/>
          <a:lstStyle/>
          <a:p>
            <a:r>
              <a:rPr lang="en-US" sz="3600" dirty="0"/>
              <a:t>Strategy Spotlight: Labeling Thinking Behaviors</a:t>
            </a:r>
          </a:p>
        </p:txBody>
      </p:sp>
      <p:sp>
        <p:nvSpPr>
          <p:cNvPr id="2" name="Google Shape;515;ge682518dd1_0_330">
            <a:extLst>
              <a:ext uri="{FF2B5EF4-FFF2-40B4-BE49-F238E27FC236}">
                <a16:creationId xmlns:a16="http://schemas.microsoft.com/office/drawing/2014/main" id="{9B51A6FE-AB81-3A0D-4632-F4533C1AB280}"/>
              </a:ext>
            </a:extLst>
          </p:cNvPr>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600" dirty="0">
                <a:solidFill>
                  <a:srgbClr val="333333"/>
                </a:solidFill>
              </a:rPr>
              <a:t>Develops awareness of the thought processes of the mind</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600" dirty="0">
                <a:solidFill>
                  <a:srgbClr val="333333"/>
                </a:solidFill>
              </a:rPr>
              <a:t>Helps develop a cognitive vocabulary </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600" dirty="0">
                <a:solidFill>
                  <a:srgbClr val="333333"/>
                </a:solidFill>
              </a:rPr>
              <a:t>Makes communicating about thinking easier and more clear</a:t>
            </a:r>
          </a:p>
        </p:txBody>
      </p:sp>
      <p:pic>
        <p:nvPicPr>
          <p:cNvPr id="3" name="Graphic 2">
            <a:extLst>
              <a:ext uri="{FF2B5EF4-FFF2-40B4-BE49-F238E27FC236}">
                <a16:creationId xmlns:a16="http://schemas.microsoft.com/office/drawing/2014/main" id="{2B14982F-41C4-7B6A-BA91-20129C677ED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4" name="Google Shape;620;p62">
            <a:extLst>
              <a:ext uri="{FF2B5EF4-FFF2-40B4-BE49-F238E27FC236}">
                <a16:creationId xmlns:a16="http://schemas.microsoft.com/office/drawing/2014/main" id="{32507D79-4C8A-FA45-7DD7-E1839666EDEB}"/>
              </a:ext>
            </a:extLst>
          </p:cNvPr>
          <p:cNvSpPr txBox="1"/>
          <p:nvPr/>
        </p:nvSpPr>
        <p:spPr>
          <a:xfrm>
            <a:off x="4092315" y="6316381"/>
            <a:ext cx="6318511"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212892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2D397727-E010-FFDF-76DC-1ADDC219CF10}"/>
              </a:ext>
            </a:extLst>
          </p:cNvPr>
          <p:cNvSpPr>
            <a:spLocks noGrp="1"/>
          </p:cNvSpPr>
          <p:nvPr>
            <p:ph type="title"/>
          </p:nvPr>
        </p:nvSpPr>
        <p:spPr>
          <a:xfrm>
            <a:off x="841248" y="365125"/>
            <a:ext cx="10515600" cy="1097280"/>
          </a:xfrm>
        </p:spPr>
        <p:txBody>
          <a:bodyPr/>
          <a:lstStyle/>
          <a:p>
            <a:r>
              <a:rPr lang="en-US" sz="3600" dirty="0"/>
              <a:t>Labeling Thinking Behaviors</a:t>
            </a:r>
          </a:p>
        </p:txBody>
      </p:sp>
      <p:sp>
        <p:nvSpPr>
          <p:cNvPr id="2" name="Google Shape;515;ge682518dd1_0_330">
            <a:extLst>
              <a:ext uri="{FF2B5EF4-FFF2-40B4-BE49-F238E27FC236}">
                <a16:creationId xmlns:a16="http://schemas.microsoft.com/office/drawing/2014/main" id="{9B51A6FE-AB81-3A0D-4632-F4533C1AB280}"/>
              </a:ext>
            </a:extLst>
          </p:cNvPr>
          <p:cNvSpPr txBox="1">
            <a:spLocks noGrp="1"/>
          </p:cNvSpPr>
          <p:nvPr>
            <p:ph idx="1"/>
          </p:nvPr>
        </p:nvSpPr>
        <p:spPr>
          <a:xfrm>
            <a:off x="838200" y="1600200"/>
            <a:ext cx="10314709" cy="4072255"/>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sz="4000" b="1" i="1" dirty="0">
                <a:solidFill>
                  <a:schemeClr val="accent1"/>
                </a:solidFill>
              </a:rPr>
              <a:t>How?</a:t>
            </a:r>
          </a:p>
          <a:p>
            <a:pPr marL="114300" lvl="0" indent="0" algn="l" rtl="0">
              <a:lnSpc>
                <a:spcPct val="90000"/>
              </a:lnSpc>
              <a:spcBef>
                <a:spcPts val="1000"/>
              </a:spcBef>
              <a:spcAft>
                <a:spcPts val="0"/>
              </a:spcAft>
              <a:buSzPts val="1800"/>
              <a:buNone/>
            </a:pPr>
            <a:r>
              <a:rPr lang="en-US" sz="3600" dirty="0">
                <a:solidFill>
                  <a:schemeClr val="dk1"/>
                </a:solidFill>
              </a:rPr>
              <a:t>Use vocabulary to label thinking behaviors (examples below)</a:t>
            </a:r>
            <a:endParaRPr lang="en-US" sz="3600" dirty="0"/>
          </a:p>
          <a:p>
            <a:pPr marL="571500" lvl="1" indent="0">
              <a:lnSpc>
                <a:spcPct val="90000"/>
              </a:lnSpc>
              <a:spcBef>
                <a:spcPts val="1000"/>
              </a:spcBef>
              <a:buSzPts val="1800"/>
              <a:buNone/>
            </a:pPr>
            <a:r>
              <a:rPr lang="en-US" sz="3200" dirty="0">
                <a:solidFill>
                  <a:schemeClr val="dk1"/>
                </a:solidFill>
              </a:rPr>
              <a:t>Generalize		Predict		Infer</a:t>
            </a:r>
            <a:endParaRPr lang="en-US" sz="3200" dirty="0"/>
          </a:p>
          <a:p>
            <a:pPr marL="571500" lvl="1" indent="0">
              <a:lnSpc>
                <a:spcPct val="90000"/>
              </a:lnSpc>
              <a:spcBef>
                <a:spcPts val="1000"/>
              </a:spcBef>
              <a:buSzPts val="1800"/>
              <a:buNone/>
            </a:pPr>
            <a:r>
              <a:rPr lang="en-US" sz="3200" dirty="0">
                <a:solidFill>
                  <a:schemeClr val="dk1"/>
                </a:solidFill>
              </a:rPr>
              <a:t>Visualize		Classify		Evaluate</a:t>
            </a:r>
            <a:endParaRPr lang="en-US" sz="3200" dirty="0"/>
          </a:p>
          <a:p>
            <a:pPr marL="571500" lvl="1" indent="0">
              <a:lnSpc>
                <a:spcPct val="90000"/>
              </a:lnSpc>
              <a:spcBef>
                <a:spcPts val="1000"/>
              </a:spcBef>
              <a:buSzPts val="1800"/>
              <a:buNone/>
            </a:pPr>
            <a:r>
              <a:rPr lang="en-US" sz="3200" dirty="0">
                <a:solidFill>
                  <a:schemeClr val="dk1"/>
                </a:solidFill>
              </a:rPr>
              <a:t>Invent			Summarize	Solve</a:t>
            </a:r>
            <a:endParaRPr lang="en-US" sz="3200" dirty="0"/>
          </a:p>
        </p:txBody>
      </p:sp>
    </p:spTree>
    <p:extLst>
      <p:ext uri="{BB962C8B-B14F-4D97-AF65-F5344CB8AC3E}">
        <p14:creationId xmlns:p14="http://schemas.microsoft.com/office/powerpoint/2010/main" val="1137130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2" name="Graphic 1" descr="A large thought bubble pointing to the child's head">
            <a:extLst>
              <a:ext uri="{FF2B5EF4-FFF2-40B4-BE49-F238E27FC236}">
                <a16:creationId xmlns:a16="http://schemas.microsoft.com/office/drawing/2014/main" id="{6D56D9DC-3115-4E5A-4C51-DB8F2E44C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9029" y="795343"/>
            <a:ext cx="3409373" cy="2925757"/>
          </a:xfrm>
          <a:prstGeom prst="rect">
            <a:avLst/>
          </a:prstGeom>
        </p:spPr>
      </p:pic>
      <p:sp>
        <p:nvSpPr>
          <p:cNvPr id="4" name="Google Shape;539;gb8d5bc5bf5_0_0">
            <a:extLst>
              <a:ext uri="{FF2B5EF4-FFF2-40B4-BE49-F238E27FC236}">
                <a16:creationId xmlns:a16="http://schemas.microsoft.com/office/drawing/2014/main" id="{9B799747-E7F1-1DC3-C7D7-0CC7224A83F2}"/>
              </a:ext>
            </a:extLst>
          </p:cNvPr>
          <p:cNvSpPr txBox="1">
            <a:spLocks noGrp="1"/>
          </p:cNvSpPr>
          <p:nvPr>
            <p:ph type="title" idx="4294967295"/>
          </p:nvPr>
        </p:nvSpPr>
        <p:spPr>
          <a:xfrm>
            <a:off x="3225308" y="1293813"/>
            <a:ext cx="2436813" cy="147796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800" b="1" i="1" u="none" strike="noStrike" kern="0" cap="none" spc="0" normalizeH="0" baseline="0" noProof="0" dirty="0">
                <a:ln>
                  <a:noFill/>
                </a:ln>
                <a:solidFill>
                  <a:srgbClr val="000000"/>
                </a:solidFill>
                <a:effectLst/>
                <a:uLnTx/>
                <a:uFillTx/>
                <a:latin typeface="Calibri"/>
                <a:ea typeface="Calibri"/>
                <a:cs typeface="Calibri"/>
                <a:sym typeface="Calibri"/>
              </a:rPr>
              <a:t>What do I already know about this?</a:t>
            </a:r>
          </a:p>
        </p:txBody>
      </p:sp>
      <p:pic>
        <p:nvPicPr>
          <p:cNvPr id="5" name="Graphic 4" descr="A drawing of a child speaking. ">
            <a:extLst>
              <a:ext uri="{FF2B5EF4-FFF2-40B4-BE49-F238E27FC236}">
                <a16:creationId xmlns:a16="http://schemas.microsoft.com/office/drawing/2014/main" id="{0BB16D02-642F-DC02-16F1-5C90228215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2575" y="2978478"/>
            <a:ext cx="2891901" cy="3631802"/>
          </a:xfrm>
          <a:prstGeom prst="rect">
            <a:avLst/>
          </a:prstGeom>
        </p:spPr>
      </p:pic>
      <p:sp>
        <p:nvSpPr>
          <p:cNvPr id="6" name="Google Shape;620;p62">
            <a:extLst>
              <a:ext uri="{FF2B5EF4-FFF2-40B4-BE49-F238E27FC236}">
                <a16:creationId xmlns:a16="http://schemas.microsoft.com/office/drawing/2014/main" id="{F6A15F4C-CE94-F5AE-407A-F362774F6306}"/>
              </a:ext>
            </a:extLst>
          </p:cNvPr>
          <p:cNvSpPr txBox="1"/>
          <p:nvPr/>
        </p:nvSpPr>
        <p:spPr>
          <a:xfrm>
            <a:off x="8289561" y="6316381"/>
            <a:ext cx="2121265"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46"/>
        <p:cNvGrpSpPr/>
        <p:nvPr/>
      </p:nvGrpSpPr>
      <p:grpSpPr>
        <a:xfrm>
          <a:off x="0" y="0"/>
          <a:ext cx="0" cy="0"/>
          <a:chOff x="0" y="0"/>
          <a:chExt cx="0" cy="0"/>
        </a:xfrm>
      </p:grpSpPr>
      <p:sp>
        <p:nvSpPr>
          <p:cNvPr id="2" name="Title 7">
            <a:extLst>
              <a:ext uri="{FF2B5EF4-FFF2-40B4-BE49-F238E27FC236}">
                <a16:creationId xmlns:a16="http://schemas.microsoft.com/office/drawing/2014/main" id="{73BC362F-D67B-72E3-AD97-D141F2912AA6}"/>
              </a:ext>
            </a:extLst>
          </p:cNvPr>
          <p:cNvSpPr txBox="1">
            <a:spLocks noGrp="1"/>
          </p:cNvSpPr>
          <p:nvPr>
            <p:ph type="title"/>
          </p:nvPr>
        </p:nvSpPr>
        <p:spPr>
          <a:xfrm>
            <a:off x="838200" y="365125"/>
            <a:ext cx="11353800" cy="109728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ptos" panose="020B0004020202020204" pitchFamily="34" charset="0"/>
                <a:ea typeface="+mj-ea"/>
                <a:cs typeface="+mj-cs"/>
                <a:sym typeface="Arial"/>
              </a:rPr>
              <a:t>Purposes and Benefits of </a:t>
            </a:r>
            <a:r>
              <a:rPr kumimoji="0" lang="en-US" sz="4000" b="1" i="0" u="none" strike="noStrike" kern="1200" cap="none" spc="0" normalizeH="0" baseline="0" noProof="0" dirty="0">
                <a:ln>
                  <a:noFill/>
                </a:ln>
                <a:effectLst/>
                <a:uLnTx/>
                <a:uFillTx/>
                <a:latin typeface="Aptos" panose="020B0004020202020204" pitchFamily="34" charset="0"/>
                <a:ea typeface="+mj-ea"/>
                <a:cs typeface="+mj-cs"/>
                <a:sym typeface="Arial"/>
              </a:rPr>
              <a:t>Planning</a:t>
            </a:r>
          </a:p>
        </p:txBody>
      </p:sp>
      <p:sp>
        <p:nvSpPr>
          <p:cNvPr id="3" name="Content Placeholder 2">
            <a:extLst>
              <a:ext uri="{FF2B5EF4-FFF2-40B4-BE49-F238E27FC236}">
                <a16:creationId xmlns:a16="http://schemas.microsoft.com/office/drawing/2014/main" id="{4E18D7B9-7590-9452-0D1C-A6ED906D8F65}"/>
              </a:ext>
            </a:extLst>
          </p:cNvPr>
          <p:cNvSpPr>
            <a:spLocks noGrp="1"/>
          </p:cNvSpPr>
          <p:nvPr>
            <p:ph idx="1"/>
          </p:nvPr>
        </p:nvSpPr>
        <p:spPr/>
        <p:txBody>
          <a:bodyPr/>
          <a:lstStyle/>
          <a:p>
            <a:r>
              <a:rPr lang="en-US" dirty="0"/>
              <a:t>Helps one mentally anticipate how to reach a specific goal</a:t>
            </a:r>
          </a:p>
          <a:p>
            <a:r>
              <a:rPr lang="en-US" dirty="0"/>
              <a:t>Enables necessary information to be collected and synthesized</a:t>
            </a:r>
          </a:p>
          <a:p>
            <a:r>
              <a:rPr lang="en-US" dirty="0"/>
              <a:t>Allows the appropriate actions and correct order to be taken</a:t>
            </a:r>
          </a:p>
          <a:p>
            <a:r>
              <a:rPr lang="en-US" dirty="0"/>
              <a:t>Provides a roadmap or action plan for completing a task</a:t>
            </a:r>
          </a:p>
        </p:txBody>
      </p:sp>
      <p:sp>
        <p:nvSpPr>
          <p:cNvPr id="4" name="Google Shape;620;p62">
            <a:extLst>
              <a:ext uri="{FF2B5EF4-FFF2-40B4-BE49-F238E27FC236}">
                <a16:creationId xmlns:a16="http://schemas.microsoft.com/office/drawing/2014/main" id="{13434EDF-15FA-C4F4-E299-5509B4799E09}"/>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ED88344D-85C5-3B6E-2443-B235646A26EF}"/>
              </a:ext>
            </a:extLst>
          </p:cNvPr>
          <p:cNvSpPr txBox="1">
            <a:spLocks noGrp="1"/>
          </p:cNvSpPr>
          <p:nvPr>
            <p:ph type="title"/>
          </p:nvPr>
        </p:nvSpPr>
        <p:spPr>
          <a:xfrm>
            <a:off x="838200" y="365125"/>
            <a:ext cx="11353800" cy="109728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ptos" panose="020B0004020202020204" pitchFamily="34" charset="0"/>
                <a:ea typeface="+mj-ea"/>
                <a:cs typeface="+mj-cs"/>
                <a:sym typeface="Arial"/>
              </a:rPr>
              <a:t>Self-Questions for Planning</a:t>
            </a:r>
          </a:p>
        </p:txBody>
      </p:sp>
      <p:sp>
        <p:nvSpPr>
          <p:cNvPr id="5" name="Text Placeholder 4">
            <a:extLst>
              <a:ext uri="{FF2B5EF4-FFF2-40B4-BE49-F238E27FC236}">
                <a16:creationId xmlns:a16="http://schemas.microsoft.com/office/drawing/2014/main" id="{5F6FEED1-A8E4-4446-8A37-2B6D1DB024D7}"/>
              </a:ext>
            </a:extLst>
          </p:cNvPr>
          <p:cNvSpPr>
            <a:spLocks noGrp="1"/>
          </p:cNvSpPr>
          <p:nvPr>
            <p:ph idx="1"/>
          </p:nvPr>
        </p:nvSpPr>
        <p:spPr/>
        <p:txBody>
          <a:bodyPr>
            <a:normAutofit/>
          </a:bodyPr>
          <a:lstStyle/>
          <a:p>
            <a:pPr marL="234950" marR="0" lvl="0" indent="-234950" rtl="0">
              <a:lnSpc>
                <a:spcPct val="100000"/>
              </a:lnSpc>
              <a:spcBef>
                <a:spcPts val="0"/>
              </a:spcBef>
              <a:spcAft>
                <a:spcPts val="0"/>
              </a:spcAft>
              <a:buFont typeface="Arial" panose="020B0604020202020204" pitchFamily="34" charset="0"/>
              <a:buChar char="•"/>
            </a:pPr>
            <a:r>
              <a:rPr lang="en-US" sz="3600" i="1" dirty="0">
                <a:solidFill>
                  <a:schemeClr val="tx1"/>
                </a:solidFill>
                <a:highlight>
                  <a:srgbClr val="FFFFFF"/>
                </a:highlight>
              </a:rPr>
              <a:t>What am I supposed to learn?</a:t>
            </a:r>
          </a:p>
          <a:p>
            <a:pPr marL="234950" marR="0" lvl="0" indent="-234950" rtl="0">
              <a:lnSpc>
                <a:spcPct val="100000"/>
              </a:lnSpc>
              <a:spcBef>
                <a:spcPts val="0"/>
              </a:spcBef>
              <a:spcAft>
                <a:spcPts val="0"/>
              </a:spcAft>
              <a:buFont typeface="Arial" panose="020B0604020202020204" pitchFamily="34" charset="0"/>
              <a:buChar char="•"/>
            </a:pPr>
            <a:r>
              <a:rPr lang="en-US" sz="3600" b="0" i="1" u="none" strike="noStrike" cap="none" dirty="0">
                <a:solidFill>
                  <a:schemeClr val="tx1"/>
                </a:solidFill>
                <a:highlight>
                  <a:srgbClr val="FFFFFF"/>
                </a:highlight>
                <a:latin typeface="Calibri"/>
                <a:ea typeface="Calibri"/>
                <a:cs typeface="Calibri"/>
                <a:sym typeface="Calibri"/>
              </a:rPr>
              <a:t>What do I already know about this?</a:t>
            </a:r>
          </a:p>
          <a:p>
            <a:pPr marL="234950" marR="0" lvl="0" indent="-234950" rtl="0">
              <a:lnSpc>
                <a:spcPct val="100000"/>
              </a:lnSpc>
              <a:spcBef>
                <a:spcPts val="0"/>
              </a:spcBef>
              <a:spcAft>
                <a:spcPts val="0"/>
              </a:spcAft>
              <a:buFont typeface="Arial" panose="020B0604020202020204" pitchFamily="34" charset="0"/>
              <a:buChar char="•"/>
            </a:pPr>
            <a:r>
              <a:rPr lang="en-US" sz="3600" b="0" i="1" u="none" strike="noStrike" cap="none" dirty="0">
                <a:solidFill>
                  <a:schemeClr val="tx1"/>
                </a:solidFill>
                <a:highlight>
                  <a:srgbClr val="FFFFFF"/>
                </a:highlight>
                <a:latin typeface="Calibri"/>
                <a:ea typeface="Calibri"/>
                <a:cs typeface="Calibri"/>
                <a:sym typeface="Calibri"/>
              </a:rPr>
              <a:t>What strategies will I use?</a:t>
            </a:r>
          </a:p>
          <a:p>
            <a:pPr marL="234950" marR="0" lvl="0" indent="-234950" rtl="0">
              <a:lnSpc>
                <a:spcPct val="100000"/>
              </a:lnSpc>
              <a:spcBef>
                <a:spcPts val="0"/>
              </a:spcBef>
              <a:spcAft>
                <a:spcPts val="0"/>
              </a:spcAft>
              <a:buFont typeface="Arial" panose="020B0604020202020204" pitchFamily="34" charset="0"/>
              <a:buChar char="•"/>
            </a:pPr>
            <a:r>
              <a:rPr lang="en-US" sz="3600" b="0" i="1" u="none" strike="noStrike" cap="none" dirty="0">
                <a:solidFill>
                  <a:schemeClr val="tx1"/>
                </a:solidFill>
                <a:highlight>
                  <a:srgbClr val="FFFFFF"/>
                </a:highlight>
                <a:latin typeface="Calibri"/>
                <a:ea typeface="Calibri"/>
                <a:cs typeface="Calibri"/>
                <a:sym typeface="Calibri"/>
              </a:rPr>
              <a:t>When should it be completed?</a:t>
            </a:r>
          </a:p>
          <a:p>
            <a:pPr marL="234950" marR="0" lvl="0" indent="-234950" rtl="0">
              <a:lnSpc>
                <a:spcPct val="100000"/>
              </a:lnSpc>
              <a:spcBef>
                <a:spcPts val="0"/>
              </a:spcBef>
              <a:spcAft>
                <a:spcPts val="0"/>
              </a:spcAft>
              <a:buFont typeface="Arial" panose="020B0604020202020204" pitchFamily="34" charset="0"/>
              <a:buChar char="•"/>
            </a:pPr>
            <a:r>
              <a:rPr lang="en-US" sz="3600" b="0" i="1" u="none" strike="noStrike" cap="none" dirty="0">
                <a:solidFill>
                  <a:schemeClr val="tx1"/>
                </a:solidFill>
                <a:highlight>
                  <a:srgbClr val="FFFFFF"/>
                </a:highlight>
                <a:latin typeface="Calibri"/>
                <a:ea typeface="Calibri"/>
                <a:cs typeface="Calibri"/>
                <a:sym typeface="Calibri"/>
              </a:rPr>
              <a:t>Am I anxious about what is to be learned?</a:t>
            </a:r>
          </a:p>
          <a:p>
            <a:endParaRPr lang="en-US" dirty="0"/>
          </a:p>
        </p:txBody>
      </p:sp>
    </p:spTree>
    <p:extLst>
      <p:ext uri="{BB962C8B-B14F-4D97-AF65-F5344CB8AC3E}">
        <p14:creationId xmlns:p14="http://schemas.microsoft.com/office/powerpoint/2010/main" val="3375994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8" name="Title 3">
            <a:extLst>
              <a:ext uri="{FF2B5EF4-FFF2-40B4-BE49-F238E27FC236}">
                <a16:creationId xmlns:a16="http://schemas.microsoft.com/office/drawing/2014/main" id="{DBB0721A-D8B9-5DDE-2AC6-210D5031D4A5}"/>
              </a:ext>
            </a:extLst>
          </p:cNvPr>
          <p:cNvSpPr txBox="1">
            <a:spLocks noGrp="1"/>
          </p:cNvSpPr>
          <p:nvPr>
            <p:ph type="title"/>
          </p:nvPr>
        </p:nvSpPr>
        <p:spPr>
          <a:xfrm>
            <a:off x="838200" y="365126"/>
            <a:ext cx="10515600" cy="10289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Aptos" panose="020B0004020202020204" pitchFamily="34" charset="0"/>
                <a:ea typeface="+mj-ea"/>
                <a:cs typeface="+mj-cs"/>
                <a:sym typeface="Arial"/>
              </a:rPr>
              <a:t>Planning Strategies</a:t>
            </a:r>
          </a:p>
        </p:txBody>
      </p:sp>
      <p:sp>
        <p:nvSpPr>
          <p:cNvPr id="9" name="Content Placeholder 4">
            <a:extLst>
              <a:ext uri="{FF2B5EF4-FFF2-40B4-BE49-F238E27FC236}">
                <a16:creationId xmlns:a16="http://schemas.microsoft.com/office/drawing/2014/main" id="{51622FAD-4AE2-C0D8-DFAF-3FD463E5946F}"/>
              </a:ext>
            </a:extLst>
          </p:cNvPr>
          <p:cNvSpPr>
            <a:spLocks noGrp="1"/>
          </p:cNvSpPr>
          <p:nvPr>
            <p:ph sz="half" idx="1"/>
          </p:nvPr>
        </p:nvSpPr>
        <p:spPr>
          <a:xfrm>
            <a:off x="838200" y="1984968"/>
            <a:ext cx="5181600" cy="3928756"/>
          </a:xfrm>
        </p:spPr>
        <p:txBody>
          <a:bodyPr/>
          <a:lstStyle/>
          <a:p>
            <a:r>
              <a:rPr lang="en-US" sz="2800" dirty="0"/>
              <a:t>Goal setting</a:t>
            </a:r>
          </a:p>
          <a:p>
            <a:r>
              <a:rPr lang="en-US" sz="2800" dirty="0"/>
              <a:t>Activating prior knowledge </a:t>
            </a:r>
          </a:p>
          <a:p>
            <a:r>
              <a:rPr lang="en-US" sz="2800" dirty="0"/>
              <a:t>Pre-task prompts</a:t>
            </a:r>
          </a:p>
          <a:p>
            <a:r>
              <a:rPr lang="en-US" sz="2800" dirty="0"/>
              <a:t>Stem statements</a:t>
            </a:r>
          </a:p>
          <a:p>
            <a:r>
              <a:rPr lang="en-US" sz="2800" dirty="0"/>
              <a:t>Pre-task organizational tools </a:t>
            </a:r>
          </a:p>
        </p:txBody>
      </p:sp>
      <p:sp>
        <p:nvSpPr>
          <p:cNvPr id="12" name="Google Shape;560;gbca278e36e_0_8">
            <a:extLst>
              <a:ext uri="{FF2B5EF4-FFF2-40B4-BE49-F238E27FC236}">
                <a16:creationId xmlns:a16="http://schemas.microsoft.com/office/drawing/2014/main" id="{E49675AC-4AD0-0ABB-E958-482D393FAAD9}"/>
              </a:ext>
            </a:extLst>
          </p:cNvPr>
          <p:cNvSpPr txBox="1"/>
          <p:nvPr/>
        </p:nvSpPr>
        <p:spPr>
          <a:xfrm>
            <a:off x="755070" y="1297400"/>
            <a:ext cx="11228882"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800" b="0" i="0" u="none" strike="noStrike" cap="none" dirty="0">
                <a:solidFill>
                  <a:schemeClr val="tx1"/>
                </a:solidFill>
                <a:latin typeface="Calibri"/>
                <a:ea typeface="Calibri"/>
                <a:cs typeface="Calibri"/>
                <a:sym typeface="Calibri"/>
              </a:rPr>
              <a:t>Help students focus on what needs to be learned and how they will learn it </a:t>
            </a:r>
            <a:endParaRPr sz="2800" b="0" i="0" u="none" strike="noStrike" cap="none" dirty="0">
              <a:solidFill>
                <a:srgbClr val="0070C0"/>
              </a:solidFill>
              <a:latin typeface="Calibri" panose="020F0502020204030204" pitchFamily="34" charset="0"/>
              <a:ea typeface="Helvetica Neue"/>
              <a:cs typeface="Calibri" panose="020F0502020204030204" pitchFamily="34" charset="0"/>
              <a:sym typeface="Helvetica Neue"/>
            </a:endParaRPr>
          </a:p>
        </p:txBody>
      </p:sp>
      <p:sp>
        <p:nvSpPr>
          <p:cNvPr id="13" name="Content Placeholder 4">
            <a:extLst>
              <a:ext uri="{FF2B5EF4-FFF2-40B4-BE49-F238E27FC236}">
                <a16:creationId xmlns:a16="http://schemas.microsoft.com/office/drawing/2014/main" id="{BC97F74E-E029-12F8-4BF4-373C665B69C1}"/>
              </a:ext>
            </a:extLst>
          </p:cNvPr>
          <p:cNvSpPr txBox="1">
            <a:spLocks/>
          </p:cNvSpPr>
          <p:nvPr/>
        </p:nvSpPr>
        <p:spPr>
          <a:xfrm>
            <a:off x="6452641" y="1984968"/>
            <a:ext cx="5181600" cy="392875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800" dirty="0"/>
              <a:t>Making predictions</a:t>
            </a:r>
          </a:p>
          <a:p>
            <a:pPr>
              <a:buClrTx/>
            </a:pPr>
            <a:r>
              <a:rPr lang="en-US" sz="2800" dirty="0"/>
              <a:t>Higher-order questioning</a:t>
            </a:r>
          </a:p>
          <a:p>
            <a:pPr>
              <a:buClrTx/>
            </a:pPr>
            <a:r>
              <a:rPr lang="en-US" sz="2800" dirty="0"/>
              <a:t>Pre-assessments</a:t>
            </a:r>
          </a:p>
          <a:p>
            <a:pPr>
              <a:buClrTx/>
            </a:pPr>
            <a:r>
              <a:rPr lang="en-US" sz="2800" dirty="0"/>
              <a:t>Strategic planning</a:t>
            </a:r>
          </a:p>
          <a:p>
            <a:pPr>
              <a:buClrTx/>
            </a:pPr>
            <a:r>
              <a:rPr lang="en-US" sz="2800" dirty="0"/>
              <a:t>Learning logs</a:t>
            </a:r>
          </a:p>
        </p:txBody>
      </p:sp>
      <p:sp>
        <p:nvSpPr>
          <p:cNvPr id="2" name="Google Shape;620;p62">
            <a:extLst>
              <a:ext uri="{FF2B5EF4-FFF2-40B4-BE49-F238E27FC236}">
                <a16:creationId xmlns:a16="http://schemas.microsoft.com/office/drawing/2014/main" id="{0443AE7E-132A-D522-6663-0A5DF22E1262}"/>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 </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Peteranetz</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2016</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e682518dd1_0_457"/>
          <p:cNvSpPr txBox="1">
            <a:spLocks noGrp="1"/>
          </p:cNvSpPr>
          <p:nvPr>
            <p:ph type="title"/>
          </p:nvPr>
        </p:nvSpPr>
        <p:spPr>
          <a:xfrm>
            <a:off x="1600200" y="365126"/>
            <a:ext cx="10515600" cy="86768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b="1" dirty="0">
                <a:solidFill>
                  <a:schemeClr val="tx1"/>
                </a:solidFill>
              </a:rPr>
              <a:t>Strategy Spotlight: </a:t>
            </a:r>
            <a:r>
              <a:rPr lang="en-US" sz="4000" b="1" dirty="0"/>
              <a:t>Goal Setting</a:t>
            </a:r>
            <a:endParaRPr sz="4000" b="1" dirty="0"/>
          </a:p>
        </p:txBody>
      </p:sp>
      <p:pic>
        <p:nvPicPr>
          <p:cNvPr id="570" name="Google Shape;570;ge682518dd1_0_457" descr="This video is part of the VBCPS Teaching and Learning Framework video series. Each video in this series highlights exemplary classroom practice in one area of the framework; Plan, Teach, Assess, Respond, and Learning Environment." title="Teach: Student Goal-Setting and Reflection">
            <a:hlinkClick r:id="rId3"/>
          </p:cNvPr>
          <p:cNvPicPr preferRelativeResize="0"/>
          <p:nvPr/>
        </p:nvPicPr>
        <p:blipFill rotWithShape="1">
          <a:blip r:embed="rId4">
            <a:alphaModFix/>
          </a:blip>
          <a:srcRect/>
          <a:stretch/>
        </p:blipFill>
        <p:spPr>
          <a:xfrm>
            <a:off x="2177567" y="1240970"/>
            <a:ext cx="7836866" cy="4823928"/>
          </a:xfrm>
          <a:prstGeom prst="rect">
            <a:avLst/>
          </a:prstGeom>
          <a:noFill/>
          <a:ln>
            <a:noFill/>
          </a:ln>
        </p:spPr>
      </p:pic>
      <p:pic>
        <p:nvPicPr>
          <p:cNvPr id="2" name="Graphic 1">
            <a:extLst>
              <a:ext uri="{FF2B5EF4-FFF2-40B4-BE49-F238E27FC236}">
                <a16:creationId xmlns:a16="http://schemas.microsoft.com/office/drawing/2014/main" id="{E260A024-3AEB-EFA7-99EB-80E2FA071C2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072" y="-4477"/>
            <a:ext cx="1155729" cy="135761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AF369F-72D7-425C-A8C6-A0816DE5D780}"/>
              </a:ext>
            </a:extLst>
          </p:cNvPr>
          <p:cNvSpPr>
            <a:spLocks noGrp="1"/>
          </p:cNvSpPr>
          <p:nvPr>
            <p:ph type="title"/>
          </p:nvPr>
        </p:nvSpPr>
        <p:spPr/>
        <p:txBody>
          <a:bodyPr/>
          <a:lstStyle/>
          <a:p>
            <a:r>
              <a:rPr lang="en-US" sz="3600" dirty="0"/>
              <a:t>Video Reflections: Goal Setting</a:t>
            </a:r>
          </a:p>
        </p:txBody>
      </p:sp>
      <p:sp>
        <p:nvSpPr>
          <p:cNvPr id="6" name="Text Placeholder 5">
            <a:extLst>
              <a:ext uri="{FF2B5EF4-FFF2-40B4-BE49-F238E27FC236}">
                <a16:creationId xmlns:a16="http://schemas.microsoft.com/office/drawing/2014/main" id="{BC6F97BF-C48A-4C3A-973B-082CB0A6DEAD}"/>
              </a:ext>
            </a:extLst>
          </p:cNvPr>
          <p:cNvSpPr>
            <a:spLocks noGrp="1"/>
          </p:cNvSpPr>
          <p:nvPr>
            <p:ph idx="1"/>
          </p:nvPr>
        </p:nvSpPr>
        <p:spPr/>
        <p:txBody>
          <a:bodyPr>
            <a:normAutofit/>
          </a:bodyPr>
          <a:lstStyle/>
          <a:p>
            <a:pPr>
              <a:spcAft>
                <a:spcPts val="600"/>
              </a:spcAft>
            </a:pPr>
            <a:r>
              <a:rPr lang="en-US" sz="3200" i="1" dirty="0"/>
              <a:t>What role does goal setting play in developing metacognitive thinkers?</a:t>
            </a:r>
          </a:p>
          <a:p>
            <a:pPr>
              <a:spcAft>
                <a:spcPts val="600"/>
              </a:spcAft>
            </a:pPr>
            <a:r>
              <a:rPr lang="en-US" sz="3200" i="1" dirty="0"/>
              <a:t>What type of goals might students set?</a:t>
            </a:r>
          </a:p>
          <a:p>
            <a:pPr>
              <a:spcAft>
                <a:spcPts val="600"/>
              </a:spcAft>
            </a:pPr>
            <a:r>
              <a:rPr lang="en-US" sz="3200" i="1" dirty="0"/>
              <a:t>Why is important to include action steps when setting goals?</a:t>
            </a:r>
          </a:p>
          <a:p>
            <a:pPr>
              <a:spcAft>
                <a:spcPts val="600"/>
              </a:spcAft>
            </a:pPr>
            <a:r>
              <a:rPr lang="en-US" sz="3200" i="1" dirty="0"/>
              <a:t>How can peer collaboration enhance the goal setting process?</a:t>
            </a:r>
          </a:p>
          <a:p>
            <a:pPr>
              <a:spcAft>
                <a:spcPts val="600"/>
              </a:spcAft>
            </a:pPr>
            <a:r>
              <a:rPr lang="en-US" sz="3200" i="1" dirty="0"/>
              <a:t>How might you support goal setting in your classroom and make it manageable?</a:t>
            </a:r>
          </a:p>
        </p:txBody>
      </p:sp>
    </p:spTree>
    <p:extLst>
      <p:ext uri="{BB962C8B-B14F-4D97-AF65-F5344CB8AC3E}">
        <p14:creationId xmlns:p14="http://schemas.microsoft.com/office/powerpoint/2010/main" val="2304653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15" name="Title 3">
            <a:extLst>
              <a:ext uri="{FF2B5EF4-FFF2-40B4-BE49-F238E27FC236}">
                <a16:creationId xmlns:a16="http://schemas.microsoft.com/office/drawing/2014/main" id="{4DF5E2AD-D904-48C5-F057-EA9A02A1FFAF}"/>
              </a:ext>
            </a:extLst>
          </p:cNvPr>
          <p:cNvSpPr txBox="1">
            <a:spLocks noGrp="1"/>
          </p:cNvSpPr>
          <p:nvPr>
            <p:ph type="title"/>
          </p:nvPr>
        </p:nvSpPr>
        <p:spPr>
          <a:xfrm>
            <a:off x="1600200" y="365126"/>
            <a:ext cx="10515600" cy="10289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ptos" panose="020B0004020202020204" pitchFamily="34" charset="0"/>
                <a:ea typeface="+mj-ea"/>
                <a:cs typeface="+mj-cs"/>
                <a:sym typeface="Arial"/>
              </a:rPr>
              <a:t>Strategy Spotlight: Pre-Task Prompts &amp; Stem Statements</a:t>
            </a:r>
          </a:p>
        </p:txBody>
      </p:sp>
      <p:sp>
        <p:nvSpPr>
          <p:cNvPr id="11" name="Content Placeholder 10">
            <a:extLst>
              <a:ext uri="{FF2B5EF4-FFF2-40B4-BE49-F238E27FC236}">
                <a16:creationId xmlns:a16="http://schemas.microsoft.com/office/drawing/2014/main" id="{CD645BC6-AC5D-DB44-0564-9C74016AF4D3}"/>
              </a:ext>
            </a:extLst>
          </p:cNvPr>
          <p:cNvSpPr>
            <a:spLocks noGrp="1"/>
          </p:cNvSpPr>
          <p:nvPr>
            <p:ph sz="half" idx="1"/>
          </p:nvPr>
        </p:nvSpPr>
        <p:spPr>
          <a:xfrm>
            <a:off x="512618" y="1659367"/>
            <a:ext cx="3976255" cy="3896306"/>
          </a:xfrm>
          <a:solidFill>
            <a:schemeClr val="bg1"/>
          </a:solidFill>
          <a:ln w="31750">
            <a:noFill/>
          </a:ln>
        </p:spPr>
        <p:txBody>
          <a:bodyPr/>
          <a:lstStyle/>
          <a:p>
            <a:pPr marL="114300" indent="0" algn="ctr">
              <a:buNone/>
            </a:pPr>
            <a:r>
              <a:rPr lang="en-US" sz="2800" b="1" dirty="0">
                <a:solidFill>
                  <a:schemeClr val="dk1"/>
                </a:solidFill>
              </a:rPr>
              <a:t>KWL Chart</a:t>
            </a:r>
            <a:endParaRPr lang="en-US" b="1" dirty="0"/>
          </a:p>
          <a:p>
            <a:pPr marL="114300" lvl="0" indent="0" algn="l" rtl="0">
              <a:lnSpc>
                <a:spcPct val="90000"/>
              </a:lnSpc>
              <a:spcBef>
                <a:spcPts val="1000"/>
              </a:spcBef>
              <a:spcAft>
                <a:spcPts val="0"/>
              </a:spcAft>
              <a:buSzPts val="1800"/>
              <a:buNone/>
            </a:pPr>
            <a:endParaRPr lang="en-US" b="1" dirty="0"/>
          </a:p>
          <a:p>
            <a:pPr marL="114300" lvl="0" indent="0" algn="l" rtl="0">
              <a:lnSpc>
                <a:spcPct val="90000"/>
              </a:lnSpc>
              <a:spcBef>
                <a:spcPts val="1000"/>
              </a:spcBef>
              <a:spcAft>
                <a:spcPts val="0"/>
              </a:spcAft>
              <a:buSzPts val="1800"/>
              <a:buNone/>
            </a:pPr>
            <a:r>
              <a:rPr lang="en-US" b="1" dirty="0"/>
              <a:t>K</a:t>
            </a:r>
            <a:r>
              <a:rPr lang="en-US" dirty="0"/>
              <a:t> = </a:t>
            </a:r>
            <a:r>
              <a:rPr lang="en-US" i="1" dirty="0"/>
              <a:t>What do I </a:t>
            </a:r>
            <a:r>
              <a:rPr lang="en-US" b="1" i="1" dirty="0">
                <a:solidFill>
                  <a:schemeClr val="accent1"/>
                </a:solidFill>
              </a:rPr>
              <a:t>know</a:t>
            </a:r>
            <a:r>
              <a:rPr lang="en-US" i="1" dirty="0"/>
              <a:t>?</a:t>
            </a:r>
          </a:p>
          <a:p>
            <a:pPr marL="114300" lvl="0" indent="0" algn="l" rtl="0">
              <a:lnSpc>
                <a:spcPct val="90000"/>
              </a:lnSpc>
              <a:spcBef>
                <a:spcPts val="1000"/>
              </a:spcBef>
              <a:spcAft>
                <a:spcPts val="0"/>
              </a:spcAft>
              <a:buSzPts val="1800"/>
              <a:buNone/>
            </a:pPr>
            <a:endParaRPr lang="en-US" dirty="0"/>
          </a:p>
          <a:p>
            <a:pPr marL="114300" lvl="0" indent="0" algn="l" rtl="0">
              <a:lnSpc>
                <a:spcPct val="90000"/>
              </a:lnSpc>
              <a:spcBef>
                <a:spcPts val="1000"/>
              </a:spcBef>
              <a:spcAft>
                <a:spcPts val="0"/>
              </a:spcAft>
              <a:buSzPts val="1800"/>
              <a:buNone/>
            </a:pPr>
            <a:r>
              <a:rPr lang="en-US" b="1" dirty="0"/>
              <a:t>W </a:t>
            </a:r>
            <a:r>
              <a:rPr lang="en-US" dirty="0"/>
              <a:t>= </a:t>
            </a:r>
            <a:r>
              <a:rPr lang="en-US" i="1" dirty="0"/>
              <a:t>What do I </a:t>
            </a:r>
            <a:r>
              <a:rPr lang="en-US" b="1" i="1" dirty="0">
                <a:solidFill>
                  <a:schemeClr val="accent1"/>
                </a:solidFill>
              </a:rPr>
              <a:t>want to know</a:t>
            </a:r>
            <a:r>
              <a:rPr lang="en-US" i="1" dirty="0"/>
              <a:t>?</a:t>
            </a:r>
          </a:p>
          <a:p>
            <a:pPr marL="114300" lvl="0" indent="0" algn="l" rtl="0">
              <a:lnSpc>
                <a:spcPct val="90000"/>
              </a:lnSpc>
              <a:spcBef>
                <a:spcPts val="1000"/>
              </a:spcBef>
              <a:spcAft>
                <a:spcPts val="0"/>
              </a:spcAft>
              <a:buSzPts val="1800"/>
              <a:buNone/>
            </a:pPr>
            <a:endParaRPr lang="en-US" dirty="0"/>
          </a:p>
          <a:p>
            <a:pPr marL="114300" lvl="0" indent="0" algn="l" rtl="0">
              <a:lnSpc>
                <a:spcPct val="90000"/>
              </a:lnSpc>
              <a:spcBef>
                <a:spcPts val="1000"/>
              </a:spcBef>
              <a:spcAft>
                <a:spcPts val="0"/>
              </a:spcAft>
              <a:buSzPts val="1800"/>
              <a:buNone/>
            </a:pPr>
            <a:r>
              <a:rPr lang="en-US" b="1" dirty="0"/>
              <a:t>L </a:t>
            </a:r>
            <a:r>
              <a:rPr lang="en-US" dirty="0"/>
              <a:t>= </a:t>
            </a:r>
            <a:r>
              <a:rPr lang="en-US" i="1" dirty="0"/>
              <a:t>What have I </a:t>
            </a:r>
            <a:r>
              <a:rPr lang="en-US" b="1" i="1" dirty="0">
                <a:solidFill>
                  <a:schemeClr val="accent1"/>
                </a:solidFill>
              </a:rPr>
              <a:t>learned</a:t>
            </a:r>
            <a:r>
              <a:rPr lang="en-US" i="1" dirty="0"/>
              <a:t>?</a:t>
            </a:r>
          </a:p>
          <a:p>
            <a:pPr marL="0" indent="0">
              <a:buNone/>
            </a:pPr>
            <a:endParaRPr lang="en-US" dirty="0"/>
          </a:p>
        </p:txBody>
      </p:sp>
      <p:sp>
        <p:nvSpPr>
          <p:cNvPr id="12" name="Content Placeholder 11">
            <a:extLst>
              <a:ext uri="{FF2B5EF4-FFF2-40B4-BE49-F238E27FC236}">
                <a16:creationId xmlns:a16="http://schemas.microsoft.com/office/drawing/2014/main" id="{52BD9C87-DFFB-71F0-C7F8-5B51355BD0F8}"/>
              </a:ext>
            </a:extLst>
          </p:cNvPr>
          <p:cNvSpPr>
            <a:spLocks noGrp="1"/>
          </p:cNvSpPr>
          <p:nvPr>
            <p:ph sz="half" idx="2"/>
          </p:nvPr>
        </p:nvSpPr>
        <p:spPr>
          <a:xfrm>
            <a:off x="4696691" y="1659367"/>
            <a:ext cx="6982691" cy="3896306"/>
          </a:xfrm>
          <a:ln w="31750">
            <a:noFill/>
          </a:ln>
        </p:spPr>
        <p:txBody>
          <a:bodyPr/>
          <a:lstStyle/>
          <a:p>
            <a:pPr marL="0" indent="0" algn="ctr">
              <a:buNone/>
            </a:pPr>
            <a:r>
              <a:rPr lang="en-US" sz="2800" b="1" dirty="0"/>
              <a:t>Stem Statements</a:t>
            </a:r>
          </a:p>
          <a:p>
            <a:pPr marL="346075" lvl="0" indent="-231775" algn="l" rtl="0">
              <a:lnSpc>
                <a:spcPct val="90000"/>
              </a:lnSpc>
              <a:spcBef>
                <a:spcPts val="1000"/>
              </a:spcBef>
              <a:spcAft>
                <a:spcPts val="0"/>
              </a:spcAft>
              <a:buSzPct val="100000"/>
            </a:pPr>
            <a:r>
              <a:rPr lang="en-US" dirty="0">
                <a:solidFill>
                  <a:schemeClr val="dk1"/>
                </a:solidFill>
              </a:rPr>
              <a:t>One thing I know about this topic is…</a:t>
            </a:r>
            <a:endParaRPr lang="en-US" dirty="0"/>
          </a:p>
          <a:p>
            <a:pPr marL="346075" lvl="0" indent="-231775" algn="l" rtl="0">
              <a:lnSpc>
                <a:spcPct val="90000"/>
              </a:lnSpc>
              <a:spcBef>
                <a:spcPts val="1000"/>
              </a:spcBef>
              <a:spcAft>
                <a:spcPts val="0"/>
              </a:spcAft>
              <a:buSzPct val="100000"/>
            </a:pPr>
            <a:r>
              <a:rPr lang="en-US" dirty="0">
                <a:solidFill>
                  <a:schemeClr val="dk1"/>
                </a:solidFill>
              </a:rPr>
              <a:t>I wonder about…</a:t>
            </a:r>
            <a:endParaRPr lang="en-US" dirty="0"/>
          </a:p>
          <a:p>
            <a:pPr marL="346075" lvl="0" indent="-231775" algn="l" rtl="0">
              <a:lnSpc>
                <a:spcPct val="90000"/>
              </a:lnSpc>
              <a:spcBef>
                <a:spcPts val="1000"/>
              </a:spcBef>
              <a:spcAft>
                <a:spcPts val="0"/>
              </a:spcAft>
              <a:buSzPct val="100000"/>
            </a:pPr>
            <a:r>
              <a:rPr lang="en-US" dirty="0">
                <a:solidFill>
                  <a:schemeClr val="dk1"/>
                </a:solidFill>
              </a:rPr>
              <a:t>This reminds me of…</a:t>
            </a:r>
            <a:endParaRPr lang="en-US" dirty="0"/>
          </a:p>
          <a:p>
            <a:pPr marL="346075" lvl="0" indent="-231775" algn="l" rtl="0">
              <a:lnSpc>
                <a:spcPct val="90000"/>
              </a:lnSpc>
              <a:spcBef>
                <a:spcPts val="1000"/>
              </a:spcBef>
              <a:spcAft>
                <a:spcPts val="0"/>
              </a:spcAft>
              <a:buSzPct val="100000"/>
            </a:pPr>
            <a:r>
              <a:rPr lang="en-US" dirty="0">
                <a:solidFill>
                  <a:schemeClr val="dk1"/>
                </a:solidFill>
              </a:rPr>
              <a:t>A word I’ve heard before that relates to this topic is________________.</a:t>
            </a:r>
            <a:endParaRPr lang="en-US" dirty="0"/>
          </a:p>
          <a:p>
            <a:pPr marL="346075" lvl="0" indent="-231775" algn="l" rtl="0">
              <a:lnSpc>
                <a:spcPct val="90000"/>
              </a:lnSpc>
              <a:spcBef>
                <a:spcPts val="1000"/>
              </a:spcBef>
              <a:spcAft>
                <a:spcPts val="0"/>
              </a:spcAft>
              <a:buSzPct val="100000"/>
            </a:pPr>
            <a:r>
              <a:rPr lang="en-US" dirty="0">
                <a:solidFill>
                  <a:schemeClr val="dk1"/>
                </a:solidFill>
              </a:rPr>
              <a:t>Knowledge about_____________ is connected to ________________.</a:t>
            </a:r>
            <a:endParaRPr lang="en-US" dirty="0"/>
          </a:p>
          <a:p>
            <a:pPr marL="346075" lvl="0" indent="-231775" algn="l" rtl="0">
              <a:lnSpc>
                <a:spcPct val="90000"/>
              </a:lnSpc>
              <a:spcBef>
                <a:spcPts val="1000"/>
              </a:spcBef>
              <a:spcAft>
                <a:spcPts val="0"/>
              </a:spcAft>
              <a:buSzPct val="100000"/>
            </a:pPr>
            <a:r>
              <a:rPr lang="en-US" dirty="0">
                <a:solidFill>
                  <a:schemeClr val="dk1"/>
                </a:solidFill>
              </a:rPr>
              <a:t>Some questions I have about this topic are…</a:t>
            </a:r>
            <a:endParaRPr lang="en-US" dirty="0"/>
          </a:p>
          <a:p>
            <a:pPr marL="0" indent="0">
              <a:buNone/>
            </a:pPr>
            <a:endParaRPr lang="en-US" dirty="0"/>
          </a:p>
        </p:txBody>
      </p:sp>
      <p:pic>
        <p:nvPicPr>
          <p:cNvPr id="2" name="Graphic 1">
            <a:extLst>
              <a:ext uri="{FF2B5EF4-FFF2-40B4-BE49-F238E27FC236}">
                <a16:creationId xmlns:a16="http://schemas.microsoft.com/office/drawing/2014/main" id="{411C20A3-6A74-5491-E262-74441487F48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3" name="Google Shape;620;p62">
            <a:extLst>
              <a:ext uri="{FF2B5EF4-FFF2-40B4-BE49-F238E27FC236}">
                <a16:creationId xmlns:a16="http://schemas.microsoft.com/office/drawing/2014/main" id="{11510DB4-8E52-70DC-0749-50C630AF5C17}"/>
              </a:ext>
            </a:extLst>
          </p:cNvPr>
          <p:cNvSpPr txBox="1"/>
          <p:nvPr/>
        </p:nvSpPr>
        <p:spPr>
          <a:xfrm>
            <a:off x="4252335" y="6154360"/>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cxnSp>
        <p:nvCxnSpPr>
          <p:cNvPr id="5" name="Straight Connector 4">
            <a:extLst>
              <a:ext uri="{FF2B5EF4-FFF2-40B4-BE49-F238E27FC236}">
                <a16:creationId xmlns:a16="http://schemas.microsoft.com/office/drawing/2014/main" id="{418FFD37-2B3C-9DFD-5B38-764B830B48A0}"/>
              </a:ext>
            </a:extLst>
          </p:cNvPr>
          <p:cNvCxnSpPr/>
          <p:nvPr/>
        </p:nvCxnSpPr>
        <p:spPr>
          <a:xfrm>
            <a:off x="4531476" y="1508760"/>
            <a:ext cx="0" cy="41719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836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0A7E72-4A89-46A4-AE25-61BF15B798BD}"/>
              </a:ext>
            </a:extLst>
          </p:cNvPr>
          <p:cNvSpPr>
            <a:spLocks noGrp="1"/>
          </p:cNvSpPr>
          <p:nvPr>
            <p:ph type="title"/>
          </p:nvPr>
        </p:nvSpPr>
        <p:spPr>
          <a:xfrm>
            <a:off x="1600200" y="365126"/>
            <a:ext cx="10515600" cy="1097280"/>
          </a:xfrm>
        </p:spPr>
        <p:txBody>
          <a:bodyPr/>
          <a:lstStyle/>
          <a:p>
            <a:r>
              <a:rPr lang="en-US" sz="3600" dirty="0">
                <a:solidFill>
                  <a:schemeClr val="tx1"/>
                </a:solidFill>
              </a:rPr>
              <a:t>Strategy Spotlight: </a:t>
            </a:r>
            <a:r>
              <a:rPr lang="en-US" sz="3600" dirty="0">
                <a:sym typeface="Arial"/>
              </a:rPr>
              <a:t>Pre-task</a:t>
            </a:r>
            <a:r>
              <a:rPr lang="en-US" sz="3600" dirty="0"/>
              <a:t> Organizational Tools</a:t>
            </a:r>
          </a:p>
        </p:txBody>
      </p:sp>
      <p:sp>
        <p:nvSpPr>
          <p:cNvPr id="3" name="Text Placeholder 2">
            <a:extLst>
              <a:ext uri="{FF2B5EF4-FFF2-40B4-BE49-F238E27FC236}">
                <a16:creationId xmlns:a16="http://schemas.microsoft.com/office/drawing/2014/main" id="{5742F6E5-EAA6-4B1A-96C3-EC1AC29DF963}"/>
              </a:ext>
            </a:extLst>
          </p:cNvPr>
          <p:cNvSpPr>
            <a:spLocks noGrp="1"/>
          </p:cNvSpPr>
          <p:nvPr>
            <p:ph idx="1"/>
          </p:nvPr>
        </p:nvSpPr>
        <p:spPr/>
        <p:txBody>
          <a:bodyPr/>
          <a:lstStyle/>
          <a:p>
            <a:pPr>
              <a:spcAft>
                <a:spcPts val="600"/>
              </a:spcAft>
            </a:pPr>
            <a:r>
              <a:rPr lang="en-US" dirty="0"/>
              <a:t>Pre-task organizational tools activate student thinking and provide structure to learning.</a:t>
            </a:r>
          </a:p>
          <a:p>
            <a:pPr>
              <a:spcAft>
                <a:spcPts val="600"/>
              </a:spcAft>
            </a:pPr>
            <a:r>
              <a:rPr lang="en-US" dirty="0"/>
              <a:t>Tools alone are not enough.</a:t>
            </a:r>
          </a:p>
          <a:p>
            <a:pPr>
              <a:spcAft>
                <a:spcPts val="600"/>
              </a:spcAft>
            </a:pPr>
            <a:r>
              <a:rPr lang="en-US" dirty="0"/>
              <a:t>I</a:t>
            </a:r>
            <a:r>
              <a:rPr lang="en-US" b="0" dirty="0"/>
              <a:t>nstructional support (both implicit and explicit) must be provided along with the tool. </a:t>
            </a:r>
            <a:endParaRPr lang="en-US" dirty="0"/>
          </a:p>
          <a:p>
            <a:endParaRPr lang="en-US" dirty="0"/>
          </a:p>
          <a:p>
            <a:endParaRPr lang="en-US" dirty="0"/>
          </a:p>
        </p:txBody>
      </p:sp>
      <p:pic>
        <p:nvPicPr>
          <p:cNvPr id="2" name="Graphic 1">
            <a:extLst>
              <a:ext uri="{FF2B5EF4-FFF2-40B4-BE49-F238E27FC236}">
                <a16:creationId xmlns:a16="http://schemas.microsoft.com/office/drawing/2014/main" id="{45248B82-106C-4E34-1769-75D6C710982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pic>
        <p:nvPicPr>
          <p:cNvPr id="7" name="Picture 6" descr="Example of organizational tool.">
            <a:extLst>
              <a:ext uri="{FF2B5EF4-FFF2-40B4-BE49-F238E27FC236}">
                <a16:creationId xmlns:a16="http://schemas.microsoft.com/office/drawing/2014/main" id="{30A56DA9-E65D-4E2C-8500-926E2ABCE932}"/>
              </a:ext>
            </a:extLst>
          </p:cNvPr>
          <p:cNvPicPr>
            <a:picLocks noChangeAspect="1"/>
          </p:cNvPicPr>
          <p:nvPr/>
        </p:nvPicPr>
        <p:blipFill>
          <a:blip r:embed="rId5"/>
          <a:stretch>
            <a:fillRect/>
          </a:stretch>
        </p:blipFill>
        <p:spPr>
          <a:xfrm>
            <a:off x="1273219" y="3636327"/>
            <a:ext cx="9645561" cy="2564675"/>
          </a:xfrm>
          <a:prstGeom prst="rect">
            <a:avLst/>
          </a:prstGeom>
        </p:spPr>
      </p:pic>
    </p:spTree>
    <p:extLst>
      <p:ext uri="{BB962C8B-B14F-4D97-AF65-F5344CB8AC3E}">
        <p14:creationId xmlns:p14="http://schemas.microsoft.com/office/powerpoint/2010/main" val="272689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#4</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a:xfrm>
            <a:off x="838200" y="838200"/>
            <a:ext cx="10515600" cy="4834255"/>
          </a:xfrm>
        </p:spPr>
        <p:txBody>
          <a:bodyPr/>
          <a:lstStyle/>
          <a:p>
            <a:pPr marL="0" indent="0">
              <a:spcBef>
                <a:spcPts val="0"/>
              </a:spcBef>
              <a:buNone/>
            </a:pPr>
            <a:r>
              <a:rPr lang="en-US" sz="2800" b="1" dirty="0"/>
              <a:t>Supplies and information needed</a:t>
            </a:r>
          </a:p>
          <a:p>
            <a:r>
              <a:rPr lang="en-US" sz="2400" dirty="0"/>
              <a:t>WIFI access for presenter and participants</a:t>
            </a:r>
          </a:p>
          <a:p>
            <a:r>
              <a:rPr lang="en-US" sz="2400" dirty="0"/>
              <a:t>Access to videos (through WIFI if available, but download to flash drive as a back-up)</a:t>
            </a:r>
          </a:p>
          <a:p>
            <a:r>
              <a:rPr lang="en-US" sz="2400" dirty="0"/>
              <a:t>Chart paper</a:t>
            </a:r>
          </a:p>
          <a:p>
            <a:r>
              <a:rPr lang="en-US" sz="2400" dirty="0"/>
              <a:t>Plain paper</a:t>
            </a:r>
          </a:p>
          <a:p>
            <a:r>
              <a:rPr lang="en-US" sz="2400" dirty="0"/>
              <a:t>Markers and highlighters</a:t>
            </a:r>
          </a:p>
          <a:p>
            <a:r>
              <a:rPr lang="en-US" sz="2400" dirty="0"/>
              <a:t>Post-it-Notes</a:t>
            </a:r>
          </a:p>
          <a:p>
            <a:r>
              <a:rPr lang="en-US" sz="2400" dirty="0"/>
              <a:t>Consider inserting QR codes and requesting that participants bring a device with a QR reader to scan codes for easy access to documents</a:t>
            </a:r>
          </a:p>
          <a:p>
            <a:pPr marL="0" indent="0">
              <a:buNone/>
            </a:pPr>
            <a:endParaRPr lang="en-US" dirty="0"/>
          </a:p>
        </p:txBody>
      </p:sp>
    </p:spTree>
    <p:extLst>
      <p:ext uri="{BB962C8B-B14F-4D97-AF65-F5344CB8AC3E}">
        <p14:creationId xmlns:p14="http://schemas.microsoft.com/office/powerpoint/2010/main" val="1937196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3DAD24-5C84-5691-EF6D-A92DFE316E78}"/>
              </a:ext>
            </a:extLst>
          </p:cNvPr>
          <p:cNvSpPr>
            <a:spLocks noGrp="1"/>
          </p:cNvSpPr>
          <p:nvPr>
            <p:ph type="title"/>
          </p:nvPr>
        </p:nvSpPr>
        <p:spPr>
          <a:xfrm>
            <a:off x="838199" y="365126"/>
            <a:ext cx="11163301" cy="1097280"/>
          </a:xfrm>
        </p:spPr>
        <p:txBody>
          <a:bodyPr anchor="ctr" anchorCtr="0"/>
          <a:lstStyle/>
          <a:p>
            <a:r>
              <a:rPr lang="en-US" sz="2800" b="1" dirty="0">
                <a:latin typeface="+mj-lt"/>
                <a:ea typeface="Calibri"/>
                <a:cs typeface="Calibri"/>
                <a:sym typeface="Calibri"/>
              </a:rPr>
              <a:t>Sc</a:t>
            </a:r>
            <a:r>
              <a:rPr lang="en-US" sz="2800" dirty="0">
                <a:latin typeface="+mj-lt"/>
                <a:ea typeface="Calibri"/>
                <a:cs typeface="Calibri"/>
                <a:sym typeface="Calibri"/>
              </a:rPr>
              <a:t>enarios: </a:t>
            </a:r>
            <a:r>
              <a:rPr lang="en-US" sz="2800" dirty="0">
                <a:solidFill>
                  <a:schemeClr val="tx1"/>
                </a:solidFill>
                <a:latin typeface="+mj-lt"/>
                <a:ea typeface="Calibri"/>
                <a:cs typeface="Calibri"/>
                <a:sym typeface="Calibri"/>
              </a:rPr>
              <a:t>Pre-task Organizational Tools and Instructional Support</a:t>
            </a:r>
            <a:endParaRPr lang="en-US" sz="2800" dirty="0">
              <a:latin typeface="+mj-lt"/>
            </a:endParaRPr>
          </a:p>
        </p:txBody>
      </p:sp>
      <p:sp>
        <p:nvSpPr>
          <p:cNvPr id="7" name="Text Placeholder 6">
            <a:extLst>
              <a:ext uri="{FF2B5EF4-FFF2-40B4-BE49-F238E27FC236}">
                <a16:creationId xmlns:a16="http://schemas.microsoft.com/office/drawing/2014/main" id="{898188E7-7838-4E30-BEA0-D98FC3543502}"/>
              </a:ext>
            </a:extLst>
          </p:cNvPr>
          <p:cNvSpPr>
            <a:spLocks noGrp="1"/>
          </p:cNvSpPr>
          <p:nvPr>
            <p:ph idx="1"/>
          </p:nvPr>
        </p:nvSpPr>
        <p:spPr/>
        <p:txBody>
          <a:bodyPr>
            <a:normAutofit/>
          </a:bodyPr>
          <a:lstStyle/>
          <a:p>
            <a:pPr marL="234950" lvl="0" indent="-234950" algn="l" rtl="0">
              <a:lnSpc>
                <a:spcPct val="90000"/>
              </a:lnSpc>
              <a:spcBef>
                <a:spcPts val="1000"/>
              </a:spcBef>
              <a:spcAft>
                <a:spcPts val="0"/>
              </a:spcAft>
              <a:buClr>
                <a:schemeClr val="dk1"/>
              </a:buClr>
              <a:buSzPct val="100000"/>
              <a:buChar char="•"/>
            </a:pPr>
            <a:r>
              <a:rPr lang="en-US" sz="2800" dirty="0"/>
              <a:t>Work in collaborative teams </a:t>
            </a:r>
          </a:p>
          <a:p>
            <a:pPr marL="234950" lvl="0" indent="-234950" algn="l" rtl="0">
              <a:lnSpc>
                <a:spcPct val="90000"/>
              </a:lnSpc>
              <a:spcBef>
                <a:spcPts val="1000"/>
              </a:spcBef>
              <a:spcAft>
                <a:spcPts val="0"/>
              </a:spcAft>
              <a:buClr>
                <a:schemeClr val="dk1"/>
              </a:buClr>
              <a:buSzPct val="100000"/>
              <a:buChar char="•"/>
            </a:pPr>
            <a:r>
              <a:rPr lang="en-US" sz="2800" dirty="0"/>
              <a:t>Take turns reading the actions of each teacher on the scenario handout</a:t>
            </a:r>
          </a:p>
          <a:p>
            <a:pPr marL="234950" lvl="0" indent="-234950" algn="l" rtl="0">
              <a:lnSpc>
                <a:spcPct val="90000"/>
              </a:lnSpc>
              <a:spcBef>
                <a:spcPts val="1000"/>
              </a:spcBef>
              <a:spcAft>
                <a:spcPts val="0"/>
              </a:spcAft>
              <a:buClr>
                <a:schemeClr val="dk1"/>
              </a:buClr>
              <a:buSzPct val="100000"/>
              <a:buChar char="•"/>
            </a:pPr>
            <a:r>
              <a:rPr lang="en-US" sz="2800" dirty="0"/>
              <a:t>Discuss the instructional support each teacher provides to foster metacognition</a:t>
            </a:r>
          </a:p>
          <a:p>
            <a:pPr marL="234950" lvl="0" indent="-234950" algn="l" rtl="0">
              <a:lnSpc>
                <a:spcPct val="90000"/>
              </a:lnSpc>
              <a:spcBef>
                <a:spcPts val="1000"/>
              </a:spcBef>
              <a:spcAft>
                <a:spcPts val="0"/>
              </a:spcAft>
              <a:buClr>
                <a:schemeClr val="dk1"/>
              </a:buClr>
              <a:buSzPct val="100000"/>
              <a:buChar char="•"/>
            </a:pPr>
            <a:r>
              <a:rPr lang="en-US" sz="2800" dirty="0"/>
              <a:t>Determine key instructional supports needed to enhance student metacognitive thinking when using organizational tools</a:t>
            </a:r>
          </a:p>
          <a:p>
            <a:pPr marL="0" marR="0" lvl="0" indent="0" algn="l" rtl="0">
              <a:lnSpc>
                <a:spcPct val="100000"/>
              </a:lnSpc>
              <a:spcBef>
                <a:spcPts val="0"/>
              </a:spcBef>
              <a:spcAft>
                <a:spcPts val="0"/>
              </a:spcAft>
              <a:buNone/>
            </a:pPr>
            <a:r>
              <a:rPr lang="en-US" sz="3200" dirty="0"/>
              <a:t>                                                                                        </a:t>
            </a:r>
          </a:p>
          <a:p>
            <a:pPr marL="0" marR="0" lvl="0" indent="0" algn="l" rtl="0">
              <a:lnSpc>
                <a:spcPct val="100000"/>
              </a:lnSpc>
              <a:spcBef>
                <a:spcPts val="0"/>
              </a:spcBef>
              <a:spcAft>
                <a:spcPts val="0"/>
              </a:spcAft>
              <a:buNone/>
            </a:pPr>
            <a:r>
              <a:rPr lang="en-US" sz="1900" dirty="0"/>
              <a:t>                                                                                                                                                                       </a:t>
            </a:r>
            <a:endParaRPr lang="en-US" sz="3200" dirty="0"/>
          </a:p>
          <a:p>
            <a:pPr marL="114300" indent="0">
              <a:buNone/>
            </a:pPr>
            <a:endParaRPr lang="en-US" dirty="0"/>
          </a:p>
        </p:txBody>
      </p:sp>
      <p:sp>
        <p:nvSpPr>
          <p:cNvPr id="3" name="Google Shape;620;p62">
            <a:extLst>
              <a:ext uri="{FF2B5EF4-FFF2-40B4-BE49-F238E27FC236}">
                <a16:creationId xmlns:a16="http://schemas.microsoft.com/office/drawing/2014/main" id="{E6771E89-640B-5A73-11D9-3ABA7F2FB1CB}"/>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Peteranetz</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2016</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1903116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e682518dd1_0_47"/>
          <p:cNvSpPr txBox="1">
            <a:spLocks noGrp="1"/>
          </p:cNvSpPr>
          <p:nvPr>
            <p:ph type="title"/>
          </p:nvPr>
        </p:nvSpPr>
        <p:spPr>
          <a:xfrm>
            <a:off x="1600200" y="365126"/>
            <a:ext cx="10515600" cy="109728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3600" dirty="0">
                <a:solidFill>
                  <a:schemeClr val="tx1"/>
                </a:solidFill>
              </a:rPr>
              <a:t>Strategy Spotlight: Making Predictions Using BET</a:t>
            </a:r>
            <a:endParaRPr sz="3600" dirty="0"/>
          </a:p>
        </p:txBody>
      </p:sp>
      <p:sp>
        <p:nvSpPr>
          <p:cNvPr id="608" name="Google Shape;608;ge682518dd1_0_4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3200" b="1" dirty="0"/>
              <a:t>B </a:t>
            </a:r>
            <a:r>
              <a:rPr lang="en-US" sz="3200" dirty="0"/>
              <a:t>=</a:t>
            </a:r>
            <a:r>
              <a:rPr lang="en-US" sz="3200" b="1" dirty="0">
                <a:solidFill>
                  <a:schemeClr val="accent1"/>
                </a:solidFill>
              </a:rPr>
              <a:t> Base </a:t>
            </a:r>
            <a:r>
              <a:rPr lang="en-US" sz="3200" dirty="0"/>
              <a:t>your prediction on facts or information at hand</a:t>
            </a:r>
            <a:endParaRPr sz="3200" dirty="0"/>
          </a:p>
          <a:p>
            <a:pPr marL="0" lvl="0" indent="0" algn="l" rtl="0">
              <a:lnSpc>
                <a:spcPct val="90000"/>
              </a:lnSpc>
              <a:spcBef>
                <a:spcPts val="1000"/>
              </a:spcBef>
              <a:spcAft>
                <a:spcPts val="0"/>
              </a:spcAft>
              <a:buSzPts val="1800"/>
              <a:buNone/>
            </a:pPr>
            <a:endParaRPr sz="3200" dirty="0"/>
          </a:p>
          <a:p>
            <a:pPr marL="0" lvl="0" indent="0" algn="l" rtl="0">
              <a:lnSpc>
                <a:spcPct val="90000"/>
              </a:lnSpc>
              <a:spcBef>
                <a:spcPts val="1000"/>
              </a:spcBef>
              <a:spcAft>
                <a:spcPts val="0"/>
              </a:spcAft>
              <a:buSzPts val="1800"/>
              <a:buNone/>
            </a:pPr>
            <a:r>
              <a:rPr lang="en-US" sz="3200" b="1" dirty="0"/>
              <a:t>E </a:t>
            </a:r>
            <a:r>
              <a:rPr lang="en-US" sz="3200" dirty="0"/>
              <a:t>= </a:t>
            </a:r>
            <a:r>
              <a:rPr lang="en-US" sz="3200" b="1" dirty="0">
                <a:solidFill>
                  <a:schemeClr val="accent1"/>
                </a:solidFill>
              </a:rPr>
              <a:t>Express</a:t>
            </a:r>
            <a:r>
              <a:rPr lang="en-US" sz="3200" dirty="0"/>
              <a:t> probabilities and possibilities</a:t>
            </a:r>
            <a:endParaRPr sz="3200" dirty="0"/>
          </a:p>
          <a:p>
            <a:pPr marL="0" lvl="0" indent="0" algn="l" rtl="0">
              <a:lnSpc>
                <a:spcPct val="90000"/>
              </a:lnSpc>
              <a:spcBef>
                <a:spcPts val="1000"/>
              </a:spcBef>
              <a:spcAft>
                <a:spcPts val="0"/>
              </a:spcAft>
              <a:buSzPts val="1800"/>
              <a:buNone/>
            </a:pPr>
            <a:endParaRPr sz="3200" dirty="0"/>
          </a:p>
          <a:p>
            <a:pPr marL="0" lvl="0" indent="0" algn="l" rtl="0">
              <a:lnSpc>
                <a:spcPct val="90000"/>
              </a:lnSpc>
              <a:spcBef>
                <a:spcPts val="1000"/>
              </a:spcBef>
              <a:spcAft>
                <a:spcPts val="0"/>
              </a:spcAft>
              <a:buSzPts val="1800"/>
              <a:buNone/>
            </a:pPr>
            <a:r>
              <a:rPr lang="en-US" sz="3200" b="1" dirty="0"/>
              <a:t>T </a:t>
            </a:r>
            <a:r>
              <a:rPr lang="en-US" sz="3200" dirty="0"/>
              <a:t>= </a:t>
            </a:r>
            <a:r>
              <a:rPr lang="en-US" sz="3200" b="1" dirty="0">
                <a:solidFill>
                  <a:schemeClr val="accent1"/>
                </a:solidFill>
              </a:rPr>
              <a:t>Take</a:t>
            </a:r>
            <a:r>
              <a:rPr lang="en-US" sz="3200" dirty="0"/>
              <a:t> a reasonable guess</a:t>
            </a:r>
            <a:endParaRPr sz="3200" dirty="0"/>
          </a:p>
          <a:p>
            <a:pPr marL="0" lvl="0" indent="0" algn="l" rtl="0">
              <a:lnSpc>
                <a:spcPct val="90000"/>
              </a:lnSpc>
              <a:spcBef>
                <a:spcPts val="1000"/>
              </a:spcBef>
              <a:spcAft>
                <a:spcPts val="0"/>
              </a:spcAft>
              <a:buSzPts val="1800"/>
              <a:buNone/>
            </a:pPr>
            <a:endParaRPr sz="3800" dirty="0"/>
          </a:p>
          <a:p>
            <a:pPr marL="7315200" lvl="0" indent="457200" algn="l" rtl="0">
              <a:lnSpc>
                <a:spcPct val="90000"/>
              </a:lnSpc>
              <a:spcBef>
                <a:spcPts val="1000"/>
              </a:spcBef>
              <a:spcAft>
                <a:spcPts val="0"/>
              </a:spcAft>
              <a:buSzPts val="1800"/>
              <a:buNone/>
            </a:pPr>
            <a:r>
              <a:rPr lang="en-US" sz="1600" dirty="0"/>
              <a:t>                 </a:t>
            </a:r>
            <a:endParaRPr sz="1600" dirty="0"/>
          </a:p>
        </p:txBody>
      </p:sp>
      <p:pic>
        <p:nvPicPr>
          <p:cNvPr id="2" name="Graphic 1">
            <a:extLst>
              <a:ext uri="{FF2B5EF4-FFF2-40B4-BE49-F238E27FC236}">
                <a16:creationId xmlns:a16="http://schemas.microsoft.com/office/drawing/2014/main" id="{5BEA3A93-A303-9D67-D677-69663C0CA37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4" name="Google Shape;620;p62">
            <a:extLst>
              <a:ext uri="{FF2B5EF4-FFF2-40B4-BE49-F238E27FC236}">
                <a16:creationId xmlns:a16="http://schemas.microsoft.com/office/drawing/2014/main" id="{E9E54BF3-EF78-A103-FBC0-2313C2F6B1F5}"/>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3"/>
        <p:cNvGrpSpPr/>
        <p:nvPr/>
      </p:nvGrpSpPr>
      <p:grpSpPr>
        <a:xfrm>
          <a:off x="0" y="0"/>
          <a:ext cx="0" cy="0"/>
          <a:chOff x="0" y="0"/>
          <a:chExt cx="0" cy="0"/>
        </a:xfrm>
      </p:grpSpPr>
      <p:sp>
        <p:nvSpPr>
          <p:cNvPr id="4" name="Google Shape;569;ge682518dd1_0_457">
            <a:extLst>
              <a:ext uri="{FF2B5EF4-FFF2-40B4-BE49-F238E27FC236}">
                <a16:creationId xmlns:a16="http://schemas.microsoft.com/office/drawing/2014/main" id="{8E839E3F-1FE9-11F2-4F99-8068BB1CA34C}"/>
              </a:ext>
            </a:extLst>
          </p:cNvPr>
          <p:cNvSpPr txBox="1">
            <a:spLocks noGrp="1"/>
          </p:cNvSpPr>
          <p:nvPr>
            <p:ph type="title"/>
          </p:nvPr>
        </p:nvSpPr>
        <p:spPr>
          <a:xfrm>
            <a:off x="1600200" y="365126"/>
            <a:ext cx="10515600" cy="86768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b="1" dirty="0">
                <a:solidFill>
                  <a:schemeClr val="tx1"/>
                </a:solidFill>
              </a:rPr>
              <a:t>Strategy Spotlight: </a:t>
            </a:r>
            <a:r>
              <a:rPr lang="en-US" sz="4000" b="1" dirty="0"/>
              <a:t>Making Predictions</a:t>
            </a:r>
            <a:endParaRPr sz="4000" b="1" dirty="0"/>
          </a:p>
        </p:txBody>
      </p:sp>
      <p:pic>
        <p:nvPicPr>
          <p:cNvPr id="618" name="Google Shape;618;p35" descr="Picture of video">
            <a:hlinkClick r:id="rId3"/>
          </p:cNvPr>
          <p:cNvPicPr preferRelativeResize="0"/>
          <p:nvPr/>
        </p:nvPicPr>
        <p:blipFill rotWithShape="1">
          <a:blip r:embed="rId4">
            <a:alphaModFix/>
          </a:blip>
          <a:srcRect/>
          <a:stretch/>
        </p:blipFill>
        <p:spPr>
          <a:xfrm>
            <a:off x="1110023" y="1454727"/>
            <a:ext cx="9971954" cy="4228673"/>
          </a:xfrm>
          <a:prstGeom prst="rect">
            <a:avLst/>
          </a:prstGeom>
          <a:noFill/>
          <a:ln>
            <a:noFill/>
          </a:ln>
        </p:spPr>
      </p:pic>
      <p:pic>
        <p:nvPicPr>
          <p:cNvPr id="2" name="Graphic 1">
            <a:extLst>
              <a:ext uri="{FF2B5EF4-FFF2-40B4-BE49-F238E27FC236}">
                <a16:creationId xmlns:a16="http://schemas.microsoft.com/office/drawing/2014/main" id="{3DF92721-40A8-FE92-FC14-D385852B550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072" y="-4477"/>
            <a:ext cx="1155729" cy="135761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2" name="Graphic 1" descr="A large thought bubble pointing to the child's head">
            <a:extLst>
              <a:ext uri="{FF2B5EF4-FFF2-40B4-BE49-F238E27FC236}">
                <a16:creationId xmlns:a16="http://schemas.microsoft.com/office/drawing/2014/main" id="{9B36F624-EC19-FADB-F124-631803AD83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951045" y="1120180"/>
            <a:ext cx="3409373" cy="2925757"/>
          </a:xfrm>
          <a:prstGeom prst="rect">
            <a:avLst/>
          </a:prstGeom>
        </p:spPr>
      </p:pic>
      <p:sp>
        <p:nvSpPr>
          <p:cNvPr id="4" name="Google Shape;641;gb8d5bc5bf5_0_7">
            <a:extLst>
              <a:ext uri="{FF2B5EF4-FFF2-40B4-BE49-F238E27FC236}">
                <a16:creationId xmlns:a16="http://schemas.microsoft.com/office/drawing/2014/main" id="{0C16A88D-282C-6A4F-4EF8-BF915D16F5B2}"/>
              </a:ext>
            </a:extLst>
          </p:cNvPr>
          <p:cNvSpPr txBox="1">
            <a:spLocks noGrp="1"/>
          </p:cNvSpPr>
          <p:nvPr>
            <p:ph type="title" idx="4294967295"/>
          </p:nvPr>
        </p:nvSpPr>
        <p:spPr>
          <a:xfrm>
            <a:off x="6570675" y="1341438"/>
            <a:ext cx="2170112" cy="2032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1" i="1" u="none" strike="noStrike" kern="0" cap="none" spc="0" normalizeH="0" baseline="0" noProof="0" dirty="0">
                <a:ln>
                  <a:noFill/>
                </a:ln>
                <a:solidFill>
                  <a:srgbClr val="000000"/>
                </a:solidFill>
                <a:effectLst/>
                <a:uLnTx/>
                <a:uFillTx/>
                <a:latin typeface="Calibri"/>
                <a:ea typeface="Calibri"/>
                <a:cs typeface="Calibri"/>
                <a:sym typeface="Calibri"/>
              </a:rPr>
              <a:t>Is this making sense to me?</a:t>
            </a:r>
          </a:p>
        </p:txBody>
      </p:sp>
      <p:pic>
        <p:nvPicPr>
          <p:cNvPr id="5" name="Graphic 4" descr="A drawing of a child thinking">
            <a:extLst>
              <a:ext uri="{FF2B5EF4-FFF2-40B4-BE49-F238E27FC236}">
                <a16:creationId xmlns:a16="http://schemas.microsoft.com/office/drawing/2014/main" id="{06BC2548-C06F-9B88-AF9F-41036873C8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29401" y="3372782"/>
            <a:ext cx="2276199" cy="3235979"/>
          </a:xfrm>
          <a:prstGeom prst="rect">
            <a:avLst/>
          </a:prstGeom>
        </p:spPr>
      </p:pic>
      <p:sp>
        <p:nvSpPr>
          <p:cNvPr id="6" name="Google Shape;620;p62">
            <a:extLst>
              <a:ext uri="{FF2B5EF4-FFF2-40B4-BE49-F238E27FC236}">
                <a16:creationId xmlns:a16="http://schemas.microsoft.com/office/drawing/2014/main" id="{E1D6D2EE-44B8-AF42-00A6-0FF57DC40B58}"/>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CACA3-6732-1A1F-7EB6-0B2A47EE510A}"/>
              </a:ext>
            </a:extLst>
          </p:cNvPr>
          <p:cNvSpPr txBox="1">
            <a:spLocks noGrp="1"/>
          </p:cNvSpPr>
          <p:nvPr>
            <p:ph type="title"/>
          </p:nvPr>
        </p:nvSpPr>
        <p:spPr>
          <a:xfrm>
            <a:off x="838200" y="365126"/>
            <a:ext cx="11353800" cy="86768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r>
              <a:rPr lang="en-US" sz="4000" b="1" dirty="0">
                <a:solidFill>
                  <a:schemeClr val="tx1"/>
                </a:solidFill>
                <a:cs typeface="Calibri" panose="020F0502020204030204" pitchFamily="34" charset="0"/>
              </a:rPr>
              <a:t>Metacognitive Note Catcher</a:t>
            </a:r>
          </a:p>
        </p:txBody>
      </p:sp>
      <p:sp>
        <p:nvSpPr>
          <p:cNvPr id="2" name="Google Shape;620;p62">
            <a:extLst>
              <a:ext uri="{FF2B5EF4-FFF2-40B4-BE49-F238E27FC236}">
                <a16:creationId xmlns:a16="http://schemas.microsoft.com/office/drawing/2014/main" id="{95A609F0-6131-6A9D-D16D-130F68B6DBB0}"/>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adapted from Centre for Innovation and Excellence in Learning, 2017</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graphicFrame>
        <p:nvGraphicFramePr>
          <p:cNvPr id="6" name="Table 5">
            <a:extLst>
              <a:ext uri="{FF2B5EF4-FFF2-40B4-BE49-F238E27FC236}">
                <a16:creationId xmlns:a16="http://schemas.microsoft.com/office/drawing/2014/main" id="{857685D0-5A78-A172-5DF4-F52B3A5DD27D}"/>
              </a:ext>
            </a:extLst>
          </p:cNvPr>
          <p:cNvGraphicFramePr>
            <a:graphicFrameLocks noGrp="1"/>
          </p:cNvGraphicFramePr>
          <p:nvPr>
            <p:extLst>
              <p:ext uri="{D42A27DB-BD31-4B8C-83A1-F6EECF244321}">
                <p14:modId xmlns:p14="http://schemas.microsoft.com/office/powerpoint/2010/main" val="3653628435"/>
              </p:ext>
            </p:extLst>
          </p:nvPr>
        </p:nvGraphicFramePr>
        <p:xfrm>
          <a:off x="2824096" y="1805632"/>
          <a:ext cx="6543809" cy="3760780"/>
        </p:xfrm>
        <a:graphic>
          <a:graphicData uri="http://schemas.openxmlformats.org/drawingml/2006/table">
            <a:tbl>
              <a:tblPr firstRow="1" bandRow="1">
                <a:tableStyleId>{BDFCE55C-2086-4BDB-8479-FED7CA79D550}</a:tableStyleId>
              </a:tblPr>
              <a:tblGrid>
                <a:gridCol w="616306">
                  <a:extLst>
                    <a:ext uri="{9D8B030D-6E8A-4147-A177-3AD203B41FA5}">
                      <a16:colId xmlns:a16="http://schemas.microsoft.com/office/drawing/2014/main" val="2695911330"/>
                    </a:ext>
                  </a:extLst>
                </a:gridCol>
                <a:gridCol w="5346753">
                  <a:extLst>
                    <a:ext uri="{9D8B030D-6E8A-4147-A177-3AD203B41FA5}">
                      <a16:colId xmlns:a16="http://schemas.microsoft.com/office/drawing/2014/main" val="910809513"/>
                    </a:ext>
                  </a:extLst>
                </a:gridCol>
                <a:gridCol w="580750">
                  <a:extLst>
                    <a:ext uri="{9D8B030D-6E8A-4147-A177-3AD203B41FA5}">
                      <a16:colId xmlns:a16="http://schemas.microsoft.com/office/drawing/2014/main" val="1227946712"/>
                    </a:ext>
                  </a:extLst>
                </a:gridCol>
              </a:tblGrid>
              <a:tr h="752156">
                <a:tc gridSpan="3">
                  <a:txBody>
                    <a:bodyPr/>
                    <a:lstStyle/>
                    <a:p>
                      <a:pPr algn="ctr"/>
                      <a:r>
                        <a:rPr lang="en-US" sz="2100" dirty="0">
                          <a:solidFill>
                            <a:sysClr val="windowText" lastClr="000000"/>
                          </a:solidFill>
                          <a:latin typeface="+mn-lt"/>
                        </a:rPr>
                        <a:t>Metacognitive Note Catcher</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364313430"/>
                  </a:ext>
                </a:extLst>
              </a:tr>
              <a:tr h="752156">
                <a:tc row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latin typeface="+mn-lt"/>
                        </a:rPr>
                        <a:t>Beginning of Lesson (Plan &amp; Connect)</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332563909"/>
                  </a:ext>
                </a:extLst>
              </a:tr>
              <a:tr h="752156">
                <a:tc vMerge="1">
                  <a:txBody>
                    <a:bodyPr/>
                    <a:lstStyle/>
                    <a:p>
                      <a:endParaRPr lang="en-US" dirty="0"/>
                    </a:p>
                  </a:txBody>
                  <a:tcPr/>
                </a:tc>
                <a:tc>
                  <a:txBody>
                    <a:bodyPr/>
                    <a:lstStyle/>
                    <a:p>
                      <a:pPr algn="ctr"/>
                      <a:r>
                        <a:rPr lang="en-US" sz="2100" dirty="0">
                          <a:latin typeface="+mn-lt"/>
                        </a:rPr>
                        <a:t>During Lesson (Monitor &amp; Control)</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extLst>
                  <a:ext uri="{0D108BD9-81ED-4DB2-BD59-A6C34878D82A}">
                    <a16:rowId xmlns:a16="http://schemas.microsoft.com/office/drawing/2014/main" val="2010063708"/>
                  </a:ext>
                </a:extLst>
              </a:tr>
              <a:tr h="752156">
                <a:tc vMerge="1">
                  <a:txBody>
                    <a:bodyPr/>
                    <a:lstStyle/>
                    <a:p>
                      <a:endParaRPr lang="en-US" dirty="0"/>
                    </a:p>
                  </a:txBody>
                  <a:tcPr/>
                </a:tc>
                <a:tc>
                  <a:txBody>
                    <a:bodyPr/>
                    <a:lstStyle/>
                    <a:p>
                      <a:pPr algn="ctr"/>
                      <a:r>
                        <a:rPr lang="en-US" sz="2100" dirty="0">
                          <a:latin typeface="+mn-lt"/>
                        </a:rPr>
                        <a:t>End of Lesson (Reflect &amp; Evaluate)</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extLst>
                  <a:ext uri="{0D108BD9-81ED-4DB2-BD59-A6C34878D82A}">
                    <a16:rowId xmlns:a16="http://schemas.microsoft.com/office/drawing/2014/main" val="3686123226"/>
                  </a:ext>
                </a:extLst>
              </a:tr>
              <a:tr h="752156">
                <a:tc grid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0484074"/>
                  </a:ext>
                </a:extLst>
              </a:tr>
            </a:tbl>
          </a:graphicData>
        </a:graphic>
      </p:graphicFrame>
    </p:spTree>
    <p:extLst>
      <p:ext uri="{BB962C8B-B14F-4D97-AF65-F5344CB8AC3E}">
        <p14:creationId xmlns:p14="http://schemas.microsoft.com/office/powerpoint/2010/main" val="200378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46"/>
        <p:cNvGrpSpPr/>
        <p:nvPr/>
      </p:nvGrpSpPr>
      <p:grpSpPr>
        <a:xfrm>
          <a:off x="0" y="0"/>
          <a:ext cx="0" cy="0"/>
          <a:chOff x="0" y="0"/>
          <a:chExt cx="0" cy="0"/>
        </a:xfrm>
      </p:grpSpPr>
      <p:sp>
        <p:nvSpPr>
          <p:cNvPr id="2" name="Title 7">
            <a:extLst>
              <a:ext uri="{FF2B5EF4-FFF2-40B4-BE49-F238E27FC236}">
                <a16:creationId xmlns:a16="http://schemas.microsoft.com/office/drawing/2014/main" id="{73BC362F-D67B-72E3-AD97-D141F2912AA6}"/>
              </a:ext>
            </a:extLst>
          </p:cNvPr>
          <p:cNvSpPr txBox="1">
            <a:spLocks noGrp="1"/>
          </p:cNvSpPr>
          <p:nvPr>
            <p:ph type="title"/>
          </p:nvPr>
        </p:nvSpPr>
        <p:spPr>
          <a:xfrm>
            <a:off x="838200" y="365125"/>
            <a:ext cx="11353800" cy="109728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ptos" panose="020B0004020202020204" pitchFamily="34" charset="0"/>
                <a:ea typeface="+mj-ea"/>
                <a:cs typeface="+mj-cs"/>
                <a:sym typeface="Arial"/>
              </a:rPr>
              <a:t>Purposes and Benefits of </a:t>
            </a:r>
            <a:r>
              <a:rPr kumimoji="0" lang="en-US" sz="4000" b="1" i="0" u="none" strike="noStrike" kern="1200" cap="none" spc="0" normalizeH="0" baseline="0" noProof="0" dirty="0">
                <a:ln>
                  <a:noFill/>
                </a:ln>
                <a:effectLst/>
                <a:uLnTx/>
                <a:uFillTx/>
                <a:latin typeface="Aptos" panose="020B0004020202020204" pitchFamily="34" charset="0"/>
                <a:ea typeface="+mj-ea"/>
                <a:cs typeface="+mj-cs"/>
                <a:sym typeface="Arial"/>
              </a:rPr>
              <a:t>Monitoring</a:t>
            </a:r>
          </a:p>
        </p:txBody>
      </p:sp>
      <p:sp>
        <p:nvSpPr>
          <p:cNvPr id="3" name="Content Placeholder 2">
            <a:extLst>
              <a:ext uri="{FF2B5EF4-FFF2-40B4-BE49-F238E27FC236}">
                <a16:creationId xmlns:a16="http://schemas.microsoft.com/office/drawing/2014/main" id="{4E18D7B9-7590-9452-0D1C-A6ED906D8F65}"/>
              </a:ext>
            </a:extLst>
          </p:cNvPr>
          <p:cNvSpPr>
            <a:spLocks noGrp="1"/>
          </p:cNvSpPr>
          <p:nvPr>
            <p:ph idx="1"/>
          </p:nvPr>
        </p:nvSpPr>
        <p:spPr/>
        <p:txBody>
          <a:bodyPr/>
          <a:lstStyle/>
          <a:p>
            <a:r>
              <a:rPr lang="en-US" dirty="0"/>
              <a:t>Helps learner know if they are headed toward learning goals and tasks</a:t>
            </a:r>
          </a:p>
          <a:p>
            <a:r>
              <a:rPr lang="en-US" dirty="0"/>
              <a:t>Enables learning goal obstacles to be identified</a:t>
            </a:r>
          </a:p>
          <a:p>
            <a:r>
              <a:rPr lang="en-US" dirty="0"/>
              <a:t>Provides opportunities for strategies to be adjusted so goals can be more easily met</a:t>
            </a:r>
          </a:p>
        </p:txBody>
      </p:sp>
      <p:sp>
        <p:nvSpPr>
          <p:cNvPr id="4" name="Google Shape;620;p62">
            <a:extLst>
              <a:ext uri="{FF2B5EF4-FFF2-40B4-BE49-F238E27FC236}">
                <a16:creationId xmlns:a16="http://schemas.microsoft.com/office/drawing/2014/main" id="{259EDCD1-3796-CB4D-1B21-F0FDEA8CD694}"/>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1964606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ED88344D-85C5-3B6E-2443-B235646A26EF}"/>
              </a:ext>
            </a:extLst>
          </p:cNvPr>
          <p:cNvSpPr txBox="1">
            <a:spLocks noGrp="1"/>
          </p:cNvSpPr>
          <p:nvPr>
            <p:ph type="title"/>
          </p:nvPr>
        </p:nvSpPr>
        <p:spPr>
          <a:xfrm>
            <a:off x="838200" y="365125"/>
            <a:ext cx="11353800" cy="109728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ptos" panose="020B0004020202020204" pitchFamily="34" charset="0"/>
                <a:ea typeface="+mj-ea"/>
                <a:cs typeface="+mj-cs"/>
                <a:sym typeface="Arial"/>
              </a:rPr>
              <a:t>Self-Questions that Monitor</a:t>
            </a:r>
          </a:p>
        </p:txBody>
      </p:sp>
      <p:sp>
        <p:nvSpPr>
          <p:cNvPr id="5" name="Text Placeholder 4">
            <a:extLst>
              <a:ext uri="{FF2B5EF4-FFF2-40B4-BE49-F238E27FC236}">
                <a16:creationId xmlns:a16="http://schemas.microsoft.com/office/drawing/2014/main" id="{5F6FEED1-A8E4-4446-8A37-2B6D1DB024D7}"/>
              </a:ext>
            </a:extLst>
          </p:cNvPr>
          <p:cNvSpPr>
            <a:spLocks noGrp="1"/>
          </p:cNvSpPr>
          <p:nvPr>
            <p:ph idx="1"/>
          </p:nvPr>
        </p:nvSpPr>
        <p:spPr/>
        <p:txBody>
          <a:bodyPr>
            <a:normAutofit/>
          </a:bodyPr>
          <a:lstStyle/>
          <a:p>
            <a:pPr marL="234950" marR="0" lvl="0" indent="-234950" rtl="0">
              <a:lnSpc>
                <a:spcPct val="100000"/>
              </a:lnSpc>
              <a:spcBef>
                <a:spcPts val="0"/>
              </a:spcBef>
              <a:spcAft>
                <a:spcPts val="0"/>
              </a:spcAft>
              <a:buFont typeface="Arial" panose="020B0604020202020204" pitchFamily="34" charset="0"/>
              <a:buChar char="•"/>
            </a:pPr>
            <a:r>
              <a:rPr lang="en-US" sz="3200" i="1" dirty="0">
                <a:solidFill>
                  <a:schemeClr val="tx1"/>
                </a:solidFill>
                <a:highlight>
                  <a:srgbClr val="FFFFFF"/>
                </a:highlight>
              </a:rPr>
              <a:t>Am I on the right track?</a:t>
            </a:r>
          </a:p>
          <a:p>
            <a:pPr marL="234950" marR="0" lvl="0" indent="-234950" rtl="0">
              <a:lnSpc>
                <a:spcPct val="100000"/>
              </a:lnSpc>
              <a:spcBef>
                <a:spcPts val="0"/>
              </a:spcBef>
              <a:spcAft>
                <a:spcPts val="0"/>
              </a:spcAft>
              <a:buFont typeface="Arial" panose="020B0604020202020204" pitchFamily="34" charset="0"/>
              <a:buChar char="•"/>
            </a:pPr>
            <a:r>
              <a:rPr lang="en-US" sz="3200" i="1" dirty="0">
                <a:solidFill>
                  <a:schemeClr val="tx1"/>
                </a:solidFill>
                <a:highlight>
                  <a:srgbClr val="FFFFFF"/>
                </a:highlight>
              </a:rPr>
              <a:t>Should I ask a teacher or peer for clarification since I don’t understand?</a:t>
            </a:r>
          </a:p>
          <a:p>
            <a:pPr marL="234950" marR="0" lvl="0" indent="-234950" rtl="0">
              <a:lnSpc>
                <a:spcPct val="100000"/>
              </a:lnSpc>
              <a:spcBef>
                <a:spcPts val="0"/>
              </a:spcBef>
              <a:spcAft>
                <a:spcPts val="0"/>
              </a:spcAft>
              <a:buFont typeface="Arial" panose="020B0604020202020204" pitchFamily="34" charset="0"/>
              <a:buChar char="•"/>
            </a:pPr>
            <a:r>
              <a:rPr lang="en-US" sz="3200" i="1" dirty="0">
                <a:solidFill>
                  <a:schemeClr val="tx1"/>
                </a:solidFill>
                <a:highlight>
                  <a:srgbClr val="FFFFFF"/>
                </a:highlight>
              </a:rPr>
              <a:t>Should I continue with the strategy I am using?</a:t>
            </a:r>
          </a:p>
          <a:p>
            <a:pPr marL="234950" marR="0" lvl="0" indent="-234950" rtl="0">
              <a:lnSpc>
                <a:spcPct val="100000"/>
              </a:lnSpc>
              <a:spcBef>
                <a:spcPts val="0"/>
              </a:spcBef>
              <a:spcAft>
                <a:spcPts val="0"/>
              </a:spcAft>
              <a:buFont typeface="Arial" panose="020B0604020202020204" pitchFamily="34" charset="0"/>
              <a:buChar char="•"/>
            </a:pPr>
            <a:r>
              <a:rPr lang="en-US" sz="3200" i="1" dirty="0">
                <a:solidFill>
                  <a:schemeClr val="tx1"/>
                </a:solidFill>
                <a:highlight>
                  <a:srgbClr val="FFFFFF"/>
                </a:highlight>
              </a:rPr>
              <a:t>How am I feeling about my progress?</a:t>
            </a:r>
          </a:p>
        </p:txBody>
      </p:sp>
      <p:sp>
        <p:nvSpPr>
          <p:cNvPr id="6" name="Google Shape;620;p62">
            <a:extLst>
              <a:ext uri="{FF2B5EF4-FFF2-40B4-BE49-F238E27FC236}">
                <a16:creationId xmlns:a16="http://schemas.microsoft.com/office/drawing/2014/main" id="{1BA128C5-A9E7-5027-E85A-D78A58C97A50}"/>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4171269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71" name="Google Shape;671;p39"/>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200"/>
              <a:buFont typeface="Corbel"/>
              <a:buNone/>
            </a:pPr>
            <a:r>
              <a:rPr lang="en-US" sz="3600" dirty="0">
                <a:solidFill>
                  <a:schemeClr val="tx1"/>
                </a:solidFill>
              </a:rPr>
              <a:t>Skills Needed for Monitoring</a:t>
            </a:r>
            <a:endParaRPr sz="3600" dirty="0">
              <a:solidFill>
                <a:schemeClr val="tx1"/>
              </a:solidFill>
            </a:endParaRPr>
          </a:p>
        </p:txBody>
      </p:sp>
      <p:sp>
        <p:nvSpPr>
          <p:cNvPr id="670" name="Google Shape;670;p3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34950" lvl="0" indent="-209550" algn="l" rtl="0">
              <a:lnSpc>
                <a:spcPct val="90000"/>
              </a:lnSpc>
              <a:spcBef>
                <a:spcPts val="1000"/>
              </a:spcBef>
              <a:spcAft>
                <a:spcPts val="0"/>
              </a:spcAft>
              <a:buClr>
                <a:schemeClr val="dk1"/>
              </a:buClr>
              <a:buSzPts val="3200"/>
              <a:buChar char="•"/>
            </a:pPr>
            <a:r>
              <a:rPr lang="en-US" sz="3200" dirty="0"/>
              <a:t>Ability to keep one’s place in a sequence of operations</a:t>
            </a:r>
            <a:endParaRPr sz="3200" dirty="0"/>
          </a:p>
          <a:p>
            <a:pPr marL="234950" lvl="0" indent="-209550" algn="l" rtl="0">
              <a:lnSpc>
                <a:spcPct val="90000"/>
              </a:lnSpc>
              <a:spcBef>
                <a:spcPts val="1000"/>
              </a:spcBef>
              <a:spcAft>
                <a:spcPts val="0"/>
              </a:spcAft>
              <a:buClr>
                <a:schemeClr val="dk1"/>
              </a:buClr>
              <a:buSzPts val="3200"/>
              <a:buChar char="•"/>
            </a:pPr>
            <a:r>
              <a:rPr lang="en-US" sz="3200" dirty="0"/>
              <a:t>Knows when a goal has been obtained</a:t>
            </a:r>
            <a:endParaRPr sz="3200" dirty="0"/>
          </a:p>
          <a:p>
            <a:pPr marL="234950" lvl="0" indent="-209550" algn="l" rtl="0">
              <a:lnSpc>
                <a:spcPct val="90000"/>
              </a:lnSpc>
              <a:spcBef>
                <a:spcPts val="1000"/>
              </a:spcBef>
              <a:spcAft>
                <a:spcPts val="0"/>
              </a:spcAft>
              <a:buClr>
                <a:schemeClr val="dk1"/>
              </a:buClr>
              <a:buSzPts val="3200"/>
              <a:buChar char="•"/>
            </a:pPr>
            <a:r>
              <a:rPr lang="en-US" sz="3200" dirty="0"/>
              <a:t>Identifies where errors are likely to occur</a:t>
            </a:r>
            <a:endParaRPr sz="3200" dirty="0"/>
          </a:p>
          <a:p>
            <a:pPr marL="234950" lvl="0" indent="-209550" algn="l" rtl="0">
              <a:lnSpc>
                <a:spcPct val="90000"/>
              </a:lnSpc>
              <a:spcBef>
                <a:spcPts val="1000"/>
              </a:spcBef>
              <a:spcAft>
                <a:spcPts val="0"/>
              </a:spcAft>
              <a:buClr>
                <a:schemeClr val="dk1"/>
              </a:buClr>
              <a:buSzPts val="3200"/>
              <a:buChar char="•"/>
            </a:pPr>
            <a:r>
              <a:rPr lang="en-US" sz="3200" dirty="0"/>
              <a:t>Has an awareness of previous errors to avoid</a:t>
            </a:r>
            <a:endParaRPr sz="3200" dirty="0"/>
          </a:p>
          <a:p>
            <a:pPr marL="234950" lvl="0" indent="-209550" algn="l" rtl="0">
              <a:lnSpc>
                <a:spcPct val="90000"/>
              </a:lnSpc>
              <a:spcBef>
                <a:spcPts val="1000"/>
              </a:spcBef>
              <a:spcAft>
                <a:spcPts val="0"/>
              </a:spcAft>
              <a:buClr>
                <a:schemeClr val="dk1"/>
              </a:buClr>
              <a:buSzPts val="3200"/>
              <a:buChar char="•"/>
            </a:pPr>
            <a:r>
              <a:rPr lang="en-US" sz="3200" dirty="0"/>
              <a:t>Chooses strategies that reduce the possibility of error </a:t>
            </a:r>
            <a:endParaRPr sz="3200" dirty="0"/>
          </a:p>
          <a:p>
            <a:pPr marL="234950" lvl="0" indent="-209550" algn="l" rtl="0">
              <a:lnSpc>
                <a:spcPct val="90000"/>
              </a:lnSpc>
              <a:spcBef>
                <a:spcPts val="1000"/>
              </a:spcBef>
              <a:spcAft>
                <a:spcPts val="0"/>
              </a:spcAft>
              <a:buClr>
                <a:schemeClr val="dk1"/>
              </a:buClr>
              <a:buSzPts val="3200"/>
              <a:buChar char="•"/>
            </a:pPr>
            <a:r>
              <a:rPr lang="en-US" sz="3200" dirty="0"/>
              <a:t>Identifies and uses the most effective feedback </a:t>
            </a:r>
            <a:endParaRPr sz="3200" dirty="0"/>
          </a:p>
          <a:p>
            <a:pPr marL="234950" lvl="0" indent="-209550" algn="l" rtl="0">
              <a:lnSpc>
                <a:spcPct val="90000"/>
              </a:lnSpc>
              <a:spcBef>
                <a:spcPts val="1000"/>
              </a:spcBef>
              <a:spcAft>
                <a:spcPts val="0"/>
              </a:spcAft>
              <a:buClr>
                <a:schemeClr val="dk1"/>
              </a:buClr>
              <a:buSzPts val="3200"/>
              <a:buChar char="•"/>
            </a:pPr>
            <a:r>
              <a:rPr lang="en-US" sz="3200" dirty="0"/>
              <a:t>Recovers from errors</a:t>
            </a:r>
            <a:endParaRPr sz="3200" dirty="0"/>
          </a:p>
          <a:p>
            <a:pPr marL="234950" lvl="0" indent="-209550" algn="l" rtl="0">
              <a:lnSpc>
                <a:spcPct val="90000"/>
              </a:lnSpc>
              <a:spcBef>
                <a:spcPts val="1000"/>
              </a:spcBef>
              <a:spcAft>
                <a:spcPts val="0"/>
              </a:spcAft>
              <a:buClr>
                <a:schemeClr val="dk1"/>
              </a:buClr>
              <a:buSzPts val="3200"/>
              <a:buChar char="•"/>
            </a:pPr>
            <a:r>
              <a:rPr lang="en-US" sz="3200" dirty="0"/>
              <a:t>Assesses the reasonableness of current outcomes</a:t>
            </a:r>
            <a:endParaRPr sz="3200" dirty="0"/>
          </a:p>
          <a:p>
            <a:pPr marL="114300" lvl="0" indent="0" algn="l" rtl="0">
              <a:lnSpc>
                <a:spcPct val="90000"/>
              </a:lnSpc>
              <a:spcBef>
                <a:spcPts val="1000"/>
              </a:spcBef>
              <a:spcAft>
                <a:spcPts val="0"/>
              </a:spcAft>
              <a:buSzPts val="1800"/>
              <a:buNone/>
            </a:pPr>
            <a:endParaRPr dirty="0"/>
          </a:p>
        </p:txBody>
      </p:sp>
      <p:sp>
        <p:nvSpPr>
          <p:cNvPr id="2" name="Google Shape;620;p62">
            <a:extLst>
              <a:ext uri="{FF2B5EF4-FFF2-40B4-BE49-F238E27FC236}">
                <a16:creationId xmlns:a16="http://schemas.microsoft.com/office/drawing/2014/main" id="{E81C2F38-FE29-8FD8-A92B-732F32475006}"/>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 Rigney, 1980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ED88344D-85C5-3B6E-2443-B235646A26EF}"/>
              </a:ext>
            </a:extLst>
          </p:cNvPr>
          <p:cNvSpPr txBox="1">
            <a:spLocks noGrp="1"/>
          </p:cNvSpPr>
          <p:nvPr>
            <p:ph type="title"/>
          </p:nvPr>
        </p:nvSpPr>
        <p:spPr>
          <a:xfrm>
            <a:off x="838200" y="365125"/>
            <a:ext cx="11353800" cy="109728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ptos" panose="020B0004020202020204" pitchFamily="34" charset="0"/>
                <a:ea typeface="+mj-ea"/>
                <a:cs typeface="+mj-cs"/>
                <a:sym typeface="Arial"/>
              </a:rPr>
              <a:t>Monitoring Strategies</a:t>
            </a:r>
          </a:p>
        </p:txBody>
      </p:sp>
      <p:sp>
        <p:nvSpPr>
          <p:cNvPr id="5" name="Text Placeholder 4">
            <a:extLst>
              <a:ext uri="{FF2B5EF4-FFF2-40B4-BE49-F238E27FC236}">
                <a16:creationId xmlns:a16="http://schemas.microsoft.com/office/drawing/2014/main" id="{5F6FEED1-A8E4-4446-8A37-2B6D1DB024D7}"/>
              </a:ext>
            </a:extLst>
          </p:cNvPr>
          <p:cNvSpPr>
            <a:spLocks noGrp="1"/>
          </p:cNvSpPr>
          <p:nvPr>
            <p:ph idx="1"/>
          </p:nvPr>
        </p:nvSpPr>
        <p:spPr>
          <a:xfrm>
            <a:off x="838200" y="1600200"/>
            <a:ext cx="10515600" cy="4651812"/>
          </a:xfrm>
        </p:spPr>
        <p:txBody>
          <a:bodyPr>
            <a:normAutofit/>
          </a:bodyPr>
          <a:lstStyle/>
          <a:p>
            <a:pPr marL="0" marR="0" lvl="0" indent="0" algn="l" rtl="0">
              <a:lnSpc>
                <a:spcPct val="120000"/>
              </a:lnSpc>
              <a:spcBef>
                <a:spcPts val="0"/>
              </a:spcBef>
              <a:spcAft>
                <a:spcPts val="0"/>
              </a:spcAft>
              <a:buClr>
                <a:srgbClr val="000000"/>
              </a:buClr>
              <a:buSzPts val="2800"/>
              <a:buFont typeface="Arial"/>
              <a:buNone/>
            </a:pPr>
            <a:r>
              <a:rPr lang="en-US" b="0" i="0" u="none" strike="noStrike" cap="none" dirty="0">
                <a:solidFill>
                  <a:schemeClr val="dk1"/>
                </a:solidFill>
                <a:ea typeface="Calibri"/>
                <a:cs typeface="Calibri"/>
                <a:sym typeface="Calibri"/>
              </a:rPr>
              <a:t>Help students understand if they are on track or if adjustments need to made to reach learning goals using the following strategies.</a:t>
            </a:r>
          </a:p>
          <a:p>
            <a:pPr marL="0" marR="0" lvl="0" indent="0" rtl="0">
              <a:lnSpc>
                <a:spcPct val="120000"/>
              </a:lnSpc>
              <a:spcBef>
                <a:spcPts val="0"/>
              </a:spcBef>
              <a:spcAft>
                <a:spcPts val="0"/>
              </a:spcAft>
              <a:buNone/>
            </a:pPr>
            <a:endParaRPr lang="en-US" sz="1100" dirty="0">
              <a:solidFill>
                <a:schemeClr val="tx1"/>
              </a:solidFill>
              <a:highlight>
                <a:srgbClr val="FFFFFF"/>
              </a:highlight>
            </a:endParaRPr>
          </a:p>
          <a:p>
            <a:pPr marL="234950" marR="0" lvl="0" indent="-234950" rtl="0">
              <a:lnSpc>
                <a:spcPct val="120000"/>
              </a:lnSpc>
              <a:spcBef>
                <a:spcPts val="0"/>
              </a:spcBef>
              <a:spcAft>
                <a:spcPts val="0"/>
              </a:spcAft>
              <a:buFont typeface="Arial" panose="020B0604020202020204" pitchFamily="34" charset="0"/>
              <a:buChar char="•"/>
            </a:pPr>
            <a:r>
              <a:rPr lang="en-US" dirty="0">
                <a:solidFill>
                  <a:schemeClr val="tx1"/>
                </a:solidFill>
                <a:highlight>
                  <a:srgbClr val="FFFFFF"/>
                </a:highlight>
              </a:rPr>
              <a:t>Self-assessment (think-aloud activities, checklists, mnemonic devices)</a:t>
            </a:r>
          </a:p>
          <a:p>
            <a:pPr marL="234950" marR="0" lvl="0" indent="-234950" rtl="0">
              <a:lnSpc>
                <a:spcPct val="120000"/>
              </a:lnSpc>
              <a:spcBef>
                <a:spcPts val="0"/>
              </a:spcBef>
              <a:spcAft>
                <a:spcPts val="0"/>
              </a:spcAft>
              <a:buFont typeface="Arial" panose="020B0604020202020204" pitchFamily="34" charset="0"/>
              <a:buChar char="•"/>
            </a:pPr>
            <a:r>
              <a:rPr lang="en-US" dirty="0">
                <a:solidFill>
                  <a:schemeClr val="tx1"/>
                </a:solidFill>
                <a:highlight>
                  <a:srgbClr val="FFFFFF"/>
                </a:highlight>
              </a:rPr>
              <a:t>Recovery strategies (reviewing, reflecting, self-questioning)</a:t>
            </a:r>
          </a:p>
          <a:p>
            <a:pPr marL="234950" marR="0" lvl="0" indent="-234950" rtl="0">
              <a:lnSpc>
                <a:spcPct val="120000"/>
              </a:lnSpc>
              <a:spcBef>
                <a:spcPts val="0"/>
              </a:spcBef>
              <a:spcAft>
                <a:spcPts val="0"/>
              </a:spcAft>
              <a:buFont typeface="Arial" panose="020B0604020202020204" pitchFamily="34" charset="0"/>
              <a:buChar char="•"/>
            </a:pPr>
            <a:r>
              <a:rPr lang="en-US" dirty="0">
                <a:solidFill>
                  <a:schemeClr val="tx1"/>
                </a:solidFill>
                <a:highlight>
                  <a:srgbClr val="FFFFFF"/>
                </a:highlight>
              </a:rPr>
              <a:t>Note taking (memos, journaling, observational notes)</a:t>
            </a:r>
          </a:p>
          <a:p>
            <a:pPr marL="234950" marR="0" lvl="0" indent="-234950" rtl="0">
              <a:lnSpc>
                <a:spcPct val="120000"/>
              </a:lnSpc>
              <a:spcBef>
                <a:spcPts val="0"/>
              </a:spcBef>
              <a:spcAft>
                <a:spcPts val="0"/>
              </a:spcAft>
              <a:buFont typeface="Arial" panose="020B0604020202020204" pitchFamily="34" charset="0"/>
              <a:buChar char="•"/>
            </a:pPr>
            <a:r>
              <a:rPr lang="en-US" dirty="0">
                <a:solidFill>
                  <a:schemeClr val="tx1"/>
                </a:solidFill>
                <a:highlight>
                  <a:srgbClr val="FFFFFF"/>
                </a:highlight>
              </a:rPr>
              <a:t>Questioning, cueing/prompting</a:t>
            </a:r>
          </a:p>
          <a:p>
            <a:pPr marL="234950" marR="0" lvl="0" indent="-234950" rtl="0">
              <a:lnSpc>
                <a:spcPct val="120000"/>
              </a:lnSpc>
              <a:spcBef>
                <a:spcPts val="0"/>
              </a:spcBef>
              <a:spcAft>
                <a:spcPts val="0"/>
              </a:spcAft>
              <a:buFont typeface="Arial" panose="020B0604020202020204" pitchFamily="34" charset="0"/>
              <a:buChar char="•"/>
            </a:pPr>
            <a:r>
              <a:rPr lang="en-US" dirty="0">
                <a:solidFill>
                  <a:schemeClr val="tx1"/>
                </a:solidFill>
                <a:highlight>
                  <a:srgbClr val="FFFFFF"/>
                </a:highlight>
              </a:rPr>
              <a:t>Instant replay (self-recording, video</a:t>
            </a:r>
            <a:r>
              <a:rPr lang="en-US" dirty="0">
                <a:highlight>
                  <a:srgbClr val="FFFFFF"/>
                </a:highlight>
              </a:rPr>
              <a:t> or</a:t>
            </a:r>
            <a:r>
              <a:rPr lang="en-US" dirty="0">
                <a:solidFill>
                  <a:schemeClr val="tx1"/>
                </a:solidFill>
                <a:highlight>
                  <a:srgbClr val="FFFFFF"/>
                </a:highlight>
              </a:rPr>
              <a:t> audio)</a:t>
            </a:r>
          </a:p>
          <a:p>
            <a:endParaRPr lang="en-US" dirty="0"/>
          </a:p>
        </p:txBody>
      </p:sp>
      <p:sp>
        <p:nvSpPr>
          <p:cNvPr id="6" name="Google Shape;620;p62">
            <a:extLst>
              <a:ext uri="{FF2B5EF4-FFF2-40B4-BE49-F238E27FC236}">
                <a16:creationId xmlns:a16="http://schemas.microsoft.com/office/drawing/2014/main" id="{A408FC5F-C4DD-4AC3-B2A0-FB1E47B4979F}"/>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3251897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15" name="Title 3">
            <a:extLst>
              <a:ext uri="{FF2B5EF4-FFF2-40B4-BE49-F238E27FC236}">
                <a16:creationId xmlns:a16="http://schemas.microsoft.com/office/drawing/2014/main" id="{4DF5E2AD-D904-48C5-F057-EA9A02A1FFAF}"/>
              </a:ext>
            </a:extLst>
          </p:cNvPr>
          <p:cNvSpPr txBox="1">
            <a:spLocks noGrp="1"/>
          </p:cNvSpPr>
          <p:nvPr>
            <p:ph type="title" idx="4294967295"/>
          </p:nvPr>
        </p:nvSpPr>
        <p:spPr>
          <a:xfrm>
            <a:off x="1676400" y="365125"/>
            <a:ext cx="10515600" cy="10287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ptos" panose="020B0004020202020204" pitchFamily="34" charset="0"/>
                <a:ea typeface="+mj-ea"/>
                <a:cs typeface="+mj-cs"/>
                <a:sym typeface="Arial"/>
              </a:rPr>
              <a:t>Strategy Spotlight: </a:t>
            </a:r>
            <a:r>
              <a:rPr kumimoji="0" lang="en-US" sz="3200" b="1" i="0" u="none" strike="noStrike" kern="1200" cap="none" spc="0" normalizeH="0" baseline="0" noProof="0" dirty="0">
                <a:ln>
                  <a:noFill/>
                </a:ln>
                <a:solidFill>
                  <a:schemeClr val="dk1"/>
                </a:solidFill>
                <a:effectLst/>
                <a:uLnTx/>
                <a:uFillTx/>
                <a:latin typeface="Aptos" panose="020B0004020202020204" pitchFamily="34" charset="0"/>
                <a:ea typeface="+mj-ea"/>
                <a:cs typeface="+mj-cs"/>
                <a:sym typeface="Arial"/>
              </a:rPr>
              <a:t>Think–</a:t>
            </a:r>
            <a:r>
              <a:rPr kumimoji="0" lang="en-US" sz="3200" b="1" i="0" u="none" strike="noStrike" kern="1200" cap="none" spc="0" normalizeH="0" baseline="0" noProof="0" dirty="0" err="1">
                <a:ln>
                  <a:noFill/>
                </a:ln>
                <a:solidFill>
                  <a:schemeClr val="dk1"/>
                </a:solidFill>
                <a:effectLst/>
                <a:uLnTx/>
                <a:uFillTx/>
                <a:latin typeface="Aptos" panose="020B0004020202020204" pitchFamily="34" charset="0"/>
                <a:ea typeface="+mj-ea"/>
                <a:cs typeface="+mj-cs"/>
                <a:sym typeface="Arial"/>
              </a:rPr>
              <a:t>Alouds</a:t>
            </a:r>
            <a:r>
              <a:rPr kumimoji="0" lang="en-US" sz="3200" b="1" i="0" u="none" strike="noStrike" kern="1200" cap="none" spc="0" normalizeH="0" baseline="0" noProof="0" dirty="0">
                <a:ln>
                  <a:noFill/>
                </a:ln>
                <a:solidFill>
                  <a:schemeClr val="dk1"/>
                </a:solidFill>
                <a:effectLst/>
                <a:uLnTx/>
                <a:uFillTx/>
                <a:latin typeface="Aptos" panose="020B0004020202020204" pitchFamily="34" charset="0"/>
                <a:ea typeface="+mj-ea"/>
                <a:cs typeface="+mj-cs"/>
                <a:sym typeface="Arial"/>
              </a:rPr>
              <a:t> for Monitoring</a:t>
            </a:r>
            <a:endParaRPr kumimoji="0" lang="en-US" sz="3200" b="1" i="0" u="none" strike="noStrike" kern="1200" cap="none" spc="0" normalizeH="0" baseline="0" noProof="0" dirty="0">
              <a:ln>
                <a:noFill/>
              </a:ln>
              <a:solidFill>
                <a:schemeClr val="tx1"/>
              </a:solidFill>
              <a:effectLst/>
              <a:uLnTx/>
              <a:uFillTx/>
              <a:latin typeface="Aptos" panose="020B0004020202020204" pitchFamily="34" charset="0"/>
              <a:ea typeface="+mj-ea"/>
              <a:cs typeface="+mj-cs"/>
              <a:sym typeface="Arial"/>
            </a:endParaRPr>
          </a:p>
        </p:txBody>
      </p:sp>
      <p:sp>
        <p:nvSpPr>
          <p:cNvPr id="12" name="Content Placeholder 11">
            <a:extLst>
              <a:ext uri="{FF2B5EF4-FFF2-40B4-BE49-F238E27FC236}">
                <a16:creationId xmlns:a16="http://schemas.microsoft.com/office/drawing/2014/main" id="{52BD9C87-DFFB-71F0-C7F8-5B51355BD0F8}"/>
              </a:ext>
            </a:extLst>
          </p:cNvPr>
          <p:cNvSpPr>
            <a:spLocks noGrp="1"/>
          </p:cNvSpPr>
          <p:nvPr>
            <p:ph sz="half" idx="4294967295"/>
          </p:nvPr>
        </p:nvSpPr>
        <p:spPr>
          <a:xfrm>
            <a:off x="7258050" y="1461366"/>
            <a:ext cx="4476750" cy="4325937"/>
          </a:xfrm>
          <a:ln w="12700">
            <a:solidFill>
              <a:schemeClr val="tx1"/>
            </a:solidFill>
          </a:ln>
        </p:spPr>
        <p:txBody>
          <a:bodyPr/>
          <a:lstStyle/>
          <a:p>
            <a:pPr marL="114300" marR="0" lvl="0" indent="0" algn="ctr" defTabSz="914400" rtl="0" eaLnBrk="1" fontAlgn="auto" latinLnBrk="0" hangingPunct="1">
              <a:lnSpc>
                <a:spcPct val="90000"/>
              </a:lnSpc>
              <a:spcBef>
                <a:spcPts val="1000"/>
              </a:spcBef>
              <a:spcAft>
                <a:spcPts val="0"/>
              </a:spcAft>
              <a:buClr>
                <a:prstClr val="black"/>
              </a:buClr>
              <a:buSzPts val="1800"/>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 E I O U</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114300" marR="0" lvl="0" indent="0" algn="ctr" defTabSz="914400" rtl="0" eaLnBrk="1" fontAlgn="auto" latinLnBrk="0" hangingPunct="1">
              <a:lnSpc>
                <a:spcPct val="90000"/>
              </a:lnSpc>
              <a:spcBef>
                <a:spcPts val="1000"/>
              </a:spcBef>
              <a:spcAft>
                <a:spcPts val="0"/>
              </a:spcAft>
              <a:buClr>
                <a:prstClr val="black"/>
              </a:buClr>
              <a:buSzPts val="18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Reflection Strategy</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114300" marR="0" lvl="0" indent="0" algn="l" defTabSz="914400" rtl="0" eaLnBrk="1" fontAlgn="auto" latinLnBrk="0" hangingPunct="1">
              <a:lnSpc>
                <a:spcPct val="90000"/>
              </a:lnSpc>
              <a:spcBef>
                <a:spcPts val="1000"/>
              </a:spcBef>
              <a:spcAft>
                <a:spcPts val="0"/>
              </a:spcAft>
              <a:buClr>
                <a:prstClr val="black"/>
              </a:buClr>
              <a:buSzPts val="18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 </a:t>
            </a:r>
            <a:r>
              <a:rPr kumimoji="0" lang="en-US" sz="2400"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schemeClr val="accent1"/>
                </a:solidFill>
                <a:effectLst/>
                <a:uLnTx/>
                <a:uFillTx/>
                <a:latin typeface="Calibri"/>
                <a:ea typeface="+mn-ea"/>
                <a:cs typeface="+mn-cs"/>
              </a:rPr>
              <a:t>Adjective</a:t>
            </a:r>
            <a:r>
              <a:rPr kumimoji="0" lang="en-US" sz="2400" b="0" i="0" u="none" strike="noStrike" kern="1200" cap="none" spc="0" normalizeH="0" baseline="0" noProof="0" dirty="0">
                <a:ln>
                  <a:noFill/>
                </a:ln>
                <a:solidFill>
                  <a:prstClr val="black"/>
                </a:solidFill>
                <a:effectLst/>
                <a:uLnTx/>
                <a:uFillTx/>
                <a:latin typeface="Calibri"/>
                <a:ea typeface="+mn-ea"/>
                <a:cs typeface="+mn-cs"/>
              </a:rPr>
              <a:t> that comes to mind</a:t>
            </a:r>
          </a:p>
          <a:p>
            <a:pPr marL="114300" marR="0" lvl="0" indent="0" algn="l" defTabSz="914400" rtl="0" eaLnBrk="1" fontAlgn="auto" latinLnBrk="0" hangingPunct="1">
              <a:lnSpc>
                <a:spcPct val="90000"/>
              </a:lnSpc>
              <a:spcBef>
                <a:spcPts val="1000"/>
              </a:spcBef>
              <a:spcAft>
                <a:spcPts val="0"/>
              </a:spcAft>
              <a:buClr>
                <a:prstClr val="black"/>
              </a:buClr>
              <a:buSzPts val="18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E </a:t>
            </a:r>
            <a:r>
              <a:rPr kumimoji="0" lang="en-US" sz="2400"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schemeClr val="accent1"/>
                </a:solidFill>
                <a:effectLst/>
                <a:uLnTx/>
                <a:uFillTx/>
                <a:latin typeface="Calibri"/>
                <a:ea typeface="+mn-ea"/>
                <a:cs typeface="+mn-cs"/>
              </a:rPr>
              <a:t>Emotion </a:t>
            </a:r>
            <a:r>
              <a:rPr kumimoji="0" lang="en-US" sz="2400" b="0" i="0" u="none" strike="noStrike" kern="1200" cap="none" spc="0" normalizeH="0" baseline="0" noProof="0" dirty="0">
                <a:ln>
                  <a:noFill/>
                </a:ln>
                <a:solidFill>
                  <a:prstClr val="black"/>
                </a:solidFill>
                <a:effectLst/>
                <a:uLnTx/>
                <a:uFillTx/>
                <a:latin typeface="Calibri"/>
                <a:ea typeface="+mn-ea"/>
                <a:cs typeface="+mn-cs"/>
              </a:rPr>
              <a:t>elicited by the article</a:t>
            </a:r>
          </a:p>
          <a:p>
            <a:pPr marL="114300" marR="0" lvl="0" indent="0" algn="l" defTabSz="914400" rtl="0" eaLnBrk="1" fontAlgn="auto" latinLnBrk="0" hangingPunct="1">
              <a:lnSpc>
                <a:spcPct val="90000"/>
              </a:lnSpc>
              <a:spcBef>
                <a:spcPts val="1000"/>
              </a:spcBef>
              <a:spcAft>
                <a:spcPts val="0"/>
              </a:spcAft>
              <a:buClr>
                <a:prstClr val="black"/>
              </a:buClr>
              <a:buSzPts val="18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I </a:t>
            </a:r>
            <a:r>
              <a:rPr kumimoji="0" lang="en-US" sz="2400"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schemeClr val="accent1"/>
                </a:solidFill>
                <a:effectLst/>
                <a:uLnTx/>
                <a:uFillTx/>
                <a:latin typeface="Calibri"/>
                <a:ea typeface="+mn-ea"/>
                <a:cs typeface="+mn-cs"/>
              </a:rPr>
              <a:t>Interesting</a:t>
            </a:r>
            <a:r>
              <a:rPr kumimoji="0" lang="en-US" sz="2400" b="0" i="0" u="none" strike="noStrike" kern="1200" cap="none" spc="0" normalizeH="0" baseline="0" noProof="0" dirty="0">
                <a:ln>
                  <a:noFill/>
                </a:ln>
                <a:solidFill>
                  <a:prstClr val="black"/>
                </a:solidFill>
                <a:effectLst/>
                <a:uLnTx/>
                <a:uFillTx/>
                <a:latin typeface="Calibri"/>
                <a:ea typeface="+mn-ea"/>
                <a:cs typeface="+mn-cs"/>
              </a:rPr>
              <a:t> point</a:t>
            </a:r>
          </a:p>
          <a:p>
            <a:pPr marL="114300" marR="0" lvl="0" indent="0" algn="l" defTabSz="914400" rtl="0" eaLnBrk="1" fontAlgn="auto" latinLnBrk="0" hangingPunct="1">
              <a:lnSpc>
                <a:spcPct val="90000"/>
              </a:lnSpc>
              <a:spcBef>
                <a:spcPts val="1000"/>
              </a:spcBef>
              <a:spcAft>
                <a:spcPts val="0"/>
              </a:spcAft>
              <a:buClr>
                <a:prstClr val="black"/>
              </a:buClr>
              <a:buSzPts val="18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a:t>
            </a:r>
            <a:r>
              <a:rPr kumimoji="0" lang="en-US" sz="2400" i="0" u="none" strike="noStrike" kern="1200" cap="none" spc="0" normalizeH="0" baseline="0" noProof="0" dirty="0">
                <a:ln>
                  <a:noFill/>
                </a:ln>
                <a:solidFill>
                  <a:prstClr val="black"/>
                </a:solidFill>
                <a:effectLst/>
                <a:uLnTx/>
                <a:uFillTx/>
                <a:latin typeface="Calibri"/>
                <a:ea typeface="+mn-ea"/>
                <a:cs typeface="+mn-cs"/>
              </a:rPr>
              <a:t> = </a:t>
            </a:r>
            <a:r>
              <a:rPr kumimoji="0" lang="en-US" sz="2400" b="1" i="0" u="none" strike="noStrike" kern="1200" cap="none" spc="0" normalizeH="0" baseline="0" noProof="0" dirty="0">
                <a:ln>
                  <a:noFill/>
                </a:ln>
                <a:solidFill>
                  <a:schemeClr val="accent1"/>
                </a:solidFill>
                <a:effectLst/>
                <a:uLnTx/>
                <a:uFillTx/>
                <a:latin typeface="Calibri"/>
                <a:ea typeface="+mn-ea"/>
                <a:cs typeface="+mn-cs"/>
              </a:rPr>
              <a:t>Oh!</a:t>
            </a:r>
          </a:p>
          <a:p>
            <a:pPr marL="114300" marR="0" lvl="0" indent="0" algn="l" defTabSz="914400" rtl="0" eaLnBrk="1" fontAlgn="auto" latinLnBrk="0" hangingPunct="1">
              <a:lnSpc>
                <a:spcPct val="90000"/>
              </a:lnSpc>
              <a:spcBef>
                <a:spcPts val="1000"/>
              </a:spcBef>
              <a:spcAft>
                <a:spcPts val="0"/>
              </a:spcAft>
              <a:buClr>
                <a:prstClr val="black"/>
              </a:buClr>
              <a:buSzPts val="18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U</a:t>
            </a:r>
            <a:r>
              <a:rPr lang="en-US" b="1" dirty="0">
                <a:solidFill>
                  <a:prstClr val="black"/>
                </a:solidFill>
                <a:latin typeface="Calibri"/>
              </a:rPr>
              <a:t> </a:t>
            </a:r>
            <a:r>
              <a:rPr lang="en-US" dirty="0">
                <a:solidFill>
                  <a:prstClr val="black"/>
                </a:solidFill>
                <a:latin typeface="Calibri"/>
              </a:rPr>
              <a:t>= </a:t>
            </a:r>
            <a:r>
              <a:rPr kumimoji="0" lang="en-US" sz="2400" b="1" i="0" u="none" strike="noStrike" kern="1200" cap="none" spc="0" normalizeH="0" baseline="0" noProof="0" dirty="0">
                <a:ln>
                  <a:noFill/>
                </a:ln>
                <a:solidFill>
                  <a:schemeClr val="accent1"/>
                </a:solidFill>
                <a:effectLst/>
                <a:uLnTx/>
                <a:uFillTx/>
                <a:latin typeface="Calibri"/>
                <a:ea typeface="+mn-ea"/>
                <a:cs typeface="+mn-cs"/>
              </a:rPr>
              <a:t>Um????</a:t>
            </a:r>
          </a:p>
          <a:p>
            <a:pPr marL="114300" marR="0" lvl="0" indent="0" algn="l" defTabSz="914400" rtl="0" eaLnBrk="1" fontAlgn="auto" latinLnBrk="0" hangingPunct="1">
              <a:lnSpc>
                <a:spcPct val="90000"/>
              </a:lnSpc>
              <a:spcBef>
                <a:spcPts val="1000"/>
              </a:spcBef>
              <a:spcAft>
                <a:spcPts val="0"/>
              </a:spcAft>
              <a:buClr>
                <a:prstClr val="black"/>
              </a:buClr>
              <a:buSzPts val="18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Y</a:t>
            </a:r>
            <a:r>
              <a:rPr lang="en-US" b="1" dirty="0">
                <a:solidFill>
                  <a:prstClr val="black"/>
                </a:solidFill>
                <a:latin typeface="Calibri"/>
              </a:rPr>
              <a:t> </a:t>
            </a:r>
            <a:r>
              <a:rPr lang="en-US" dirty="0">
                <a:solidFill>
                  <a:prstClr val="black"/>
                </a:solidFill>
                <a:latin typeface="Calibri"/>
              </a:rPr>
              <a:t>= </a:t>
            </a:r>
            <a:r>
              <a:rPr kumimoji="0" lang="en-US" sz="2400" b="1" i="0" u="none" strike="noStrike" kern="1200" cap="none" spc="0" normalizeH="0" baseline="0" noProof="0" dirty="0">
                <a:ln>
                  <a:noFill/>
                </a:ln>
                <a:solidFill>
                  <a:schemeClr val="accent1"/>
                </a:solidFill>
                <a:effectLst/>
                <a:uLnTx/>
                <a:uFillTx/>
                <a:latin typeface="Calibri"/>
                <a:ea typeface="+mn-ea"/>
                <a:cs typeface="+mn-cs"/>
              </a:rPr>
              <a:t>Why</a:t>
            </a:r>
            <a:r>
              <a:rPr kumimoji="0" lang="en-US" sz="240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should think-</a:t>
            </a:r>
            <a:r>
              <a:rPr kumimoji="0" lang="en-US" sz="2400" b="0" i="0" u="none" strike="noStrike" kern="1200" cap="none" spc="0" normalizeH="0" baseline="0" noProof="0" dirty="0" err="1">
                <a:ln>
                  <a:noFill/>
                </a:ln>
                <a:solidFill>
                  <a:prstClr val="black"/>
                </a:solidFill>
                <a:effectLst/>
                <a:uLnTx/>
                <a:uFillTx/>
                <a:latin typeface="Calibri"/>
                <a:ea typeface="+mn-ea"/>
                <a:cs typeface="+mn-cs"/>
              </a:rPr>
              <a:t>alouds</a:t>
            </a:r>
            <a:r>
              <a:rPr kumimoji="0" lang="en-US" sz="2400" b="0" i="0" u="none" strike="noStrike" kern="1200" cap="none" spc="0" normalizeH="0" baseline="0" noProof="0" dirty="0">
                <a:ln>
                  <a:noFill/>
                </a:ln>
                <a:solidFill>
                  <a:prstClr val="black"/>
                </a:solidFill>
                <a:effectLst/>
                <a:uLnTx/>
                <a:uFillTx/>
                <a:latin typeface="Calibri"/>
                <a:ea typeface="+mn-ea"/>
                <a:cs typeface="+mn-cs"/>
              </a:rPr>
              <a:t> be used at all grade levels?</a:t>
            </a:r>
          </a:p>
          <a:p>
            <a:pPr marL="0" indent="0">
              <a:buNone/>
            </a:pPr>
            <a:endParaRPr lang="en-US" dirty="0"/>
          </a:p>
        </p:txBody>
      </p:sp>
      <p:sp>
        <p:nvSpPr>
          <p:cNvPr id="2" name="Content Placeholder 11">
            <a:extLst>
              <a:ext uri="{FF2B5EF4-FFF2-40B4-BE49-F238E27FC236}">
                <a16:creationId xmlns:a16="http://schemas.microsoft.com/office/drawing/2014/main" id="{BF5F8C53-49BB-5958-526D-3E398A719CBC}"/>
              </a:ext>
            </a:extLst>
          </p:cNvPr>
          <p:cNvSpPr txBox="1">
            <a:spLocks/>
          </p:cNvSpPr>
          <p:nvPr/>
        </p:nvSpPr>
        <p:spPr>
          <a:xfrm>
            <a:off x="838199" y="1496291"/>
            <a:ext cx="5770419" cy="4588044"/>
          </a:xfrm>
          <a:prstGeom prst="rect">
            <a:avLst/>
          </a:prstGeom>
          <a:ln w="12700">
            <a:noFill/>
          </a:ln>
        </p:spPr>
        <p:txBody>
          <a:bodyPr vert="horz" lIns="0" tIns="0" rIns="0" bIns="0" rtlCol="0">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Bef>
                <a:spcPts val="1000"/>
              </a:spcBef>
              <a:buClrTx/>
              <a:buSzPct val="100000"/>
              <a:buNone/>
            </a:pPr>
            <a:r>
              <a:rPr lang="en-US" b="1" dirty="0">
                <a:solidFill>
                  <a:schemeClr val="dk1"/>
                </a:solidFill>
              </a:rPr>
              <a:t>Article Discussion, </a:t>
            </a:r>
            <a:r>
              <a:rPr lang="en-US" i="1" dirty="0">
                <a:solidFill>
                  <a:schemeClr val="dk1"/>
                </a:solidFill>
              </a:rPr>
              <a:t>Think Aloud Strategy</a:t>
            </a:r>
          </a:p>
          <a:p>
            <a:pPr marL="223838" indent="-223838">
              <a:lnSpc>
                <a:spcPct val="90000"/>
              </a:lnSpc>
              <a:spcBef>
                <a:spcPts val="1000"/>
              </a:spcBef>
              <a:buClrTx/>
              <a:buSzPct val="100000"/>
            </a:pPr>
            <a:r>
              <a:rPr lang="en-US" dirty="0">
                <a:solidFill>
                  <a:schemeClr val="dk1"/>
                </a:solidFill>
              </a:rPr>
              <a:t>Read to discover how thinking aloud can help students monitor comprehension and understand concepts more clearly.</a:t>
            </a:r>
          </a:p>
          <a:p>
            <a:pPr marL="223838" indent="-223838">
              <a:lnSpc>
                <a:spcPct val="90000"/>
              </a:lnSpc>
              <a:spcBef>
                <a:spcPts val="1000"/>
              </a:spcBef>
              <a:buClrTx/>
              <a:buSzPct val="100000"/>
            </a:pPr>
            <a:r>
              <a:rPr lang="en-US" dirty="0">
                <a:solidFill>
                  <a:schemeClr val="dk1"/>
                </a:solidFill>
              </a:rPr>
              <a:t>Respond to the article using the AEIOU reflection strategy.</a:t>
            </a:r>
          </a:p>
          <a:p>
            <a:pPr marL="223838" indent="-223838">
              <a:lnSpc>
                <a:spcPct val="90000"/>
              </a:lnSpc>
              <a:spcBef>
                <a:spcPts val="1000"/>
              </a:spcBef>
              <a:buClrTx/>
              <a:buSzPct val="100000"/>
            </a:pPr>
            <a:r>
              <a:rPr lang="en-US" dirty="0">
                <a:solidFill>
                  <a:schemeClr val="dk1"/>
                </a:solidFill>
              </a:rPr>
              <a:t>Share reflections with your group.</a:t>
            </a:r>
          </a:p>
          <a:p>
            <a:pPr marL="0" indent="0">
              <a:buClrTx/>
              <a:buFont typeface="Arial" panose="020B0604020202020204" pitchFamily="34" charset="0"/>
              <a:buNone/>
            </a:pPr>
            <a:endParaRPr lang="en-US" dirty="0"/>
          </a:p>
        </p:txBody>
      </p:sp>
      <p:sp>
        <p:nvSpPr>
          <p:cNvPr id="6" name="TextBox 5">
            <a:extLst>
              <a:ext uri="{FF2B5EF4-FFF2-40B4-BE49-F238E27FC236}">
                <a16:creationId xmlns:a16="http://schemas.microsoft.com/office/drawing/2014/main" id="{9333AD4E-133E-73EB-A067-E9A682122332}"/>
              </a:ext>
            </a:extLst>
          </p:cNvPr>
          <p:cNvSpPr txBox="1"/>
          <p:nvPr/>
        </p:nvSpPr>
        <p:spPr>
          <a:xfrm>
            <a:off x="838199" y="4462973"/>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1031"/>
              </a:spcBef>
              <a:spcAft>
                <a:spcPts val="0"/>
              </a:spcAft>
              <a:buClr>
                <a:schemeClr val="dk1"/>
              </a:buClr>
              <a:buSzPts val="1100"/>
              <a:buFont typeface="Arial"/>
              <a:buNone/>
              <a:tabLst/>
              <a:defRPr/>
            </a:pPr>
            <a:r>
              <a:rPr lang="en-US" sz="2000" b="0" i="0" u="sng" strike="noStrike" cap="none" dirty="0">
                <a:solidFill>
                  <a:srgbClr val="000000"/>
                </a:solidFill>
                <a:latin typeface="+mn-lt"/>
                <a:cs typeface="Calibri" panose="020F0502020204030204" pitchFamily="34" charset="0"/>
                <a:sym typeface="Arial"/>
                <a:hlinkClick r:id="rId3">
                  <a:extLst>
                    <a:ext uri="{A12FA001-AC4F-418D-AE19-62706E023703}">
                      <ahyp:hlinkClr xmlns:ahyp="http://schemas.microsoft.com/office/drawing/2018/hyperlinkcolor" val="tx"/>
                    </a:ext>
                  </a:extLst>
                </a:hlinkClick>
              </a:rPr>
              <a:t>https://www.teachervision.com/problem-solving/think-aloud-strategy</a:t>
            </a:r>
            <a:endParaRPr lang="en-US" sz="2000" b="0" i="0" u="none" strike="noStrike" cap="none" dirty="0">
              <a:solidFill>
                <a:srgbClr val="000000"/>
              </a:solidFill>
              <a:latin typeface="+mn-lt"/>
              <a:cs typeface="Calibri" panose="020F0502020204030204" pitchFamily="34" charset="0"/>
              <a:sym typeface="Arial"/>
            </a:endParaRPr>
          </a:p>
        </p:txBody>
      </p:sp>
      <p:pic>
        <p:nvPicPr>
          <p:cNvPr id="3" name="Graphic 2">
            <a:extLst>
              <a:ext uri="{FF2B5EF4-FFF2-40B4-BE49-F238E27FC236}">
                <a16:creationId xmlns:a16="http://schemas.microsoft.com/office/drawing/2014/main" id="{B305898F-C7DF-48DF-DC83-4AC1F99E682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7072" y="-4477"/>
            <a:ext cx="1155729" cy="1357611"/>
          </a:xfrm>
          <a:prstGeom prst="rect">
            <a:avLst/>
          </a:prstGeom>
        </p:spPr>
      </p:pic>
    </p:spTree>
    <p:extLst>
      <p:ext uri="{BB962C8B-B14F-4D97-AF65-F5344CB8AC3E}">
        <p14:creationId xmlns:p14="http://schemas.microsoft.com/office/powerpoint/2010/main" val="302279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E8E357-D0B4-D017-E83E-E2A0C9194EF0}"/>
              </a:ext>
            </a:extLst>
          </p:cNvPr>
          <p:cNvSpPr>
            <a:spLocks noGrp="1"/>
          </p:cNvSpPr>
          <p:nvPr>
            <p:ph type="title"/>
          </p:nvPr>
        </p:nvSpPr>
        <p:spPr/>
        <p:txBody>
          <a:bodyPr/>
          <a:lstStyle/>
          <a:p>
            <a:r>
              <a:rPr lang="en-US" sz="3200" dirty="0">
                <a:solidFill>
                  <a:schemeClr val="bg1">
                    <a:lumMod val="65000"/>
                  </a:schemeClr>
                </a:solidFill>
              </a:rPr>
              <a:t>Hidden Slide #5</a:t>
            </a:r>
          </a:p>
        </p:txBody>
      </p:sp>
      <p:sp>
        <p:nvSpPr>
          <p:cNvPr id="9" name="Content Placeholder 2">
            <a:extLst>
              <a:ext uri="{FF2B5EF4-FFF2-40B4-BE49-F238E27FC236}">
                <a16:creationId xmlns:a16="http://schemas.microsoft.com/office/drawing/2014/main" id="{4E6BD001-BCF3-E630-3D80-0EFC0BAE1A90}"/>
              </a:ext>
            </a:extLst>
          </p:cNvPr>
          <p:cNvSpPr>
            <a:spLocks noGrp="1"/>
          </p:cNvSpPr>
          <p:nvPr>
            <p:ph idx="1"/>
          </p:nvPr>
        </p:nvSpPr>
        <p:spPr/>
        <p:txBody>
          <a:bodyPr/>
          <a:lstStyle/>
          <a:p>
            <a:pPr marL="0" indent="0">
              <a:spcBef>
                <a:spcPts val="0"/>
              </a:spcBef>
              <a:spcAft>
                <a:spcPts val="600"/>
              </a:spcAft>
              <a:buNone/>
            </a:pPr>
            <a:r>
              <a:rPr lang="en-US" sz="2800" b="1" dirty="0"/>
              <a:t>General guidance for virtual presentations </a:t>
            </a:r>
          </a:p>
          <a:p>
            <a:r>
              <a:rPr lang="en-US" sz="2000" dirty="0"/>
              <a:t>Notify and request prior permission from participants if session is to be videotaped.</a:t>
            </a:r>
          </a:p>
          <a:p>
            <a:r>
              <a:rPr lang="en-US" sz="2000" dirty="0"/>
              <a:t>Test your tech set up prior to the session (download and save videos on flash drive if needed)</a:t>
            </a:r>
          </a:p>
          <a:p>
            <a:r>
              <a:rPr lang="en-US" sz="2000" dirty="0"/>
              <a:t>Keep sessions as short as possible and/or provide breaks</a:t>
            </a:r>
          </a:p>
          <a:p>
            <a:r>
              <a:rPr lang="en-US" sz="2000" dirty="0"/>
              <a:t>Provide and discuss norms for participation (camera on, ask questions in chat – if that is your preference, stay engaged)</a:t>
            </a:r>
          </a:p>
          <a:p>
            <a:r>
              <a:rPr lang="en-US" sz="2000" dirty="0"/>
              <a:t>Minimize distractions (request participants mute when not speaking)</a:t>
            </a:r>
          </a:p>
          <a:p>
            <a:r>
              <a:rPr lang="en-US" sz="2000" dirty="0"/>
              <a:t>Use 2 consultants – 1 to present, 1 to manage chat, etc.</a:t>
            </a:r>
          </a:p>
          <a:p>
            <a:r>
              <a:rPr lang="en-US" sz="2000" dirty="0"/>
              <a:t>Identify other roles prior to presentation, as appropriate (timekeeper, notetaker, etc.)</a:t>
            </a:r>
          </a:p>
          <a:p>
            <a:r>
              <a:rPr lang="en-US" sz="2000" dirty="0"/>
              <a:t>Create opportunities for participant engagement and interaction (e.g., </a:t>
            </a:r>
            <a:r>
              <a:rPr lang="en-US" sz="2000" u="sng" dirty="0">
                <a:hlinkClick r:id="rId3">
                  <a:extLst>
                    <a:ext uri="{A12FA001-AC4F-418D-AE19-62706E023703}">
                      <ahyp:hlinkClr xmlns:ahyp="http://schemas.microsoft.com/office/drawing/2018/hyperlinkcolor" val="tx"/>
                    </a:ext>
                  </a:extLst>
                </a:hlinkClick>
              </a:rPr>
              <a:t>HQ Tools for Audience Engagement Collaborative Notetaking Document</a:t>
            </a:r>
            <a:r>
              <a:rPr lang="en-US" sz="2000" dirty="0"/>
              <a:t>)</a:t>
            </a:r>
          </a:p>
          <a:p>
            <a:r>
              <a:rPr lang="en-US" sz="2000" dirty="0"/>
              <a:t>When using breakout rooms, equip each room with 1 consultant to facilitate and 1 to take notes, if possible  </a:t>
            </a:r>
          </a:p>
          <a:p>
            <a:r>
              <a:rPr lang="en-US" sz="2000" dirty="0"/>
              <a:t>End the session with an effective wrap-up</a:t>
            </a:r>
          </a:p>
          <a:p>
            <a:pPr marL="0" indent="0">
              <a:buNone/>
            </a:pPr>
            <a:endParaRPr lang="en-US" dirty="0"/>
          </a:p>
        </p:txBody>
      </p:sp>
    </p:spTree>
    <p:extLst>
      <p:ext uri="{BB962C8B-B14F-4D97-AF65-F5344CB8AC3E}">
        <p14:creationId xmlns:p14="http://schemas.microsoft.com/office/powerpoint/2010/main" val="1558131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e682518dd1_0_47"/>
          <p:cNvSpPr txBox="1">
            <a:spLocks noGrp="1"/>
          </p:cNvSpPr>
          <p:nvPr>
            <p:ph type="title"/>
          </p:nvPr>
        </p:nvSpPr>
        <p:spPr>
          <a:xfrm>
            <a:off x="1600200" y="365126"/>
            <a:ext cx="10515600" cy="109728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3600" dirty="0">
                <a:solidFill>
                  <a:schemeClr val="tx1"/>
                </a:solidFill>
              </a:rPr>
              <a:t>Strategy Spotlight: </a:t>
            </a:r>
            <a:r>
              <a:rPr lang="en-US" sz="3600" dirty="0">
                <a:solidFill>
                  <a:schemeClr val="dk1"/>
                </a:solidFill>
              </a:rPr>
              <a:t>Recovery Strategies</a:t>
            </a:r>
            <a:endParaRPr sz="3600" dirty="0"/>
          </a:p>
        </p:txBody>
      </p:sp>
      <p:sp>
        <p:nvSpPr>
          <p:cNvPr id="608" name="Google Shape;608;ge682518dd1_0_4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spcAft>
                <a:spcPts val="0"/>
              </a:spcAft>
              <a:buSzPts val="1800"/>
              <a:buNone/>
            </a:pPr>
            <a:r>
              <a:rPr lang="en-US" b="1" i="1" dirty="0">
                <a:solidFill>
                  <a:schemeClr val="accent1"/>
                </a:solidFill>
              </a:rPr>
              <a:t>What?  </a:t>
            </a:r>
          </a:p>
          <a:p>
            <a:pPr marL="234950" lvl="0" indent="-234950" algn="l" rtl="0">
              <a:spcAft>
                <a:spcPts val="0"/>
              </a:spcAft>
              <a:buSzPct val="100000"/>
              <a:buFont typeface="Arial" panose="020B0604020202020204" pitchFamily="34" charset="0"/>
              <a:buChar char="•"/>
            </a:pPr>
            <a:r>
              <a:rPr lang="en-US" dirty="0"/>
              <a:t>Actions taken to recover, recapture, or rethink once the learner is aware learning has gone off track</a:t>
            </a:r>
          </a:p>
          <a:p>
            <a:pPr marL="0" lvl="0" indent="0" algn="l" rtl="0">
              <a:spcAft>
                <a:spcPts val="0"/>
              </a:spcAft>
              <a:buSzPts val="1800"/>
              <a:buNone/>
            </a:pPr>
            <a:endParaRPr lang="en-US" dirty="0"/>
          </a:p>
          <a:p>
            <a:pPr marL="0" lvl="0" indent="0" algn="l" rtl="0">
              <a:spcAft>
                <a:spcPts val="0"/>
              </a:spcAft>
              <a:buSzPts val="1800"/>
              <a:buNone/>
            </a:pPr>
            <a:r>
              <a:rPr lang="en-US" b="1" i="1" dirty="0">
                <a:solidFill>
                  <a:schemeClr val="accent1"/>
                </a:solidFill>
              </a:rPr>
              <a:t>Why?</a:t>
            </a:r>
          </a:p>
          <a:p>
            <a:pPr marL="234950" lvl="0" indent="-234950" algn="l" rtl="0">
              <a:spcAft>
                <a:spcPts val="0"/>
              </a:spcAft>
              <a:buSzPct val="100000"/>
              <a:buFont typeface="Arial" panose="020B0604020202020204" pitchFamily="34" charset="0"/>
              <a:buChar char="•"/>
            </a:pPr>
            <a:r>
              <a:rPr lang="en-US" dirty="0"/>
              <a:t>Bridges learning from one moment to the next</a:t>
            </a:r>
          </a:p>
          <a:p>
            <a:pPr marL="0" lvl="0" indent="0" algn="l" rtl="0">
              <a:spcAft>
                <a:spcPts val="0"/>
              </a:spcAft>
              <a:buSzPts val="1800"/>
              <a:buNone/>
            </a:pPr>
            <a:endParaRPr lang="en-US" dirty="0"/>
          </a:p>
          <a:p>
            <a:pPr marL="0" lvl="0" indent="0" algn="l" rtl="0">
              <a:spcAft>
                <a:spcPts val="0"/>
              </a:spcAft>
              <a:buSzPts val="1800"/>
              <a:buNone/>
            </a:pPr>
            <a:r>
              <a:rPr lang="en-US" b="1" i="1" dirty="0">
                <a:solidFill>
                  <a:schemeClr val="accent1"/>
                </a:solidFill>
              </a:rPr>
              <a:t>How?</a:t>
            </a:r>
          </a:p>
          <a:p>
            <a:pPr marL="234950" lvl="0" indent="-234950" algn="l" rtl="0">
              <a:spcAft>
                <a:spcPts val="0"/>
              </a:spcAft>
              <a:buSzPct val="100000"/>
              <a:buFont typeface="Arial" panose="020B0604020202020204" pitchFamily="34" charset="0"/>
              <a:buChar char="•"/>
            </a:pPr>
            <a:r>
              <a:rPr lang="en-US" dirty="0"/>
              <a:t>Awareness of mistakes or gaps in learning</a:t>
            </a:r>
          </a:p>
          <a:p>
            <a:pPr marL="234950" lvl="0" indent="-234950" algn="l" rtl="0">
              <a:spcAft>
                <a:spcPts val="0"/>
              </a:spcAft>
              <a:buSzPct val="100000"/>
              <a:buFont typeface="Arial" panose="020B0604020202020204" pitchFamily="34" charset="0"/>
              <a:buChar char="•"/>
            </a:pPr>
            <a:r>
              <a:rPr lang="en-US" dirty="0"/>
              <a:t>Explicit instruction on recovery strategies inherent to the discipline</a:t>
            </a:r>
          </a:p>
          <a:p>
            <a:pPr marL="0" lvl="0" indent="0" algn="l" rtl="0">
              <a:lnSpc>
                <a:spcPct val="90000"/>
              </a:lnSpc>
              <a:spcBef>
                <a:spcPts val="1000"/>
              </a:spcBef>
              <a:spcAft>
                <a:spcPts val="0"/>
              </a:spcAft>
              <a:buSzPts val="1800"/>
              <a:buNone/>
            </a:pPr>
            <a:endParaRPr sz="3800" dirty="0"/>
          </a:p>
          <a:p>
            <a:pPr marL="7315200" lvl="0" indent="457200" algn="l" rtl="0">
              <a:lnSpc>
                <a:spcPct val="90000"/>
              </a:lnSpc>
              <a:spcBef>
                <a:spcPts val="1000"/>
              </a:spcBef>
              <a:spcAft>
                <a:spcPts val="0"/>
              </a:spcAft>
              <a:buSzPts val="1800"/>
              <a:buNone/>
            </a:pPr>
            <a:r>
              <a:rPr lang="en-US" sz="1600" dirty="0"/>
              <a:t>                 </a:t>
            </a:r>
            <a:endParaRPr sz="1600" dirty="0"/>
          </a:p>
        </p:txBody>
      </p:sp>
      <p:pic>
        <p:nvPicPr>
          <p:cNvPr id="3" name="Graphic 2">
            <a:extLst>
              <a:ext uri="{FF2B5EF4-FFF2-40B4-BE49-F238E27FC236}">
                <a16:creationId xmlns:a16="http://schemas.microsoft.com/office/drawing/2014/main" id="{88A0C6E0-610F-5D94-B54A-05030C38E50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4" name="Google Shape;620;p62">
            <a:extLst>
              <a:ext uri="{FF2B5EF4-FFF2-40B4-BE49-F238E27FC236}">
                <a16:creationId xmlns:a16="http://schemas.microsoft.com/office/drawing/2014/main" id="{FC492F9D-6226-65C8-994F-1C7FBE2CAF4F}"/>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4070186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20" name="Google Shape;720;p43"/>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Corbel"/>
              <a:buNone/>
            </a:pPr>
            <a:r>
              <a:rPr lang="en-US" sz="4000" dirty="0"/>
              <a:t>Recovery Strategy Examples</a:t>
            </a:r>
            <a:endParaRPr sz="4000" dirty="0"/>
          </a:p>
        </p:txBody>
      </p:sp>
      <p:sp>
        <p:nvSpPr>
          <p:cNvPr id="719" name="Google Shape;719;p4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lvl="0" algn="l" rtl="0">
              <a:spcAft>
                <a:spcPts val="0"/>
              </a:spcAft>
              <a:buClr>
                <a:schemeClr val="dk1"/>
              </a:buClr>
              <a:buSzPct val="100000"/>
            </a:pPr>
            <a:r>
              <a:rPr lang="en-US" sz="2400" b="1" dirty="0">
                <a:solidFill>
                  <a:schemeClr val="accent1"/>
                </a:solidFill>
              </a:rPr>
              <a:t>Reading</a:t>
            </a:r>
            <a:endParaRPr lang="en-US" sz="2400" dirty="0"/>
          </a:p>
          <a:p>
            <a:pPr marL="223838" lvl="0" indent="-223838" algn="l" rtl="0">
              <a:spcAft>
                <a:spcPts val="600"/>
              </a:spcAft>
              <a:buClr>
                <a:schemeClr val="dk1"/>
              </a:buClr>
              <a:buSzPct val="100000"/>
              <a:buChar char="•"/>
            </a:pPr>
            <a:r>
              <a:rPr lang="en-US" sz="2400" dirty="0"/>
              <a:t>Refer to illustrations within a story to help understand an unfamiliar word</a:t>
            </a:r>
          </a:p>
          <a:p>
            <a:pPr lvl="0" algn="l" rtl="0">
              <a:spcAft>
                <a:spcPts val="0"/>
              </a:spcAft>
              <a:buClr>
                <a:schemeClr val="dk1"/>
              </a:buClr>
              <a:buSzPct val="100000"/>
            </a:pPr>
            <a:r>
              <a:rPr lang="en-US" sz="2400" b="1" dirty="0">
                <a:solidFill>
                  <a:schemeClr val="accent1"/>
                </a:solidFill>
              </a:rPr>
              <a:t>Math</a:t>
            </a:r>
          </a:p>
          <a:p>
            <a:pPr marL="223838" lvl="0" indent="-223838" algn="l" rtl="0">
              <a:spcAft>
                <a:spcPts val="600"/>
              </a:spcAft>
              <a:buClr>
                <a:schemeClr val="dk1"/>
              </a:buClr>
              <a:buSzPct val="100000"/>
              <a:buChar char="•"/>
            </a:pPr>
            <a:r>
              <a:rPr lang="en-US" sz="2400" dirty="0"/>
              <a:t>Use mnemonics to recall steps in a process, such as the order of mathematical operations (PEMDAS)</a:t>
            </a:r>
          </a:p>
          <a:p>
            <a:pPr lvl="0" algn="l" rtl="0">
              <a:spcAft>
                <a:spcPts val="0"/>
              </a:spcAft>
              <a:buClr>
                <a:schemeClr val="dk1"/>
              </a:buClr>
              <a:buSzPct val="100000"/>
            </a:pPr>
            <a:r>
              <a:rPr lang="en-US" sz="2400" b="1" dirty="0">
                <a:solidFill>
                  <a:schemeClr val="accent1"/>
                </a:solidFill>
              </a:rPr>
              <a:t>Science</a:t>
            </a:r>
            <a:endParaRPr lang="en-US" sz="2400" dirty="0"/>
          </a:p>
          <a:p>
            <a:pPr marL="223838" lvl="0" indent="-223838" algn="l" rtl="0">
              <a:spcAft>
                <a:spcPts val="600"/>
              </a:spcAft>
              <a:buClr>
                <a:schemeClr val="dk1"/>
              </a:buClr>
              <a:buSzPct val="100000"/>
              <a:buChar char="•"/>
            </a:pPr>
            <a:r>
              <a:rPr lang="en-US" sz="2400" dirty="0"/>
              <a:t>Create drawings within notes, such as sketching the process of osmosis in cells</a:t>
            </a:r>
          </a:p>
          <a:p>
            <a:pPr lvl="0" algn="l" rtl="0">
              <a:spcAft>
                <a:spcPts val="0"/>
              </a:spcAft>
              <a:buClr>
                <a:schemeClr val="dk1"/>
              </a:buClr>
              <a:buSzPct val="100000"/>
            </a:pPr>
            <a:r>
              <a:rPr lang="en-US" sz="2400" b="1" dirty="0">
                <a:solidFill>
                  <a:schemeClr val="accent1"/>
                </a:solidFill>
              </a:rPr>
              <a:t>Social Studies</a:t>
            </a:r>
            <a:endParaRPr lang="en-US" sz="2400" dirty="0"/>
          </a:p>
          <a:p>
            <a:pPr marL="223838" lvl="0" indent="-223838" algn="l" rtl="0">
              <a:spcAft>
                <a:spcPts val="0"/>
              </a:spcAft>
              <a:buClr>
                <a:schemeClr val="dk1"/>
              </a:buClr>
              <a:buSzPct val="100000"/>
              <a:buChar char="•"/>
            </a:pPr>
            <a:r>
              <a:rPr lang="en-US" sz="2400" dirty="0"/>
              <a:t>Reflect on complex reading by summarizing a page in five or six sentences</a:t>
            </a:r>
            <a:endParaRPr sz="2400" dirty="0"/>
          </a:p>
        </p:txBody>
      </p:sp>
      <p:sp>
        <p:nvSpPr>
          <p:cNvPr id="2" name="Google Shape;620;p62">
            <a:extLst>
              <a:ext uri="{FF2B5EF4-FFF2-40B4-BE49-F238E27FC236}">
                <a16:creationId xmlns:a16="http://schemas.microsoft.com/office/drawing/2014/main" id="{6BE5ED28-903D-6A0E-0403-3164B23317A1}"/>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e682518dd1_0_30"/>
          <p:cNvSpPr txBox="1">
            <a:spLocks noGrp="1"/>
          </p:cNvSpPr>
          <p:nvPr>
            <p:ph type="title"/>
          </p:nvPr>
        </p:nvSpPr>
        <p:spPr>
          <a:xfrm>
            <a:off x="1600200" y="365126"/>
            <a:ext cx="10515600" cy="109728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3600" dirty="0">
                <a:solidFill>
                  <a:schemeClr val="tx1"/>
                </a:solidFill>
              </a:rPr>
              <a:t>Strategy Spotlight: </a:t>
            </a:r>
            <a:r>
              <a:rPr lang="en-US" sz="3600" dirty="0">
                <a:solidFill>
                  <a:schemeClr val="dk1"/>
                </a:solidFill>
              </a:rPr>
              <a:t>Generating Effective Questions</a:t>
            </a:r>
            <a:endParaRPr sz="3600" dirty="0">
              <a:solidFill>
                <a:schemeClr val="dk1"/>
              </a:solidFill>
            </a:endParaRPr>
          </a:p>
        </p:txBody>
      </p:sp>
      <p:sp>
        <p:nvSpPr>
          <p:cNvPr id="729" name="Google Shape;729;ge682518dd1_0_3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b="1" dirty="0">
                <a:solidFill>
                  <a:schemeClr val="accent1"/>
                </a:solidFill>
              </a:rPr>
              <a:t>Question Prompts</a:t>
            </a:r>
            <a:endParaRPr lang="en-US" b="1" dirty="0">
              <a:solidFill>
                <a:schemeClr val="accent1"/>
              </a:solidFill>
              <a:highlight>
                <a:srgbClr val="FFFFFF"/>
              </a:highlight>
            </a:endParaRPr>
          </a:p>
          <a:p>
            <a:pPr lvl="0" algn="l" rtl="0">
              <a:lnSpc>
                <a:spcPct val="90000"/>
              </a:lnSpc>
              <a:spcBef>
                <a:spcPts val="1000"/>
              </a:spcBef>
              <a:spcAft>
                <a:spcPts val="0"/>
              </a:spcAft>
              <a:buSzPct val="100000"/>
            </a:pPr>
            <a:r>
              <a:rPr lang="en-US" dirty="0">
                <a:solidFill>
                  <a:srgbClr val="333333"/>
                </a:solidFill>
                <a:highlight>
                  <a:srgbClr val="FFFFFF"/>
                </a:highlight>
              </a:rPr>
              <a:t>Seeking evidence - </a:t>
            </a:r>
            <a:r>
              <a:rPr lang="en-US" i="1" dirty="0">
                <a:solidFill>
                  <a:srgbClr val="333333"/>
                </a:solidFill>
                <a:highlight>
                  <a:srgbClr val="FFFFFF"/>
                </a:highlight>
              </a:rPr>
              <a:t>“What makes you think that _____?”</a:t>
            </a:r>
          </a:p>
          <a:p>
            <a:pPr lvl="0" algn="l" rtl="0">
              <a:lnSpc>
                <a:spcPct val="90000"/>
              </a:lnSpc>
              <a:spcBef>
                <a:spcPts val="1000"/>
              </a:spcBef>
              <a:spcAft>
                <a:spcPts val="0"/>
              </a:spcAft>
              <a:buSzPct val="100000"/>
            </a:pPr>
            <a:r>
              <a:rPr lang="en-US" dirty="0">
                <a:solidFill>
                  <a:srgbClr val="333333"/>
                </a:solidFill>
                <a:highlight>
                  <a:srgbClr val="FFFFFF"/>
                </a:highlight>
              </a:rPr>
              <a:t>Explaining - </a:t>
            </a:r>
            <a:r>
              <a:rPr lang="en-US" i="1" dirty="0">
                <a:solidFill>
                  <a:srgbClr val="333333"/>
                </a:solidFill>
                <a:highlight>
                  <a:srgbClr val="FFFFFF"/>
                </a:highlight>
              </a:rPr>
              <a:t>“What are some of the causes that led to _____?”</a:t>
            </a:r>
          </a:p>
          <a:p>
            <a:pPr lvl="0" algn="l" rtl="0">
              <a:lnSpc>
                <a:spcPct val="90000"/>
              </a:lnSpc>
              <a:spcBef>
                <a:spcPts val="1000"/>
              </a:spcBef>
              <a:spcAft>
                <a:spcPts val="0"/>
              </a:spcAft>
              <a:buSzPct val="100000"/>
            </a:pPr>
            <a:r>
              <a:rPr lang="en-US" dirty="0">
                <a:solidFill>
                  <a:srgbClr val="333333"/>
                </a:solidFill>
                <a:highlight>
                  <a:srgbClr val="FFFFFF"/>
                </a:highlight>
              </a:rPr>
              <a:t>Relating ideas and opinions - </a:t>
            </a:r>
            <a:r>
              <a:rPr lang="en-US" i="1" dirty="0">
                <a:solidFill>
                  <a:srgbClr val="333333"/>
                </a:solidFill>
                <a:highlight>
                  <a:srgbClr val="FFFFFF"/>
                </a:highlight>
              </a:rPr>
              <a:t>“How does that compare to _____?”</a:t>
            </a:r>
          </a:p>
          <a:p>
            <a:pPr lvl="0" algn="l" rtl="0">
              <a:lnSpc>
                <a:spcPct val="90000"/>
              </a:lnSpc>
              <a:spcBef>
                <a:spcPts val="1000"/>
              </a:spcBef>
              <a:spcAft>
                <a:spcPts val="0"/>
              </a:spcAft>
              <a:buSzPct val="100000"/>
            </a:pPr>
            <a:r>
              <a:rPr lang="en-US" dirty="0">
                <a:solidFill>
                  <a:srgbClr val="333333"/>
                </a:solidFill>
                <a:highlight>
                  <a:srgbClr val="FFFFFF"/>
                </a:highlight>
              </a:rPr>
              <a:t>Predicting - </a:t>
            </a:r>
            <a:r>
              <a:rPr lang="en-US" i="1" dirty="0">
                <a:solidFill>
                  <a:srgbClr val="333333"/>
                </a:solidFill>
                <a:highlight>
                  <a:srgbClr val="FFFFFF"/>
                </a:highlight>
              </a:rPr>
              <a:t>“What will you do next?”</a:t>
            </a:r>
          </a:p>
          <a:p>
            <a:pPr lvl="0" algn="l" rtl="0">
              <a:lnSpc>
                <a:spcPct val="90000"/>
              </a:lnSpc>
              <a:spcBef>
                <a:spcPts val="1000"/>
              </a:spcBef>
              <a:spcAft>
                <a:spcPts val="0"/>
              </a:spcAft>
              <a:buSzPct val="100000"/>
            </a:pPr>
            <a:r>
              <a:rPr lang="en-US" dirty="0">
                <a:solidFill>
                  <a:srgbClr val="333333"/>
                </a:solidFill>
                <a:highlight>
                  <a:srgbClr val="FFFFFF"/>
                </a:highlight>
              </a:rPr>
              <a:t>Describing - </a:t>
            </a:r>
            <a:r>
              <a:rPr lang="en-US" i="1" dirty="0">
                <a:solidFill>
                  <a:srgbClr val="333333"/>
                </a:solidFill>
                <a:highlight>
                  <a:srgbClr val="FFFFFF"/>
                </a:highlight>
              </a:rPr>
              <a:t>“What did you observe happening?”</a:t>
            </a:r>
            <a:endParaRPr lang="en-US" i="1" dirty="0">
              <a:highlight>
                <a:srgbClr val="FFFFFF"/>
              </a:highlight>
            </a:endParaRPr>
          </a:p>
          <a:p>
            <a:pPr lvl="0" algn="l" rtl="0">
              <a:lnSpc>
                <a:spcPct val="90000"/>
              </a:lnSpc>
              <a:spcBef>
                <a:spcPts val="1000"/>
              </a:spcBef>
              <a:spcAft>
                <a:spcPts val="0"/>
              </a:spcAft>
              <a:buSzPct val="100000"/>
            </a:pPr>
            <a:r>
              <a:rPr lang="en-US" dirty="0">
                <a:solidFill>
                  <a:srgbClr val="333333"/>
                </a:solidFill>
                <a:highlight>
                  <a:srgbClr val="FFFFFF"/>
                </a:highlight>
              </a:rPr>
              <a:t>Clarifying - </a:t>
            </a:r>
            <a:r>
              <a:rPr lang="en-US" i="1" dirty="0">
                <a:solidFill>
                  <a:srgbClr val="333333"/>
                </a:solidFill>
                <a:highlight>
                  <a:srgbClr val="FFFFFF"/>
                </a:highlight>
              </a:rPr>
              <a:t>“What evidence is there to support what you are saying?”</a:t>
            </a:r>
            <a:endParaRPr lang="en-US" i="1" dirty="0">
              <a:highlight>
                <a:srgbClr val="FFFFFF"/>
              </a:highlight>
            </a:endParaRPr>
          </a:p>
          <a:p>
            <a:pPr lvl="0" algn="l" rtl="0">
              <a:lnSpc>
                <a:spcPct val="90000"/>
              </a:lnSpc>
              <a:spcBef>
                <a:spcPts val="1000"/>
              </a:spcBef>
              <a:spcAft>
                <a:spcPts val="0"/>
              </a:spcAft>
              <a:buSzPct val="100000"/>
            </a:pPr>
            <a:r>
              <a:rPr lang="en-US" dirty="0">
                <a:solidFill>
                  <a:srgbClr val="333333"/>
                </a:solidFill>
                <a:highlight>
                  <a:srgbClr val="FFFFFF"/>
                </a:highlight>
              </a:rPr>
              <a:t>Probing - “</a:t>
            </a:r>
            <a:r>
              <a:rPr lang="en-US" i="1" dirty="0">
                <a:solidFill>
                  <a:srgbClr val="333333"/>
                </a:solidFill>
                <a:highlight>
                  <a:srgbClr val="FFFFFF"/>
                </a:highlight>
              </a:rPr>
              <a:t>What are the consequences of that assumption?”</a:t>
            </a:r>
            <a:endParaRPr lang="en-US" i="1" dirty="0">
              <a:highlight>
                <a:srgbClr val="FFFFFF"/>
              </a:highlight>
            </a:endParaRPr>
          </a:p>
          <a:p>
            <a:pPr lvl="0" algn="l" rtl="0">
              <a:lnSpc>
                <a:spcPct val="90000"/>
              </a:lnSpc>
              <a:spcBef>
                <a:spcPts val="1000"/>
              </a:spcBef>
              <a:spcAft>
                <a:spcPts val="0"/>
              </a:spcAft>
              <a:buSzPct val="100000"/>
            </a:pPr>
            <a:r>
              <a:rPr lang="en-US" dirty="0">
                <a:solidFill>
                  <a:srgbClr val="333333"/>
                </a:solidFill>
                <a:highlight>
                  <a:srgbClr val="FFFFFF"/>
                </a:highlight>
              </a:rPr>
              <a:t>Questioning the question - </a:t>
            </a:r>
            <a:r>
              <a:rPr lang="en-US" i="1" dirty="0">
                <a:solidFill>
                  <a:srgbClr val="333333"/>
                </a:solidFill>
                <a:highlight>
                  <a:srgbClr val="FFFFFF"/>
                </a:highlight>
              </a:rPr>
              <a:t>“Why do you think I asked this question?”</a:t>
            </a:r>
            <a:r>
              <a:rPr lang="en-US" sz="1800" dirty="0">
                <a:solidFill>
                  <a:srgbClr val="424240"/>
                </a:solidFill>
                <a:highlight>
                  <a:srgbClr val="FEFDFA"/>
                </a:highlight>
              </a:rPr>
              <a:t>													</a:t>
            </a:r>
            <a:endParaRPr sz="1200" dirty="0">
              <a:solidFill>
                <a:srgbClr val="202124"/>
              </a:solidFill>
              <a:highlight>
                <a:srgbClr val="FFFFFF"/>
              </a:highlight>
              <a:latin typeface="Calibri" panose="020F0502020204030204" pitchFamily="34" charset="0"/>
              <a:ea typeface="Roboto"/>
              <a:cs typeface="Calibri" panose="020F0502020204030204" pitchFamily="34" charset="0"/>
              <a:sym typeface="Roboto"/>
            </a:endParaRPr>
          </a:p>
          <a:p>
            <a:pPr marL="0" lvl="0" indent="0" algn="l" rtl="0">
              <a:lnSpc>
                <a:spcPct val="135937"/>
              </a:lnSpc>
              <a:spcBef>
                <a:spcPts val="1600"/>
              </a:spcBef>
              <a:spcAft>
                <a:spcPts val="0"/>
              </a:spcAft>
              <a:buSzPts val="1800"/>
              <a:buNone/>
            </a:pPr>
            <a:endParaRPr sz="2000" b="1" dirty="0">
              <a:solidFill>
                <a:srgbClr val="333333"/>
              </a:solidFill>
              <a:highlight>
                <a:srgbClr val="FFFFFF"/>
              </a:highlight>
            </a:endParaRPr>
          </a:p>
          <a:p>
            <a:pPr marL="0" lvl="0" indent="0" algn="l" rtl="0">
              <a:lnSpc>
                <a:spcPct val="135937"/>
              </a:lnSpc>
              <a:spcBef>
                <a:spcPts val="2700"/>
              </a:spcBef>
              <a:spcAft>
                <a:spcPts val="0"/>
              </a:spcAft>
              <a:buSzPts val="1800"/>
              <a:buNone/>
            </a:pPr>
            <a:endParaRPr sz="2000" b="1" dirty="0">
              <a:solidFill>
                <a:srgbClr val="333333"/>
              </a:solidFill>
              <a:highlight>
                <a:srgbClr val="FFFFFF"/>
              </a:highlight>
            </a:endParaRPr>
          </a:p>
          <a:p>
            <a:pPr marL="0" lvl="0" indent="0" algn="l" rtl="0">
              <a:lnSpc>
                <a:spcPct val="135937"/>
              </a:lnSpc>
              <a:spcBef>
                <a:spcPts val="2700"/>
              </a:spcBef>
              <a:spcAft>
                <a:spcPts val="0"/>
              </a:spcAft>
              <a:buSzPts val="1800"/>
              <a:buNone/>
            </a:pPr>
            <a:endParaRPr sz="2000" b="1" dirty="0">
              <a:solidFill>
                <a:srgbClr val="333333"/>
              </a:solidFill>
              <a:highlight>
                <a:srgbClr val="FFFFFF"/>
              </a:highlight>
            </a:endParaRPr>
          </a:p>
          <a:p>
            <a:pPr marL="0" lvl="0" indent="0" algn="l" rtl="0">
              <a:lnSpc>
                <a:spcPct val="90000"/>
              </a:lnSpc>
              <a:spcBef>
                <a:spcPts val="2700"/>
              </a:spcBef>
              <a:spcAft>
                <a:spcPts val="0"/>
              </a:spcAft>
              <a:buSzPts val="1800"/>
              <a:buNone/>
            </a:pPr>
            <a:endParaRPr sz="1600" dirty="0">
              <a:solidFill>
                <a:srgbClr val="333333"/>
              </a:solidFill>
              <a:highlight>
                <a:srgbClr val="FFFFFF"/>
              </a:highlight>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r>
              <a:rPr lang="en-US" dirty="0"/>
              <a:t>																		</a:t>
            </a:r>
            <a:endParaRPr sz="1700" dirty="0"/>
          </a:p>
        </p:txBody>
      </p:sp>
      <p:pic>
        <p:nvPicPr>
          <p:cNvPr id="2" name="Graphic 1">
            <a:extLst>
              <a:ext uri="{FF2B5EF4-FFF2-40B4-BE49-F238E27FC236}">
                <a16:creationId xmlns:a16="http://schemas.microsoft.com/office/drawing/2014/main" id="{36DED303-811C-E1F0-F626-0E657ED58A9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3" name="Google Shape;620;p62">
            <a:extLst>
              <a:ext uri="{FF2B5EF4-FFF2-40B4-BE49-F238E27FC236}">
                <a16:creationId xmlns:a16="http://schemas.microsoft.com/office/drawing/2014/main" id="{CD57350F-79D2-BE03-4E88-BAD8D94F877C}"/>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Finley, 2017</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20" name="Google Shape;720;p43"/>
          <p:cNvSpPr txBox="1">
            <a:spLocks noGrp="1"/>
          </p:cNvSpPr>
          <p:nvPr>
            <p:ph type="title"/>
          </p:nvPr>
        </p:nvSpPr>
        <p:spPr>
          <a:xfrm>
            <a:off x="1600200" y="365126"/>
            <a:ext cx="10515600" cy="109728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Corbel"/>
              <a:buNone/>
            </a:pPr>
            <a:r>
              <a:rPr lang="en-US" sz="4000" dirty="0">
                <a:solidFill>
                  <a:schemeClr val="tx1"/>
                </a:solidFill>
              </a:rPr>
              <a:t>Strategy Spotlight: </a:t>
            </a:r>
            <a:r>
              <a:rPr lang="en-US" sz="4000" dirty="0">
                <a:solidFill>
                  <a:schemeClr val="dk1"/>
                </a:solidFill>
              </a:rPr>
              <a:t>Cueing </a:t>
            </a:r>
            <a:r>
              <a:rPr lang="en-US" sz="4000" dirty="0"/>
              <a:t>and </a:t>
            </a:r>
            <a:r>
              <a:rPr lang="en-US" sz="4000" dirty="0">
                <a:solidFill>
                  <a:schemeClr val="dk1"/>
                </a:solidFill>
              </a:rPr>
              <a:t>Prompting</a:t>
            </a:r>
            <a:endParaRPr sz="4000" dirty="0"/>
          </a:p>
        </p:txBody>
      </p:sp>
      <p:sp>
        <p:nvSpPr>
          <p:cNvPr id="719" name="Google Shape;719;p4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lvl="0" algn="l" rtl="0">
              <a:lnSpc>
                <a:spcPct val="110000"/>
              </a:lnSpc>
              <a:spcAft>
                <a:spcPts val="1200"/>
              </a:spcAft>
              <a:buClr>
                <a:schemeClr val="dk1"/>
              </a:buClr>
              <a:buSzPct val="100000"/>
            </a:pPr>
            <a:r>
              <a:rPr lang="en-US" sz="3200" dirty="0"/>
              <a:t>Article Discussion, </a:t>
            </a:r>
            <a:r>
              <a:rPr lang="en-US" sz="3200" i="1" dirty="0"/>
              <a:t>Hierarchy of Cueing and Prompting</a:t>
            </a:r>
            <a:endParaRPr lang="en-US" sz="3200" b="1" dirty="0">
              <a:solidFill>
                <a:schemeClr val="accent1"/>
              </a:solidFill>
            </a:endParaRPr>
          </a:p>
          <a:p>
            <a:pPr lvl="0" algn="l" rtl="0">
              <a:lnSpc>
                <a:spcPct val="110000"/>
              </a:lnSpc>
              <a:spcAft>
                <a:spcPts val="0"/>
              </a:spcAft>
              <a:buClr>
                <a:schemeClr val="dk1"/>
              </a:buClr>
              <a:buSzPct val="100000"/>
            </a:pPr>
            <a:r>
              <a:rPr lang="en-US" sz="3200" b="1" dirty="0">
                <a:solidFill>
                  <a:schemeClr val="accent1"/>
                </a:solidFill>
              </a:rPr>
              <a:t>Let’s peer teach!</a:t>
            </a:r>
          </a:p>
          <a:p>
            <a:pPr marL="223838" lvl="0" indent="-223838" algn="l" rtl="0">
              <a:lnSpc>
                <a:spcPct val="110000"/>
              </a:lnSpc>
              <a:spcAft>
                <a:spcPts val="0"/>
              </a:spcAft>
              <a:buClr>
                <a:schemeClr val="dk1"/>
              </a:buClr>
              <a:buSzPct val="100000"/>
              <a:buChar char="•"/>
            </a:pPr>
            <a:r>
              <a:rPr lang="en-US" sz="3200" dirty="0"/>
              <a:t>Study the article “</a:t>
            </a:r>
            <a:r>
              <a:rPr lang="en-US" sz="3200" i="1" dirty="0"/>
              <a:t>Hierarchy of Cueing and Prompting”</a:t>
            </a:r>
          </a:p>
          <a:p>
            <a:pPr marL="223838" lvl="0" indent="-223838" algn="l" rtl="0">
              <a:lnSpc>
                <a:spcPct val="110000"/>
              </a:lnSpc>
              <a:spcAft>
                <a:spcPts val="0"/>
              </a:spcAft>
              <a:buClr>
                <a:schemeClr val="dk1"/>
              </a:buClr>
              <a:buSzPct val="100000"/>
              <a:buChar char="•"/>
            </a:pPr>
            <a:r>
              <a:rPr lang="en-US" sz="3200" dirty="0"/>
              <a:t>Partner 1 teach cueing actions to Partner 2</a:t>
            </a:r>
          </a:p>
          <a:p>
            <a:pPr marL="223838" lvl="0" indent="-223838" algn="l" rtl="0">
              <a:lnSpc>
                <a:spcPct val="110000"/>
              </a:lnSpc>
              <a:spcAft>
                <a:spcPts val="0"/>
              </a:spcAft>
              <a:buClr>
                <a:schemeClr val="dk1"/>
              </a:buClr>
              <a:buSzPct val="100000"/>
              <a:buChar char="•"/>
            </a:pPr>
            <a:r>
              <a:rPr lang="en-US" sz="3200" dirty="0"/>
              <a:t>Partner 2 teach prompting actions to Partner 1</a:t>
            </a:r>
          </a:p>
          <a:p>
            <a:pPr marL="223838" lvl="0" indent="-223838" algn="l" rtl="0">
              <a:lnSpc>
                <a:spcPct val="110000"/>
              </a:lnSpc>
              <a:spcAft>
                <a:spcPts val="0"/>
              </a:spcAft>
              <a:buClr>
                <a:schemeClr val="dk1"/>
              </a:buClr>
              <a:buSzPct val="100000"/>
              <a:buChar char="•"/>
            </a:pPr>
            <a:r>
              <a:rPr lang="en-US" sz="3200" dirty="0"/>
              <a:t>Brainstorm ideas on how cueing and prompting is currently used in your classroom and how to enhance its use</a:t>
            </a:r>
          </a:p>
        </p:txBody>
      </p:sp>
      <p:pic>
        <p:nvPicPr>
          <p:cNvPr id="2" name="Graphic 1">
            <a:extLst>
              <a:ext uri="{FF2B5EF4-FFF2-40B4-BE49-F238E27FC236}">
                <a16:creationId xmlns:a16="http://schemas.microsoft.com/office/drawing/2014/main" id="{3C7CFF0A-1F64-D770-2A59-7E340963D76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4" name="Google Shape;620;p62">
            <a:extLst>
              <a:ext uri="{FF2B5EF4-FFF2-40B4-BE49-F238E27FC236}">
                <a16:creationId xmlns:a16="http://schemas.microsoft.com/office/drawing/2014/main" id="{7F6DC84D-B79B-1743-74AE-AA228388778D}"/>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National Professional Resources, 2009</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2248081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e682518dd1_0_47"/>
          <p:cNvSpPr txBox="1">
            <a:spLocks noGrp="1"/>
          </p:cNvSpPr>
          <p:nvPr>
            <p:ph type="title"/>
          </p:nvPr>
        </p:nvSpPr>
        <p:spPr>
          <a:xfrm>
            <a:off x="1600200" y="365126"/>
            <a:ext cx="10515600" cy="109728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3600" dirty="0">
                <a:solidFill>
                  <a:schemeClr val="tx1"/>
                </a:solidFill>
              </a:rPr>
              <a:t>Strategy Spotlight: Instant Replay (</a:t>
            </a:r>
            <a:r>
              <a:rPr lang="en-US" sz="3600" dirty="0"/>
              <a:t>Self-Recording, Audio or Video)</a:t>
            </a:r>
            <a:endParaRPr sz="3600" dirty="0"/>
          </a:p>
        </p:txBody>
      </p:sp>
      <p:sp>
        <p:nvSpPr>
          <p:cNvPr id="608" name="Google Shape;608;ge682518dd1_0_4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spcAft>
                <a:spcPts val="0"/>
              </a:spcAft>
              <a:buSzPts val="1800"/>
              <a:buNone/>
            </a:pPr>
            <a:r>
              <a:rPr lang="en-US" b="1" i="1" dirty="0">
                <a:solidFill>
                  <a:schemeClr val="accent1"/>
                </a:solidFill>
              </a:rPr>
              <a:t>Why?</a:t>
            </a:r>
          </a:p>
          <a:p>
            <a:pPr marL="0" lvl="0" indent="0" algn="l" rtl="0">
              <a:spcAft>
                <a:spcPts val="0"/>
              </a:spcAft>
              <a:buSzPts val="1800"/>
              <a:buNone/>
            </a:pPr>
            <a:r>
              <a:rPr lang="en-US" sz="2800" dirty="0">
                <a:solidFill>
                  <a:schemeClr val="tx1"/>
                </a:solidFill>
              </a:rPr>
              <a:t>Provides an instant replay that enables learner to reflect metacognitively on previous words and actions</a:t>
            </a:r>
          </a:p>
          <a:p>
            <a:pPr marL="0" lvl="0" indent="0" algn="l" rtl="0">
              <a:spcAft>
                <a:spcPts val="0"/>
              </a:spcAft>
              <a:buSzPts val="1800"/>
              <a:buNone/>
            </a:pPr>
            <a:endParaRPr lang="en-US" dirty="0"/>
          </a:p>
          <a:p>
            <a:pPr marL="0" lvl="0" indent="0" algn="l" rtl="0">
              <a:spcAft>
                <a:spcPts val="0"/>
              </a:spcAft>
              <a:buSzPts val="1800"/>
              <a:buNone/>
            </a:pPr>
            <a:r>
              <a:rPr lang="en-US" b="1" i="1" dirty="0">
                <a:solidFill>
                  <a:schemeClr val="accent1"/>
                </a:solidFill>
              </a:rPr>
              <a:t>How?</a:t>
            </a:r>
          </a:p>
          <a:p>
            <a:pPr marL="0" lvl="0" indent="0" algn="l" rtl="0">
              <a:spcAft>
                <a:spcPts val="0"/>
              </a:spcAft>
              <a:buSzPts val="1800"/>
              <a:buNone/>
            </a:pPr>
            <a:r>
              <a:rPr lang="en-US" sz="2800" dirty="0">
                <a:solidFill>
                  <a:schemeClr val="tx1"/>
                </a:solidFill>
              </a:rPr>
              <a:t>Examining and analyzing dialogues, conversations, and recorded actions through the use of electronic devices</a:t>
            </a:r>
          </a:p>
          <a:p>
            <a:pPr marL="0" lvl="0" indent="0" algn="l" rtl="0">
              <a:lnSpc>
                <a:spcPct val="90000"/>
              </a:lnSpc>
              <a:spcBef>
                <a:spcPts val="1000"/>
              </a:spcBef>
              <a:spcAft>
                <a:spcPts val="0"/>
              </a:spcAft>
              <a:buSzPts val="1800"/>
              <a:buNone/>
            </a:pPr>
            <a:endParaRPr sz="3800" dirty="0"/>
          </a:p>
          <a:p>
            <a:pPr marL="7315200" lvl="0" indent="457200" algn="l" rtl="0">
              <a:lnSpc>
                <a:spcPct val="90000"/>
              </a:lnSpc>
              <a:spcBef>
                <a:spcPts val="1000"/>
              </a:spcBef>
              <a:spcAft>
                <a:spcPts val="0"/>
              </a:spcAft>
              <a:buSzPts val="1800"/>
              <a:buNone/>
            </a:pPr>
            <a:r>
              <a:rPr lang="en-US" sz="1600" dirty="0"/>
              <a:t>                 </a:t>
            </a:r>
            <a:endParaRPr sz="1600" dirty="0"/>
          </a:p>
        </p:txBody>
      </p:sp>
      <p:pic>
        <p:nvPicPr>
          <p:cNvPr id="2" name="Graphic 1">
            <a:extLst>
              <a:ext uri="{FF2B5EF4-FFF2-40B4-BE49-F238E27FC236}">
                <a16:creationId xmlns:a16="http://schemas.microsoft.com/office/drawing/2014/main" id="{2B86924F-59DF-7D70-CF87-54D6A1EB663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4" name="Google Shape;620;p62">
            <a:extLst>
              <a:ext uri="{FF2B5EF4-FFF2-40B4-BE49-F238E27FC236}">
                <a16:creationId xmlns:a16="http://schemas.microsoft.com/office/drawing/2014/main" id="{1338B734-62CC-B047-BE3F-2FF104B4E1B9}"/>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King &amp; Levan, 2016</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3895474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e682518dd1_0_4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3600" dirty="0">
                <a:solidFill>
                  <a:schemeClr val="tx1"/>
                </a:solidFill>
              </a:rPr>
              <a:t>Instant Replay (Self-Recording, Audio or Video)</a:t>
            </a:r>
            <a:endParaRPr sz="3600" dirty="0"/>
          </a:p>
        </p:txBody>
      </p:sp>
      <p:sp>
        <p:nvSpPr>
          <p:cNvPr id="4" name="TextBox 3">
            <a:extLst>
              <a:ext uri="{FF2B5EF4-FFF2-40B4-BE49-F238E27FC236}">
                <a16:creationId xmlns:a16="http://schemas.microsoft.com/office/drawing/2014/main" id="{F9E3E030-180E-EF63-29C7-73E53792D584}"/>
              </a:ext>
            </a:extLst>
          </p:cNvPr>
          <p:cNvSpPr txBox="1"/>
          <p:nvPr/>
        </p:nvSpPr>
        <p:spPr>
          <a:xfrm>
            <a:off x="2812764" y="5057720"/>
            <a:ext cx="6718871" cy="830997"/>
          </a:xfrm>
          <a:prstGeom prst="rect">
            <a:avLst/>
          </a:prstGeom>
          <a:noFill/>
        </p:spPr>
        <p:txBody>
          <a:bodyPr wrap="square">
            <a:spAutoFit/>
          </a:bodyPr>
          <a:lstStyle/>
          <a:p>
            <a:pPr marL="0" indent="0" defTabSz="942289">
              <a:defRPr/>
            </a:pPr>
            <a:r>
              <a:rPr lang="en-US" sz="2400" u="sng" dirty="0">
                <a:solidFill>
                  <a:schemeClr val="hlink"/>
                </a:solidFill>
                <a:latin typeface="+mn-lt"/>
                <a:cs typeface="Calibri" panose="020F0502020204030204" pitchFamily="34" charset="0"/>
                <a:hlinkClick r:id="rId3"/>
              </a:rPr>
              <a:t>https://www.edutopia.org/discussion/4-ways-audio-recording-can-boost-classroom-learning</a:t>
            </a:r>
            <a:endParaRPr lang="en-US" sz="2400" dirty="0">
              <a:latin typeface="+mn-lt"/>
              <a:cs typeface="Calibri" panose="020F0502020204030204" pitchFamily="34" charset="0"/>
            </a:endParaRPr>
          </a:p>
        </p:txBody>
      </p:sp>
      <p:sp>
        <p:nvSpPr>
          <p:cNvPr id="2" name="Google Shape;719;p43">
            <a:extLst>
              <a:ext uri="{FF2B5EF4-FFF2-40B4-BE49-F238E27FC236}">
                <a16:creationId xmlns:a16="http://schemas.microsoft.com/office/drawing/2014/main" id="{0BA31C2F-51E3-AF2D-5122-48E56A155FA1}"/>
              </a:ext>
            </a:extLst>
          </p:cNvPr>
          <p:cNvSpPr txBox="1">
            <a:spLocks/>
          </p:cNvSpPr>
          <p:nvPr/>
        </p:nvSpPr>
        <p:spPr>
          <a:xfrm>
            <a:off x="990599" y="1752601"/>
            <a:ext cx="10965873" cy="3803072"/>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chemeClr val="dk1"/>
              </a:buClr>
              <a:buSzPct val="100000"/>
            </a:pPr>
            <a:r>
              <a:rPr lang="en-US" dirty="0"/>
              <a:t>Article Discussion, </a:t>
            </a:r>
            <a:r>
              <a:rPr lang="en-US" i="1" dirty="0"/>
              <a:t>4 Ways Audio Recording Can Boost Classroom Learning</a:t>
            </a:r>
          </a:p>
          <a:p>
            <a:pPr lvl="0" algn="l" rtl="0">
              <a:lnSpc>
                <a:spcPct val="110000"/>
              </a:lnSpc>
              <a:spcAft>
                <a:spcPts val="0"/>
              </a:spcAft>
              <a:buClr>
                <a:schemeClr val="dk1"/>
              </a:buClr>
              <a:buSzPct val="100000"/>
            </a:pPr>
            <a:r>
              <a:rPr lang="en-US" b="1" dirty="0">
                <a:solidFill>
                  <a:schemeClr val="accent1"/>
                </a:solidFill>
              </a:rPr>
              <a:t>Discussion Questions</a:t>
            </a:r>
          </a:p>
          <a:p>
            <a:pPr marL="223838" lvl="0" indent="-223838" algn="l" rtl="0">
              <a:spcAft>
                <a:spcPts val="600"/>
              </a:spcAft>
              <a:buClr>
                <a:schemeClr val="dk1"/>
              </a:buClr>
              <a:buSzPct val="100000"/>
              <a:buChar char="•"/>
            </a:pPr>
            <a:r>
              <a:rPr lang="en-US" i="1" dirty="0"/>
              <a:t>Which of the audio recording techniques can be used for monitoring a learner’s thinking?</a:t>
            </a:r>
          </a:p>
          <a:p>
            <a:pPr marL="223838" lvl="0" indent="-223838" algn="l" rtl="0">
              <a:lnSpc>
                <a:spcPct val="110000"/>
              </a:lnSpc>
              <a:spcAft>
                <a:spcPts val="0"/>
              </a:spcAft>
              <a:buClr>
                <a:schemeClr val="dk1"/>
              </a:buClr>
              <a:buSzPct val="100000"/>
              <a:buChar char="•"/>
            </a:pPr>
            <a:r>
              <a:rPr lang="en-US" i="1" dirty="0"/>
              <a:t>How might the use of audio or video recording be used in your classroom to help regulate metacognitive thinking?</a:t>
            </a:r>
          </a:p>
        </p:txBody>
      </p:sp>
    </p:spTree>
    <p:extLst>
      <p:ext uri="{BB962C8B-B14F-4D97-AF65-F5344CB8AC3E}">
        <p14:creationId xmlns:p14="http://schemas.microsoft.com/office/powerpoint/2010/main" val="1892880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3" name="Graphic 2" descr="A large thought bubble pointing to the young man's head">
            <a:extLst>
              <a:ext uri="{FF2B5EF4-FFF2-40B4-BE49-F238E27FC236}">
                <a16:creationId xmlns:a16="http://schemas.microsoft.com/office/drawing/2014/main" id="{FF46AADB-85D8-6BD5-9125-8FDA5ED1B1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5278" y="107660"/>
            <a:ext cx="4145326" cy="3557315"/>
          </a:xfrm>
          <a:prstGeom prst="rect">
            <a:avLst/>
          </a:prstGeom>
        </p:spPr>
      </p:pic>
      <p:sp>
        <p:nvSpPr>
          <p:cNvPr id="4" name="Google Shape;772;gb8d5bc5bf5_0_14">
            <a:extLst>
              <a:ext uri="{FF2B5EF4-FFF2-40B4-BE49-F238E27FC236}">
                <a16:creationId xmlns:a16="http://schemas.microsoft.com/office/drawing/2014/main" id="{1C48C1BB-E9FB-3C40-A896-57E608CF9CE5}"/>
              </a:ext>
            </a:extLst>
          </p:cNvPr>
          <p:cNvSpPr txBox="1">
            <a:spLocks noGrp="1"/>
          </p:cNvSpPr>
          <p:nvPr>
            <p:ph type="title" idx="4294967295"/>
          </p:nvPr>
        </p:nvSpPr>
        <p:spPr>
          <a:xfrm>
            <a:off x="2567521" y="740697"/>
            <a:ext cx="3049588" cy="2032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I am frustrated </a:t>
            </a: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with this assignment. </a:t>
            </a:r>
            <a:b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I need to breathe and think positive thoughts.</a:t>
            </a:r>
          </a:p>
        </p:txBody>
      </p:sp>
      <p:pic>
        <p:nvPicPr>
          <p:cNvPr id="2" name="Graphic 1" descr="A drawing of a young man">
            <a:extLst>
              <a:ext uri="{FF2B5EF4-FFF2-40B4-BE49-F238E27FC236}">
                <a16:creationId xmlns:a16="http://schemas.microsoft.com/office/drawing/2014/main" id="{B70A9B02-DE79-6B95-5FC6-9779C2EC64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1490" y="2772697"/>
            <a:ext cx="2598226" cy="3836360"/>
          </a:xfrm>
          <a:prstGeom prst="rect">
            <a:avLst/>
          </a:prstGeom>
        </p:spPr>
      </p:pic>
      <p:sp>
        <p:nvSpPr>
          <p:cNvPr id="6" name="Google Shape;620;p62">
            <a:extLst>
              <a:ext uri="{FF2B5EF4-FFF2-40B4-BE49-F238E27FC236}">
                <a16:creationId xmlns:a16="http://schemas.microsoft.com/office/drawing/2014/main" id="{AAD97E0F-A1B4-FF50-FF7B-1D67117C9E6A}"/>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CACA3-6732-1A1F-7EB6-0B2A47EE510A}"/>
              </a:ext>
            </a:extLst>
          </p:cNvPr>
          <p:cNvSpPr txBox="1">
            <a:spLocks noGrp="1"/>
          </p:cNvSpPr>
          <p:nvPr>
            <p:ph type="title"/>
          </p:nvPr>
        </p:nvSpPr>
        <p:spPr>
          <a:xfrm>
            <a:off x="838200" y="365126"/>
            <a:ext cx="11353800" cy="86768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r>
              <a:rPr lang="en-US" sz="4000" b="1" dirty="0">
                <a:solidFill>
                  <a:schemeClr val="tx1"/>
                </a:solidFill>
                <a:cs typeface="Calibri" panose="020F0502020204030204" pitchFamily="34" charset="0"/>
              </a:rPr>
              <a:t>Metacognitive Note Catcher</a:t>
            </a:r>
          </a:p>
        </p:txBody>
      </p:sp>
      <p:sp>
        <p:nvSpPr>
          <p:cNvPr id="2" name="Google Shape;620;p62">
            <a:extLst>
              <a:ext uri="{FF2B5EF4-FFF2-40B4-BE49-F238E27FC236}">
                <a16:creationId xmlns:a16="http://schemas.microsoft.com/office/drawing/2014/main" id="{26119F76-EF84-B072-863B-C3DEDD56A4DB}"/>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adapted from Centre for Innovation and Excellence in Learning, 2017</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graphicFrame>
        <p:nvGraphicFramePr>
          <p:cNvPr id="5" name="Table 4">
            <a:extLst>
              <a:ext uri="{FF2B5EF4-FFF2-40B4-BE49-F238E27FC236}">
                <a16:creationId xmlns:a16="http://schemas.microsoft.com/office/drawing/2014/main" id="{A996C868-7D68-897E-5F3B-5846EAE475AF}"/>
              </a:ext>
            </a:extLst>
          </p:cNvPr>
          <p:cNvGraphicFramePr>
            <a:graphicFrameLocks noGrp="1"/>
          </p:cNvGraphicFramePr>
          <p:nvPr>
            <p:extLst>
              <p:ext uri="{D42A27DB-BD31-4B8C-83A1-F6EECF244321}">
                <p14:modId xmlns:p14="http://schemas.microsoft.com/office/powerpoint/2010/main" val="1181991626"/>
              </p:ext>
            </p:extLst>
          </p:nvPr>
        </p:nvGraphicFramePr>
        <p:xfrm>
          <a:off x="2824095" y="1805632"/>
          <a:ext cx="6543809" cy="3760780"/>
        </p:xfrm>
        <a:graphic>
          <a:graphicData uri="http://schemas.openxmlformats.org/drawingml/2006/table">
            <a:tbl>
              <a:tblPr firstRow="1" bandRow="1">
                <a:tableStyleId>{BDFCE55C-2086-4BDB-8479-FED7CA79D550}</a:tableStyleId>
              </a:tblPr>
              <a:tblGrid>
                <a:gridCol w="616306">
                  <a:extLst>
                    <a:ext uri="{9D8B030D-6E8A-4147-A177-3AD203B41FA5}">
                      <a16:colId xmlns:a16="http://schemas.microsoft.com/office/drawing/2014/main" val="2695911330"/>
                    </a:ext>
                  </a:extLst>
                </a:gridCol>
                <a:gridCol w="5346753">
                  <a:extLst>
                    <a:ext uri="{9D8B030D-6E8A-4147-A177-3AD203B41FA5}">
                      <a16:colId xmlns:a16="http://schemas.microsoft.com/office/drawing/2014/main" val="910809513"/>
                    </a:ext>
                  </a:extLst>
                </a:gridCol>
                <a:gridCol w="580750">
                  <a:extLst>
                    <a:ext uri="{9D8B030D-6E8A-4147-A177-3AD203B41FA5}">
                      <a16:colId xmlns:a16="http://schemas.microsoft.com/office/drawing/2014/main" val="1227946712"/>
                    </a:ext>
                  </a:extLst>
                </a:gridCol>
              </a:tblGrid>
              <a:tr h="752156">
                <a:tc gridSpan="3">
                  <a:txBody>
                    <a:bodyPr/>
                    <a:lstStyle/>
                    <a:p>
                      <a:pPr algn="ctr"/>
                      <a:r>
                        <a:rPr lang="en-US" sz="2100" dirty="0">
                          <a:solidFill>
                            <a:sysClr val="windowText" lastClr="000000"/>
                          </a:solidFill>
                          <a:latin typeface="+mn-lt"/>
                        </a:rPr>
                        <a:t>Metacognitive Note Catcher</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364313430"/>
                  </a:ext>
                </a:extLst>
              </a:tr>
              <a:tr h="752156">
                <a:tc row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latin typeface="+mn-lt"/>
                        </a:rPr>
                        <a:t>Beginning of Lesson (Plan &amp; Connect)</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332563909"/>
                  </a:ext>
                </a:extLst>
              </a:tr>
              <a:tr h="752156">
                <a:tc vMerge="1">
                  <a:txBody>
                    <a:bodyPr/>
                    <a:lstStyle/>
                    <a:p>
                      <a:endParaRPr lang="en-US" dirty="0"/>
                    </a:p>
                  </a:txBody>
                  <a:tcPr/>
                </a:tc>
                <a:tc>
                  <a:txBody>
                    <a:bodyPr/>
                    <a:lstStyle/>
                    <a:p>
                      <a:pPr algn="ctr"/>
                      <a:r>
                        <a:rPr lang="en-US" sz="2100" dirty="0">
                          <a:latin typeface="+mn-lt"/>
                        </a:rPr>
                        <a:t>During Lesson (Monitor &amp; Control)</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extLst>
                  <a:ext uri="{0D108BD9-81ED-4DB2-BD59-A6C34878D82A}">
                    <a16:rowId xmlns:a16="http://schemas.microsoft.com/office/drawing/2014/main" val="2010063708"/>
                  </a:ext>
                </a:extLst>
              </a:tr>
              <a:tr h="752156">
                <a:tc vMerge="1">
                  <a:txBody>
                    <a:bodyPr/>
                    <a:lstStyle/>
                    <a:p>
                      <a:endParaRPr lang="en-US" dirty="0"/>
                    </a:p>
                  </a:txBody>
                  <a:tcPr/>
                </a:tc>
                <a:tc>
                  <a:txBody>
                    <a:bodyPr/>
                    <a:lstStyle/>
                    <a:p>
                      <a:pPr algn="ctr"/>
                      <a:r>
                        <a:rPr lang="en-US" sz="2100" dirty="0">
                          <a:latin typeface="+mn-lt"/>
                        </a:rPr>
                        <a:t>End of Lesson (Reflect &amp; Evaluate)</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extLst>
                  <a:ext uri="{0D108BD9-81ED-4DB2-BD59-A6C34878D82A}">
                    <a16:rowId xmlns:a16="http://schemas.microsoft.com/office/drawing/2014/main" val="3686123226"/>
                  </a:ext>
                </a:extLst>
              </a:tr>
              <a:tr h="752156">
                <a:tc grid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0484074"/>
                  </a:ext>
                </a:extLst>
              </a:tr>
            </a:tbl>
          </a:graphicData>
        </a:graphic>
      </p:graphicFrame>
    </p:spTree>
    <p:extLst>
      <p:ext uri="{BB962C8B-B14F-4D97-AF65-F5344CB8AC3E}">
        <p14:creationId xmlns:p14="http://schemas.microsoft.com/office/powerpoint/2010/main" val="2356164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4000" dirty="0"/>
              <a:t>Purposes and Benefits of Controlling</a:t>
            </a:r>
            <a:endParaRPr sz="4000" dirty="0"/>
          </a:p>
        </p:txBody>
      </p:sp>
      <p:sp>
        <p:nvSpPr>
          <p:cNvPr id="2" name="Content Placeholder 1">
            <a:extLst>
              <a:ext uri="{FF2B5EF4-FFF2-40B4-BE49-F238E27FC236}">
                <a16:creationId xmlns:a16="http://schemas.microsoft.com/office/drawing/2014/main" id="{68754717-2F15-CB9F-337E-FF4483891084}"/>
              </a:ext>
            </a:extLst>
          </p:cNvPr>
          <p:cNvSpPr>
            <a:spLocks noGrp="1"/>
          </p:cNvSpPr>
          <p:nvPr>
            <p:ph idx="1"/>
          </p:nvPr>
        </p:nvSpPr>
        <p:spPr/>
        <p:txBody>
          <a:bodyPr/>
          <a:lstStyle/>
          <a:p>
            <a:pPr marL="201613" marR="0" lvl="0" indent="-227013" algn="l" rtl="0">
              <a:lnSpc>
                <a:spcPct val="100000"/>
              </a:lnSpc>
              <a:spcBef>
                <a:spcPts val="0"/>
              </a:spcBef>
              <a:buClr>
                <a:srgbClr val="000000"/>
              </a:buClr>
              <a:buSzPts val="2800"/>
              <a:buFont typeface="Arial"/>
              <a:buChar char="•"/>
            </a:pPr>
            <a:r>
              <a:rPr lang="en-US" dirty="0">
                <a:solidFill>
                  <a:schemeClr val="dk1"/>
                </a:solidFill>
                <a:highlight>
                  <a:srgbClr val="FFFFFF"/>
                </a:highlight>
                <a:latin typeface="Calibri"/>
                <a:ea typeface="Calibri"/>
                <a:cs typeface="Calibri"/>
                <a:sym typeface="Calibri"/>
              </a:rPr>
              <a:t>E</a:t>
            </a:r>
            <a:r>
              <a:rPr lang="en-US" b="0" i="0" u="none" strike="noStrike" cap="none" dirty="0">
                <a:solidFill>
                  <a:schemeClr val="dk1"/>
                </a:solidFill>
                <a:highlight>
                  <a:srgbClr val="FFFFFF"/>
                </a:highlight>
                <a:latin typeface="Calibri"/>
                <a:ea typeface="Calibri"/>
                <a:cs typeface="Calibri"/>
                <a:sym typeface="Calibri"/>
              </a:rPr>
              <a:t>nables one to ignore distractions</a:t>
            </a:r>
            <a:endParaRPr lang="en-US" dirty="0"/>
          </a:p>
          <a:p>
            <a:pPr marL="201613" marR="0" lvl="0" indent="-227013" algn="l" rtl="0">
              <a:lnSpc>
                <a:spcPct val="100000"/>
              </a:lnSpc>
              <a:spcBef>
                <a:spcPts val="0"/>
              </a:spcBef>
              <a:buClr>
                <a:srgbClr val="000000"/>
              </a:buClr>
              <a:buSzPts val="2800"/>
              <a:buFont typeface="Arial"/>
              <a:buChar char="•"/>
            </a:pPr>
            <a:r>
              <a:rPr lang="en-US" b="0" i="0" u="none" strike="noStrike" cap="none" dirty="0">
                <a:solidFill>
                  <a:schemeClr val="dk1"/>
                </a:solidFill>
                <a:highlight>
                  <a:srgbClr val="FFFFFF"/>
                </a:highlight>
                <a:latin typeface="Calibri"/>
                <a:ea typeface="Calibri"/>
                <a:cs typeface="Calibri"/>
                <a:sym typeface="Calibri"/>
              </a:rPr>
              <a:t>Restrains one from responding to distracting stimuli</a:t>
            </a:r>
            <a:endParaRPr lang="en-US" dirty="0"/>
          </a:p>
          <a:p>
            <a:pPr marL="201613" marR="0" lvl="0" indent="-227013" algn="l" rtl="0">
              <a:lnSpc>
                <a:spcPct val="100000"/>
              </a:lnSpc>
              <a:spcBef>
                <a:spcPts val="0"/>
              </a:spcBef>
              <a:buClr>
                <a:srgbClr val="000000"/>
              </a:buClr>
              <a:buSzPts val="2800"/>
              <a:buFont typeface="Arial"/>
              <a:buChar char="•"/>
            </a:pPr>
            <a:r>
              <a:rPr lang="en-US" b="0" i="0" u="none" strike="noStrike" cap="none" dirty="0">
                <a:solidFill>
                  <a:schemeClr val="dk1"/>
                </a:solidFill>
                <a:highlight>
                  <a:srgbClr val="FFFFFF"/>
                </a:highlight>
                <a:latin typeface="Calibri"/>
                <a:ea typeface="Calibri"/>
                <a:cs typeface="Calibri"/>
                <a:sym typeface="Calibri"/>
              </a:rPr>
              <a:t>Helps one stay focused on the task or goal</a:t>
            </a:r>
            <a:endParaRPr lang="en-US" dirty="0"/>
          </a:p>
          <a:p>
            <a:endParaRPr lang="en-US" dirty="0"/>
          </a:p>
        </p:txBody>
      </p:sp>
      <p:sp>
        <p:nvSpPr>
          <p:cNvPr id="3" name="Google Shape;620;p62">
            <a:extLst>
              <a:ext uri="{FF2B5EF4-FFF2-40B4-BE49-F238E27FC236}">
                <a16:creationId xmlns:a16="http://schemas.microsoft.com/office/drawing/2014/main" id="{0637FDC3-8CC3-ED05-7166-1647678B0352}"/>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Peteranetz</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2016</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32780697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4000" dirty="0"/>
              <a:t>Self-Questions for </a:t>
            </a:r>
            <a:r>
              <a:rPr lang="en-US" sz="4000" dirty="0">
                <a:solidFill>
                  <a:srgbClr val="403635"/>
                </a:solidFill>
              </a:rPr>
              <a:t>Controlling</a:t>
            </a:r>
            <a:endParaRPr sz="4000" dirty="0">
              <a:solidFill>
                <a:srgbClr val="403635"/>
              </a:solidFill>
            </a:endParaRPr>
          </a:p>
        </p:txBody>
      </p:sp>
      <p:sp>
        <p:nvSpPr>
          <p:cNvPr id="2" name="Content Placeholder 1">
            <a:extLst>
              <a:ext uri="{FF2B5EF4-FFF2-40B4-BE49-F238E27FC236}">
                <a16:creationId xmlns:a16="http://schemas.microsoft.com/office/drawing/2014/main" id="{68754717-2F15-CB9F-337E-FF4483891084}"/>
              </a:ext>
            </a:extLst>
          </p:cNvPr>
          <p:cNvSpPr>
            <a:spLocks noGrp="1"/>
          </p:cNvSpPr>
          <p:nvPr>
            <p:ph idx="1"/>
          </p:nvPr>
        </p:nvSpPr>
        <p:spPr/>
        <p:txBody>
          <a:bodyPr/>
          <a:lstStyle/>
          <a:p>
            <a:pPr marL="223838" marR="0" lvl="0" indent="-223838" rtl="0">
              <a:lnSpc>
                <a:spcPct val="100000"/>
              </a:lnSpc>
              <a:spcBef>
                <a:spcPts val="0"/>
              </a:spcBef>
              <a:spcAft>
                <a:spcPts val="0"/>
              </a:spcAft>
              <a:buFont typeface="Arial" panose="020B0604020202020204" pitchFamily="34" charset="0"/>
              <a:buChar char="•"/>
            </a:pPr>
            <a:r>
              <a:rPr lang="en-US" sz="3200" b="0" i="1" u="none" strike="noStrike" cap="none" dirty="0">
                <a:solidFill>
                  <a:schemeClr val="dk1"/>
                </a:solidFill>
                <a:highlight>
                  <a:srgbClr val="FFFFFF"/>
                </a:highlight>
                <a:latin typeface="Calibri"/>
                <a:ea typeface="Calibri"/>
                <a:cs typeface="Calibri"/>
                <a:sym typeface="Calibri"/>
              </a:rPr>
              <a:t>Am I distracted, anxious, frustrated? Why?</a:t>
            </a:r>
            <a:endParaRPr lang="en-US" sz="3200" i="1" dirty="0">
              <a:solidFill>
                <a:schemeClr val="dk1"/>
              </a:solidFill>
            </a:endParaRPr>
          </a:p>
          <a:p>
            <a:pPr marL="223838" marR="0" lvl="0" indent="-223838" rtl="0">
              <a:lnSpc>
                <a:spcPct val="100000"/>
              </a:lnSpc>
              <a:spcBef>
                <a:spcPts val="0"/>
              </a:spcBef>
              <a:spcAft>
                <a:spcPts val="0"/>
              </a:spcAft>
              <a:buFont typeface="Arial" panose="020B0604020202020204" pitchFamily="34" charset="0"/>
              <a:buChar char="•"/>
            </a:pPr>
            <a:r>
              <a:rPr lang="en-US" sz="3200" b="0" i="1" u="none" strike="noStrike" cap="none" dirty="0">
                <a:solidFill>
                  <a:schemeClr val="dk1"/>
                </a:solidFill>
                <a:highlight>
                  <a:srgbClr val="FFFFFF"/>
                </a:highlight>
                <a:latin typeface="Calibri"/>
                <a:ea typeface="Calibri"/>
                <a:cs typeface="Calibri"/>
                <a:sym typeface="Calibri"/>
              </a:rPr>
              <a:t>What self-regulation strategies should I use?</a:t>
            </a:r>
            <a:endParaRPr lang="en-US" sz="3200" i="1" dirty="0">
              <a:solidFill>
                <a:schemeClr val="dk1"/>
              </a:solidFill>
            </a:endParaRPr>
          </a:p>
          <a:p>
            <a:pPr marL="223838" marR="0" lvl="0" indent="-223838" rtl="0">
              <a:lnSpc>
                <a:spcPct val="100000"/>
              </a:lnSpc>
              <a:spcBef>
                <a:spcPts val="0"/>
              </a:spcBef>
              <a:spcAft>
                <a:spcPts val="0"/>
              </a:spcAft>
              <a:buFont typeface="Arial" panose="020B0604020202020204" pitchFamily="34" charset="0"/>
              <a:buChar char="•"/>
            </a:pPr>
            <a:r>
              <a:rPr lang="en-US" sz="3200" b="0" i="1" u="none" strike="noStrike" cap="none" dirty="0">
                <a:solidFill>
                  <a:schemeClr val="dk1"/>
                </a:solidFill>
                <a:highlight>
                  <a:srgbClr val="FFFFFF"/>
                </a:highlight>
                <a:latin typeface="Calibri"/>
                <a:ea typeface="Calibri"/>
                <a:cs typeface="Calibri"/>
                <a:sym typeface="Calibri"/>
              </a:rPr>
              <a:t>Am I practicing positive self-talk?</a:t>
            </a:r>
            <a:endParaRPr lang="en-US" sz="3200" i="1" dirty="0">
              <a:solidFill>
                <a:schemeClr val="dk1"/>
              </a:solidFill>
            </a:endParaRPr>
          </a:p>
          <a:p>
            <a:pPr marL="223838" marR="0" lvl="0" indent="-223838" rtl="0">
              <a:lnSpc>
                <a:spcPct val="100000"/>
              </a:lnSpc>
              <a:spcBef>
                <a:spcPts val="0"/>
              </a:spcBef>
              <a:spcAft>
                <a:spcPts val="0"/>
              </a:spcAft>
              <a:buFont typeface="Arial" panose="020B0604020202020204" pitchFamily="34" charset="0"/>
              <a:buChar char="•"/>
            </a:pPr>
            <a:r>
              <a:rPr lang="en-US" sz="3200" b="0" i="1" u="none" strike="noStrike" cap="none" dirty="0">
                <a:solidFill>
                  <a:schemeClr val="dk1"/>
                </a:solidFill>
                <a:highlight>
                  <a:srgbClr val="FFFFFF"/>
                </a:highlight>
                <a:latin typeface="Calibri"/>
                <a:ea typeface="Calibri"/>
                <a:cs typeface="Calibri"/>
                <a:sym typeface="Calibri"/>
              </a:rPr>
              <a:t>Am I being mindful? (In the present?)</a:t>
            </a:r>
            <a:endParaRPr lang="en-US" sz="3200" i="1" dirty="0">
              <a:solidFill>
                <a:schemeClr val="dk1"/>
              </a:solidFill>
            </a:endParaRPr>
          </a:p>
          <a:p>
            <a:pPr marL="223838" marR="0" lvl="0" indent="-223838" rtl="0">
              <a:lnSpc>
                <a:spcPct val="100000"/>
              </a:lnSpc>
              <a:spcBef>
                <a:spcPts val="0"/>
              </a:spcBef>
              <a:spcAft>
                <a:spcPts val="0"/>
              </a:spcAft>
              <a:buFont typeface="Arial" panose="020B0604020202020204" pitchFamily="34" charset="0"/>
              <a:buChar char="•"/>
            </a:pPr>
            <a:r>
              <a:rPr lang="en-US" sz="3200" b="0" i="1" u="none" strike="noStrike" cap="none" dirty="0">
                <a:solidFill>
                  <a:schemeClr val="dk1"/>
                </a:solidFill>
                <a:highlight>
                  <a:srgbClr val="FFFFFF"/>
                </a:highlight>
                <a:latin typeface="Calibri"/>
                <a:ea typeface="Calibri"/>
                <a:cs typeface="Calibri"/>
                <a:sym typeface="Calibri"/>
              </a:rPr>
              <a:t>Am I aware of how my actions are affecting others?</a:t>
            </a:r>
            <a:endParaRPr lang="en-US" sz="3200" i="1" dirty="0">
              <a:solidFill>
                <a:schemeClr val="dk1"/>
              </a:solidFill>
            </a:endParaRPr>
          </a:p>
          <a:p>
            <a:pPr marL="0" indent="0">
              <a:buNone/>
            </a:pPr>
            <a:endParaRPr lang="en-US" dirty="0"/>
          </a:p>
        </p:txBody>
      </p:sp>
      <p:sp>
        <p:nvSpPr>
          <p:cNvPr id="3" name="Google Shape;620;p62">
            <a:extLst>
              <a:ext uri="{FF2B5EF4-FFF2-40B4-BE49-F238E27FC236}">
                <a16:creationId xmlns:a16="http://schemas.microsoft.com/office/drawing/2014/main" id="{FA608EE3-7368-9415-5310-880BD6A15CC7}"/>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Peteranetz</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2016</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270764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#6</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a:xfrm>
            <a:off x="838200" y="838200"/>
            <a:ext cx="10515600" cy="4834255"/>
          </a:xfrm>
        </p:spPr>
        <p:txBody>
          <a:bodyPr/>
          <a:lstStyle/>
          <a:p>
            <a:pPr marL="0" indent="0">
              <a:spcBef>
                <a:spcPts val="0"/>
              </a:spcBef>
              <a:buNone/>
            </a:pPr>
            <a:r>
              <a:rPr lang="en-US" sz="2800" b="1" dirty="0"/>
              <a:t>Handouts</a:t>
            </a:r>
          </a:p>
          <a:p>
            <a:r>
              <a:rPr lang="en-US" sz="2400" dirty="0"/>
              <a:t>HO 1, Metacognition Infographic</a:t>
            </a:r>
          </a:p>
          <a:p>
            <a:r>
              <a:rPr lang="en-US" sz="2400" dirty="0"/>
              <a:t>HO 2, Metacognition Practice Profile</a:t>
            </a:r>
          </a:p>
          <a:p>
            <a:r>
              <a:rPr lang="en-US" sz="2400" dirty="0"/>
              <a:t>HO 3, Metacognition Key Terms</a:t>
            </a:r>
          </a:p>
          <a:p>
            <a:r>
              <a:rPr lang="en-US" sz="2400" dirty="0"/>
              <a:t>HO 4, Metacognitive Note Catcher</a:t>
            </a:r>
          </a:p>
          <a:p>
            <a:r>
              <a:rPr lang="en-US" sz="2400" dirty="0">
                <a:effectLst/>
                <a:ea typeface="Times New Roman" panose="02020603050405020304" pitchFamily="18" charset="0"/>
                <a:cs typeface="Calibri" panose="020F0502020204030204" pitchFamily="34" charset="0"/>
              </a:rPr>
              <a:t>HO 5, Scenarios: Pre-task Organizational Tools and Instructional Support</a:t>
            </a:r>
            <a:endParaRPr lang="en-US" sz="2400" dirty="0">
              <a:ea typeface="Times New Roman" panose="02020603050405020304" pitchFamily="18" charset="0"/>
              <a:cs typeface="Calibri" panose="020F0502020204030204" pitchFamily="34" charset="0"/>
            </a:endParaRPr>
          </a:p>
          <a:p>
            <a:r>
              <a:rPr lang="en-US" sz="2400" dirty="0">
                <a:effectLst/>
                <a:ea typeface="Calibri" panose="020F0502020204030204" pitchFamily="34" charset="0"/>
              </a:rPr>
              <a:t>HO 6, Making Predictions Using BET</a:t>
            </a:r>
          </a:p>
          <a:p>
            <a:r>
              <a:rPr lang="en-US" sz="2400" dirty="0">
                <a:ea typeface="Times New Roman" panose="02020603050405020304" pitchFamily="18" charset="0"/>
              </a:rPr>
              <a:t>HO 7, Hierarchy of Cueing and Prompting</a:t>
            </a:r>
            <a:endParaRPr lang="en-US" sz="2400" dirty="0">
              <a:effectLst/>
              <a:ea typeface="Times New Roman" panose="02020603050405020304" pitchFamily="18" charset="0"/>
            </a:endParaRPr>
          </a:p>
          <a:p>
            <a:r>
              <a:rPr lang="en-US" sz="2400" dirty="0">
                <a:effectLst/>
                <a:ea typeface="Times New Roman" panose="02020603050405020304" pitchFamily="18" charset="0"/>
              </a:rPr>
              <a:t>HO </a:t>
            </a:r>
            <a:r>
              <a:rPr lang="en-US" sz="2400" dirty="0">
                <a:ea typeface="Times New Roman" panose="02020603050405020304" pitchFamily="18" charset="0"/>
              </a:rPr>
              <a:t>8</a:t>
            </a:r>
            <a:r>
              <a:rPr lang="en-US" sz="2400" dirty="0">
                <a:effectLst/>
                <a:ea typeface="Times New Roman" panose="02020603050405020304" pitchFamily="18" charset="0"/>
              </a:rPr>
              <a:t>, Find Someone Who… Uses Self-Regulation Strategies</a:t>
            </a:r>
            <a:endParaRPr lang="en-US" sz="2400" dirty="0">
              <a:ea typeface="Times New Roman" panose="02020603050405020304" pitchFamily="18" charset="0"/>
            </a:endParaRPr>
          </a:p>
          <a:p>
            <a:r>
              <a:rPr lang="en-US" sz="2400" dirty="0">
                <a:effectLst/>
                <a:ea typeface="Calibri" panose="020F0502020204030204" pitchFamily="34" charset="0"/>
              </a:rPr>
              <a:t>HO 9, Next Steps Action Plan, Part 2, </a:t>
            </a:r>
            <a:r>
              <a:rPr lang="en-US" sz="2400" dirty="0">
                <a:ea typeface="Calibri" panose="020F0502020204030204" pitchFamily="34" charset="0"/>
              </a:rPr>
              <a:t>Regulation of Cognition</a:t>
            </a:r>
            <a:endParaRPr lang="en-US" sz="2400" dirty="0">
              <a:effectLst/>
              <a:ea typeface="Calibri" panose="020F0502020204030204" pitchFamily="34" charset="0"/>
            </a:endParaRPr>
          </a:p>
        </p:txBody>
      </p:sp>
    </p:spTree>
    <p:extLst>
      <p:ext uri="{BB962C8B-B14F-4D97-AF65-F5344CB8AC3E}">
        <p14:creationId xmlns:p14="http://schemas.microsoft.com/office/powerpoint/2010/main" val="2626913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2" name="Title 1">
            <a:extLst>
              <a:ext uri="{FF2B5EF4-FFF2-40B4-BE49-F238E27FC236}">
                <a16:creationId xmlns:a16="http://schemas.microsoft.com/office/drawing/2014/main" id="{6B37405F-89FA-A2CE-0871-ACDCF4FBB217}"/>
              </a:ext>
            </a:extLst>
          </p:cNvPr>
          <p:cNvSpPr>
            <a:spLocks noGrp="1"/>
          </p:cNvSpPr>
          <p:nvPr>
            <p:ph type="title"/>
          </p:nvPr>
        </p:nvSpPr>
        <p:spPr/>
        <p:txBody>
          <a:bodyPr/>
          <a:lstStyle/>
          <a:p>
            <a:r>
              <a:rPr lang="en-US" dirty="0"/>
              <a:t>Mindfulness and Self-Regulation</a:t>
            </a:r>
          </a:p>
        </p:txBody>
      </p:sp>
      <p:sp>
        <p:nvSpPr>
          <p:cNvPr id="796" name="Google Shape;796;gd8e01d2f20_1_16"/>
          <p:cNvSpPr txBox="1">
            <a:spLocks noGrp="1"/>
          </p:cNvSpPr>
          <p:nvPr>
            <p:ph idx="1"/>
          </p:nvPr>
        </p:nvSpPr>
        <p:spPr>
          <a:xfrm>
            <a:off x="838200" y="1462405"/>
            <a:ext cx="10515600" cy="4000867"/>
          </a:xfrm>
          <a:prstGeom prst="rect">
            <a:avLst/>
          </a:prstGeom>
          <a:noFill/>
          <a:ln>
            <a:noFill/>
          </a:ln>
        </p:spPr>
        <p:txBody>
          <a:bodyPr spcFirstLastPara="1" wrap="square" lIns="91425" tIns="45700" rIns="91425" bIns="45700" anchor="t" anchorCtr="0">
            <a:noAutofit/>
          </a:bodyPr>
          <a:lstStyle/>
          <a:p>
            <a:pPr marL="0" lvl="0" indent="0" algn="l" rtl="0">
              <a:spcAft>
                <a:spcPts val="0"/>
              </a:spcAft>
              <a:buClr>
                <a:schemeClr val="dk1"/>
              </a:buClr>
              <a:buSzPts val="1100"/>
              <a:buNone/>
            </a:pPr>
            <a:r>
              <a:rPr lang="en-US" sz="4000" b="1" dirty="0">
                <a:highlight>
                  <a:srgbClr val="FFFFFF"/>
                </a:highlight>
              </a:rPr>
              <a:t>Mindfulness</a:t>
            </a:r>
            <a:r>
              <a:rPr lang="en-US" sz="4000" dirty="0">
                <a:solidFill>
                  <a:srgbClr val="3A4455"/>
                </a:solidFill>
                <a:highlight>
                  <a:srgbClr val="FFFFFF"/>
                </a:highlight>
              </a:rPr>
              <a:t> is being aware of your current emotions, body, and what is happening around you.</a:t>
            </a:r>
          </a:p>
          <a:p>
            <a:pPr marL="0" lvl="0" indent="0" algn="l" rtl="0">
              <a:spcAft>
                <a:spcPts val="0"/>
              </a:spcAft>
              <a:buClr>
                <a:schemeClr val="dk1"/>
              </a:buClr>
              <a:buSzPts val="1100"/>
              <a:buNone/>
            </a:pPr>
            <a:endParaRPr sz="4000" dirty="0"/>
          </a:p>
          <a:p>
            <a:pPr marL="0" lvl="0" indent="0" algn="l" rtl="0">
              <a:spcAft>
                <a:spcPts val="0"/>
              </a:spcAft>
              <a:buClr>
                <a:schemeClr val="dk1"/>
              </a:buClr>
              <a:buSzPts val="1100"/>
              <a:buNone/>
            </a:pPr>
            <a:r>
              <a:rPr lang="en-US" sz="4000" b="1" dirty="0">
                <a:highlight>
                  <a:srgbClr val="FFFFFF"/>
                </a:highlight>
              </a:rPr>
              <a:t>Self-regulation</a:t>
            </a:r>
            <a:r>
              <a:rPr lang="en-US" sz="4000" dirty="0">
                <a:solidFill>
                  <a:srgbClr val="3A4455"/>
                </a:solidFill>
                <a:highlight>
                  <a:srgbClr val="FFFFFF"/>
                </a:highlight>
              </a:rPr>
              <a:t> is being in control of how you act and/or respond.</a:t>
            </a:r>
            <a:endParaRPr sz="4000" dirty="0">
              <a:solidFill>
                <a:srgbClr val="3A4455"/>
              </a:solidFill>
              <a:highlight>
                <a:srgbClr val="FFFFFF"/>
              </a:highlight>
            </a:endParaRPr>
          </a:p>
          <a:p>
            <a:pPr marL="0" lvl="0" indent="0" algn="l" rtl="0">
              <a:spcAft>
                <a:spcPts val="0"/>
              </a:spcAft>
              <a:buClr>
                <a:schemeClr val="dk1"/>
              </a:buClr>
              <a:buSzPts val="1100"/>
              <a:buFont typeface="Arial"/>
              <a:buNone/>
            </a:pPr>
            <a:endParaRPr sz="2200" dirty="0">
              <a:solidFill>
                <a:srgbClr val="3A4455"/>
              </a:solidFill>
              <a:highlight>
                <a:srgbClr val="FFFFFF"/>
              </a:highlight>
              <a:latin typeface="Calibri" panose="020F0502020204030204" pitchFamily="34" charset="0"/>
              <a:ea typeface="Helvetica Neue"/>
              <a:cs typeface="Calibri" panose="020F0502020204030204" pitchFamily="34" charset="0"/>
              <a:sym typeface="Helvetica Neue"/>
            </a:endParaRPr>
          </a:p>
          <a:p>
            <a:pPr marL="0" lvl="0" indent="0" algn="l" rtl="0">
              <a:lnSpc>
                <a:spcPct val="115000"/>
              </a:lnSpc>
              <a:spcBef>
                <a:spcPts val="900"/>
              </a:spcBef>
              <a:spcAft>
                <a:spcPts val="0"/>
              </a:spcAft>
              <a:buClr>
                <a:schemeClr val="dk1"/>
              </a:buClr>
              <a:buSzPts val="1100"/>
              <a:buFont typeface="Arial"/>
              <a:buNone/>
            </a:pPr>
            <a:endParaRPr sz="2200" dirty="0">
              <a:solidFill>
                <a:srgbClr val="3A4455"/>
              </a:solidFill>
              <a:highlight>
                <a:srgbClr val="FFFFFF"/>
              </a:highlight>
              <a:latin typeface="Calibri" panose="020F0502020204030204" pitchFamily="34" charset="0"/>
              <a:ea typeface="Helvetica Neue"/>
              <a:cs typeface="Calibri" panose="020F0502020204030204" pitchFamily="34" charset="0"/>
              <a:sym typeface="Helvetica Neue"/>
            </a:endParaRPr>
          </a:p>
          <a:p>
            <a:pPr marL="0" lvl="0" indent="0" algn="l" rtl="0">
              <a:lnSpc>
                <a:spcPct val="90000"/>
              </a:lnSpc>
              <a:spcBef>
                <a:spcPts val="1000"/>
              </a:spcBef>
              <a:spcAft>
                <a:spcPts val="0"/>
              </a:spcAft>
              <a:buSzPts val="1800"/>
              <a:buNone/>
            </a:pPr>
            <a:endParaRPr sz="2200" dirty="0">
              <a:solidFill>
                <a:srgbClr val="3A4455"/>
              </a:solidFill>
              <a:highlight>
                <a:srgbClr val="FFFFFF"/>
              </a:highlight>
              <a:latin typeface="Calibri" panose="020F0502020204030204" pitchFamily="34" charset="0"/>
              <a:ea typeface="Helvetica Neue"/>
              <a:cs typeface="Calibri" panose="020F0502020204030204" pitchFamily="34" charset="0"/>
              <a:sym typeface="Helvetica Neue"/>
            </a:endParaRPr>
          </a:p>
          <a:p>
            <a:pPr marL="0" lvl="0" indent="0" algn="l" rtl="0">
              <a:lnSpc>
                <a:spcPct val="90000"/>
              </a:lnSpc>
              <a:spcBef>
                <a:spcPts val="1000"/>
              </a:spcBef>
              <a:spcAft>
                <a:spcPts val="0"/>
              </a:spcAft>
              <a:buSzPts val="1800"/>
              <a:buNone/>
            </a:pPr>
            <a:endParaRPr sz="2200" dirty="0">
              <a:solidFill>
                <a:srgbClr val="3A4455"/>
              </a:solidFill>
              <a:highlight>
                <a:srgbClr val="FFFFFF"/>
              </a:highlight>
              <a:latin typeface="Calibri" panose="020F0502020204030204" pitchFamily="34" charset="0"/>
              <a:ea typeface="Helvetica Neue"/>
              <a:cs typeface="Calibri" panose="020F0502020204030204" pitchFamily="34" charset="0"/>
              <a:sym typeface="Helvetica Neue"/>
            </a:endParaRPr>
          </a:p>
        </p:txBody>
      </p:sp>
      <p:sp>
        <p:nvSpPr>
          <p:cNvPr id="5" name="Google Shape;620;p62">
            <a:extLst>
              <a:ext uri="{FF2B5EF4-FFF2-40B4-BE49-F238E27FC236}">
                <a16:creationId xmlns:a16="http://schemas.microsoft.com/office/drawing/2014/main" id="{31AC6581-A032-0BBB-30B4-959B65932237}"/>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Peteranetz</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2016</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4" name="Title 3">
            <a:extLst>
              <a:ext uri="{FF2B5EF4-FFF2-40B4-BE49-F238E27FC236}">
                <a16:creationId xmlns:a16="http://schemas.microsoft.com/office/drawing/2014/main" id="{1898CB37-EC03-6326-74AA-AA662B6C760E}"/>
              </a:ext>
            </a:extLst>
          </p:cNvPr>
          <p:cNvSpPr>
            <a:spLocks noGrp="1"/>
          </p:cNvSpPr>
          <p:nvPr>
            <p:ph type="title"/>
          </p:nvPr>
        </p:nvSpPr>
        <p:spPr/>
        <p:txBody>
          <a:bodyPr/>
          <a:lstStyle/>
          <a:p>
            <a:r>
              <a:rPr lang="en-US" sz="3600" dirty="0"/>
              <a:t>Mindfulness and The Brain</a:t>
            </a:r>
            <a:endParaRPr lang="en-US" dirty="0"/>
          </a:p>
        </p:txBody>
      </p:sp>
      <p:sp>
        <p:nvSpPr>
          <p:cNvPr id="3" name="Google Shape;620;p62">
            <a:extLst>
              <a:ext uri="{FF2B5EF4-FFF2-40B4-BE49-F238E27FC236}">
                <a16:creationId xmlns:a16="http://schemas.microsoft.com/office/drawing/2014/main" id="{28238075-61E9-7A89-D8E5-CE10716E6015}"/>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Waterford, 2019</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grpSp>
        <p:nvGrpSpPr>
          <p:cNvPr id="21" name="Group 20">
            <a:extLst>
              <a:ext uri="{FF2B5EF4-FFF2-40B4-BE49-F238E27FC236}">
                <a16:creationId xmlns:a16="http://schemas.microsoft.com/office/drawing/2014/main" id="{259E41F9-1510-40EA-85E1-64F3B53F920F}"/>
              </a:ext>
            </a:extLst>
          </p:cNvPr>
          <p:cNvGrpSpPr/>
          <p:nvPr/>
        </p:nvGrpSpPr>
        <p:grpSpPr>
          <a:xfrm>
            <a:off x="1854974" y="1397807"/>
            <a:ext cx="8562952" cy="4511560"/>
            <a:chOff x="1854974" y="1397807"/>
            <a:chExt cx="8562952" cy="4511560"/>
          </a:xfrm>
        </p:grpSpPr>
        <p:cxnSp>
          <p:nvCxnSpPr>
            <p:cNvPr id="5" name="Straight Connector 4">
              <a:extLst>
                <a:ext uri="{FF2B5EF4-FFF2-40B4-BE49-F238E27FC236}">
                  <a16:creationId xmlns:a16="http://schemas.microsoft.com/office/drawing/2014/main" id="{435F5D62-3254-1462-5100-F3A74851A18F}"/>
                </a:ext>
                <a:ext uri="{C183D7F6-B498-43B3-948B-1728B52AA6E4}">
                  <adec:decorative xmlns:adec="http://schemas.microsoft.com/office/drawing/2017/decorative" val="1"/>
                </a:ext>
              </a:extLst>
            </p:cNvPr>
            <p:cNvCxnSpPr>
              <a:cxnSpLocks/>
              <a:stCxn id="16" idx="3"/>
            </p:cNvCxnSpPr>
            <p:nvPr/>
          </p:nvCxnSpPr>
          <p:spPr>
            <a:xfrm flipV="1">
              <a:off x="3923774" y="4862598"/>
              <a:ext cx="1178276" cy="37545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266B5FA-39FD-A574-7BA7-FB9F8CA8F086}"/>
                </a:ext>
              </a:extLst>
            </p:cNvPr>
            <p:cNvCxnSpPr>
              <a:cxnSpLocks/>
              <a:stCxn id="14" idx="1"/>
            </p:cNvCxnSpPr>
            <p:nvPr/>
          </p:nvCxnSpPr>
          <p:spPr>
            <a:xfrm flipH="1" flipV="1">
              <a:off x="7268177" y="4862637"/>
              <a:ext cx="1080949" cy="37629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4C47EFA-29C8-FEC0-2555-CACE7E083911}"/>
                </a:ext>
              </a:extLst>
            </p:cNvPr>
            <p:cNvCxnSpPr>
              <a:cxnSpLocks/>
              <a:stCxn id="12" idx="1"/>
            </p:cNvCxnSpPr>
            <p:nvPr/>
          </p:nvCxnSpPr>
          <p:spPr>
            <a:xfrm flipH="1">
              <a:off x="7268177" y="2574857"/>
              <a:ext cx="1080949" cy="80452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023F856-C888-4076-5652-A0AA30BC3895}"/>
                </a:ext>
              </a:extLst>
            </p:cNvPr>
            <p:cNvCxnSpPr>
              <a:cxnSpLocks/>
              <a:stCxn id="13" idx="2"/>
              <a:endCxn id="18" idx="0"/>
            </p:cNvCxnSpPr>
            <p:nvPr/>
          </p:nvCxnSpPr>
          <p:spPr>
            <a:xfrm flipH="1">
              <a:off x="6135311" y="2738677"/>
              <a:ext cx="1139" cy="54315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BD2787-D363-29DD-639F-614706D6438F}"/>
                </a:ext>
              </a:extLst>
            </p:cNvPr>
            <p:cNvCxnSpPr>
              <a:stCxn id="15" idx="3"/>
            </p:cNvCxnSpPr>
            <p:nvPr/>
          </p:nvCxnSpPr>
          <p:spPr>
            <a:xfrm>
              <a:off x="3923774" y="2574856"/>
              <a:ext cx="1178276" cy="85414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Google Shape;813;ge682518dd1_0_77">
              <a:extLst>
                <a:ext uri="{FF2B5EF4-FFF2-40B4-BE49-F238E27FC236}">
                  <a16:creationId xmlns:a16="http://schemas.microsoft.com/office/drawing/2014/main" id="{DD69850F-713C-18FF-FD22-59F1CFC84564}"/>
                </a:ext>
              </a:extLst>
            </p:cNvPr>
            <p:cNvSpPr txBox="1"/>
            <p:nvPr/>
          </p:nvSpPr>
          <p:spPr>
            <a:xfrm>
              <a:off x="8349126" y="1909789"/>
              <a:ext cx="2046824" cy="1330135"/>
            </a:xfrm>
            <a:prstGeom prst="roundRect">
              <a:avLst>
                <a:gd name="adj" fmla="val 9830"/>
              </a:avLst>
            </a:prstGeom>
            <a:noFill/>
            <a:ln w="28575">
              <a:solidFill>
                <a:schemeClr val="accent1"/>
              </a:solid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Improved Attention</a:t>
              </a:r>
              <a:endParaRPr sz="24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1" dirty="0">
                  <a:latin typeface="Calibri"/>
                  <a:ea typeface="Calibri"/>
                  <a:cs typeface="Calibri"/>
                  <a:sym typeface="Calibri"/>
                </a:rPr>
                <a:t>S</a:t>
              </a:r>
              <a:r>
                <a:rPr lang="en-US" sz="2400" b="1" i="0" u="none" strike="noStrike" cap="none" dirty="0">
                  <a:solidFill>
                    <a:srgbClr val="000000"/>
                  </a:solidFill>
                  <a:latin typeface="Calibri"/>
                  <a:ea typeface="Calibri"/>
                  <a:cs typeface="Calibri"/>
                  <a:sym typeface="Calibri"/>
                </a:rPr>
                <a:t>pan</a:t>
              </a:r>
              <a:endParaRPr sz="2400" b="1" i="0" u="none" strike="noStrike" cap="none" dirty="0">
                <a:solidFill>
                  <a:srgbClr val="000000"/>
                </a:solidFill>
                <a:latin typeface="Calibri"/>
                <a:ea typeface="Calibri"/>
                <a:cs typeface="Calibri"/>
                <a:sym typeface="Calibri"/>
              </a:endParaRPr>
            </a:p>
          </p:txBody>
        </p:sp>
        <p:sp>
          <p:nvSpPr>
            <p:cNvPr id="13" name="Google Shape;818;ge682518dd1_0_77">
              <a:extLst>
                <a:ext uri="{FF2B5EF4-FFF2-40B4-BE49-F238E27FC236}">
                  <a16:creationId xmlns:a16="http://schemas.microsoft.com/office/drawing/2014/main" id="{AA88A658-5BC7-6F58-62C8-738BAD360CDE}"/>
                </a:ext>
              </a:extLst>
            </p:cNvPr>
            <p:cNvSpPr txBox="1"/>
            <p:nvPr/>
          </p:nvSpPr>
          <p:spPr>
            <a:xfrm>
              <a:off x="5102050" y="1397807"/>
              <a:ext cx="2068800" cy="1340870"/>
            </a:xfrm>
            <a:prstGeom prst="roundRect">
              <a:avLst>
                <a:gd name="adj" fmla="val 9791"/>
              </a:avLst>
            </a:prstGeom>
            <a:noFill/>
            <a:ln w="28575">
              <a:solidFill>
                <a:schemeClr val="accent1"/>
              </a:solid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Increased</a:t>
              </a:r>
              <a:endParaRPr sz="24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Self- Control</a:t>
              </a:r>
              <a:endParaRPr sz="2600" b="1" i="0" u="none" strike="noStrike" cap="none" dirty="0">
                <a:solidFill>
                  <a:srgbClr val="000000"/>
                </a:solidFill>
                <a:latin typeface="Calibri"/>
                <a:ea typeface="Calibri"/>
                <a:cs typeface="Calibri"/>
                <a:sym typeface="Calibri"/>
              </a:endParaRPr>
            </a:p>
          </p:txBody>
        </p:sp>
        <p:sp>
          <p:nvSpPr>
            <p:cNvPr id="14" name="Google Shape;819;ge682518dd1_0_77">
              <a:extLst>
                <a:ext uri="{FF2B5EF4-FFF2-40B4-BE49-F238E27FC236}">
                  <a16:creationId xmlns:a16="http://schemas.microsoft.com/office/drawing/2014/main" id="{702F1F94-EB71-39D5-F57C-40DB14453FD4}"/>
                </a:ext>
              </a:extLst>
            </p:cNvPr>
            <p:cNvSpPr txBox="1"/>
            <p:nvPr/>
          </p:nvSpPr>
          <p:spPr>
            <a:xfrm>
              <a:off x="8349126" y="4568497"/>
              <a:ext cx="2068800" cy="1340870"/>
            </a:xfrm>
            <a:prstGeom prst="roundRect">
              <a:avLst>
                <a:gd name="adj" fmla="val 8143"/>
              </a:avLst>
            </a:prstGeom>
            <a:noFill/>
            <a:ln w="28575">
              <a:solidFill>
                <a:schemeClr val="accent1"/>
              </a:solid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Lowered</a:t>
              </a:r>
              <a:endParaRPr sz="24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1" dirty="0">
                  <a:latin typeface="Calibri"/>
                  <a:ea typeface="Calibri"/>
                  <a:cs typeface="Calibri"/>
                  <a:sym typeface="Calibri"/>
                </a:rPr>
                <a:t>S</a:t>
              </a:r>
              <a:r>
                <a:rPr lang="en-US" sz="2400" b="1" i="0" u="none" strike="noStrike" cap="none" dirty="0">
                  <a:solidFill>
                    <a:srgbClr val="000000"/>
                  </a:solidFill>
                  <a:latin typeface="Calibri"/>
                  <a:ea typeface="Calibri"/>
                  <a:cs typeface="Calibri"/>
                  <a:sym typeface="Calibri"/>
                </a:rPr>
                <a:t>tress and Anxiety</a:t>
              </a:r>
              <a:endParaRPr sz="2400" b="1" i="0" u="none" strike="noStrike" cap="none" dirty="0">
                <a:solidFill>
                  <a:srgbClr val="000000"/>
                </a:solidFill>
                <a:latin typeface="Calibri"/>
                <a:ea typeface="Calibri"/>
                <a:cs typeface="Calibri"/>
                <a:sym typeface="Calibri"/>
              </a:endParaRPr>
            </a:p>
          </p:txBody>
        </p:sp>
        <p:sp>
          <p:nvSpPr>
            <p:cNvPr id="15" name="Google Shape;820;ge682518dd1_0_77">
              <a:extLst>
                <a:ext uri="{FF2B5EF4-FFF2-40B4-BE49-F238E27FC236}">
                  <a16:creationId xmlns:a16="http://schemas.microsoft.com/office/drawing/2014/main" id="{125F68F0-09E3-01E5-4DC8-838480715991}"/>
                </a:ext>
              </a:extLst>
            </p:cNvPr>
            <p:cNvSpPr txBox="1"/>
            <p:nvPr/>
          </p:nvSpPr>
          <p:spPr>
            <a:xfrm>
              <a:off x="1854974" y="1903538"/>
              <a:ext cx="2068800" cy="1342636"/>
            </a:xfrm>
            <a:prstGeom prst="roundRect">
              <a:avLst>
                <a:gd name="adj" fmla="val 7787"/>
              </a:avLst>
            </a:prstGeom>
            <a:noFill/>
            <a:ln w="28575">
              <a:solidFill>
                <a:schemeClr val="accent1"/>
              </a:solid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400" b="1" i="0" u="none" strike="noStrike" cap="none" dirty="0">
                  <a:solidFill>
                    <a:srgbClr val="000000"/>
                  </a:solidFill>
                  <a:latin typeface="Calibri"/>
                  <a:ea typeface="Calibri"/>
                  <a:cs typeface="Calibri"/>
                  <a:sym typeface="Calibri"/>
                </a:rPr>
                <a:t>Improved Academic </a:t>
              </a:r>
              <a:r>
                <a:rPr lang="en-US" sz="2400" b="1" dirty="0">
                  <a:latin typeface="Calibri"/>
                  <a:ea typeface="Calibri"/>
                  <a:cs typeface="Calibri"/>
                  <a:sym typeface="Calibri"/>
                </a:rPr>
                <a:t>P</a:t>
              </a:r>
              <a:r>
                <a:rPr lang="en-US" sz="2400" b="1" i="0" u="none" strike="noStrike" cap="none" dirty="0">
                  <a:solidFill>
                    <a:srgbClr val="000000"/>
                  </a:solidFill>
                  <a:latin typeface="Calibri"/>
                  <a:ea typeface="Calibri"/>
                  <a:cs typeface="Calibri"/>
                  <a:sym typeface="Calibri"/>
                </a:rPr>
                <a:t>erformance</a:t>
              </a:r>
              <a:endParaRPr sz="2400" b="1" i="0" u="none" strike="noStrike" cap="none" dirty="0">
                <a:solidFill>
                  <a:srgbClr val="000000"/>
                </a:solidFill>
                <a:latin typeface="Calibri"/>
                <a:ea typeface="Calibri"/>
                <a:cs typeface="Calibri"/>
                <a:sym typeface="Calibri"/>
              </a:endParaRPr>
            </a:p>
          </p:txBody>
        </p:sp>
        <p:sp>
          <p:nvSpPr>
            <p:cNvPr id="16" name="Google Shape;821;ge682518dd1_0_77">
              <a:extLst>
                <a:ext uri="{FF2B5EF4-FFF2-40B4-BE49-F238E27FC236}">
                  <a16:creationId xmlns:a16="http://schemas.microsoft.com/office/drawing/2014/main" id="{A07586B8-A641-BED0-B49C-DFC05390FF22}"/>
                </a:ext>
              </a:extLst>
            </p:cNvPr>
            <p:cNvSpPr/>
            <p:nvPr/>
          </p:nvSpPr>
          <p:spPr>
            <a:xfrm>
              <a:off x="1854974" y="4566731"/>
              <a:ext cx="2068800" cy="1342636"/>
            </a:xfrm>
            <a:prstGeom prst="roundRect">
              <a:avLst>
                <a:gd name="adj" fmla="val 12969"/>
              </a:avLst>
            </a:prstGeom>
            <a:solidFill>
              <a:schemeClr val="bg1">
                <a:alpha val="69804"/>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400" b="1" i="0" u="none" strike="noStrike" cap="none" dirty="0">
                  <a:solidFill>
                    <a:schemeClr val="dk1"/>
                  </a:solidFill>
                  <a:latin typeface="Calibri"/>
                  <a:ea typeface="Calibri"/>
                  <a:cs typeface="Calibri"/>
                  <a:sym typeface="Calibri"/>
                </a:rPr>
                <a:t>Increased Resilience</a:t>
              </a:r>
              <a:endParaRPr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0" name="Google Shape;585;p59">
              <a:extLst>
                <a:ext uri="{FF2B5EF4-FFF2-40B4-BE49-F238E27FC236}">
                  <a16:creationId xmlns:a16="http://schemas.microsoft.com/office/drawing/2014/main" id="{54DC0490-4E9A-C735-85B4-DE1A0FCBB188}"/>
                </a:ext>
              </a:extLst>
            </p:cNvPr>
            <p:cNvSpPr txBox="1"/>
            <p:nvPr/>
          </p:nvSpPr>
          <p:spPr>
            <a:xfrm>
              <a:off x="4906256" y="3281836"/>
              <a:ext cx="2458109" cy="1700376"/>
            </a:xfrm>
            <a:prstGeom prst="roundRect">
              <a:avLst>
                <a:gd name="adj" fmla="val 14691"/>
              </a:avLst>
            </a:prstGeom>
            <a:solidFill>
              <a:schemeClr val="bg1"/>
            </a:solidFill>
            <a:ln w="28575">
              <a:solidFill>
                <a:schemeClr val="tx2"/>
              </a:solidFill>
            </a:ln>
          </p:spPr>
          <p:txBody>
            <a:bodyPr spcFirstLastPara="1" wrap="square" lIns="97150" tIns="64750" rIns="971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4000" b="1" i="0" u="none" strike="noStrike" cap="none" dirty="0">
                  <a:solidFill>
                    <a:schemeClr val="lt1"/>
                  </a:solidFill>
                  <a:latin typeface="Aptos" panose="020B0004020202020204" pitchFamily="34" charset="0"/>
                  <a:ea typeface="Calibri"/>
                  <a:cs typeface="Calibri"/>
                  <a:sym typeface="Calibri"/>
                </a:rPr>
                <a:t>The Brain</a:t>
              </a:r>
              <a:endParaRPr sz="1050" b="1" i="0" u="none" strike="noStrike" cap="none" dirty="0">
                <a:solidFill>
                  <a:srgbClr val="000000"/>
                </a:solidFill>
                <a:latin typeface="Aptos" panose="020B0004020202020204" pitchFamily="34" charset="0"/>
                <a:cs typeface="Calibri" panose="020F0502020204030204" pitchFamily="34" charset="0"/>
                <a:sym typeface="Arial"/>
              </a:endParaRPr>
            </a:p>
          </p:txBody>
        </p:sp>
        <p:sp>
          <p:nvSpPr>
            <p:cNvPr id="18" name="Google Shape;585;p59">
              <a:extLst>
                <a:ext uri="{FF2B5EF4-FFF2-40B4-BE49-F238E27FC236}">
                  <a16:creationId xmlns:a16="http://schemas.microsoft.com/office/drawing/2014/main" id="{C4083DC6-BA50-74A1-A818-921A000AFEF8}"/>
                </a:ext>
              </a:extLst>
            </p:cNvPr>
            <p:cNvSpPr txBox="1"/>
            <p:nvPr/>
          </p:nvSpPr>
          <p:spPr>
            <a:xfrm>
              <a:off x="4906256" y="3281836"/>
              <a:ext cx="2458109" cy="1700376"/>
            </a:xfrm>
            <a:prstGeom prst="roundRect">
              <a:avLst>
                <a:gd name="adj" fmla="val 14691"/>
              </a:avLst>
            </a:prstGeom>
            <a:solidFill>
              <a:srgbClr val="005579">
                <a:alpha val="75000"/>
              </a:srgbClr>
            </a:solidFill>
            <a:ln w="28575">
              <a:solidFill>
                <a:schemeClr val="tx2"/>
              </a:solidFill>
            </a:ln>
          </p:spPr>
          <p:txBody>
            <a:bodyPr spcFirstLastPara="1" wrap="square" lIns="97150" tIns="64750" rIns="971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4000" b="1" i="0" u="none" strike="noStrike" cap="none" dirty="0">
                  <a:solidFill>
                    <a:schemeClr val="lt1"/>
                  </a:solidFill>
                  <a:latin typeface="Aptos" panose="020B0004020202020204" pitchFamily="34" charset="0"/>
                  <a:ea typeface="Calibri"/>
                  <a:cs typeface="Calibri"/>
                  <a:sym typeface="Calibri"/>
                </a:rPr>
                <a:t>The Brain</a:t>
              </a:r>
              <a:endParaRPr sz="1050" b="1" i="0" u="none" strike="noStrike" cap="none" dirty="0">
                <a:solidFill>
                  <a:srgbClr val="000000"/>
                </a:solidFill>
                <a:latin typeface="Aptos" panose="020B0004020202020204" pitchFamily="34" charset="0"/>
                <a:cs typeface="Calibri" panose="020F0502020204030204" pitchFamily="34" charset="0"/>
                <a:sym typeface="Aria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4000" dirty="0">
                <a:solidFill>
                  <a:schemeClr val="tx1"/>
                </a:solidFill>
              </a:rPr>
              <a:t>Self-Regulation Strategies</a:t>
            </a:r>
            <a:endParaRPr sz="4000" dirty="0">
              <a:solidFill>
                <a:srgbClr val="403635"/>
              </a:solidFill>
            </a:endParaRPr>
          </a:p>
        </p:txBody>
      </p:sp>
      <p:sp>
        <p:nvSpPr>
          <p:cNvPr id="2" name="Content Placeholder 1">
            <a:extLst>
              <a:ext uri="{FF2B5EF4-FFF2-40B4-BE49-F238E27FC236}">
                <a16:creationId xmlns:a16="http://schemas.microsoft.com/office/drawing/2014/main" id="{68754717-2F15-CB9F-337E-FF4483891084}"/>
              </a:ext>
            </a:extLst>
          </p:cNvPr>
          <p:cNvSpPr>
            <a:spLocks noGrp="1"/>
          </p:cNvSpPr>
          <p:nvPr>
            <p:ph idx="1"/>
          </p:nvPr>
        </p:nvSpPr>
        <p:spPr/>
        <p:txBody>
          <a:bodyPr/>
          <a:lstStyle/>
          <a:p>
            <a:pPr marL="223838" marR="0" lvl="0" indent="-223838" rtl="0">
              <a:lnSpc>
                <a:spcPct val="100000"/>
              </a:lnSpc>
              <a:spcBef>
                <a:spcPts val="0"/>
              </a:spcBef>
              <a:spcAft>
                <a:spcPts val="0"/>
              </a:spcAft>
              <a:buFont typeface="Arial" panose="020B0604020202020204" pitchFamily="34" charset="0"/>
              <a:buChar char="•"/>
            </a:pPr>
            <a:r>
              <a:rPr lang="en-US" sz="3200" b="0" u="none" strike="noStrike" cap="none" dirty="0">
                <a:solidFill>
                  <a:schemeClr val="dk1"/>
                </a:solidFill>
                <a:highlight>
                  <a:srgbClr val="FFFFFF"/>
                </a:highlight>
                <a:latin typeface="Calibri"/>
                <a:ea typeface="Calibri"/>
                <a:cs typeface="Calibri"/>
                <a:sym typeface="Calibri"/>
              </a:rPr>
              <a:t>Meditation</a:t>
            </a:r>
          </a:p>
          <a:p>
            <a:pPr marL="223838" marR="0" lvl="0" indent="-223838" rtl="0">
              <a:lnSpc>
                <a:spcPct val="100000"/>
              </a:lnSpc>
              <a:spcBef>
                <a:spcPts val="0"/>
              </a:spcBef>
              <a:spcAft>
                <a:spcPts val="0"/>
              </a:spcAft>
              <a:buFont typeface="Arial" panose="020B0604020202020204" pitchFamily="34" charset="0"/>
              <a:buChar char="•"/>
            </a:pPr>
            <a:r>
              <a:rPr lang="en-US" sz="3200" b="0" u="none" strike="noStrike" cap="none" dirty="0">
                <a:solidFill>
                  <a:schemeClr val="dk1"/>
                </a:solidFill>
                <a:highlight>
                  <a:srgbClr val="FFFFFF"/>
                </a:highlight>
                <a:latin typeface="Calibri"/>
                <a:ea typeface="Calibri"/>
                <a:cs typeface="Calibri"/>
                <a:sym typeface="Calibri"/>
              </a:rPr>
              <a:t>Self check-ins</a:t>
            </a:r>
          </a:p>
          <a:p>
            <a:pPr marL="223838" marR="0" lvl="0" indent="-223838" rtl="0">
              <a:lnSpc>
                <a:spcPct val="100000"/>
              </a:lnSpc>
              <a:spcBef>
                <a:spcPts val="0"/>
              </a:spcBef>
              <a:spcAft>
                <a:spcPts val="0"/>
              </a:spcAft>
              <a:buFont typeface="Arial" panose="020B0604020202020204" pitchFamily="34" charset="0"/>
              <a:buChar char="•"/>
            </a:pPr>
            <a:r>
              <a:rPr lang="en-US" sz="3200" b="0" u="none" strike="noStrike" cap="none" dirty="0">
                <a:solidFill>
                  <a:schemeClr val="dk1"/>
                </a:solidFill>
                <a:highlight>
                  <a:srgbClr val="FFFFFF"/>
                </a:highlight>
                <a:latin typeface="Calibri"/>
                <a:ea typeface="Calibri"/>
                <a:cs typeface="Calibri"/>
                <a:sym typeface="Calibri"/>
              </a:rPr>
              <a:t>Deep breathing</a:t>
            </a:r>
          </a:p>
          <a:p>
            <a:pPr marL="223838" marR="0" lvl="0" indent="-223838" rtl="0">
              <a:lnSpc>
                <a:spcPct val="100000"/>
              </a:lnSpc>
              <a:spcBef>
                <a:spcPts val="0"/>
              </a:spcBef>
              <a:spcAft>
                <a:spcPts val="0"/>
              </a:spcAft>
              <a:buFont typeface="Arial" panose="020B0604020202020204" pitchFamily="34" charset="0"/>
              <a:buChar char="•"/>
            </a:pPr>
            <a:r>
              <a:rPr lang="en-US" sz="3200" b="0" u="none" strike="noStrike" cap="none" dirty="0">
                <a:solidFill>
                  <a:schemeClr val="dk1"/>
                </a:solidFill>
                <a:highlight>
                  <a:srgbClr val="FFFFFF"/>
                </a:highlight>
                <a:latin typeface="Calibri"/>
                <a:ea typeface="Calibri"/>
                <a:cs typeface="Calibri"/>
                <a:sym typeface="Calibri"/>
              </a:rPr>
              <a:t>Relaxing muscles</a:t>
            </a:r>
          </a:p>
          <a:p>
            <a:pPr marL="223838" marR="0" lvl="0" indent="-223838" rtl="0">
              <a:lnSpc>
                <a:spcPct val="100000"/>
              </a:lnSpc>
              <a:spcBef>
                <a:spcPts val="0"/>
              </a:spcBef>
              <a:spcAft>
                <a:spcPts val="0"/>
              </a:spcAft>
              <a:buFont typeface="Arial" panose="020B0604020202020204" pitchFamily="34" charset="0"/>
              <a:buChar char="•"/>
            </a:pPr>
            <a:r>
              <a:rPr lang="en-US" sz="3200" b="0" u="none" strike="noStrike" cap="none" dirty="0">
                <a:solidFill>
                  <a:schemeClr val="dk1"/>
                </a:solidFill>
                <a:highlight>
                  <a:srgbClr val="FFFFFF"/>
                </a:highlight>
                <a:latin typeface="Calibri"/>
                <a:ea typeface="Calibri"/>
                <a:cs typeface="Calibri"/>
                <a:sym typeface="Calibri"/>
              </a:rPr>
              <a:t>Positive self-talk</a:t>
            </a:r>
          </a:p>
          <a:p>
            <a:pPr marL="223838" marR="0" lvl="0" indent="-223838" rtl="0">
              <a:lnSpc>
                <a:spcPct val="100000"/>
              </a:lnSpc>
              <a:spcBef>
                <a:spcPts val="0"/>
              </a:spcBef>
              <a:spcAft>
                <a:spcPts val="0"/>
              </a:spcAft>
              <a:buFont typeface="Arial" panose="020B0604020202020204" pitchFamily="34" charset="0"/>
              <a:buChar char="•"/>
            </a:pPr>
            <a:r>
              <a:rPr lang="en-US" sz="3200" b="0" u="none" strike="noStrike" cap="none" dirty="0">
                <a:solidFill>
                  <a:schemeClr val="dk1"/>
                </a:solidFill>
                <a:highlight>
                  <a:srgbClr val="FFFFFF"/>
                </a:highlight>
                <a:latin typeface="Calibri"/>
                <a:ea typeface="Calibri"/>
                <a:cs typeface="Calibri"/>
                <a:sym typeface="Calibri"/>
              </a:rPr>
              <a:t>Squeezing a stress ball</a:t>
            </a:r>
          </a:p>
          <a:p>
            <a:pPr marL="223838" marR="0" lvl="0" indent="-223838" rtl="0">
              <a:lnSpc>
                <a:spcPct val="100000"/>
              </a:lnSpc>
              <a:spcBef>
                <a:spcPts val="0"/>
              </a:spcBef>
              <a:spcAft>
                <a:spcPts val="0"/>
              </a:spcAft>
              <a:buFont typeface="Arial" panose="020B0604020202020204" pitchFamily="34" charset="0"/>
              <a:buChar char="•"/>
            </a:pPr>
            <a:r>
              <a:rPr lang="en-US" sz="3200" b="0" u="none" strike="noStrike" cap="none" dirty="0">
                <a:solidFill>
                  <a:schemeClr val="dk1"/>
                </a:solidFill>
                <a:highlight>
                  <a:srgbClr val="FFFFFF"/>
                </a:highlight>
                <a:latin typeface="Calibri"/>
                <a:ea typeface="Calibri"/>
                <a:cs typeface="Calibri"/>
                <a:sym typeface="Calibri"/>
              </a:rPr>
              <a:t>Writing feelings down</a:t>
            </a:r>
          </a:p>
          <a:p>
            <a:pPr marL="223838" marR="0" lvl="0" indent="-223838" rtl="0">
              <a:lnSpc>
                <a:spcPct val="100000"/>
              </a:lnSpc>
              <a:spcBef>
                <a:spcPts val="0"/>
              </a:spcBef>
              <a:spcAft>
                <a:spcPts val="0"/>
              </a:spcAft>
              <a:buFont typeface="Arial" panose="020B0604020202020204" pitchFamily="34" charset="0"/>
              <a:buChar char="•"/>
            </a:pPr>
            <a:r>
              <a:rPr lang="en-US" sz="3200" b="0" u="none" strike="noStrike" cap="none" dirty="0">
                <a:solidFill>
                  <a:schemeClr val="dk1"/>
                </a:solidFill>
                <a:highlight>
                  <a:srgbClr val="FFFFFF"/>
                </a:highlight>
                <a:latin typeface="Calibri"/>
                <a:ea typeface="Calibri"/>
                <a:cs typeface="Calibri"/>
                <a:sym typeface="Calibri"/>
              </a:rPr>
              <a:t>Slowly counting backwards</a:t>
            </a:r>
          </a:p>
          <a:p>
            <a:pPr marL="0" indent="0">
              <a:buNone/>
            </a:pPr>
            <a:endParaRPr lang="en-US" dirty="0"/>
          </a:p>
        </p:txBody>
      </p:sp>
      <p:sp>
        <p:nvSpPr>
          <p:cNvPr id="4" name="Google Shape;620;p62">
            <a:extLst>
              <a:ext uri="{FF2B5EF4-FFF2-40B4-BE49-F238E27FC236}">
                <a16:creationId xmlns:a16="http://schemas.microsoft.com/office/drawing/2014/main" id="{6D4F5A84-3C2A-878D-2763-EC2DE36597A1}"/>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Kuypers</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2011</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464792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4000" dirty="0"/>
              <a:t>Activity: </a:t>
            </a:r>
            <a:r>
              <a:rPr lang="en-US" sz="4000" b="1" dirty="0">
                <a:solidFill>
                  <a:schemeClr val="tx1"/>
                </a:solidFill>
              </a:rPr>
              <a:t>Find Someone Who…</a:t>
            </a:r>
            <a:endParaRPr sz="4000" dirty="0">
              <a:solidFill>
                <a:srgbClr val="403635"/>
              </a:solidFill>
            </a:endParaRPr>
          </a:p>
        </p:txBody>
      </p:sp>
      <p:sp>
        <p:nvSpPr>
          <p:cNvPr id="2" name="Content Placeholder 1">
            <a:extLst>
              <a:ext uri="{FF2B5EF4-FFF2-40B4-BE49-F238E27FC236}">
                <a16:creationId xmlns:a16="http://schemas.microsoft.com/office/drawing/2014/main" id="{68754717-2F15-CB9F-337E-FF4483891084}"/>
              </a:ext>
            </a:extLst>
          </p:cNvPr>
          <p:cNvSpPr>
            <a:spLocks noGrp="1"/>
          </p:cNvSpPr>
          <p:nvPr>
            <p:ph idx="1"/>
          </p:nvPr>
        </p:nvSpPr>
        <p:spPr/>
        <p:txBody>
          <a:bodyPr/>
          <a:lstStyle/>
          <a:p>
            <a:pPr marL="0" indent="0">
              <a:buNone/>
            </a:pPr>
            <a:r>
              <a:rPr lang="en-US" sz="3200" b="0" u="none" strike="noStrike" cap="none" dirty="0">
                <a:solidFill>
                  <a:schemeClr val="dk1"/>
                </a:solidFill>
                <a:highlight>
                  <a:srgbClr val="FFFFFF"/>
                </a:highlight>
                <a:latin typeface="Calibri"/>
                <a:ea typeface="Calibri"/>
                <a:cs typeface="Calibri"/>
                <a:sym typeface="Calibri"/>
              </a:rPr>
              <a:t>Using Handout 8, roam the room and find others to chat with who have used/taught these self-regulation strategies.</a:t>
            </a:r>
          </a:p>
          <a:p>
            <a:pPr marL="681038" lvl="1" indent="-223838">
              <a:buSzPct val="100000"/>
              <a:buFont typeface="Arial" panose="020B0604020202020204" pitchFamily="34" charset="0"/>
              <a:buChar char="•"/>
            </a:pPr>
            <a:r>
              <a:rPr lang="en-US" sz="3200" b="0" u="none" strike="noStrike" cap="none" dirty="0">
                <a:solidFill>
                  <a:schemeClr val="dk1"/>
                </a:solidFill>
                <a:highlight>
                  <a:srgbClr val="FFFFFF"/>
                </a:highlight>
                <a:latin typeface="Calibri"/>
                <a:ea typeface="Calibri"/>
                <a:cs typeface="Calibri"/>
                <a:sym typeface="Calibri"/>
              </a:rPr>
              <a:t>On your handout, jot down a brief summary of how the strategy was used</a:t>
            </a:r>
          </a:p>
          <a:p>
            <a:pPr marL="681038" lvl="1" indent="-223838">
              <a:buSzPct val="100000"/>
              <a:buFont typeface="Arial" panose="020B0604020202020204" pitchFamily="34" charset="0"/>
              <a:buChar char="•"/>
            </a:pPr>
            <a:r>
              <a:rPr lang="en-US" sz="3200" b="0" u="none" strike="noStrike" cap="none" dirty="0">
                <a:solidFill>
                  <a:schemeClr val="dk1"/>
                </a:solidFill>
                <a:highlight>
                  <a:srgbClr val="FFFFFF"/>
                </a:highlight>
                <a:latin typeface="Calibri"/>
                <a:ea typeface="Calibri"/>
                <a:cs typeface="Calibri"/>
                <a:sym typeface="Calibri"/>
              </a:rPr>
              <a:t>Discuss benefits of using the strategy</a:t>
            </a:r>
          </a:p>
          <a:p>
            <a:pPr marL="681038" lvl="1" indent="-223838">
              <a:spcBef>
                <a:spcPts val="0"/>
              </a:spcBef>
              <a:buSzPct val="100000"/>
              <a:buFont typeface="Arial" panose="020B0604020202020204" pitchFamily="34" charset="0"/>
              <a:buChar char="•"/>
            </a:pPr>
            <a:r>
              <a:rPr lang="en-US" sz="3200" b="0" u="none" strike="noStrike" cap="none" dirty="0">
                <a:solidFill>
                  <a:schemeClr val="dk1"/>
                </a:solidFill>
                <a:highlight>
                  <a:srgbClr val="FFFFFF"/>
                </a:highlight>
                <a:latin typeface="Calibri"/>
                <a:ea typeface="Calibri"/>
                <a:cs typeface="Calibri"/>
                <a:sym typeface="Calibri"/>
              </a:rPr>
              <a:t>Share any new strategies you have tried for self-regulation</a:t>
            </a:r>
          </a:p>
          <a:p>
            <a:pPr marL="0" indent="0">
              <a:buNone/>
            </a:pPr>
            <a:endParaRPr lang="en-US" dirty="0"/>
          </a:p>
        </p:txBody>
      </p:sp>
      <p:sp>
        <p:nvSpPr>
          <p:cNvPr id="783" name="Google Shape;783;p47"/>
          <p:cNvSpPr txBox="1">
            <a:spLocks noGrp="1"/>
          </p:cNvSpPr>
          <p:nvPr>
            <p:ph type="sldNum" idx="4294967295"/>
          </p:nvPr>
        </p:nvSpPr>
        <p:spPr>
          <a:xfrm>
            <a:off x="11896725" y="6456363"/>
            <a:ext cx="295275" cy="187325"/>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00000"/>
              </a:buClr>
              <a:buSzPts val="900"/>
              <a:buFont typeface="Arial"/>
              <a:buNone/>
            </a:pPr>
            <a:fld id="{00000000-1234-1234-1234-123412341234}" type="slidenum">
              <a:rPr lang="en-US">
                <a:solidFill>
                  <a:schemeClr val="lt1"/>
                </a:solidFill>
                <a:latin typeface="Calibri" panose="020F0502020204030204" pitchFamily="34" charset="0"/>
                <a:cs typeface="Calibri" panose="020F0502020204030204" pitchFamily="34" charset="0"/>
              </a:rPr>
              <a:t>63</a:t>
            </a:fld>
            <a:endParaRPr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7688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e682518dd1_0_47"/>
          <p:cNvSpPr txBox="1">
            <a:spLocks noGrp="1"/>
          </p:cNvSpPr>
          <p:nvPr>
            <p:ph type="title"/>
          </p:nvPr>
        </p:nvSpPr>
        <p:spPr>
          <a:xfrm>
            <a:off x="1600200" y="365126"/>
            <a:ext cx="10515600" cy="109728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3600" dirty="0">
                <a:solidFill>
                  <a:schemeClr val="tx1"/>
                </a:solidFill>
              </a:rPr>
              <a:t>Strategy Spotlight: Identifying Emotions</a:t>
            </a:r>
            <a:endParaRPr sz="3600" dirty="0"/>
          </a:p>
        </p:txBody>
      </p:sp>
      <p:sp>
        <p:nvSpPr>
          <p:cNvPr id="5" name="Google Shape;719;p43">
            <a:extLst>
              <a:ext uri="{FF2B5EF4-FFF2-40B4-BE49-F238E27FC236}">
                <a16:creationId xmlns:a16="http://schemas.microsoft.com/office/drawing/2014/main" id="{8FDF3B4D-5611-B84E-315F-4FC13091B343}"/>
              </a:ext>
            </a:extLst>
          </p:cNvPr>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lvl="0" algn="l" rtl="0">
              <a:spcAft>
                <a:spcPts val="600"/>
              </a:spcAft>
              <a:buClr>
                <a:schemeClr val="dk1"/>
              </a:buClr>
              <a:buSzPct val="100000"/>
            </a:pPr>
            <a:r>
              <a:rPr lang="en-US" sz="3200" dirty="0"/>
              <a:t>Knowing their current emotional state can help students with the following. </a:t>
            </a:r>
          </a:p>
          <a:p>
            <a:pPr marL="234950" lvl="0" indent="-234950" algn="l" rtl="0">
              <a:spcAft>
                <a:spcPts val="600"/>
              </a:spcAft>
              <a:buClr>
                <a:schemeClr val="dk1"/>
              </a:buClr>
              <a:buSzPct val="100000"/>
              <a:buFont typeface="Arial" panose="020B0604020202020204" pitchFamily="34" charset="0"/>
              <a:buChar char="•"/>
            </a:pPr>
            <a:r>
              <a:rPr lang="en-US" sz="3200" dirty="0"/>
              <a:t>Move toward more independent regulation</a:t>
            </a:r>
          </a:p>
          <a:p>
            <a:pPr marL="223838" lvl="0" indent="-223838" algn="l" rtl="0">
              <a:spcAft>
                <a:spcPts val="600"/>
              </a:spcAft>
              <a:buClr>
                <a:schemeClr val="dk1"/>
              </a:buClr>
              <a:buSzPct val="100000"/>
              <a:buChar char="•"/>
            </a:pPr>
            <a:r>
              <a:rPr lang="en-US" sz="3200" dirty="0"/>
              <a:t>Build a common vocabulary that makes identifying feelings and states of alertness easier to talk about, think about, and regulate </a:t>
            </a:r>
          </a:p>
          <a:p>
            <a:pPr marL="223838" lvl="0" indent="-223838" algn="l" rtl="0">
              <a:spcAft>
                <a:spcPts val="600"/>
              </a:spcAft>
              <a:buClr>
                <a:schemeClr val="dk1"/>
              </a:buClr>
              <a:buSzPct val="100000"/>
              <a:buChar char="•"/>
            </a:pPr>
            <a:r>
              <a:rPr lang="en-US" sz="3200" dirty="0"/>
              <a:t>Make decisions that do not interfere with their learning</a:t>
            </a:r>
          </a:p>
        </p:txBody>
      </p:sp>
      <p:pic>
        <p:nvPicPr>
          <p:cNvPr id="2" name="Graphic 1">
            <a:extLst>
              <a:ext uri="{FF2B5EF4-FFF2-40B4-BE49-F238E27FC236}">
                <a16:creationId xmlns:a16="http://schemas.microsoft.com/office/drawing/2014/main" id="{35CFD35B-AFE7-5578-EA0D-78C55B3C507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4" name="Google Shape;620;p62">
            <a:extLst>
              <a:ext uri="{FF2B5EF4-FFF2-40B4-BE49-F238E27FC236}">
                <a16:creationId xmlns:a16="http://schemas.microsoft.com/office/drawing/2014/main" id="{850D1AED-EB7D-0E18-3CE0-6D835551A5B5}"/>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Kuypers</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2011</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35667705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58"/>
        <p:cNvGrpSpPr/>
        <p:nvPr/>
      </p:nvGrpSpPr>
      <p:grpSpPr>
        <a:xfrm>
          <a:off x="0" y="0"/>
          <a:ext cx="0" cy="0"/>
          <a:chOff x="0" y="0"/>
          <a:chExt cx="0" cy="0"/>
        </a:xfrm>
      </p:grpSpPr>
      <p:pic>
        <p:nvPicPr>
          <p:cNvPr id="3" name="Google Shape;861;gd8e01d2f20_1_41" descr="Pictures of zones of regulation.">
            <a:extLst>
              <a:ext uri="{FF2B5EF4-FFF2-40B4-BE49-F238E27FC236}">
                <a16:creationId xmlns:a16="http://schemas.microsoft.com/office/drawing/2014/main" id="{7587127E-5DD2-6F16-E392-6E954E0986F6}"/>
              </a:ext>
            </a:extLst>
          </p:cNvPr>
          <p:cNvPicPr preferRelativeResize="0"/>
          <p:nvPr/>
        </p:nvPicPr>
        <p:blipFill rotWithShape="1">
          <a:blip r:embed="rId3">
            <a:alphaModFix/>
          </a:blip>
          <a:srcRect/>
          <a:stretch/>
        </p:blipFill>
        <p:spPr>
          <a:xfrm>
            <a:off x="688883" y="381781"/>
            <a:ext cx="10814234" cy="5333219"/>
          </a:xfrm>
          <a:prstGeom prst="rect">
            <a:avLst/>
          </a:prstGeom>
          <a:noFill/>
          <a:ln w="38100" cap="flat" cmpd="sng">
            <a:noFill/>
            <a:prstDash val="solid"/>
            <a:round/>
            <a:headEnd type="none" w="sm" len="sm"/>
            <a:tailEnd type="none" w="sm" len="sm"/>
          </a:ln>
        </p:spPr>
      </p:pic>
      <p:sp>
        <p:nvSpPr>
          <p:cNvPr id="9" name="Rectangle 8" descr="Title Zones of Regulation">
            <a:extLst>
              <a:ext uri="{FF2B5EF4-FFF2-40B4-BE49-F238E27FC236}">
                <a16:creationId xmlns:a16="http://schemas.microsoft.com/office/drawing/2014/main" id="{0A496B3D-AFDB-445C-3D8E-91CB5D67D97D}"/>
              </a:ext>
            </a:extLst>
          </p:cNvPr>
          <p:cNvSpPr/>
          <p:nvPr/>
        </p:nvSpPr>
        <p:spPr>
          <a:xfrm>
            <a:off x="565150" y="316021"/>
            <a:ext cx="11061700" cy="1086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Words describing emotions.">
            <a:extLst>
              <a:ext uri="{FF2B5EF4-FFF2-40B4-BE49-F238E27FC236}">
                <a16:creationId xmlns:a16="http://schemas.microsoft.com/office/drawing/2014/main" id="{3D601DDE-9EF9-94FC-1B4F-7E60177466C9}"/>
              </a:ext>
            </a:extLst>
          </p:cNvPr>
          <p:cNvSpPr/>
          <p:nvPr/>
        </p:nvSpPr>
        <p:spPr>
          <a:xfrm>
            <a:off x="565150" y="3332159"/>
            <a:ext cx="11061700" cy="25700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65A165-B460-D186-0087-3975776BC12D}"/>
              </a:ext>
            </a:extLst>
          </p:cNvPr>
          <p:cNvSpPr txBox="1"/>
          <p:nvPr/>
        </p:nvSpPr>
        <p:spPr>
          <a:xfrm>
            <a:off x="660219" y="3304290"/>
            <a:ext cx="2710507" cy="2471420"/>
          </a:xfrm>
          <a:prstGeom prst="rect">
            <a:avLst/>
          </a:prstGeom>
          <a:noFill/>
          <a:ln>
            <a:solidFill>
              <a:schemeClr val="tx1"/>
            </a:solidFill>
          </a:ln>
        </p:spPr>
        <p:txBody>
          <a:bodyPr wrap="square" rtlCol="0">
            <a:noAutofit/>
          </a:bodyPr>
          <a:lstStyle/>
          <a:p>
            <a:pPr algn="ctr"/>
            <a:r>
              <a:rPr lang="en-US" sz="2800" b="1" dirty="0">
                <a:latin typeface="+mn-lt"/>
                <a:cs typeface="Calibri" panose="020F0502020204030204" pitchFamily="34" charset="0"/>
              </a:rPr>
              <a:t>BLUE ZONE</a:t>
            </a:r>
          </a:p>
          <a:p>
            <a:pPr algn="ctr"/>
            <a:r>
              <a:rPr lang="en-US" sz="2400" dirty="0">
                <a:latin typeface="+mn-lt"/>
                <a:cs typeface="Calibri" panose="020F0502020204030204" pitchFamily="34" charset="0"/>
              </a:rPr>
              <a:t>Sad</a:t>
            </a:r>
          </a:p>
          <a:p>
            <a:pPr algn="ctr"/>
            <a:r>
              <a:rPr lang="en-US" sz="2400" dirty="0">
                <a:latin typeface="+mn-lt"/>
                <a:cs typeface="Calibri" panose="020F0502020204030204" pitchFamily="34" charset="0"/>
              </a:rPr>
              <a:t>Sick</a:t>
            </a:r>
          </a:p>
          <a:p>
            <a:pPr algn="ctr"/>
            <a:r>
              <a:rPr lang="en-US" sz="2400" dirty="0">
                <a:latin typeface="+mn-lt"/>
                <a:cs typeface="Calibri" panose="020F0502020204030204" pitchFamily="34" charset="0"/>
              </a:rPr>
              <a:t>Tired</a:t>
            </a:r>
          </a:p>
          <a:p>
            <a:pPr algn="ctr"/>
            <a:r>
              <a:rPr lang="en-US" sz="2400" dirty="0">
                <a:latin typeface="+mn-lt"/>
                <a:cs typeface="Calibri" panose="020F0502020204030204" pitchFamily="34" charset="0"/>
              </a:rPr>
              <a:t>Bored</a:t>
            </a:r>
          </a:p>
          <a:p>
            <a:pPr algn="ctr"/>
            <a:r>
              <a:rPr lang="en-US" sz="2400" dirty="0">
                <a:latin typeface="+mn-lt"/>
                <a:cs typeface="Calibri" panose="020F0502020204030204" pitchFamily="34" charset="0"/>
              </a:rPr>
              <a:t>Moving Slowly</a:t>
            </a:r>
          </a:p>
        </p:txBody>
      </p:sp>
      <p:sp>
        <p:nvSpPr>
          <p:cNvPr id="6" name="TextBox 5">
            <a:extLst>
              <a:ext uri="{FF2B5EF4-FFF2-40B4-BE49-F238E27FC236}">
                <a16:creationId xmlns:a16="http://schemas.microsoft.com/office/drawing/2014/main" id="{27D34BD6-7772-8266-BFFA-1B52E866B25A}"/>
              </a:ext>
            </a:extLst>
          </p:cNvPr>
          <p:cNvSpPr txBox="1"/>
          <p:nvPr/>
        </p:nvSpPr>
        <p:spPr>
          <a:xfrm>
            <a:off x="3370726" y="3309340"/>
            <a:ext cx="2710507" cy="2471420"/>
          </a:xfrm>
          <a:prstGeom prst="rect">
            <a:avLst/>
          </a:prstGeom>
          <a:noFill/>
          <a:ln>
            <a:solidFill>
              <a:schemeClr val="tx1"/>
            </a:solidFill>
          </a:ln>
        </p:spPr>
        <p:txBody>
          <a:bodyPr wrap="square" rtlCol="0">
            <a:noAutofit/>
          </a:bodyPr>
          <a:lstStyle/>
          <a:p>
            <a:pPr algn="ctr"/>
            <a:r>
              <a:rPr lang="en-US" sz="2800" b="1" dirty="0">
                <a:latin typeface="+mn-lt"/>
                <a:cs typeface="Calibri" panose="020F0502020204030204" pitchFamily="34" charset="0"/>
              </a:rPr>
              <a:t>GREEN ZONE</a:t>
            </a:r>
          </a:p>
          <a:p>
            <a:pPr algn="ctr"/>
            <a:r>
              <a:rPr lang="en-US" sz="2400" dirty="0">
                <a:latin typeface="+mn-lt"/>
                <a:cs typeface="Calibri" panose="020F0502020204030204" pitchFamily="34" charset="0"/>
              </a:rPr>
              <a:t>Happy</a:t>
            </a:r>
          </a:p>
          <a:p>
            <a:pPr algn="ctr"/>
            <a:r>
              <a:rPr lang="en-US" sz="2400" dirty="0">
                <a:latin typeface="+mn-lt"/>
                <a:cs typeface="Calibri" panose="020F0502020204030204" pitchFamily="34" charset="0"/>
              </a:rPr>
              <a:t>Calm</a:t>
            </a:r>
          </a:p>
          <a:p>
            <a:pPr algn="ctr"/>
            <a:r>
              <a:rPr lang="en-US" sz="2400" dirty="0">
                <a:latin typeface="+mn-lt"/>
                <a:cs typeface="Calibri" panose="020F0502020204030204" pitchFamily="34" charset="0"/>
              </a:rPr>
              <a:t>Feeling Okay</a:t>
            </a:r>
          </a:p>
          <a:p>
            <a:pPr algn="ctr"/>
            <a:r>
              <a:rPr lang="en-US" sz="2400" dirty="0">
                <a:latin typeface="+mn-lt"/>
                <a:cs typeface="Calibri" panose="020F0502020204030204" pitchFamily="34" charset="0"/>
              </a:rPr>
              <a:t>Focused</a:t>
            </a:r>
          </a:p>
          <a:p>
            <a:pPr algn="ctr"/>
            <a:r>
              <a:rPr lang="en-US" sz="2400" dirty="0">
                <a:latin typeface="+mn-lt"/>
                <a:cs typeface="Calibri" panose="020F0502020204030204" pitchFamily="34" charset="0"/>
              </a:rPr>
              <a:t>Ready to Learn</a:t>
            </a:r>
          </a:p>
        </p:txBody>
      </p:sp>
      <p:sp>
        <p:nvSpPr>
          <p:cNvPr id="7" name="TextBox 6">
            <a:extLst>
              <a:ext uri="{FF2B5EF4-FFF2-40B4-BE49-F238E27FC236}">
                <a16:creationId xmlns:a16="http://schemas.microsoft.com/office/drawing/2014/main" id="{3E91CA5A-D008-600C-3944-6AD7D4199E99}"/>
              </a:ext>
            </a:extLst>
          </p:cNvPr>
          <p:cNvSpPr txBox="1"/>
          <p:nvPr/>
        </p:nvSpPr>
        <p:spPr>
          <a:xfrm>
            <a:off x="6081233" y="3309340"/>
            <a:ext cx="2710507" cy="2471420"/>
          </a:xfrm>
          <a:prstGeom prst="rect">
            <a:avLst/>
          </a:prstGeom>
          <a:noFill/>
          <a:ln>
            <a:solidFill>
              <a:schemeClr val="tx1"/>
            </a:solidFill>
          </a:ln>
        </p:spPr>
        <p:txBody>
          <a:bodyPr wrap="square" lIns="0" rIns="0" rtlCol="0">
            <a:noAutofit/>
          </a:bodyPr>
          <a:lstStyle/>
          <a:p>
            <a:pPr algn="ctr"/>
            <a:r>
              <a:rPr lang="en-US" sz="2800" b="1" dirty="0">
                <a:latin typeface="+mn-lt"/>
                <a:cs typeface="Calibri" panose="020F0502020204030204" pitchFamily="34" charset="0"/>
              </a:rPr>
              <a:t>YELLOW ZONE</a:t>
            </a:r>
          </a:p>
          <a:p>
            <a:pPr algn="ctr"/>
            <a:r>
              <a:rPr lang="en-US" sz="2400" dirty="0">
                <a:latin typeface="+mn-lt"/>
                <a:cs typeface="Calibri" panose="020F0502020204030204" pitchFamily="34" charset="0"/>
              </a:rPr>
              <a:t>Frustrated</a:t>
            </a:r>
          </a:p>
          <a:p>
            <a:pPr algn="ctr"/>
            <a:r>
              <a:rPr lang="en-US" sz="2400" dirty="0">
                <a:latin typeface="+mn-lt"/>
                <a:cs typeface="Calibri" panose="020F0502020204030204" pitchFamily="34" charset="0"/>
              </a:rPr>
              <a:t>Worried</a:t>
            </a:r>
          </a:p>
          <a:p>
            <a:pPr algn="ctr"/>
            <a:r>
              <a:rPr lang="en-US" sz="2400" dirty="0">
                <a:latin typeface="+mn-lt"/>
                <a:cs typeface="Calibri" panose="020F0502020204030204" pitchFamily="34" charset="0"/>
              </a:rPr>
              <a:t>Silly/Wiggly</a:t>
            </a:r>
          </a:p>
          <a:p>
            <a:pPr algn="ctr"/>
            <a:r>
              <a:rPr lang="en-US" sz="2400" dirty="0">
                <a:latin typeface="+mn-lt"/>
                <a:cs typeface="Calibri" panose="020F0502020204030204" pitchFamily="34" charset="0"/>
              </a:rPr>
              <a:t>Excited</a:t>
            </a:r>
          </a:p>
          <a:p>
            <a:pPr algn="ctr"/>
            <a:r>
              <a:rPr lang="en-US" sz="2400" dirty="0">
                <a:latin typeface="+mn-lt"/>
                <a:cs typeface="Calibri" panose="020F0502020204030204" pitchFamily="34" charset="0"/>
              </a:rPr>
              <a:t>Loss of Some Control</a:t>
            </a:r>
          </a:p>
        </p:txBody>
      </p:sp>
      <p:sp>
        <p:nvSpPr>
          <p:cNvPr id="8" name="TextBox 7">
            <a:extLst>
              <a:ext uri="{FF2B5EF4-FFF2-40B4-BE49-F238E27FC236}">
                <a16:creationId xmlns:a16="http://schemas.microsoft.com/office/drawing/2014/main" id="{63225A5E-41E2-BB86-CCC2-92AA5E81BCC2}"/>
              </a:ext>
            </a:extLst>
          </p:cNvPr>
          <p:cNvSpPr txBox="1"/>
          <p:nvPr/>
        </p:nvSpPr>
        <p:spPr>
          <a:xfrm>
            <a:off x="8792610" y="3309340"/>
            <a:ext cx="2710507" cy="2471420"/>
          </a:xfrm>
          <a:prstGeom prst="rect">
            <a:avLst/>
          </a:prstGeom>
          <a:noFill/>
          <a:ln>
            <a:solidFill>
              <a:schemeClr val="tx1"/>
            </a:solidFill>
          </a:ln>
        </p:spPr>
        <p:txBody>
          <a:bodyPr wrap="square" rtlCol="0">
            <a:noAutofit/>
          </a:bodyPr>
          <a:lstStyle/>
          <a:p>
            <a:pPr algn="ctr"/>
            <a:r>
              <a:rPr lang="en-US" sz="2800" b="1" dirty="0">
                <a:latin typeface="+mn-lt"/>
                <a:cs typeface="Calibri" panose="020F0502020204030204" pitchFamily="34" charset="0"/>
              </a:rPr>
              <a:t>RED ZONE</a:t>
            </a:r>
          </a:p>
          <a:p>
            <a:pPr algn="ctr"/>
            <a:r>
              <a:rPr lang="en-US" sz="2400" dirty="0">
                <a:latin typeface="+mn-lt"/>
                <a:cs typeface="Calibri" panose="020F0502020204030204" pitchFamily="34" charset="0"/>
              </a:rPr>
              <a:t>Mad/Angry</a:t>
            </a:r>
          </a:p>
          <a:p>
            <a:pPr algn="ctr"/>
            <a:r>
              <a:rPr lang="en-US" sz="2400" dirty="0">
                <a:latin typeface="+mn-lt"/>
                <a:cs typeface="Calibri" panose="020F0502020204030204" pitchFamily="34" charset="0"/>
              </a:rPr>
              <a:t>Mean</a:t>
            </a:r>
          </a:p>
          <a:p>
            <a:pPr algn="ctr"/>
            <a:r>
              <a:rPr lang="en-US" sz="2400" dirty="0">
                <a:latin typeface="+mn-lt"/>
                <a:cs typeface="Calibri" panose="020F0502020204030204" pitchFamily="34" charset="0"/>
              </a:rPr>
              <a:t>Terrified</a:t>
            </a:r>
          </a:p>
          <a:p>
            <a:pPr algn="ctr"/>
            <a:r>
              <a:rPr lang="en-US" sz="2400" dirty="0">
                <a:latin typeface="+mn-lt"/>
                <a:cs typeface="Calibri" panose="020F0502020204030204" pitchFamily="34" charset="0"/>
              </a:rPr>
              <a:t>Yelling/Hitting</a:t>
            </a:r>
          </a:p>
          <a:p>
            <a:pPr algn="ctr"/>
            <a:r>
              <a:rPr lang="en-US" sz="2400" dirty="0">
                <a:latin typeface="+mn-lt"/>
                <a:cs typeface="Calibri" panose="020F0502020204030204" pitchFamily="34" charset="0"/>
              </a:rPr>
              <a:t>Out of Control</a:t>
            </a:r>
          </a:p>
        </p:txBody>
      </p:sp>
      <p:sp>
        <p:nvSpPr>
          <p:cNvPr id="10" name="Title 9">
            <a:extLst>
              <a:ext uri="{FF2B5EF4-FFF2-40B4-BE49-F238E27FC236}">
                <a16:creationId xmlns:a16="http://schemas.microsoft.com/office/drawing/2014/main" id="{5AAAF59D-3DC1-ADEC-EF5F-5280AE377801}"/>
              </a:ext>
            </a:extLst>
          </p:cNvPr>
          <p:cNvSpPr txBox="1">
            <a:spLocks noGrp="1"/>
          </p:cNvSpPr>
          <p:nvPr>
            <p:ph type="title" idx="4294967295"/>
          </p:nvPr>
        </p:nvSpPr>
        <p:spPr>
          <a:xfrm>
            <a:off x="0" y="528638"/>
            <a:ext cx="6619875" cy="7699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0000"/>
                </a:solidFill>
                <a:effectLst/>
                <a:uLnTx/>
                <a:uFillTx/>
                <a:latin typeface="+mj-lt"/>
                <a:ea typeface="Arial"/>
                <a:cs typeface="Calibri" panose="020F0502020204030204" pitchFamily="34" charset="0"/>
                <a:sym typeface="Arial"/>
              </a:rPr>
              <a:t>The </a:t>
            </a:r>
            <a:r>
              <a:rPr kumimoji="0" lang="en-US" sz="4400" b="1" i="0" u="none" strike="noStrike" kern="0" cap="none" spc="0" normalizeH="0" baseline="0" noProof="0" dirty="0">
                <a:ln>
                  <a:noFill/>
                </a:ln>
                <a:solidFill>
                  <a:srgbClr val="000000"/>
                </a:solidFill>
                <a:effectLst/>
                <a:uLnTx/>
                <a:uFillTx/>
                <a:latin typeface="+mj-lt"/>
                <a:ea typeface="Arial"/>
                <a:cs typeface="Calibri" panose="020F0502020204030204" pitchFamily="34" charset="0"/>
                <a:sym typeface="Arial"/>
              </a:rPr>
              <a:t>ZONES</a:t>
            </a:r>
            <a:r>
              <a:rPr kumimoji="0" lang="en-US" sz="4000" b="1" i="0" u="none" strike="noStrike" kern="0" cap="none" spc="0" normalizeH="0" baseline="0" noProof="0" dirty="0">
                <a:ln>
                  <a:noFill/>
                </a:ln>
                <a:solidFill>
                  <a:srgbClr val="000000"/>
                </a:solidFill>
                <a:effectLst/>
                <a:uLnTx/>
                <a:uFillTx/>
                <a:latin typeface="+mj-lt"/>
                <a:ea typeface="Arial"/>
                <a:cs typeface="Calibri" panose="020F0502020204030204" pitchFamily="34" charset="0"/>
                <a:sym typeface="Arial"/>
              </a:rPr>
              <a:t> of Regulation</a:t>
            </a:r>
          </a:p>
        </p:txBody>
      </p:sp>
      <p:sp>
        <p:nvSpPr>
          <p:cNvPr id="11" name="Google Shape;620;p62">
            <a:extLst>
              <a:ext uri="{FF2B5EF4-FFF2-40B4-BE49-F238E27FC236}">
                <a16:creationId xmlns:a16="http://schemas.microsoft.com/office/drawing/2014/main" id="{15F0DC7C-619D-BD73-7883-94A439A73981}"/>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Kuypers</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2011</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2" name="Graphic 1" descr="a large thought bubble pointing to the young woman's head">
            <a:extLst>
              <a:ext uri="{FF2B5EF4-FFF2-40B4-BE49-F238E27FC236}">
                <a16:creationId xmlns:a16="http://schemas.microsoft.com/office/drawing/2014/main" id="{87954777-EF25-8797-4B33-1C69F54F1B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951044" y="163773"/>
            <a:ext cx="3841884" cy="3296917"/>
          </a:xfrm>
          <a:prstGeom prst="rect">
            <a:avLst/>
          </a:prstGeom>
        </p:spPr>
      </p:pic>
      <p:sp>
        <p:nvSpPr>
          <p:cNvPr id="4" name="Google Shape;884;gb8d5bc5bf5_0_21">
            <a:extLst>
              <a:ext uri="{FF2B5EF4-FFF2-40B4-BE49-F238E27FC236}">
                <a16:creationId xmlns:a16="http://schemas.microsoft.com/office/drawing/2014/main" id="{69F6F1C5-E535-6D03-69C7-D0C1CC908416}"/>
              </a:ext>
            </a:extLst>
          </p:cNvPr>
          <p:cNvSpPr txBox="1">
            <a:spLocks noGrp="1"/>
          </p:cNvSpPr>
          <p:nvPr>
            <p:ph type="title" idx="4294967295"/>
          </p:nvPr>
        </p:nvSpPr>
        <p:spPr>
          <a:xfrm>
            <a:off x="6740892" y="633413"/>
            <a:ext cx="2262187" cy="203041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1" u="none" strike="noStrike" kern="0" cap="none" spc="0" normalizeH="0" baseline="0" noProof="0" dirty="0">
                <a:ln>
                  <a:noFill/>
                </a:ln>
                <a:solidFill>
                  <a:srgbClr val="000000"/>
                </a:solidFill>
                <a:effectLst/>
                <a:uLnTx/>
                <a:uFillTx/>
                <a:latin typeface="Calibri"/>
                <a:ea typeface="Calibri"/>
                <a:cs typeface="Calibri"/>
                <a:sym typeface="Calibri"/>
              </a:rPr>
              <a:t>Did that strategy I used work? Yes, I got my best grade ever!</a:t>
            </a:r>
          </a:p>
        </p:txBody>
      </p:sp>
      <p:pic>
        <p:nvPicPr>
          <p:cNvPr id="5" name="Graphic 4" descr="A drawing of a young woman">
            <a:extLst>
              <a:ext uri="{FF2B5EF4-FFF2-40B4-BE49-F238E27FC236}">
                <a16:creationId xmlns:a16="http://schemas.microsoft.com/office/drawing/2014/main" id="{B01B24EA-7187-3BCD-3B17-0AEFEC27C2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59498" y="2494257"/>
            <a:ext cx="2515053" cy="4114800"/>
          </a:xfrm>
          <a:prstGeom prst="rect">
            <a:avLst/>
          </a:prstGeom>
        </p:spPr>
      </p:pic>
      <p:sp>
        <p:nvSpPr>
          <p:cNvPr id="6" name="Google Shape;620;p62">
            <a:extLst>
              <a:ext uri="{FF2B5EF4-FFF2-40B4-BE49-F238E27FC236}">
                <a16:creationId xmlns:a16="http://schemas.microsoft.com/office/drawing/2014/main" id="{F93B9A7E-32AE-2E0D-9E16-8A1539121C5B}"/>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CACA3-6732-1A1F-7EB6-0B2A47EE510A}"/>
              </a:ext>
            </a:extLst>
          </p:cNvPr>
          <p:cNvSpPr txBox="1">
            <a:spLocks noGrp="1"/>
          </p:cNvSpPr>
          <p:nvPr>
            <p:ph type="title"/>
          </p:nvPr>
        </p:nvSpPr>
        <p:spPr>
          <a:xfrm>
            <a:off x="838200" y="365126"/>
            <a:ext cx="11353800" cy="86768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r>
              <a:rPr lang="en-US" sz="4000" b="1" dirty="0">
                <a:solidFill>
                  <a:schemeClr val="tx1"/>
                </a:solidFill>
                <a:cs typeface="Calibri" panose="020F0502020204030204" pitchFamily="34" charset="0"/>
              </a:rPr>
              <a:t>Metacognitive Note Catcher</a:t>
            </a:r>
          </a:p>
        </p:txBody>
      </p:sp>
      <p:sp>
        <p:nvSpPr>
          <p:cNvPr id="2" name="Google Shape;620;p62">
            <a:extLst>
              <a:ext uri="{FF2B5EF4-FFF2-40B4-BE49-F238E27FC236}">
                <a16:creationId xmlns:a16="http://schemas.microsoft.com/office/drawing/2014/main" id="{D724B4CD-A151-B37F-D160-6E06936D944C}"/>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adapted from Centre for Innovation and Excellence in Learning, 2017</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graphicFrame>
        <p:nvGraphicFramePr>
          <p:cNvPr id="6" name="Table 5">
            <a:extLst>
              <a:ext uri="{FF2B5EF4-FFF2-40B4-BE49-F238E27FC236}">
                <a16:creationId xmlns:a16="http://schemas.microsoft.com/office/drawing/2014/main" id="{5DB44518-93A1-DBA4-92E0-74609E386F7C}"/>
              </a:ext>
            </a:extLst>
          </p:cNvPr>
          <p:cNvGraphicFramePr>
            <a:graphicFrameLocks noGrp="1"/>
          </p:cNvGraphicFramePr>
          <p:nvPr>
            <p:extLst>
              <p:ext uri="{D42A27DB-BD31-4B8C-83A1-F6EECF244321}">
                <p14:modId xmlns:p14="http://schemas.microsoft.com/office/powerpoint/2010/main" val="1181991626"/>
              </p:ext>
            </p:extLst>
          </p:nvPr>
        </p:nvGraphicFramePr>
        <p:xfrm>
          <a:off x="2824095" y="1805632"/>
          <a:ext cx="6543809" cy="3760780"/>
        </p:xfrm>
        <a:graphic>
          <a:graphicData uri="http://schemas.openxmlformats.org/drawingml/2006/table">
            <a:tbl>
              <a:tblPr firstRow="1" bandRow="1">
                <a:tableStyleId>{BDFCE55C-2086-4BDB-8479-FED7CA79D550}</a:tableStyleId>
              </a:tblPr>
              <a:tblGrid>
                <a:gridCol w="616306">
                  <a:extLst>
                    <a:ext uri="{9D8B030D-6E8A-4147-A177-3AD203B41FA5}">
                      <a16:colId xmlns:a16="http://schemas.microsoft.com/office/drawing/2014/main" val="2695911330"/>
                    </a:ext>
                  </a:extLst>
                </a:gridCol>
                <a:gridCol w="5346753">
                  <a:extLst>
                    <a:ext uri="{9D8B030D-6E8A-4147-A177-3AD203B41FA5}">
                      <a16:colId xmlns:a16="http://schemas.microsoft.com/office/drawing/2014/main" val="910809513"/>
                    </a:ext>
                  </a:extLst>
                </a:gridCol>
                <a:gridCol w="580750">
                  <a:extLst>
                    <a:ext uri="{9D8B030D-6E8A-4147-A177-3AD203B41FA5}">
                      <a16:colId xmlns:a16="http://schemas.microsoft.com/office/drawing/2014/main" val="1227946712"/>
                    </a:ext>
                  </a:extLst>
                </a:gridCol>
              </a:tblGrid>
              <a:tr h="752156">
                <a:tc gridSpan="3">
                  <a:txBody>
                    <a:bodyPr/>
                    <a:lstStyle/>
                    <a:p>
                      <a:pPr algn="ctr"/>
                      <a:r>
                        <a:rPr lang="en-US" sz="2100" dirty="0">
                          <a:solidFill>
                            <a:sysClr val="windowText" lastClr="000000"/>
                          </a:solidFill>
                          <a:latin typeface="+mn-lt"/>
                        </a:rPr>
                        <a:t>Metacognitive Note Catcher</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364313430"/>
                  </a:ext>
                </a:extLst>
              </a:tr>
              <a:tr h="752156">
                <a:tc row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latin typeface="+mn-lt"/>
                        </a:rPr>
                        <a:t>Beginning of Lesson (Plan &amp; Connect)</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332563909"/>
                  </a:ext>
                </a:extLst>
              </a:tr>
              <a:tr h="752156">
                <a:tc vMerge="1">
                  <a:txBody>
                    <a:bodyPr/>
                    <a:lstStyle/>
                    <a:p>
                      <a:endParaRPr lang="en-US" dirty="0"/>
                    </a:p>
                  </a:txBody>
                  <a:tcPr/>
                </a:tc>
                <a:tc>
                  <a:txBody>
                    <a:bodyPr/>
                    <a:lstStyle/>
                    <a:p>
                      <a:pPr algn="ctr"/>
                      <a:r>
                        <a:rPr lang="en-US" sz="2100" dirty="0">
                          <a:latin typeface="+mn-lt"/>
                        </a:rPr>
                        <a:t>During Lesson (Monitor &amp; Control)</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extLst>
                  <a:ext uri="{0D108BD9-81ED-4DB2-BD59-A6C34878D82A}">
                    <a16:rowId xmlns:a16="http://schemas.microsoft.com/office/drawing/2014/main" val="2010063708"/>
                  </a:ext>
                </a:extLst>
              </a:tr>
              <a:tr h="752156">
                <a:tc vMerge="1">
                  <a:txBody>
                    <a:bodyPr/>
                    <a:lstStyle/>
                    <a:p>
                      <a:endParaRPr lang="en-US" dirty="0"/>
                    </a:p>
                  </a:txBody>
                  <a:tcPr/>
                </a:tc>
                <a:tc>
                  <a:txBody>
                    <a:bodyPr/>
                    <a:lstStyle/>
                    <a:p>
                      <a:pPr algn="ctr"/>
                      <a:r>
                        <a:rPr lang="en-US" sz="2100" dirty="0">
                          <a:latin typeface="+mn-lt"/>
                        </a:rPr>
                        <a:t>End of Lesson (Reflect &amp; Evaluate)</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extLst>
                  <a:ext uri="{0D108BD9-81ED-4DB2-BD59-A6C34878D82A}">
                    <a16:rowId xmlns:a16="http://schemas.microsoft.com/office/drawing/2014/main" val="3686123226"/>
                  </a:ext>
                </a:extLst>
              </a:tr>
              <a:tr h="752156">
                <a:tc grid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0484074"/>
                  </a:ext>
                </a:extLst>
              </a:tr>
            </a:tbl>
          </a:graphicData>
        </a:graphic>
      </p:graphicFrame>
    </p:spTree>
    <p:extLst>
      <p:ext uri="{BB962C8B-B14F-4D97-AF65-F5344CB8AC3E}">
        <p14:creationId xmlns:p14="http://schemas.microsoft.com/office/powerpoint/2010/main" val="38735003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4000" dirty="0"/>
              <a:t>Purposes and Benefits of Evaluating</a:t>
            </a:r>
            <a:endParaRPr sz="4000" dirty="0"/>
          </a:p>
        </p:txBody>
      </p:sp>
      <p:sp>
        <p:nvSpPr>
          <p:cNvPr id="2" name="Content Placeholder 1">
            <a:extLst>
              <a:ext uri="{FF2B5EF4-FFF2-40B4-BE49-F238E27FC236}">
                <a16:creationId xmlns:a16="http://schemas.microsoft.com/office/drawing/2014/main" id="{68754717-2F15-CB9F-337E-FF4483891084}"/>
              </a:ext>
            </a:extLst>
          </p:cNvPr>
          <p:cNvSpPr>
            <a:spLocks noGrp="1"/>
          </p:cNvSpPr>
          <p:nvPr>
            <p:ph idx="1"/>
          </p:nvPr>
        </p:nvSpPr>
        <p:spPr/>
        <p:txBody>
          <a:bodyPr/>
          <a:lstStyle/>
          <a:p>
            <a:pPr marL="201613" marR="0" lvl="0" indent="-227013" algn="l" rtl="0">
              <a:lnSpc>
                <a:spcPct val="100000"/>
              </a:lnSpc>
              <a:spcBef>
                <a:spcPts val="0"/>
              </a:spcBef>
              <a:buClr>
                <a:srgbClr val="000000"/>
              </a:buClr>
              <a:buSzPts val="2800"/>
              <a:buFont typeface="Arial"/>
              <a:buChar char="•"/>
            </a:pPr>
            <a:r>
              <a:rPr lang="en-US" dirty="0">
                <a:solidFill>
                  <a:schemeClr val="dk1"/>
                </a:solidFill>
                <a:highlight>
                  <a:srgbClr val="FFFFFF"/>
                </a:highlight>
                <a:latin typeface="Calibri"/>
                <a:ea typeface="Calibri"/>
                <a:cs typeface="Calibri"/>
                <a:sym typeface="Calibri"/>
              </a:rPr>
              <a:t>Enables learners to check their comprehension</a:t>
            </a:r>
          </a:p>
          <a:p>
            <a:pPr marL="201613" marR="0" lvl="0" indent="-227013" algn="l" rtl="0">
              <a:lnSpc>
                <a:spcPct val="100000"/>
              </a:lnSpc>
              <a:spcBef>
                <a:spcPts val="0"/>
              </a:spcBef>
              <a:buClr>
                <a:srgbClr val="000000"/>
              </a:buClr>
              <a:buSzPts val="2800"/>
              <a:buFont typeface="Arial"/>
              <a:buChar char="•"/>
            </a:pPr>
            <a:r>
              <a:rPr lang="en-US" dirty="0">
                <a:solidFill>
                  <a:schemeClr val="dk1"/>
                </a:solidFill>
                <a:highlight>
                  <a:srgbClr val="FFFFFF"/>
                </a:highlight>
                <a:latin typeface="Calibri"/>
                <a:ea typeface="Calibri"/>
                <a:cs typeface="Calibri"/>
                <a:sym typeface="Calibri"/>
              </a:rPr>
              <a:t>Allows students to track progress toward goals</a:t>
            </a:r>
          </a:p>
          <a:p>
            <a:pPr marL="201613" marR="0" lvl="0" indent="-227013" algn="l" rtl="0">
              <a:lnSpc>
                <a:spcPct val="100000"/>
              </a:lnSpc>
              <a:spcBef>
                <a:spcPts val="0"/>
              </a:spcBef>
              <a:buClr>
                <a:srgbClr val="000000"/>
              </a:buClr>
              <a:buSzPts val="2800"/>
              <a:buFont typeface="Arial"/>
              <a:buChar char="•"/>
            </a:pPr>
            <a:r>
              <a:rPr lang="en-US" dirty="0">
                <a:solidFill>
                  <a:schemeClr val="dk1"/>
                </a:solidFill>
                <a:highlight>
                  <a:srgbClr val="FFFFFF"/>
                </a:highlight>
                <a:latin typeface="Calibri"/>
                <a:ea typeface="Calibri"/>
                <a:cs typeface="Calibri"/>
                <a:sym typeface="Calibri"/>
              </a:rPr>
              <a:t>Helps determine if strategies used were effective</a:t>
            </a:r>
          </a:p>
          <a:p>
            <a:pPr marL="201613" marR="0" lvl="0" indent="-227013" algn="l" rtl="0">
              <a:lnSpc>
                <a:spcPct val="100000"/>
              </a:lnSpc>
              <a:spcBef>
                <a:spcPts val="0"/>
              </a:spcBef>
              <a:buClr>
                <a:srgbClr val="000000"/>
              </a:buClr>
              <a:buSzPts val="2800"/>
              <a:buFont typeface="Arial"/>
              <a:buChar char="•"/>
            </a:pPr>
            <a:r>
              <a:rPr lang="en-US" dirty="0">
                <a:solidFill>
                  <a:schemeClr val="dk1"/>
                </a:solidFill>
                <a:highlight>
                  <a:srgbClr val="FFFFFF"/>
                </a:highlight>
                <a:latin typeface="Calibri"/>
                <a:ea typeface="Calibri"/>
                <a:cs typeface="Calibri"/>
                <a:sym typeface="Calibri"/>
              </a:rPr>
              <a:t>Provides opportunities to reflect on other strategies that could be used</a:t>
            </a:r>
          </a:p>
          <a:p>
            <a:pPr marL="201613" marR="0" lvl="0" indent="-227013" algn="l" rtl="0">
              <a:lnSpc>
                <a:spcPct val="100000"/>
              </a:lnSpc>
              <a:spcBef>
                <a:spcPts val="0"/>
              </a:spcBef>
              <a:buClr>
                <a:srgbClr val="000000"/>
              </a:buClr>
              <a:buSzPts val="2800"/>
              <a:buFont typeface="Arial"/>
              <a:buChar char="•"/>
            </a:pPr>
            <a:r>
              <a:rPr lang="en-US" dirty="0">
                <a:solidFill>
                  <a:schemeClr val="dk1"/>
                </a:solidFill>
                <a:highlight>
                  <a:srgbClr val="FFFFFF"/>
                </a:highlight>
                <a:latin typeface="Calibri"/>
                <a:ea typeface="Calibri"/>
                <a:cs typeface="Calibri"/>
                <a:sym typeface="Calibri"/>
              </a:rPr>
              <a:t>Supplies feedback for needed revisions and refinements</a:t>
            </a:r>
          </a:p>
          <a:p>
            <a:pPr marL="201613" marR="0" lvl="0" indent="-227013" algn="l" rtl="0">
              <a:lnSpc>
                <a:spcPct val="100000"/>
              </a:lnSpc>
              <a:spcBef>
                <a:spcPts val="0"/>
              </a:spcBef>
              <a:buClr>
                <a:srgbClr val="000000"/>
              </a:buClr>
              <a:buSzPts val="2800"/>
              <a:buFont typeface="Arial"/>
              <a:buChar char="•"/>
            </a:pPr>
            <a:r>
              <a:rPr lang="en-US" dirty="0">
                <a:solidFill>
                  <a:schemeClr val="dk1"/>
                </a:solidFill>
                <a:highlight>
                  <a:srgbClr val="FFFFFF"/>
                </a:highlight>
                <a:latin typeface="Calibri"/>
                <a:ea typeface="Calibri"/>
                <a:cs typeface="Calibri"/>
                <a:sym typeface="Calibri"/>
              </a:rPr>
              <a:t>Helps prevent time consuming backtracking</a:t>
            </a:r>
          </a:p>
        </p:txBody>
      </p:sp>
      <p:sp>
        <p:nvSpPr>
          <p:cNvPr id="4" name="Google Shape;620;p62">
            <a:extLst>
              <a:ext uri="{FF2B5EF4-FFF2-40B4-BE49-F238E27FC236}">
                <a16:creationId xmlns:a16="http://schemas.microsoft.com/office/drawing/2014/main" id="{B2A8B08C-A712-7321-1FDC-2900E1BF1936}"/>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1366417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4000" b="1" u="none" strike="noStrike" cap="none" dirty="0">
                <a:solidFill>
                  <a:schemeClr val="tx1"/>
                </a:solidFill>
                <a:highlight>
                  <a:srgbClr val="FFFFFF"/>
                </a:highlight>
                <a:latin typeface="Calibri"/>
                <a:ea typeface="Calibri"/>
                <a:cs typeface="Calibri"/>
                <a:sym typeface="Calibri"/>
              </a:rPr>
              <a:t>Self-Questions that Evaluate</a:t>
            </a:r>
            <a:endParaRPr sz="4000" dirty="0">
              <a:solidFill>
                <a:srgbClr val="403635"/>
              </a:solidFill>
            </a:endParaRPr>
          </a:p>
        </p:txBody>
      </p:sp>
      <p:sp>
        <p:nvSpPr>
          <p:cNvPr id="2" name="Content Placeholder 1">
            <a:extLst>
              <a:ext uri="{FF2B5EF4-FFF2-40B4-BE49-F238E27FC236}">
                <a16:creationId xmlns:a16="http://schemas.microsoft.com/office/drawing/2014/main" id="{68754717-2F15-CB9F-337E-FF4483891084}"/>
              </a:ext>
            </a:extLst>
          </p:cNvPr>
          <p:cNvSpPr>
            <a:spLocks noGrp="1"/>
          </p:cNvSpPr>
          <p:nvPr>
            <p:ph idx="1"/>
          </p:nvPr>
        </p:nvSpPr>
        <p:spPr/>
        <p:txBody>
          <a:bodyPr/>
          <a:lstStyle/>
          <a:p>
            <a:pPr marL="201613" marR="0" lvl="0" indent="-227013" algn="l" rtl="0">
              <a:lnSpc>
                <a:spcPct val="100000"/>
              </a:lnSpc>
              <a:spcBef>
                <a:spcPts val="0"/>
              </a:spcBef>
              <a:buClr>
                <a:srgbClr val="000000"/>
              </a:buClr>
              <a:buSzPts val="2800"/>
              <a:buFont typeface="Arial"/>
              <a:buChar char="•"/>
            </a:pPr>
            <a:r>
              <a:rPr lang="en-US" i="1" dirty="0">
                <a:solidFill>
                  <a:schemeClr val="dk1"/>
                </a:solidFill>
                <a:highlight>
                  <a:srgbClr val="FFFFFF"/>
                </a:highlight>
                <a:latin typeface="Calibri"/>
                <a:ea typeface="Calibri"/>
                <a:cs typeface="Calibri"/>
                <a:sym typeface="Calibri"/>
              </a:rPr>
              <a:t>What did I learn?       </a:t>
            </a:r>
          </a:p>
          <a:p>
            <a:pPr marL="201613" marR="0" lvl="0" indent="-227013" algn="l" rtl="0">
              <a:lnSpc>
                <a:spcPct val="100000"/>
              </a:lnSpc>
              <a:spcBef>
                <a:spcPts val="0"/>
              </a:spcBef>
              <a:buClr>
                <a:srgbClr val="000000"/>
              </a:buClr>
              <a:buSzPts val="2800"/>
              <a:buFont typeface="Arial"/>
              <a:buChar char="•"/>
            </a:pPr>
            <a:r>
              <a:rPr lang="en-US" i="1" dirty="0">
                <a:solidFill>
                  <a:schemeClr val="dk1"/>
                </a:solidFill>
                <a:highlight>
                  <a:srgbClr val="FFFFFF"/>
                </a:highlight>
                <a:latin typeface="Calibri"/>
                <a:ea typeface="Calibri"/>
                <a:cs typeface="Calibri"/>
                <a:sym typeface="Calibri"/>
              </a:rPr>
              <a:t>Is there something I still don’t understand?</a:t>
            </a:r>
          </a:p>
          <a:p>
            <a:pPr marL="201613" marR="0" lvl="0" indent="-227013" algn="l" rtl="0">
              <a:lnSpc>
                <a:spcPct val="100000"/>
              </a:lnSpc>
              <a:spcBef>
                <a:spcPts val="0"/>
              </a:spcBef>
              <a:buClr>
                <a:srgbClr val="000000"/>
              </a:buClr>
              <a:buSzPts val="2800"/>
              <a:buFont typeface="Arial"/>
              <a:buChar char="•"/>
            </a:pPr>
            <a:r>
              <a:rPr lang="en-US" i="1" dirty="0">
                <a:solidFill>
                  <a:schemeClr val="dk1"/>
                </a:solidFill>
                <a:highlight>
                  <a:srgbClr val="FFFFFF"/>
                </a:highlight>
                <a:latin typeface="Calibri"/>
                <a:ea typeface="Calibri"/>
                <a:cs typeface="Calibri"/>
                <a:sym typeface="Calibri"/>
              </a:rPr>
              <a:t>Did I complete the task?  </a:t>
            </a:r>
          </a:p>
          <a:p>
            <a:pPr marL="201613" marR="0" lvl="0" indent="-227013" algn="l" rtl="0">
              <a:lnSpc>
                <a:spcPct val="100000"/>
              </a:lnSpc>
              <a:spcBef>
                <a:spcPts val="0"/>
              </a:spcBef>
              <a:buClr>
                <a:srgbClr val="000000"/>
              </a:buClr>
              <a:buSzPts val="2800"/>
              <a:buFont typeface="Arial"/>
              <a:buChar char="•"/>
            </a:pPr>
            <a:r>
              <a:rPr lang="en-US" i="1" dirty="0">
                <a:solidFill>
                  <a:schemeClr val="dk1"/>
                </a:solidFill>
                <a:highlight>
                  <a:srgbClr val="FFFFFF"/>
                </a:highlight>
                <a:latin typeface="Calibri"/>
                <a:ea typeface="Calibri"/>
                <a:cs typeface="Calibri"/>
                <a:sym typeface="Calibri"/>
              </a:rPr>
              <a:t>How well did I do?       </a:t>
            </a:r>
          </a:p>
          <a:p>
            <a:pPr marL="201613" marR="0" lvl="0" indent="-227013" algn="l" rtl="0">
              <a:lnSpc>
                <a:spcPct val="100000"/>
              </a:lnSpc>
              <a:spcBef>
                <a:spcPts val="0"/>
              </a:spcBef>
              <a:buClr>
                <a:srgbClr val="000000"/>
              </a:buClr>
              <a:buSzPts val="2800"/>
              <a:buFont typeface="Arial"/>
              <a:buChar char="•"/>
            </a:pPr>
            <a:r>
              <a:rPr lang="en-US" i="1" dirty="0">
                <a:solidFill>
                  <a:schemeClr val="dk1"/>
                </a:solidFill>
                <a:highlight>
                  <a:srgbClr val="FFFFFF"/>
                </a:highlight>
                <a:latin typeface="Calibri"/>
                <a:ea typeface="Calibri"/>
                <a:cs typeface="Calibri"/>
                <a:sym typeface="Calibri"/>
              </a:rPr>
              <a:t>How can it be improved? </a:t>
            </a:r>
          </a:p>
          <a:p>
            <a:pPr marL="201613" marR="0" lvl="0" indent="-227013" algn="l" rtl="0">
              <a:lnSpc>
                <a:spcPct val="100000"/>
              </a:lnSpc>
              <a:spcBef>
                <a:spcPts val="0"/>
              </a:spcBef>
              <a:buClr>
                <a:srgbClr val="000000"/>
              </a:buClr>
              <a:buSzPts val="2800"/>
              <a:buFont typeface="Arial"/>
              <a:buChar char="•"/>
            </a:pPr>
            <a:r>
              <a:rPr lang="en-US" i="1" dirty="0">
                <a:solidFill>
                  <a:schemeClr val="dk1"/>
                </a:solidFill>
                <a:highlight>
                  <a:srgbClr val="FFFFFF"/>
                </a:highlight>
                <a:latin typeface="Calibri"/>
                <a:ea typeface="Calibri"/>
                <a:cs typeface="Calibri"/>
                <a:sym typeface="Calibri"/>
              </a:rPr>
              <a:t>How has my thinking changed?          </a:t>
            </a:r>
          </a:p>
          <a:p>
            <a:pPr marL="201613" marR="0" lvl="0" indent="-227013" algn="l" rtl="0">
              <a:lnSpc>
                <a:spcPct val="100000"/>
              </a:lnSpc>
              <a:spcBef>
                <a:spcPts val="0"/>
              </a:spcBef>
              <a:buClr>
                <a:srgbClr val="000000"/>
              </a:buClr>
              <a:buSzPts val="2800"/>
              <a:buFont typeface="Arial"/>
              <a:buChar char="•"/>
            </a:pPr>
            <a:r>
              <a:rPr lang="en-US" i="1" dirty="0">
                <a:solidFill>
                  <a:schemeClr val="dk1"/>
                </a:solidFill>
                <a:highlight>
                  <a:srgbClr val="FFFFFF"/>
                </a:highlight>
                <a:latin typeface="Calibri"/>
                <a:ea typeface="Calibri"/>
                <a:cs typeface="Calibri"/>
                <a:sym typeface="Calibri"/>
              </a:rPr>
              <a:t>What could have been done differently?  </a:t>
            </a:r>
          </a:p>
          <a:p>
            <a:pPr marL="201613" marR="0" lvl="0" indent="-227013" algn="l" rtl="0">
              <a:lnSpc>
                <a:spcPct val="100000"/>
              </a:lnSpc>
              <a:spcBef>
                <a:spcPts val="0"/>
              </a:spcBef>
              <a:buClr>
                <a:srgbClr val="000000"/>
              </a:buClr>
              <a:buSzPts val="2800"/>
              <a:buFont typeface="Arial"/>
              <a:buChar char="•"/>
            </a:pPr>
            <a:r>
              <a:rPr lang="en-US" i="1" dirty="0">
                <a:solidFill>
                  <a:schemeClr val="dk1"/>
                </a:solidFill>
                <a:highlight>
                  <a:srgbClr val="FFFFFF"/>
                </a:highlight>
                <a:latin typeface="Calibri"/>
                <a:ea typeface="Calibri"/>
                <a:cs typeface="Calibri"/>
                <a:sym typeface="Calibri"/>
              </a:rPr>
              <a:t>What different strategies could have been used?</a:t>
            </a:r>
          </a:p>
        </p:txBody>
      </p:sp>
      <p:sp>
        <p:nvSpPr>
          <p:cNvPr id="4" name="Google Shape;620;p62">
            <a:extLst>
              <a:ext uri="{FF2B5EF4-FFF2-40B4-BE49-F238E27FC236}">
                <a16:creationId xmlns:a16="http://schemas.microsoft.com/office/drawing/2014/main" id="{B47A55F6-8DFE-3EE5-B635-C7B282F915CE}"/>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176425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46B95A-CBC0-09FF-33C1-ED2CD8B3B22C}"/>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#7</a:t>
            </a:r>
          </a:p>
        </p:txBody>
      </p:sp>
      <p:sp>
        <p:nvSpPr>
          <p:cNvPr id="5" name="Content Placeholder 2">
            <a:extLst>
              <a:ext uri="{FF2B5EF4-FFF2-40B4-BE49-F238E27FC236}">
                <a16:creationId xmlns:a16="http://schemas.microsoft.com/office/drawing/2014/main" id="{6F7E7A31-E44B-E93F-4C57-3D4D58814A00}"/>
              </a:ext>
            </a:extLst>
          </p:cNvPr>
          <p:cNvSpPr>
            <a:spLocks noGrp="1"/>
          </p:cNvSpPr>
          <p:nvPr>
            <p:ph idx="1"/>
          </p:nvPr>
        </p:nvSpPr>
        <p:spPr>
          <a:xfrm>
            <a:off x="838200" y="838200"/>
            <a:ext cx="10515600" cy="4834255"/>
          </a:xfrm>
        </p:spPr>
        <p:txBody>
          <a:bodyPr/>
          <a:lstStyle/>
          <a:p>
            <a:pPr marL="0" indent="0">
              <a:spcBef>
                <a:spcPts val="0"/>
              </a:spcBef>
              <a:buNone/>
            </a:pPr>
            <a:r>
              <a:rPr lang="en-US" sz="2800" b="1" dirty="0"/>
              <a:t>Key Terms</a:t>
            </a:r>
          </a:p>
          <a:p>
            <a:pPr marL="0" indent="0">
              <a:spcAft>
                <a:spcPts val="1200"/>
              </a:spcAft>
              <a:buNone/>
            </a:pPr>
            <a:r>
              <a:rPr lang="en-US" sz="2000" b="1" dirty="0"/>
              <a:t>Cognition</a:t>
            </a:r>
            <a:r>
              <a:rPr lang="en-US" sz="2000" dirty="0"/>
              <a:t> refers to the mental processes involved in gaining knowledge and comprehension.</a:t>
            </a:r>
          </a:p>
          <a:p>
            <a:pPr marL="0" indent="0">
              <a:spcAft>
                <a:spcPts val="1200"/>
              </a:spcAft>
              <a:buNone/>
            </a:pPr>
            <a:r>
              <a:rPr lang="en-US" sz="2000" b="1" dirty="0"/>
              <a:t>Cognitive assets </a:t>
            </a:r>
            <a:r>
              <a:rPr lang="en-US" sz="2000" dirty="0"/>
              <a:t>include versatile thinking tools that can be taught to help students problem solve and master learning.</a:t>
            </a:r>
          </a:p>
          <a:p>
            <a:pPr marL="0" indent="0">
              <a:spcAft>
                <a:spcPts val="1200"/>
              </a:spcAft>
              <a:buNone/>
            </a:pPr>
            <a:r>
              <a:rPr lang="en-US" sz="2000" b="1" dirty="0"/>
              <a:t>Conditional knowledge </a:t>
            </a:r>
            <a:r>
              <a:rPr lang="en-US" sz="2000" dirty="0"/>
              <a:t>refers to knowledge used to assist with the selection of strategies and approaches based on the circumstances under which the activity is taking place.</a:t>
            </a:r>
          </a:p>
          <a:p>
            <a:pPr marL="0" indent="0">
              <a:spcAft>
                <a:spcPts val="1200"/>
              </a:spcAft>
              <a:buNone/>
            </a:pPr>
            <a:r>
              <a:rPr lang="en-US" sz="2000" b="1" dirty="0"/>
              <a:t>Culture of thinking </a:t>
            </a:r>
            <a:r>
              <a:rPr lang="en-US" sz="2000" dirty="0"/>
              <a:t>includes cultural forces that provide goals and define and promote a thinking climate in a classroom. These forces include opportunities, time, modeling, language, environment, interactions, routines, and expectations.</a:t>
            </a:r>
          </a:p>
          <a:p>
            <a:pPr marL="0" indent="0">
              <a:spcAft>
                <a:spcPts val="1200"/>
              </a:spcAft>
              <a:buNone/>
            </a:pPr>
            <a:r>
              <a:rPr lang="en-US" sz="2000" b="1" dirty="0"/>
              <a:t>Declarative knowledge </a:t>
            </a:r>
            <a:r>
              <a:rPr lang="en-US" sz="2000" dirty="0"/>
              <a:t>refers to what the learner knows about the topic and about their own skills and intellectual resources.</a:t>
            </a:r>
          </a:p>
          <a:p>
            <a:pPr marL="0" indent="0">
              <a:spcAft>
                <a:spcPts val="1200"/>
              </a:spcAft>
              <a:buNone/>
            </a:pPr>
            <a:r>
              <a:rPr lang="en-US" sz="2000" b="1" dirty="0"/>
              <a:t>Exam wrapper </a:t>
            </a:r>
            <a:r>
              <a:rPr lang="en-US" sz="2000" dirty="0"/>
              <a:t>is a reflection tool used by students to examine test readiness and areas of learning needing improvement so specific strategies can be applied to improve outcomes of future assessments</a:t>
            </a:r>
          </a:p>
        </p:txBody>
      </p:sp>
    </p:spTree>
    <p:extLst>
      <p:ext uri="{BB962C8B-B14F-4D97-AF65-F5344CB8AC3E}">
        <p14:creationId xmlns:p14="http://schemas.microsoft.com/office/powerpoint/2010/main" val="21097956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4000" dirty="0"/>
              <a:t>Evaluation Strategies</a:t>
            </a:r>
            <a:endParaRPr sz="4000" dirty="0">
              <a:solidFill>
                <a:srgbClr val="403635"/>
              </a:solidFill>
            </a:endParaRPr>
          </a:p>
        </p:txBody>
      </p:sp>
      <p:sp>
        <p:nvSpPr>
          <p:cNvPr id="2" name="Content Placeholder 1">
            <a:extLst>
              <a:ext uri="{FF2B5EF4-FFF2-40B4-BE49-F238E27FC236}">
                <a16:creationId xmlns:a16="http://schemas.microsoft.com/office/drawing/2014/main" id="{68754717-2F15-CB9F-337E-FF4483891084}"/>
              </a:ext>
            </a:extLst>
          </p:cNvPr>
          <p:cNvSpPr>
            <a:spLocks noGrp="1"/>
          </p:cNvSpPr>
          <p:nvPr>
            <p:ph idx="1"/>
          </p:nvPr>
        </p:nvSpPr>
        <p:spPr/>
        <p:txBody>
          <a:bodyPr/>
          <a:lstStyle/>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chemeClr val="tx1"/>
                </a:solidFill>
                <a:latin typeface="Calibri"/>
                <a:ea typeface="Calibri"/>
                <a:cs typeface="Calibri"/>
                <a:sym typeface="Calibri"/>
              </a:rPr>
              <a:t>The following evaluation strategies help students reflect on and assess what they have learned and </a:t>
            </a:r>
            <a:r>
              <a:rPr lang="en-US" b="0" i="0" u="none" strike="noStrike" cap="none" dirty="0">
                <a:solidFill>
                  <a:schemeClr val="dk1"/>
                </a:solidFill>
                <a:latin typeface="Calibri"/>
                <a:ea typeface="Calibri"/>
                <a:cs typeface="Calibri"/>
                <a:sym typeface="Calibri"/>
              </a:rPr>
              <a:t>provide feedback for making necessary revisions and refinements</a:t>
            </a:r>
            <a:r>
              <a:rPr lang="en-US" b="0" i="0" u="none" strike="noStrike" cap="none" dirty="0">
                <a:solidFill>
                  <a:srgbClr val="0070C0"/>
                </a:solidFill>
                <a:latin typeface="Calibri"/>
                <a:ea typeface="Calibri"/>
                <a:cs typeface="Calibri"/>
                <a:sym typeface="Calibri"/>
              </a:rPr>
              <a:t>.</a:t>
            </a:r>
            <a:endParaRPr lang="en-US" b="1" i="0" u="none" strike="noStrike" cap="none" dirty="0">
              <a:solidFill>
                <a:srgbClr val="0070C0"/>
              </a:solidFill>
              <a:latin typeface="Calibri"/>
              <a:ea typeface="Calibri"/>
              <a:cs typeface="Calibri"/>
              <a:sym typeface="Calibri"/>
            </a:endParaRPr>
          </a:p>
          <a:p>
            <a:pPr marL="681038" lvl="1" indent="-223838">
              <a:buSzPct val="100000"/>
              <a:buFont typeface="Arial" panose="020B0604020202020204" pitchFamily="34" charset="0"/>
              <a:buChar char="•"/>
            </a:pPr>
            <a:r>
              <a:rPr lang="en-US" sz="2800" b="0" u="none" strike="noStrike" cap="none" dirty="0">
                <a:solidFill>
                  <a:schemeClr val="dk1"/>
                </a:solidFill>
                <a:highlight>
                  <a:srgbClr val="FFFFFF"/>
                </a:highlight>
                <a:latin typeface="Calibri"/>
                <a:ea typeface="Calibri"/>
                <a:cs typeface="Calibri"/>
                <a:sym typeface="Calibri"/>
              </a:rPr>
              <a:t>Oral or written prompts (big idea, muddiest point, one-minute paper)</a:t>
            </a:r>
          </a:p>
          <a:p>
            <a:pPr marL="681038" lvl="1" indent="-223838">
              <a:buSzPct val="100000"/>
              <a:buFont typeface="Arial" panose="020B0604020202020204" pitchFamily="34" charset="0"/>
              <a:buChar char="•"/>
            </a:pPr>
            <a:r>
              <a:rPr lang="en-US" sz="2800" b="0" u="none" strike="noStrike" cap="none" dirty="0">
                <a:solidFill>
                  <a:schemeClr val="dk1"/>
                </a:solidFill>
                <a:highlight>
                  <a:srgbClr val="FFFFFF"/>
                </a:highlight>
                <a:latin typeface="Calibri"/>
                <a:ea typeface="Calibri"/>
                <a:cs typeface="Calibri"/>
                <a:sym typeface="Calibri"/>
              </a:rPr>
              <a:t>Self-reflection tools (traffic lights, exit tickets, journaling, checklists, concept maps)  </a:t>
            </a:r>
          </a:p>
          <a:p>
            <a:pPr marL="681038" lvl="1" indent="-223838">
              <a:buSzPct val="100000"/>
              <a:buFont typeface="Arial" panose="020B0604020202020204" pitchFamily="34" charset="0"/>
              <a:buChar char="•"/>
            </a:pPr>
            <a:r>
              <a:rPr lang="en-US" sz="2800" b="0" u="none" strike="noStrike" cap="none" dirty="0">
                <a:solidFill>
                  <a:schemeClr val="dk1"/>
                </a:solidFill>
                <a:highlight>
                  <a:srgbClr val="FFFFFF"/>
                </a:highlight>
                <a:latin typeface="Calibri"/>
                <a:ea typeface="Calibri"/>
                <a:cs typeface="Calibri"/>
                <a:sym typeface="Calibri"/>
              </a:rPr>
              <a:t>Portfolios and student-led conferences</a:t>
            </a:r>
          </a:p>
          <a:p>
            <a:pPr marL="681038" lvl="1" indent="-223838">
              <a:buSzPct val="100000"/>
              <a:buFont typeface="Arial" panose="020B0604020202020204" pitchFamily="34" charset="0"/>
              <a:buChar char="•"/>
            </a:pPr>
            <a:r>
              <a:rPr lang="en-US" sz="2800" b="0" u="none" strike="noStrike" cap="none" dirty="0">
                <a:solidFill>
                  <a:schemeClr val="dk1"/>
                </a:solidFill>
                <a:highlight>
                  <a:srgbClr val="FFFFFF"/>
                </a:highlight>
                <a:latin typeface="Calibri"/>
                <a:ea typeface="Calibri"/>
                <a:cs typeface="Calibri"/>
                <a:sym typeface="Calibri"/>
              </a:rPr>
              <a:t>Exam wrappers</a:t>
            </a:r>
          </a:p>
          <a:p>
            <a:pPr marL="0" indent="0">
              <a:buNone/>
            </a:pPr>
            <a:endParaRPr lang="en-US" dirty="0"/>
          </a:p>
        </p:txBody>
      </p:sp>
      <p:sp>
        <p:nvSpPr>
          <p:cNvPr id="5" name="Google Shape;620;p62">
            <a:extLst>
              <a:ext uri="{FF2B5EF4-FFF2-40B4-BE49-F238E27FC236}">
                <a16:creationId xmlns:a16="http://schemas.microsoft.com/office/drawing/2014/main" id="{16592E42-DD13-6700-9A36-38264C1AF543}"/>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26429137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3" name="Title 1">
            <a:extLst>
              <a:ext uri="{FF2B5EF4-FFF2-40B4-BE49-F238E27FC236}">
                <a16:creationId xmlns:a16="http://schemas.microsoft.com/office/drawing/2014/main" id="{0119ED87-ACA3-6326-3E30-5DF5876C63DD}"/>
              </a:ext>
            </a:extLst>
          </p:cNvPr>
          <p:cNvSpPr txBox="1">
            <a:spLocks noGrp="1"/>
          </p:cNvSpPr>
          <p:nvPr>
            <p:ph type="title" idx="4294967295"/>
          </p:nvPr>
        </p:nvSpPr>
        <p:spPr>
          <a:xfrm>
            <a:off x="1709738" y="365125"/>
            <a:ext cx="10482262" cy="86836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ptos" panose="020B0004020202020204" pitchFamily="34" charset="0"/>
                <a:ea typeface="+mj-ea"/>
                <a:cs typeface="Calibri" panose="020F0502020204030204" pitchFamily="34" charset="0"/>
                <a:sym typeface="Arial"/>
              </a:rPr>
              <a:t>Strategy Spotlight: Question Prompts for Self-Evaluating</a:t>
            </a:r>
          </a:p>
        </p:txBody>
      </p:sp>
      <p:sp>
        <p:nvSpPr>
          <p:cNvPr id="913" name="Google Shape;913;p52"/>
          <p:cNvSpPr txBox="1">
            <a:spLocks noGrp="1"/>
          </p:cNvSpPr>
          <p:nvPr>
            <p:ph type="body" idx="4294967295"/>
          </p:nvPr>
        </p:nvSpPr>
        <p:spPr>
          <a:xfrm>
            <a:off x="607399" y="1652053"/>
            <a:ext cx="11171238" cy="4264025"/>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114300" lvl="0" indent="0" algn="ctr" rtl="0">
              <a:spcAft>
                <a:spcPts val="0"/>
              </a:spcAft>
              <a:buSzPts val="1800"/>
              <a:buNone/>
            </a:pPr>
            <a:endParaRPr lang="en-US" sz="1000" b="1" dirty="0"/>
          </a:p>
          <a:p>
            <a:pPr marL="114300" lvl="0" indent="0" algn="ctr" rtl="0">
              <a:spcAft>
                <a:spcPts val="0"/>
              </a:spcAft>
              <a:buSzPts val="1800"/>
              <a:buNone/>
            </a:pPr>
            <a:r>
              <a:rPr lang="en-US" sz="2800" b="1" dirty="0"/>
              <a:t>Bio Lab Experiment: The Microscope</a:t>
            </a:r>
            <a:endParaRPr sz="2800" dirty="0"/>
          </a:p>
        </p:txBody>
      </p:sp>
      <p:graphicFrame>
        <p:nvGraphicFramePr>
          <p:cNvPr id="914" name="Google Shape;914;p52"/>
          <p:cNvGraphicFramePr/>
          <p:nvPr>
            <p:extLst>
              <p:ext uri="{D42A27DB-BD31-4B8C-83A1-F6EECF244321}">
                <p14:modId xmlns:p14="http://schemas.microsoft.com/office/powerpoint/2010/main" val="2407128248"/>
              </p:ext>
            </p:extLst>
          </p:nvPr>
        </p:nvGraphicFramePr>
        <p:xfrm>
          <a:off x="776758" y="2270504"/>
          <a:ext cx="10847552" cy="3478722"/>
        </p:xfrm>
        <a:graphic>
          <a:graphicData uri="http://schemas.openxmlformats.org/drawingml/2006/table">
            <a:tbl>
              <a:tblPr firstRow="1" bandRow="1">
                <a:noFill/>
                <a:tableStyleId>{124B5A31-9481-4137-98D9-2C3B4AC2917E}</a:tableStyleId>
              </a:tblPr>
              <a:tblGrid>
                <a:gridCol w="4442600">
                  <a:extLst>
                    <a:ext uri="{9D8B030D-6E8A-4147-A177-3AD203B41FA5}">
                      <a16:colId xmlns:a16="http://schemas.microsoft.com/office/drawing/2014/main" val="20000"/>
                    </a:ext>
                  </a:extLst>
                </a:gridCol>
                <a:gridCol w="6404952">
                  <a:extLst>
                    <a:ext uri="{9D8B030D-6E8A-4147-A177-3AD203B41FA5}">
                      <a16:colId xmlns:a16="http://schemas.microsoft.com/office/drawing/2014/main" val="20001"/>
                    </a:ext>
                  </a:extLst>
                </a:gridCol>
              </a:tblGrid>
              <a:tr h="933675">
                <a:tc>
                  <a:txBody>
                    <a:bodyPr/>
                    <a:lstStyle/>
                    <a:p>
                      <a:pPr marL="0" marR="0" lvl="0" indent="0" algn="l" rtl="0">
                        <a:lnSpc>
                          <a:spcPct val="100000"/>
                        </a:lnSpc>
                        <a:spcBef>
                          <a:spcPts val="0"/>
                        </a:spcBef>
                        <a:spcAft>
                          <a:spcPts val="0"/>
                        </a:spcAft>
                        <a:buNone/>
                      </a:pPr>
                      <a:r>
                        <a:rPr lang="en-US" sz="2800" b="1" i="1" u="none" strike="noStrike" cap="none" dirty="0">
                          <a:solidFill>
                            <a:schemeClr val="accent1"/>
                          </a:solidFill>
                          <a:latin typeface="+mn-lt"/>
                          <a:cs typeface="Calibri" panose="020F0502020204030204" pitchFamily="34" charset="0"/>
                        </a:rPr>
                        <a:t>What was I trying to do?</a:t>
                      </a:r>
                      <a:endParaRPr sz="2800" b="1" i="1" dirty="0">
                        <a:solidFill>
                          <a:schemeClr val="accent1"/>
                        </a:solidFill>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2800" u="none" strike="noStrike" cap="none" dirty="0">
                          <a:solidFill>
                            <a:schemeClr val="tx1"/>
                          </a:solidFill>
                          <a:latin typeface="+mn-lt"/>
                          <a:cs typeface="Calibri" panose="020F0502020204030204" pitchFamily="34" charset="0"/>
                        </a:rPr>
                        <a:t>View and draw the five slides for later recognition and analysis.</a:t>
                      </a:r>
                      <a:endParaRPr sz="2800" dirty="0">
                        <a:solidFill>
                          <a:schemeClr val="tx1"/>
                        </a:solidFill>
                        <a:latin typeface="+mn-lt"/>
                      </a:endParaRPr>
                    </a:p>
                  </a:txBody>
                  <a:tcPr marL="91450" marR="91450" marT="45725" marB="45725"/>
                </a:tc>
                <a:extLst>
                  <a:ext uri="{0D108BD9-81ED-4DB2-BD59-A6C34878D82A}">
                    <a16:rowId xmlns:a16="http://schemas.microsoft.com/office/drawing/2014/main" val="10000"/>
                  </a:ext>
                </a:extLst>
              </a:tr>
              <a:tr h="268435">
                <a:tc>
                  <a:txBody>
                    <a:bodyPr/>
                    <a:lstStyle/>
                    <a:p>
                      <a:pPr marL="0" marR="0" lvl="0" indent="0" algn="l" rtl="0">
                        <a:lnSpc>
                          <a:spcPct val="100000"/>
                        </a:lnSpc>
                        <a:spcBef>
                          <a:spcPts val="0"/>
                        </a:spcBef>
                        <a:spcAft>
                          <a:spcPts val="0"/>
                        </a:spcAft>
                        <a:buNone/>
                      </a:pPr>
                      <a:r>
                        <a:rPr lang="en-US" sz="2800" b="1" i="1" u="none" strike="noStrike" cap="none" dirty="0">
                          <a:solidFill>
                            <a:schemeClr val="accent1"/>
                          </a:solidFill>
                          <a:latin typeface="+mn-lt"/>
                          <a:cs typeface="Calibri" panose="020F0502020204030204" pitchFamily="34" charset="0"/>
                        </a:rPr>
                        <a:t>What went well?</a:t>
                      </a:r>
                      <a:endParaRPr sz="2800" b="1" i="1" dirty="0">
                        <a:solidFill>
                          <a:schemeClr val="accent1"/>
                        </a:solidFill>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2800" u="none" strike="noStrike" cap="none" dirty="0">
                          <a:solidFill>
                            <a:schemeClr val="tx1"/>
                          </a:solidFill>
                          <a:latin typeface="+mn-lt"/>
                          <a:cs typeface="Calibri" panose="020F0502020204030204" pitchFamily="34" charset="0"/>
                        </a:rPr>
                        <a:t>My diagrams were clear and accurate.</a:t>
                      </a:r>
                      <a:endParaRPr sz="2800" dirty="0">
                        <a:solidFill>
                          <a:schemeClr val="tx1"/>
                        </a:solidFill>
                        <a:latin typeface="+mn-lt"/>
                      </a:endParaRPr>
                    </a:p>
                  </a:txBody>
                  <a:tcPr marL="91450" marR="91450" marT="45725" marB="45725"/>
                </a:tc>
                <a:extLst>
                  <a:ext uri="{0D108BD9-81ED-4DB2-BD59-A6C34878D82A}">
                    <a16:rowId xmlns:a16="http://schemas.microsoft.com/office/drawing/2014/main" val="10001"/>
                  </a:ext>
                </a:extLst>
              </a:tr>
              <a:tr h="983562">
                <a:tc>
                  <a:txBody>
                    <a:bodyPr/>
                    <a:lstStyle/>
                    <a:p>
                      <a:pPr marL="0" marR="0" lvl="0" indent="0" algn="l" rtl="0">
                        <a:lnSpc>
                          <a:spcPct val="100000"/>
                        </a:lnSpc>
                        <a:spcBef>
                          <a:spcPts val="0"/>
                        </a:spcBef>
                        <a:spcAft>
                          <a:spcPts val="0"/>
                        </a:spcAft>
                        <a:buNone/>
                      </a:pPr>
                      <a:r>
                        <a:rPr lang="en-US" sz="2800" b="1" i="1" u="none" strike="noStrike" cap="none" dirty="0">
                          <a:solidFill>
                            <a:schemeClr val="accent1"/>
                          </a:solidFill>
                          <a:latin typeface="+mn-lt"/>
                          <a:cs typeface="Calibri" panose="020F0502020204030204" pitchFamily="34" charset="0"/>
                        </a:rPr>
                        <a:t>What would I do differently?</a:t>
                      </a:r>
                      <a:endParaRPr sz="2800" b="1" i="1" dirty="0">
                        <a:solidFill>
                          <a:schemeClr val="accent1"/>
                        </a:solidFill>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2800" u="none" strike="noStrike" cap="none" dirty="0">
                          <a:solidFill>
                            <a:schemeClr val="tx1"/>
                          </a:solidFill>
                          <a:latin typeface="+mn-lt"/>
                          <a:cs typeface="Calibri" panose="020F0502020204030204" pitchFamily="34" charset="0"/>
                        </a:rPr>
                        <a:t>I would read the book more carefully so I would know what to look for.</a:t>
                      </a:r>
                      <a:endParaRPr sz="2800" dirty="0">
                        <a:solidFill>
                          <a:schemeClr val="tx1"/>
                        </a:solidFill>
                        <a:latin typeface="+mn-lt"/>
                      </a:endParaRPr>
                    </a:p>
                  </a:txBody>
                  <a:tcPr marL="91450" marR="91450" marT="45725" marB="45725"/>
                </a:tc>
                <a:extLst>
                  <a:ext uri="{0D108BD9-81ED-4DB2-BD59-A6C34878D82A}">
                    <a16:rowId xmlns:a16="http://schemas.microsoft.com/office/drawing/2014/main" val="10002"/>
                  </a:ext>
                </a:extLst>
              </a:tr>
              <a:tr h="1032100">
                <a:tc>
                  <a:txBody>
                    <a:bodyPr/>
                    <a:lstStyle/>
                    <a:p>
                      <a:pPr marL="0" marR="0" lvl="0" indent="0" algn="l" rtl="0">
                        <a:lnSpc>
                          <a:spcPct val="100000"/>
                        </a:lnSpc>
                        <a:spcBef>
                          <a:spcPts val="0"/>
                        </a:spcBef>
                        <a:spcAft>
                          <a:spcPts val="0"/>
                        </a:spcAft>
                        <a:buNone/>
                      </a:pPr>
                      <a:r>
                        <a:rPr lang="en-US" sz="2800" b="1" i="1" u="none" strike="noStrike" cap="none" dirty="0">
                          <a:solidFill>
                            <a:schemeClr val="accent1"/>
                          </a:solidFill>
                          <a:latin typeface="+mn-lt"/>
                          <a:cs typeface="Calibri" panose="020F0502020204030204" pitchFamily="34" charset="0"/>
                        </a:rPr>
                        <a:t>Do I need any help?</a:t>
                      </a:r>
                      <a:endParaRPr sz="2800" b="1" i="1" dirty="0">
                        <a:solidFill>
                          <a:schemeClr val="accent1"/>
                        </a:solidFill>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2800" u="none" strike="noStrike" cap="none" dirty="0">
                          <a:solidFill>
                            <a:schemeClr val="tx1"/>
                          </a:solidFill>
                          <a:latin typeface="+mn-lt"/>
                          <a:cs typeface="Calibri" panose="020F0502020204030204" pitchFamily="34" charset="0"/>
                        </a:rPr>
                        <a:t>It took me forever to focus the slides. I need help focusing the microscope.</a:t>
                      </a:r>
                      <a:endParaRPr sz="2800" u="none" strike="noStrike" cap="none" dirty="0">
                        <a:solidFill>
                          <a:schemeClr val="tx1"/>
                        </a:solidFill>
                        <a:latin typeface="+mn-lt"/>
                      </a:endParaRPr>
                    </a:p>
                  </a:txBody>
                  <a:tcPr marL="91450" marR="91450" marT="45725" marB="45725"/>
                </a:tc>
                <a:extLst>
                  <a:ext uri="{0D108BD9-81ED-4DB2-BD59-A6C34878D82A}">
                    <a16:rowId xmlns:a16="http://schemas.microsoft.com/office/drawing/2014/main" val="10003"/>
                  </a:ext>
                </a:extLst>
              </a:tr>
            </a:tbl>
          </a:graphicData>
        </a:graphic>
      </p:graphicFrame>
      <p:pic>
        <p:nvPicPr>
          <p:cNvPr id="2" name="Graphic 1">
            <a:extLst>
              <a:ext uri="{FF2B5EF4-FFF2-40B4-BE49-F238E27FC236}">
                <a16:creationId xmlns:a16="http://schemas.microsoft.com/office/drawing/2014/main" id="{F626A95B-EA54-3A07-0089-A9D833E084F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4" name="Google Shape;620;p62">
            <a:extLst>
              <a:ext uri="{FF2B5EF4-FFF2-40B4-BE49-F238E27FC236}">
                <a16:creationId xmlns:a16="http://schemas.microsoft.com/office/drawing/2014/main" id="{1576C67B-02BC-9242-0DFD-434D43EA8CCA}"/>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7"/>
          <p:cNvSpPr txBox="1">
            <a:spLocks noGrp="1"/>
          </p:cNvSpPr>
          <p:nvPr>
            <p:ph type="title"/>
          </p:nvPr>
        </p:nvSpPr>
        <p:spPr>
          <a:xfrm>
            <a:off x="1600200" y="365125"/>
            <a:ext cx="10515600" cy="109728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4000" dirty="0"/>
              <a:t>Strategy Spotlight:</a:t>
            </a:r>
            <a:r>
              <a:rPr lang="en-US" sz="4000" dirty="0">
                <a:solidFill>
                  <a:srgbClr val="00B0F0"/>
                </a:solidFill>
              </a:rPr>
              <a:t> </a:t>
            </a:r>
            <a:r>
              <a:rPr lang="en-US" sz="4000" dirty="0"/>
              <a:t>Reflective Journaling</a:t>
            </a:r>
            <a:endParaRPr sz="4000" dirty="0">
              <a:solidFill>
                <a:srgbClr val="403635"/>
              </a:solidFill>
            </a:endParaRPr>
          </a:p>
        </p:txBody>
      </p:sp>
      <p:sp>
        <p:nvSpPr>
          <p:cNvPr id="2" name="Content Placeholder 1">
            <a:extLst>
              <a:ext uri="{FF2B5EF4-FFF2-40B4-BE49-F238E27FC236}">
                <a16:creationId xmlns:a16="http://schemas.microsoft.com/office/drawing/2014/main" id="{68754717-2F15-CB9F-337E-FF4483891084}"/>
              </a:ext>
            </a:extLst>
          </p:cNvPr>
          <p:cNvSpPr>
            <a:spLocks noGrp="1"/>
          </p:cNvSpPr>
          <p:nvPr>
            <p:ph idx="1"/>
          </p:nvPr>
        </p:nvSpPr>
        <p:spPr/>
        <p:txBody>
          <a:bodyPr/>
          <a:lstStyle/>
          <a:p>
            <a:pPr>
              <a:spcAft>
                <a:spcPts val="0"/>
              </a:spcAft>
              <a:buClr>
                <a:srgbClr val="000000"/>
              </a:buClr>
              <a:buSzPct val="100000"/>
            </a:pPr>
            <a:r>
              <a:rPr lang="en-US" sz="2400" b="0" i="0" u="none" strike="noStrike" cap="none" dirty="0">
                <a:solidFill>
                  <a:schemeClr val="tx1"/>
                </a:solidFill>
                <a:latin typeface="Calibri"/>
                <a:ea typeface="Calibri"/>
                <a:cs typeface="Calibri"/>
                <a:sym typeface="Calibri"/>
              </a:rPr>
              <a:t>Model journaling for students</a:t>
            </a:r>
          </a:p>
          <a:p>
            <a:pPr marR="0" lvl="0" algn="l" rtl="0">
              <a:lnSpc>
                <a:spcPct val="100000"/>
              </a:lnSpc>
              <a:spcAft>
                <a:spcPts val="0"/>
              </a:spcAft>
              <a:buClr>
                <a:srgbClr val="000000"/>
              </a:buClr>
              <a:buSzPct val="100000"/>
            </a:pPr>
            <a:r>
              <a:rPr lang="en-US" sz="2400" b="0" i="0" u="none" strike="noStrike" cap="none" dirty="0">
                <a:solidFill>
                  <a:schemeClr val="tx1"/>
                </a:solidFill>
                <a:latin typeface="Calibri"/>
                <a:ea typeface="Calibri"/>
                <a:cs typeface="Calibri"/>
                <a:sym typeface="Calibri"/>
              </a:rPr>
              <a:t>Make reflective journaling a routine</a:t>
            </a:r>
          </a:p>
          <a:p>
            <a:pPr marR="0" lvl="0" algn="l" rtl="0">
              <a:lnSpc>
                <a:spcPct val="100000"/>
              </a:lnSpc>
              <a:spcAft>
                <a:spcPts val="0"/>
              </a:spcAft>
              <a:buClr>
                <a:srgbClr val="000000"/>
              </a:buClr>
              <a:buSzPct val="100000"/>
            </a:pPr>
            <a:r>
              <a:rPr lang="en-US" sz="2400" b="0" i="0" u="none" strike="noStrike" cap="none" dirty="0">
                <a:solidFill>
                  <a:schemeClr val="tx1"/>
                </a:solidFill>
                <a:latin typeface="Calibri"/>
                <a:ea typeface="Calibri"/>
                <a:cs typeface="Calibri"/>
                <a:sym typeface="Calibri"/>
              </a:rPr>
              <a:t>Let students personalize their journals</a:t>
            </a:r>
          </a:p>
          <a:p>
            <a:pPr marR="0" lvl="0" algn="l" rtl="0">
              <a:lnSpc>
                <a:spcPct val="100000"/>
              </a:lnSpc>
              <a:spcAft>
                <a:spcPts val="0"/>
              </a:spcAft>
              <a:buClr>
                <a:srgbClr val="000000"/>
              </a:buClr>
              <a:buSzPct val="100000"/>
            </a:pPr>
            <a:r>
              <a:rPr lang="en-US" sz="2400" b="0" i="0" u="none" strike="noStrike" cap="none" dirty="0">
                <a:solidFill>
                  <a:schemeClr val="tx1"/>
                </a:solidFill>
                <a:latin typeface="Calibri"/>
                <a:ea typeface="Calibri"/>
                <a:cs typeface="Calibri"/>
                <a:sym typeface="Calibri"/>
              </a:rPr>
              <a:t>Provide journal prompts</a:t>
            </a:r>
          </a:p>
          <a:p>
            <a:pPr lvl="1">
              <a:spcBef>
                <a:spcPts val="0"/>
              </a:spcBef>
              <a:buClr>
                <a:srgbClr val="000000"/>
              </a:buClr>
              <a:buSzPct val="100000"/>
              <a:buFont typeface="Arial" panose="020B0604020202020204" pitchFamily="34" charset="0"/>
              <a:buChar char="•"/>
            </a:pPr>
            <a:r>
              <a:rPr lang="en-US" sz="2400" b="0" i="1" u="none" strike="noStrike" cap="none" dirty="0">
                <a:solidFill>
                  <a:schemeClr val="tx1"/>
                </a:solidFill>
                <a:latin typeface="Calibri"/>
                <a:ea typeface="Calibri"/>
                <a:cs typeface="Calibri"/>
                <a:sym typeface="Calibri"/>
              </a:rPr>
              <a:t>Did I reach my goals?</a:t>
            </a:r>
          </a:p>
          <a:p>
            <a:pPr lvl="1">
              <a:spcBef>
                <a:spcPts val="0"/>
              </a:spcBef>
              <a:buClr>
                <a:srgbClr val="000000"/>
              </a:buClr>
              <a:buSzPct val="100000"/>
              <a:buFont typeface="Arial" panose="020B0604020202020204" pitchFamily="34" charset="0"/>
              <a:buChar char="•"/>
            </a:pPr>
            <a:r>
              <a:rPr lang="en-US" sz="2400" b="0" i="1" u="none" strike="noStrike" cap="none" dirty="0">
                <a:solidFill>
                  <a:schemeClr val="tx1"/>
                </a:solidFill>
                <a:latin typeface="Calibri"/>
                <a:ea typeface="Calibri"/>
                <a:cs typeface="Calibri"/>
                <a:sym typeface="Calibri"/>
              </a:rPr>
              <a:t>What was easiest for me to learn this week, and why?</a:t>
            </a:r>
          </a:p>
          <a:p>
            <a:pPr lvl="1">
              <a:spcBef>
                <a:spcPts val="0"/>
              </a:spcBef>
              <a:buClr>
                <a:srgbClr val="000000"/>
              </a:buClr>
              <a:buSzPct val="100000"/>
              <a:buFont typeface="Arial" panose="020B0604020202020204" pitchFamily="34" charset="0"/>
              <a:buChar char="•"/>
            </a:pPr>
            <a:r>
              <a:rPr lang="en-US" sz="2400" b="0" i="1" u="none" strike="noStrike" cap="none" dirty="0">
                <a:solidFill>
                  <a:schemeClr val="tx1"/>
                </a:solidFill>
                <a:latin typeface="Calibri"/>
                <a:ea typeface="Calibri"/>
                <a:cs typeface="Calibri"/>
                <a:sym typeface="Calibri"/>
              </a:rPr>
              <a:t>What was most challenging for me to learn, and why?</a:t>
            </a:r>
          </a:p>
          <a:p>
            <a:pPr lvl="1">
              <a:spcBef>
                <a:spcPts val="0"/>
              </a:spcBef>
              <a:buClr>
                <a:srgbClr val="000000"/>
              </a:buClr>
              <a:buSzPct val="100000"/>
              <a:buFont typeface="Arial" panose="020B0604020202020204" pitchFamily="34" charset="0"/>
              <a:buChar char="•"/>
            </a:pPr>
            <a:r>
              <a:rPr lang="en-US" sz="2400" b="0" i="1" u="none" strike="noStrike" cap="none" dirty="0">
                <a:solidFill>
                  <a:schemeClr val="tx1"/>
                </a:solidFill>
                <a:latin typeface="Calibri"/>
                <a:ea typeface="Calibri"/>
                <a:cs typeface="Calibri"/>
                <a:sym typeface="Calibri"/>
              </a:rPr>
              <a:t>Which study strategies worked well?</a:t>
            </a:r>
          </a:p>
          <a:p>
            <a:pPr>
              <a:spcAft>
                <a:spcPts val="0"/>
              </a:spcAft>
              <a:buClr>
                <a:srgbClr val="000000"/>
              </a:buClr>
              <a:buSzPct val="100000"/>
            </a:pPr>
            <a:r>
              <a:rPr lang="en-US" sz="2400" b="0" i="0" u="none" strike="noStrike" cap="none" dirty="0">
                <a:solidFill>
                  <a:schemeClr val="tx1"/>
                </a:solidFill>
                <a:latin typeface="Calibri"/>
                <a:ea typeface="Calibri"/>
                <a:cs typeface="Calibri"/>
                <a:sym typeface="Calibri"/>
              </a:rPr>
              <a:t>Allow students to use a multimodal approach</a:t>
            </a:r>
          </a:p>
          <a:p>
            <a:pPr lvl="1">
              <a:spcBef>
                <a:spcPts val="0"/>
              </a:spcBef>
              <a:buClr>
                <a:srgbClr val="000000"/>
              </a:buClr>
              <a:buSzPct val="100000"/>
              <a:buFont typeface="Arial" panose="020B0604020202020204" pitchFamily="34" charset="0"/>
              <a:buChar char="•"/>
            </a:pPr>
            <a:r>
              <a:rPr lang="en-US" sz="2400" b="0" i="0" u="none" strike="noStrike" cap="none" dirty="0">
                <a:solidFill>
                  <a:schemeClr val="tx1"/>
                </a:solidFill>
                <a:latin typeface="Calibri"/>
                <a:ea typeface="Calibri"/>
                <a:cs typeface="Calibri"/>
                <a:sym typeface="Calibri"/>
              </a:rPr>
              <a:t>Drawings</a:t>
            </a:r>
            <a:endParaRPr lang="en-US" sz="2400" dirty="0">
              <a:latin typeface="Calibri"/>
              <a:ea typeface="Calibri"/>
              <a:cs typeface="Calibri"/>
              <a:sym typeface="Calibri"/>
            </a:endParaRPr>
          </a:p>
          <a:p>
            <a:pPr lvl="1">
              <a:spcBef>
                <a:spcPts val="0"/>
              </a:spcBef>
              <a:buClr>
                <a:srgbClr val="000000"/>
              </a:buClr>
              <a:buSzPct val="100000"/>
              <a:buFont typeface="Arial" panose="020B0604020202020204" pitchFamily="34" charset="0"/>
              <a:buChar char="•"/>
            </a:pPr>
            <a:r>
              <a:rPr lang="en-US" sz="2400" b="0" i="0" u="none" strike="noStrike" cap="none" dirty="0">
                <a:solidFill>
                  <a:schemeClr val="tx1"/>
                </a:solidFill>
                <a:latin typeface="Calibri"/>
                <a:ea typeface="Calibri"/>
                <a:cs typeface="Calibri"/>
                <a:sym typeface="Calibri"/>
              </a:rPr>
              <a:t>Photos</a:t>
            </a:r>
          </a:p>
          <a:p>
            <a:pPr lvl="1">
              <a:spcBef>
                <a:spcPts val="0"/>
              </a:spcBef>
              <a:buClr>
                <a:srgbClr val="000000"/>
              </a:buClr>
              <a:buSzPct val="100000"/>
              <a:buFont typeface="Arial" panose="020B0604020202020204" pitchFamily="34" charset="0"/>
              <a:buChar char="•"/>
            </a:pPr>
            <a:r>
              <a:rPr lang="en-US" sz="2400" b="0" i="0" u="none" strike="noStrike" cap="none" dirty="0">
                <a:solidFill>
                  <a:schemeClr val="tx1"/>
                </a:solidFill>
                <a:latin typeface="Calibri"/>
                <a:ea typeface="Calibri"/>
                <a:cs typeface="Calibri"/>
                <a:sym typeface="Calibri"/>
              </a:rPr>
              <a:t>Charts and graphs</a:t>
            </a:r>
          </a:p>
        </p:txBody>
      </p:sp>
      <p:pic>
        <p:nvPicPr>
          <p:cNvPr id="4" name="Graphic 3">
            <a:extLst>
              <a:ext uri="{FF2B5EF4-FFF2-40B4-BE49-F238E27FC236}">
                <a16:creationId xmlns:a16="http://schemas.microsoft.com/office/drawing/2014/main" id="{4FF8477F-3F96-5C6E-9565-5ABC769F365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5" name="Google Shape;620;p62">
            <a:extLst>
              <a:ext uri="{FF2B5EF4-FFF2-40B4-BE49-F238E27FC236}">
                <a16:creationId xmlns:a16="http://schemas.microsoft.com/office/drawing/2014/main" id="{547C337F-0F42-0A1B-59AD-ADE2C2C3D14E}"/>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23649971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e682518dd1_0_47"/>
          <p:cNvSpPr txBox="1">
            <a:spLocks noGrp="1"/>
          </p:cNvSpPr>
          <p:nvPr>
            <p:ph type="title"/>
          </p:nvPr>
        </p:nvSpPr>
        <p:spPr>
          <a:xfrm>
            <a:off x="1600200" y="365126"/>
            <a:ext cx="10515600" cy="109728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3600" dirty="0">
                <a:solidFill>
                  <a:schemeClr val="tx1"/>
                </a:solidFill>
              </a:rPr>
              <a:t>Strategy Spotlight: Exam Wrapper</a:t>
            </a:r>
            <a:endParaRPr sz="3600" dirty="0"/>
          </a:p>
        </p:txBody>
      </p:sp>
      <p:sp>
        <p:nvSpPr>
          <p:cNvPr id="5" name="Google Shape;719;p43">
            <a:extLst>
              <a:ext uri="{FF2B5EF4-FFF2-40B4-BE49-F238E27FC236}">
                <a16:creationId xmlns:a16="http://schemas.microsoft.com/office/drawing/2014/main" id="{8FDF3B4D-5611-B84E-315F-4FC13091B343}"/>
              </a:ext>
            </a:extLst>
          </p:cNvPr>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lvl="0" algn="l" rtl="0">
              <a:spcAft>
                <a:spcPts val="600"/>
              </a:spcAft>
              <a:buClr>
                <a:schemeClr val="dk1"/>
              </a:buClr>
              <a:buSzPct val="100000"/>
            </a:pPr>
            <a:r>
              <a:rPr lang="en-US" sz="3200" dirty="0"/>
              <a:t>An exam wrapper is a reflection tool used by students to examine test readiness and areas of learning needing improvement so specific strategies can be applied to improve outcomes of future assessments.</a:t>
            </a:r>
          </a:p>
        </p:txBody>
      </p:sp>
      <p:pic>
        <p:nvPicPr>
          <p:cNvPr id="3" name="Graphic 2">
            <a:extLst>
              <a:ext uri="{FF2B5EF4-FFF2-40B4-BE49-F238E27FC236}">
                <a16:creationId xmlns:a16="http://schemas.microsoft.com/office/drawing/2014/main" id="{B77109BA-9623-30BB-904D-D9E31967F68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4" name="Google Shape;620;p62">
            <a:extLst>
              <a:ext uri="{FF2B5EF4-FFF2-40B4-BE49-F238E27FC236}">
                <a16:creationId xmlns:a16="http://schemas.microsoft.com/office/drawing/2014/main" id="{1201A5F0-6F76-C2C1-4219-AF082214AE3F}"/>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Duquesne University, n.d.</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14663143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7"/>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4000" dirty="0"/>
              <a:t>Exam Wrappers Sample Questions</a:t>
            </a:r>
            <a:endParaRPr sz="4000" dirty="0">
              <a:solidFill>
                <a:srgbClr val="403635"/>
              </a:solidFill>
            </a:endParaRPr>
          </a:p>
        </p:txBody>
      </p:sp>
      <p:sp>
        <p:nvSpPr>
          <p:cNvPr id="2" name="Content Placeholder 1">
            <a:extLst>
              <a:ext uri="{FF2B5EF4-FFF2-40B4-BE49-F238E27FC236}">
                <a16:creationId xmlns:a16="http://schemas.microsoft.com/office/drawing/2014/main" id="{68754717-2F15-CB9F-337E-FF4483891084}"/>
              </a:ext>
            </a:extLst>
          </p:cNvPr>
          <p:cNvSpPr>
            <a:spLocks noGrp="1"/>
          </p:cNvSpPr>
          <p:nvPr>
            <p:ph idx="1"/>
          </p:nvPr>
        </p:nvSpPr>
        <p:spPr/>
        <p:txBody>
          <a:bodyPr/>
          <a:lstStyle/>
          <a:p>
            <a:pPr marL="201613" marR="0" lvl="0" indent="-227013" algn="l" rtl="0">
              <a:lnSpc>
                <a:spcPct val="100000"/>
              </a:lnSpc>
              <a:spcBef>
                <a:spcPts val="0"/>
              </a:spcBef>
              <a:spcAft>
                <a:spcPts val="600"/>
              </a:spcAft>
              <a:buClr>
                <a:srgbClr val="000000"/>
              </a:buClr>
              <a:buSzPts val="2800"/>
              <a:buFont typeface="Arial"/>
              <a:buChar char="•"/>
            </a:pPr>
            <a:r>
              <a:rPr lang="en-US" sz="2400" i="1" dirty="0">
                <a:solidFill>
                  <a:schemeClr val="dk1"/>
                </a:solidFill>
                <a:highlight>
                  <a:srgbClr val="FFFFFF"/>
                </a:highlight>
                <a:latin typeface="Calibri"/>
                <a:ea typeface="Calibri"/>
                <a:cs typeface="Calibri"/>
                <a:sym typeface="Calibri"/>
              </a:rPr>
              <a:t>How much time did you spend preparing for this exam? </a:t>
            </a:r>
          </a:p>
          <a:p>
            <a:pPr marL="201613" marR="0" lvl="0" indent="-227013" algn="l" rtl="0">
              <a:lnSpc>
                <a:spcPct val="100000"/>
              </a:lnSpc>
              <a:spcBef>
                <a:spcPts val="0"/>
              </a:spcBef>
              <a:spcAft>
                <a:spcPts val="600"/>
              </a:spcAft>
              <a:buClr>
                <a:srgbClr val="000000"/>
              </a:buClr>
              <a:buSzPts val="2800"/>
              <a:buFont typeface="Arial"/>
              <a:buChar char="•"/>
            </a:pPr>
            <a:r>
              <a:rPr lang="en-US" sz="2400" i="1" dirty="0">
                <a:solidFill>
                  <a:schemeClr val="dk1"/>
                </a:solidFill>
                <a:highlight>
                  <a:srgbClr val="FFFFFF"/>
                </a:highlight>
                <a:latin typeface="Calibri"/>
                <a:ea typeface="Calibri"/>
                <a:cs typeface="Calibri"/>
                <a:sym typeface="Calibri"/>
              </a:rPr>
              <a:t>When and where did you do this preparation? </a:t>
            </a:r>
          </a:p>
          <a:p>
            <a:pPr marL="201613" marR="0" lvl="0" indent="-227013" algn="l" rtl="0">
              <a:lnSpc>
                <a:spcPct val="100000"/>
              </a:lnSpc>
              <a:spcBef>
                <a:spcPts val="0"/>
              </a:spcBef>
              <a:spcAft>
                <a:spcPts val="600"/>
              </a:spcAft>
              <a:buClr>
                <a:srgbClr val="000000"/>
              </a:buClr>
              <a:buSzPts val="2800"/>
              <a:buFont typeface="Arial"/>
              <a:buChar char="•"/>
            </a:pPr>
            <a:r>
              <a:rPr lang="en-US" sz="2400" i="1" dirty="0">
                <a:solidFill>
                  <a:schemeClr val="dk1"/>
                </a:solidFill>
                <a:highlight>
                  <a:srgbClr val="FFFFFF"/>
                </a:highlight>
                <a:latin typeface="Calibri"/>
                <a:ea typeface="Calibri"/>
                <a:cs typeface="Calibri"/>
                <a:sym typeface="Calibri"/>
              </a:rPr>
              <a:t>What did you do during your preparation time? </a:t>
            </a:r>
          </a:p>
          <a:p>
            <a:pPr marL="201613" marR="0" lvl="0" indent="-227013" algn="l" rtl="0">
              <a:lnSpc>
                <a:spcPct val="100000"/>
              </a:lnSpc>
              <a:spcBef>
                <a:spcPts val="0"/>
              </a:spcBef>
              <a:spcAft>
                <a:spcPts val="600"/>
              </a:spcAft>
              <a:buClr>
                <a:srgbClr val="000000"/>
              </a:buClr>
              <a:buSzPts val="2800"/>
              <a:buFont typeface="Arial"/>
              <a:buChar char="•"/>
            </a:pPr>
            <a:r>
              <a:rPr lang="en-US" sz="2400" i="1" dirty="0">
                <a:solidFill>
                  <a:schemeClr val="dk1"/>
                </a:solidFill>
                <a:highlight>
                  <a:srgbClr val="FFFFFF"/>
                </a:highlight>
                <a:latin typeface="Calibri"/>
                <a:ea typeface="Calibri"/>
                <a:cs typeface="Calibri"/>
                <a:sym typeface="Calibri"/>
              </a:rPr>
              <a:t>On what answers did you do best? Why?</a:t>
            </a:r>
          </a:p>
          <a:p>
            <a:pPr marL="201613" marR="0" lvl="0" indent="-227013" algn="l" rtl="0">
              <a:lnSpc>
                <a:spcPct val="100000"/>
              </a:lnSpc>
              <a:spcBef>
                <a:spcPts val="0"/>
              </a:spcBef>
              <a:spcAft>
                <a:spcPts val="600"/>
              </a:spcAft>
              <a:buClr>
                <a:srgbClr val="000000"/>
              </a:buClr>
              <a:buSzPts val="2800"/>
              <a:buFont typeface="Arial"/>
              <a:buChar char="•"/>
            </a:pPr>
            <a:r>
              <a:rPr lang="en-US" sz="2400" i="1" dirty="0">
                <a:solidFill>
                  <a:schemeClr val="dk1"/>
                </a:solidFill>
                <a:highlight>
                  <a:srgbClr val="FFFFFF"/>
                </a:highlight>
                <a:latin typeface="Calibri"/>
                <a:ea typeface="Calibri"/>
                <a:cs typeface="Calibri"/>
                <a:sym typeface="Calibri"/>
              </a:rPr>
              <a:t>What kinds of mistakes did you make on the exam? </a:t>
            </a:r>
          </a:p>
          <a:p>
            <a:pPr marL="201613" marR="0" lvl="0" indent="-227013" algn="l" rtl="0">
              <a:lnSpc>
                <a:spcPct val="100000"/>
              </a:lnSpc>
              <a:spcBef>
                <a:spcPts val="0"/>
              </a:spcBef>
              <a:spcAft>
                <a:spcPts val="600"/>
              </a:spcAft>
              <a:buClr>
                <a:srgbClr val="000000"/>
              </a:buClr>
              <a:buSzPts val="2800"/>
              <a:buFont typeface="Arial"/>
              <a:buChar char="•"/>
            </a:pPr>
            <a:r>
              <a:rPr lang="en-US" sz="2400" i="1" dirty="0">
                <a:solidFill>
                  <a:schemeClr val="dk1"/>
                </a:solidFill>
                <a:highlight>
                  <a:srgbClr val="FFFFFF"/>
                </a:highlight>
                <a:latin typeface="Calibri"/>
                <a:ea typeface="Calibri"/>
                <a:cs typeface="Calibri"/>
                <a:sym typeface="Calibri"/>
              </a:rPr>
              <a:t>What concepts did you have trouble understanding? </a:t>
            </a:r>
          </a:p>
          <a:p>
            <a:pPr marL="201613" marR="0" lvl="0" indent="-227013" algn="l" rtl="0">
              <a:lnSpc>
                <a:spcPct val="100000"/>
              </a:lnSpc>
              <a:spcBef>
                <a:spcPts val="0"/>
              </a:spcBef>
              <a:spcAft>
                <a:spcPts val="600"/>
              </a:spcAft>
              <a:buClr>
                <a:srgbClr val="000000"/>
              </a:buClr>
              <a:buSzPts val="2800"/>
              <a:buFont typeface="Arial"/>
              <a:buChar char="•"/>
            </a:pPr>
            <a:r>
              <a:rPr lang="en-US" sz="2400" i="1" dirty="0">
                <a:solidFill>
                  <a:schemeClr val="dk1"/>
                </a:solidFill>
                <a:highlight>
                  <a:srgbClr val="FFFFFF"/>
                </a:highlight>
                <a:latin typeface="Calibri"/>
                <a:ea typeface="Calibri"/>
                <a:cs typeface="Calibri"/>
                <a:sym typeface="Calibri"/>
              </a:rPr>
              <a:t>What formulas did you have trouble using?</a:t>
            </a:r>
          </a:p>
          <a:p>
            <a:pPr marL="201613" marR="0" lvl="0" indent="-227013" algn="l" rtl="0">
              <a:lnSpc>
                <a:spcPct val="100000"/>
              </a:lnSpc>
              <a:spcBef>
                <a:spcPts val="0"/>
              </a:spcBef>
              <a:spcAft>
                <a:spcPts val="600"/>
              </a:spcAft>
              <a:buClr>
                <a:srgbClr val="000000"/>
              </a:buClr>
              <a:buSzPts val="2800"/>
              <a:buFont typeface="Arial"/>
              <a:buChar char="•"/>
            </a:pPr>
            <a:r>
              <a:rPr lang="en-US" sz="2400" i="1" dirty="0">
                <a:solidFill>
                  <a:schemeClr val="dk1"/>
                </a:solidFill>
                <a:highlight>
                  <a:srgbClr val="FFFFFF"/>
                </a:highlight>
                <a:latin typeface="Calibri"/>
                <a:ea typeface="Calibri"/>
                <a:cs typeface="Calibri"/>
                <a:sym typeface="Calibri"/>
              </a:rPr>
              <a:t>What careless mistakes did you make? </a:t>
            </a:r>
          </a:p>
          <a:p>
            <a:pPr marL="201613" marR="0" lvl="0" indent="-227013" algn="l" rtl="0">
              <a:lnSpc>
                <a:spcPct val="100000"/>
              </a:lnSpc>
              <a:spcBef>
                <a:spcPts val="0"/>
              </a:spcBef>
              <a:spcAft>
                <a:spcPts val="600"/>
              </a:spcAft>
              <a:buClr>
                <a:srgbClr val="000000"/>
              </a:buClr>
              <a:buSzPts val="2800"/>
              <a:buFont typeface="Arial"/>
              <a:buChar char="•"/>
            </a:pPr>
            <a:r>
              <a:rPr lang="en-US" sz="2400" i="1" dirty="0">
                <a:solidFill>
                  <a:schemeClr val="dk1"/>
                </a:solidFill>
                <a:highlight>
                  <a:srgbClr val="FFFFFF"/>
                </a:highlight>
                <a:latin typeface="Calibri"/>
                <a:ea typeface="Calibri"/>
                <a:cs typeface="Calibri"/>
                <a:sym typeface="Calibri"/>
              </a:rPr>
              <a:t>What were unclear expectations? </a:t>
            </a:r>
          </a:p>
          <a:p>
            <a:pPr marL="201613" marR="0" lvl="0" indent="-227013" algn="l" rtl="0">
              <a:lnSpc>
                <a:spcPct val="100000"/>
              </a:lnSpc>
              <a:spcBef>
                <a:spcPts val="0"/>
              </a:spcBef>
              <a:spcAft>
                <a:spcPts val="600"/>
              </a:spcAft>
              <a:buClr>
                <a:srgbClr val="000000"/>
              </a:buClr>
              <a:buSzPts val="2800"/>
              <a:buFont typeface="Arial"/>
              <a:buChar char="•"/>
            </a:pPr>
            <a:r>
              <a:rPr lang="en-US" sz="2400" i="1" dirty="0">
                <a:solidFill>
                  <a:schemeClr val="dk1"/>
                </a:solidFill>
                <a:highlight>
                  <a:srgbClr val="FFFFFF"/>
                </a:highlight>
                <a:latin typeface="Calibri"/>
                <a:ea typeface="Calibri"/>
                <a:cs typeface="Calibri"/>
                <a:sym typeface="Calibri"/>
              </a:rPr>
              <a:t>Were you anxious? Why? </a:t>
            </a:r>
          </a:p>
        </p:txBody>
      </p:sp>
      <p:sp>
        <p:nvSpPr>
          <p:cNvPr id="3" name="Google Shape;620;p62">
            <a:extLst>
              <a:ext uri="{FF2B5EF4-FFF2-40B4-BE49-F238E27FC236}">
                <a16:creationId xmlns:a16="http://schemas.microsoft.com/office/drawing/2014/main" id="{DB931E79-E72B-DCD3-FFAB-C87FDD20CDF5}"/>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Lovett, 2013</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15463700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2" name="Title 1">
            <a:extLst>
              <a:ext uri="{FF2B5EF4-FFF2-40B4-BE49-F238E27FC236}">
                <a16:creationId xmlns:a16="http://schemas.microsoft.com/office/drawing/2014/main" id="{F56D5151-73FC-7165-73C6-5979A0E009EB}"/>
              </a:ext>
            </a:extLst>
          </p:cNvPr>
          <p:cNvSpPr>
            <a:spLocks noGrp="1"/>
          </p:cNvSpPr>
          <p:nvPr>
            <p:ph type="title"/>
          </p:nvPr>
        </p:nvSpPr>
        <p:spPr/>
        <p:txBody>
          <a:bodyPr/>
          <a:lstStyle/>
          <a:p>
            <a:r>
              <a:rPr lang="en-US" dirty="0"/>
              <a:t>Putting in All Together</a:t>
            </a:r>
          </a:p>
        </p:txBody>
      </p:sp>
      <p:pic>
        <p:nvPicPr>
          <p:cNvPr id="3" name="Graphic 2" descr="Four puzzle pieces put together, they are labeled with planning, monitoring, controlling and evaluating. ">
            <a:extLst>
              <a:ext uri="{FF2B5EF4-FFF2-40B4-BE49-F238E27FC236}">
                <a16:creationId xmlns:a16="http://schemas.microsoft.com/office/drawing/2014/main" id="{D671CED0-7271-8E39-DCA0-3AB4745B5F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24100" y="1378267"/>
            <a:ext cx="8242300" cy="4533265"/>
          </a:xfrm>
          <a:prstGeom prst="rect">
            <a:avLst/>
          </a:prstGeom>
        </p:spPr>
      </p:pic>
      <p:sp>
        <p:nvSpPr>
          <p:cNvPr id="5" name="Google Shape;977;ge682518dd1_0_322">
            <a:extLst>
              <a:ext uri="{FF2B5EF4-FFF2-40B4-BE49-F238E27FC236}">
                <a16:creationId xmlns:a16="http://schemas.microsoft.com/office/drawing/2014/main" id="{B72F0B26-43DF-71FF-FB49-FA78D8BFE07A}"/>
              </a:ext>
            </a:extLst>
          </p:cNvPr>
          <p:cNvSpPr txBox="1"/>
          <p:nvPr/>
        </p:nvSpPr>
        <p:spPr>
          <a:xfrm>
            <a:off x="2912572" y="2100490"/>
            <a:ext cx="2216427"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1" i="0" u="none" strike="noStrike" cap="none" dirty="0">
                <a:solidFill>
                  <a:schemeClr val="tx1"/>
                </a:solidFill>
                <a:latin typeface="Calibri"/>
                <a:ea typeface="Calibri"/>
                <a:cs typeface="Calibri"/>
                <a:sym typeface="Calibri"/>
              </a:rPr>
              <a:t>Planning</a:t>
            </a:r>
            <a:endParaRPr sz="3600" b="1" i="0" u="none" strike="noStrike" cap="none" dirty="0">
              <a:solidFill>
                <a:schemeClr val="tx1"/>
              </a:solidFill>
              <a:latin typeface="Calibri"/>
              <a:ea typeface="Calibri"/>
              <a:cs typeface="Calibri"/>
              <a:sym typeface="Calibri"/>
            </a:endParaRPr>
          </a:p>
        </p:txBody>
      </p:sp>
      <p:sp>
        <p:nvSpPr>
          <p:cNvPr id="6" name="Google Shape;978;ge682518dd1_0_322">
            <a:extLst>
              <a:ext uri="{FF2B5EF4-FFF2-40B4-BE49-F238E27FC236}">
                <a16:creationId xmlns:a16="http://schemas.microsoft.com/office/drawing/2014/main" id="{9F546EFF-D7FE-BCE7-6D7C-422F05BC257A}"/>
              </a:ext>
            </a:extLst>
          </p:cNvPr>
          <p:cNvSpPr txBox="1"/>
          <p:nvPr/>
        </p:nvSpPr>
        <p:spPr>
          <a:xfrm>
            <a:off x="2876182" y="4543659"/>
            <a:ext cx="2513687"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1" i="0" u="none" strike="noStrike" cap="none" dirty="0">
                <a:solidFill>
                  <a:schemeClr val="tx1"/>
                </a:solidFill>
                <a:latin typeface="Calibri"/>
                <a:ea typeface="Calibri"/>
                <a:cs typeface="Calibri"/>
                <a:sym typeface="Calibri"/>
              </a:rPr>
              <a:t>Controlling</a:t>
            </a:r>
            <a:endParaRPr sz="3600" b="1" i="0" u="none" strike="noStrike" cap="none" dirty="0">
              <a:solidFill>
                <a:schemeClr val="tx1"/>
              </a:solidFill>
              <a:latin typeface="Calibri"/>
              <a:ea typeface="Calibri"/>
              <a:cs typeface="Calibri"/>
              <a:sym typeface="Calibri"/>
            </a:endParaRPr>
          </a:p>
        </p:txBody>
      </p:sp>
      <p:sp>
        <p:nvSpPr>
          <p:cNvPr id="7" name="Google Shape;979;ge682518dd1_0_322">
            <a:extLst>
              <a:ext uri="{FF2B5EF4-FFF2-40B4-BE49-F238E27FC236}">
                <a16:creationId xmlns:a16="http://schemas.microsoft.com/office/drawing/2014/main" id="{36CC13A1-2E6B-5D22-4DA7-0AC6C0DC0BE0}"/>
              </a:ext>
            </a:extLst>
          </p:cNvPr>
          <p:cNvSpPr txBox="1"/>
          <p:nvPr/>
        </p:nvSpPr>
        <p:spPr>
          <a:xfrm>
            <a:off x="7269733" y="2100490"/>
            <a:ext cx="2468860"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1" i="0" u="none" strike="noStrike" cap="none" dirty="0">
                <a:solidFill>
                  <a:schemeClr val="tx1"/>
                </a:solidFill>
                <a:latin typeface="Calibri"/>
                <a:ea typeface="Calibri"/>
                <a:cs typeface="Calibri"/>
                <a:sym typeface="Calibri"/>
              </a:rPr>
              <a:t>Monitoring</a:t>
            </a:r>
            <a:endParaRPr sz="3600" b="1" i="0" u="none" strike="noStrike" cap="none" dirty="0">
              <a:solidFill>
                <a:schemeClr val="tx1"/>
              </a:solidFill>
              <a:latin typeface="Calibri"/>
              <a:ea typeface="Calibri"/>
              <a:cs typeface="Calibri"/>
              <a:sym typeface="Calibri"/>
            </a:endParaRPr>
          </a:p>
        </p:txBody>
      </p:sp>
      <p:sp>
        <p:nvSpPr>
          <p:cNvPr id="8" name="Google Shape;980;ge682518dd1_0_322">
            <a:extLst>
              <a:ext uri="{FF2B5EF4-FFF2-40B4-BE49-F238E27FC236}">
                <a16:creationId xmlns:a16="http://schemas.microsoft.com/office/drawing/2014/main" id="{CFE77C76-FE78-D4A1-65AA-15D148107B34}"/>
              </a:ext>
            </a:extLst>
          </p:cNvPr>
          <p:cNvSpPr txBox="1"/>
          <p:nvPr/>
        </p:nvSpPr>
        <p:spPr>
          <a:xfrm>
            <a:off x="7494214" y="4543658"/>
            <a:ext cx="2244379"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1" i="0" u="none" strike="noStrike" cap="none" dirty="0">
                <a:solidFill>
                  <a:schemeClr val="tx1"/>
                </a:solidFill>
                <a:latin typeface="Calibri"/>
                <a:ea typeface="Calibri"/>
                <a:cs typeface="Calibri"/>
                <a:sym typeface="Calibri"/>
              </a:rPr>
              <a:t>Evaluating</a:t>
            </a:r>
            <a:endParaRPr sz="3600" b="1" i="0" u="none" strike="noStrike" cap="none" dirty="0">
              <a:solidFill>
                <a:schemeClr val="tx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24F7D5FA-E182-A08A-7AED-87EA51F45798}"/>
              </a:ext>
            </a:extLst>
          </p:cNvPr>
          <p:cNvSpPr>
            <a:spLocks noGrp="1"/>
          </p:cNvSpPr>
          <p:nvPr>
            <p:ph type="title"/>
          </p:nvPr>
        </p:nvSpPr>
        <p:spPr/>
        <p:txBody>
          <a:bodyPr/>
          <a:lstStyle/>
          <a:p>
            <a:r>
              <a:rPr lang="en-US" sz="3600" dirty="0">
                <a:solidFill>
                  <a:schemeClr val="tx1"/>
                </a:solidFill>
              </a:rPr>
              <a:t>Regulation of Cognition = Reaching Goals!</a:t>
            </a:r>
            <a:endParaRPr lang="en-US" dirty="0"/>
          </a:p>
        </p:txBody>
      </p:sp>
      <p:pic>
        <p:nvPicPr>
          <p:cNvPr id="20" name="Graphic 19">
            <a:extLst>
              <a:ext uri="{FF2B5EF4-FFF2-40B4-BE49-F238E27FC236}">
                <a16:creationId xmlns:a16="http://schemas.microsoft.com/office/drawing/2014/main" id="{CA61D414-DBE2-0C58-3F3A-D822858351D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7858" y="2191731"/>
            <a:ext cx="3158682" cy="3099084"/>
          </a:xfrm>
          <a:prstGeom prst="rect">
            <a:avLst/>
          </a:prstGeom>
        </p:spPr>
      </p:pic>
      <p:pic>
        <p:nvPicPr>
          <p:cNvPr id="21" name="Graphic 20">
            <a:extLst>
              <a:ext uri="{FF2B5EF4-FFF2-40B4-BE49-F238E27FC236}">
                <a16:creationId xmlns:a16="http://schemas.microsoft.com/office/drawing/2014/main" id="{DED989D7-CEAF-9940-62E9-18B9E270A20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49384" y="2547996"/>
            <a:ext cx="2399739" cy="2386553"/>
          </a:xfrm>
          <a:prstGeom prst="rect">
            <a:avLst/>
          </a:prstGeom>
        </p:spPr>
      </p:pic>
      <p:pic>
        <p:nvPicPr>
          <p:cNvPr id="22" name="Graphic 21">
            <a:extLst>
              <a:ext uri="{FF2B5EF4-FFF2-40B4-BE49-F238E27FC236}">
                <a16:creationId xmlns:a16="http://schemas.microsoft.com/office/drawing/2014/main" id="{7872A830-5B85-1686-DA77-28DC54902E1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128382">
            <a:off x="6235215" y="2427445"/>
            <a:ext cx="2314735" cy="2397899"/>
          </a:xfrm>
          <a:prstGeom prst="rect">
            <a:avLst/>
          </a:prstGeom>
        </p:spPr>
      </p:pic>
      <p:pic>
        <p:nvPicPr>
          <p:cNvPr id="23" name="Graphic 22">
            <a:extLst>
              <a:ext uri="{FF2B5EF4-FFF2-40B4-BE49-F238E27FC236}">
                <a16:creationId xmlns:a16="http://schemas.microsoft.com/office/drawing/2014/main" id="{328A4CC3-6879-2A06-7DF7-E3472311C75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1778" y="2655040"/>
            <a:ext cx="2368610" cy="2341228"/>
          </a:xfrm>
          <a:prstGeom prst="rect">
            <a:avLst/>
          </a:prstGeom>
        </p:spPr>
      </p:pic>
      <p:sp>
        <p:nvSpPr>
          <p:cNvPr id="29" name="Google Shape;977;ge682518dd1_0_322">
            <a:extLst>
              <a:ext uri="{FF2B5EF4-FFF2-40B4-BE49-F238E27FC236}">
                <a16:creationId xmlns:a16="http://schemas.microsoft.com/office/drawing/2014/main" id="{07E1F0DC-FD56-ADB6-C32F-8D9913CA5756}"/>
              </a:ext>
            </a:extLst>
          </p:cNvPr>
          <p:cNvSpPr txBox="1"/>
          <p:nvPr/>
        </p:nvSpPr>
        <p:spPr>
          <a:xfrm>
            <a:off x="468617" y="1398922"/>
            <a:ext cx="2216427"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800" b="1" i="0" u="none" strike="noStrike" cap="none" dirty="0">
                <a:solidFill>
                  <a:schemeClr val="tx2"/>
                </a:solidFill>
                <a:latin typeface="Calibri"/>
                <a:ea typeface="Calibri"/>
                <a:cs typeface="Calibri"/>
                <a:sym typeface="Calibri"/>
              </a:rPr>
              <a:t>Planning</a:t>
            </a:r>
            <a:endParaRPr sz="2800" b="1" i="0" u="none" strike="noStrike" cap="none" dirty="0">
              <a:solidFill>
                <a:schemeClr val="tx2"/>
              </a:solidFill>
              <a:latin typeface="Calibri"/>
              <a:ea typeface="Calibri"/>
              <a:cs typeface="Calibri"/>
              <a:sym typeface="Calibri"/>
            </a:endParaRPr>
          </a:p>
        </p:txBody>
      </p:sp>
      <p:sp>
        <p:nvSpPr>
          <p:cNvPr id="24" name="TextBox 23">
            <a:extLst>
              <a:ext uri="{FF2B5EF4-FFF2-40B4-BE49-F238E27FC236}">
                <a16:creationId xmlns:a16="http://schemas.microsoft.com/office/drawing/2014/main" id="{E493C781-754A-3D04-74F9-F55A6F073467}"/>
              </a:ext>
            </a:extLst>
          </p:cNvPr>
          <p:cNvSpPr txBox="1"/>
          <p:nvPr/>
        </p:nvSpPr>
        <p:spPr>
          <a:xfrm>
            <a:off x="185801" y="3040824"/>
            <a:ext cx="2368610" cy="1569660"/>
          </a:xfrm>
          <a:prstGeom prst="rect">
            <a:avLst/>
          </a:prstGeom>
          <a:noFill/>
          <a:ln>
            <a:noFill/>
          </a:ln>
        </p:spPr>
        <p:txBody>
          <a:bodyPr wrap="square" rtlCol="0">
            <a:spAutoFit/>
          </a:bodyPr>
          <a:lstStyle/>
          <a:p>
            <a:pPr marL="0" marR="0" lvl="0" indent="0" algn="ctr" rtl="0">
              <a:lnSpc>
                <a:spcPct val="100000"/>
              </a:lnSpc>
              <a:spcBef>
                <a:spcPts val="0"/>
              </a:spcBef>
              <a:spcAft>
                <a:spcPts val="0"/>
              </a:spcAft>
              <a:buClr>
                <a:srgbClr val="000000"/>
              </a:buClr>
              <a:buSzPts val="1900"/>
              <a:buFont typeface="Arial"/>
              <a:buNone/>
            </a:pPr>
            <a:r>
              <a:rPr lang="en-US" sz="2400" b="1" i="0" u="none" strike="noStrike" cap="none" dirty="0">
                <a:solidFill>
                  <a:srgbClr val="0070C0"/>
                </a:solidFill>
                <a:latin typeface="Calibri"/>
                <a:ea typeface="Calibri"/>
                <a:cs typeface="Calibri"/>
                <a:sym typeface="Calibri"/>
              </a:rPr>
              <a:t>  </a:t>
            </a:r>
            <a:r>
              <a:rPr lang="en-US" sz="2400" b="1" i="1" u="none" strike="noStrike" cap="none" dirty="0">
                <a:solidFill>
                  <a:srgbClr val="0070C0"/>
                </a:solidFill>
                <a:latin typeface="Calibri"/>
                <a:ea typeface="Calibri"/>
                <a:cs typeface="Calibri"/>
                <a:sym typeface="Calibri"/>
              </a:rPr>
              <a:t> </a:t>
            </a:r>
            <a:r>
              <a:rPr lang="en-US" sz="2400" b="1" i="0" u="none" strike="noStrike" cap="none" dirty="0">
                <a:solidFill>
                  <a:schemeClr val="dk1"/>
                </a:solidFill>
                <a:latin typeface="Calibri"/>
                <a:ea typeface="Calibri"/>
                <a:cs typeface="Calibri"/>
                <a:sym typeface="Calibri"/>
              </a:rPr>
              <a:t>I am ready, prepared,</a:t>
            </a:r>
          </a:p>
          <a:p>
            <a:pPr marL="0" marR="0" lvl="0" indent="0" algn="ctr" rtl="0">
              <a:lnSpc>
                <a:spcPct val="100000"/>
              </a:lnSpc>
              <a:spcBef>
                <a:spcPts val="0"/>
              </a:spcBef>
              <a:spcAft>
                <a:spcPts val="0"/>
              </a:spcAft>
              <a:buClr>
                <a:srgbClr val="000000"/>
              </a:buClr>
              <a:buSzPts val="1900"/>
              <a:buFont typeface="Arial"/>
              <a:buNone/>
            </a:pPr>
            <a:r>
              <a:rPr lang="en-US" sz="2400" b="1" i="0" u="none" strike="noStrike" cap="none" dirty="0">
                <a:solidFill>
                  <a:schemeClr val="dk1"/>
                </a:solidFill>
                <a:latin typeface="Calibri"/>
                <a:ea typeface="Calibri"/>
                <a:cs typeface="Calibri"/>
                <a:sym typeface="Calibri"/>
              </a:rPr>
              <a:t>and set! </a:t>
            </a:r>
          </a:p>
          <a:p>
            <a:pPr marL="0" marR="0" lvl="0" indent="0" algn="ctr" rtl="0">
              <a:lnSpc>
                <a:spcPct val="100000"/>
              </a:lnSpc>
              <a:spcBef>
                <a:spcPts val="0"/>
              </a:spcBef>
              <a:spcAft>
                <a:spcPts val="0"/>
              </a:spcAft>
              <a:buClr>
                <a:srgbClr val="000000"/>
              </a:buClr>
              <a:buSzPts val="1900"/>
              <a:buFont typeface="Arial"/>
              <a:buNone/>
            </a:pPr>
            <a:r>
              <a:rPr lang="en-US" sz="2400" b="1" i="0" u="none" strike="noStrike" cap="none" dirty="0">
                <a:solidFill>
                  <a:schemeClr val="dk1"/>
                </a:solidFill>
                <a:latin typeface="Calibri"/>
                <a:ea typeface="Calibri"/>
                <a:cs typeface="Calibri"/>
                <a:sym typeface="Calibri"/>
              </a:rPr>
              <a:t>Go!</a:t>
            </a:r>
          </a:p>
        </p:txBody>
      </p:sp>
      <p:sp>
        <p:nvSpPr>
          <p:cNvPr id="30" name="Google Shape;978;ge682518dd1_0_322">
            <a:extLst>
              <a:ext uri="{FF2B5EF4-FFF2-40B4-BE49-F238E27FC236}">
                <a16:creationId xmlns:a16="http://schemas.microsoft.com/office/drawing/2014/main" id="{D8147175-EB2B-3FAB-BF58-496D1B762214}"/>
              </a:ext>
            </a:extLst>
          </p:cNvPr>
          <p:cNvSpPr txBox="1"/>
          <p:nvPr/>
        </p:nvSpPr>
        <p:spPr>
          <a:xfrm>
            <a:off x="3133678" y="1398922"/>
            <a:ext cx="2513687"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800" b="1" i="0" u="none" strike="noStrike" cap="none" dirty="0">
                <a:solidFill>
                  <a:schemeClr val="tx2"/>
                </a:solidFill>
                <a:latin typeface="Calibri"/>
                <a:ea typeface="Calibri"/>
                <a:cs typeface="Calibri"/>
                <a:sym typeface="Calibri"/>
              </a:rPr>
              <a:t>Controlling</a:t>
            </a:r>
            <a:endParaRPr sz="2800" b="1" i="0" u="none" strike="noStrike" cap="none" dirty="0">
              <a:solidFill>
                <a:schemeClr val="tx2"/>
              </a:solidFill>
              <a:latin typeface="Calibri"/>
              <a:ea typeface="Calibri"/>
              <a:cs typeface="Calibri"/>
              <a:sym typeface="Calibri"/>
            </a:endParaRPr>
          </a:p>
        </p:txBody>
      </p:sp>
      <p:sp>
        <p:nvSpPr>
          <p:cNvPr id="25" name="TextBox 24">
            <a:extLst>
              <a:ext uri="{FF2B5EF4-FFF2-40B4-BE49-F238E27FC236}">
                <a16:creationId xmlns:a16="http://schemas.microsoft.com/office/drawing/2014/main" id="{841018EA-1E42-A3B3-3561-57EA11262E71}"/>
              </a:ext>
            </a:extLst>
          </p:cNvPr>
          <p:cNvSpPr txBox="1"/>
          <p:nvPr/>
        </p:nvSpPr>
        <p:spPr>
          <a:xfrm>
            <a:off x="3519476" y="2799592"/>
            <a:ext cx="1818292" cy="1569660"/>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I keep moving and checking my progress.</a:t>
            </a:r>
          </a:p>
        </p:txBody>
      </p:sp>
      <p:sp>
        <p:nvSpPr>
          <p:cNvPr id="32" name="Google Shape;980;ge682518dd1_0_322">
            <a:extLst>
              <a:ext uri="{FF2B5EF4-FFF2-40B4-BE49-F238E27FC236}">
                <a16:creationId xmlns:a16="http://schemas.microsoft.com/office/drawing/2014/main" id="{0F5D4E0A-EF61-49D0-62CD-D66E17D7A651}"/>
              </a:ext>
            </a:extLst>
          </p:cNvPr>
          <p:cNvSpPr txBox="1"/>
          <p:nvPr/>
        </p:nvSpPr>
        <p:spPr>
          <a:xfrm>
            <a:off x="6341282" y="1402909"/>
            <a:ext cx="2244379"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800" b="1" i="0" u="none" strike="noStrike" cap="none" dirty="0">
                <a:solidFill>
                  <a:schemeClr val="tx2"/>
                </a:solidFill>
                <a:latin typeface="Calibri"/>
                <a:ea typeface="Calibri"/>
                <a:cs typeface="Calibri"/>
                <a:sym typeface="Calibri"/>
              </a:rPr>
              <a:t>Evaluating</a:t>
            </a:r>
            <a:endParaRPr sz="2800" b="1" i="0" u="none" strike="noStrike" cap="none" dirty="0">
              <a:solidFill>
                <a:schemeClr val="tx2"/>
              </a:solidFill>
              <a:latin typeface="Calibri"/>
              <a:ea typeface="Calibri"/>
              <a:cs typeface="Calibri"/>
              <a:sym typeface="Calibri"/>
            </a:endParaRPr>
          </a:p>
        </p:txBody>
      </p:sp>
      <p:sp>
        <p:nvSpPr>
          <p:cNvPr id="26" name="TextBox 25">
            <a:extLst>
              <a:ext uri="{FF2B5EF4-FFF2-40B4-BE49-F238E27FC236}">
                <a16:creationId xmlns:a16="http://schemas.microsoft.com/office/drawing/2014/main" id="{BD9568A8-6A32-47AF-831C-F5D898B7880A}"/>
              </a:ext>
            </a:extLst>
          </p:cNvPr>
          <p:cNvSpPr txBox="1"/>
          <p:nvPr/>
        </p:nvSpPr>
        <p:spPr>
          <a:xfrm>
            <a:off x="6381245" y="3040824"/>
            <a:ext cx="2133601" cy="1200329"/>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I am focused and keep on track.</a:t>
            </a:r>
          </a:p>
        </p:txBody>
      </p:sp>
      <p:sp>
        <p:nvSpPr>
          <p:cNvPr id="31" name="Google Shape;979;ge682518dd1_0_322">
            <a:extLst>
              <a:ext uri="{FF2B5EF4-FFF2-40B4-BE49-F238E27FC236}">
                <a16:creationId xmlns:a16="http://schemas.microsoft.com/office/drawing/2014/main" id="{EBC1D601-9B12-AE74-7C66-F8AAE89D084E}"/>
              </a:ext>
            </a:extLst>
          </p:cNvPr>
          <p:cNvSpPr txBox="1"/>
          <p:nvPr/>
        </p:nvSpPr>
        <p:spPr>
          <a:xfrm>
            <a:off x="9279579" y="1398922"/>
            <a:ext cx="2468860"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800" b="1" i="0" u="none" strike="noStrike" cap="none" dirty="0">
                <a:solidFill>
                  <a:schemeClr val="tx2"/>
                </a:solidFill>
                <a:latin typeface="Calibri"/>
                <a:ea typeface="Calibri"/>
                <a:cs typeface="Calibri"/>
                <a:sym typeface="Calibri"/>
              </a:rPr>
              <a:t>Monitoring</a:t>
            </a:r>
            <a:endParaRPr sz="2800" b="1" i="0" u="none" strike="noStrike" cap="none" dirty="0">
              <a:solidFill>
                <a:schemeClr val="tx2"/>
              </a:solidFill>
              <a:latin typeface="Calibri"/>
              <a:ea typeface="Calibri"/>
              <a:cs typeface="Calibri"/>
              <a:sym typeface="Calibri"/>
            </a:endParaRPr>
          </a:p>
        </p:txBody>
      </p:sp>
      <p:sp>
        <p:nvSpPr>
          <p:cNvPr id="27" name="TextBox 26">
            <a:extLst>
              <a:ext uri="{FF2B5EF4-FFF2-40B4-BE49-F238E27FC236}">
                <a16:creationId xmlns:a16="http://schemas.microsoft.com/office/drawing/2014/main" id="{409380C9-199F-67D5-128A-83A63562263D}"/>
              </a:ext>
            </a:extLst>
          </p:cNvPr>
          <p:cNvSpPr txBox="1"/>
          <p:nvPr/>
        </p:nvSpPr>
        <p:spPr>
          <a:xfrm>
            <a:off x="9210492" y="3169723"/>
            <a:ext cx="2431814" cy="1569660"/>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I see if I reached my goals and how. I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made it!!! </a:t>
            </a:r>
          </a:p>
        </p:txBody>
      </p:sp>
      <p:pic>
        <p:nvPicPr>
          <p:cNvPr id="33" name="Graphic 32">
            <a:extLst>
              <a:ext uri="{FF2B5EF4-FFF2-40B4-BE49-F238E27FC236}">
                <a16:creationId xmlns:a16="http://schemas.microsoft.com/office/drawing/2014/main" id="{6D0D51E1-6582-2C46-4445-DDBB8755B605}"/>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20133" y="3253836"/>
            <a:ext cx="864188" cy="812595"/>
          </a:xfrm>
          <a:prstGeom prst="rect">
            <a:avLst/>
          </a:prstGeom>
        </p:spPr>
      </p:pic>
      <p:pic>
        <p:nvPicPr>
          <p:cNvPr id="34" name="Graphic 33">
            <a:extLst>
              <a:ext uri="{FF2B5EF4-FFF2-40B4-BE49-F238E27FC236}">
                <a16:creationId xmlns:a16="http://schemas.microsoft.com/office/drawing/2014/main" id="{009F2065-4C8B-4996-AB40-253FC61751CC}"/>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79631" y="4094548"/>
            <a:ext cx="1062249" cy="358868"/>
          </a:xfrm>
          <a:prstGeom prst="rect">
            <a:avLst/>
          </a:prstGeom>
        </p:spPr>
      </p:pic>
      <p:pic>
        <p:nvPicPr>
          <p:cNvPr id="35" name="Graphic 34">
            <a:extLst>
              <a:ext uri="{FF2B5EF4-FFF2-40B4-BE49-F238E27FC236}">
                <a16:creationId xmlns:a16="http://schemas.microsoft.com/office/drawing/2014/main" id="{524CACE1-018E-E290-5C33-4DE0BC3C33BF}"/>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45030" y="2859892"/>
            <a:ext cx="864188" cy="812595"/>
          </a:xfrm>
          <a:prstGeom prst="rect">
            <a:avLst/>
          </a:prstGeom>
        </p:spPr>
      </p:pic>
      <p:sp>
        <p:nvSpPr>
          <p:cNvPr id="2" name="Google Shape;620;p62">
            <a:extLst>
              <a:ext uri="{FF2B5EF4-FFF2-40B4-BE49-F238E27FC236}">
                <a16:creationId xmlns:a16="http://schemas.microsoft.com/office/drawing/2014/main" id="{E0686D5A-16FE-D761-7EBB-05221B204FD1}"/>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Fogerty</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&amp; Pete, 2020; </a:t>
            </a:r>
            <a:r>
              <a:rPr lang="en-US" sz="1600" b="0" i="0" u="none" strike="noStrike" cap="none" dirty="0" err="1">
                <a:solidFill>
                  <a:srgbClr val="000000"/>
                </a:solidFill>
                <a:latin typeface="Calibri" panose="020F0502020204030204" pitchFamily="34" charset="0"/>
                <a:cs typeface="Calibri" panose="020F0502020204030204" pitchFamily="34" charset="0"/>
                <a:sym typeface="Arial"/>
              </a:rPr>
              <a:t>Peteranetz</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 2016</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spTree>
    <p:extLst>
      <p:ext uri="{BB962C8B-B14F-4D97-AF65-F5344CB8AC3E}">
        <p14:creationId xmlns:p14="http://schemas.microsoft.com/office/powerpoint/2010/main" val="35386431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3" name="Title 1">
            <a:extLst>
              <a:ext uri="{FF2B5EF4-FFF2-40B4-BE49-F238E27FC236}">
                <a16:creationId xmlns:a16="http://schemas.microsoft.com/office/drawing/2014/main" id="{0119ED87-ACA3-6326-3E30-5DF5876C63DD}"/>
              </a:ext>
            </a:extLst>
          </p:cNvPr>
          <p:cNvSpPr txBox="1">
            <a:spLocks noGrp="1"/>
          </p:cNvSpPr>
          <p:nvPr>
            <p:ph type="title" idx="4294967295"/>
          </p:nvPr>
        </p:nvSpPr>
        <p:spPr>
          <a:xfrm>
            <a:off x="838200" y="365125"/>
            <a:ext cx="11353800" cy="86836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sym typeface="Arial"/>
              </a:rPr>
              <a:t>Putting Regulation of Cognition </a:t>
            </a:r>
            <a:r>
              <a:rPr kumimoji="0" lang="en-US" sz="3200" b="1" i="0" u="none" strike="noStrike" kern="1200" cap="none" spc="0" normalizeH="0" baseline="0" noProof="0" dirty="0">
                <a:ln>
                  <a:noFill/>
                </a:ln>
                <a:solidFill>
                  <a:schemeClr val="dk1"/>
                </a:solidFill>
                <a:effectLst/>
                <a:uLnTx/>
                <a:uFillTx/>
                <a:latin typeface="+mj-lt"/>
                <a:ea typeface="+mj-ea"/>
                <a:cs typeface="+mj-cs"/>
                <a:sym typeface="Arial"/>
              </a:rPr>
              <a:t>Into Practice</a:t>
            </a:r>
            <a:endParaRPr kumimoji="0" lang="en-US" sz="3200" b="1" i="0" u="none" strike="noStrike" kern="1200" cap="none" spc="0" normalizeH="0" baseline="0" noProof="0" dirty="0">
              <a:ln>
                <a:noFill/>
              </a:ln>
              <a:solidFill>
                <a:schemeClr val="tx1"/>
              </a:solidFill>
              <a:effectLst/>
              <a:uLnTx/>
              <a:uFillTx/>
              <a:latin typeface="+mj-lt"/>
              <a:ea typeface="+mj-ea"/>
              <a:cs typeface="+mj-cs"/>
              <a:sym typeface="Arial"/>
            </a:endParaRPr>
          </a:p>
        </p:txBody>
      </p:sp>
      <p:sp>
        <p:nvSpPr>
          <p:cNvPr id="913" name="Google Shape;913;p52"/>
          <p:cNvSpPr txBox="1">
            <a:spLocks noGrp="1"/>
          </p:cNvSpPr>
          <p:nvPr>
            <p:ph type="body" idx="4294967295"/>
          </p:nvPr>
        </p:nvSpPr>
        <p:spPr>
          <a:xfrm>
            <a:off x="422910" y="1233488"/>
            <a:ext cx="11171238" cy="4594225"/>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114300" lvl="0" indent="0" algn="ctr" rtl="0">
              <a:spcAft>
                <a:spcPts val="0"/>
              </a:spcAft>
              <a:buSzPts val="1800"/>
              <a:buNone/>
            </a:pPr>
            <a:endParaRPr lang="en-US" sz="1000" b="1" dirty="0"/>
          </a:p>
          <a:p>
            <a:pPr marL="114300" lvl="0" indent="0" algn="ctr" rtl="0">
              <a:spcAft>
                <a:spcPts val="0"/>
              </a:spcAft>
              <a:buSzPts val="1800"/>
              <a:buNone/>
            </a:pPr>
            <a:r>
              <a:rPr lang="en-US" sz="2800" b="1" dirty="0"/>
              <a:t>Four Corners Gallery Walk Questions</a:t>
            </a:r>
            <a:endParaRPr sz="2800" dirty="0"/>
          </a:p>
        </p:txBody>
      </p:sp>
      <p:graphicFrame>
        <p:nvGraphicFramePr>
          <p:cNvPr id="914" name="Google Shape;914;p52"/>
          <p:cNvGraphicFramePr/>
          <p:nvPr>
            <p:extLst>
              <p:ext uri="{D42A27DB-BD31-4B8C-83A1-F6EECF244321}">
                <p14:modId xmlns:p14="http://schemas.microsoft.com/office/powerpoint/2010/main" val="734819354"/>
              </p:ext>
            </p:extLst>
          </p:nvPr>
        </p:nvGraphicFramePr>
        <p:xfrm>
          <a:off x="593074" y="1988734"/>
          <a:ext cx="10830910" cy="3681498"/>
        </p:xfrm>
        <a:graphic>
          <a:graphicData uri="http://schemas.openxmlformats.org/drawingml/2006/table">
            <a:tbl>
              <a:tblPr firstRow="1" bandRow="1">
                <a:noFill/>
                <a:tableStyleId>{124B5A31-9481-4137-98D9-2C3B4AC2917E}</a:tableStyleId>
              </a:tblPr>
              <a:tblGrid>
                <a:gridCol w="2441290">
                  <a:extLst>
                    <a:ext uri="{9D8B030D-6E8A-4147-A177-3AD203B41FA5}">
                      <a16:colId xmlns:a16="http://schemas.microsoft.com/office/drawing/2014/main" val="20000"/>
                    </a:ext>
                  </a:extLst>
                </a:gridCol>
                <a:gridCol w="8389620">
                  <a:extLst>
                    <a:ext uri="{9D8B030D-6E8A-4147-A177-3AD203B41FA5}">
                      <a16:colId xmlns:a16="http://schemas.microsoft.com/office/drawing/2014/main" val="20001"/>
                    </a:ext>
                  </a:extLst>
                </a:gridCol>
              </a:tblGrid>
              <a:tr h="935735">
                <a:tc>
                  <a:txBody>
                    <a:bodyPr/>
                    <a:lstStyle/>
                    <a:p>
                      <a:pPr marL="0" marR="0" lvl="0" indent="0" algn="l" rtl="0">
                        <a:lnSpc>
                          <a:spcPct val="100000"/>
                        </a:lnSpc>
                        <a:spcBef>
                          <a:spcPts val="0"/>
                        </a:spcBef>
                        <a:spcAft>
                          <a:spcPts val="0"/>
                        </a:spcAft>
                        <a:buNone/>
                      </a:pPr>
                      <a:r>
                        <a:rPr lang="en-US" sz="2800" b="1" i="0" u="none" strike="noStrike" cap="none" dirty="0">
                          <a:solidFill>
                            <a:schemeClr val="dk1"/>
                          </a:solidFill>
                          <a:latin typeface="+mn-lt"/>
                          <a:ea typeface="Calibri"/>
                          <a:cs typeface="Calibri"/>
                          <a:sym typeface="Calibri"/>
                        </a:rPr>
                        <a:t>1. Planning</a:t>
                      </a:r>
                      <a:r>
                        <a:rPr lang="en-US" sz="2800" b="0" i="0" u="none" strike="noStrike" cap="none" dirty="0">
                          <a:solidFill>
                            <a:srgbClr val="0070C0"/>
                          </a:solidFill>
                          <a:latin typeface="+mn-lt"/>
                          <a:ea typeface="Calibri"/>
                          <a:cs typeface="Calibri"/>
                          <a:sym typeface="Calibri"/>
                        </a:rPr>
                        <a:t> </a:t>
                      </a:r>
                      <a:endParaRPr sz="2800" i="0" dirty="0">
                        <a:latin typeface="+mn-lt"/>
                        <a:cs typeface="Calibri" panose="020F0502020204030204" pitchFamily="34" charset="0"/>
                      </a:endParaRPr>
                    </a:p>
                  </a:txBody>
                  <a:tcPr marL="91450" marR="91450" marT="45725" marB="45725"/>
                </a:tc>
                <a:tc>
                  <a:txBody>
                    <a:bodyPr/>
                    <a:lstStyle/>
                    <a:p>
                      <a:pPr marL="114300" lvl="0" indent="0" algn="l" rtl="0">
                        <a:lnSpc>
                          <a:spcPct val="90000"/>
                        </a:lnSpc>
                        <a:spcBef>
                          <a:spcPts val="1000"/>
                        </a:spcBef>
                        <a:spcAft>
                          <a:spcPts val="0"/>
                        </a:spcAft>
                        <a:buSzPts val="1800"/>
                        <a:buNone/>
                      </a:pPr>
                      <a:r>
                        <a:rPr lang="en-US" sz="2800" b="0" i="1" u="none" strike="noStrike" cap="none" dirty="0">
                          <a:solidFill>
                            <a:schemeClr val="tx1"/>
                          </a:solidFill>
                          <a:latin typeface="+mn-lt"/>
                          <a:ea typeface="Calibri"/>
                          <a:cs typeface="Calibri"/>
                          <a:sym typeface="Calibri"/>
                        </a:rPr>
                        <a:t>How do you prepare yourself and your students for a lesson?</a:t>
                      </a:r>
                      <a:endParaRPr lang="en-US" sz="2800" i="1" dirty="0">
                        <a:solidFill>
                          <a:schemeClr val="tx1"/>
                        </a:solidFill>
                        <a:latin typeface="+mn-lt"/>
                        <a:cs typeface="Calibri" panose="020F0502020204030204" pitchFamily="34" charset="0"/>
                      </a:endParaRPr>
                    </a:p>
                  </a:txBody>
                  <a:tcPr marL="91450" marR="91450" marT="45725" marB="45725"/>
                </a:tc>
                <a:extLst>
                  <a:ext uri="{0D108BD9-81ED-4DB2-BD59-A6C34878D82A}">
                    <a16:rowId xmlns:a16="http://schemas.microsoft.com/office/drawing/2014/main" val="10000"/>
                  </a:ext>
                </a:extLst>
              </a:tr>
              <a:tr h="861442">
                <a:tc>
                  <a:txBody>
                    <a:bodyPr/>
                    <a:lstStyle/>
                    <a:p>
                      <a:pPr marL="0" marR="0" lvl="0" indent="0" algn="l" rtl="0">
                        <a:lnSpc>
                          <a:spcPct val="100000"/>
                        </a:lnSpc>
                        <a:spcBef>
                          <a:spcPts val="0"/>
                        </a:spcBef>
                        <a:spcAft>
                          <a:spcPts val="0"/>
                        </a:spcAft>
                        <a:buNone/>
                      </a:pPr>
                      <a:r>
                        <a:rPr lang="en-US" sz="2800" b="1" dirty="0">
                          <a:solidFill>
                            <a:schemeClr val="dk1"/>
                          </a:solidFill>
                          <a:latin typeface="+mn-lt"/>
                          <a:cs typeface="Calibri" panose="020F0502020204030204" pitchFamily="34" charset="0"/>
                        </a:rPr>
                        <a:t>2. Monitoring</a:t>
                      </a:r>
                      <a:endParaRPr sz="2800" i="0" dirty="0">
                        <a:latin typeface="+mn-lt"/>
                      </a:endParaRPr>
                    </a:p>
                  </a:txBody>
                  <a:tcPr marL="91450" marR="91450" marT="45725" marB="45725"/>
                </a:tc>
                <a:tc>
                  <a:txBody>
                    <a:bodyPr/>
                    <a:lstStyle/>
                    <a:p>
                      <a:pPr marL="114300" lvl="0" indent="0" algn="l" rtl="0">
                        <a:lnSpc>
                          <a:spcPct val="90000"/>
                        </a:lnSpc>
                        <a:spcBef>
                          <a:spcPts val="1000"/>
                        </a:spcBef>
                        <a:spcAft>
                          <a:spcPts val="0"/>
                        </a:spcAft>
                        <a:buSzPts val="1800"/>
                        <a:buNone/>
                      </a:pPr>
                      <a:r>
                        <a:rPr lang="en-US" sz="2800" i="1" dirty="0">
                          <a:solidFill>
                            <a:schemeClr val="tx1"/>
                          </a:solidFill>
                          <a:latin typeface="+mn-lt"/>
                          <a:cs typeface="Calibri" panose="020F0502020204030204" pitchFamily="34" charset="0"/>
                        </a:rPr>
                        <a:t>What is done during the lesson to gauge student     learning?</a:t>
                      </a:r>
                    </a:p>
                  </a:txBody>
                  <a:tcPr marL="91450" marR="91450" marT="45725" marB="45725"/>
                </a:tc>
                <a:extLst>
                  <a:ext uri="{0D108BD9-81ED-4DB2-BD59-A6C34878D82A}">
                    <a16:rowId xmlns:a16="http://schemas.microsoft.com/office/drawing/2014/main" val="10001"/>
                  </a:ext>
                </a:extLst>
              </a:tr>
              <a:tr h="985732">
                <a:tc>
                  <a:txBody>
                    <a:bodyPr/>
                    <a:lstStyle/>
                    <a:p>
                      <a:pPr marL="0" marR="0" lvl="0" indent="0" algn="l" rtl="0">
                        <a:lnSpc>
                          <a:spcPct val="100000"/>
                        </a:lnSpc>
                        <a:spcBef>
                          <a:spcPts val="0"/>
                        </a:spcBef>
                        <a:spcAft>
                          <a:spcPts val="0"/>
                        </a:spcAft>
                        <a:buNone/>
                      </a:pPr>
                      <a:r>
                        <a:rPr lang="en-US" sz="2800" b="1" i="0" u="none" strike="noStrike" cap="none" dirty="0">
                          <a:solidFill>
                            <a:schemeClr val="dk1"/>
                          </a:solidFill>
                          <a:latin typeface="+mn-lt"/>
                          <a:ea typeface="Calibri"/>
                          <a:cs typeface="Calibri"/>
                          <a:sym typeface="Calibri"/>
                        </a:rPr>
                        <a:t>3. Controlling</a:t>
                      </a:r>
                      <a:endParaRPr sz="2800" i="0" dirty="0">
                        <a:latin typeface="+mn-lt"/>
                        <a:cs typeface="Calibri" panose="020F0502020204030204" pitchFamily="34" charset="0"/>
                      </a:endParaRPr>
                    </a:p>
                  </a:txBody>
                  <a:tcPr marL="91450" marR="91450" marT="45725" marB="45725"/>
                </a:tc>
                <a:tc>
                  <a:txBody>
                    <a:bodyPr/>
                    <a:lstStyle/>
                    <a:p>
                      <a:pPr marL="114300" lvl="0" indent="0" algn="l" rtl="0">
                        <a:lnSpc>
                          <a:spcPct val="90000"/>
                        </a:lnSpc>
                        <a:spcBef>
                          <a:spcPts val="1000"/>
                        </a:spcBef>
                        <a:spcAft>
                          <a:spcPts val="0"/>
                        </a:spcAft>
                        <a:buSzPts val="1800"/>
                        <a:buNone/>
                      </a:pPr>
                      <a:r>
                        <a:rPr lang="en-US" sz="2800" b="0" i="1" u="none" strike="noStrike" cap="none" dirty="0">
                          <a:solidFill>
                            <a:schemeClr val="tx1"/>
                          </a:solidFill>
                          <a:latin typeface="+mn-lt"/>
                          <a:ea typeface="Calibri"/>
                          <a:cs typeface="Calibri"/>
                          <a:sym typeface="Calibri"/>
                        </a:rPr>
                        <a:t>What self-regulation and mindful strategies are </a:t>
                      </a:r>
                      <a:r>
                        <a:rPr lang="en-US" sz="2800" i="1" dirty="0">
                          <a:solidFill>
                            <a:schemeClr val="tx1"/>
                          </a:solidFill>
                          <a:latin typeface="+mn-lt"/>
                          <a:cs typeface="Calibri" panose="020F0502020204030204" pitchFamily="34" charset="0"/>
                        </a:rPr>
                        <a:t>used to keep learners focused?</a:t>
                      </a:r>
                      <a:endParaRPr sz="2800" i="1" dirty="0">
                        <a:solidFill>
                          <a:schemeClr val="tx1"/>
                        </a:solidFill>
                        <a:latin typeface="+mn-lt"/>
                      </a:endParaRPr>
                    </a:p>
                  </a:txBody>
                  <a:tcPr marL="91450" marR="91450" marT="45725" marB="45725"/>
                </a:tc>
                <a:extLst>
                  <a:ext uri="{0D108BD9-81ED-4DB2-BD59-A6C34878D82A}">
                    <a16:rowId xmlns:a16="http://schemas.microsoft.com/office/drawing/2014/main" val="10002"/>
                  </a:ext>
                </a:extLst>
              </a:tr>
              <a:tr h="898589">
                <a:tc>
                  <a:txBody>
                    <a:bodyPr/>
                    <a:lstStyle/>
                    <a:p>
                      <a:pPr marL="0" marR="0" lvl="0" indent="0" algn="l" rtl="0">
                        <a:lnSpc>
                          <a:spcPct val="100000"/>
                        </a:lnSpc>
                        <a:spcBef>
                          <a:spcPts val="0"/>
                        </a:spcBef>
                        <a:spcAft>
                          <a:spcPts val="0"/>
                        </a:spcAft>
                        <a:buNone/>
                      </a:pPr>
                      <a:r>
                        <a:rPr lang="en-US" sz="2800" b="1" dirty="0">
                          <a:solidFill>
                            <a:schemeClr val="dk1"/>
                          </a:solidFill>
                          <a:latin typeface="+mn-lt"/>
                          <a:cs typeface="Calibri" panose="020F0502020204030204" pitchFamily="34" charset="0"/>
                        </a:rPr>
                        <a:t>4. Evaluating</a:t>
                      </a:r>
                      <a:endParaRPr sz="2800" i="0" dirty="0">
                        <a:latin typeface="+mn-lt"/>
                      </a:endParaRPr>
                    </a:p>
                  </a:txBody>
                  <a:tcPr marL="91450" marR="91450" marT="45725" marB="45725"/>
                </a:tc>
                <a:tc>
                  <a:txBody>
                    <a:bodyPr/>
                    <a:lstStyle/>
                    <a:p>
                      <a:pPr marL="114300" lvl="0" indent="0" algn="l" rtl="0">
                        <a:lnSpc>
                          <a:spcPct val="90000"/>
                        </a:lnSpc>
                        <a:spcBef>
                          <a:spcPts val="1000"/>
                        </a:spcBef>
                        <a:spcAft>
                          <a:spcPts val="0"/>
                        </a:spcAft>
                        <a:buSzPts val="1800"/>
                        <a:buNone/>
                      </a:pPr>
                      <a:r>
                        <a:rPr lang="en-US" sz="2800" i="1" dirty="0">
                          <a:solidFill>
                            <a:schemeClr val="tx1"/>
                          </a:solidFill>
                          <a:latin typeface="+mn-lt"/>
                          <a:cs typeface="Calibri" panose="020F0502020204030204" pitchFamily="34" charset="0"/>
                        </a:rPr>
                        <a:t>How is thinking and learning evaluated by learners?</a:t>
                      </a:r>
                      <a:endParaRPr lang="en-US" sz="2800" b="0" i="1" u="none" strike="noStrike" cap="none" dirty="0">
                        <a:solidFill>
                          <a:schemeClr val="tx1"/>
                        </a:solidFill>
                        <a:latin typeface="+mn-lt"/>
                        <a:ea typeface="Calibri"/>
                        <a:cs typeface="Calibri"/>
                        <a:sym typeface="Calibri"/>
                      </a:endParaRPr>
                    </a:p>
                  </a:txBody>
                  <a:tcPr marL="91450" marR="91450" marT="45725" marB="457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24969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CACA3-6732-1A1F-7EB6-0B2A47EE510A}"/>
              </a:ext>
            </a:extLst>
          </p:cNvPr>
          <p:cNvSpPr txBox="1">
            <a:spLocks noGrp="1"/>
          </p:cNvSpPr>
          <p:nvPr>
            <p:ph type="title"/>
          </p:nvPr>
        </p:nvSpPr>
        <p:spPr>
          <a:xfrm>
            <a:off x="838200" y="365126"/>
            <a:ext cx="11353800" cy="86768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r>
              <a:rPr lang="en-US" sz="4000" b="1" dirty="0">
                <a:solidFill>
                  <a:schemeClr val="tx1"/>
                </a:solidFill>
                <a:cs typeface="Calibri" panose="020F0502020204030204" pitchFamily="34" charset="0"/>
              </a:rPr>
              <a:t>Metacognitive Note Catcher</a:t>
            </a:r>
          </a:p>
        </p:txBody>
      </p:sp>
      <p:sp>
        <p:nvSpPr>
          <p:cNvPr id="2" name="Google Shape;620;p62">
            <a:extLst>
              <a:ext uri="{FF2B5EF4-FFF2-40B4-BE49-F238E27FC236}">
                <a16:creationId xmlns:a16="http://schemas.microsoft.com/office/drawing/2014/main" id="{DAE582E5-DDBC-9CA7-9A50-58E96A7BB723}"/>
              </a:ext>
            </a:extLst>
          </p:cNvPr>
          <p:cNvSpPr txBox="1"/>
          <p:nvPr/>
        </p:nvSpPr>
        <p:spPr>
          <a:xfrm>
            <a:off x="4092315" y="6316381"/>
            <a:ext cx="6309360"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r>
              <a:rPr lang="en-US" sz="1600" b="0" i="0" u="none" strike="noStrike" cap="none" dirty="0">
                <a:solidFill>
                  <a:srgbClr val="000000"/>
                </a:solidFill>
                <a:latin typeface="Calibri" panose="020F0502020204030204" pitchFamily="34" charset="0"/>
                <a:cs typeface="Calibri" panose="020F0502020204030204" pitchFamily="34" charset="0"/>
                <a:sym typeface="Arial"/>
              </a:rPr>
              <a:t>adapted from Centre for Innovation and Excellence in Learning, 2017</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p:graphicFrame>
        <p:nvGraphicFramePr>
          <p:cNvPr id="8" name="Table 7">
            <a:extLst>
              <a:ext uri="{FF2B5EF4-FFF2-40B4-BE49-F238E27FC236}">
                <a16:creationId xmlns:a16="http://schemas.microsoft.com/office/drawing/2014/main" id="{1B58C167-AF1E-9A3B-7D1A-7BC078A4793F}"/>
              </a:ext>
            </a:extLst>
          </p:cNvPr>
          <p:cNvGraphicFramePr>
            <a:graphicFrameLocks noGrp="1"/>
          </p:cNvGraphicFramePr>
          <p:nvPr>
            <p:extLst>
              <p:ext uri="{D42A27DB-BD31-4B8C-83A1-F6EECF244321}">
                <p14:modId xmlns:p14="http://schemas.microsoft.com/office/powerpoint/2010/main" val="1774393524"/>
              </p:ext>
            </p:extLst>
          </p:nvPr>
        </p:nvGraphicFramePr>
        <p:xfrm>
          <a:off x="2824095" y="1805632"/>
          <a:ext cx="6543809" cy="3760780"/>
        </p:xfrm>
        <a:graphic>
          <a:graphicData uri="http://schemas.openxmlformats.org/drawingml/2006/table">
            <a:tbl>
              <a:tblPr firstRow="1" bandRow="1">
                <a:tableStyleId>{BDFCE55C-2086-4BDB-8479-FED7CA79D550}</a:tableStyleId>
              </a:tblPr>
              <a:tblGrid>
                <a:gridCol w="616306">
                  <a:extLst>
                    <a:ext uri="{9D8B030D-6E8A-4147-A177-3AD203B41FA5}">
                      <a16:colId xmlns:a16="http://schemas.microsoft.com/office/drawing/2014/main" val="2695911330"/>
                    </a:ext>
                  </a:extLst>
                </a:gridCol>
                <a:gridCol w="5346753">
                  <a:extLst>
                    <a:ext uri="{9D8B030D-6E8A-4147-A177-3AD203B41FA5}">
                      <a16:colId xmlns:a16="http://schemas.microsoft.com/office/drawing/2014/main" val="910809513"/>
                    </a:ext>
                  </a:extLst>
                </a:gridCol>
                <a:gridCol w="580750">
                  <a:extLst>
                    <a:ext uri="{9D8B030D-6E8A-4147-A177-3AD203B41FA5}">
                      <a16:colId xmlns:a16="http://schemas.microsoft.com/office/drawing/2014/main" val="1227946712"/>
                    </a:ext>
                  </a:extLst>
                </a:gridCol>
              </a:tblGrid>
              <a:tr h="752156">
                <a:tc gridSpan="3">
                  <a:txBody>
                    <a:bodyPr/>
                    <a:lstStyle/>
                    <a:p>
                      <a:pPr algn="ctr"/>
                      <a:r>
                        <a:rPr lang="en-US" sz="2100" dirty="0">
                          <a:solidFill>
                            <a:sysClr val="windowText" lastClr="000000"/>
                          </a:solidFill>
                          <a:latin typeface="+mn-lt"/>
                        </a:rPr>
                        <a:t>Metacognitive Note Catcher</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364313430"/>
                  </a:ext>
                </a:extLst>
              </a:tr>
              <a:tr h="752156">
                <a:tc row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latin typeface="+mn-lt"/>
                        </a:rPr>
                        <a:t>Beginning of Lesson (Plan &amp; Connect)</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332563909"/>
                  </a:ext>
                </a:extLst>
              </a:tr>
              <a:tr h="752156">
                <a:tc vMerge="1">
                  <a:txBody>
                    <a:bodyPr/>
                    <a:lstStyle/>
                    <a:p>
                      <a:endParaRPr lang="en-US" dirty="0"/>
                    </a:p>
                  </a:txBody>
                  <a:tcPr/>
                </a:tc>
                <a:tc>
                  <a:txBody>
                    <a:bodyPr/>
                    <a:lstStyle/>
                    <a:p>
                      <a:pPr algn="ctr"/>
                      <a:r>
                        <a:rPr lang="en-US" sz="2100" dirty="0">
                          <a:latin typeface="+mn-lt"/>
                        </a:rPr>
                        <a:t>During Lesson (Monitor &amp; Control)</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extLst>
                  <a:ext uri="{0D108BD9-81ED-4DB2-BD59-A6C34878D82A}">
                    <a16:rowId xmlns:a16="http://schemas.microsoft.com/office/drawing/2014/main" val="2010063708"/>
                  </a:ext>
                </a:extLst>
              </a:tr>
              <a:tr h="752156">
                <a:tc vMerge="1">
                  <a:txBody>
                    <a:bodyPr/>
                    <a:lstStyle/>
                    <a:p>
                      <a:endParaRPr lang="en-US" dirty="0"/>
                    </a:p>
                  </a:txBody>
                  <a:tcPr/>
                </a:tc>
                <a:tc>
                  <a:txBody>
                    <a:bodyPr/>
                    <a:lstStyle/>
                    <a:p>
                      <a:pPr algn="ctr"/>
                      <a:r>
                        <a:rPr lang="en-US" sz="2100" dirty="0">
                          <a:latin typeface="+mn-lt"/>
                        </a:rPr>
                        <a:t>End of Lesson (Reflect &amp; Evaluate)</a:t>
                      </a: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extLst>
                  <a:ext uri="{0D108BD9-81ED-4DB2-BD59-A6C34878D82A}">
                    <a16:rowId xmlns:a16="http://schemas.microsoft.com/office/drawing/2014/main" val="3686123226"/>
                  </a:ext>
                </a:extLst>
              </a:tr>
              <a:tr h="752156">
                <a:tc gridSpan="3">
                  <a:txBody>
                    <a:bodyPr/>
                    <a:lstStyle/>
                    <a:p>
                      <a:pPr algn="ctr"/>
                      <a:endParaRPr lang="en-US" sz="2100" dirty="0">
                        <a:latin typeface="+mn-lt"/>
                      </a:endParaRPr>
                    </a:p>
                  </a:txBody>
                  <a:tcPr marL="106668" marR="106668" marT="53334" marB="533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0484074"/>
                  </a:ext>
                </a:extLst>
              </a:tr>
            </a:tbl>
          </a:graphicData>
        </a:graphic>
      </p:graphicFrame>
    </p:spTree>
    <p:extLst>
      <p:ext uri="{BB962C8B-B14F-4D97-AF65-F5344CB8AC3E}">
        <p14:creationId xmlns:p14="http://schemas.microsoft.com/office/powerpoint/2010/main" val="4579339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EF01-23C5-01BC-519B-F93E38AD9D91}"/>
              </a:ext>
            </a:extLst>
          </p:cNvPr>
          <p:cNvSpPr>
            <a:spLocks noGrp="1"/>
          </p:cNvSpPr>
          <p:nvPr>
            <p:ph type="title"/>
          </p:nvPr>
        </p:nvSpPr>
        <p:spPr/>
        <p:txBody>
          <a:bodyPr/>
          <a:lstStyle/>
          <a:p>
            <a:r>
              <a:rPr lang="en-US" sz="4000" dirty="0"/>
              <a:t>Regulation of Cognition </a:t>
            </a:r>
            <a:r>
              <a:rPr lang="en-US" sz="4000" dirty="0">
                <a:solidFill>
                  <a:schemeClr val="accent1"/>
                </a:solidFill>
              </a:rPr>
              <a:t>Essential Questions</a:t>
            </a:r>
          </a:p>
        </p:txBody>
      </p:sp>
      <p:sp>
        <p:nvSpPr>
          <p:cNvPr id="3" name="Content Placeholder 2">
            <a:extLst>
              <a:ext uri="{FF2B5EF4-FFF2-40B4-BE49-F238E27FC236}">
                <a16:creationId xmlns:a16="http://schemas.microsoft.com/office/drawing/2014/main" id="{B50F10D8-3F3E-DC2A-DBC3-D1D4740F4BA3}"/>
              </a:ext>
            </a:extLst>
          </p:cNvPr>
          <p:cNvSpPr>
            <a:spLocks noGrp="1"/>
          </p:cNvSpPr>
          <p:nvPr>
            <p:ph idx="1"/>
          </p:nvPr>
        </p:nvSpPr>
        <p:spPr/>
        <p:txBody>
          <a:bodyPr/>
          <a:lstStyle/>
          <a:p>
            <a:r>
              <a:rPr lang="en-US" i="1" dirty="0"/>
              <a:t>How does the use of metacognitive processes for planning, monitoring, controlling, and evaluating influence student achievement?</a:t>
            </a:r>
          </a:p>
          <a:p>
            <a:pPr marL="0" indent="0">
              <a:buNone/>
            </a:pPr>
            <a:endParaRPr lang="en-US" i="1" dirty="0"/>
          </a:p>
          <a:p>
            <a:r>
              <a:rPr lang="en-US" i="1" dirty="0"/>
              <a:t>What strategies can learners use to improve regulation of their thinking?</a:t>
            </a:r>
          </a:p>
        </p:txBody>
      </p:sp>
    </p:spTree>
    <p:extLst>
      <p:ext uri="{BB962C8B-B14F-4D97-AF65-F5344CB8AC3E}">
        <p14:creationId xmlns:p14="http://schemas.microsoft.com/office/powerpoint/2010/main" val="359234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FC66-9637-9CF5-323F-B2B6B40165F3}"/>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#8</a:t>
            </a:r>
          </a:p>
        </p:txBody>
      </p:sp>
      <p:sp>
        <p:nvSpPr>
          <p:cNvPr id="3" name="Content Placeholder 2">
            <a:extLst>
              <a:ext uri="{FF2B5EF4-FFF2-40B4-BE49-F238E27FC236}">
                <a16:creationId xmlns:a16="http://schemas.microsoft.com/office/drawing/2014/main" id="{C57220B5-B443-6E40-56FD-28B2BF51B90A}"/>
              </a:ext>
            </a:extLst>
          </p:cNvPr>
          <p:cNvSpPr>
            <a:spLocks noGrp="1"/>
          </p:cNvSpPr>
          <p:nvPr>
            <p:ph idx="1"/>
          </p:nvPr>
        </p:nvSpPr>
        <p:spPr>
          <a:xfrm>
            <a:off x="838200" y="838200"/>
            <a:ext cx="10515600" cy="4834255"/>
          </a:xfrm>
        </p:spPr>
        <p:txBody>
          <a:bodyPr/>
          <a:lstStyle/>
          <a:p>
            <a:pPr marL="0" indent="0">
              <a:spcBef>
                <a:spcPts val="0"/>
              </a:spcBef>
              <a:buNone/>
            </a:pPr>
            <a:r>
              <a:rPr lang="en-US" sz="2800" b="1" dirty="0"/>
              <a:t>Key Terms</a:t>
            </a:r>
          </a:p>
          <a:p>
            <a:pPr marL="0" indent="0">
              <a:spcAft>
                <a:spcPts val="1200"/>
              </a:spcAft>
              <a:buNone/>
            </a:pPr>
            <a:r>
              <a:rPr lang="en-US" sz="2000" b="1" dirty="0"/>
              <a:t>Executive function </a:t>
            </a:r>
            <a:r>
              <a:rPr lang="en-US" sz="2000" dirty="0"/>
              <a:t>refers to using brain processes and mental faculties in goal-setting, planning, execution, reasoning, problem solving, working memory, and organization.</a:t>
            </a:r>
          </a:p>
          <a:p>
            <a:pPr marL="0" indent="0">
              <a:spcAft>
                <a:spcPts val="1200"/>
              </a:spcAft>
              <a:buNone/>
            </a:pPr>
            <a:r>
              <a:rPr lang="en-US" sz="2000" b="1" dirty="0"/>
              <a:t>Higher order thinking </a:t>
            </a:r>
            <a:r>
              <a:rPr lang="en-US" sz="2000" dirty="0"/>
              <a:t>includes using higher level thinking skills such as analyzing, synthesizing, and transferring knowledge to other applications.</a:t>
            </a:r>
          </a:p>
          <a:p>
            <a:pPr marL="0" indent="0">
              <a:spcAft>
                <a:spcPts val="1200"/>
              </a:spcAft>
              <a:buNone/>
            </a:pPr>
            <a:r>
              <a:rPr lang="en-US" sz="2000" b="1" dirty="0"/>
              <a:t>Knowledge of cognition </a:t>
            </a:r>
            <a:r>
              <a:rPr lang="en-US" sz="2000" dirty="0"/>
              <a:t>is the knowledge that learners have about themselves. It includes procedural, declarative, and conditional knowledge. </a:t>
            </a:r>
          </a:p>
          <a:p>
            <a:pPr marL="0" indent="0">
              <a:spcAft>
                <a:spcPts val="1200"/>
              </a:spcAft>
              <a:buNone/>
            </a:pPr>
            <a:r>
              <a:rPr lang="en-US" sz="2000" b="1" dirty="0"/>
              <a:t>Metacognition </a:t>
            </a:r>
            <a:r>
              <a:rPr lang="en-US" sz="2000" dirty="0"/>
              <a:t>refers to knowledge, awareness, and control of one’s own cognition and human cognition in general.</a:t>
            </a:r>
          </a:p>
          <a:p>
            <a:pPr marL="0" indent="0">
              <a:spcAft>
                <a:spcPts val="1200"/>
              </a:spcAft>
              <a:buNone/>
            </a:pPr>
            <a:r>
              <a:rPr lang="en-US" sz="2000" b="1" dirty="0"/>
              <a:t>Metacognitive controlling </a:t>
            </a:r>
            <a:r>
              <a:rPr lang="en-US" sz="2000" dirty="0"/>
              <a:t>is the cognitive ability to stay focused on the learning task or goal by ignoring distractions and refraining from responding to negative stimuli. </a:t>
            </a:r>
          </a:p>
          <a:p>
            <a:pPr marL="0" indent="0">
              <a:spcAft>
                <a:spcPts val="1200"/>
              </a:spcAft>
              <a:buNone/>
            </a:pPr>
            <a:r>
              <a:rPr lang="en-US" sz="2000" b="1" dirty="0"/>
              <a:t>Metacognitive Culture </a:t>
            </a:r>
            <a:r>
              <a:rPr lang="en-US" sz="2000" dirty="0"/>
              <a:t>refers to an environment that promotes and models a knowledge and learner centered classroom where students engage in meaningful and complex tasks using reflection, critical thinking, and strategic strategies to achieve success.</a:t>
            </a:r>
          </a:p>
        </p:txBody>
      </p:sp>
    </p:spTree>
    <p:extLst>
      <p:ext uri="{BB962C8B-B14F-4D97-AF65-F5344CB8AC3E}">
        <p14:creationId xmlns:p14="http://schemas.microsoft.com/office/powerpoint/2010/main" val="22358656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A3FB86-EF8C-F3C3-6DC3-B89A9C438B99}"/>
              </a:ext>
            </a:extLst>
          </p:cNvPr>
          <p:cNvSpPr>
            <a:spLocks noGrp="1"/>
          </p:cNvSpPr>
          <p:nvPr>
            <p:ph type="title"/>
          </p:nvPr>
        </p:nvSpPr>
        <p:spPr>
          <a:xfrm>
            <a:off x="838199" y="365125"/>
            <a:ext cx="6892637" cy="1325563"/>
          </a:xfrm>
        </p:spPr>
        <p:txBody>
          <a:bodyPr/>
          <a:lstStyle/>
          <a:p>
            <a:r>
              <a:rPr lang="en-US" sz="4400" dirty="0">
                <a:latin typeface="Calibri"/>
                <a:ea typeface="Calibri"/>
                <a:cs typeface="Calibri"/>
                <a:sym typeface="Calibri"/>
              </a:rPr>
              <a:t>Next Steps Action Plan, Part 2</a:t>
            </a:r>
            <a:endParaRPr lang="en-US" dirty="0"/>
          </a:p>
        </p:txBody>
      </p:sp>
      <p:sp>
        <p:nvSpPr>
          <p:cNvPr id="5" name="Content Placeholder 4">
            <a:extLst>
              <a:ext uri="{FF2B5EF4-FFF2-40B4-BE49-F238E27FC236}">
                <a16:creationId xmlns:a16="http://schemas.microsoft.com/office/drawing/2014/main" id="{450918A1-13C2-7C54-5DC6-BA1E690890FA}"/>
              </a:ext>
            </a:extLst>
          </p:cNvPr>
          <p:cNvSpPr>
            <a:spLocks noGrp="1"/>
          </p:cNvSpPr>
          <p:nvPr>
            <p:ph sz="half" idx="1"/>
          </p:nvPr>
        </p:nvSpPr>
        <p:spPr>
          <a:xfrm>
            <a:off x="838200" y="1690688"/>
            <a:ext cx="4962525" cy="4486275"/>
          </a:xfrm>
        </p:spPr>
        <p:txBody>
          <a:bodyPr/>
          <a:lstStyle/>
          <a:p>
            <a:pPr marL="0" marR="0" lvl="0" indent="0" algn="ctr" rtl="0">
              <a:lnSpc>
                <a:spcPct val="100000"/>
              </a:lnSpc>
              <a:spcBef>
                <a:spcPts val="0"/>
              </a:spcBef>
              <a:spcAft>
                <a:spcPts val="0"/>
              </a:spcAft>
              <a:buNone/>
            </a:pPr>
            <a:r>
              <a:rPr lang="en-US" sz="2400" b="1" i="0" u="none" strike="noStrike" cap="none" dirty="0">
                <a:solidFill>
                  <a:schemeClr val="accent1"/>
                </a:solidFill>
                <a:latin typeface="Calibri"/>
                <a:ea typeface="Calibri"/>
                <a:cs typeface="Calibri"/>
                <a:sym typeface="Calibri"/>
              </a:rPr>
              <a:t>Regulation of Cognition</a:t>
            </a:r>
            <a:endParaRPr lang="en-US" sz="2400" b="1" dirty="0">
              <a:solidFill>
                <a:schemeClr val="accent1"/>
              </a:solidFill>
            </a:endParaRPr>
          </a:p>
          <a:p>
            <a:pPr marL="0" marR="0" lvl="0" indent="0" algn="ctr" rtl="0">
              <a:lnSpc>
                <a:spcPct val="100000"/>
              </a:lnSpc>
              <a:spcBef>
                <a:spcPts val="0"/>
              </a:spcBef>
              <a:spcAft>
                <a:spcPts val="0"/>
              </a:spcAft>
              <a:buNone/>
            </a:pPr>
            <a:endParaRPr lang="en-US" sz="2400" i="0" u="none" strike="noStrike" cap="none" dirty="0">
              <a:latin typeface="Calibri" panose="020F0502020204030204" pitchFamily="34" charset="0"/>
              <a:ea typeface="Arial"/>
              <a:cs typeface="Calibri" panose="020F0502020204030204" pitchFamily="34" charset="0"/>
              <a:sym typeface="Arial"/>
            </a:endParaRPr>
          </a:p>
          <a:p>
            <a:pPr marL="233363" indent="-233363">
              <a:spcAft>
                <a:spcPts val="600"/>
              </a:spcAft>
            </a:pPr>
            <a:r>
              <a:rPr lang="en-US" dirty="0"/>
              <a:t>Review strategies to strengthen regulation of cognition</a:t>
            </a:r>
          </a:p>
          <a:p>
            <a:pPr marL="233363" indent="-233363">
              <a:spcAft>
                <a:spcPts val="600"/>
              </a:spcAft>
            </a:pPr>
            <a:r>
              <a:rPr lang="en-US" dirty="0"/>
              <a:t>Develop a plan to enhance regulation of cognition (planning, monitoring, controlling, and evaluating) for your content/classroom</a:t>
            </a:r>
          </a:p>
        </p:txBody>
      </p:sp>
      <p:pic>
        <p:nvPicPr>
          <p:cNvPr id="2" name="Picture 1" descr="A piece of the next steps action plan. ">
            <a:extLst>
              <a:ext uri="{FF2B5EF4-FFF2-40B4-BE49-F238E27FC236}">
                <a16:creationId xmlns:a16="http://schemas.microsoft.com/office/drawing/2014/main" id="{C49B0E14-FA65-C949-505D-95C2532EDC7B}"/>
              </a:ext>
            </a:extLst>
          </p:cNvPr>
          <p:cNvPicPr>
            <a:picLocks noChangeAspect="1"/>
          </p:cNvPicPr>
          <p:nvPr/>
        </p:nvPicPr>
        <p:blipFill>
          <a:blip r:embed="rId3"/>
          <a:srcRect/>
          <a:stretch/>
        </p:blipFill>
        <p:spPr>
          <a:xfrm>
            <a:off x="5948362" y="1717851"/>
            <a:ext cx="5948363" cy="3780405"/>
          </a:xfrm>
          <a:prstGeom prst="rect">
            <a:avLst/>
          </a:prstGeom>
          <a:ln>
            <a:solidFill>
              <a:schemeClr val="bg1">
                <a:lumMod val="50000"/>
              </a:schemeClr>
            </a:solidFill>
          </a:ln>
        </p:spPr>
      </p:pic>
    </p:spTree>
    <p:extLst>
      <p:ext uri="{BB962C8B-B14F-4D97-AF65-F5344CB8AC3E}">
        <p14:creationId xmlns:p14="http://schemas.microsoft.com/office/powerpoint/2010/main" val="36282108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BC50-71CC-268C-4029-7CEBFF8E5D23}"/>
              </a:ext>
            </a:extLst>
          </p:cNvPr>
          <p:cNvSpPr>
            <a:spLocks noGrp="1"/>
          </p:cNvSpPr>
          <p:nvPr>
            <p:ph type="title"/>
          </p:nvPr>
        </p:nvSpPr>
        <p:spPr/>
        <p:txBody>
          <a:bodyPr/>
          <a:lstStyle/>
          <a:p>
            <a:r>
              <a:rPr lang="en-US" sz="4400" dirty="0"/>
              <a:t>Closing and Thank You!</a:t>
            </a:r>
            <a:endParaRPr lang="en-US" dirty="0"/>
          </a:p>
        </p:txBody>
      </p:sp>
      <p:sp>
        <p:nvSpPr>
          <p:cNvPr id="3" name="Content Placeholder 2">
            <a:extLst>
              <a:ext uri="{FF2B5EF4-FFF2-40B4-BE49-F238E27FC236}">
                <a16:creationId xmlns:a16="http://schemas.microsoft.com/office/drawing/2014/main" id="{3841AF52-8CA1-5D7D-CC6C-CABDBD6B3272}"/>
              </a:ext>
            </a:extLst>
          </p:cNvPr>
          <p:cNvSpPr>
            <a:spLocks noGrp="1"/>
          </p:cNvSpPr>
          <p:nvPr>
            <p:ph idx="1"/>
          </p:nvPr>
        </p:nvSpPr>
        <p:spPr>
          <a:xfrm>
            <a:off x="838200" y="1600201"/>
            <a:ext cx="10515600" cy="876300"/>
          </a:xfrm>
        </p:spPr>
        <p:txBody>
          <a:bodyPr/>
          <a:lstStyle/>
          <a:p>
            <a:pPr marL="152401" lvl="0" indent="0" rtl="0">
              <a:lnSpc>
                <a:spcPct val="90000"/>
              </a:lnSpc>
              <a:spcBef>
                <a:spcPts val="1000"/>
              </a:spcBef>
              <a:spcAft>
                <a:spcPts val="0"/>
              </a:spcAft>
              <a:buSzPts val="1800"/>
              <a:buNone/>
            </a:pPr>
            <a:r>
              <a:rPr lang="en-US" dirty="0"/>
              <a:t>For more information, contact </a:t>
            </a:r>
          </a:p>
          <a:p>
            <a:pPr marL="152401" lvl="0" indent="0" rtl="0">
              <a:lnSpc>
                <a:spcPct val="90000"/>
              </a:lnSpc>
              <a:spcBef>
                <a:spcPts val="1000"/>
              </a:spcBef>
              <a:spcAft>
                <a:spcPts val="0"/>
              </a:spcAft>
              <a:buSzPts val="1800"/>
              <a:buNone/>
            </a:pPr>
            <a:endParaRPr lang="en-US" dirty="0"/>
          </a:p>
        </p:txBody>
      </p:sp>
      <p:sp>
        <p:nvSpPr>
          <p:cNvPr id="4" name="Content Placeholder 2">
            <a:extLst>
              <a:ext uri="{FF2B5EF4-FFF2-40B4-BE49-F238E27FC236}">
                <a16:creationId xmlns:a16="http://schemas.microsoft.com/office/drawing/2014/main" id="{475B03B0-1E42-EFEF-B88E-C93AD256D9CA}"/>
              </a:ext>
            </a:extLst>
          </p:cNvPr>
          <p:cNvSpPr txBox="1">
            <a:spLocks/>
          </p:cNvSpPr>
          <p:nvPr/>
        </p:nvSpPr>
        <p:spPr>
          <a:xfrm>
            <a:off x="838200" y="5438776"/>
            <a:ext cx="10515600" cy="87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1" marR="0" lvl="0" indent="0" algn="l" defTabSz="914400" rtl="0" eaLnBrk="1" fontAlgn="auto" latinLnBrk="0" hangingPunct="1">
              <a:lnSpc>
                <a:spcPct val="90000"/>
              </a:lnSpc>
              <a:spcBef>
                <a:spcPts val="1000"/>
              </a:spcBef>
              <a:spcAft>
                <a:spcPts val="0"/>
              </a:spcAft>
              <a:buClrTx/>
              <a:buSzPts val="1800"/>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Note: References are on the following slides</a:t>
            </a:r>
          </a:p>
          <a:p>
            <a:pPr marL="152401" marR="0" lvl="0" indent="0" algn="l" defTabSz="914400" rtl="0" eaLnBrk="1" fontAlgn="auto" latinLnBrk="0" hangingPunct="1">
              <a:lnSpc>
                <a:spcPct val="90000"/>
              </a:lnSpc>
              <a:spcBef>
                <a:spcPts val="1000"/>
              </a:spcBef>
              <a:spcAft>
                <a:spcPts val="0"/>
              </a:spcAft>
              <a:buClrTx/>
              <a:buSzPts val="1800"/>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6040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Shape 857"/>
        <p:cNvGrpSpPr/>
        <p:nvPr/>
      </p:nvGrpSpPr>
      <p:grpSpPr>
        <a:xfrm>
          <a:off x="0" y="0"/>
          <a:ext cx="0" cy="0"/>
          <a:chOff x="0" y="0"/>
          <a:chExt cx="0" cy="0"/>
        </a:xfrm>
      </p:grpSpPr>
      <p:sp>
        <p:nvSpPr>
          <p:cNvPr id="860" name="Google Shape;860;p86"/>
          <p:cNvSpPr txBox="1">
            <a:spLocks noGrp="1"/>
          </p:cNvSpPr>
          <p:nvPr>
            <p:ph type="title"/>
          </p:nvPr>
        </p:nvSpPr>
        <p:spPr>
          <a:xfrm>
            <a:off x="838200" y="365126"/>
            <a:ext cx="10515600" cy="642039"/>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dk1"/>
              </a:buClr>
              <a:buSzPts val="3200"/>
              <a:buFont typeface="Corbel"/>
              <a:buNone/>
            </a:pPr>
            <a:r>
              <a:rPr lang="en-US" b="0" dirty="0"/>
              <a:t>Part 2 References</a:t>
            </a:r>
          </a:p>
        </p:txBody>
      </p:sp>
      <p:sp>
        <p:nvSpPr>
          <p:cNvPr id="859" name="Google Shape;859;p86"/>
          <p:cNvSpPr txBox="1">
            <a:spLocks noGrp="1"/>
          </p:cNvSpPr>
          <p:nvPr>
            <p:ph idx="1"/>
          </p:nvPr>
        </p:nvSpPr>
        <p:spPr>
          <a:xfrm>
            <a:off x="838200" y="1225296"/>
            <a:ext cx="10515600" cy="4494784"/>
          </a:xfrm>
          <a:prstGeom prst="rect">
            <a:avLst/>
          </a:prstGeom>
          <a:noFill/>
          <a:ln>
            <a:noFill/>
          </a:ln>
        </p:spPr>
        <p:txBody>
          <a:bodyPr spcFirstLastPara="1" wrap="square" lIns="91425" tIns="45700" rIns="91425" bIns="45700" anchor="t" anchorCtr="0">
            <a:noAutofit/>
          </a:bodyPr>
          <a:lstStyle/>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AW Teaching. (2016, January 23).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Predictions: Grammar activity “What will happen?”</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[Video]. YouTube. </a:t>
            </a:r>
            <a:r>
              <a:rPr lang="en-US" sz="12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https://www.youtube.com/watch?v=qyzaLMHxVw0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Centre for Innovation and Excellence in Learning. (2017, August).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and Learning Handbook</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[PDF file]. Vancouver Island University. </a:t>
            </a:r>
            <a:r>
              <a:rPr lang="en-US" sz="12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https://ciel.viu.ca/sites/default/files/web-aug-17-viu-new-faculty-handbook-print.pdf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Cherry, K. (2023, April 18).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Cognition in psychology</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Verywell</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Mind.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https://www.verywellmind.com/what-is-cognition-2794982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CogniFit</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Planning: Neuropsychology of the executive functions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https://www.cognifit.com/science/planning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Edutopia. (2014, August 14). </a:t>
            </a:r>
            <a:r>
              <a:rPr lang="en-US" sz="1200" i="1"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tool for documenting understanding</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7"/>
              </a:rPr>
              <a:t>https://www.edutopia.org/practice/creating-travel-journals-assess-learning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Edutopia. (2014, August 18).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Travel journals: Student-created textbooks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[Video]. YouTube. </a:t>
            </a:r>
            <a:r>
              <a:rPr lang="en-US" sz="12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8"/>
              </a:rPr>
              <a:t>https://www.edutopia.org/video/travel-journals-student-created-textbooks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Edutopia. (2019, May 14).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powerful effects of drawing on learning</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9"/>
              </a:rPr>
              <a:t>https://www.edutopia.org/video/powerful-effects-drawing-learning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Finley, T. (2017, August 14). Generating effective questions.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Edutopia</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0"/>
              </a:rPr>
              <a:t>https://www.edutopia.org/blog/new-classroom-questioning-techniques-todd-finley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000"/>
              </a:spcAft>
              <a:buNone/>
            </a:pPr>
            <a:r>
              <a:rPr lang="en-US" sz="1200" u="sng"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Kesty</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 (2022, December 12). </a:t>
            </a:r>
            <a:r>
              <a:rPr lang="en-US" sz="1200" i="1"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Ways to help students learn from their tests</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Edutopia. </a:t>
            </a:r>
            <a:r>
              <a:rPr lang="en-US" sz="12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1"/>
              </a:rPr>
              <a:t>https://www.edutopia.org/article/3-ways-to-help-students-learn-from-their-tests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King, M., &amp; LeVan, K.S. (2016, July 18).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Ways audio recording can boost classroom learning</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Edutopia. </a:t>
            </a:r>
            <a:r>
              <a:rPr lang="en-US" sz="1200" u="none" strike="noStrik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2"/>
              </a:rPr>
              <a:t>https://www.edutopia.org/discussion/4-ways-audio-recording-can-boost-classroom-learning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Shape 857"/>
        <p:cNvGrpSpPr/>
        <p:nvPr/>
      </p:nvGrpSpPr>
      <p:grpSpPr>
        <a:xfrm>
          <a:off x="0" y="0"/>
          <a:ext cx="0" cy="0"/>
          <a:chOff x="0" y="0"/>
          <a:chExt cx="0" cy="0"/>
        </a:xfrm>
      </p:grpSpPr>
      <p:sp>
        <p:nvSpPr>
          <p:cNvPr id="860" name="Google Shape;860;p86"/>
          <p:cNvSpPr txBox="1">
            <a:spLocks noGrp="1"/>
          </p:cNvSpPr>
          <p:nvPr>
            <p:ph type="title"/>
          </p:nvPr>
        </p:nvSpPr>
        <p:spPr>
          <a:xfrm>
            <a:off x="838200" y="365126"/>
            <a:ext cx="10515600" cy="642039"/>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dk1"/>
              </a:buClr>
              <a:buSzPts val="3200"/>
              <a:buFont typeface="Corbel"/>
              <a:buNone/>
            </a:pPr>
            <a:r>
              <a:rPr lang="en-US" b="0" dirty="0"/>
              <a:t>Part 2 References, continued</a:t>
            </a:r>
          </a:p>
        </p:txBody>
      </p:sp>
      <p:sp>
        <p:nvSpPr>
          <p:cNvPr id="859" name="Google Shape;859;p86"/>
          <p:cNvSpPr txBox="1">
            <a:spLocks noGrp="1"/>
          </p:cNvSpPr>
          <p:nvPr>
            <p:ph idx="1"/>
          </p:nvPr>
        </p:nvSpPr>
        <p:spPr>
          <a:xfrm>
            <a:off x="838200" y="1225296"/>
            <a:ext cx="10515600" cy="4494784"/>
          </a:xfrm>
          <a:prstGeom prst="rect">
            <a:avLst/>
          </a:prstGeom>
          <a:noFill/>
          <a:ln>
            <a:noFill/>
          </a:ln>
        </p:spPr>
        <p:txBody>
          <a:bodyPr spcFirstLastPara="1" wrap="square" lIns="91425" tIns="45700" rIns="91425" bIns="45700" anchor="t" anchorCtr="0">
            <a:noAutofit/>
          </a:bodyPr>
          <a:lstStyle/>
          <a:p>
            <a:pPr marL="457200" marR="0" indent="-457200">
              <a:lnSpc>
                <a:spcPct val="107000"/>
              </a:lnSpc>
              <a:spcBef>
                <a:spcPts val="0"/>
              </a:spcBef>
              <a:spcAft>
                <a:spcPts val="1000"/>
              </a:spcAft>
              <a:buNone/>
            </a:pPr>
            <a:r>
              <a:rPr lang="en-US" sz="1200" kern="0" dirty="0" err="1">
                <a:solidFill>
                  <a:srgbClr val="000000"/>
                </a:solidFill>
                <a:effectLst/>
                <a:ea typeface="Times New Roman" panose="02020603050405020304" pitchFamily="18" charset="0"/>
                <a:cs typeface="Calibri" panose="020F0502020204030204" pitchFamily="34" charset="0"/>
              </a:rPr>
              <a:t>Kuypers</a:t>
            </a:r>
            <a:r>
              <a:rPr lang="en-US" sz="1200" kern="0" dirty="0">
                <a:solidFill>
                  <a:srgbClr val="000000"/>
                </a:solidFill>
                <a:effectLst/>
                <a:ea typeface="Times New Roman" panose="02020603050405020304" pitchFamily="18" charset="0"/>
                <a:cs typeface="Calibri" panose="020F0502020204030204" pitchFamily="34" charset="0"/>
              </a:rPr>
              <a:t>, L. (n.d.). </a:t>
            </a:r>
            <a:r>
              <a:rPr lang="en-US" sz="1200" i="1" kern="0" dirty="0">
                <a:solidFill>
                  <a:srgbClr val="000000"/>
                </a:solidFill>
                <a:effectLst/>
                <a:ea typeface="Times New Roman" panose="02020603050405020304" pitchFamily="18" charset="0"/>
                <a:cs typeface="Calibri" panose="020F0502020204030204" pitchFamily="34" charset="0"/>
              </a:rPr>
              <a:t>How to support self-regulation across disciplines</a:t>
            </a:r>
            <a:r>
              <a:rPr lang="en-US" sz="1200" kern="0" dirty="0">
                <a:solidFill>
                  <a:srgbClr val="000000"/>
                </a:solidFill>
                <a:effectLst/>
                <a:ea typeface="Times New Roman" panose="02020603050405020304" pitchFamily="18" charset="0"/>
                <a:cs typeface="Calibri" panose="020F0502020204030204" pitchFamily="34" charset="0"/>
              </a:rPr>
              <a:t>. Crisis Prevention Institute. </a:t>
            </a:r>
            <a:r>
              <a:rPr lang="en-US" sz="1200" u="none" strike="noStrike" kern="0" dirty="0">
                <a:solidFill>
                  <a:srgbClr val="000000"/>
                </a:solidFill>
                <a:effectLst/>
                <a:ea typeface="Times New Roman" panose="02020603050405020304" pitchFamily="18" charset="0"/>
                <a:cs typeface="Calibri" panose="020F0502020204030204" pitchFamily="34" charset="0"/>
                <a:hlinkClick r:id="rId3"/>
              </a:rPr>
              <a:t>https://platform.crisisprevention.com/CPI/media/Media/download/PDF_SRAD.pdf</a:t>
            </a:r>
            <a:endParaRPr lang="en-US" sz="1200" kern="1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err="1">
                <a:solidFill>
                  <a:srgbClr val="000000"/>
                </a:solidFill>
                <a:effectLst/>
                <a:ea typeface="Times New Roman" panose="02020603050405020304" pitchFamily="18" charset="0"/>
                <a:cs typeface="Calibri" panose="020F0502020204030204" pitchFamily="34" charset="0"/>
              </a:rPr>
              <a:t>Kuypers</a:t>
            </a:r>
            <a:r>
              <a:rPr lang="en-US" sz="1200" kern="0" dirty="0">
                <a:solidFill>
                  <a:srgbClr val="000000"/>
                </a:solidFill>
                <a:effectLst/>
                <a:ea typeface="Times New Roman" panose="02020603050405020304" pitchFamily="18" charset="0"/>
                <a:cs typeface="Calibri" panose="020F0502020204030204" pitchFamily="34" charset="0"/>
              </a:rPr>
              <a:t>, L. (2011). </a:t>
            </a:r>
            <a:r>
              <a:rPr lang="en-US" sz="1200" i="1" kern="0" dirty="0">
                <a:solidFill>
                  <a:srgbClr val="000000"/>
                </a:solidFill>
                <a:effectLst/>
                <a:ea typeface="Times New Roman" panose="02020603050405020304" pitchFamily="18" charset="0"/>
                <a:cs typeface="Calibri" panose="020F0502020204030204" pitchFamily="34" charset="0"/>
              </a:rPr>
              <a:t>The zones of regulation: A curriculum designed to foster self-regulation and emotional control</a:t>
            </a:r>
            <a:r>
              <a:rPr lang="en-US" sz="1200" kern="0" dirty="0">
                <a:solidFill>
                  <a:srgbClr val="000000"/>
                </a:solidFill>
                <a:effectLst/>
                <a:ea typeface="Times New Roman" panose="02020603050405020304" pitchFamily="18" charset="0"/>
                <a:cs typeface="Calibri" panose="020F0502020204030204" pitchFamily="34" charset="0"/>
              </a:rPr>
              <a:t>. Think Social Publishing.</a:t>
            </a:r>
            <a:endParaRPr lang="en-US" sz="1200" kern="1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ea typeface="Times New Roman" panose="02020603050405020304" pitchFamily="18" charset="0"/>
                <a:cs typeface="Calibri" panose="020F0502020204030204" pitchFamily="34" charset="0"/>
              </a:rPr>
              <a:t>Lasater, M. (2009). </a:t>
            </a:r>
            <a:r>
              <a:rPr lang="en-US" sz="1200" i="1" kern="0" dirty="0">
                <a:solidFill>
                  <a:srgbClr val="000000"/>
                </a:solidFill>
                <a:effectLst/>
                <a:ea typeface="Times New Roman" panose="02020603050405020304" pitchFamily="18" charset="0"/>
                <a:cs typeface="Calibri" panose="020F0502020204030204" pitchFamily="34" charset="0"/>
              </a:rPr>
              <a:t>RTI and the paraeducator’s roles: Effective teaming</a:t>
            </a:r>
            <a:r>
              <a:rPr lang="en-US" sz="1200" kern="0" dirty="0">
                <a:solidFill>
                  <a:srgbClr val="000000"/>
                </a:solidFill>
                <a:effectLst/>
                <a:ea typeface="Times New Roman" panose="02020603050405020304" pitchFamily="18" charset="0"/>
                <a:cs typeface="Calibri" panose="020F0502020204030204" pitchFamily="34" charset="0"/>
              </a:rPr>
              <a:t>. National Professional Resources.</a:t>
            </a:r>
            <a:endParaRPr lang="en-US" sz="1200" kern="100" dirty="0">
              <a:effectLst/>
              <a:ea typeface="Calibri" panose="020F0502020204030204" pitchFamily="34" charset="0"/>
              <a:cs typeface="Times New Roman" panose="02020603050405020304" pitchFamily="18" charset="0"/>
            </a:endParaRPr>
          </a:p>
          <a:p>
            <a:pPr marL="454025" indent="-682625" defTabSz="942289">
              <a:buClr>
                <a:srgbClr val="000000"/>
              </a:buClr>
              <a:buSzPct val="25000"/>
              <a:buNone/>
              <a:defRPr/>
            </a:pPr>
            <a:r>
              <a:rPr lang="en-US" sz="1200" kern="0" dirty="0">
                <a:solidFill>
                  <a:srgbClr val="000000"/>
                </a:solidFill>
                <a:effectLst/>
                <a:ea typeface="Times New Roman" panose="02020603050405020304" pitchFamily="18" charset="0"/>
                <a:cs typeface="Calibri" panose="020F0502020204030204" pitchFamily="34" charset="0"/>
              </a:rPr>
              <a:t>Missouri Department of Elementary &amp; Secondary Education. (n.d.). </a:t>
            </a:r>
            <a:r>
              <a:rPr lang="en-US" sz="1200" i="1" kern="0" dirty="0">
                <a:solidFill>
                  <a:srgbClr val="000000"/>
                </a:solidFill>
                <a:effectLst/>
                <a:ea typeface="Times New Roman" panose="02020603050405020304" pitchFamily="18" charset="0"/>
                <a:cs typeface="Calibri" panose="020F0502020204030204" pitchFamily="34" charset="0"/>
              </a:rPr>
              <a:t>Leader standards</a:t>
            </a:r>
            <a:r>
              <a:rPr lang="en-US" sz="1200" kern="0" dirty="0">
                <a:solidFill>
                  <a:srgbClr val="000000"/>
                </a:solidFill>
                <a:effectLst/>
                <a:ea typeface="Times New Roman" panose="02020603050405020304" pitchFamily="18" charset="0"/>
                <a:cs typeface="Calibri" panose="020F0502020204030204" pitchFamily="34" charset="0"/>
              </a:rPr>
              <a:t>. </a:t>
            </a:r>
            <a:r>
              <a:rPr lang="en-US" sz="1200" u="sng" kern="0" dirty="0">
                <a:solidFill>
                  <a:srgbClr val="000000"/>
                </a:solidFill>
                <a:effectLst/>
                <a:ea typeface="Times New Roman" panose="02020603050405020304" pitchFamily="18" charset="0"/>
                <a:cs typeface="Calibri" panose="020F0502020204030204" pitchFamily="34" charset="0"/>
                <a:hlinkClick r:id="rId4"/>
              </a:rPr>
              <a:t>https://dese.mo.gov/media/pdf/oeq-ed-leaderstandards</a:t>
            </a:r>
            <a:endParaRPr lang="en-US" sz="1200" u="sng" kern="0" dirty="0">
              <a:solidFill>
                <a:srgbClr val="000000"/>
              </a:solidFill>
              <a:effectLst/>
              <a:ea typeface="Times New Roman" panose="02020603050405020304" pitchFamily="18" charset="0"/>
              <a:cs typeface="Calibri" panose="020F0502020204030204" pitchFamily="34" charset="0"/>
            </a:endParaRPr>
          </a:p>
          <a:p>
            <a:pPr marL="454025" indent="-682625" defTabSz="942289">
              <a:buClr>
                <a:srgbClr val="000000"/>
              </a:buClr>
              <a:buSzPct val="25000"/>
              <a:buNone/>
              <a:defRPr/>
            </a:pPr>
            <a:endParaRPr lang="en-US" sz="1200" kern="0" dirty="0">
              <a:solidFill>
                <a:srgbClr val="000000"/>
              </a:solidFill>
              <a:effectLst/>
              <a:ea typeface="Times New Roman" panose="02020603050405020304" pitchFamily="18" charset="0"/>
              <a:cs typeface="Calibri" panose="020F0502020204030204" pitchFamily="34" charset="0"/>
            </a:endParaRPr>
          </a:p>
          <a:p>
            <a:pPr marL="454025" indent="-682625" defTabSz="942289">
              <a:buClr>
                <a:srgbClr val="000000"/>
              </a:buClr>
              <a:buSzPct val="25000"/>
              <a:buNone/>
              <a:defRPr/>
            </a:pPr>
            <a:r>
              <a:rPr lang="en-US" sz="1200" kern="0" dirty="0">
                <a:solidFill>
                  <a:srgbClr val="000000"/>
                </a:solidFill>
                <a:effectLst/>
                <a:ea typeface="Times New Roman" panose="02020603050405020304" pitchFamily="18" charset="0"/>
                <a:cs typeface="Calibri" panose="020F0502020204030204" pitchFamily="34" charset="0"/>
              </a:rPr>
              <a:t>Missouri Department of Elementary &amp; Secondary Education. (n.d.). </a:t>
            </a:r>
            <a:r>
              <a:rPr lang="en-US" sz="1200" i="1" kern="0" dirty="0">
                <a:solidFill>
                  <a:srgbClr val="000000"/>
                </a:solidFill>
                <a:effectLst/>
                <a:ea typeface="Times New Roman" panose="02020603050405020304" pitchFamily="18" charset="0"/>
                <a:cs typeface="Calibri" panose="020F0502020204030204" pitchFamily="34" charset="0"/>
              </a:rPr>
              <a:t>Teacher standards</a:t>
            </a:r>
            <a:r>
              <a:rPr lang="en-US" sz="1200" kern="0" dirty="0">
                <a:solidFill>
                  <a:srgbClr val="000000"/>
                </a:solidFill>
                <a:effectLst/>
                <a:ea typeface="Times New Roman" panose="02020603050405020304" pitchFamily="18" charset="0"/>
                <a:cs typeface="Calibri" panose="020F0502020204030204" pitchFamily="34" charset="0"/>
              </a:rPr>
              <a:t>. </a:t>
            </a:r>
            <a:r>
              <a:rPr lang="en-US" sz="1200" kern="0" dirty="0">
                <a:solidFill>
                  <a:srgbClr val="000000"/>
                </a:solidFill>
                <a:effectLst/>
                <a:ea typeface="Times New Roman" panose="02020603050405020304" pitchFamily="18" charset="0"/>
                <a:cs typeface="Calibri" panose="020F0502020204030204" pitchFamily="34" charset="0"/>
                <a:hlinkClick r:id="rId5"/>
              </a:rPr>
              <a:t>https://dese.mo.gov/media/pdf/oeq-ed-teachstandards</a:t>
            </a:r>
            <a:endParaRPr lang="en-US" sz="1200" kern="100" dirty="0">
              <a:effectLst/>
              <a:ea typeface="Calibri" panose="020F0502020204030204" pitchFamily="34" charset="0"/>
              <a:cs typeface="Times New Roman" panose="02020603050405020304" pitchFamily="18" charset="0"/>
            </a:endParaRPr>
          </a:p>
          <a:p>
            <a:pPr marL="454025" marR="0" lvl="0" indent="-682625" algn="l" defTabSz="942289" rtl="0" eaLnBrk="1" fontAlgn="auto" latinLnBrk="0" hangingPunct="1">
              <a:lnSpc>
                <a:spcPct val="100000"/>
              </a:lnSpc>
              <a:spcBef>
                <a:spcPts val="0"/>
              </a:spcBef>
              <a:spcAft>
                <a:spcPts val="0"/>
              </a:spcAft>
              <a:buClr>
                <a:srgbClr val="000000"/>
              </a:buClr>
              <a:buSzPct val="25000"/>
              <a:buFont typeface="Arial"/>
              <a:buNone/>
              <a:tabLst/>
              <a:defRPr/>
            </a:pPr>
            <a:endParaRPr kumimoji="0" lang="en-US" sz="1200" b="0" i="0" u="none" strike="noStrike" kern="0" cap="none" spc="0" normalizeH="0" baseline="0" noProof="0" dirty="0">
              <a:ln>
                <a:noFill/>
              </a:ln>
              <a:effectLst/>
              <a:uLnTx/>
              <a:uFillTx/>
              <a:cs typeface="Calibri"/>
              <a:sym typeface="Calibri"/>
            </a:endParaRPr>
          </a:p>
          <a:p>
            <a:pPr marL="454025" marR="0" lvl="0" indent="-682625" algn="l" defTabSz="942289" rtl="0" eaLnBrk="1" fontAlgn="auto"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0" cap="none" spc="0" normalizeH="0" baseline="0" noProof="0" dirty="0" err="1">
                <a:ln>
                  <a:noFill/>
                </a:ln>
                <a:effectLst/>
                <a:uLnTx/>
                <a:uFillTx/>
                <a:cs typeface="Calibri"/>
                <a:sym typeface="Calibri"/>
              </a:rPr>
              <a:t>MoEdu</a:t>
            </a:r>
            <a:r>
              <a:rPr kumimoji="0" lang="en-US" sz="1200" b="0" i="0" u="none" strike="noStrike" kern="0" cap="none" spc="0" normalizeH="0" baseline="0" noProof="0" dirty="0">
                <a:ln>
                  <a:noFill/>
                </a:ln>
                <a:effectLst/>
                <a:uLnTx/>
                <a:uFillTx/>
                <a:cs typeface="Calibri"/>
                <a:sym typeface="Calibri"/>
              </a:rPr>
              <a:t>-SAIL. (2023). </a:t>
            </a:r>
            <a:r>
              <a:rPr kumimoji="0" lang="en-US" sz="1200" b="0" i="1" u="none" strike="noStrike" kern="0" cap="none" spc="0" normalizeH="0" baseline="0" noProof="0" dirty="0">
                <a:ln>
                  <a:noFill/>
                </a:ln>
                <a:effectLst/>
                <a:uLnTx/>
                <a:uFillTx/>
                <a:cs typeface="Calibri"/>
                <a:sym typeface="Calibri"/>
              </a:rPr>
              <a:t>Blueprint for district and building leadership </a:t>
            </a:r>
            <a:r>
              <a:rPr kumimoji="0" lang="en-US" sz="1200" b="0" i="0" u="none" strike="noStrike" kern="0" cap="none" spc="0" normalizeH="0" baseline="0" noProof="0" dirty="0">
                <a:ln>
                  <a:noFill/>
                </a:ln>
                <a:effectLst/>
                <a:uLnTx/>
                <a:uFillTx/>
                <a:cs typeface="Calibri"/>
                <a:sym typeface="Calibri"/>
              </a:rPr>
              <a:t>(7</a:t>
            </a:r>
            <a:r>
              <a:rPr kumimoji="0" lang="en-US" sz="1200" b="0" i="0" u="none" strike="noStrike" kern="0" cap="none" spc="0" normalizeH="0" baseline="30000" noProof="0" dirty="0">
                <a:ln>
                  <a:noFill/>
                </a:ln>
                <a:effectLst/>
                <a:uLnTx/>
                <a:uFillTx/>
                <a:cs typeface="Calibri"/>
                <a:sym typeface="Calibri"/>
              </a:rPr>
              <a:t>th</a:t>
            </a:r>
            <a:r>
              <a:rPr kumimoji="0" lang="en-US" sz="1200" b="0" i="0" u="none" strike="noStrike" kern="0" cap="none" spc="0" normalizeH="0" baseline="0" noProof="0" dirty="0">
                <a:ln>
                  <a:noFill/>
                </a:ln>
                <a:effectLst/>
                <a:uLnTx/>
                <a:uFillTx/>
                <a:cs typeface="Calibri"/>
                <a:sym typeface="Calibri"/>
              </a:rPr>
              <a:t> ed.). </a:t>
            </a:r>
            <a:r>
              <a:rPr kumimoji="0" lang="en-US" sz="1200" b="0" i="0" u="none" strike="noStrike" kern="0" cap="none" spc="0" normalizeH="0" baseline="0" noProof="0" dirty="0">
                <a:ln>
                  <a:noFill/>
                </a:ln>
                <a:effectLst/>
                <a:uLnTx/>
                <a:uFillTx/>
                <a:cs typeface="Calibri" panose="020F0502020204030204" pitchFamily="34" charset="0"/>
                <a:sym typeface="Arial"/>
              </a:rPr>
              <a:t>Missouri Department of Elementary and Secondary Education: Northern Arizona University, Institute for Human Development.</a:t>
            </a:r>
            <a:endParaRPr lang="en-US" sz="1200" kern="0" dirty="0">
              <a:cs typeface="Calibri"/>
              <a:sym typeface="Calibri"/>
            </a:endParaRPr>
          </a:p>
          <a:p>
            <a:pPr marL="0" marR="0" lvl="0" indent="-228600" algn="l" defTabSz="942289" rtl="0" eaLnBrk="1" fontAlgn="auto" latinLnBrk="0" hangingPunct="1">
              <a:lnSpc>
                <a:spcPct val="100000"/>
              </a:lnSpc>
              <a:spcBef>
                <a:spcPts val="0"/>
              </a:spcBef>
              <a:spcAft>
                <a:spcPts val="0"/>
              </a:spcAft>
              <a:buClr>
                <a:srgbClr val="000000"/>
              </a:buClr>
              <a:buSzPct val="25000"/>
              <a:buFont typeface="Arial"/>
              <a:buNone/>
              <a:tabLst/>
              <a:defRPr/>
            </a:pPr>
            <a:endParaRPr lang="en-US" sz="1200" kern="0" dirty="0">
              <a:solidFill>
                <a:srgbClr val="000000"/>
              </a:solidFill>
              <a:effectLst/>
              <a:ea typeface="Times New Roman" panose="02020603050405020304" pitchFamily="18" charset="0"/>
              <a:cs typeface="Calibri" panose="020F0502020204030204" pitchFamily="34" charset="0"/>
            </a:endParaRPr>
          </a:p>
          <a:p>
            <a:pPr marL="457200" indent="-457200">
              <a:lnSpc>
                <a:spcPct val="107000"/>
              </a:lnSpc>
              <a:spcAft>
                <a:spcPts val="1000"/>
              </a:spcAft>
              <a:buNone/>
            </a:pPr>
            <a:r>
              <a:rPr lang="en-US" sz="1200" dirty="0">
                <a:effectLst/>
                <a:ea typeface="Calibri" panose="020F0502020204030204" pitchFamily="34" charset="0"/>
              </a:rPr>
              <a:t>National Professional Resources, Inc. (2009). </a:t>
            </a:r>
            <a:r>
              <a:rPr lang="en-US" sz="1200" i="1" dirty="0">
                <a:effectLst/>
                <a:ea typeface="Calibri" panose="020F0502020204030204" pitchFamily="34" charset="0"/>
              </a:rPr>
              <a:t>Hierarchy of cueing and prompting</a:t>
            </a:r>
            <a:r>
              <a:rPr lang="en-US" sz="1200" dirty="0">
                <a:effectLst/>
                <a:ea typeface="Calibri" panose="020F0502020204030204" pitchFamily="34" charset="0"/>
              </a:rPr>
              <a:t>. </a:t>
            </a:r>
            <a:r>
              <a:rPr lang="en-US" sz="1200" u="sng" dirty="0">
                <a:solidFill>
                  <a:srgbClr val="0000FF"/>
                </a:solidFill>
                <a:effectLst/>
                <a:ea typeface="Calibri" panose="020F0502020204030204" pitchFamily="34" charset="0"/>
                <a:hlinkClick r:id="rId6"/>
              </a:rPr>
              <a:t>https://www.nprinc.com/content/free-resources/RTI-Paraed-p111.pdf</a:t>
            </a:r>
            <a:endParaRPr lang="en-US" sz="1200" dirty="0">
              <a:effectLst/>
              <a:ea typeface="Calibri" panose="020F0502020204030204" pitchFamily="34" charset="0"/>
            </a:endParaRPr>
          </a:p>
          <a:p>
            <a:pPr marL="457200" marR="0" indent="-457200">
              <a:lnSpc>
                <a:spcPct val="107000"/>
              </a:lnSpc>
              <a:spcBef>
                <a:spcPts val="0"/>
              </a:spcBef>
              <a:spcAft>
                <a:spcPts val="1000"/>
              </a:spcAft>
              <a:buNone/>
            </a:pPr>
            <a:r>
              <a:rPr lang="en-US" sz="1200" kern="0" dirty="0" err="1">
                <a:solidFill>
                  <a:srgbClr val="000000"/>
                </a:solidFill>
                <a:effectLst/>
                <a:ea typeface="Times New Roman" panose="02020603050405020304" pitchFamily="18" charset="0"/>
                <a:cs typeface="Calibri" panose="020F0502020204030204" pitchFamily="34" charset="0"/>
              </a:rPr>
              <a:t>Peteranetz</a:t>
            </a:r>
            <a:r>
              <a:rPr lang="en-US" sz="1200" kern="0" dirty="0">
                <a:solidFill>
                  <a:srgbClr val="000000"/>
                </a:solidFill>
                <a:effectLst/>
                <a:ea typeface="Times New Roman" panose="02020603050405020304" pitchFamily="18" charset="0"/>
                <a:cs typeface="Calibri" panose="020F0502020204030204" pitchFamily="34" charset="0"/>
              </a:rPr>
              <a:t>, M. S. (2016). Fostering metacognition in K-12 classrooms: Recommendations for practice. </a:t>
            </a:r>
            <a:r>
              <a:rPr lang="en-US" sz="1200" i="1" kern="0" dirty="0">
                <a:solidFill>
                  <a:srgbClr val="000000"/>
                </a:solidFill>
                <a:effectLst/>
                <a:ea typeface="Times New Roman" panose="02020603050405020304" pitchFamily="18" charset="0"/>
                <a:cs typeface="Calibri" panose="020F0502020204030204" pitchFamily="34" charset="0"/>
              </a:rPr>
              <a:t>The Nebraska Educator, 3</a:t>
            </a:r>
            <a:r>
              <a:rPr lang="en-US" sz="1200" kern="0" dirty="0">
                <a:solidFill>
                  <a:srgbClr val="000000"/>
                </a:solidFill>
                <a:effectLst/>
                <a:ea typeface="Times New Roman" panose="02020603050405020304" pitchFamily="18" charset="0"/>
                <a:cs typeface="Calibri" panose="020F0502020204030204" pitchFamily="34" charset="0"/>
              </a:rPr>
              <a:t>. </a:t>
            </a:r>
            <a:r>
              <a:rPr lang="en-US" sz="1200" u="none" strike="noStrike" kern="0" dirty="0">
                <a:solidFill>
                  <a:srgbClr val="000000"/>
                </a:solidFill>
                <a:effectLst/>
                <a:ea typeface="Times New Roman" panose="02020603050405020304" pitchFamily="18" charset="0"/>
                <a:cs typeface="Calibri" panose="020F0502020204030204" pitchFamily="34" charset="0"/>
                <a:hlinkClick r:id="rId7"/>
              </a:rPr>
              <a:t>https://digitalcommons.unl.edu/cgi/viewcontent.cgi?article=1040&amp;context=nebeducator</a:t>
            </a:r>
            <a:endParaRPr lang="en-US" sz="1200" kern="100" dirty="0">
              <a:effectLs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000"/>
              </a:spcAft>
              <a:buNone/>
            </a:pPr>
            <a:r>
              <a:rPr lang="en-US" sz="1200" kern="0" dirty="0">
                <a:solidFill>
                  <a:srgbClr val="000000"/>
                </a:solidFill>
                <a:effectLst/>
                <a:ea typeface="Times New Roman" panose="02020603050405020304" pitchFamily="18" charset="0"/>
                <a:cs typeface="Calibri" panose="020F0502020204030204" pitchFamily="34" charset="0"/>
              </a:rPr>
              <a:t>Rigney, J. W. (1980). Cognitive learning strategies and dualities in information processing. In R. E. Snow, P.-A. Federico, W. E. Montague (Eds.), </a:t>
            </a:r>
            <a:r>
              <a:rPr lang="en-US" sz="1200" i="1" kern="0" dirty="0">
                <a:solidFill>
                  <a:srgbClr val="000000"/>
                </a:solidFill>
                <a:effectLst/>
                <a:ea typeface="Times New Roman" panose="02020603050405020304" pitchFamily="18" charset="0"/>
                <a:cs typeface="Calibri" panose="020F0502020204030204" pitchFamily="34" charset="0"/>
              </a:rPr>
              <a:t>Aptitude, learning, and instruction</a:t>
            </a:r>
            <a:r>
              <a:rPr lang="en-US" sz="1200" kern="0" dirty="0">
                <a:solidFill>
                  <a:srgbClr val="000000"/>
                </a:solidFill>
                <a:effectLst/>
                <a:ea typeface="Times New Roman" panose="02020603050405020304" pitchFamily="18" charset="0"/>
                <a:cs typeface="Calibri" panose="020F0502020204030204" pitchFamily="34" charset="0"/>
              </a:rPr>
              <a:t>. Routledge.</a:t>
            </a:r>
            <a:endParaRPr lang="en-US" sz="1200" kern="100" dirty="0">
              <a:effectLst/>
              <a:ea typeface="Calibri" panose="020F0502020204030204" pitchFamily="34" charset="0"/>
              <a:cs typeface="Times New Roman" panose="02020603050405020304" pitchFamily="18" charset="0"/>
            </a:endParaRPr>
          </a:p>
          <a:p>
            <a:pPr marL="0" indent="0">
              <a:lnSpc>
                <a:spcPct val="107000"/>
              </a:lnSpc>
              <a:spcAft>
                <a:spcPts val="1000"/>
              </a:spcAft>
              <a:buNone/>
            </a:pPr>
            <a:r>
              <a:rPr lang="en-US" sz="1200" dirty="0">
                <a:effectLst/>
                <a:ea typeface="Calibri" panose="020F0502020204030204" pitchFamily="34" charset="0"/>
              </a:rPr>
              <a:t>Schunk, H. D., &amp; DiBenedetto, K. M. (2020). Cognitive regulation. </a:t>
            </a:r>
            <a:r>
              <a:rPr lang="en-US" sz="1200" i="1" dirty="0">
                <a:effectLst/>
                <a:ea typeface="Calibri" panose="020F0502020204030204" pitchFamily="34" charset="0"/>
              </a:rPr>
              <a:t>Oxford University Press</a:t>
            </a:r>
            <a:r>
              <a:rPr lang="en-US" sz="1200" dirty="0">
                <a:effectLst/>
                <a:ea typeface="Calibri" panose="020F0502020204030204" pitchFamily="34" charset="0"/>
              </a:rPr>
              <a:t>. </a:t>
            </a:r>
            <a:r>
              <a:rPr lang="en-US" sz="1200" u="sng" dirty="0">
                <a:solidFill>
                  <a:srgbClr val="0000FF"/>
                </a:solidFill>
                <a:effectLst/>
                <a:ea typeface="Calibri" panose="020F0502020204030204" pitchFamily="34" charset="0"/>
                <a:hlinkClick r:id="rId8"/>
              </a:rPr>
              <a:t>https://doi.org/10.1093/acrefore/9780190264093.013.886</a:t>
            </a:r>
            <a:endParaRPr lang="en-US" sz="1200" dirty="0">
              <a:effectLst/>
              <a:ea typeface="Calibri" panose="020F0502020204030204" pitchFamily="34" charset="0"/>
            </a:endParaRPr>
          </a:p>
          <a:p>
            <a:pPr marL="0" marR="0" indent="0">
              <a:lnSpc>
                <a:spcPct val="107000"/>
              </a:lnSpc>
              <a:spcBef>
                <a:spcPts val="0"/>
              </a:spcBef>
              <a:spcAft>
                <a:spcPts val="1000"/>
              </a:spcAft>
              <a:buNone/>
            </a:pPr>
            <a:r>
              <a:rPr lang="en-US" sz="1200" kern="0" dirty="0" err="1">
                <a:solidFill>
                  <a:srgbClr val="000000"/>
                </a:solidFill>
                <a:effectLst/>
                <a:ea typeface="Times New Roman" panose="02020603050405020304" pitchFamily="18" charset="0"/>
                <a:cs typeface="Calibri" panose="020F0502020204030204" pitchFamily="34" charset="0"/>
              </a:rPr>
              <a:t>Smekens</a:t>
            </a:r>
            <a:r>
              <a:rPr lang="en-US" sz="1200" kern="0" dirty="0">
                <a:solidFill>
                  <a:srgbClr val="000000"/>
                </a:solidFill>
                <a:effectLst/>
                <a:ea typeface="Times New Roman" panose="02020603050405020304" pitchFamily="18" charset="0"/>
                <a:cs typeface="Calibri" panose="020F0502020204030204" pitchFamily="34" charset="0"/>
              </a:rPr>
              <a:t> Education. (2019, January 11). </a:t>
            </a:r>
            <a:r>
              <a:rPr lang="en-US" sz="1200" i="1" kern="0" dirty="0">
                <a:solidFill>
                  <a:srgbClr val="000000"/>
                </a:solidFill>
                <a:effectLst/>
                <a:ea typeface="Times New Roman" panose="02020603050405020304" pitchFamily="18" charset="0"/>
                <a:cs typeface="Calibri" panose="020F0502020204030204" pitchFamily="34" charset="0"/>
              </a:rPr>
              <a:t>Go beyond a model; reveal a think aloud</a:t>
            </a:r>
            <a:r>
              <a:rPr lang="en-US" sz="1200" kern="0" dirty="0">
                <a:solidFill>
                  <a:srgbClr val="000000"/>
                </a:solidFill>
                <a:effectLst/>
                <a:ea typeface="Times New Roman" panose="02020603050405020304" pitchFamily="18" charset="0"/>
                <a:cs typeface="Calibri" panose="020F0502020204030204" pitchFamily="34" charset="0"/>
              </a:rPr>
              <a:t> [Video]. YouTube. </a:t>
            </a:r>
            <a:r>
              <a:rPr lang="en-US" sz="1200" u="none" strike="noStrike" kern="0" dirty="0">
                <a:solidFill>
                  <a:srgbClr val="000000"/>
                </a:solidFill>
                <a:effectLst/>
                <a:ea typeface="Times New Roman" panose="02020603050405020304" pitchFamily="18" charset="0"/>
                <a:cs typeface="Calibri" panose="020F0502020204030204" pitchFamily="34" charset="0"/>
                <a:hlinkClick r:id="rId9"/>
              </a:rPr>
              <a:t>https://www.youtube.com/watch?v=UmhLgsBD1-I</a:t>
            </a:r>
            <a:endParaRPr lang="en-US" sz="12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64167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Shape 857"/>
        <p:cNvGrpSpPr/>
        <p:nvPr/>
      </p:nvGrpSpPr>
      <p:grpSpPr>
        <a:xfrm>
          <a:off x="0" y="0"/>
          <a:ext cx="0" cy="0"/>
          <a:chOff x="0" y="0"/>
          <a:chExt cx="0" cy="0"/>
        </a:xfrm>
      </p:grpSpPr>
      <p:sp>
        <p:nvSpPr>
          <p:cNvPr id="860" name="Google Shape;860;p86"/>
          <p:cNvSpPr txBox="1">
            <a:spLocks noGrp="1"/>
          </p:cNvSpPr>
          <p:nvPr>
            <p:ph type="title"/>
          </p:nvPr>
        </p:nvSpPr>
        <p:spPr>
          <a:xfrm>
            <a:off x="838200" y="365126"/>
            <a:ext cx="10515600" cy="642039"/>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dk1"/>
              </a:buClr>
              <a:buSzPts val="3200"/>
              <a:buFont typeface="Corbel"/>
              <a:buNone/>
            </a:pPr>
            <a:r>
              <a:rPr lang="en-US" b="0" dirty="0"/>
              <a:t>Part 2 References, continued</a:t>
            </a:r>
          </a:p>
        </p:txBody>
      </p:sp>
      <p:sp>
        <p:nvSpPr>
          <p:cNvPr id="859" name="Google Shape;859;p86"/>
          <p:cNvSpPr txBox="1">
            <a:spLocks noGrp="1"/>
          </p:cNvSpPr>
          <p:nvPr>
            <p:ph idx="1"/>
          </p:nvPr>
        </p:nvSpPr>
        <p:spPr>
          <a:xfrm>
            <a:off x="838200" y="1225296"/>
            <a:ext cx="10515600" cy="4494784"/>
          </a:xfrm>
          <a:prstGeom prst="rect">
            <a:avLst/>
          </a:prstGeom>
          <a:noFill/>
          <a:ln>
            <a:noFill/>
          </a:ln>
        </p:spPr>
        <p:txBody>
          <a:bodyPr spcFirstLastPara="1" wrap="square" lIns="91425" tIns="45700" rIns="91425" bIns="45700" anchor="t" anchorCtr="0">
            <a:noAutofit/>
          </a:bodyPr>
          <a:lstStyle/>
          <a:p>
            <a:pPr marL="0" marR="0" indent="0">
              <a:lnSpc>
                <a:spcPct val="107000"/>
              </a:lnSpc>
              <a:spcBef>
                <a:spcPts val="0"/>
              </a:spcBef>
              <a:spcAft>
                <a:spcPts val="1000"/>
              </a:spcAft>
              <a:buNone/>
            </a:pPr>
            <a:r>
              <a:rPr lang="en-US" sz="1200" kern="0" dirty="0" err="1">
                <a:solidFill>
                  <a:srgbClr val="000000"/>
                </a:solidFill>
                <a:effectLst/>
                <a:ea typeface="Times New Roman" panose="02020603050405020304" pitchFamily="18" charset="0"/>
                <a:cs typeface="Calibri" panose="020F0502020204030204" pitchFamily="34" charset="0"/>
              </a:rPr>
              <a:t>Tarricone</a:t>
            </a:r>
            <a:r>
              <a:rPr lang="en-US" sz="1200" kern="0" dirty="0">
                <a:solidFill>
                  <a:srgbClr val="000000"/>
                </a:solidFill>
                <a:effectLst/>
                <a:ea typeface="Times New Roman" panose="02020603050405020304" pitchFamily="18" charset="0"/>
                <a:cs typeface="Calibri" panose="020F0502020204030204" pitchFamily="34" charset="0"/>
              </a:rPr>
              <a:t>, P. (2011). </a:t>
            </a:r>
            <a:r>
              <a:rPr lang="en-US" sz="1200" i="1" kern="0" dirty="0">
                <a:solidFill>
                  <a:srgbClr val="000000"/>
                </a:solidFill>
                <a:effectLst/>
                <a:ea typeface="Times New Roman" panose="02020603050405020304" pitchFamily="18" charset="0"/>
                <a:cs typeface="Calibri" panose="020F0502020204030204" pitchFamily="34" charset="0"/>
              </a:rPr>
              <a:t>The taxonomy of metacognition</a:t>
            </a:r>
            <a:r>
              <a:rPr lang="en-US" sz="1200" kern="0" dirty="0">
                <a:solidFill>
                  <a:srgbClr val="000000"/>
                </a:solidFill>
                <a:effectLst/>
                <a:ea typeface="Times New Roman" panose="02020603050405020304" pitchFamily="18" charset="0"/>
                <a:cs typeface="Calibri" panose="020F0502020204030204" pitchFamily="34" charset="0"/>
              </a:rPr>
              <a:t>. Psychology Press. </a:t>
            </a:r>
            <a:r>
              <a:rPr lang="en-US" sz="1200" u="sng" kern="0" dirty="0">
                <a:solidFill>
                  <a:srgbClr val="000000"/>
                </a:solidFill>
                <a:effectLst/>
                <a:ea typeface="Times New Roman" panose="02020603050405020304" pitchFamily="18" charset="0"/>
                <a:cs typeface="Calibri" panose="020F0502020204030204" pitchFamily="34" charset="0"/>
                <a:hlinkClick r:id="rId3"/>
              </a:rPr>
              <a:t>https://doi.org/10.4324/9780203830529</a:t>
            </a:r>
            <a:endParaRPr lang="en-US" sz="1100" kern="1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err="1">
                <a:solidFill>
                  <a:srgbClr val="000000"/>
                </a:solidFill>
                <a:effectLst/>
                <a:ea typeface="Times New Roman" panose="02020603050405020304" pitchFamily="18" charset="0"/>
                <a:cs typeface="Calibri" panose="020F0502020204030204" pitchFamily="34" charset="0"/>
              </a:rPr>
              <a:t>TeacherVision</a:t>
            </a:r>
            <a:r>
              <a:rPr lang="en-US" sz="1200" kern="0" dirty="0">
                <a:solidFill>
                  <a:srgbClr val="000000"/>
                </a:solidFill>
                <a:effectLst/>
                <a:ea typeface="Times New Roman" panose="02020603050405020304" pitchFamily="18" charset="0"/>
                <a:cs typeface="Calibri" panose="020F0502020204030204" pitchFamily="34" charset="0"/>
              </a:rPr>
              <a:t>. (n.d.). </a:t>
            </a:r>
            <a:r>
              <a:rPr lang="en-US" sz="1200" i="1" kern="0" dirty="0">
                <a:solidFill>
                  <a:srgbClr val="000000"/>
                </a:solidFill>
                <a:effectLst/>
                <a:ea typeface="Times New Roman" panose="02020603050405020304" pitchFamily="18" charset="0"/>
                <a:cs typeface="Calibri" panose="020F0502020204030204" pitchFamily="34" charset="0"/>
              </a:rPr>
              <a:t>Think aloud strategy</a:t>
            </a:r>
            <a:r>
              <a:rPr lang="en-US" sz="1200" kern="0" dirty="0">
                <a:solidFill>
                  <a:srgbClr val="000000"/>
                </a:solidFill>
                <a:effectLst/>
                <a:ea typeface="Times New Roman" panose="02020603050405020304" pitchFamily="18" charset="0"/>
                <a:cs typeface="Calibri" panose="020F0502020204030204" pitchFamily="34" charset="0"/>
              </a:rPr>
              <a:t>. </a:t>
            </a:r>
            <a:r>
              <a:rPr lang="en-US" sz="1200" u="none" strike="noStrike" kern="0" dirty="0">
                <a:solidFill>
                  <a:srgbClr val="000000"/>
                </a:solidFill>
                <a:effectLst/>
                <a:ea typeface="Times New Roman" panose="02020603050405020304" pitchFamily="18" charset="0"/>
                <a:cs typeface="Calibri" panose="020F0502020204030204" pitchFamily="34" charset="0"/>
                <a:hlinkClick r:id="rId4"/>
              </a:rPr>
              <a:t>https://www.teachervision.com/problem-solving/think-aloud-strategy</a:t>
            </a:r>
            <a:endParaRPr lang="en-US" sz="1100" kern="100" dirty="0">
              <a:effectLst/>
              <a:ea typeface="Calibri" panose="020F0502020204030204" pitchFamily="34" charset="0"/>
              <a:cs typeface="Times New Roman" panose="02020603050405020304" pitchFamily="18" charset="0"/>
            </a:endParaRPr>
          </a:p>
          <a:p>
            <a:pPr marL="465138" indent="-465138">
              <a:lnSpc>
                <a:spcPct val="107000"/>
              </a:lnSpc>
              <a:spcAft>
                <a:spcPts val="1000"/>
              </a:spcAft>
              <a:buNone/>
            </a:pPr>
            <a:r>
              <a:rPr lang="en-US" sz="1200" kern="0" dirty="0" err="1">
                <a:solidFill>
                  <a:srgbClr val="000000"/>
                </a:solidFill>
                <a:effectLst/>
                <a:ea typeface="Times New Roman" panose="02020603050405020304" pitchFamily="18" charset="0"/>
                <a:cs typeface="Calibri" panose="020F0502020204030204" pitchFamily="34" charset="0"/>
              </a:rPr>
              <a:t>Torrisi</a:t>
            </a:r>
            <a:r>
              <a:rPr lang="en-US" sz="1200" kern="0" dirty="0">
                <a:solidFill>
                  <a:srgbClr val="000000"/>
                </a:solidFill>
                <a:effectLst/>
                <a:ea typeface="Times New Roman" panose="02020603050405020304" pitchFamily="18" charset="0"/>
                <a:cs typeface="Calibri" panose="020F0502020204030204" pitchFamily="34" charset="0"/>
              </a:rPr>
              <a:t>-Steele, G. (2016). Online learning and metacognition: A design framework. In V. Wang (Ed.), </a:t>
            </a:r>
            <a:r>
              <a:rPr lang="en-US" sz="1200" i="1" kern="0" dirty="0">
                <a:solidFill>
                  <a:srgbClr val="000000"/>
                </a:solidFill>
                <a:effectLst/>
                <a:ea typeface="Times New Roman" panose="02020603050405020304" pitchFamily="18" charset="0"/>
                <a:cs typeface="Calibri" panose="020F0502020204030204" pitchFamily="34" charset="0"/>
              </a:rPr>
              <a:t>Handbook of research on learning outcomes and opportunities in the digital age</a:t>
            </a:r>
            <a:r>
              <a:rPr lang="en-US" sz="1200" kern="0" dirty="0">
                <a:solidFill>
                  <a:srgbClr val="000000"/>
                </a:solidFill>
                <a:effectLst/>
                <a:ea typeface="Times New Roman" panose="02020603050405020304" pitchFamily="18" charset="0"/>
                <a:cs typeface="Calibri" panose="020F0502020204030204" pitchFamily="34" charset="0"/>
              </a:rPr>
              <a:t> (pp. 221-241). IGI Global. </a:t>
            </a:r>
            <a:r>
              <a:rPr lang="en-US" sz="1200" u="sng" kern="0" dirty="0">
                <a:solidFill>
                  <a:srgbClr val="000000"/>
                </a:solidFill>
                <a:effectLst/>
                <a:ea typeface="Times New Roman" panose="02020603050405020304" pitchFamily="18" charset="0"/>
                <a:cs typeface="Calibri" panose="020F0502020204030204" pitchFamily="34" charset="0"/>
                <a:hlinkClick r:id="rId5"/>
              </a:rPr>
              <a:t>https://www.igi-global.com/chapter/online-learning-and-metacognition/142378</a:t>
            </a:r>
            <a:endParaRPr lang="en-US" sz="1100" kern="1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ea typeface="Times New Roman" panose="02020603050405020304" pitchFamily="18" charset="0"/>
                <a:cs typeface="Calibri" panose="020F0502020204030204" pitchFamily="34" charset="0"/>
              </a:rPr>
              <a:t>University of Wisconsin-Whitewater. (</a:t>
            </a:r>
            <a:r>
              <a:rPr lang="en-US" sz="1200" kern="0" dirty="0" err="1">
                <a:solidFill>
                  <a:srgbClr val="000000"/>
                </a:solidFill>
                <a:effectLst/>
                <a:ea typeface="Times New Roman" panose="02020603050405020304" pitchFamily="18" charset="0"/>
                <a:cs typeface="Calibri" panose="020F0502020204030204" pitchFamily="34" charset="0"/>
              </a:rPr>
              <a:t>n.d</a:t>
            </a:r>
            <a:r>
              <a:rPr lang="en-US" sz="1200" kern="0" dirty="0">
                <a:solidFill>
                  <a:srgbClr val="000000"/>
                </a:solidFill>
                <a:effectLst/>
                <a:ea typeface="Times New Roman" panose="02020603050405020304" pitchFamily="18" charset="0"/>
                <a:cs typeface="Calibri" panose="020F0502020204030204" pitchFamily="34" charset="0"/>
              </a:rPr>
              <a:t>). </a:t>
            </a:r>
            <a:r>
              <a:rPr lang="en-US" sz="1200" i="1" kern="0" dirty="0">
                <a:solidFill>
                  <a:srgbClr val="000000"/>
                </a:solidFill>
                <a:effectLst/>
                <a:ea typeface="Times New Roman" panose="02020603050405020304" pitchFamily="18" charset="0"/>
                <a:cs typeface="Calibri" panose="020F0502020204030204" pitchFamily="34" charset="0"/>
              </a:rPr>
              <a:t>Efficient ways to improve student writing</a:t>
            </a:r>
            <a:r>
              <a:rPr lang="en-US" sz="1200" kern="0" dirty="0">
                <a:solidFill>
                  <a:srgbClr val="000000"/>
                </a:solidFill>
                <a:effectLst/>
                <a:ea typeface="Times New Roman" panose="02020603050405020304" pitchFamily="18" charset="0"/>
                <a:cs typeface="Calibri" panose="020F0502020204030204" pitchFamily="34" charset="0"/>
              </a:rPr>
              <a:t>. </a:t>
            </a:r>
            <a:r>
              <a:rPr lang="en-US" sz="1200" u="none" strike="noStrike" kern="0" dirty="0">
                <a:solidFill>
                  <a:srgbClr val="000000"/>
                </a:solidFill>
                <a:effectLst/>
                <a:ea typeface="Times New Roman" panose="02020603050405020304" pitchFamily="18" charset="0"/>
                <a:cs typeface="Calibri" panose="020F0502020204030204" pitchFamily="34" charset="0"/>
                <a:hlinkClick r:id="rId6"/>
              </a:rPr>
              <a:t>https://www.uww.edu/learn/restiptool/improve-student-writing</a:t>
            </a:r>
            <a:endParaRPr lang="en-US" sz="1100" kern="1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err="1">
                <a:solidFill>
                  <a:srgbClr val="000000"/>
                </a:solidFill>
                <a:effectLst/>
                <a:ea typeface="Times New Roman" panose="02020603050405020304" pitchFamily="18" charset="0"/>
                <a:cs typeface="Calibri" panose="020F0502020204030204" pitchFamily="34" charset="0"/>
              </a:rPr>
              <a:t>VBSchools</a:t>
            </a:r>
            <a:r>
              <a:rPr lang="en-US" sz="1200" kern="0" dirty="0">
                <a:solidFill>
                  <a:srgbClr val="000000"/>
                </a:solidFill>
                <a:effectLst/>
                <a:ea typeface="Times New Roman" panose="02020603050405020304" pitchFamily="18" charset="0"/>
                <a:cs typeface="Calibri" panose="020F0502020204030204" pitchFamily="34" charset="0"/>
              </a:rPr>
              <a:t>. (2017, July 14). </a:t>
            </a:r>
            <a:r>
              <a:rPr lang="en-US" sz="1200" i="1" kern="0" dirty="0">
                <a:solidFill>
                  <a:srgbClr val="000000"/>
                </a:solidFill>
                <a:effectLst/>
                <a:ea typeface="Times New Roman" panose="02020603050405020304" pitchFamily="18" charset="0"/>
                <a:cs typeface="Calibri" panose="020F0502020204030204" pitchFamily="34" charset="0"/>
              </a:rPr>
              <a:t>Teach: Student goal-setting and reflection</a:t>
            </a:r>
            <a:r>
              <a:rPr lang="en-US" sz="1200" kern="0" dirty="0">
                <a:solidFill>
                  <a:srgbClr val="000000"/>
                </a:solidFill>
                <a:effectLst/>
                <a:ea typeface="Times New Roman" panose="02020603050405020304" pitchFamily="18" charset="0"/>
                <a:cs typeface="Calibri" panose="020F0502020204030204" pitchFamily="34" charset="0"/>
              </a:rPr>
              <a:t> [Video]. YouTube. </a:t>
            </a:r>
            <a:r>
              <a:rPr lang="en-US" sz="1200" u="none" strike="noStrike" kern="0" dirty="0">
                <a:solidFill>
                  <a:srgbClr val="000000"/>
                </a:solidFill>
                <a:effectLst/>
                <a:ea typeface="Times New Roman" panose="02020603050405020304" pitchFamily="18" charset="0"/>
                <a:cs typeface="Calibri" panose="020F0502020204030204" pitchFamily="34" charset="0"/>
                <a:hlinkClick r:id="rId7"/>
              </a:rPr>
              <a:t>https://www.youtube.com/watch?v=yiFWPd1PJZc</a:t>
            </a:r>
            <a:endParaRPr lang="en-US" sz="1100" kern="1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ea typeface="Times New Roman" panose="02020603050405020304" pitchFamily="18" charset="0"/>
                <a:cs typeface="Calibri" panose="020F0502020204030204" pitchFamily="34" charset="0"/>
              </a:rPr>
              <a:t>Waterford. (2021, October 22). </a:t>
            </a:r>
            <a:r>
              <a:rPr lang="en-US" sz="1200" i="1" kern="0" dirty="0">
                <a:solidFill>
                  <a:srgbClr val="000000"/>
                </a:solidFill>
                <a:effectLst/>
                <a:ea typeface="Times New Roman" panose="02020603050405020304" pitchFamily="18" charset="0"/>
                <a:cs typeface="Calibri" panose="020F0502020204030204" pitchFamily="34" charset="0"/>
              </a:rPr>
              <a:t>51 Mindfulness exercises for kids in the classroom</a:t>
            </a:r>
            <a:r>
              <a:rPr lang="en-US" sz="1200" kern="0" dirty="0">
                <a:solidFill>
                  <a:srgbClr val="000000"/>
                </a:solidFill>
                <a:effectLst/>
                <a:ea typeface="Times New Roman" panose="02020603050405020304" pitchFamily="18" charset="0"/>
                <a:cs typeface="Calibri" panose="020F0502020204030204" pitchFamily="34" charset="0"/>
              </a:rPr>
              <a:t>. </a:t>
            </a:r>
            <a:r>
              <a:rPr lang="en-US" sz="1200" u="none" strike="noStrike" kern="0" dirty="0">
                <a:solidFill>
                  <a:srgbClr val="000000"/>
                </a:solidFill>
                <a:effectLst/>
                <a:ea typeface="Times New Roman" panose="02020603050405020304" pitchFamily="18" charset="0"/>
                <a:cs typeface="Calibri" panose="020F0502020204030204" pitchFamily="34" charset="0"/>
                <a:hlinkClick r:id="rId8"/>
              </a:rPr>
              <a:t>https://www.waterford.org/resources/mindfulnes-activities-for-kids/</a:t>
            </a:r>
            <a:endParaRPr lang="en-US" sz="1100" kern="100" dirty="0">
              <a:effectLst/>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None/>
            </a:pPr>
            <a:r>
              <a:rPr lang="en-US" sz="1200" kern="0" dirty="0">
                <a:solidFill>
                  <a:srgbClr val="000000"/>
                </a:solidFill>
                <a:effectLst/>
                <a:ea typeface="Times New Roman" panose="02020603050405020304" pitchFamily="18" charset="0"/>
                <a:cs typeface="Calibri" panose="020F0502020204030204" pitchFamily="34" charset="0"/>
              </a:rPr>
              <a:t>Wilson, D., &amp; Conyers, M. (2016). </a:t>
            </a:r>
            <a:r>
              <a:rPr lang="en-US" sz="1200" i="1" kern="0" dirty="0">
                <a:solidFill>
                  <a:srgbClr val="000000"/>
                </a:solidFill>
                <a:effectLst/>
                <a:ea typeface="Times New Roman" panose="02020603050405020304" pitchFamily="18" charset="0"/>
                <a:cs typeface="Calibri" panose="020F0502020204030204" pitchFamily="34" charset="0"/>
              </a:rPr>
              <a:t>Teaching students to drive their brains: Metacognitive strategies, activities, and lesson ideas</a:t>
            </a:r>
            <a:r>
              <a:rPr lang="en-US" sz="1200" kern="0" dirty="0">
                <a:solidFill>
                  <a:srgbClr val="000000"/>
                </a:solidFill>
                <a:effectLst/>
                <a:ea typeface="Times New Roman" panose="02020603050405020304" pitchFamily="18" charset="0"/>
                <a:cs typeface="Calibri" panose="020F0502020204030204" pitchFamily="34" charset="0"/>
              </a:rPr>
              <a:t>. Association for Supervision and Curriculum Development.</a:t>
            </a:r>
            <a:endParaRPr lang="en-US" sz="1100" kern="1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endParaRPr lang="en-US" sz="12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95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F453-7356-979B-676E-BDFDFBD9D2DF}"/>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#9</a:t>
            </a:r>
          </a:p>
        </p:txBody>
      </p:sp>
      <p:sp>
        <p:nvSpPr>
          <p:cNvPr id="3" name="Content Placeholder 2">
            <a:extLst>
              <a:ext uri="{FF2B5EF4-FFF2-40B4-BE49-F238E27FC236}">
                <a16:creationId xmlns:a16="http://schemas.microsoft.com/office/drawing/2014/main" id="{49A40A31-70DC-3D42-6E05-EA2597D644F3}"/>
              </a:ext>
            </a:extLst>
          </p:cNvPr>
          <p:cNvSpPr>
            <a:spLocks noGrp="1"/>
          </p:cNvSpPr>
          <p:nvPr>
            <p:ph idx="1"/>
          </p:nvPr>
        </p:nvSpPr>
        <p:spPr>
          <a:xfrm>
            <a:off x="838200" y="838200"/>
            <a:ext cx="10736484" cy="4834255"/>
          </a:xfrm>
        </p:spPr>
        <p:txBody>
          <a:bodyPr/>
          <a:lstStyle/>
          <a:p>
            <a:pPr marL="0" indent="0">
              <a:spcBef>
                <a:spcPts val="0"/>
              </a:spcBef>
              <a:buNone/>
            </a:pPr>
            <a:r>
              <a:rPr lang="en-US" sz="2800" b="1" dirty="0"/>
              <a:t>Key terms</a:t>
            </a:r>
          </a:p>
          <a:p>
            <a:pPr marL="0" indent="0">
              <a:spcAft>
                <a:spcPts val="1200"/>
              </a:spcAft>
              <a:buNone/>
            </a:pPr>
            <a:r>
              <a:rPr lang="en-US" sz="2000" b="1" dirty="0"/>
              <a:t>Metacognitive evaluating</a:t>
            </a:r>
            <a:r>
              <a:rPr lang="en-US" sz="2000" dirty="0"/>
              <a:t> involves assessing what you know and how and why you know it, in addition to being able to generalize for transfer to new situations.</a:t>
            </a:r>
          </a:p>
          <a:p>
            <a:pPr marL="0" indent="0">
              <a:spcAft>
                <a:spcPts val="1200"/>
              </a:spcAft>
              <a:buNone/>
            </a:pPr>
            <a:r>
              <a:rPr lang="en-US" sz="2000" b="1" dirty="0"/>
              <a:t>Metacognitive monitoring</a:t>
            </a:r>
            <a:r>
              <a:rPr lang="en-US" sz="2000" dirty="0"/>
              <a:t> is a mental process used to check one’s progress during the learning process; allowing for constant adjustment and revision along the way.</a:t>
            </a:r>
          </a:p>
          <a:p>
            <a:pPr marL="0" indent="0">
              <a:spcAft>
                <a:spcPts val="1200"/>
              </a:spcAft>
              <a:buNone/>
            </a:pPr>
            <a:r>
              <a:rPr lang="en-US" sz="2000" b="1" dirty="0"/>
              <a:t>Metacognitive planning </a:t>
            </a:r>
            <a:r>
              <a:rPr lang="en-US" sz="2000" dirty="0"/>
              <a:t>is a mental process that allows one to collect necessary information, synthesize it, and then anticipate the right way to carry-out a task or reach a specific goal.</a:t>
            </a:r>
          </a:p>
          <a:p>
            <a:pPr marL="0" indent="0">
              <a:spcAft>
                <a:spcPts val="1200"/>
              </a:spcAft>
              <a:buNone/>
            </a:pPr>
            <a:r>
              <a:rPr lang="en-US" sz="2000" b="1" dirty="0"/>
              <a:t>Procedural knowledge </a:t>
            </a:r>
            <a:r>
              <a:rPr lang="en-US" sz="2000" dirty="0"/>
              <a:t>is knowledge used to successfully execute an appropriate procedure or process. </a:t>
            </a:r>
          </a:p>
          <a:p>
            <a:pPr marL="0" indent="0">
              <a:spcAft>
                <a:spcPts val="1200"/>
              </a:spcAft>
              <a:buNone/>
            </a:pPr>
            <a:r>
              <a:rPr lang="en-US" sz="2000" b="1" dirty="0"/>
              <a:t>Regulation of cognition</a:t>
            </a:r>
            <a:r>
              <a:rPr lang="en-US" sz="2000" dirty="0"/>
              <a:t> means you have an awareness and control over your own thinking that  enables you to metacognitively plan, monitor, control, and evaluate your learning.</a:t>
            </a:r>
          </a:p>
          <a:p>
            <a:pPr marL="0" indent="0">
              <a:spcAft>
                <a:spcPts val="1200"/>
              </a:spcAft>
              <a:buNone/>
            </a:pPr>
            <a:r>
              <a:rPr lang="en-US" sz="2000" b="1" dirty="0"/>
              <a:t>Thinking routine</a:t>
            </a:r>
            <a:r>
              <a:rPr lang="en-US" sz="2000" dirty="0"/>
              <a:t> is a set of questions or a brief sequence of steps used to scaffold and support student thinking. </a:t>
            </a:r>
          </a:p>
          <a:p>
            <a:pPr marL="0" indent="0">
              <a:spcAft>
                <a:spcPts val="1200"/>
              </a:spcAft>
              <a:buNone/>
            </a:pPr>
            <a:r>
              <a:rPr lang="en-US" sz="2000" b="1" dirty="0"/>
              <a:t>Thinking schoo</a:t>
            </a:r>
            <a:r>
              <a:rPr lang="en-US" sz="2000" dirty="0"/>
              <a:t>l is a school where thinking is at the heart of the curriculum and all staff and students support metacognition at a high level.</a:t>
            </a:r>
          </a:p>
        </p:txBody>
      </p:sp>
    </p:spTree>
    <p:extLst>
      <p:ext uri="{BB962C8B-B14F-4D97-AF65-F5344CB8AC3E}">
        <p14:creationId xmlns:p14="http://schemas.microsoft.com/office/powerpoint/2010/main" val="2673120350"/>
      </p:ext>
    </p:extLst>
  </p:cSld>
  <p:clrMapOvr>
    <a:masterClrMapping/>
  </p:clrMapOvr>
</p:sld>
</file>

<file path=ppt/theme/theme1.xml><?xml version="1.0" encoding="utf-8"?>
<a:theme xmlns:a="http://schemas.openxmlformats.org/drawingml/2006/main" name="MoEdu-SAIL PPT Theme">
  <a:themeElements>
    <a:clrScheme name="MoEdu-SAIL Colors">
      <a:dk1>
        <a:sysClr val="windowText" lastClr="000000"/>
      </a:dk1>
      <a:lt1>
        <a:sysClr val="window" lastClr="FFFFFF"/>
      </a:lt1>
      <a:dk2>
        <a:srgbClr val="005579"/>
      </a:dk2>
      <a:lt2>
        <a:srgbClr val="C6C7C6"/>
      </a:lt2>
      <a:accent1>
        <a:srgbClr val="00A89E"/>
      </a:accent1>
      <a:accent2>
        <a:srgbClr val="5CA1D6"/>
      </a:accent2>
      <a:accent3>
        <a:srgbClr val="6D6E71"/>
      </a:accent3>
      <a:accent4>
        <a:srgbClr val="F2B71B"/>
      </a:accent4>
      <a:accent5>
        <a:srgbClr val="7FC344"/>
      </a:accent5>
      <a:accent6>
        <a:srgbClr val="F26D65"/>
      </a:accent6>
      <a:hlink>
        <a:srgbClr val="005579"/>
      </a:hlink>
      <a:folHlink>
        <a:srgbClr val="5CA1D6"/>
      </a:folHlink>
    </a:clrScheme>
    <a:fontScheme name="MoEdu-SAIL">
      <a:majorFont>
        <a:latin typeface="Apto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du-SAIL PPT Theme" id="{74C811AA-1DE0-45E5-9E62-7C1E7C5AFD50}" vid="{9BDA2A77-044D-41CD-9021-59565F878A3F}"/>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31786</TotalTime>
  <Words>17699</Words>
  <Application>Microsoft Office PowerPoint</Application>
  <PresentationFormat>Widescreen</PresentationFormat>
  <Paragraphs>1607</Paragraphs>
  <Slides>84</Slides>
  <Notes>82</Notes>
  <HiddenSlides>13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84</vt:i4>
      </vt:variant>
    </vt:vector>
  </HeadingPairs>
  <TitlesOfParts>
    <vt:vector size="93" baseType="lpstr">
      <vt:lpstr>Wingdings</vt:lpstr>
      <vt:lpstr>Courier New</vt:lpstr>
      <vt:lpstr>Noto Sans Symbols</vt:lpstr>
      <vt:lpstr>Calibri</vt:lpstr>
      <vt:lpstr>Corbel</vt:lpstr>
      <vt:lpstr>Aptos</vt:lpstr>
      <vt:lpstr>Arial</vt:lpstr>
      <vt:lpstr>Times New Roman</vt:lpstr>
      <vt:lpstr>MoEdu-SAIL PPT Theme</vt:lpstr>
      <vt:lpstr>Hidden Slide #1</vt:lpstr>
      <vt:lpstr> Metacognition Module Organization</vt:lpstr>
      <vt:lpstr>Hidden Slide #3</vt:lpstr>
      <vt:lpstr>Hidden Slide #4</vt:lpstr>
      <vt:lpstr>Hidden Slide #5</vt:lpstr>
      <vt:lpstr>Hidden Slide #6</vt:lpstr>
      <vt:lpstr>Hidden Slide #7</vt:lpstr>
      <vt:lpstr>Hidden Slide #8</vt:lpstr>
      <vt:lpstr>Hidden Slide #9</vt:lpstr>
      <vt:lpstr>Hidden Slide #10</vt:lpstr>
      <vt:lpstr>Metacognition</vt:lpstr>
      <vt:lpstr>Acknowledgements</vt:lpstr>
      <vt:lpstr>Metacognition</vt:lpstr>
      <vt:lpstr>Welcome and Introductions</vt:lpstr>
      <vt:lpstr>Norms</vt:lpstr>
      <vt:lpstr>District Continuous Improvement (DCI) Framework</vt:lpstr>
      <vt:lpstr>Metacognition Alignment with Missouri Leader Standards</vt:lpstr>
      <vt:lpstr>Metacognition Alignment with Missouri Teacher Standards</vt:lpstr>
      <vt:lpstr>Metacognition Infographic</vt:lpstr>
      <vt:lpstr>Metacognition Practice Profile</vt:lpstr>
      <vt:lpstr>Metacognitive Regulation Processes</vt:lpstr>
      <vt:lpstr>Session-at-a-Glance</vt:lpstr>
      <vt:lpstr>Part 2: Learning Objectives for Regulation of Cognition</vt:lpstr>
      <vt:lpstr>Part 2: Essential Questions for Regulation of Cognition</vt:lpstr>
      <vt:lpstr>Conceptual Framework</vt:lpstr>
      <vt:lpstr>Regulation of Cognition means…</vt:lpstr>
      <vt:lpstr>Pre-Read Article Discussion</vt:lpstr>
      <vt:lpstr>Strategy Spotlight: Metacognitive Note Catcher</vt:lpstr>
      <vt:lpstr>Strategy Spotlight: Paraphrasing</vt:lpstr>
      <vt:lpstr>Strategy Spotlight: Labeling Thinking Behaviors</vt:lpstr>
      <vt:lpstr>Labeling Thinking Behaviors</vt:lpstr>
      <vt:lpstr>What do I already know about this?</vt:lpstr>
      <vt:lpstr>Purposes and Benefits of Planning</vt:lpstr>
      <vt:lpstr>Self-Questions for Planning</vt:lpstr>
      <vt:lpstr>Planning Strategies</vt:lpstr>
      <vt:lpstr>Strategy Spotlight: Goal Setting</vt:lpstr>
      <vt:lpstr>Video Reflections: Goal Setting</vt:lpstr>
      <vt:lpstr>Strategy Spotlight: Pre-Task Prompts &amp; Stem Statements</vt:lpstr>
      <vt:lpstr>Strategy Spotlight: Pre-task Organizational Tools</vt:lpstr>
      <vt:lpstr>Scenarios: Pre-task Organizational Tools and Instructional Support</vt:lpstr>
      <vt:lpstr>Strategy Spotlight: Making Predictions Using BET</vt:lpstr>
      <vt:lpstr>Strategy Spotlight: Making Predictions</vt:lpstr>
      <vt:lpstr>Is this making sense to me?</vt:lpstr>
      <vt:lpstr>Metacognitive Note Catcher</vt:lpstr>
      <vt:lpstr>Purposes and Benefits of Monitoring</vt:lpstr>
      <vt:lpstr>Self-Questions that Monitor</vt:lpstr>
      <vt:lpstr>Skills Needed for Monitoring</vt:lpstr>
      <vt:lpstr>Monitoring Strategies</vt:lpstr>
      <vt:lpstr>Strategy Spotlight: Think–Alouds for Monitoring</vt:lpstr>
      <vt:lpstr>Strategy Spotlight: Recovery Strategies</vt:lpstr>
      <vt:lpstr>Recovery Strategy Examples</vt:lpstr>
      <vt:lpstr>Strategy Spotlight: Generating Effective Questions</vt:lpstr>
      <vt:lpstr>Strategy Spotlight: Cueing and Prompting</vt:lpstr>
      <vt:lpstr>Strategy Spotlight: Instant Replay (Self-Recording, Audio or Video)</vt:lpstr>
      <vt:lpstr>Instant Replay (Self-Recording, Audio or Video)</vt:lpstr>
      <vt:lpstr>I am frustrated  with this assignment.  I need to breathe and think positive thoughts.</vt:lpstr>
      <vt:lpstr>Metacognitive Note Catcher</vt:lpstr>
      <vt:lpstr>Purposes and Benefits of Controlling</vt:lpstr>
      <vt:lpstr>Self-Questions for Controlling</vt:lpstr>
      <vt:lpstr>Mindfulness and Self-Regulation</vt:lpstr>
      <vt:lpstr>Mindfulness and The Brain</vt:lpstr>
      <vt:lpstr>Self-Regulation Strategies</vt:lpstr>
      <vt:lpstr>Activity: Find Someone Who…</vt:lpstr>
      <vt:lpstr>Strategy Spotlight: Identifying Emotions</vt:lpstr>
      <vt:lpstr>The ZONES of Regulation</vt:lpstr>
      <vt:lpstr>Did that strategy I used work? Yes, I got my best grade ever!</vt:lpstr>
      <vt:lpstr>Metacognitive Note Catcher</vt:lpstr>
      <vt:lpstr>Purposes and Benefits of Evaluating</vt:lpstr>
      <vt:lpstr>Self-Questions that Evaluate</vt:lpstr>
      <vt:lpstr>Evaluation Strategies</vt:lpstr>
      <vt:lpstr>Strategy Spotlight: Question Prompts for Self-Evaluating</vt:lpstr>
      <vt:lpstr>Strategy Spotlight: Reflective Journaling</vt:lpstr>
      <vt:lpstr>Strategy Spotlight: Exam Wrapper</vt:lpstr>
      <vt:lpstr>Exam Wrappers Sample Questions</vt:lpstr>
      <vt:lpstr>Putting in All Together</vt:lpstr>
      <vt:lpstr>Regulation of Cognition = Reaching Goals!</vt:lpstr>
      <vt:lpstr>Putting Regulation of Cognition Into Practice</vt:lpstr>
      <vt:lpstr>Metacognitive Note Catcher</vt:lpstr>
      <vt:lpstr>Regulation of Cognition Essential Questions</vt:lpstr>
      <vt:lpstr>Next Steps Action Plan, Part 2</vt:lpstr>
      <vt:lpstr>Closing and Thank You!</vt:lpstr>
      <vt:lpstr>Part 2 References</vt:lpstr>
      <vt:lpstr>Part 2 References, continued</vt:lpstr>
      <vt:lpstr>Part 2 References,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Function 2  Metacognitive Regulation Processes   Planning, Monitoring, Controlling and Evaluating</dc:title>
  <dc:creator>Beverly Kohzadi</dc:creator>
  <cp:lastModifiedBy>Cynthia C Beckmann</cp:lastModifiedBy>
  <cp:revision>117</cp:revision>
  <cp:lastPrinted>2022-01-07T19:03:26Z</cp:lastPrinted>
  <dcterms:created xsi:type="dcterms:W3CDTF">2020-06-17T04:09:50Z</dcterms:created>
  <dcterms:modified xsi:type="dcterms:W3CDTF">2024-02-27T20:10:16Z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