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43" r:id="rId1"/>
  </p:sldMasterIdLst>
  <p:notesMasterIdLst>
    <p:notesMasterId r:id="rId55"/>
  </p:notesMasterIdLst>
  <p:sldIdLst>
    <p:sldId id="292" r:id="rId2"/>
    <p:sldId id="571" r:id="rId3"/>
    <p:sldId id="556" r:id="rId4"/>
    <p:sldId id="557" r:id="rId5"/>
    <p:sldId id="569" r:id="rId6"/>
    <p:sldId id="559" r:id="rId7"/>
    <p:sldId id="565" r:id="rId8"/>
    <p:sldId id="566" r:id="rId9"/>
    <p:sldId id="567" r:id="rId10"/>
    <p:sldId id="563" r:id="rId11"/>
    <p:sldId id="568" r:id="rId12"/>
    <p:sldId id="570" r:id="rId13"/>
    <p:sldId id="259" r:id="rId14"/>
    <p:sldId id="572" r:id="rId15"/>
    <p:sldId id="553" r:id="rId16"/>
    <p:sldId id="613" r:id="rId17"/>
    <p:sldId id="614" r:id="rId18"/>
    <p:sldId id="617" r:id="rId19"/>
    <p:sldId id="573" r:id="rId20"/>
    <p:sldId id="615" r:id="rId21"/>
    <p:sldId id="574" r:id="rId22"/>
    <p:sldId id="575" r:id="rId23"/>
    <p:sldId id="576" r:id="rId24"/>
    <p:sldId id="618" r:id="rId25"/>
    <p:sldId id="619" r:id="rId26"/>
    <p:sldId id="622" r:id="rId27"/>
    <p:sldId id="620" r:id="rId28"/>
    <p:sldId id="263" r:id="rId29"/>
    <p:sldId id="264" r:id="rId30"/>
    <p:sldId id="265" r:id="rId31"/>
    <p:sldId id="623" r:id="rId32"/>
    <p:sldId id="624" r:id="rId33"/>
    <p:sldId id="621" r:id="rId34"/>
    <p:sldId id="267" r:id="rId35"/>
    <p:sldId id="583" r:id="rId36"/>
    <p:sldId id="354" r:id="rId37"/>
    <p:sldId id="625" r:id="rId38"/>
    <p:sldId id="270" r:id="rId39"/>
    <p:sldId id="321" r:id="rId40"/>
    <p:sldId id="626" r:id="rId41"/>
    <p:sldId id="627" r:id="rId42"/>
    <p:sldId id="628" r:id="rId43"/>
    <p:sldId id="629" r:id="rId44"/>
    <p:sldId id="276" r:id="rId45"/>
    <p:sldId id="633" r:id="rId46"/>
    <p:sldId id="634" r:id="rId47"/>
    <p:sldId id="630" r:id="rId48"/>
    <p:sldId id="610" r:id="rId49"/>
    <p:sldId id="635" r:id="rId50"/>
    <p:sldId id="632" r:id="rId51"/>
    <p:sldId id="612" r:id="rId52"/>
    <p:sldId id="311" r:id="rId53"/>
    <p:sldId id="636" r:id="rId54"/>
  </p:sldIdLst>
  <p:sldSz cx="12192000" cy="6858000"/>
  <p:notesSz cx="6858000" cy="9144000"/>
  <p:embeddedFontLst>
    <p:embeddedFont>
      <p:font typeface="Cambria" panose="02040503050406030204" pitchFamily="18" charset="0"/>
      <p:regular r:id="rId56"/>
      <p:bold r:id="rId57"/>
      <p:italic r:id="rId58"/>
      <p:boldItalic r:id="rId59"/>
    </p:embeddedFont>
    <p:embeddedFont>
      <p:font typeface="Corbel" panose="020B050302020402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1" roundtripDataSignature="AMtx7mjtsjZrw+xnz3evFWmhgdwffjQH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a:srgbClr val="73FB79"/>
    <a:srgbClr val="FFFD78"/>
    <a:srgbClr val="73FDD6"/>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8EF5EA-79DE-4FA8-80F3-7F34AE003ABA}">
  <a:tblStyle styleId="{908EF5EA-79DE-4FA8-80F3-7F34AE003AB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B"/>
          </a:solidFill>
        </a:fill>
      </a:tcStyle>
    </a:wholeTbl>
    <a:band1H>
      <a:tcTxStyle/>
      <a:tcStyle>
        <a:tcBdr/>
        <a:fill>
          <a:solidFill>
            <a:srgbClr val="CACFD6"/>
          </a:solidFill>
        </a:fill>
      </a:tcStyle>
    </a:band1H>
    <a:band2H>
      <a:tcTxStyle/>
      <a:tcStyle>
        <a:tcBdr/>
      </a:tcStyle>
    </a:band2H>
    <a:band1V>
      <a:tcTxStyle/>
      <a:tcStyle>
        <a:tcBdr/>
        <a:fill>
          <a:solidFill>
            <a:srgbClr val="CACFD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5" autoAdjust="0"/>
    <p:restoredTop sz="63941" autoAdjust="0"/>
  </p:normalViewPr>
  <p:slideViewPr>
    <p:cSldViewPr snapToGrid="0">
      <p:cViewPr varScale="1">
        <p:scale>
          <a:sx n="58" d="100"/>
          <a:sy n="58" d="100"/>
        </p:scale>
        <p:origin x="1714" y="58"/>
      </p:cViewPr>
      <p:guideLst>
        <p:guide orient="horz" pos="2160"/>
        <p:guide pos="3840"/>
      </p:guideLst>
    </p:cSldViewPr>
  </p:slideViewPr>
  <p:outlineViewPr>
    <p:cViewPr>
      <p:scale>
        <a:sx n="33" d="100"/>
        <a:sy n="33" d="100"/>
      </p:scale>
      <p:origin x="0" y="-24846"/>
    </p:cViewPr>
  </p:outlin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104"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10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se.mo.gov/media/pdf/oeq-ed-teachstandard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verywellmind.com/what-is-cognition-2794982"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igi-global.com/chapter/online-learning-and-metacognition/142378" TargetMode="External"/><Relationship Id="rId5" Type="http://schemas.openxmlformats.org/officeDocument/2006/relationships/hyperlink" Target="https://doi.org/10.4324/9780203830529" TargetMode="External"/><Relationship Id="rId4" Type="http://schemas.openxmlformats.org/officeDocument/2006/relationships/hyperlink" Target="https://digitalcommons.unl.edu/cgi/viewcontent.cgi?article=1040&amp;context=nebeducato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commons.unl.edu/cgi/viewcontent.cgi?article=1040&amp;context=nebeducator"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eachnkidslearn.com/developing-student-metacogni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eachnkidslearn.com/developing-student-metacogniti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youtu.be/b9JGEEBuQqw?si=6XiInYbeLzNlt5dW"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z.harvard.edu/sites/default/files/CoT%20Observation%20Guide.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z.harvard.edu/sites/default/files/CoT%20Observation%20Guide.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connectedmath.migrate.natsci.msu.edu/classroom/student-centered-classroom/classroom-norms.aspx"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pz.harvard.edu/thinking-routines"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pz.harvard.edu/sites/default/files/Self%20Assessing%20CoT.pdf"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interventioncentral.org/sites/default/files/pdfs/pdfs_interventions/math_meta_cog_strategy_montague_SAY_ASK_CHECK.pdf"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pz.harvard.edu/sites/default/files/Self%20Assessing%20CoT.pdf"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erywellmind.com/what-is-cognition-2794982"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igi-global.com/chapter/online-learning-and-metacognition/142378" TargetMode="External"/><Relationship Id="rId5" Type="http://schemas.openxmlformats.org/officeDocument/2006/relationships/hyperlink" Target="https://doi.org/10.4324/9780203830529" TargetMode="External"/><Relationship Id="rId4" Type="http://schemas.openxmlformats.org/officeDocument/2006/relationships/hyperlink" Target="https://digitalcommons.unl.edu/cgi/viewcontent.cgi?article=1040&amp;context=nebeducato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achnkidslearn.com/developing-student-metacognitio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171450" indent="-171450">
              <a:buFont typeface="Arial" panose="020B0604020202020204" pitchFamily="34" charset="0"/>
              <a:buChar char="•"/>
            </a:pPr>
            <a:r>
              <a:rPr lang="en-US" b="0" dirty="0"/>
              <a:t>It is important for all educators, building leaders, and instructional coaches to understand the importance and benefits of developing and nurturing metacognitive thinking. </a:t>
            </a:r>
          </a:p>
          <a:p>
            <a:pPr marL="171450" indent="-171450">
              <a:buFont typeface="Arial" panose="020B0604020202020204" pitchFamily="34" charset="0"/>
              <a:buChar char="•"/>
            </a:pPr>
            <a:r>
              <a:rPr lang="en-US" b="0" dirty="0"/>
              <a:t>The content in this module is intended to help educators develop capacity regarding the knowledge of cognition and regulation of cognition, and additionally how to create a supportive classroom environment that fosters metacognitive thinking for students and teachers. </a:t>
            </a:r>
          </a:p>
          <a:p>
            <a:pPr marL="171450" indent="-171450">
              <a:buFont typeface="Arial" panose="020B0604020202020204" pitchFamily="34" charset="0"/>
              <a:buChar char="•"/>
            </a:pPr>
            <a:r>
              <a:rPr lang="en-US" b="0" dirty="0"/>
              <a:t>Strategies and tools will be presented that will help educators create thinking classrooms and schools.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24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300"/>
            </a:pPr>
            <a:r>
              <a:rPr lang="en-US" b="1" dirty="0"/>
              <a:t>To Know/To Say</a:t>
            </a:r>
            <a:endParaRPr lang="en-US" dirty="0"/>
          </a:p>
          <a:p>
            <a:pPr marL="0" indent="0">
              <a:buSzPts val="300"/>
            </a:pPr>
            <a:r>
              <a:rPr lang="en-US" dirty="0"/>
              <a:t>First, I want to give a special thanks to all contributors to the development and revision of this Professional Learning Module.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16367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Say</a:t>
            </a:r>
          </a:p>
          <a:p>
            <a:pPr marL="0" indent="-235572"/>
            <a:r>
              <a:rPr lang="en-US" b="0" dirty="0"/>
              <a:t>We will first set the stage for this presentation and then explore metacognitive regulation processes.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63636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Do/To Say</a:t>
            </a:r>
            <a:endParaRPr lang="en-US" b="0" dirty="0"/>
          </a:p>
          <a:p>
            <a:pPr marL="0" indent="-235572"/>
            <a:r>
              <a:rPr lang="en-US" b="0" dirty="0"/>
              <a:t>Add presenter information to the slide and introduce yourself and other presenters.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437138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300"/>
            </a:pPr>
            <a:r>
              <a:rPr lang="en-US" b="1" dirty="0">
                <a:latin typeface="Calibri" panose="020F0502020204030204" pitchFamily="34" charset="0"/>
                <a:ea typeface="Arial"/>
                <a:cs typeface="Calibri" panose="020F0502020204030204" pitchFamily="34" charset="0"/>
                <a:sym typeface="Arial"/>
              </a:rPr>
              <a:t>To Know</a:t>
            </a:r>
            <a:endParaRPr lang="en-US" dirty="0"/>
          </a:p>
          <a:p>
            <a:pPr marL="0" indent="0">
              <a:buSzPts val="300"/>
            </a:pPr>
            <a:r>
              <a:rPr lang="en-US" dirty="0">
                <a:latin typeface="Calibri" panose="020F0502020204030204" pitchFamily="34" charset="0"/>
                <a:ea typeface="Arial"/>
                <a:cs typeface="Calibri" panose="020F0502020204030204" pitchFamily="34" charset="0"/>
                <a:sym typeface="Arial"/>
              </a:rPr>
              <a:t>It is important to establish norms for training. Trainers are free to adjust this list of norms.</a:t>
            </a:r>
          </a:p>
          <a:p>
            <a:pPr marL="0" indent="0">
              <a:buSzPts val="300"/>
            </a:pPr>
            <a:endParaRPr lang="en-US" dirty="0"/>
          </a:p>
          <a:p>
            <a:pPr marL="0" indent="0">
              <a:spcBef>
                <a:spcPts val="371"/>
              </a:spcBef>
              <a:buSzPts val="300"/>
            </a:pPr>
            <a:r>
              <a:rPr lang="en-US" b="1" dirty="0">
                <a:latin typeface="Calibri" panose="020F0502020204030204" pitchFamily="34" charset="0"/>
                <a:ea typeface="Arial"/>
                <a:cs typeface="Calibri" panose="020F0502020204030204" pitchFamily="34" charset="0"/>
                <a:sym typeface="Arial"/>
              </a:rPr>
              <a:t>To Do</a:t>
            </a:r>
            <a:endParaRPr lang="en-US" dirty="0"/>
          </a:p>
          <a:p>
            <a:pPr marL="171450" indent="-171450">
              <a:spcBef>
                <a:spcPts val="371"/>
              </a:spcBef>
              <a:buSzPts val="300"/>
              <a:buFont typeface="Arial" panose="020B0604020202020204" pitchFamily="34" charset="0"/>
              <a:buChar char="•"/>
            </a:pPr>
            <a:r>
              <a:rPr lang="en-US" dirty="0">
                <a:latin typeface="Calibri" panose="020F0502020204030204" pitchFamily="34" charset="0"/>
                <a:ea typeface="Arial"/>
                <a:cs typeface="Calibri" panose="020F0502020204030204" pitchFamily="34" charset="0"/>
                <a:sym typeface="Arial"/>
              </a:rPr>
              <a:t>Consider including a check mid-way through trainings to assess a norm or norms. </a:t>
            </a:r>
          </a:p>
          <a:p>
            <a:pPr marL="171450" indent="-171450">
              <a:spcBef>
                <a:spcPts val="371"/>
              </a:spcBef>
              <a:buSzPts val="300"/>
              <a:buFont typeface="Arial" panose="020B0604020202020204" pitchFamily="34" charset="0"/>
              <a:buChar char="•"/>
            </a:pPr>
            <a:r>
              <a:rPr lang="en-US" dirty="0">
                <a:latin typeface="Calibri" panose="020F0502020204030204" pitchFamily="34" charset="0"/>
                <a:ea typeface="Arial"/>
                <a:cs typeface="Calibri" panose="020F0502020204030204" pitchFamily="34" charset="0"/>
                <a:sym typeface="Arial"/>
              </a:rPr>
              <a:t>The presenter may want to print norms on agenda handouts in addition to, or in place of, presentation slides, so the norms are always available in print for participants. </a:t>
            </a:r>
          </a:p>
          <a:p>
            <a:pPr marL="171450" indent="-171450">
              <a:spcBef>
                <a:spcPts val="371"/>
              </a:spcBef>
              <a:buSzPts val="300"/>
              <a:buFont typeface="Arial" panose="020B0604020202020204" pitchFamily="34" charset="0"/>
              <a:buChar char="•"/>
            </a:pPr>
            <a:r>
              <a:rPr lang="en-US" dirty="0">
                <a:latin typeface="Calibri" panose="020F0502020204030204" pitchFamily="34" charset="0"/>
                <a:ea typeface="Arial"/>
                <a:cs typeface="Calibri" panose="020F0502020204030204" pitchFamily="34" charset="0"/>
                <a:sym typeface="Arial"/>
              </a:rPr>
              <a:t>Norms may be added to address specific school needs. Some schools already have established norms for all PD. In that case, adapt to their norms.    </a:t>
            </a:r>
          </a:p>
          <a:p>
            <a:pPr marL="0" indent="0">
              <a:spcBef>
                <a:spcPts val="371"/>
              </a:spcBef>
              <a:buSzPts val="300"/>
            </a:pPr>
            <a:r>
              <a:rPr lang="en-US" dirty="0">
                <a:latin typeface="Calibri" panose="020F0502020204030204" pitchFamily="34" charset="0"/>
                <a:ea typeface="Arial"/>
                <a:cs typeface="Calibri" panose="020F0502020204030204" pitchFamily="34" charset="0"/>
                <a:sym typeface="Arial"/>
              </a:rPr>
              <a:t>                </a:t>
            </a:r>
            <a:endParaRPr lang="en-US" dirty="0"/>
          </a:p>
          <a:p>
            <a:pPr marL="0" indent="0">
              <a:spcBef>
                <a:spcPts val="371"/>
              </a:spcBef>
              <a:buSzPts val="300"/>
            </a:pPr>
            <a:r>
              <a:rPr lang="en-US" b="1" dirty="0">
                <a:latin typeface="Calibri" panose="020F0502020204030204" pitchFamily="34" charset="0"/>
                <a:ea typeface="Arial"/>
                <a:cs typeface="Calibri" panose="020F0502020204030204" pitchFamily="34" charset="0"/>
                <a:sym typeface="Arial"/>
              </a:rPr>
              <a:t>To Say</a:t>
            </a:r>
            <a:endParaRPr lang="en-US" dirty="0">
              <a:latin typeface="Calibri" panose="020F0502020204030204" pitchFamily="34" charset="0"/>
              <a:ea typeface="Arial"/>
              <a:cs typeface="Calibri" panose="020F0502020204030204" pitchFamily="34" charset="0"/>
              <a:sym typeface="Arial"/>
            </a:endParaRPr>
          </a:p>
          <a:p>
            <a:pPr marL="0" indent="0">
              <a:spcBef>
                <a:spcPts val="371"/>
              </a:spcBef>
              <a:buSzPts val="300"/>
            </a:pPr>
            <a:r>
              <a:rPr lang="en-US" dirty="0">
                <a:latin typeface="Calibri" panose="020F0502020204030204" pitchFamily="34" charset="0"/>
                <a:ea typeface="Arial"/>
                <a:cs typeface="Calibri" panose="020F0502020204030204" pitchFamily="34" charset="0"/>
                <a:sym typeface="Arial"/>
              </a:rPr>
              <a:t>Please review the norms for this training. Are there any additions that need to be made to the norms at this time?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707998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defTabSz="942289">
              <a:buSzPct val="25000"/>
              <a:defRPr/>
            </a:pPr>
            <a:r>
              <a:rPr lang="en-US" b="1" dirty="0">
                <a:solidFill>
                  <a:schemeClr val="dk1"/>
                </a:solidFill>
                <a:ea typeface="Calibri"/>
                <a:cs typeface="Calibri"/>
                <a:sym typeface="Calibri"/>
              </a:rPr>
              <a:t>To Know</a:t>
            </a:r>
          </a:p>
          <a:p>
            <a:pPr marL="0" defTabSz="942289">
              <a:buSzPct val="25000"/>
              <a:defRP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Nine Professional Learning Modules make up the DCI Content within the DCI Framework as illustrated in the slide. </a:t>
            </a:r>
          </a:p>
          <a:p>
            <a:pPr marL="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Three foundational educational practices essential for collaborative, data-informed instruction and decision making</a:t>
            </a:r>
          </a:p>
          <a:p>
            <a:pPr marL="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Two effective teaching and learning practices shown to improve student achievement</a:t>
            </a:r>
          </a:p>
          <a:p>
            <a:pPr marL="0" indent="-171450">
              <a:spcBef>
                <a:spcPts val="371"/>
              </a:spcBef>
              <a:buSzPts val="300"/>
              <a:buFont typeface="Arial" panose="020B0604020202020204" pitchFamily="34" charset="0"/>
              <a:buChar char="•"/>
            </a:pPr>
            <a:r>
              <a:rPr lang="en-US"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Four practices that create a supportive context to sustain and advance effective teaching and learning</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defTabSz="942289">
              <a:buSzPct val="25000"/>
              <a:defRPr/>
            </a:pPr>
            <a:endParaRPr lang="en-US" dirty="0">
              <a:solidFill>
                <a:schemeClr val="dk1"/>
              </a:solidFill>
              <a:ea typeface="Calibri"/>
              <a:cs typeface="Calibri"/>
              <a:sym typeface="Calibri"/>
            </a:endParaRPr>
          </a:p>
          <a:p>
            <a:pPr marL="0">
              <a:buSzPct val="25000"/>
            </a:pPr>
            <a:r>
              <a:rPr lang="en-US" b="1" dirty="0">
                <a:solidFill>
                  <a:schemeClr val="dk1"/>
                </a:solidFill>
                <a:ea typeface="Calibri"/>
                <a:cs typeface="Calibri"/>
                <a:sym typeface="Calibri"/>
              </a:rPr>
              <a:t>To Do/To Say</a:t>
            </a:r>
          </a:p>
          <a:p>
            <a:pPr marL="0">
              <a:buSzPct val="25000"/>
            </a:pPr>
            <a:r>
              <a:rPr lang="en-US" dirty="0">
                <a:solidFill>
                  <a:schemeClr val="dk1"/>
                </a:solidFill>
                <a:ea typeface="Calibri"/>
                <a:cs typeface="Calibri"/>
                <a:sym typeface="Calibri"/>
              </a:rPr>
              <a:t>Before we delve into this module, let’s take a few minutes to review the DCI Framework graphic, looking specifically at where metacognition falls into big picture. </a:t>
            </a:r>
          </a:p>
          <a:p>
            <a:pPr marL="0">
              <a:buSzPct val="25000"/>
            </a:pPr>
            <a:endParaRPr lang="en-US" dirty="0">
              <a:solidFill>
                <a:schemeClr val="dk1"/>
              </a:solidFill>
              <a:ea typeface="Calibri"/>
              <a:cs typeface="Calibri"/>
              <a:sym typeface="Calibri"/>
            </a:endParaRPr>
          </a:p>
          <a:p>
            <a:pPr marL="0">
              <a:buSzPct val="25000"/>
            </a:pPr>
            <a:r>
              <a:rPr lang="en-US" dirty="0">
                <a:solidFill>
                  <a:schemeClr val="dk1"/>
                </a:solidFill>
                <a:ea typeface="Calibri"/>
                <a:cs typeface="Calibri"/>
                <a:sym typeface="Calibri"/>
              </a:rPr>
              <a:t>As you see, the focus of DCI is on effective instruction leading to exceptional outcomes for all Missouri students. </a:t>
            </a:r>
          </a:p>
          <a:p>
            <a:pPr marL="0">
              <a:buSzPct val="25000"/>
            </a:pPr>
            <a:endParaRPr lang="en-US" dirty="0">
              <a:solidFill>
                <a:schemeClr val="dk1"/>
              </a:solidFill>
              <a:ea typeface="Calibri"/>
              <a:cs typeface="Calibri"/>
              <a:sym typeface="Calibri"/>
            </a:endParaRPr>
          </a:p>
          <a:p>
            <a:pPr marL="0">
              <a:buSzPct val="25000"/>
            </a:pPr>
            <a:r>
              <a:rPr lang="en-US" dirty="0">
                <a:solidFill>
                  <a:schemeClr val="dk1"/>
                </a:solidFill>
                <a:ea typeface="Calibri"/>
                <a:cs typeface="Calibri"/>
                <a:sym typeface="Calibri"/>
              </a:rPr>
              <a:t>Review the elements of each section of the three main components.</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Foundations (consisting of Collaborative Teams, Data-Based Decision Making, and Common Formative Assessment)</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Effective Teaching and Learning Practices (Developing Assessment Capable Learners with Feedback and Metacognition). We will focus on metacognition in this module. It is a part of Effective Teaching and Learning Practices and represents a student’s self regulation. As students become assessment capable, they learn to take and give feedback with leads to metacognitive skills. This is a part of monitoring and self assessment.</a:t>
            </a:r>
          </a:p>
          <a:p>
            <a:pPr marL="171450" indent="-171450">
              <a:buSzPct val="25000"/>
              <a:buFont typeface="Arial" panose="020B0604020202020204" pitchFamily="34" charset="0"/>
              <a:buChar char="•"/>
            </a:pPr>
            <a:r>
              <a:rPr lang="en-US" dirty="0">
                <a:solidFill>
                  <a:schemeClr val="dk1"/>
                </a:solidFill>
                <a:ea typeface="Calibri"/>
                <a:cs typeface="Calibri"/>
                <a:sym typeface="Calibri"/>
              </a:rPr>
              <a:t>Supportive Context (School-Based Implementation Coaching, Collective Teacher Efficacy, and Systems/Instructional Leadership)</a:t>
            </a:r>
          </a:p>
          <a:p>
            <a:pPr marL="0" indent="0">
              <a:buSzPct val="25000"/>
              <a:buFont typeface="Wingdings" panose="05000000000000000000" pitchFamily="2" charset="2"/>
              <a:buNone/>
            </a:pPr>
            <a:endParaRPr lang="en-US" dirty="0">
              <a:solidFill>
                <a:schemeClr val="dk1"/>
              </a:solidFill>
              <a:ea typeface="Calibri"/>
              <a:cs typeface="Calibri"/>
              <a:sym typeface="Calibri"/>
            </a:endParaRPr>
          </a:p>
          <a:p>
            <a:pPr marL="0" defTabSz="942289">
              <a:buSzPct val="25000"/>
              <a:defRPr/>
            </a:pPr>
            <a:r>
              <a:rPr lang="en-US" b="1" dirty="0">
                <a:solidFill>
                  <a:schemeClr val="dk1"/>
                </a:solidFill>
                <a:ea typeface="Calibri"/>
                <a:cs typeface="Calibri"/>
                <a:sym typeface="Calibri"/>
              </a:rPr>
              <a:t>References</a:t>
            </a:r>
          </a:p>
          <a:p>
            <a:pPr marL="0" defTabSz="942289">
              <a:buSzPct val="25000"/>
              <a:defRPr/>
            </a:pPr>
            <a:r>
              <a:rPr lang="en-US" dirty="0" err="1">
                <a:solidFill>
                  <a:srgbClr val="005479"/>
                </a:solidFill>
              </a:rPr>
              <a:t>MoEdu</a:t>
            </a:r>
            <a:r>
              <a:rPr lang="en-US" dirty="0">
                <a:solidFill>
                  <a:srgbClr val="005479"/>
                </a:solidFill>
              </a:rPr>
              <a:t>-SAIL. (2023). </a:t>
            </a:r>
            <a:r>
              <a:rPr lang="en-US" i="1" dirty="0">
                <a:solidFill>
                  <a:srgbClr val="005479"/>
                </a:solidFill>
              </a:rPr>
              <a:t>Blueprint for district and building leadership </a:t>
            </a:r>
            <a:r>
              <a:rPr lang="en-US" i="0" dirty="0">
                <a:solidFill>
                  <a:srgbClr val="005479"/>
                </a:solidFill>
              </a:rPr>
              <a:t>(7</a:t>
            </a:r>
            <a:r>
              <a:rPr lang="en-US" i="0" baseline="30000" dirty="0">
                <a:solidFill>
                  <a:srgbClr val="005479"/>
                </a:solidFill>
              </a:rPr>
              <a:t>th</a:t>
            </a:r>
            <a:r>
              <a:rPr lang="en-US" i="0" dirty="0">
                <a:solidFill>
                  <a:srgbClr val="005479"/>
                </a:solidFill>
              </a:rPr>
              <a:t> ed.). </a:t>
            </a:r>
            <a:r>
              <a:rPr lang="en-US" baseline="0" dirty="0">
                <a:solidFill>
                  <a:schemeClr val="dk1"/>
                </a:solidFill>
                <a:latin typeface="Calibri" panose="020F0502020204030204" pitchFamily="34" charset="0"/>
                <a:cs typeface="Calibri" panose="020F0502020204030204" pitchFamily="34" charset="0"/>
                <a:sym typeface="Arial"/>
              </a:rPr>
              <a:t>Missouri Department of Elementary and Secondary Education: Northern Arizona University, Institute for Human Development.</a:t>
            </a:r>
            <a:endParaRPr lang="en-US" dirty="0">
              <a:solidFill>
                <a:schemeClr val="dk1"/>
              </a:solidFill>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6881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71"/>
              </a:spcBef>
            </a:pPr>
            <a:r>
              <a:rPr lang="en-US" sz="1200" b="1" dirty="0">
                <a:latin typeface="Calibri" panose="020F0502020204030204" pitchFamily="34" charset="0"/>
                <a:ea typeface="Twentieth Century"/>
                <a:cs typeface="Calibri" panose="020F0502020204030204" pitchFamily="34" charset="0"/>
                <a:sym typeface="Twentieth Century"/>
              </a:rPr>
              <a:t>To Know/To Say</a:t>
            </a:r>
            <a:endParaRPr lang="en-US" dirty="0"/>
          </a:p>
          <a:p>
            <a:pPr marL="0" indent="0">
              <a:spcBef>
                <a:spcPts val="371"/>
              </a:spcBef>
            </a:pPr>
            <a:r>
              <a:rPr lang="en-US" sz="1200" dirty="0">
                <a:latin typeface="Calibri" panose="020F0502020204030204" pitchFamily="34" charset="0"/>
                <a:ea typeface="Twentieth Century"/>
                <a:cs typeface="Calibri" panose="020F0502020204030204" pitchFamily="34" charset="0"/>
                <a:sym typeface="Twentieth Century"/>
              </a:rPr>
              <a:t>Review this slide from Part 1. These Missouri Leader Standards are closely aligned to the content within the Metacognition Module. Take a moment to read the slide as I summarize the standards.</a:t>
            </a:r>
          </a:p>
          <a:p>
            <a:pPr marL="0" indent="0">
              <a:spcBef>
                <a:spcPts val="371"/>
              </a:spcBef>
            </a:pPr>
            <a:endParaRPr lang="en-US" dirty="0"/>
          </a:p>
          <a:p>
            <a:pPr marL="0" indent="0">
              <a:spcBef>
                <a:spcPts val="371"/>
              </a:spcBef>
            </a:pPr>
            <a:r>
              <a:rPr lang="en-US" sz="1200" b="1" dirty="0">
                <a:latin typeface="Calibri" panose="020F0502020204030204" pitchFamily="34" charset="0"/>
                <a:ea typeface="Twentieth Century"/>
                <a:cs typeface="Calibri" panose="020F0502020204030204" pitchFamily="34" charset="0"/>
                <a:sym typeface="Twentieth Century"/>
              </a:rPr>
              <a:t>Reference</a:t>
            </a:r>
            <a:endParaRPr lang="en-US" dirty="0"/>
          </a:p>
          <a:p>
            <a:pPr marL="0" marR="0" indent="0">
              <a:lnSpc>
                <a:spcPct val="107000"/>
              </a:lnSpc>
              <a:spcBef>
                <a:spcPts val="0"/>
              </a:spcBef>
              <a:spcAft>
                <a:spcPts val="1000"/>
              </a:spcAft>
              <a:buNone/>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Leader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https://dese.mo.gov/media/pdf/oeq-ed-leaderstandards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761615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71"/>
              </a:spcBef>
            </a:pPr>
            <a:r>
              <a:rPr lang="en-US" b="1" dirty="0">
                <a:latin typeface="Calibri" panose="020F0502020204030204" pitchFamily="34" charset="0"/>
                <a:ea typeface="Twentieth Century"/>
                <a:cs typeface="Calibri" panose="020F0502020204030204" pitchFamily="34" charset="0"/>
                <a:sym typeface="Twentieth Century"/>
              </a:rPr>
              <a:t>To Know/To Say</a:t>
            </a:r>
            <a:endParaRPr lang="en-US" dirty="0"/>
          </a:p>
          <a:p>
            <a:pPr marL="0" indent="0">
              <a:spcBef>
                <a:spcPts val="371"/>
              </a:spcBef>
            </a:pPr>
            <a:r>
              <a:rPr lang="en-US" dirty="0">
                <a:latin typeface="Calibri" panose="020F0502020204030204" pitchFamily="34" charset="0"/>
                <a:ea typeface="Twentieth Century"/>
                <a:cs typeface="Calibri" panose="020F0502020204030204" pitchFamily="34" charset="0"/>
                <a:sym typeface="Twentieth Century"/>
              </a:rPr>
              <a:t>These Missouri Teacher Standards are closely aligned to the content within the Metacognition Module. Please read the slide as I review the standards.</a:t>
            </a:r>
          </a:p>
          <a:p>
            <a:pPr marL="0" indent="0">
              <a:spcBef>
                <a:spcPts val="371"/>
              </a:spcBef>
            </a:pPr>
            <a:endParaRPr lang="en-US" sz="1200" b="1" dirty="0"/>
          </a:p>
          <a:p>
            <a:pPr marL="0" indent="0"/>
            <a:r>
              <a:rPr lang="en-US" sz="1200" b="1" dirty="0"/>
              <a:t>Reference</a:t>
            </a:r>
            <a:endParaRPr lang="en-US" sz="1200" dirty="0"/>
          </a:p>
          <a:p>
            <a:pPr marL="0" marR="0" indent="-457200">
              <a:lnSpc>
                <a:spcPct val="107000"/>
              </a:lnSpc>
              <a:spcBef>
                <a:spcPts val="0"/>
              </a:spcBef>
              <a:spcAft>
                <a:spcPts val="1000"/>
              </a:spcAft>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 Department of Elementary &amp; Secondary Education. (n.d.).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Teacher standards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https://dese.mo.gov/media/pdf/oeq-ed-teachstandards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7FD7A5-9943-401E-A49C-2C5B15F7741C}" type="slidenum">
              <a:rPr lang="en-US" smtClean="0">
                <a:latin typeface="Calibri" panose="020F0502020204030204" pitchFamily="34" charset="0"/>
              </a:rPr>
              <a:t>18</a:t>
            </a:fld>
            <a:endParaRPr lang="en-US" dirty="0">
              <a:latin typeface="Calibri" panose="020F0502020204030204" pitchFamily="34" charset="0"/>
            </a:endParaRPr>
          </a:p>
        </p:txBody>
      </p:sp>
    </p:spTree>
    <p:extLst>
      <p:ext uri="{BB962C8B-B14F-4D97-AF65-F5344CB8AC3E}">
        <p14:creationId xmlns:p14="http://schemas.microsoft.com/office/powerpoint/2010/main" val="294279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SzPct val="25000"/>
              <a:defRPr/>
            </a:pPr>
            <a:r>
              <a:rPr lang="en-US" b="1" dirty="0"/>
              <a:t>Handout 1</a:t>
            </a:r>
          </a:p>
          <a:p>
            <a:pPr marL="0" indent="0" defTabSz="942289">
              <a:buSzPct val="25000"/>
              <a:defRPr/>
            </a:pPr>
            <a:r>
              <a:rPr lang="en-US" b="0" dirty="0"/>
              <a:t>Metacognition Infographic  </a:t>
            </a:r>
          </a:p>
          <a:p>
            <a:pPr marL="0" indent="0" defTabSz="942289">
              <a:buSzPct val="25000"/>
              <a:defRPr/>
            </a:pPr>
            <a:endParaRPr lang="en-US" b="1" dirty="0"/>
          </a:p>
          <a:p>
            <a:pPr marL="0" indent="0" defTabSz="942289">
              <a:buSzPct val="25000"/>
              <a:defRPr/>
            </a:pPr>
            <a:r>
              <a:rPr lang="en-US" b="1" dirty="0"/>
              <a:t>To Know</a:t>
            </a:r>
          </a:p>
          <a:p>
            <a:pPr marL="0" indent="0">
              <a:buSzPct val="25000"/>
            </a:pPr>
            <a:r>
              <a:rPr lang="en-US" dirty="0"/>
              <a:t>The infographic provides a snapshot of the essential learning contained in the module. This is an opportunity for the presenter to provide a hook as to why metacognition is important. It also helps participants see how metacognition is key to developing assessment capable learners</a:t>
            </a:r>
            <a:r>
              <a:rPr lang="en-US" b="1" dirty="0"/>
              <a:t>.</a:t>
            </a:r>
          </a:p>
          <a:p>
            <a:pPr marL="0" indent="0">
              <a:buSzPct val="25000"/>
            </a:pPr>
            <a:endParaRPr lang="en-US" b="1" dirty="0"/>
          </a:p>
          <a:p>
            <a:pPr marL="0" indent="0">
              <a:buSzPct val="25000"/>
            </a:pPr>
            <a:r>
              <a:rPr lang="en-US" b="1" dirty="0"/>
              <a:t>To Do</a:t>
            </a:r>
          </a:p>
          <a:p>
            <a:pPr marL="0" indent="0">
              <a:spcBef>
                <a:spcPts val="371"/>
              </a:spcBef>
              <a:buSzPct val="25000"/>
            </a:pPr>
            <a:r>
              <a:rPr lang="en-US" dirty="0"/>
              <a:t>Direct attention to each component and provide a quick overview.</a:t>
            </a:r>
          </a:p>
          <a:p>
            <a:pPr marL="0" indent="0">
              <a:spcBef>
                <a:spcPts val="371"/>
              </a:spcBef>
              <a:buSzPct val="25000"/>
            </a:pPr>
            <a:endParaRPr lang="en-US" dirty="0"/>
          </a:p>
          <a:p>
            <a:pPr marL="0" indent="0">
              <a:spcBef>
                <a:spcPts val="371"/>
              </a:spcBef>
              <a:buSzPct val="25000"/>
            </a:pPr>
            <a:r>
              <a:rPr lang="en-US" b="1" dirty="0"/>
              <a:t>To Say</a:t>
            </a:r>
          </a:p>
          <a:p>
            <a:pPr marL="0" indent="0">
              <a:spcBef>
                <a:spcPts val="371"/>
              </a:spcBef>
              <a:buSzPct val="25000"/>
            </a:pPr>
            <a:r>
              <a:rPr lang="en-US" dirty="0"/>
              <a:t>The metacognition infographic summarizes key content from the Professional Learning Module. You can see how developing metacognition is key to helping students become assessment capable and self-regulated learners. (Explain/summarize each component on the infographic.)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169436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lnSpc>
                <a:spcPct val="80000"/>
              </a:lnSpc>
              <a:buSzPct val="25000"/>
              <a:defRPr/>
            </a:pPr>
            <a:r>
              <a:rPr lang="en-US" b="1" dirty="0"/>
              <a:t>Handout 2</a:t>
            </a:r>
          </a:p>
          <a:p>
            <a:pPr marL="0" indent="0" defTabSz="942289">
              <a:lnSpc>
                <a:spcPct val="80000"/>
              </a:lnSpc>
              <a:buSzPct val="25000"/>
              <a:defRPr/>
            </a:pPr>
            <a:r>
              <a:rPr lang="en-US" b="0" dirty="0"/>
              <a:t>Metacognition Practice Profile</a:t>
            </a:r>
          </a:p>
          <a:p>
            <a:pPr marL="0" indent="0" defTabSz="942289">
              <a:lnSpc>
                <a:spcPct val="80000"/>
              </a:lnSpc>
              <a:buSzPct val="25000"/>
              <a:defRPr/>
            </a:pPr>
            <a:endParaRPr lang="en-US" b="1" dirty="0"/>
          </a:p>
          <a:p>
            <a:pPr marL="0" indent="0">
              <a:lnSpc>
                <a:spcPct val="80000"/>
              </a:lnSpc>
              <a:spcBef>
                <a:spcPts val="288"/>
              </a:spcBef>
              <a:buSzPct val="25000"/>
            </a:pPr>
            <a:r>
              <a:rPr lang="en-US" b="1" dirty="0"/>
              <a:t>To Do/To Say</a:t>
            </a:r>
          </a:p>
          <a:p>
            <a:pPr marL="0" indent="0">
              <a:lnSpc>
                <a:spcPct val="80000"/>
              </a:lnSpc>
              <a:buSzPct val="25000"/>
            </a:pPr>
            <a:r>
              <a:rPr lang="en-US" dirty="0"/>
              <a:t>Review the Practice Profile with the participants. </a:t>
            </a:r>
          </a:p>
          <a:p>
            <a:pPr marL="0" indent="0">
              <a:lnSpc>
                <a:spcPct val="80000"/>
              </a:lnSpc>
              <a:buSzPct val="25000"/>
            </a:pPr>
            <a:endParaRPr lang="en-US" dirty="0"/>
          </a:p>
          <a:p>
            <a:pPr marL="0" indent="0">
              <a:lnSpc>
                <a:spcPct val="80000"/>
              </a:lnSpc>
              <a:spcBef>
                <a:spcPts val="288"/>
              </a:spcBef>
              <a:buSzPct val="25000"/>
            </a:pPr>
            <a:r>
              <a:rPr lang="en-US" dirty="0"/>
              <a:t>The Practice Profile template is anchored by the Essential Functions. First, is the foundation of implementation that philosophically grounds implementation. Then moving from left to right across the template are the Essential Functions of the practice, implementation performance levels, and lastly, evidence which provides data or documentation for determining implementation levels.</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The Essential Functions align with the teaching/learning objectives for each Professional Learning Module. Four levels of implementation are described for each teaching/learning objective: exemplary, proficient, close to proficient, and far from proficient. The professional development provider should walk through the Practice Profile with the educator-learners, referring to the data and artifacts listed as suggested evidence. It is an important tool for self-monitoring their own implementation because it serves as a reminder as to the implementation criteria and is also aligned with the fidelity checklists and the electronic Self-Assessment Practice Profile (SAPP). These sources provide data regarding further training or coaching.</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As we look at the Metacognition Practice Profile, we see three Essential Functions. Essential Function 1 is “educators engage in metacognitive instruction to increase students’ knowledge of cognition.” Essential Function 2 is “educators engage students in metacognitive regulation processes for planning, monitoring, controlling, and evaluating.” Essential Function 3 is “educators promote a classroom culture and environment conducive to developing, encouraging, and supporting metacognitive thinking.” You will also find the criteria to determine the level of implementation for you, your school, and/or district.</a:t>
            </a:r>
          </a:p>
          <a:p>
            <a:pPr marL="0" indent="0">
              <a:lnSpc>
                <a:spcPct val="80000"/>
              </a:lnSpc>
              <a:spcBef>
                <a:spcPts val="288"/>
              </a:spcBef>
              <a:buSzPct val="25000"/>
            </a:pPr>
            <a:endParaRPr lang="en-US" dirty="0"/>
          </a:p>
          <a:p>
            <a:pPr marL="0" indent="0">
              <a:lnSpc>
                <a:spcPct val="80000"/>
              </a:lnSpc>
              <a:spcBef>
                <a:spcPts val="288"/>
              </a:spcBef>
              <a:buSzPct val="25000"/>
            </a:pPr>
            <a:r>
              <a:rPr lang="en-US" dirty="0"/>
              <a:t>Today we will cover Essential Function 3. There are two other parts to this module which cover Essential Functions 1 and 2.</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83200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a:latin typeface="Calibri" panose="020F0502020204030204" pitchFamily="34" charset="0"/>
              </a:rPr>
              <a:t>Handout 3</a:t>
            </a:r>
          </a:p>
          <a:p>
            <a:pPr marL="0" indent="0"/>
            <a:r>
              <a:rPr lang="en-US" sz="1200" b="0" dirty="0">
                <a:latin typeface="Calibri" panose="020F0502020204030204" pitchFamily="34" charset="0"/>
              </a:rPr>
              <a:t>Metacognition Key Terms  </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Know/To Say</a:t>
            </a:r>
          </a:p>
          <a:p>
            <a:pPr marL="0" lvl="0" indent="0" algn="l" rtl="0">
              <a:lnSpc>
                <a:spcPct val="100000"/>
              </a:lnSpc>
              <a:spcBef>
                <a:spcPts val="0"/>
              </a:spcBef>
              <a:spcAft>
                <a:spcPts val="0"/>
              </a:spcAft>
              <a:buSzPts val="1400"/>
              <a:buNone/>
            </a:pPr>
            <a:r>
              <a:rPr lang="en-US" dirty="0"/>
              <a:t>This is the third part of the Metacognition module and covers Essential Function 3.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These are the key terms that align with EF 3 Metacognitive Regulation Processes. The comprehensive list of Metacognition key terms are listed on handout 3.</a:t>
            </a:r>
          </a:p>
          <a:p>
            <a:pPr marL="171450" indent="-171450">
              <a:spcAft>
                <a:spcPts val="1200"/>
              </a:spcAft>
              <a:buFont typeface="Arial" panose="020B0604020202020204" pitchFamily="34" charset="0"/>
              <a:buChar char="•"/>
            </a:pPr>
            <a:r>
              <a:rPr lang="en-US" sz="1200" b="1" dirty="0"/>
              <a:t>Culture of thinking </a:t>
            </a:r>
            <a:r>
              <a:rPr lang="en-US" sz="1200" dirty="0"/>
              <a:t>includes cultural forces that provide goals and define and promote a thinking culture in a classroom. These forces include opportunities, time, modeling, language, environment, interactions, routines, and expectations.</a:t>
            </a:r>
          </a:p>
          <a:p>
            <a:pPr marL="171450" indent="-171450">
              <a:spcAft>
                <a:spcPts val="1200"/>
              </a:spcAft>
              <a:buFont typeface="Arial" panose="020B0604020202020204" pitchFamily="34" charset="0"/>
              <a:buChar char="•"/>
            </a:pPr>
            <a:r>
              <a:rPr lang="en-US" sz="1200" b="1" dirty="0"/>
              <a:t>Metacognitive culture </a:t>
            </a:r>
            <a:r>
              <a:rPr lang="en-US" sz="1200" dirty="0"/>
              <a:t>refers to an environment that promotes and models a knowledge and learner centered classroom where students engage in meaningful and complex tasks using reflection, critical thinking, and strategic strategies to achieve success.</a:t>
            </a:r>
          </a:p>
          <a:p>
            <a:pPr marL="171450" indent="-171450">
              <a:spcAft>
                <a:spcPts val="1200"/>
              </a:spcAft>
              <a:buFont typeface="Arial" panose="020B0604020202020204" pitchFamily="34" charset="0"/>
              <a:buChar char="•"/>
            </a:pPr>
            <a:r>
              <a:rPr lang="en-US" sz="1200" b="1" dirty="0"/>
              <a:t>Thinking routine</a:t>
            </a:r>
            <a:r>
              <a:rPr lang="en-US" sz="1200" dirty="0"/>
              <a:t> is a set of questions or a brief sequence of steps used to scaffold and support student thinking. </a:t>
            </a:r>
          </a:p>
          <a:p>
            <a:pPr marL="171450" indent="-171450">
              <a:spcAft>
                <a:spcPts val="1200"/>
              </a:spcAft>
              <a:buFont typeface="Arial" panose="020B0604020202020204" pitchFamily="34" charset="0"/>
              <a:buChar char="•"/>
            </a:pPr>
            <a:r>
              <a:rPr lang="en-US" sz="1200" b="1" dirty="0"/>
              <a:t>Thinking schoo</a:t>
            </a:r>
            <a:r>
              <a:rPr lang="en-US" sz="1200" dirty="0"/>
              <a:t>l is a school where thinking is at the heart of the curriculum and all staff and students support metacognition at a high level.</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It will be helpful to have this handout with you throughout this training.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References</a:t>
            </a:r>
            <a:endParaRPr lang="en-US" dirty="0"/>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Cherry, K. (2023, April 18).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Cognition in psychology</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Verywell</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Mind.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https://www.verywellmind.com/what-is-cognition-2794982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buClr>
                <a:schemeClr val="dk1"/>
              </a:buClr>
            </a:pPr>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https://digitalcommons.unl.edu/cgi/viewcontent.cgi?article=1040&amp;context=nebeducator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Tarricone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 (2011).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Psychology Press.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https://doi.org/10.4324/9780203830529</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endParaRPr lang="en-US" sz="1200" u="sng"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https://www.igi-global.com/chapter/online-learning-and-metacognition/142378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200" dirty="0">
              <a:latin typeface="Calibri" panose="020F0502020204030204" pitchFamily="34" charset="0"/>
            </a:endParaRPr>
          </a:p>
          <a:p>
            <a:pPr marL="0" marR="0" lvl="0" indent="0" algn="l" rtl="0">
              <a:lnSpc>
                <a:spcPct val="107000"/>
              </a:lnSpc>
              <a:spcBef>
                <a:spcPts val="0"/>
              </a:spcBef>
              <a:spcAft>
                <a:spcPts val="0"/>
              </a:spcAft>
              <a:buSzPts val="1400"/>
              <a:buNone/>
            </a:pPr>
            <a:endParaRPr lang="en-US" sz="1200" dirty="0">
              <a:latin typeface="Calibri"/>
              <a:ea typeface="Calibri"/>
              <a:cs typeface="Calibri"/>
              <a:sym typeface="Calibri"/>
            </a:endParaRPr>
          </a:p>
          <a:p>
            <a:pPr marL="0" lvl="0" indent="0" algn="l" rtl="0">
              <a:lnSpc>
                <a:spcPct val="100000"/>
              </a:lnSpc>
              <a:spcBef>
                <a:spcPts val="0"/>
              </a:spcBef>
              <a:spcAft>
                <a:spcPts val="0"/>
              </a:spcAft>
              <a:buSzPts val="1400"/>
              <a:buNone/>
            </a:pPr>
            <a:endParaRPr lang="en-US" dirty="0"/>
          </a:p>
          <a:p>
            <a:pPr marL="0" indent="0"/>
            <a:endParaRPr lang="en-US" dirty="0">
              <a:solidFill>
                <a:srgbClr val="202124"/>
              </a:solidFill>
              <a:highlight>
                <a:srgbClr val="FFFFFF"/>
              </a:highlight>
            </a:endParaRPr>
          </a:p>
          <a:p>
            <a:endParaRPr lang="en-US" dirty="0"/>
          </a:p>
        </p:txBody>
      </p:sp>
      <p:sp>
        <p:nvSpPr>
          <p:cNvPr id="4" name="Slide Number Placeholder 3"/>
          <p:cNvSpPr>
            <a:spLocks noGrp="1"/>
          </p:cNvSpPr>
          <p:nvPr>
            <p:ph type="sldNum" idx="12"/>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702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Part 1 provides an introduction to metacognition and content aligned with the first Essential Function of the Metacognition Practice Profile (increasing cognitive awareness), including declarative, procedural, and conditional knowledge. </a:t>
            </a:r>
            <a:r>
              <a:rPr lang="en-US" b="1" dirty="0"/>
              <a:t>It is important that all participants have an understanding of Part 1 prior to other module sessions.</a:t>
            </a:r>
            <a:endParaRPr lang="en-US" dirty="0"/>
          </a:p>
          <a:p>
            <a:pPr marL="176679" indent="-176679">
              <a:buClr>
                <a:schemeClr val="dk1"/>
              </a:buClr>
              <a:buSzPts val="1200"/>
              <a:buFont typeface="Arial"/>
              <a:buChar char="•"/>
            </a:pPr>
            <a:r>
              <a:rPr lang="en-US" dirty="0"/>
              <a:t>Part 2 is aligned with EF 2 of the Metacognition Practice Profile which addresses regulation of cognition, including planning, monitoring, controlling, and evaluating.  </a:t>
            </a:r>
          </a:p>
          <a:p>
            <a:pPr marL="176679" indent="-176679">
              <a:buFont typeface="Arial"/>
              <a:buChar char="•"/>
            </a:pPr>
            <a:r>
              <a:rPr lang="en-US" dirty="0"/>
              <a:t>Part 3 is aligned with EF 3 of the Metacognition Practice Profile and provides content on how to create a metacognitive classroom culture and environment. This session includes information on creating thinking norms, expectations, goals, and reflective thinking opportunities. It also addresses language to describe thinking, create rigorous tasks, interactions, time, opportunities, and a physical environment that supports and improves thinking.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1828733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latin typeface="Calibri" panose="020F0502020204030204" pitchFamily="34" charset="0"/>
                <a:ea typeface="Arial"/>
                <a:cs typeface="Calibri" panose="020F0502020204030204" pitchFamily="34" charset="0"/>
                <a:sym typeface="Arial"/>
              </a:rPr>
              <a:t>To Know</a:t>
            </a:r>
            <a:endParaRPr lang="en-US" dirty="0"/>
          </a:p>
          <a:p>
            <a:pPr marL="0" indent="0"/>
            <a:r>
              <a:rPr lang="en-US" dirty="0">
                <a:latin typeface="Calibri" panose="020F0502020204030204" pitchFamily="34" charset="0"/>
                <a:ea typeface="Arial"/>
                <a:cs typeface="Calibri" panose="020F0502020204030204" pitchFamily="34" charset="0"/>
                <a:sym typeface="Arial"/>
              </a:rPr>
              <a:t>This slide provides an overview of the contents of Part 3 of the Metacognition Module.</a:t>
            </a:r>
            <a:endParaRPr lang="en-US" dirty="0"/>
          </a:p>
          <a:p>
            <a:pPr marL="0" indent="0"/>
            <a:endParaRPr lang="en-US" b="1" dirty="0">
              <a:latin typeface="Calibri" panose="020F0502020204030204" pitchFamily="34" charset="0"/>
              <a:ea typeface="Arial"/>
              <a:cs typeface="Calibri" panose="020F0502020204030204" pitchFamily="34" charset="0"/>
              <a:sym typeface="Arial"/>
            </a:endParaRPr>
          </a:p>
          <a:p>
            <a:pPr marL="0" indent="0"/>
            <a:r>
              <a:rPr lang="en-US" b="1" dirty="0">
                <a:latin typeface="Calibri" panose="020F0502020204030204" pitchFamily="34" charset="0"/>
                <a:ea typeface="Arial"/>
                <a:cs typeface="Calibri" panose="020F0502020204030204" pitchFamily="34" charset="0"/>
                <a:sym typeface="Arial"/>
              </a:rPr>
              <a:t>To Do/To Say</a:t>
            </a:r>
            <a:endParaRPr lang="en-US" dirty="0"/>
          </a:p>
          <a:p>
            <a:pPr marL="0" indent="0"/>
            <a:r>
              <a:rPr lang="en-US" dirty="0">
                <a:latin typeface="Calibri" panose="020F0502020204030204" pitchFamily="34" charset="0"/>
                <a:ea typeface="Arial"/>
                <a:cs typeface="Calibri" panose="020F0502020204030204" pitchFamily="34" charset="0"/>
                <a:sym typeface="Arial"/>
              </a:rPr>
              <a:t>Review the content contained within this module as listed on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361493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SzPts val="1400"/>
              <a:buNone/>
            </a:pPr>
            <a:r>
              <a:rPr lang="en-US" sz="1200" b="1" dirty="0"/>
              <a:t>To Say</a:t>
            </a:r>
          </a:p>
          <a:p>
            <a:pPr marL="0" lvl="0" indent="0" algn="l" rtl="0">
              <a:lnSpc>
                <a:spcPct val="115000"/>
              </a:lnSpc>
              <a:spcBef>
                <a:spcPts val="1200"/>
              </a:spcBef>
              <a:spcAft>
                <a:spcPts val="0"/>
              </a:spcAft>
              <a:buSzPts val="1400"/>
              <a:buNone/>
            </a:pPr>
            <a:r>
              <a:rPr lang="en-US" sz="1200" b="0" dirty="0"/>
              <a:t>These are the learning targets/objectives for Part  3, </a:t>
            </a:r>
            <a:r>
              <a:rPr lang="en-US" sz="1200" b="0" dirty="0">
                <a:solidFill>
                  <a:srgbClr val="0070C0"/>
                </a:solidFill>
                <a:latin typeface="Calibri"/>
                <a:ea typeface="Calibri"/>
                <a:cs typeface="Calibri"/>
                <a:sym typeface="Calibri"/>
              </a:rPr>
              <a:t>Promoting a Metacognitive Culture and Environment. </a:t>
            </a:r>
          </a:p>
          <a:p>
            <a:pPr marL="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sz="1200" dirty="0"/>
              <a:t>Our session today will focus on… (Discuss which targets your will be focusing on if your session does not include all of part 3.) These are aligned with the Metacognition Practice Profile. </a:t>
            </a:r>
          </a:p>
          <a:p>
            <a:pPr marL="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endParaRPr lang="en-US" sz="1200" dirty="0"/>
          </a:p>
          <a:p>
            <a:pPr marL="0" marR="0" lvl="0" indent="0" algn="l" defTabSz="914400" rtl="0" eaLnBrk="1" fontAlgn="auto" latinLnBrk="0" hangingPunct="1">
              <a:lnSpc>
                <a:spcPct val="115000"/>
              </a:lnSpc>
              <a:spcBef>
                <a:spcPts val="1200"/>
              </a:spcBef>
              <a:spcAft>
                <a:spcPts val="0"/>
              </a:spcAft>
              <a:buClr>
                <a:srgbClr val="000000"/>
              </a:buClr>
              <a:buSzPts val="1400"/>
              <a:buFont typeface="Arial"/>
              <a:buNone/>
              <a:tabLst/>
              <a:defRPr/>
            </a:pPr>
            <a:r>
              <a:rPr lang="en-US" sz="1200" dirty="0"/>
              <a:t>Although classroom is mentioned in the title and essential function, the goal is actually to promote a metacognitive culture that is district- and building-wide. </a:t>
            </a:r>
          </a:p>
          <a:p>
            <a:pPr marL="0" indent="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479422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Know/To Say</a:t>
            </a:r>
          </a:p>
          <a:p>
            <a:pPr marL="0" lvl="0" indent="0" algn="l" rtl="0">
              <a:lnSpc>
                <a:spcPct val="100000"/>
              </a:lnSpc>
              <a:spcBef>
                <a:spcPts val="0"/>
              </a:spcBef>
              <a:spcAft>
                <a:spcPts val="0"/>
              </a:spcAft>
              <a:buSzPts val="1400"/>
              <a:buNone/>
            </a:pPr>
            <a:r>
              <a:rPr lang="en-US" b="0" dirty="0"/>
              <a:t>These essential questions help to guide thinking before, during, and after this session of learning. Notice how they coincide with the EF 3</a:t>
            </a:r>
            <a:r>
              <a:rPr lang="en-US" dirty="0"/>
              <a:t> criteria in the Practice Profile.</a:t>
            </a:r>
          </a:p>
          <a:p>
            <a:pPr marL="0" indent="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1240611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Know/To Say</a:t>
            </a:r>
            <a:endParaRPr dirty="0"/>
          </a:p>
          <a:p>
            <a:pPr marL="0" indent="0"/>
            <a:r>
              <a:rPr lang="en-US" dirty="0"/>
              <a:t>This graphic illustrates the conceptual framework components of metacognition.  </a:t>
            </a:r>
          </a:p>
          <a:p>
            <a:pPr marL="171450" indent="-171450">
              <a:buFont typeface="Arial" panose="020B0604020202020204" pitchFamily="34" charset="0"/>
              <a:buChar char="•"/>
            </a:pPr>
            <a:r>
              <a:rPr lang="en-US" dirty="0"/>
              <a:t>The first dimension, </a:t>
            </a:r>
            <a:r>
              <a:rPr lang="en-US" b="1" dirty="0"/>
              <a:t>knowledge of cognition</a:t>
            </a:r>
            <a:r>
              <a:rPr lang="en-US" dirty="0"/>
              <a:t>, includes what a person knows about learning. It consists of overall cognitive thought processes, one’s own thought processes, and knowledge of strategies used for reflection and critical thinking. Sub-components include declarative, procedural, and conditional knowledge. </a:t>
            </a:r>
          </a:p>
          <a:p>
            <a:pPr marL="171450" indent="-171450">
              <a:buFont typeface="Arial" panose="020B0604020202020204" pitchFamily="34" charset="0"/>
              <a:buChar char="•"/>
            </a:pPr>
            <a:r>
              <a:rPr lang="en-US" dirty="0"/>
              <a:t>The second dimension, </a:t>
            </a:r>
            <a:r>
              <a:rPr lang="en-US" b="1" dirty="0"/>
              <a:t>regulation of cognition</a:t>
            </a:r>
            <a:r>
              <a:rPr lang="en-US" dirty="0"/>
              <a:t>, involves the “active” side of metacognition. Regulation is what learners do about their learning. Processes such as planning, monitoring, controlling, and evaluating cognition are used to regulate thinking.</a:t>
            </a:r>
          </a:p>
          <a:p>
            <a:pPr marL="171450" indent="-171450">
              <a:buFont typeface="Arial" panose="020B0604020202020204" pitchFamily="34" charset="0"/>
              <a:buChar char="•"/>
            </a:pPr>
            <a:r>
              <a:rPr lang="en-US" dirty="0"/>
              <a:t>A supportive </a:t>
            </a:r>
            <a:r>
              <a:rPr lang="en-US" b="1" dirty="0"/>
              <a:t>learning environment and culture </a:t>
            </a:r>
            <a:r>
              <a:rPr lang="en-US" dirty="0"/>
              <a:t>helps metacognition flourish in classrooms. The importance of developing thinking skills is an important aspect to learning. Metacognitive instruction can be embedded within authentic learning contexts through both implicit and explicit instruction.</a:t>
            </a:r>
          </a:p>
          <a:p>
            <a:pPr marL="0" indent="0"/>
            <a:endParaRPr lang="en-US" dirty="0"/>
          </a:p>
          <a:p>
            <a:pPr marL="0" indent="0"/>
            <a:r>
              <a:rPr lang="en-US" dirty="0"/>
              <a:t>Each of these components for developing metacognitive thinking will be examined and expanded on throughout the Metacognition Module.</a:t>
            </a:r>
          </a:p>
          <a:p>
            <a:pPr marL="0" indent="0"/>
            <a:endParaRPr dirty="0"/>
          </a:p>
          <a:p>
            <a:pPr marL="0" indent="0"/>
            <a:r>
              <a:rPr lang="en-US" b="1" dirty="0"/>
              <a:t>Reference</a:t>
            </a:r>
            <a:endParaRPr dirty="0"/>
          </a:p>
          <a:p>
            <a:pPr marL="457200" marR="0" indent="-457200">
              <a:lnSpc>
                <a:spcPct val="107000"/>
              </a:lnSpc>
              <a:spcBef>
                <a:spcPts val="0"/>
              </a:spcBef>
              <a:spcAft>
                <a:spcPts val="1000"/>
              </a:spcAft>
              <a:buNone/>
            </a:pPr>
            <a:r>
              <a:rPr lang="en-US" sz="18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8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https://digitalcommons.unl.edu/cgi/viewcontent.cgi?article=1040&amp;context=nebeducator</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9" name="Google Shape;579;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Pre-Read Article</a:t>
            </a:r>
            <a:endParaRPr lang="en-US" sz="1200" b="0" i="0" dirty="0"/>
          </a:p>
          <a:p>
            <a:pPr marL="0" indent="0"/>
            <a:r>
              <a:rPr lang="en-US" sz="1200" i="1" dirty="0"/>
              <a:t>Developing A Culture of Metacognition – The Art of Teaching How To Think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https://www.teachnkidslearn.com/developing-student-metacognition/</a:t>
            </a:r>
            <a:endParaRPr lang="en-US" sz="1200" dirty="0">
              <a:latin typeface="Calibri"/>
              <a:ea typeface="Calibri"/>
              <a:cs typeface="Calibri"/>
              <a:sym typeface="Calibri"/>
            </a:endParaRPr>
          </a:p>
          <a:p>
            <a:pPr marL="0" indent="0"/>
            <a:endParaRPr lang="en-US" b="1" dirty="0"/>
          </a:p>
          <a:p>
            <a:pPr marL="0" indent="0"/>
            <a:r>
              <a:rPr lang="en-US" b="1" dirty="0"/>
              <a:t>To Know/To Do/To Say</a:t>
            </a:r>
            <a:endParaRPr lang="en-US" dirty="0"/>
          </a:p>
          <a:p>
            <a:pPr marL="171450" lvl="0" indent="-171450" algn="l" rtl="0">
              <a:lnSpc>
                <a:spcPct val="100000"/>
              </a:lnSpc>
              <a:spcBef>
                <a:spcPts val="0"/>
              </a:spcBef>
              <a:spcAft>
                <a:spcPts val="0"/>
              </a:spcAft>
              <a:buSzPts val="1400"/>
              <a:buFont typeface="Arial" panose="020B0604020202020204" pitchFamily="34" charset="0"/>
              <a:buChar char="•"/>
            </a:pPr>
            <a:r>
              <a:rPr lang="en-US" b="0" dirty="0"/>
              <a:t>This slide provides the opportunity to debrief the pre-read article. This link was sent to the participants prior to the training.  You may want to have some table copies of this pre-read.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i="0" dirty="0"/>
              <a:t>Review the instructions on the slide.</a:t>
            </a:r>
          </a:p>
          <a:p>
            <a:pPr marL="0" marR="0" lvl="1" indent="0" algn="l" rtl="0">
              <a:lnSpc>
                <a:spcPct val="100000"/>
              </a:lnSpc>
              <a:spcBef>
                <a:spcPts val="0"/>
              </a:spcBef>
              <a:spcAft>
                <a:spcPts val="0"/>
              </a:spcAft>
              <a:buClr>
                <a:srgbClr val="000000"/>
              </a:buClr>
              <a:buSzPts val="2600"/>
              <a:buFont typeface="Arial"/>
              <a:buNone/>
            </a:pPr>
            <a:endParaRPr lang="en-US" sz="1200" dirty="0"/>
          </a:p>
          <a:p>
            <a:pPr marL="0" lvl="0" indent="0" algn="l" rtl="0">
              <a:lnSpc>
                <a:spcPct val="100000"/>
              </a:lnSpc>
              <a:spcBef>
                <a:spcPts val="0"/>
              </a:spcBef>
              <a:spcAft>
                <a:spcPts val="0"/>
              </a:spcAft>
              <a:buSzPts val="1400"/>
              <a:buNone/>
            </a:pPr>
            <a:r>
              <a:rPr lang="en-US" b="1" dirty="0"/>
              <a:t>Reference</a:t>
            </a:r>
            <a:endParaRPr lang="en-US"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Teach &amp; Kids Learn. (2017, January 9). Developing a culture of metacognition - the art of teaching how to think.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https://www.teachnkidslearn.com/developing-student-metacognition/</a:t>
            </a:r>
            <a:endPar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2503075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To Say</a:t>
            </a:r>
          </a:p>
          <a:p>
            <a:pPr marL="0"/>
            <a:r>
              <a:rPr lang="en-US" dirty="0"/>
              <a:t>We will next discuss how we can shift our thinking from a traditional classroom to a metacognitive classroom.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84455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solidFill>
                  <a:srgbClr val="333333"/>
                </a:solidFill>
                <a:latin typeface="Calibri" panose="020F0502020204030204" pitchFamily="34" charset="0"/>
                <a:ea typeface="Open Sans"/>
                <a:cs typeface="Calibri" panose="020F0502020204030204" pitchFamily="34" charset="0"/>
                <a:sym typeface="Open Sans"/>
              </a:rPr>
              <a:t>To Know</a:t>
            </a:r>
          </a:p>
          <a:p>
            <a:pPr marL="0" lvl="0" indent="0" algn="l" rtl="0">
              <a:lnSpc>
                <a:spcPct val="100000"/>
              </a:lnSpc>
              <a:spcBef>
                <a:spcPts val="0"/>
              </a:spcBef>
              <a:spcAft>
                <a:spcPts val="0"/>
              </a:spcAft>
              <a:buSzPts val="1400"/>
              <a:buNone/>
            </a:pPr>
            <a:r>
              <a:rPr lang="en-US" b="0" dirty="0">
                <a:solidFill>
                  <a:srgbClr val="333333"/>
                </a:solidFill>
                <a:latin typeface="Calibri" panose="020F0502020204030204" pitchFamily="34" charset="0"/>
                <a:ea typeface="Open Sans"/>
                <a:cs typeface="Calibri" panose="020F0502020204030204" pitchFamily="34" charset="0"/>
                <a:sym typeface="Open Sans"/>
              </a:rPr>
              <a:t>To move from a more traditional classroom culture to one that is learning friendly and compatible to metacognitive thought, there must be a shift from the classroom being teacher driven, to one in which learning is a shared responsibility.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solidFill>
                  <a:srgbClr val="333333"/>
                </a:solidFill>
                <a:latin typeface="Calibri" panose="020F0502020204030204" pitchFamily="34" charset="0"/>
                <a:ea typeface="Open Sans"/>
                <a:cs typeface="Calibri" panose="020F0502020204030204" pitchFamily="34" charset="0"/>
                <a:sym typeface="Open Sans"/>
              </a:rPr>
              <a:t>The focus is on ways to learn and tasks are directly aligned to learning goals.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solidFill>
                  <a:srgbClr val="333333"/>
                </a:solidFill>
                <a:latin typeface="Calibri" panose="020F0502020204030204" pitchFamily="34" charset="0"/>
                <a:ea typeface="Open Sans"/>
                <a:cs typeface="Calibri" panose="020F0502020204030204" pitchFamily="34" charset="0"/>
                <a:sym typeface="Open Sans"/>
              </a:rPr>
              <a:t>Both content and process learning take place and the learning is ongoing.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solidFill>
                  <a:srgbClr val="333333"/>
                </a:solidFill>
                <a:latin typeface="Calibri" panose="020F0502020204030204" pitchFamily="34" charset="0"/>
                <a:ea typeface="Open Sans"/>
                <a:cs typeface="Calibri" panose="020F0502020204030204" pitchFamily="34" charset="0"/>
                <a:sym typeface="Open Sans"/>
              </a:rPr>
              <a:t>Celebrating learning as it happens, for both students and teacher, is an essential part of the culture.</a:t>
            </a:r>
          </a:p>
          <a:p>
            <a:pPr marL="0" lvl="0" indent="0" algn="l" rtl="0">
              <a:lnSpc>
                <a:spcPct val="100000"/>
              </a:lnSpc>
              <a:spcBef>
                <a:spcPts val="0"/>
              </a:spcBef>
              <a:spcAft>
                <a:spcPts val="0"/>
              </a:spcAft>
              <a:buSzPts val="1400"/>
              <a:buNone/>
            </a:pPr>
            <a:endParaRPr b="0" dirty="0">
              <a:solidFill>
                <a:srgbClr val="333333"/>
              </a:solidFill>
              <a:latin typeface="Calibri" panose="020F0502020204030204" pitchFamily="34" charset="0"/>
              <a:ea typeface="Open Sans"/>
              <a:cs typeface="Calibri" panose="020F0502020204030204" pitchFamily="34" charset="0"/>
              <a:sym typeface="Open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333333"/>
                </a:solidFill>
                <a:latin typeface="Calibri" panose="020F0502020204030204" pitchFamily="34" charset="0"/>
                <a:ea typeface="Open Sans"/>
                <a:cs typeface="Calibri" panose="020F0502020204030204" pitchFamily="34" charset="0"/>
                <a:sym typeface="Open Sans"/>
              </a:rPr>
              <a:t>To Say/To Do</a:t>
            </a:r>
            <a:endParaRPr dirty="0"/>
          </a:p>
          <a:p>
            <a:pPr marL="0" lvl="0" indent="0" algn="l" rtl="0">
              <a:lnSpc>
                <a:spcPct val="100000"/>
              </a:lnSpc>
              <a:spcBef>
                <a:spcPts val="0"/>
              </a:spcBef>
              <a:spcAft>
                <a:spcPts val="0"/>
              </a:spcAft>
              <a:buSzPts val="1400"/>
              <a:buNone/>
            </a:pPr>
            <a:r>
              <a:rPr lang="en-US" b="0" dirty="0">
                <a:solidFill>
                  <a:srgbClr val="333333"/>
                </a:solidFill>
                <a:latin typeface="Calibri" panose="020F0502020204030204" pitchFamily="34" charset="0"/>
                <a:ea typeface="Open Sans"/>
                <a:cs typeface="Calibri" panose="020F0502020204030204" pitchFamily="34" charset="0"/>
                <a:sym typeface="Open Sans"/>
              </a:rPr>
              <a:t>Discuss the shift from a traditional to a metacognitive classroom. Review and expand on key points listed on the slide.</a:t>
            </a:r>
            <a:endParaRPr dirty="0"/>
          </a:p>
          <a:p>
            <a:pPr marL="0" lvl="0" indent="0" algn="l" rtl="0">
              <a:lnSpc>
                <a:spcPct val="100000"/>
              </a:lnSpc>
              <a:spcBef>
                <a:spcPts val="0"/>
              </a:spcBef>
              <a:spcAft>
                <a:spcPts val="0"/>
              </a:spcAft>
              <a:buSzPts val="1400"/>
              <a:buNone/>
            </a:pPr>
            <a:endParaRPr lang="en-US" b="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r>
              <a:rPr lang="en-US" b="0" dirty="0">
                <a:solidFill>
                  <a:srgbClr val="333333"/>
                </a:solidFill>
                <a:latin typeface="Calibri" panose="020F0502020204030204" pitchFamily="34" charset="0"/>
                <a:ea typeface="Open Sans"/>
                <a:cs typeface="Calibri" panose="020F0502020204030204" pitchFamily="34" charset="0"/>
                <a:sym typeface="Open Sans"/>
              </a:rPr>
              <a:t>Ask participants to do a STAND UP, HAND UP, PAIR UP. Share out after pair discussion.</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solidFill>
                  <a:srgbClr val="333333"/>
                </a:solidFill>
                <a:latin typeface="Calibri" panose="020F0502020204030204" pitchFamily="34" charset="0"/>
                <a:ea typeface="Open Sans"/>
                <a:cs typeface="Calibri" panose="020F0502020204030204" pitchFamily="34" charset="0"/>
                <a:sym typeface="Open Sans"/>
              </a:rPr>
              <a:t>They can then engage in a partner discussion that focuses on their current classroom practices.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solidFill>
                  <a:srgbClr val="333333"/>
                </a:solidFill>
                <a:latin typeface="Calibri" panose="020F0502020204030204" pitchFamily="34" charset="0"/>
                <a:ea typeface="Open Sans"/>
                <a:cs typeface="Calibri" panose="020F0502020204030204" pitchFamily="34" charset="0"/>
                <a:sym typeface="Open Sans"/>
              </a:rPr>
              <a:t>Are there still traditional practices taking place?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solidFill>
                  <a:srgbClr val="333333"/>
                </a:solidFill>
                <a:latin typeface="Calibri" panose="020F0502020204030204" pitchFamily="34" charset="0"/>
                <a:ea typeface="Open Sans"/>
                <a:cs typeface="Calibri" panose="020F0502020204030204" pitchFamily="34" charset="0"/>
                <a:sym typeface="Open Sans"/>
              </a:rPr>
              <a:t>Which metacognitive classroom practices are currently being implemented?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latin typeface="Calibri"/>
                <a:ea typeface="Calibri"/>
                <a:cs typeface="Calibri"/>
                <a:sym typeface="Calibri"/>
              </a:rPr>
              <a:t>Reference</a:t>
            </a:r>
            <a:endParaRPr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Building Learning Power. (n.d.). Creating learning friendly classroom cultures. https://www.buildinglearningpower.com/2018/05/creating-metacognitive-classroom-cultures/</a:t>
            </a:r>
          </a:p>
        </p:txBody>
      </p:sp>
      <p:sp>
        <p:nvSpPr>
          <p:cNvPr id="379" name="Google Shape;379;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Know/To Say/To Do</a:t>
            </a:r>
            <a:endParaRPr lang="en-US" dirty="0"/>
          </a:p>
          <a:p>
            <a:pPr marL="0" lvl="0" indent="0" algn="l" rtl="0">
              <a:lnSpc>
                <a:spcPct val="100000"/>
              </a:lnSpc>
              <a:spcBef>
                <a:spcPts val="0"/>
              </a:spcBef>
              <a:spcAft>
                <a:spcPts val="0"/>
              </a:spcAft>
              <a:buSzPts val="1400"/>
              <a:buNone/>
            </a:pPr>
            <a:r>
              <a:rPr lang="en-US" b="0" i="0" dirty="0">
                <a:solidFill>
                  <a:srgbClr val="333333"/>
                </a:solidFill>
                <a:latin typeface="Calibri" panose="020F0502020204030204" pitchFamily="34" charset="0"/>
                <a:ea typeface="Open Sans"/>
                <a:cs typeface="Calibri" panose="020F0502020204030204" pitchFamily="34" charset="0"/>
                <a:sym typeface="Open Sans"/>
              </a:rPr>
              <a:t>Discuss the four cultural shifts as listed on the slide and expand on each.</a:t>
            </a:r>
          </a:p>
          <a:p>
            <a:pPr marL="0" lvl="0" indent="0" algn="l" rtl="0">
              <a:lnSpc>
                <a:spcPct val="100000"/>
              </a:lnSpc>
              <a:spcBef>
                <a:spcPts val="0"/>
              </a:spcBef>
              <a:spcAft>
                <a:spcPts val="0"/>
              </a:spcAft>
              <a:buSzPts val="1400"/>
              <a:buNone/>
            </a:pPr>
            <a:endParaRPr lang="en-US" b="0" i="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r>
              <a:rPr lang="en-US" b="0" dirty="0"/>
              <a:t>There are four cultural shifts, that taken together, move a traditional classroom culture to a learning friendly culture. Those shifts include relating, talking, constructing, and celebrating.</a:t>
            </a:r>
          </a:p>
          <a:p>
            <a:pPr marL="228600" lvl="0" indent="-228600" algn="l" rtl="0">
              <a:lnSpc>
                <a:spcPct val="100000"/>
              </a:lnSpc>
              <a:spcBef>
                <a:spcPts val="0"/>
              </a:spcBef>
              <a:spcAft>
                <a:spcPts val="0"/>
              </a:spcAft>
              <a:buSzPts val="1400"/>
              <a:buFont typeface="+mj-lt"/>
              <a:buAutoNum type="arabicPeriod"/>
            </a:pPr>
            <a:r>
              <a:rPr lang="en-US" b="1" dirty="0"/>
              <a:t>R</a:t>
            </a:r>
            <a:r>
              <a:rPr lang="en-US" b="1" i="0" dirty="0">
                <a:solidFill>
                  <a:srgbClr val="333333"/>
                </a:solidFill>
                <a:latin typeface="Calibri"/>
                <a:ea typeface="Calibri"/>
                <a:cs typeface="Calibri"/>
                <a:sym typeface="Calibri"/>
              </a:rPr>
              <a:t>elating </a:t>
            </a:r>
            <a:r>
              <a:rPr lang="en-US" b="0" i="0" dirty="0">
                <a:solidFill>
                  <a:srgbClr val="333333"/>
                </a:solidFill>
                <a:latin typeface="Calibri"/>
                <a:ea typeface="Calibri"/>
                <a:cs typeface="Calibri"/>
                <a:sym typeface="Calibri"/>
              </a:rPr>
              <a:t>for learning makes learning a shared responsibility, and the roles of teacher and student change. </a:t>
            </a:r>
          </a:p>
          <a:p>
            <a:pPr marL="685800" lvl="1" indent="-228600" algn="l" rtl="0">
              <a:lnSpc>
                <a:spcPct val="100000"/>
              </a:lnSpc>
              <a:spcBef>
                <a:spcPts val="0"/>
              </a:spcBef>
              <a:spcAft>
                <a:spcPts val="0"/>
              </a:spcAft>
              <a:buSzPts val="1400"/>
              <a:buFont typeface="+mj-lt"/>
              <a:buAutoNum type="alphaLcPeriod"/>
            </a:pPr>
            <a:r>
              <a:rPr lang="en-US" b="0" i="0" dirty="0">
                <a:solidFill>
                  <a:srgbClr val="333333"/>
                </a:solidFill>
                <a:latin typeface="Calibri"/>
                <a:ea typeface="Calibri"/>
                <a:cs typeface="Calibri"/>
                <a:sym typeface="Calibri"/>
              </a:rPr>
              <a:t>The role of the teacher changes from ‘the sage on the stage’ to ‘the guide by your side.’</a:t>
            </a:r>
          </a:p>
          <a:p>
            <a:pPr marL="685800" lvl="1" indent="-228600" algn="l" rtl="0">
              <a:lnSpc>
                <a:spcPct val="100000"/>
              </a:lnSpc>
              <a:spcBef>
                <a:spcPts val="0"/>
              </a:spcBef>
              <a:spcAft>
                <a:spcPts val="0"/>
              </a:spcAft>
              <a:buSzPts val="1400"/>
              <a:buFont typeface="+mj-lt"/>
              <a:buAutoNum type="alphaLcPeriod"/>
            </a:pPr>
            <a:r>
              <a:rPr lang="en-US" b="0" i="0" dirty="0">
                <a:solidFill>
                  <a:srgbClr val="333333"/>
                </a:solidFill>
                <a:latin typeface="Calibri"/>
                <a:ea typeface="Calibri"/>
                <a:cs typeface="Calibri"/>
                <a:sym typeface="Calibri"/>
              </a:rPr>
              <a:t>Students are given more responsibility for their own learning and their role changes from ‘passenger’ to ‘crew’ and ultimately ‘pilots of their own learning.’</a:t>
            </a:r>
          </a:p>
          <a:p>
            <a:pPr marL="228600" lvl="0" indent="-228600" algn="l" rtl="0">
              <a:lnSpc>
                <a:spcPct val="100000"/>
              </a:lnSpc>
              <a:spcBef>
                <a:spcPts val="0"/>
              </a:spcBef>
              <a:spcAft>
                <a:spcPts val="0"/>
              </a:spcAft>
              <a:buSzPts val="1400"/>
              <a:buFont typeface="+mj-lt"/>
              <a:buAutoNum type="arabicPeriod"/>
            </a:pPr>
            <a:r>
              <a:rPr lang="en-US" b="1" dirty="0">
                <a:solidFill>
                  <a:srgbClr val="333333"/>
                </a:solidFill>
                <a:latin typeface="Calibri" panose="020F0502020204030204" pitchFamily="34" charset="0"/>
                <a:ea typeface="Open Sans"/>
                <a:cs typeface="Calibri" panose="020F0502020204030204" pitchFamily="34" charset="0"/>
                <a:sym typeface="Open Sans"/>
              </a:rPr>
              <a:t>Talking </a:t>
            </a:r>
            <a:r>
              <a:rPr lang="en-US" b="0" dirty="0">
                <a:solidFill>
                  <a:srgbClr val="333333"/>
                </a:solidFill>
                <a:latin typeface="Calibri" panose="020F0502020204030204" pitchFamily="34" charset="0"/>
                <a:ea typeface="Open Sans"/>
                <a:cs typeface="Calibri" panose="020F0502020204030204" pitchFamily="34" charset="0"/>
                <a:sym typeface="Open Sans"/>
              </a:rPr>
              <a:t>for learning makes learning the object of conversation. </a:t>
            </a:r>
          </a:p>
          <a:p>
            <a:pPr marL="685800" lvl="1" indent="-228600" algn="l" rtl="0">
              <a:lnSpc>
                <a:spcPct val="100000"/>
              </a:lnSpc>
              <a:spcBef>
                <a:spcPts val="0"/>
              </a:spcBef>
              <a:spcAft>
                <a:spcPts val="0"/>
              </a:spcAft>
              <a:buSzPts val="1400"/>
              <a:buFont typeface="+mj-lt"/>
              <a:buAutoNum type="alphaLcPeriod"/>
            </a:pPr>
            <a:r>
              <a:rPr lang="en-US" b="0" dirty="0">
                <a:solidFill>
                  <a:srgbClr val="333333"/>
                </a:solidFill>
                <a:latin typeface="Calibri" panose="020F0502020204030204" pitchFamily="34" charset="0"/>
                <a:ea typeface="Open Sans"/>
                <a:cs typeface="Calibri" panose="020F0502020204030204" pitchFamily="34" charset="0"/>
                <a:sym typeface="Open Sans"/>
              </a:rPr>
              <a:t>The way we express ourselves in the classroom creates a powerful linguistic environment that teaches young people the best of what we know about learning. </a:t>
            </a:r>
          </a:p>
          <a:p>
            <a:pPr marL="685800" lvl="1" indent="-228600" algn="l" rtl="0">
              <a:lnSpc>
                <a:spcPct val="100000"/>
              </a:lnSpc>
              <a:spcBef>
                <a:spcPts val="0"/>
              </a:spcBef>
              <a:spcAft>
                <a:spcPts val="0"/>
              </a:spcAft>
              <a:buSzPts val="1400"/>
              <a:buFont typeface="+mj-lt"/>
              <a:buAutoNum type="alphaLcPeriod"/>
            </a:pPr>
            <a:r>
              <a:rPr lang="en-US" b="0" dirty="0">
                <a:solidFill>
                  <a:srgbClr val="333333"/>
                </a:solidFill>
                <a:latin typeface="Calibri" panose="020F0502020204030204" pitchFamily="34" charset="0"/>
                <a:ea typeface="Open Sans"/>
                <a:cs typeface="Calibri" panose="020F0502020204030204" pitchFamily="34" charset="0"/>
                <a:sym typeface="Open Sans"/>
              </a:rPr>
              <a:t>The language of learning helps students to discuss, understand, and become conscious of using their learning behaviors.</a:t>
            </a:r>
          </a:p>
          <a:p>
            <a:pPr marL="228600" lvl="0" indent="-228600" algn="l" rtl="0">
              <a:lnSpc>
                <a:spcPct val="100000"/>
              </a:lnSpc>
              <a:spcBef>
                <a:spcPts val="0"/>
              </a:spcBef>
              <a:spcAft>
                <a:spcPts val="0"/>
              </a:spcAft>
              <a:buSzPts val="1400"/>
              <a:buFont typeface="+mj-lt"/>
              <a:buAutoNum type="arabicPeriod"/>
            </a:pPr>
            <a:r>
              <a:rPr lang="en-US" b="1" i="0" dirty="0">
                <a:solidFill>
                  <a:srgbClr val="333333"/>
                </a:solidFill>
                <a:latin typeface="Calibri" panose="020F0502020204030204" pitchFamily="34" charset="0"/>
                <a:ea typeface="Open Sans"/>
                <a:cs typeface="Calibri" panose="020F0502020204030204" pitchFamily="34" charset="0"/>
                <a:sym typeface="Open Sans"/>
              </a:rPr>
              <a:t>Constructing </a:t>
            </a:r>
            <a:r>
              <a:rPr lang="en-US" b="0" i="0" dirty="0">
                <a:solidFill>
                  <a:srgbClr val="333333"/>
                </a:solidFill>
                <a:latin typeface="Calibri" panose="020F0502020204030204" pitchFamily="34" charset="0"/>
                <a:ea typeface="Open Sans"/>
                <a:cs typeface="Calibri" panose="020F0502020204030204" pitchFamily="34" charset="0"/>
                <a:sym typeface="Open Sans"/>
              </a:rPr>
              <a:t>learning makes learning the object.</a:t>
            </a:r>
          </a:p>
          <a:p>
            <a:pPr marL="685800" lvl="1" indent="-228600" algn="l" rtl="0">
              <a:lnSpc>
                <a:spcPct val="100000"/>
              </a:lnSpc>
              <a:spcBef>
                <a:spcPts val="0"/>
              </a:spcBef>
              <a:spcAft>
                <a:spcPts val="0"/>
              </a:spcAft>
              <a:buSzPts val="1400"/>
              <a:buFont typeface="+mj-lt"/>
              <a:buAutoNum type="alphaLcPeriod"/>
            </a:pPr>
            <a:r>
              <a:rPr lang="en-US" b="0" i="0" dirty="0">
                <a:solidFill>
                  <a:srgbClr val="333333"/>
                </a:solidFill>
                <a:latin typeface="Calibri" panose="020F0502020204030204" pitchFamily="34" charset="0"/>
                <a:ea typeface="Open Sans"/>
                <a:cs typeface="Calibri" panose="020F0502020204030204" pitchFamily="34" charset="0"/>
                <a:sym typeface="Open Sans"/>
              </a:rPr>
              <a:t>Activities and classroom routines feed learning habits. </a:t>
            </a:r>
          </a:p>
          <a:p>
            <a:pPr marL="685800" lvl="1" indent="-228600" algn="l" rtl="0">
              <a:lnSpc>
                <a:spcPct val="100000"/>
              </a:lnSpc>
              <a:spcBef>
                <a:spcPts val="0"/>
              </a:spcBef>
              <a:spcAft>
                <a:spcPts val="0"/>
              </a:spcAft>
              <a:buSzPts val="1400"/>
              <a:buFont typeface="+mj-lt"/>
              <a:buAutoNum type="alphaLcPeriod"/>
            </a:pPr>
            <a:r>
              <a:rPr lang="en-US" b="0" i="0" dirty="0">
                <a:solidFill>
                  <a:srgbClr val="333333"/>
                </a:solidFill>
                <a:latin typeface="Calibri" panose="020F0502020204030204" pitchFamily="34" charset="0"/>
                <a:ea typeface="Open Sans"/>
                <a:cs typeface="Calibri" panose="020F0502020204030204" pitchFamily="34" charset="0"/>
                <a:sym typeface="Open Sans"/>
              </a:rPr>
              <a:t>Challenging activities are designed to enable students to have a dual focus of understanding both the content and the process of learning. By exploring content and stretching students’ use of their learning behaviors, they are not just ‘doing’ learning but reviewing and reflecting on the process in order to make meaning and apply it elsewhere. </a:t>
            </a:r>
          </a:p>
          <a:p>
            <a:pPr marL="228600" lvl="0" indent="-228600" algn="l" rtl="0">
              <a:lnSpc>
                <a:spcPct val="100000"/>
              </a:lnSpc>
              <a:spcBef>
                <a:spcPts val="0"/>
              </a:spcBef>
              <a:spcAft>
                <a:spcPts val="0"/>
              </a:spcAft>
              <a:buSzPts val="1400"/>
              <a:buFont typeface="+mj-lt"/>
              <a:buAutoNum type="arabicPeriod"/>
            </a:pPr>
            <a:r>
              <a:rPr lang="en-US" b="1" i="0" dirty="0">
                <a:solidFill>
                  <a:srgbClr val="333333"/>
                </a:solidFill>
                <a:latin typeface="Calibri" panose="020F0502020204030204" pitchFamily="34" charset="0"/>
                <a:ea typeface="Open Sans"/>
                <a:cs typeface="Calibri" panose="020F0502020204030204" pitchFamily="34" charset="0"/>
                <a:sym typeface="Open Sans"/>
              </a:rPr>
              <a:t>Celebrating </a:t>
            </a:r>
            <a:r>
              <a:rPr lang="en-US" b="0" i="0" dirty="0">
                <a:solidFill>
                  <a:srgbClr val="333333"/>
                </a:solidFill>
                <a:latin typeface="Calibri" panose="020F0502020204030204" pitchFamily="34" charset="0"/>
                <a:ea typeface="Open Sans"/>
                <a:cs typeface="Calibri" panose="020F0502020204030204" pitchFamily="34" charset="0"/>
                <a:sym typeface="Open Sans"/>
              </a:rPr>
              <a:t>learning, as learning is the object of our attention: the outward signs of the values that underpin the culture. </a:t>
            </a:r>
          </a:p>
          <a:p>
            <a:pPr marL="685800" lvl="1" indent="-228600" algn="l" rtl="0">
              <a:lnSpc>
                <a:spcPct val="100000"/>
              </a:lnSpc>
              <a:spcBef>
                <a:spcPts val="0"/>
              </a:spcBef>
              <a:spcAft>
                <a:spcPts val="0"/>
              </a:spcAft>
              <a:buSzPts val="1400"/>
              <a:buFont typeface="+mj-lt"/>
              <a:buAutoNum type="alphaLcPeriod"/>
            </a:pPr>
            <a:r>
              <a:rPr lang="en-US" b="0" i="0" dirty="0">
                <a:solidFill>
                  <a:srgbClr val="333333"/>
                </a:solidFill>
                <a:latin typeface="Calibri" panose="020F0502020204030204" pitchFamily="34" charset="0"/>
                <a:ea typeface="Open Sans"/>
                <a:cs typeface="Calibri" panose="020F0502020204030204" pitchFamily="34" charset="0"/>
                <a:sym typeface="Open Sans"/>
              </a:rPr>
              <a:t>In this dimension common notions of classroom learning are flipped or re-defined (e.g., being stuck is seen as interesting, mistakes are useful). Effort, questioning, and taking risks are defined, recognized, attended to, acknowledged, and praised. </a:t>
            </a:r>
          </a:p>
          <a:p>
            <a:pPr marL="685800" lvl="1" indent="-228600" algn="l" rtl="0">
              <a:lnSpc>
                <a:spcPct val="100000"/>
              </a:lnSpc>
              <a:spcBef>
                <a:spcPts val="0"/>
              </a:spcBef>
              <a:spcAft>
                <a:spcPts val="0"/>
              </a:spcAft>
              <a:buSzPts val="1400"/>
              <a:buFont typeface="+mj-lt"/>
              <a:buAutoNum type="alphaLcPeriod"/>
            </a:pPr>
            <a:r>
              <a:rPr lang="en-US" b="0" i="0" dirty="0">
                <a:solidFill>
                  <a:srgbClr val="333333"/>
                </a:solidFill>
                <a:latin typeface="Calibri" panose="020F0502020204030204" pitchFamily="34" charset="0"/>
                <a:ea typeface="Open Sans"/>
                <a:cs typeface="Calibri" panose="020F0502020204030204" pitchFamily="34" charset="0"/>
                <a:sym typeface="Open Sans"/>
              </a:rPr>
              <a:t>These, and the recognition of the development of learning habits, serve to make visible and public the underlying values of the learning friendly environment, one in which learners are being taught to be meta-learners.</a:t>
            </a:r>
          </a:p>
          <a:p>
            <a:pPr marL="228600" lvl="0" indent="-228600" algn="l" rtl="0">
              <a:lnSpc>
                <a:spcPct val="100000"/>
              </a:lnSpc>
              <a:spcBef>
                <a:spcPts val="0"/>
              </a:spcBef>
              <a:spcAft>
                <a:spcPts val="0"/>
              </a:spcAft>
              <a:buSzPts val="1400"/>
              <a:buFont typeface="+mj-lt"/>
              <a:buAutoNum type="arabicPeriod"/>
            </a:pPr>
            <a:endParaRPr lang="en-US" b="1" i="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r>
              <a:rPr lang="en-US" b="1" i="0" dirty="0">
                <a:solidFill>
                  <a:srgbClr val="333333"/>
                </a:solidFill>
                <a:latin typeface="Calibri" panose="020F0502020204030204" pitchFamily="34" charset="0"/>
                <a:ea typeface="Open Sans"/>
                <a:cs typeface="Calibri" panose="020F0502020204030204" pitchFamily="34" charset="0"/>
                <a:sym typeface="Open Sans"/>
              </a:rPr>
              <a:t>Application to Behavior Management</a:t>
            </a:r>
          </a:p>
          <a:p>
            <a:pPr marL="0" lvl="0" indent="0" algn="l" rtl="0">
              <a:lnSpc>
                <a:spcPct val="100000"/>
              </a:lnSpc>
              <a:spcBef>
                <a:spcPts val="0"/>
              </a:spcBef>
              <a:spcAft>
                <a:spcPts val="0"/>
              </a:spcAft>
              <a:buSzPts val="1400"/>
              <a:buNone/>
            </a:pPr>
            <a:r>
              <a:rPr lang="en-US" b="0" i="0" dirty="0">
                <a:solidFill>
                  <a:srgbClr val="333333"/>
                </a:solidFill>
                <a:latin typeface="Calibri" panose="020F0502020204030204" pitchFamily="34" charset="0"/>
                <a:ea typeface="Open Sans"/>
                <a:cs typeface="Calibri" panose="020F0502020204030204" pitchFamily="34" charset="0"/>
                <a:sym typeface="Open Sans"/>
              </a:rPr>
              <a:t>When constructing learning, tasks and routines can be beneficial for students in various ways, especially in terms of behavior management. Here are several ways in which tasks and routines can help students with their behavior.</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Predictability and Structure</a:t>
            </a:r>
            <a:r>
              <a:rPr lang="en-US" b="0" i="0" dirty="0">
                <a:solidFill>
                  <a:srgbClr val="333333"/>
                </a:solidFill>
                <a:latin typeface="Calibri" panose="020F0502020204030204" pitchFamily="34" charset="0"/>
                <a:ea typeface="Open Sans"/>
                <a:cs typeface="Calibri" panose="020F0502020204030204" pitchFamily="34" charset="0"/>
                <a:sym typeface="Open Sans"/>
              </a:rPr>
              <a:t>: Routines provide a sense of predictability and structure. Knowing what to expect and when can help students feel more secure and in control, reducing anxiety and disruptive behavior.</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Establishing Expectations: </a:t>
            </a:r>
            <a:r>
              <a:rPr lang="en-US" b="0" i="0" dirty="0">
                <a:solidFill>
                  <a:srgbClr val="333333"/>
                </a:solidFill>
                <a:latin typeface="Calibri" panose="020F0502020204030204" pitchFamily="34" charset="0"/>
                <a:ea typeface="Open Sans"/>
                <a:cs typeface="Calibri" panose="020F0502020204030204" pitchFamily="34" charset="0"/>
                <a:sym typeface="Open Sans"/>
              </a:rPr>
              <a:t>Clearly defined tasks and routines help establish expectations for behavior. Students understand what is expected of them in different situations, which can lead to better compliance and a more positive learning environment.</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Time Management: </a:t>
            </a:r>
            <a:r>
              <a:rPr lang="en-US" b="0" i="0" dirty="0">
                <a:solidFill>
                  <a:srgbClr val="333333"/>
                </a:solidFill>
                <a:latin typeface="Calibri" panose="020F0502020204030204" pitchFamily="34" charset="0"/>
                <a:ea typeface="Open Sans"/>
                <a:cs typeface="Calibri" panose="020F0502020204030204" pitchFamily="34" charset="0"/>
                <a:sym typeface="Open Sans"/>
              </a:rPr>
              <a:t>Routines assist in developing time management skills. Knowing when assignments are due, when class starts, and when breaks occur helps students prioritize tasks and manage their time effectively.</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Building Habits: </a:t>
            </a:r>
            <a:r>
              <a:rPr lang="en-US" b="0" i="0" dirty="0">
                <a:solidFill>
                  <a:srgbClr val="333333"/>
                </a:solidFill>
                <a:latin typeface="Calibri" panose="020F0502020204030204" pitchFamily="34" charset="0"/>
                <a:ea typeface="Open Sans"/>
                <a:cs typeface="Calibri" panose="020F0502020204030204" pitchFamily="34" charset="0"/>
                <a:sym typeface="Open Sans"/>
              </a:rPr>
              <a:t>Regular routines help students build positive habits. Consistently following a schedule encourages habits such as completing homework, staying organized, and being prepared for class.</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Reducing Decision-Making Stress: </a:t>
            </a:r>
            <a:r>
              <a:rPr lang="en-US" b="0" i="0" dirty="0">
                <a:solidFill>
                  <a:srgbClr val="333333"/>
                </a:solidFill>
                <a:latin typeface="Calibri" panose="020F0502020204030204" pitchFamily="34" charset="0"/>
                <a:ea typeface="Open Sans"/>
                <a:cs typeface="Calibri" panose="020F0502020204030204" pitchFamily="34" charset="0"/>
                <a:sym typeface="Open Sans"/>
              </a:rPr>
              <a:t>Routines reduce the number of decisions students need to make, especially regarding daily tasks. This can be particularly helpful for students who struggle with decision-making, as it minimizes stress and potential behavioral challenges.</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Enhancing Focus and Attention: </a:t>
            </a:r>
            <a:r>
              <a:rPr lang="en-US" b="0" i="0" dirty="0">
                <a:solidFill>
                  <a:srgbClr val="333333"/>
                </a:solidFill>
                <a:latin typeface="Calibri" panose="020F0502020204030204" pitchFamily="34" charset="0"/>
                <a:ea typeface="Open Sans"/>
                <a:cs typeface="Calibri" panose="020F0502020204030204" pitchFamily="34" charset="0"/>
                <a:sym typeface="Open Sans"/>
              </a:rPr>
              <a:t>Following a routine can improve a student's ability to focus and sustain attention on tasks. When they know what to expect, they can more easily engage in learning activities without becoming distracted or disruptive.</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Improving Transitions: </a:t>
            </a:r>
            <a:r>
              <a:rPr lang="en-US" b="0" i="0" dirty="0">
                <a:solidFill>
                  <a:srgbClr val="333333"/>
                </a:solidFill>
                <a:latin typeface="Calibri" panose="020F0502020204030204" pitchFamily="34" charset="0"/>
                <a:ea typeface="Open Sans"/>
                <a:cs typeface="Calibri" panose="020F0502020204030204" pitchFamily="34" charset="0"/>
                <a:sym typeface="Open Sans"/>
              </a:rPr>
              <a:t>Clearly defined routines can make transitions between activities smoother. Transition times can be challenging for some students, and having a predictable routine can help minimize disruptions during these periods.</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Promoting Independence: </a:t>
            </a:r>
            <a:r>
              <a:rPr lang="en-US" b="0" i="0" dirty="0">
                <a:solidFill>
                  <a:srgbClr val="333333"/>
                </a:solidFill>
                <a:latin typeface="Calibri" panose="020F0502020204030204" pitchFamily="34" charset="0"/>
                <a:ea typeface="Open Sans"/>
                <a:cs typeface="Calibri" panose="020F0502020204030204" pitchFamily="34" charset="0"/>
                <a:sym typeface="Open Sans"/>
              </a:rPr>
              <a:t>Tasks and routines encourage students to take responsibility for their own actions. As they become more familiar with routines, they can learn to manage their time, belongings, and behavior independently.</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Positive Reinforcement: </a:t>
            </a:r>
            <a:r>
              <a:rPr lang="en-US" b="0" i="0" dirty="0">
                <a:solidFill>
                  <a:srgbClr val="333333"/>
                </a:solidFill>
                <a:latin typeface="Calibri" panose="020F0502020204030204" pitchFamily="34" charset="0"/>
                <a:ea typeface="Open Sans"/>
                <a:cs typeface="Calibri" panose="020F0502020204030204" pitchFamily="34" charset="0"/>
                <a:sym typeface="Open Sans"/>
              </a:rPr>
              <a:t>Incorporating positive reinforcement within routines can motivate students to adhere to expected behaviors. This could include praise, rewards, or other positive consequences for following the established routine.</a:t>
            </a:r>
          </a:p>
          <a:p>
            <a:pPr marL="171450" lvl="0" indent="-171450" algn="l" rtl="0">
              <a:lnSpc>
                <a:spcPct val="100000"/>
              </a:lnSpc>
              <a:spcBef>
                <a:spcPts val="0"/>
              </a:spcBef>
              <a:spcAft>
                <a:spcPts val="0"/>
              </a:spcAft>
              <a:buSzPts val="1400"/>
              <a:buFont typeface="Arial" panose="020B0604020202020204" pitchFamily="34" charset="0"/>
              <a:buChar char="•"/>
            </a:pPr>
            <a:r>
              <a:rPr lang="en-US" b="1" i="0" dirty="0">
                <a:solidFill>
                  <a:srgbClr val="333333"/>
                </a:solidFill>
                <a:latin typeface="Calibri" panose="020F0502020204030204" pitchFamily="34" charset="0"/>
                <a:ea typeface="Open Sans"/>
                <a:cs typeface="Calibri" panose="020F0502020204030204" pitchFamily="34" charset="0"/>
                <a:sym typeface="Open Sans"/>
              </a:rPr>
              <a:t>Supporting Special Needs: </a:t>
            </a:r>
            <a:r>
              <a:rPr lang="en-US" b="0" i="0" dirty="0">
                <a:solidFill>
                  <a:srgbClr val="333333"/>
                </a:solidFill>
                <a:latin typeface="Calibri" panose="020F0502020204030204" pitchFamily="34" charset="0"/>
                <a:ea typeface="Open Sans"/>
                <a:cs typeface="Calibri" panose="020F0502020204030204" pitchFamily="34" charset="0"/>
                <a:sym typeface="Open Sans"/>
              </a:rPr>
              <a:t>For students with special needs, routines can be particularly crucial. Predictability can help create a more inclusive environment and support students with various learning and behavioral challenges.</a:t>
            </a:r>
          </a:p>
          <a:p>
            <a:pPr marL="0" lvl="0" indent="0" algn="l" rtl="0">
              <a:lnSpc>
                <a:spcPct val="100000"/>
              </a:lnSpc>
              <a:spcBef>
                <a:spcPts val="0"/>
              </a:spcBef>
              <a:spcAft>
                <a:spcPts val="0"/>
              </a:spcAft>
              <a:buSzPts val="1400"/>
              <a:buNone/>
            </a:pPr>
            <a:endParaRPr lang="en-US" b="0" i="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r>
              <a:rPr lang="en-US" b="0" i="0" dirty="0">
                <a:solidFill>
                  <a:srgbClr val="333333"/>
                </a:solidFill>
                <a:latin typeface="Calibri" panose="020F0502020204030204" pitchFamily="34" charset="0"/>
                <a:ea typeface="Open Sans"/>
                <a:cs typeface="Calibri" panose="020F0502020204030204" pitchFamily="34" charset="0"/>
                <a:sym typeface="Open Sans"/>
              </a:rPr>
              <a:t>It's important to note that while routines can be highly effective, flexibility is also key. Some degree of flexibility allows for adjustments based on individual needs or unexpected events. Additionally, involving students in the creation of routines can enhance their sense of ownership and engagement in the learning process.</a:t>
            </a:r>
          </a:p>
          <a:p>
            <a:pPr marL="0" lvl="0" indent="0" algn="l" rtl="0">
              <a:lnSpc>
                <a:spcPct val="100000"/>
              </a:lnSpc>
              <a:spcBef>
                <a:spcPts val="0"/>
              </a:spcBef>
              <a:spcAft>
                <a:spcPts val="0"/>
              </a:spcAft>
              <a:buSzPts val="1400"/>
              <a:buNone/>
            </a:pPr>
            <a:endParaRPr b="0" i="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r>
              <a:rPr lang="en-US" b="1" i="0" dirty="0">
                <a:solidFill>
                  <a:srgbClr val="333333"/>
                </a:solidFill>
                <a:latin typeface="Calibri" panose="020F0502020204030204" pitchFamily="34" charset="0"/>
                <a:ea typeface="Open Sans"/>
                <a:cs typeface="Calibri" panose="020F0502020204030204" pitchFamily="34" charset="0"/>
                <a:sym typeface="Open Sans"/>
              </a:rPr>
              <a:t>References</a:t>
            </a:r>
            <a:endParaRPr dirty="0"/>
          </a:p>
          <a:p>
            <a:pPr marL="0" marR="0" indent="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(2015).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Creating cultures of thinking: The 8 forces we must master to truly transform our schools</a:t>
            </a:r>
            <a:r>
              <a:rPr lang="en-US" sz="1200" kern="100" dirty="0">
                <a:effectLst/>
                <a:latin typeface="Calibri" panose="020F0502020204030204" pitchFamily="34" charset="0"/>
                <a:ea typeface="Calibri" panose="020F0502020204030204" pitchFamily="34" charset="0"/>
                <a:cs typeface="Calibri" panose="020F0502020204030204" pitchFamily="34" charset="0"/>
              </a:rPr>
              <a:t>. John Wiley &amp; Sons.</a:t>
            </a:r>
            <a:endParaRPr b="0" i="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endParaRPr b="0" i="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endParaRPr b="0" i="0" dirty="0">
              <a:solidFill>
                <a:srgbClr val="333333"/>
              </a:solidFill>
              <a:latin typeface="Calibri" panose="020F0502020204030204" pitchFamily="34" charset="0"/>
              <a:ea typeface="Open Sans"/>
              <a:cs typeface="Calibri" panose="020F0502020204030204" pitchFamily="34" charset="0"/>
              <a:sym typeface="Open Sans"/>
            </a:endParaRPr>
          </a:p>
          <a:p>
            <a:pPr marL="0" lvl="0" indent="0" algn="l" rtl="0">
              <a:lnSpc>
                <a:spcPct val="100000"/>
              </a:lnSpc>
              <a:spcBef>
                <a:spcPts val="0"/>
              </a:spcBef>
              <a:spcAft>
                <a:spcPts val="0"/>
              </a:spcAft>
              <a:buSzPts val="1400"/>
              <a:buNone/>
            </a:pPr>
            <a:endParaRPr b="1" i="0" dirty="0">
              <a:solidFill>
                <a:srgbClr val="333333"/>
              </a:solidFill>
              <a:latin typeface="Calibri" panose="020F0502020204030204" pitchFamily="34" charset="0"/>
              <a:ea typeface="Open Sans"/>
              <a:cs typeface="Calibri" panose="020F0502020204030204" pitchFamily="34" charset="0"/>
              <a:sym typeface="Open Sans"/>
            </a:endParaRPr>
          </a:p>
        </p:txBody>
      </p:sp>
      <p:sp>
        <p:nvSpPr>
          <p:cNvPr id="391" name="Google Shape;39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i="0" dirty="0">
                <a:solidFill>
                  <a:srgbClr val="333333"/>
                </a:solidFill>
                <a:latin typeface="Calibri" panose="020F0502020204030204" pitchFamily="34" charset="0"/>
                <a:ea typeface="Open Sans"/>
                <a:cs typeface="Calibri" panose="020F0502020204030204" pitchFamily="34" charset="0"/>
                <a:sym typeface="Open Sans"/>
              </a:rPr>
              <a:t>To Know/To Do/To Say</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b="0" i="0" dirty="0">
                <a:solidFill>
                  <a:srgbClr val="333333"/>
                </a:solidFill>
                <a:latin typeface="Calibri" panose="020F0502020204030204" pitchFamily="34" charset="0"/>
                <a:ea typeface="Open Sans"/>
                <a:cs typeface="Calibri" panose="020F0502020204030204" pitchFamily="34" charset="0"/>
                <a:sym typeface="Open Sans"/>
              </a:rPr>
              <a:t>Both learners and teachers take on new roles when moving from a traditional classroom culture to a culture that fosters metacognition. </a:t>
            </a:r>
          </a:p>
          <a:p>
            <a:pPr marL="171450" lvl="0" indent="-171450" algn="l" rtl="0">
              <a:lnSpc>
                <a:spcPct val="100000"/>
              </a:lnSpc>
              <a:spcBef>
                <a:spcPts val="0"/>
              </a:spcBef>
              <a:spcAft>
                <a:spcPts val="0"/>
              </a:spcAft>
              <a:buSzPts val="1400"/>
              <a:buFont typeface="Arial" panose="020B0604020202020204" pitchFamily="34" charset="0"/>
              <a:buChar char="•"/>
            </a:pPr>
            <a:r>
              <a:rPr lang="en-US" b="0" i="0" dirty="0">
                <a:solidFill>
                  <a:srgbClr val="333333"/>
                </a:solidFill>
                <a:latin typeface="Calibri" panose="020F0502020204030204" pitchFamily="34" charset="0"/>
                <a:ea typeface="Open Sans"/>
                <a:cs typeface="Calibri" panose="020F0502020204030204" pitchFamily="34" charset="0"/>
                <a:sym typeface="Open Sans"/>
              </a:rPr>
              <a:t>Discuss new roles for learners and teachers in order to promote a metacognitive classroom culture &amp; environment.</a:t>
            </a:r>
            <a:endParaRPr lang="en-US" b="0" i="0" dirty="0">
              <a:solidFill>
                <a:schemeClr val="dk1"/>
              </a:solidFill>
              <a:latin typeface="Calibri"/>
              <a:ea typeface="Open Sans"/>
              <a:cs typeface="Calibri"/>
              <a:sym typeface="Calibri"/>
            </a:endParaRPr>
          </a:p>
          <a:p>
            <a:pPr marL="628650" lvl="1" indent="-171450" algn="l" rtl="0">
              <a:lnSpc>
                <a:spcPct val="100000"/>
              </a:lnSpc>
              <a:spcBef>
                <a:spcPts val="0"/>
              </a:spcBef>
              <a:spcAft>
                <a:spcPts val="0"/>
              </a:spcAft>
              <a:buSzPts val="1400"/>
              <a:buFont typeface="Arial" panose="020B0604020202020204" pitchFamily="34" charset="0"/>
              <a:buChar char="•"/>
            </a:pPr>
            <a:r>
              <a:rPr lang="en-US" b="0" i="0" dirty="0">
                <a:solidFill>
                  <a:srgbClr val="333333"/>
                </a:solidFill>
                <a:latin typeface="Calibri" panose="020F0502020204030204" pitchFamily="34" charset="0"/>
                <a:ea typeface="Open Sans"/>
                <a:cs typeface="Calibri" panose="020F0502020204030204" pitchFamily="34" charset="0"/>
                <a:sym typeface="Open Sans"/>
              </a:rPr>
              <a:t>Students grow their learning habits by embracing rigorous learning challenges and productive struggle.  </a:t>
            </a:r>
          </a:p>
          <a:p>
            <a:pPr marL="628650" lvl="1" indent="-171450" algn="l" rtl="0">
              <a:lnSpc>
                <a:spcPct val="100000"/>
              </a:lnSpc>
              <a:spcBef>
                <a:spcPts val="0"/>
              </a:spcBef>
              <a:spcAft>
                <a:spcPts val="0"/>
              </a:spcAft>
              <a:buSzPts val="1400"/>
              <a:buFont typeface="Arial" panose="020B0604020202020204" pitchFamily="34" charset="0"/>
              <a:buChar char="•"/>
            </a:pPr>
            <a:r>
              <a:rPr lang="en-US" b="0" i="0" dirty="0">
                <a:solidFill>
                  <a:srgbClr val="333333"/>
                </a:solidFill>
                <a:latin typeface="Calibri" panose="020F0502020204030204" pitchFamily="34" charset="0"/>
                <a:ea typeface="Open Sans"/>
                <a:cs typeface="Calibri" panose="020F0502020204030204" pitchFamily="34" charset="0"/>
                <a:sym typeface="Open Sans"/>
              </a:rPr>
              <a:t>The teacher strives to support students uncover learning by becoming the ultimate model of a meta-learner. </a:t>
            </a:r>
            <a:endParaRPr dirty="0"/>
          </a:p>
          <a:p>
            <a:pPr marL="0" lvl="0" indent="0" algn="l" rtl="0">
              <a:lnSpc>
                <a:spcPct val="100000"/>
              </a:lnSpc>
              <a:spcBef>
                <a:spcPts val="0"/>
              </a:spcBef>
              <a:spcAft>
                <a:spcPts val="0"/>
              </a:spcAft>
              <a:buSzPts val="1400"/>
              <a:buNone/>
            </a:pPr>
            <a:endParaRPr dirty="0"/>
          </a:p>
          <a:p>
            <a:pPr marL="457200" marR="0" indent="-457200">
              <a:lnSpc>
                <a:spcPct val="107000"/>
              </a:lnSpc>
              <a:spcBef>
                <a:spcPts val="0"/>
              </a:spcBef>
              <a:spcAft>
                <a:spcPts val="800"/>
              </a:spcAft>
              <a:buNone/>
            </a:pPr>
            <a:r>
              <a:rPr lang="en-US" b="1" dirty="0">
                <a:latin typeface="Calibri"/>
                <a:ea typeface="Calibri"/>
                <a:cs typeface="Calibri"/>
                <a:sym typeface="Calibri"/>
              </a:rPr>
              <a:t>References</a:t>
            </a: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Building Learning Power. (n.d.). Creating learning friendly classroom cultures. https://www.buildinglearningpower.com/2018/05/creating-metacognitive-classroom-cultures/</a:t>
            </a:r>
          </a:p>
          <a:p>
            <a:pPr marL="0" lvl="0" indent="0" algn="l" rtl="0">
              <a:lnSpc>
                <a:spcPct val="100000"/>
              </a:lnSpc>
              <a:spcBef>
                <a:spcPts val="0"/>
              </a:spcBef>
              <a:spcAft>
                <a:spcPts val="0"/>
              </a:spcAft>
              <a:buSzPts val="1400"/>
              <a:buNone/>
            </a:pPr>
            <a:endParaRPr sz="1200" b="1" dirty="0">
              <a:solidFill>
                <a:srgbClr val="000000"/>
              </a:solidFill>
              <a:latin typeface="Calibri"/>
              <a:ea typeface="Calibri"/>
              <a:cs typeface="Calibri"/>
              <a:sym typeface="Calibri"/>
            </a:endParaRPr>
          </a:p>
          <a:p>
            <a:pPr marL="0" marR="0" indent="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(2015).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Creating cultures of thinking: The 8 forces we must master to truly transform our schools</a:t>
            </a:r>
            <a:r>
              <a:rPr lang="en-US" sz="1200" kern="100" dirty="0">
                <a:effectLst/>
                <a:latin typeface="Calibri" panose="020F0502020204030204" pitchFamily="34" charset="0"/>
                <a:ea typeface="Calibri" panose="020F0502020204030204" pitchFamily="34" charset="0"/>
                <a:cs typeface="Calibri" panose="020F0502020204030204" pitchFamily="34" charset="0"/>
              </a:rPr>
              <a:t>. John Wiley &amp; Sons.</a:t>
            </a:r>
            <a:endParaRPr b="1" dirty="0">
              <a:latin typeface="Calibri"/>
              <a:ea typeface="Calibri"/>
              <a:cs typeface="Calibri"/>
              <a:sym typeface="Calibri"/>
            </a:endParaRPr>
          </a:p>
        </p:txBody>
      </p:sp>
      <p:sp>
        <p:nvSpPr>
          <p:cNvPr id="401" name="Google Shape;40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Font typeface="Cambria"/>
              <a:buNone/>
            </a:pPr>
            <a:r>
              <a:rPr lang="en-US" b="1" i="0" dirty="0">
                <a:solidFill>
                  <a:srgbClr val="0B0C1D"/>
                </a:solidFill>
              </a:rPr>
              <a:t>To Know/To Say/To Do</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Cambria"/>
              <a:buNone/>
              <a:tabLst/>
              <a:defRPr/>
            </a:pPr>
            <a:r>
              <a:rPr lang="en-US" i="0" dirty="0">
                <a:solidFill>
                  <a:srgbClr val="0B0C1D"/>
                </a:solidFill>
              </a:rPr>
              <a:t>Review and expand on the key points listed on this slide and the next. Each helps to establish and support a metacognitive classroom environment.</a:t>
            </a:r>
          </a:p>
          <a:p>
            <a:pPr marL="0" lvl="0" indent="0" algn="l" rtl="0">
              <a:lnSpc>
                <a:spcPct val="100000"/>
              </a:lnSpc>
              <a:spcBef>
                <a:spcPts val="0"/>
              </a:spcBef>
              <a:spcAft>
                <a:spcPts val="0"/>
              </a:spcAft>
              <a:buSzPts val="1400"/>
              <a:buFont typeface="Cambria"/>
              <a:buNone/>
            </a:pPr>
            <a:endParaRPr lang="en-US" i="0" dirty="0">
              <a:solidFill>
                <a:srgbClr val="0B0C1D"/>
              </a:solidFill>
            </a:endParaRPr>
          </a:p>
          <a:p>
            <a:pPr marL="0" lvl="0" indent="0" algn="l" rtl="0">
              <a:lnSpc>
                <a:spcPct val="100000"/>
              </a:lnSpc>
              <a:spcBef>
                <a:spcPts val="0"/>
              </a:spcBef>
              <a:spcAft>
                <a:spcPts val="0"/>
              </a:spcAft>
              <a:buSzPts val="1400"/>
              <a:buFont typeface="Cambria"/>
              <a:buNone/>
            </a:pPr>
            <a:r>
              <a:rPr lang="en-US" i="0" dirty="0">
                <a:solidFill>
                  <a:srgbClr val="0B0C1D"/>
                </a:solidFill>
              </a:rPr>
              <a:t>A metacognitive classroom environment is one that provides students with opportunities to exercise voice, agency, and leadership in designing, developing, and assessing their own learning. Such a classroom is conducive to students becoming resilient and independent learners</a:t>
            </a:r>
            <a:r>
              <a:rPr lang="en-US" b="1" i="0" dirty="0">
                <a:solidFill>
                  <a:srgbClr val="0B0C1D"/>
                </a:solidFill>
              </a:rPr>
              <a:t>. </a:t>
            </a:r>
            <a:r>
              <a:rPr lang="en-US" b="0" i="0" dirty="0">
                <a:solidFill>
                  <a:srgbClr val="0B0C1D"/>
                </a:solidFill>
              </a:rPr>
              <a:t>The key points on this slide and the next are ways an environment for metacognitive thinking can be created and supported.</a:t>
            </a:r>
          </a:p>
          <a:p>
            <a:pPr marL="0" lvl="0" indent="0" algn="l" rtl="0">
              <a:lnSpc>
                <a:spcPct val="100000"/>
              </a:lnSpc>
              <a:spcBef>
                <a:spcPts val="0"/>
              </a:spcBef>
              <a:spcAft>
                <a:spcPts val="0"/>
              </a:spcAft>
              <a:buSzPts val="1400"/>
              <a:buFont typeface="Arial"/>
              <a:buNone/>
            </a:pPr>
            <a:endParaRPr lang="en-US" sz="1800" dirty="0"/>
          </a:p>
          <a:p>
            <a:pPr marL="0" marR="0" lvl="0" indent="0" algn="l" rtl="0">
              <a:lnSpc>
                <a:spcPct val="107000"/>
              </a:lnSpc>
              <a:spcBef>
                <a:spcPts val="0"/>
              </a:spcBef>
              <a:spcAft>
                <a:spcPts val="0"/>
              </a:spcAft>
              <a:buClr>
                <a:srgbClr val="000000"/>
              </a:buClr>
              <a:buSzPts val="1400"/>
              <a:buFont typeface="Arial"/>
              <a:buNone/>
            </a:pPr>
            <a:r>
              <a:rPr lang="en-US" sz="1800" b="1" dirty="0"/>
              <a:t>Reference</a:t>
            </a:r>
            <a:endParaRPr lang="en-US" dirty="0"/>
          </a:p>
          <a:p>
            <a:pPr marL="457200" marR="0" indent="-45720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Teach &amp; Kids Learn. (2017, January 9). Developing a culture of metacognition - the art of teaching how to think. </a:t>
            </a:r>
            <a:r>
              <a:rPr lang="en-US" sz="18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https://www.teachnkidslearn.com/developing-student-metacognition/</a:t>
            </a:r>
            <a:endParaRPr lang="en-US" sz="18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73130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181"/>
              </a:spcBef>
              <a:buClr>
                <a:schemeClr val="dk1"/>
              </a:buClr>
              <a:buSzPts val="143"/>
            </a:pPr>
            <a:r>
              <a:rPr lang="en-US" sz="1200" b="1" dirty="0"/>
              <a:t>Presenter notes information</a:t>
            </a:r>
            <a:endParaRPr lang="en-US" sz="1200" dirty="0"/>
          </a:p>
          <a:p>
            <a:pPr marL="0" lvl="0" indent="0" algn="l" rtl="0">
              <a:lnSpc>
                <a:spcPct val="100000"/>
              </a:lnSpc>
              <a:spcBef>
                <a:spcPts val="0"/>
              </a:spcBef>
              <a:spcAft>
                <a:spcPts val="0"/>
              </a:spcAft>
              <a:buSzPct val="75000"/>
              <a:buFont typeface="Arial" panose="020B0604020202020204" pitchFamily="34" charset="0"/>
              <a:buNone/>
            </a:pPr>
            <a:r>
              <a:rPr lang="en-US" sz="1400" b="0" i="0" dirty="0"/>
              <a:t>The slide includes estimated times for each of the three parts. Part 1 of the Metacognition Module is </a:t>
            </a:r>
            <a:r>
              <a:rPr lang="en-US" sz="1400" b="0" dirty="0"/>
              <a:t>designed to be completed in 2.5 hours.</a:t>
            </a:r>
          </a:p>
          <a:p>
            <a:pPr marL="171450" indent="-171450">
              <a:lnSpc>
                <a:spcPct val="80000"/>
              </a:lnSpc>
              <a:spcBef>
                <a:spcPts val="181"/>
              </a:spcBef>
              <a:buClr>
                <a:schemeClr val="dk1"/>
              </a:buClr>
              <a:buSzPts val="143"/>
              <a:buFont typeface="Arial" panose="020B0604020202020204" pitchFamily="34" charset="0"/>
              <a:buChar char="•"/>
            </a:pPr>
            <a:r>
              <a:rPr lang="en-US" sz="1200" dirty="0"/>
              <a:t>Presenter notes are included in the PowerPoint slides. Background information for the presenter is shown as “</a:t>
            </a:r>
            <a:r>
              <a:rPr lang="en-US" sz="1200" b="1" dirty="0"/>
              <a:t>To Know</a:t>
            </a:r>
            <a:r>
              <a:rPr lang="en-US" sz="1200" dirty="0"/>
              <a:t>.” Statements and activities to be shared with participants are shown as either “</a:t>
            </a:r>
            <a:r>
              <a:rPr lang="en-US" sz="1200" b="1" dirty="0"/>
              <a:t>To Say</a:t>
            </a:r>
            <a:r>
              <a:rPr lang="en-US" sz="1200" b="0" dirty="0"/>
              <a:t>” or “</a:t>
            </a:r>
            <a:r>
              <a:rPr lang="en-US" sz="1200" b="1" dirty="0"/>
              <a:t>To Do</a:t>
            </a:r>
            <a:r>
              <a:rPr lang="en-US" sz="1200" b="0" dirty="0"/>
              <a:t>.” In</a:t>
            </a:r>
            <a:r>
              <a:rPr lang="en-US" sz="1200" dirty="0"/>
              <a:t> some instances, there are various combinations of “</a:t>
            </a:r>
            <a:r>
              <a:rPr lang="en-US" sz="1200" b="1" dirty="0"/>
              <a:t>To Know/To Do/To Say</a:t>
            </a:r>
            <a:r>
              <a:rPr lang="en-US" sz="1200" b="0" dirty="0"/>
              <a:t>.</a:t>
            </a:r>
            <a:r>
              <a:rPr lang="en-US" sz="1200" dirty="0"/>
              <a:t>” The presenter notes also include cues for “</a:t>
            </a:r>
            <a:r>
              <a:rPr lang="en-US" sz="1200" b="1" dirty="0"/>
              <a:t>Handouts</a:t>
            </a:r>
            <a:r>
              <a:rPr lang="en-US" sz="1200" dirty="0"/>
              <a:t>” and activities.</a:t>
            </a:r>
          </a:p>
          <a:p>
            <a:pPr marL="171450" indent="-171450">
              <a:lnSpc>
                <a:spcPct val="80000"/>
              </a:lnSpc>
              <a:spcBef>
                <a:spcPts val="181"/>
              </a:spcBef>
              <a:buClr>
                <a:schemeClr val="dk1"/>
              </a:buClr>
              <a:buSzPts val="143"/>
              <a:buFont typeface="Arial" panose="020B0604020202020204" pitchFamily="34" charset="0"/>
              <a:buChar char="•"/>
            </a:pPr>
            <a:r>
              <a:rPr lang="en-US" sz="1200" dirty="0"/>
              <a:t>Additional activities, examples, videos, etc. are included in the Metacognition Coaching Companion. You can add material from the Coaching Companion to corresponding PowerPoint content.  </a:t>
            </a:r>
          </a:p>
          <a:p>
            <a:pPr marL="171450" indent="-171450">
              <a:lnSpc>
                <a:spcPct val="80000"/>
              </a:lnSpc>
              <a:spcBef>
                <a:spcPts val="181"/>
              </a:spcBef>
              <a:buClr>
                <a:schemeClr val="dk1"/>
              </a:buClr>
              <a:buSzPts val="143"/>
              <a:buFont typeface="Arial" panose="020B0604020202020204" pitchFamily="34" charset="0"/>
              <a:buChar char="•"/>
            </a:pPr>
            <a:r>
              <a:rPr lang="en-US" sz="1200" dirty="0"/>
              <a:t>A printed Practice Profile and an electronic Self-Assessment Practice Profile (SAPP) tool are available for use by individuals, teams, or schools for periodic self-assessment, monitoring of implementation of the practice, or to identify training/coaching needs.</a:t>
            </a:r>
          </a:p>
          <a:p>
            <a:pPr marL="171450" indent="-171450">
              <a:lnSpc>
                <a:spcPct val="80000"/>
              </a:lnSpc>
              <a:spcBef>
                <a:spcPts val="181"/>
              </a:spcBef>
              <a:buClr>
                <a:schemeClr val="dk1"/>
              </a:buClr>
              <a:buSzPts val="143"/>
              <a:buFont typeface="Arial" panose="020B0604020202020204" pitchFamily="34" charset="0"/>
              <a:buChar char="•"/>
            </a:pPr>
            <a:r>
              <a:rPr lang="en-US" sz="1200" dirty="0"/>
              <a:t>The presenter should download any video intended for use in a training, as you may not have internet access in all school sites.</a:t>
            </a:r>
          </a:p>
          <a:p>
            <a:pPr marL="171450" indent="-171450">
              <a:lnSpc>
                <a:spcPct val="80000"/>
              </a:lnSpc>
              <a:spcBef>
                <a:spcPts val="181"/>
              </a:spcBef>
              <a:buClr>
                <a:schemeClr val="dk1"/>
              </a:buClr>
              <a:buSzPts val="143"/>
              <a:buFont typeface="Arial" panose="020B0604020202020204" pitchFamily="34" charset="0"/>
              <a:buChar char="•"/>
            </a:pPr>
            <a:r>
              <a:rPr lang="en-US" sz="1200" dirty="0"/>
              <a:t>Breaks should be inserted at the discretion of the presenter based on the needs of participants.</a:t>
            </a:r>
          </a:p>
          <a:p>
            <a:pPr marL="0" indent="0"/>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752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US" dirty="0">
              <a:latin typeface="Calibri" panose="020F0502020204030204" pitchFamily="34" charset="0"/>
              <a:ea typeface="Arial"/>
              <a:cs typeface="Calibri" panose="020F0502020204030204" pitchFamily="34" charset="0"/>
              <a:sym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264772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dirty="0"/>
              <a:t>It is now time to talk about Thinking Schools in this next section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839921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Video</a:t>
            </a:r>
          </a:p>
          <a:p>
            <a:pPr marL="0" lvl="0" indent="0" algn="l" rtl="0">
              <a:lnSpc>
                <a:spcPct val="100000"/>
              </a:lnSpc>
              <a:spcBef>
                <a:spcPts val="0"/>
              </a:spcBef>
              <a:spcAft>
                <a:spcPts val="0"/>
              </a:spcAft>
              <a:buSzPts val="1400"/>
              <a:buNone/>
            </a:pPr>
            <a:r>
              <a:rPr lang="en-US" b="0" dirty="0"/>
              <a:t>What is a Thinking School? (4:58 minutes)</a:t>
            </a:r>
          </a:p>
          <a:p>
            <a:pPr marL="0" lvl="0" indent="0" algn="l" rtl="0">
              <a:lnSpc>
                <a:spcPct val="100000"/>
              </a:lnSpc>
              <a:spcBef>
                <a:spcPts val="0"/>
              </a:spcBef>
              <a:spcAft>
                <a:spcPts val="0"/>
              </a:spcAft>
              <a:buSzPts val="1400"/>
              <a:buNone/>
            </a:pPr>
            <a:r>
              <a:rPr lang="en-US" dirty="0">
                <a:hlinkClick r:id="rId3"/>
              </a:rPr>
              <a:t>https://youtu.be/b9JGEEBuQqw?si=6XiInYbeLzNlt5dW</a:t>
            </a:r>
            <a:endParaRPr lang="en-US"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To Know</a:t>
            </a:r>
            <a:endParaRPr dirty="0"/>
          </a:p>
          <a:p>
            <a:pPr marL="0" lvl="0" indent="0" algn="l" rtl="0">
              <a:lnSpc>
                <a:spcPct val="100000"/>
              </a:lnSpc>
              <a:spcBef>
                <a:spcPts val="0"/>
              </a:spcBef>
              <a:spcAft>
                <a:spcPts val="0"/>
              </a:spcAft>
              <a:buSzPts val="1400"/>
              <a:buNone/>
            </a:pPr>
            <a:r>
              <a:rPr lang="en-US" b="0" dirty="0"/>
              <a:t>Metacognition is at the heart of the curriculum for schools that focus on “Thinking.” Everyone in the school (including students, teachers, and support staff) promote metacognitive thought at a high level. Such schools are student centered and work to help their scholars become adaptable, able to deconstruct their own learning, problem solve, and develop tools for thinking. Metacognition is embedded into everything that takes place in the classroom. Both content and process are simultaneously presented as the teacher becomes a facilitator of student-driven learning</a:t>
            </a:r>
            <a:r>
              <a:rPr lang="en-US" b="1" dirty="0"/>
              <a:t>.</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To Do</a:t>
            </a:r>
            <a:endParaRPr dirty="0"/>
          </a:p>
          <a:p>
            <a:pPr marL="0" lvl="0" indent="0" algn="l" rtl="0">
              <a:lnSpc>
                <a:spcPct val="100000"/>
              </a:lnSpc>
              <a:spcBef>
                <a:spcPts val="0"/>
              </a:spcBef>
              <a:spcAft>
                <a:spcPts val="0"/>
              </a:spcAft>
              <a:buSzPts val="1400"/>
              <a:buNone/>
            </a:pPr>
            <a:r>
              <a:rPr lang="en-US" b="0" dirty="0"/>
              <a:t>Ask participants to jot down key take-aways about how the culture of a thinking school differs from a traditional school as they watch the video.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Debrief/discuss the video after showing.</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Optional Activity</a:t>
            </a:r>
          </a:p>
          <a:p>
            <a:pPr marL="0" lvl="0" indent="0" algn="l" rtl="0">
              <a:lnSpc>
                <a:spcPct val="100000"/>
              </a:lnSpc>
              <a:spcBef>
                <a:spcPts val="0"/>
              </a:spcBef>
              <a:spcAft>
                <a:spcPts val="0"/>
              </a:spcAft>
              <a:buSzPts val="1400"/>
              <a:buNone/>
            </a:pPr>
            <a:r>
              <a:rPr lang="en-US" b="0" dirty="0"/>
              <a:t>Ask participants to design a chart illustrating the characteristics of a traditional school vs a “thinking school.”</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Reference</a:t>
            </a:r>
            <a:endParaRPr dirty="0"/>
          </a:p>
          <a:p>
            <a:pPr marL="0" marR="0" indent="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Thinking Schools International. (2017, May 3).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What is a thinking school?</a:t>
            </a:r>
            <a:r>
              <a:rPr lang="en-US" sz="1200" kern="100" dirty="0">
                <a:effectLst/>
                <a:latin typeface="Calibri" panose="020F0502020204030204" pitchFamily="34" charset="0"/>
                <a:ea typeface="Calibri" panose="020F0502020204030204" pitchFamily="34" charset="0"/>
                <a:cs typeface="Calibri" panose="020F0502020204030204" pitchFamily="34" charset="0"/>
              </a:rPr>
              <a:t> [Video]. YouTube. </a:t>
            </a:r>
            <a:r>
              <a:rPr lang="en-US" dirty="0">
                <a:hlinkClick r:id="rId3"/>
              </a:rPr>
              <a:t>https://youtu.be/b9JGEEBuQqw?si=6XiInYbeLzNlt5dW</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1" name="Google Shape;42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3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lvl="0" indent="0" algn="l" rtl="0">
              <a:lnSpc>
                <a:spcPct val="100000"/>
              </a:lnSpc>
              <a:spcBef>
                <a:spcPts val="0"/>
              </a:spcBef>
              <a:spcAft>
                <a:spcPts val="0"/>
              </a:spcAft>
              <a:buSzPts val="1400"/>
              <a:buNone/>
            </a:pPr>
            <a:r>
              <a:rPr lang="en-US" b="1" dirty="0"/>
              <a:t>Handout 4</a:t>
            </a:r>
            <a:r>
              <a:rPr lang="en-US" b="0" dirty="0"/>
              <a:t>  </a:t>
            </a:r>
          </a:p>
          <a:p>
            <a:pPr marL="0" lvl="0" indent="0" algn="l" rtl="0">
              <a:lnSpc>
                <a:spcPct val="100000"/>
              </a:lnSpc>
              <a:spcBef>
                <a:spcPts val="0"/>
              </a:spcBef>
              <a:spcAft>
                <a:spcPts val="0"/>
              </a:spcAft>
              <a:buSzPts val="1400"/>
              <a:buNone/>
            </a:pPr>
            <a:r>
              <a:rPr lang="en-US" b="0" dirty="0"/>
              <a:t>Conversations that Boost Thinking</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To Know/To Say</a:t>
            </a:r>
            <a:endParaRPr lang="en-US" dirty="0"/>
          </a:p>
          <a:p>
            <a:pPr marL="0" lvl="0" indent="0" algn="l" rtl="0">
              <a:lnSpc>
                <a:spcPct val="100000"/>
              </a:lnSpc>
              <a:spcBef>
                <a:spcPts val="0"/>
              </a:spcBef>
              <a:spcAft>
                <a:spcPts val="0"/>
              </a:spcAft>
              <a:buSzPts val="1400"/>
              <a:buNone/>
            </a:pPr>
            <a:r>
              <a:rPr lang="en-US" b="0" dirty="0"/>
              <a:t>This slide and the next discuss strategies, conversation type, and questions that help create schools where thinking is valued, visible, and actively promoted.</a:t>
            </a:r>
          </a:p>
          <a:p>
            <a:pPr marL="0" lvl="0" indent="0" algn="l" rtl="0">
              <a:lnSpc>
                <a:spcPct val="100000"/>
              </a:lnSpc>
              <a:spcBef>
                <a:spcPts val="0"/>
              </a:spcBef>
              <a:spcAft>
                <a:spcPts val="0"/>
              </a:spcAft>
              <a:buSzPts val="1400"/>
              <a:buNone/>
            </a:pPr>
            <a:endParaRPr lang="en-US" b="0" dirty="0"/>
          </a:p>
          <a:p>
            <a:pPr marL="0" marR="0" indent="0">
              <a:lnSpc>
                <a:spcPct val="107000"/>
              </a:lnSpc>
              <a:spcBef>
                <a:spcPts val="0"/>
              </a:spcBef>
              <a:spcAft>
                <a:spcPts val="800"/>
              </a:spcAft>
              <a:buNone/>
            </a:pPr>
            <a:r>
              <a:rPr lang="en-US" b="1" dirty="0"/>
              <a:t>Reference</a:t>
            </a:r>
          </a:p>
          <a:p>
            <a:pPr marL="0" marR="0" indent="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Cultures of thinking observations</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https://pz.harvard.edu/sites/default/files/CoT%20Observation%20Guide.pdf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7" name="Google Shape;577;p3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98702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Handout 4</a:t>
            </a:r>
            <a:r>
              <a:rPr lang="en-US" b="0" dirty="0"/>
              <a:t>  </a:t>
            </a:r>
          </a:p>
          <a:p>
            <a:pPr marL="0" lvl="0" indent="0" algn="l" rtl="0">
              <a:lnSpc>
                <a:spcPct val="100000"/>
              </a:lnSpc>
              <a:spcBef>
                <a:spcPts val="0"/>
              </a:spcBef>
              <a:spcAft>
                <a:spcPts val="0"/>
              </a:spcAft>
              <a:buSzPts val="1400"/>
              <a:buNone/>
            </a:pPr>
            <a:r>
              <a:rPr lang="en-US" b="0" dirty="0"/>
              <a:t>Conversations that Boost Thinking</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Know/To Do/To Say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This slide shows conversation types and strategies matched with questions that promote them to engage students; boost and expand thinking; and foster metacognition.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Review each type of thinking conversation/strategy that is listed on the slide.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Have participants work in small groups (2-4) using Handout 4.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Ask them to work cooperatively and match the questions to the types of conversations they promote.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Also ask them to brainstorm and add additional questions to spark each type of conversation.</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Share out the additional questions they have created that promote various types of thinking conversations.</a:t>
            </a:r>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Reference</a:t>
            </a:r>
            <a:endParaRPr dirty="0"/>
          </a:p>
          <a:p>
            <a:pPr marL="0" marR="0" indent="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Cultures of thinking observations</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https://pz.harvard.edu/sites/default/files/CoT%20Observation%20Guide.pdf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2" name="Google Shape;43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6252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e682518dd1_0_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e682518dd1_0_47: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lvl="0" indent="0" algn="l" rtl="0">
              <a:lnSpc>
                <a:spcPct val="100000"/>
              </a:lnSpc>
              <a:spcBef>
                <a:spcPts val="0"/>
              </a:spcBef>
              <a:spcAft>
                <a:spcPts val="0"/>
              </a:spcAft>
              <a:buSzPts val="1400"/>
              <a:buNone/>
            </a:pPr>
            <a:r>
              <a:rPr lang="en-US" b="1" i="0" dirty="0">
                <a:solidFill>
                  <a:srgbClr val="313131"/>
                </a:solidFill>
              </a:rPr>
              <a:t>To Know</a:t>
            </a:r>
            <a:endParaRPr lang="en-US" dirty="0"/>
          </a:p>
          <a:p>
            <a:pPr marL="0" lvl="0" indent="0" algn="l" rtl="0">
              <a:lnSpc>
                <a:spcPct val="100000"/>
              </a:lnSpc>
              <a:spcBef>
                <a:spcPts val="0"/>
              </a:spcBef>
              <a:spcAft>
                <a:spcPts val="0"/>
              </a:spcAft>
              <a:buSzPts val="1400"/>
              <a:buNone/>
            </a:pPr>
            <a:r>
              <a:rPr lang="en-US" i="0" dirty="0">
                <a:solidFill>
                  <a:srgbClr val="313131"/>
                </a:solidFill>
              </a:rPr>
              <a:t>This activity provides an opportunity for participants to understand the importance of developing classroom norms that help to value thinking and foster metacognition. Participants will develop metacognitive norms to be used and posted in their classroom.</a:t>
            </a:r>
          </a:p>
          <a:p>
            <a:pPr marL="0" lvl="0" indent="0" algn="l" rtl="0">
              <a:lnSpc>
                <a:spcPct val="100000"/>
              </a:lnSpc>
              <a:spcBef>
                <a:spcPts val="0"/>
              </a:spcBef>
              <a:spcAft>
                <a:spcPts val="0"/>
              </a:spcAft>
              <a:buSzPts val="1400"/>
              <a:buNone/>
            </a:pPr>
            <a:endParaRPr lang="en-US" dirty="0"/>
          </a:p>
          <a:p>
            <a:pPr marL="0" indent="0"/>
            <a:r>
              <a:rPr lang="en-US" b="1" i="0" dirty="0">
                <a:solidFill>
                  <a:srgbClr val="000000"/>
                </a:solidFill>
                <a:effectLst/>
                <a:latin typeface="Calibri" panose="020F0502020204030204" pitchFamily="34" charset="0"/>
              </a:rPr>
              <a:t>To Do/To Say</a:t>
            </a:r>
            <a:endParaRPr lang="en-US" dirty="0"/>
          </a:p>
          <a:p>
            <a:pPr marL="0" lvl="0" indent="0" algn="l" rtl="0">
              <a:lnSpc>
                <a:spcPct val="100000"/>
              </a:lnSpc>
              <a:spcBef>
                <a:spcPts val="0"/>
              </a:spcBef>
              <a:spcAft>
                <a:spcPts val="0"/>
              </a:spcAft>
              <a:buSzPts val="1400"/>
              <a:buNone/>
            </a:pPr>
            <a:r>
              <a:rPr lang="en-US" i="0" dirty="0">
                <a:solidFill>
                  <a:srgbClr val="313131"/>
                </a:solidFill>
              </a:rPr>
              <a:t>Classroom norms that foster metacognition</a:t>
            </a:r>
          </a:p>
          <a:p>
            <a:pPr marL="171450" lvl="0" indent="-171450" algn="l" rtl="0">
              <a:lnSpc>
                <a:spcPct val="100000"/>
              </a:lnSpc>
              <a:spcBef>
                <a:spcPts val="0"/>
              </a:spcBef>
              <a:spcAft>
                <a:spcPts val="0"/>
              </a:spcAft>
              <a:buSzPts val="1400"/>
              <a:buFont typeface="Arial" panose="020B0604020202020204" pitchFamily="34" charset="0"/>
              <a:buChar char="•"/>
            </a:pPr>
            <a:r>
              <a:rPr lang="en-US" i="0" dirty="0">
                <a:solidFill>
                  <a:srgbClr val="313131"/>
                </a:solidFill>
              </a:rPr>
              <a:t>Help establish a culture that encourages student self-reflection and self-assessment, empowering students to become independent learners</a:t>
            </a:r>
            <a:endParaRPr lang="en-US" b="0" i="0" dirty="0">
              <a:solidFill>
                <a:srgbClr val="313131"/>
              </a:solidFill>
              <a:effectLst/>
              <a:latin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b="0" i="0" dirty="0">
                <a:solidFill>
                  <a:srgbClr val="313131"/>
                </a:solidFill>
                <a:effectLst/>
                <a:latin typeface="Calibri"/>
              </a:rPr>
              <a:t>Articulate </a:t>
            </a:r>
            <a:r>
              <a:rPr lang="en-US" b="0" i="0" dirty="0">
                <a:solidFill>
                  <a:srgbClr val="000000"/>
                </a:solidFill>
                <a:effectLst/>
                <a:latin typeface="Calibri" panose="020F0502020204030204" pitchFamily="34" charset="0"/>
              </a:rPr>
              <a:t>expectations and behaviors that establish a collective thinking and learning community</a:t>
            </a:r>
            <a:endParaRPr lang="en-US" b="1" i="0" dirty="0">
              <a:solidFill>
                <a:srgbClr val="000000"/>
              </a:solidFill>
              <a:effectLst/>
              <a:latin typeface="Calibri" panose="020F0502020204030204" pitchFamily="34" charset="0"/>
            </a:endParaRP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 norms should focus on the following, to develop and support a metacognitive learning environment.</a:t>
            </a:r>
          </a:p>
          <a:p>
            <a:pPr marL="171450" lvl="0" indent="-171450" algn="l" rtl="0">
              <a:lnSpc>
                <a:spcPct val="100000"/>
              </a:lnSpc>
              <a:spcBef>
                <a:spcPts val="0"/>
              </a:spcBef>
              <a:spcAft>
                <a:spcPts val="0"/>
              </a:spcAft>
              <a:buSzPts val="1400"/>
              <a:buFont typeface="Arial" panose="020B0604020202020204" pitchFamily="34" charset="0"/>
              <a:buChar char="•"/>
            </a:pPr>
            <a:r>
              <a:rPr lang="en-US" i="0" dirty="0">
                <a:solidFill>
                  <a:srgbClr val="313131"/>
                </a:solidFill>
              </a:rPr>
              <a:t>Be positive, inclusive, and productive</a:t>
            </a:r>
          </a:p>
          <a:p>
            <a:pPr marL="171450" lvl="0" indent="-171450" algn="l" rtl="0">
              <a:lnSpc>
                <a:spcPct val="100000"/>
              </a:lnSpc>
              <a:spcBef>
                <a:spcPts val="0"/>
              </a:spcBef>
              <a:spcAft>
                <a:spcPts val="0"/>
              </a:spcAft>
              <a:buSzPts val="1400"/>
              <a:buFont typeface="Arial" panose="020B0604020202020204" pitchFamily="34" charset="0"/>
              <a:buChar char="•"/>
            </a:pPr>
            <a:r>
              <a:rPr lang="en-US" i="0" dirty="0">
                <a:solidFill>
                  <a:srgbClr val="313131"/>
                </a:solidFill>
              </a:rPr>
              <a:t>S</a:t>
            </a:r>
            <a:r>
              <a:rPr lang="en-US" b="0" i="0" dirty="0">
                <a:solidFill>
                  <a:srgbClr val="000000"/>
                </a:solidFill>
                <a:effectLst/>
                <a:latin typeface="Calibri" panose="020F0502020204030204" pitchFamily="34" charset="0"/>
              </a:rPr>
              <a:t>tudents view learning as their own and strive to work collaboratively for deeper understanding</a:t>
            </a:r>
          </a:p>
          <a:p>
            <a:pPr marL="171450" lvl="0" indent="-171450" algn="l" rtl="0">
              <a:lnSpc>
                <a:spcPct val="100000"/>
              </a:lnSpc>
              <a:spcBef>
                <a:spcPts val="0"/>
              </a:spcBef>
              <a:spcAft>
                <a:spcPts val="0"/>
              </a:spcAft>
              <a:buSzPts val="1400"/>
              <a:buFont typeface="Arial" panose="020B0604020202020204" pitchFamily="34" charset="0"/>
              <a:buChar char="•"/>
            </a:pPr>
            <a:r>
              <a:rPr lang="en-US" b="0" i="0" dirty="0">
                <a:solidFill>
                  <a:srgbClr val="000000"/>
                </a:solidFill>
                <a:effectLst/>
                <a:latin typeface="Calibri" panose="020F0502020204030204" pitchFamily="34" charset="0"/>
              </a:rPr>
              <a:t>Student thinking is visible and valued</a:t>
            </a:r>
          </a:p>
          <a:p>
            <a:pPr marL="171450" lvl="0" indent="-171450" algn="l" rtl="0">
              <a:lnSpc>
                <a:spcPct val="100000"/>
              </a:lnSpc>
              <a:spcBef>
                <a:spcPts val="0"/>
              </a:spcBef>
              <a:spcAft>
                <a:spcPts val="0"/>
              </a:spcAft>
              <a:buSzPts val="1400"/>
              <a:buFont typeface="Arial" panose="020B0604020202020204" pitchFamily="34" charset="0"/>
              <a:buChar char="•"/>
            </a:pPr>
            <a:r>
              <a:rPr lang="en-US" b="0" i="0" dirty="0">
                <a:solidFill>
                  <a:srgbClr val="000000"/>
                </a:solidFill>
                <a:effectLst/>
                <a:latin typeface="Calibri" panose="020F0502020204030204" pitchFamily="34" charset="0"/>
              </a:rPr>
              <a:t>Student involvement in their learning is a high expectation</a:t>
            </a:r>
          </a:p>
          <a:p>
            <a:pPr marL="0" indent="0"/>
            <a:endParaRPr lang="en-US" b="0" i="0" dirty="0">
              <a:solidFill>
                <a:srgbClr val="000000"/>
              </a:solidFill>
              <a:effectLst/>
              <a:latin typeface="Calibri" panose="020F0502020204030204" pitchFamily="34" charset="0"/>
            </a:endParaRPr>
          </a:p>
          <a:p>
            <a:pPr marL="0" indent="0"/>
            <a:r>
              <a:rPr lang="en-US" i="0" dirty="0">
                <a:solidFill>
                  <a:srgbClr val="313131"/>
                </a:solidFill>
              </a:rPr>
              <a:t>Including students in the process of a creating norms is a great way to give them to give feedback; ensure norms are remembered and acted upon; and help students begin to take charge of their own learning. </a:t>
            </a:r>
          </a:p>
          <a:p>
            <a:pPr marL="0" indent="0"/>
            <a:endParaRPr lang="en-US" b="1" i="0" dirty="0">
              <a:solidFill>
                <a:srgbClr val="000000"/>
              </a:solidFill>
              <a:effectLst/>
              <a:latin typeface="Calibri" panose="020F0502020204030204" pitchFamily="34" charset="0"/>
            </a:endParaRPr>
          </a:p>
          <a:p>
            <a:pPr marL="0" indent="0"/>
            <a:r>
              <a:rPr lang="en-US" b="1" i="0" dirty="0">
                <a:solidFill>
                  <a:srgbClr val="000000"/>
                </a:solidFill>
                <a:effectLst/>
                <a:latin typeface="Calibri" panose="020F0502020204030204" pitchFamily="34" charset="0"/>
              </a:rPr>
              <a:t>Activity</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Calibri" panose="020F0502020204030204" pitchFamily="34" charset="0"/>
              </a:rPr>
              <a:t>Supply chart paper and markers for groups to record the metacognitive norms they develop.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Calibri" panose="020F0502020204030204" pitchFamily="34" charset="0"/>
              </a:rPr>
              <a:t>Group participants in small groups from similar grade level/content.  </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Ask groups to develop norms (expectations and behaviors) that would support students in becoming a collective thinking and learning community.</a:t>
            </a: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They can brainstorm ideas by writing norms down on sticky notes, then coming to a consensus about which are best.</a:t>
            </a:r>
          </a:p>
          <a:p>
            <a:pPr marL="171450" lvl="0" indent="-171450">
              <a:buFont typeface="Arial" panose="020B0604020202020204" pitchFamily="34" charset="0"/>
              <a:buChar char="•"/>
            </a:pPr>
            <a:r>
              <a:rPr lang="en-US" b="0" i="0" dirty="0">
                <a:solidFill>
                  <a:srgbClr val="000000"/>
                </a:solidFill>
                <a:effectLst/>
                <a:latin typeface="Calibri" panose="020F0502020204030204" pitchFamily="34" charset="0"/>
              </a:rPr>
              <a:t>Provide a few examples from the Sample Classroom Norms below.</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i="0" dirty="0">
                <a:solidFill>
                  <a:srgbClr val="000000"/>
                </a:solidFill>
                <a:effectLst/>
                <a:latin typeface="Calibri" panose="020F0502020204030204" pitchFamily="34" charset="0"/>
              </a:rPr>
              <a:t>Share out and have group discussion.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dirty="0">
              <a:solidFill>
                <a:srgbClr val="000000"/>
              </a:solidFill>
              <a:effectLst/>
              <a:latin typeface="Calibri" panose="020F0502020204030204" pitchFamily="34" charset="0"/>
            </a:endParaRPr>
          </a:p>
          <a:p>
            <a:pPr marL="0" lvl="0" indent="0">
              <a:buFont typeface="Arial" panose="020B0604020202020204" pitchFamily="34" charset="0"/>
              <a:buNone/>
            </a:pPr>
            <a:r>
              <a:rPr lang="en-US" sz="1200" b="0" i="0" dirty="0">
                <a:solidFill>
                  <a:srgbClr val="000000"/>
                </a:solidFill>
                <a:effectLst/>
                <a:latin typeface="Calibri" panose="020F0502020204030204" pitchFamily="34" charset="0"/>
              </a:rPr>
              <a:t>Sa</a:t>
            </a:r>
            <a:r>
              <a:rPr lang="en-US" sz="1200" dirty="0"/>
              <a:t>mple Classroom Norms </a:t>
            </a:r>
            <a:r>
              <a:rPr lang="en-US" sz="1200" dirty="0">
                <a:solidFill>
                  <a:schemeClr val="tx1"/>
                </a:solidFill>
              </a:rPr>
              <a:t>to Foster Metacognition</a:t>
            </a:r>
          </a:p>
          <a:p>
            <a:pPr marL="171450" indent="-171450">
              <a:buFont typeface="Arial" panose="020B0604020202020204" pitchFamily="34" charset="0"/>
              <a:buChar char="•"/>
            </a:pPr>
            <a:r>
              <a:rPr lang="en-US" i="0" u="none" strike="noStrike" dirty="0">
                <a:solidFill>
                  <a:schemeClr val="tx1"/>
                </a:solidFill>
                <a:latin typeface="Calibri"/>
                <a:ea typeface="Calibri"/>
                <a:cs typeface="Calibri"/>
                <a:sym typeface="Calibri"/>
              </a:rPr>
              <a:t>Think, reason, and wonder</a:t>
            </a:r>
          </a:p>
          <a:p>
            <a:pPr marL="171450" indent="-171450">
              <a:buFont typeface="Arial" panose="020B0604020202020204" pitchFamily="34" charset="0"/>
              <a:buChar char="•"/>
            </a:pPr>
            <a:r>
              <a:rPr lang="en-US" dirty="0">
                <a:solidFill>
                  <a:schemeClr val="tx1"/>
                </a:solidFill>
                <a:latin typeface="Calibri"/>
                <a:ea typeface="Calibri"/>
                <a:cs typeface="Calibri"/>
                <a:sym typeface="Calibri"/>
              </a:rPr>
              <a:t>Be willing to collaborate and share your thinking</a:t>
            </a:r>
            <a:endParaRPr lang="en-US" b="0" i="0" dirty="0">
              <a:solidFill>
                <a:schemeClr val="tx1"/>
              </a:solidFill>
              <a:latin typeface="Calibri" panose="020F0502020204030204" pitchFamily="34" charset="0"/>
              <a:ea typeface="Calibri"/>
              <a:cs typeface="Calibri"/>
              <a:sym typeface="PT Serif"/>
            </a:endParaRPr>
          </a:p>
          <a:p>
            <a:pPr marL="171450" indent="-171450">
              <a:buFont typeface="Arial" panose="020B0604020202020204" pitchFamily="34" charset="0"/>
              <a:buChar char="•"/>
            </a:pPr>
            <a:r>
              <a:rPr lang="en-US" b="0" i="0" dirty="0">
                <a:solidFill>
                  <a:schemeClr val="tx1"/>
                </a:solidFill>
                <a:latin typeface="Calibri"/>
                <a:ea typeface="Calibri"/>
                <a:cs typeface="Calibri"/>
                <a:sym typeface="Calibri"/>
              </a:rPr>
              <a:t>Focus during lessons and take notes</a:t>
            </a:r>
          </a:p>
          <a:p>
            <a:pPr marL="171450" indent="-171450">
              <a:buFont typeface="Arial" panose="020B0604020202020204" pitchFamily="34" charset="0"/>
              <a:buChar char="•"/>
            </a:pPr>
            <a:r>
              <a:rPr lang="en-US" dirty="0">
                <a:solidFill>
                  <a:schemeClr val="tx1"/>
                </a:solidFill>
                <a:latin typeface="Calibri"/>
                <a:ea typeface="Calibri"/>
                <a:cs typeface="Calibri"/>
                <a:sym typeface="Calibri"/>
              </a:rPr>
              <a:t>Use resources to find answers</a:t>
            </a:r>
          </a:p>
          <a:p>
            <a:pPr marL="171450" indent="-171450">
              <a:buFont typeface="Arial" panose="020B0604020202020204" pitchFamily="34" charset="0"/>
              <a:buChar char="•"/>
            </a:pPr>
            <a:r>
              <a:rPr lang="en-US" dirty="0">
                <a:solidFill>
                  <a:schemeClr val="tx1"/>
                </a:solidFill>
                <a:latin typeface="Calibri"/>
                <a:ea typeface="Calibri"/>
                <a:cs typeface="Calibri"/>
                <a:sym typeface="Calibri"/>
              </a:rPr>
              <a:t>Persevere - </a:t>
            </a:r>
            <a:r>
              <a:rPr lang="en-US" b="0" i="0" dirty="0">
                <a:solidFill>
                  <a:schemeClr val="tx1"/>
                </a:solidFill>
                <a:latin typeface="Calibri"/>
                <a:ea typeface="Calibri"/>
                <a:cs typeface="Calibri"/>
                <a:sym typeface="Calibri"/>
              </a:rPr>
              <a:t>Don’t give up!</a:t>
            </a:r>
          </a:p>
          <a:p>
            <a:pPr marL="171450" indent="-171450">
              <a:buFont typeface="Arial" panose="020B0604020202020204" pitchFamily="34" charset="0"/>
              <a:buChar char="•"/>
            </a:pPr>
            <a:r>
              <a:rPr lang="en-US" dirty="0">
                <a:solidFill>
                  <a:schemeClr val="tx1"/>
                </a:solidFill>
                <a:latin typeface="Calibri"/>
                <a:ea typeface="Calibri"/>
                <a:cs typeface="Calibri"/>
                <a:sym typeface="Calibri"/>
              </a:rPr>
              <a:t>Be curious, open minded, and ask questions</a:t>
            </a:r>
            <a:endParaRPr lang="en-US" b="0" i="0" u="none" strike="noStrike" dirty="0">
              <a:solidFill>
                <a:schemeClr val="tx1"/>
              </a:solidFill>
              <a:latin typeface="Calibri"/>
              <a:ea typeface="Calibri"/>
              <a:cs typeface="Calibri"/>
              <a:sym typeface="Calibri"/>
            </a:endParaRPr>
          </a:p>
          <a:p>
            <a:pPr marL="171450" indent="-171450">
              <a:buFont typeface="Arial" panose="020B0604020202020204" pitchFamily="34" charset="0"/>
              <a:buChar char="•"/>
            </a:pPr>
            <a:r>
              <a:rPr lang="en-US" u="none" strike="noStrike" dirty="0">
                <a:solidFill>
                  <a:schemeClr val="tx1"/>
                </a:solidFill>
                <a:latin typeface="Calibri"/>
                <a:ea typeface="Calibri"/>
                <a:cs typeface="Calibri"/>
                <a:sym typeface="Calibri"/>
              </a:rPr>
              <a:t>Accept challenges and be </a:t>
            </a:r>
            <a:r>
              <a:rPr lang="en-US" dirty="0">
                <a:solidFill>
                  <a:schemeClr val="tx1"/>
                </a:solidFill>
                <a:latin typeface="Calibri"/>
                <a:ea typeface="Calibri"/>
                <a:cs typeface="Calibri"/>
                <a:sym typeface="Calibri"/>
              </a:rPr>
              <a:t>open to</a:t>
            </a:r>
            <a:r>
              <a:rPr lang="en-US" u="none" strike="noStrike" dirty="0">
                <a:solidFill>
                  <a:schemeClr val="tx1"/>
                </a:solidFill>
                <a:latin typeface="Calibri"/>
                <a:ea typeface="Calibri"/>
                <a:cs typeface="Calibri"/>
                <a:sym typeface="Calibri"/>
              </a:rPr>
              <a:t> feedback</a:t>
            </a:r>
          </a:p>
          <a:p>
            <a:pPr marL="171450" indent="-171450">
              <a:buFont typeface="Arial" panose="020B0604020202020204" pitchFamily="34" charset="0"/>
              <a:buChar char="•"/>
            </a:pPr>
            <a:r>
              <a:rPr lang="en-US" b="0" i="0" dirty="0">
                <a:solidFill>
                  <a:schemeClr val="tx1"/>
                </a:solidFill>
                <a:latin typeface="Calibri"/>
                <a:ea typeface="Calibri"/>
                <a:cs typeface="Calibri"/>
                <a:sym typeface="Calibri"/>
              </a:rPr>
              <a:t>View mistakes as learning opportunities</a:t>
            </a:r>
          </a:p>
          <a:p>
            <a:pPr marL="171450" indent="-171450">
              <a:buFont typeface="Arial" panose="020B0604020202020204" pitchFamily="34" charset="0"/>
              <a:buChar char="•"/>
            </a:pPr>
            <a:r>
              <a:rPr lang="en-US" u="none" strike="noStrike" dirty="0">
                <a:solidFill>
                  <a:schemeClr val="tx1"/>
                </a:solidFill>
                <a:latin typeface="Calibri"/>
                <a:ea typeface="Calibri"/>
                <a:cs typeface="Calibri"/>
                <a:sym typeface="Calibri"/>
              </a:rPr>
              <a:t>Reflect on and self-assess your work often</a:t>
            </a:r>
          </a:p>
          <a:p>
            <a:pPr marL="171450" indent="-171450">
              <a:buFont typeface="Arial" panose="020B0604020202020204" pitchFamily="34" charset="0"/>
              <a:buChar char="•"/>
            </a:pPr>
            <a:r>
              <a:rPr lang="en-US" i="0" u="none" strike="noStrike" dirty="0">
                <a:solidFill>
                  <a:schemeClr val="tx1"/>
                </a:solidFill>
                <a:latin typeface="Calibri"/>
                <a:ea typeface="Calibri"/>
                <a:cs typeface="Calibri"/>
                <a:sym typeface="Calibri"/>
              </a:rPr>
              <a:t>Listen, respond, and connect to the thinking of others</a:t>
            </a:r>
            <a:endParaRPr lang="en-US" dirty="0">
              <a:solidFill>
                <a:schemeClr val="tx1"/>
              </a:solidFill>
            </a:endParaRPr>
          </a:p>
          <a:p>
            <a:pPr marL="0" indent="0">
              <a:buFont typeface="Arial" panose="020B0604020202020204" pitchFamily="34" charset="0"/>
              <a:buNone/>
            </a:pPr>
            <a:endParaRPr lang="en-US" b="0" i="0" dirty="0">
              <a:solidFill>
                <a:srgbClr val="000000"/>
              </a:solidFill>
              <a:effectLst/>
              <a:latin typeface="Calibri" panose="020F0502020204030204" pitchFamily="34" charset="0"/>
            </a:endParaRPr>
          </a:p>
          <a:p>
            <a:pPr marL="0" indent="0"/>
            <a:r>
              <a:rPr lang="en-US" b="1" dirty="0"/>
              <a:t>Reference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00" dirty="0">
                <a:effectLst/>
                <a:latin typeface="Calibri" panose="020F0502020204030204" pitchFamily="34" charset="0"/>
                <a:ea typeface="Calibri" panose="020F0502020204030204" pitchFamily="34" charset="0"/>
                <a:cs typeface="Calibri" panose="020F0502020204030204" pitchFamily="34" charset="0"/>
              </a:rPr>
              <a:t>College of Natural Science. (n.d.).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Choosing and establishing classroom norms</a:t>
            </a:r>
            <a:r>
              <a:rPr lang="en-US" sz="1200" kern="100" dirty="0">
                <a:effectLst/>
                <a:latin typeface="Calibri" panose="020F0502020204030204" pitchFamily="34" charset="0"/>
                <a:ea typeface="Calibri" panose="020F0502020204030204" pitchFamily="34" charset="0"/>
                <a:cs typeface="Calibri" panose="020F0502020204030204" pitchFamily="34" charset="0"/>
              </a:rPr>
              <a:t>. Michigan State University.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https://connectedmath.migrate.natsci.msu.edu/classroom/student-centered-classroom/classroom-norms.aspx</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endParaRPr b="1" dirty="0"/>
          </a:p>
        </p:txBody>
      </p:sp>
      <p:sp>
        <p:nvSpPr>
          <p:cNvPr id="604" name="Google Shape;604;ge682518dd1_0_47: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37</a:t>
            </a:fld>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a:t>
            </a:r>
            <a:endParaRPr dirty="0"/>
          </a:p>
          <a:p>
            <a:pPr marL="0" lvl="0" indent="0" algn="l" rtl="0">
              <a:lnSpc>
                <a:spcPct val="100000"/>
              </a:lnSpc>
              <a:spcBef>
                <a:spcPts val="0"/>
              </a:spcBef>
              <a:spcAft>
                <a:spcPts val="0"/>
              </a:spcAft>
              <a:buSzPts val="1400"/>
              <a:buNone/>
            </a:pPr>
            <a:r>
              <a:rPr lang="en-US" b="0" dirty="0"/>
              <a:t>This slide provides important keys to developing a classroom metacognitive culture. These forces can be implemented to foster metacognition and improve student “thinking” skills while creating a classroom environment conducive of collective inquiry.</a:t>
            </a:r>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1" dirty="0"/>
              <a:t>To Do/To Say</a:t>
            </a:r>
            <a:endParaRPr dirty="0"/>
          </a:p>
          <a:p>
            <a:pPr marL="0" lvl="0" indent="0" algn="l" rtl="0">
              <a:lnSpc>
                <a:spcPct val="100000"/>
              </a:lnSpc>
              <a:spcBef>
                <a:spcPts val="0"/>
              </a:spcBef>
              <a:spcAft>
                <a:spcPts val="0"/>
              </a:spcAft>
              <a:buSzPts val="1400"/>
              <a:buNone/>
            </a:pPr>
            <a:r>
              <a:rPr lang="en-US" b="0" dirty="0"/>
              <a:t>Review the key points on the slide and expand on each. </a:t>
            </a:r>
          </a:p>
          <a:p>
            <a:pPr marL="0" lvl="0" indent="0" algn="l" rtl="0">
              <a:lnSpc>
                <a:spcPct val="100000"/>
              </a:lnSpc>
              <a:spcBef>
                <a:spcPts val="0"/>
              </a:spcBef>
              <a:spcAft>
                <a:spcPts val="0"/>
              </a:spcAft>
              <a:buSzPts val="1400"/>
              <a:buNone/>
            </a:pPr>
            <a:endParaRPr b="0" dirty="0"/>
          </a:p>
          <a:p>
            <a:pPr marL="0" lvl="0" indent="0" algn="l" rtl="0">
              <a:lnSpc>
                <a:spcPct val="100000"/>
              </a:lnSpc>
              <a:spcBef>
                <a:spcPts val="0"/>
              </a:spcBef>
              <a:spcAft>
                <a:spcPts val="0"/>
              </a:spcAft>
              <a:buSzPts val="1400"/>
              <a:buNone/>
            </a:pPr>
            <a:r>
              <a:rPr lang="en-US" b="0" dirty="0"/>
              <a:t>Educators who are intentional about developing a culture of thinking in the classroom are going to be the ones most successful. There are specific, tangible actions teachers can take that will enable metacognition to flourish.  We will briefly look at what these actions are and then examine each more closely in consequent slides.</a:t>
            </a:r>
          </a:p>
          <a:p>
            <a:pPr marL="171450" lvl="0" indent="-171450" algn="l" rtl="0">
              <a:lnSpc>
                <a:spcPct val="100000"/>
              </a:lnSpc>
              <a:spcBef>
                <a:spcPts val="0"/>
              </a:spcBef>
              <a:spcAft>
                <a:spcPts val="0"/>
              </a:spcAft>
              <a:buSzPts val="1400"/>
              <a:buFont typeface="Arial" panose="020B0604020202020204" pitchFamily="34" charset="0"/>
              <a:buChar char="•"/>
            </a:pPr>
            <a:r>
              <a:rPr lang="en-US" b="1" dirty="0"/>
              <a:t>Clear expectations </a:t>
            </a:r>
            <a:r>
              <a:rPr lang="en-US" b="0" dirty="0"/>
              <a:t>are set for learning and thinking.</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b="1" dirty="0"/>
              <a:t>Language</a:t>
            </a:r>
            <a:r>
              <a:rPr lang="en-US" dirty="0"/>
              <a:t> </a:t>
            </a:r>
            <a:r>
              <a:rPr lang="en-US" b="0" dirty="0"/>
              <a:t>conveys the importance reflection and thinking skills.</a:t>
            </a:r>
            <a:r>
              <a:rPr lang="en-US" dirty="0"/>
              <a:t>   </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1" dirty="0"/>
              <a:t>Modeling</a:t>
            </a:r>
            <a:r>
              <a:rPr lang="en-US" dirty="0"/>
              <a:t> is used to illustrate strategic thought processes.</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1" dirty="0"/>
              <a:t>Time</a:t>
            </a:r>
            <a:r>
              <a:rPr lang="en-US" dirty="0"/>
              <a:t> for questions, contributions, thinking, and processing is provided. Students are given both time and space to elaborate and develop ideas of their own and others. Teacher talk is monitored so student conversation dominates.</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1" dirty="0"/>
              <a:t>Opportunities</a:t>
            </a:r>
            <a:r>
              <a:rPr lang="en-US" dirty="0"/>
              <a:t> exist to make connections, direct one’s own learning, and provoke thinking and reflection. Content and learning tasks are intentionally selected that foster higher-level thinking skills.</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1" dirty="0"/>
              <a:t>Thinking</a:t>
            </a:r>
            <a:r>
              <a:rPr lang="en-US" dirty="0"/>
              <a:t> </a:t>
            </a:r>
            <a:r>
              <a:rPr lang="en-US" b="1" dirty="0"/>
              <a:t>routines</a:t>
            </a:r>
            <a:r>
              <a:rPr lang="en-US" dirty="0"/>
              <a:t> and structures to organize thoughts are established. Students become so familiar and experienced with thinking structures that they become routine and students become self-activated learners.</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A</a:t>
            </a:r>
            <a:r>
              <a:rPr lang="en-US" b="1" dirty="0"/>
              <a:t> physical environment </a:t>
            </a:r>
            <a:r>
              <a:rPr lang="en-US" dirty="0"/>
              <a:t>that inspires and facilitates thinking and learning is provided. The classroom space is arranged to facilitate thoughtful interactions and displays inspire learning and positive messages about how thinking can unlock knowledge. Numerous avenues to document and capture thinking, including technology are readily available to students.</a:t>
            </a:r>
            <a:endParaRPr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b="1" dirty="0"/>
              <a:t>Interactions </a:t>
            </a:r>
            <a:r>
              <a:rPr lang="en-US" b="0" dirty="0"/>
              <a:t>are promoted so that ideas can be critiqued, challenged, and expanded on. Mistakes are viewed as opportunities for deeper learning and respect is shown for all other’s thinking. Students drive learning in groups and the teacher plays the role of listener and supporter.</a:t>
            </a:r>
          </a:p>
          <a:p>
            <a:pPr marL="0" marR="0" lvl="0" indent="0" algn="l" rtl="0">
              <a:lnSpc>
                <a:spcPct val="100000"/>
              </a:lnSpc>
              <a:spcBef>
                <a:spcPts val="0"/>
              </a:spcBef>
              <a:spcAft>
                <a:spcPts val="0"/>
              </a:spcAft>
              <a:buClr>
                <a:srgbClr val="000000"/>
              </a:buClr>
              <a:buSzPts val="1400"/>
              <a:buFont typeface="Arial"/>
              <a:buNone/>
            </a:pPr>
            <a:r>
              <a:rPr lang="en-US" b="0" dirty="0"/>
              <a:t>.</a:t>
            </a:r>
            <a:endParaRPr dirty="0"/>
          </a:p>
          <a:p>
            <a:pPr marL="0" marR="0" lvl="0" indent="0" algn="l" rtl="0">
              <a:lnSpc>
                <a:spcPct val="100000"/>
              </a:lnSpc>
              <a:spcBef>
                <a:spcPts val="0"/>
              </a:spcBef>
              <a:spcAft>
                <a:spcPts val="0"/>
              </a:spcAft>
              <a:buClr>
                <a:srgbClr val="000000"/>
              </a:buClr>
              <a:buSzPts val="1400"/>
              <a:buFont typeface="Arial"/>
              <a:buNone/>
            </a:pPr>
            <a:r>
              <a:rPr lang="en-US" b="1" dirty="0"/>
              <a:t>References</a:t>
            </a:r>
            <a:endParaRPr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dirty="0"/>
          </a:p>
          <a:p>
            <a:pPr marL="0" marR="0" lvl="0" indent="0" algn="l" rtl="0">
              <a:lnSpc>
                <a:spcPct val="100000"/>
              </a:lnSpc>
              <a:spcBef>
                <a:spcPts val="0"/>
              </a:spcBef>
              <a:spcAft>
                <a:spcPts val="0"/>
              </a:spcAft>
              <a:buClr>
                <a:srgbClr val="000000"/>
              </a:buClr>
              <a:buSzPts val="1400"/>
              <a:buFont typeface="Arial"/>
              <a:buNone/>
            </a:pPr>
            <a:endParaRPr b="0"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endParaRPr b="1" dirty="0"/>
          </a:p>
          <a:p>
            <a:pPr marL="0" marR="0" lvl="0" indent="0" algn="l" rtl="0">
              <a:lnSpc>
                <a:spcPct val="100000"/>
              </a:lnSpc>
              <a:spcBef>
                <a:spcPts val="0"/>
              </a:spcBef>
              <a:spcAft>
                <a:spcPts val="0"/>
              </a:spcAft>
              <a:buClr>
                <a:srgbClr val="000000"/>
              </a:buClr>
              <a:buSzPts val="1400"/>
              <a:buFont typeface="Arial"/>
              <a:buNone/>
            </a:pPr>
            <a:endParaRPr b="1" dirty="0"/>
          </a:p>
        </p:txBody>
      </p:sp>
      <p:sp>
        <p:nvSpPr>
          <p:cNvPr id="459" name="Google Shape;45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Know/To Say/To Do</a:t>
            </a:r>
            <a:endParaRPr lang="en-US" dirty="0"/>
          </a:p>
          <a:p>
            <a:pPr marL="171450" lvl="0" indent="-171450" algn="l" rtl="0">
              <a:lnSpc>
                <a:spcPct val="100000"/>
              </a:lnSpc>
              <a:spcBef>
                <a:spcPts val="0"/>
              </a:spcBef>
              <a:spcAft>
                <a:spcPts val="0"/>
              </a:spcAft>
              <a:buSzPts val="1400"/>
              <a:buFont typeface="Arial" panose="020B0604020202020204" pitchFamily="34" charset="0"/>
              <a:buChar char="•"/>
            </a:pPr>
            <a:r>
              <a:rPr lang="en-US" b="0" dirty="0"/>
              <a:t>Metacognitive classrooms focus on the value of improving thinking and learning rather than merely “completing tasks.”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It is important to provide students with the purpose and benefits for learning the content.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Communicating learning targets and success criteria throughout the lesson enables students to be clear about what and how they are learning.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Developing independent learners is the ultimate goal and setting clear expectations helps students to become more self-activated.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References</a:t>
            </a:r>
            <a:endParaRPr lang="en-US"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66085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Know/To Say</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Using the language of thinking is another way to foster metacognition.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Provide students with the vocabulary they need for describing and reflecting on thinking.</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Make sure language is deliberately used to describe the thinking the teacher is engaged in.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Share and discuss thinking strategies that students themselves demonstrate.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Feedback teachers provide to students should contain language that provides clear actionable information about what students need to do in order to improve their learning.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It is also important that language helps to build the classroom community as an inclusive place to think and learn. Talk about what “we” are learning and how to answer “our” questions.</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References</a:t>
            </a:r>
            <a:endParaRPr lang="en-US" b="0"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5174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To Know/To Say</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dirty="0"/>
              <a:t>Both teacher and student thinking should regularly be on display.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dirty="0"/>
              <a:t>Establish norms of curiosity, open-mindedness, risk taking, and reflection for all members of the class, including the teacher.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dirty="0"/>
              <a:t>Model who we are as thinkers and learners so that the process of our thinking is discussed, shared, and made visible. This is essential for developing students who are metacognitive.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dirty="0"/>
              <a:t>Evidence and justification should be expected and provided to support one’s thinking.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dirty="0"/>
              <a:t>Everyone in the classroom should feel that they are learning together.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Activity</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Participants work in small groups.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Each team member jots down a description of a practice they are currently using or have seen used that aligns with one of the bulleted points. They should be specific when describing the practice.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A Round Robin structure can be used for members to share their ideas with the group.</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References</a:t>
            </a:r>
            <a:endParaRPr lang="en-US" b="0"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41</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5335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156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Know/To Say</a:t>
            </a:r>
            <a:endParaRPr lang="en-US"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Students need to be given both time and space to elaborate and develop ideas of their own and others in order to foster metacognition.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Teacher talk should be monitored so student conversation dominates.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Provide “thinking time” for exploring topics more in depth, as well as time to formulate thoughtful responses helps to advance metacognitive skills.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Make certain activities are purposeful. Require students to “engage in thinking” as part of their ongoing experience of the classroom.</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References</a:t>
            </a:r>
            <a:endParaRPr lang="en-US" b="0"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83191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200" b="1" dirty="0"/>
              <a:t>Activity Link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dirty="0"/>
              <a:t>Project Zero’s Thinking Routine Toolbox</a:t>
            </a:r>
            <a:endParaRPr lang="en-US" sz="1200" b="1" dirty="0"/>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dirty="0">
                <a:solidFill>
                  <a:srgbClr val="0070C0"/>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http://www.pz.harvard.edu/thinking-routines</a:t>
            </a:r>
            <a:r>
              <a:rPr lang="en-US" sz="1200" b="0" i="0" u="sng" strike="noStrike" cap="none" dirty="0">
                <a:solidFill>
                  <a:srgbClr val="0070C0"/>
                </a:solidFill>
                <a:latin typeface="Calibri" panose="020F0502020204030204" pitchFamily="34" charset="0"/>
                <a:ea typeface="Arial"/>
                <a:cs typeface="Calibri" panose="020F0502020204030204" pitchFamily="34" charset="0"/>
                <a:sym typeface="Arial"/>
              </a:rPr>
              <a:t> </a:t>
            </a:r>
            <a:endParaRPr lang="en-US" sz="1200" b="1" dirty="0"/>
          </a:p>
          <a:p>
            <a:pPr marL="0" marR="0" lvl="0" indent="0" algn="l" rtl="0">
              <a:lnSpc>
                <a:spcPct val="100000"/>
              </a:lnSpc>
              <a:spcBef>
                <a:spcPts val="0"/>
              </a:spcBef>
              <a:spcAft>
                <a:spcPts val="0"/>
              </a:spcAft>
              <a:buClr>
                <a:srgbClr val="000000"/>
              </a:buClr>
              <a:buSzPts val="1400"/>
              <a:buFont typeface="Arial"/>
              <a:buNone/>
            </a:pPr>
            <a:endParaRPr lang="en-US" sz="1200" b="1" dirty="0"/>
          </a:p>
          <a:p>
            <a:pPr marL="0" marR="0" lvl="0" indent="0" algn="l" rtl="0">
              <a:lnSpc>
                <a:spcPct val="100000"/>
              </a:lnSpc>
              <a:spcBef>
                <a:spcPts val="0"/>
              </a:spcBef>
              <a:spcAft>
                <a:spcPts val="0"/>
              </a:spcAft>
              <a:buClr>
                <a:srgbClr val="000000"/>
              </a:buClr>
              <a:buSzPts val="1400"/>
              <a:buFont typeface="Arial"/>
              <a:buNone/>
            </a:pPr>
            <a:endParaRPr lang="en-US" sz="1200" b="1" dirty="0"/>
          </a:p>
          <a:p>
            <a:pPr marL="0" marR="0" lvl="0" indent="0" algn="l" rtl="0">
              <a:lnSpc>
                <a:spcPct val="100000"/>
              </a:lnSpc>
              <a:spcBef>
                <a:spcPts val="0"/>
              </a:spcBef>
              <a:spcAft>
                <a:spcPts val="0"/>
              </a:spcAft>
              <a:buClr>
                <a:srgbClr val="000000"/>
              </a:buClr>
              <a:buSzPts val="1400"/>
              <a:buFont typeface="Arial"/>
              <a:buNone/>
            </a:pPr>
            <a:r>
              <a:rPr lang="en-US" sz="1200" b="1" dirty="0"/>
              <a:t>To Know/To Say</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dirty="0">
                <a:solidFill>
                  <a:srgbClr val="222222"/>
                </a:solidFill>
                <a:latin typeface="Calibri" panose="020F0502020204030204" pitchFamily="34" charset="0"/>
                <a:ea typeface="Lato"/>
                <a:cs typeface="Calibri" panose="020F0502020204030204" pitchFamily="34" charset="0"/>
                <a:sym typeface="Lato"/>
              </a:rPr>
              <a:t>A thinking routine is a set of questions or a brief sequence of steps used to scaffold and support student thinking. These structures help students organize and make sense of their thoughts. Thinking routines should </a:t>
            </a:r>
            <a:r>
              <a:rPr lang="en-US" sz="1200" dirty="0"/>
              <a:t>become so familiar with students that they become second nature and enable students to be self-activated learners. R</a:t>
            </a:r>
            <a:r>
              <a:rPr lang="en-US" sz="1200" b="0" dirty="0"/>
              <a:t>eview the key points on slide and expand on each.</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Establish thinking routines and structures to assist in organizing students’ thoughts.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Support student thinking through scaffolding…step by step…minute by minute…  to help them make sense of skills and concepts,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Help students become familiar and experienced with thinking structures so their use becomes routine.   Model the structures for them to see.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dirty="0"/>
              <a:t>Provide tools to support thinking that can be used independently.   These help students become self-activated learners.</a:t>
            </a:r>
            <a:endParaRPr lang="en-US" dirty="0"/>
          </a:p>
          <a:p>
            <a:pPr marL="0" marR="0" lvl="0" indent="0" algn="l" rtl="0">
              <a:lnSpc>
                <a:spcPct val="100000"/>
              </a:lnSpc>
              <a:spcBef>
                <a:spcPts val="0"/>
              </a:spcBef>
              <a:spcAft>
                <a:spcPts val="0"/>
              </a:spcAft>
              <a:buClr>
                <a:srgbClr val="000000"/>
              </a:buClr>
              <a:buSzPts val="1400"/>
              <a:buFont typeface="Arial"/>
              <a:buNone/>
            </a:pPr>
            <a:endParaRPr lang="en-US" sz="1200" b="1" dirty="0"/>
          </a:p>
          <a:p>
            <a:pPr marL="0" marR="0" lvl="0" indent="0" algn="l" rtl="0">
              <a:lnSpc>
                <a:spcPct val="100000"/>
              </a:lnSpc>
              <a:spcBef>
                <a:spcPts val="0"/>
              </a:spcBef>
              <a:spcAft>
                <a:spcPts val="0"/>
              </a:spcAft>
              <a:buClr>
                <a:srgbClr val="000000"/>
              </a:buClr>
              <a:buSzPts val="1400"/>
              <a:buFont typeface="Arial"/>
              <a:buNone/>
            </a:pPr>
            <a:r>
              <a:rPr lang="en-US" sz="1200" b="1" dirty="0"/>
              <a:t>Activity</a:t>
            </a:r>
            <a:endParaRPr lang="en-US" dirty="0"/>
          </a:p>
          <a:p>
            <a:pPr marL="0" marR="0" lvl="0" indent="0" algn="l" rtl="0">
              <a:lnSpc>
                <a:spcPct val="100000"/>
              </a:lnSpc>
              <a:spcBef>
                <a:spcPts val="0"/>
              </a:spcBef>
              <a:spcAft>
                <a:spcPts val="0"/>
              </a:spcAft>
              <a:buClr>
                <a:srgbClr val="000000"/>
              </a:buClr>
              <a:buSzPts val="1400"/>
              <a:buFont typeface="Arial"/>
              <a:buNone/>
            </a:pPr>
            <a:r>
              <a:rPr lang="en-US" sz="1200" b="0" dirty="0"/>
              <a:t>Next, provide time to participants to go deeper and enhance their understanding of Thinking Routines by accessing Project Zero’s Thinking Routine Toolbox (</a:t>
            </a:r>
            <a:r>
              <a:rPr lang="en-US" sz="1200" b="0" i="0" u="sng" strike="noStrike" cap="none" dirty="0">
                <a:solidFill>
                  <a:srgbClr val="0070C0"/>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http://www.pz.harvard.edu/thinking-routines</a:t>
            </a:r>
            <a:r>
              <a:rPr lang="en-US" sz="1200" b="0" i="0" u="sng" strike="noStrike" cap="none" dirty="0">
                <a:solidFill>
                  <a:srgbClr val="0070C0"/>
                </a:solidFill>
                <a:latin typeface="Calibri" panose="020F0502020204030204" pitchFamily="34" charset="0"/>
                <a:ea typeface="Arial"/>
                <a:cs typeface="Calibri" panose="020F0502020204030204" pitchFamily="34" charset="0"/>
                <a:sym typeface="Arial"/>
              </a:rPr>
              <a:t>)</a:t>
            </a:r>
            <a:r>
              <a:rPr lang="en-US" sz="1200" b="0" dirty="0"/>
              <a:t> which includes several thinking routines.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dirty="0"/>
              <a:t>First, have participants access the website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dirty="0"/>
              <a:t>Provide about 3 minutes for them to explore the website, maybe starting with the “please click here to explore more about thinking routines” (near the end of the paragraph).</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dirty="0"/>
              <a:t>Ask them to jot down a new key bit of new learning that resonates with them and share with their group once the reading is completed.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dirty="0"/>
              <a:t>Next, provide 5 minutes for participants to peruse some of the thinking structures on the site.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sz="1200" b="0" dirty="0"/>
              <a:t>The next slide has another activity associated with this website.</a:t>
            </a:r>
          </a:p>
          <a:p>
            <a:pPr marL="0" marR="0" lvl="0" indent="0" algn="l" rtl="0">
              <a:lnSpc>
                <a:spcPct val="100000"/>
              </a:lnSpc>
              <a:spcBef>
                <a:spcPts val="0"/>
              </a:spcBef>
              <a:spcAft>
                <a:spcPts val="0"/>
              </a:spcAft>
              <a:buClr>
                <a:srgbClr val="000000"/>
              </a:buClr>
              <a:buSzPts val="1400"/>
              <a:buFont typeface="Arial"/>
              <a:buNone/>
            </a:pPr>
            <a:endParaRPr lang="en-US" sz="1200" dirty="0"/>
          </a:p>
          <a:p>
            <a:pPr marL="0" marR="0" lvl="0" indent="0" algn="l" rtl="0">
              <a:lnSpc>
                <a:spcPct val="100000"/>
              </a:lnSpc>
              <a:spcBef>
                <a:spcPts val="0"/>
              </a:spcBef>
              <a:spcAft>
                <a:spcPts val="0"/>
              </a:spcAft>
              <a:buClr>
                <a:srgbClr val="000000"/>
              </a:buClr>
              <a:buSzPts val="1400"/>
              <a:buFont typeface="Arial"/>
              <a:buNone/>
            </a:pPr>
            <a:r>
              <a:rPr lang="en-US" sz="1200" b="1" dirty="0">
                <a:solidFill>
                  <a:srgbClr val="0070C0"/>
                </a:solidFill>
              </a:rPr>
              <a:t>References</a:t>
            </a:r>
            <a:endParaRPr lang="en-US"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https://pz.harvard.edu/sites/default/files/Self%20Assessing%20CoT.pdf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sz="1200"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00" dirty="0">
                <a:effectLst/>
                <a:latin typeface="Calibri" panose="020F0502020204030204" pitchFamily="34" charset="0"/>
                <a:ea typeface="Calibri" panose="020F0502020204030204" pitchFamily="34" charset="0"/>
                <a:cs typeface="Calibri" panose="020F0502020204030204" pitchFamily="34" charset="0"/>
              </a:rPr>
              <a:t>Harvard Graduate School of Education. (n.d.).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Project zero’s thinking routine toolbox</a:t>
            </a:r>
            <a:r>
              <a:rPr lang="en-US" sz="1200" kern="100" dirty="0">
                <a:effectLst/>
                <a:latin typeface="Calibri" panose="020F0502020204030204" pitchFamily="34" charset="0"/>
                <a:ea typeface="Calibri" panose="020F0502020204030204" pitchFamily="34" charset="0"/>
                <a:cs typeface="Calibri" panose="020F0502020204030204" pitchFamily="34" charset="0"/>
              </a:rPr>
              <a:t>. https://pz.harvard.edu/thinking-routines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lang="en-US" sz="1200" b="0" dirty="0"/>
          </a:p>
          <a:p>
            <a:pPr marL="0" marR="0" lvl="0" indent="0" algn="l" rtl="0">
              <a:lnSpc>
                <a:spcPct val="100000"/>
              </a:lnSpc>
              <a:spcBef>
                <a:spcPts val="0"/>
              </a:spcBef>
              <a:spcAft>
                <a:spcPts val="0"/>
              </a:spcAft>
              <a:buClr>
                <a:srgbClr val="000000"/>
              </a:buClr>
              <a:buSzPts val="1400"/>
              <a:buFont typeface="Arial"/>
              <a:buNone/>
            </a:pPr>
            <a:endParaRPr lang="en-US" sz="1100" b="0" dirty="0">
              <a:solidFill>
                <a:srgbClr val="0070C0"/>
              </a:solidFill>
            </a:endParaRPr>
          </a:p>
          <a:p>
            <a:pPr marL="0" marR="0" lvl="0" indent="0" algn="l" rtl="0">
              <a:lnSpc>
                <a:spcPct val="100000"/>
              </a:lnSpc>
              <a:spcBef>
                <a:spcPts val="0"/>
              </a:spcBef>
              <a:spcAft>
                <a:spcPts val="0"/>
              </a:spcAft>
              <a:buClr>
                <a:srgbClr val="000000"/>
              </a:buClr>
              <a:buSzPts val="1400"/>
              <a:buFont typeface="Arial"/>
              <a:buNone/>
            </a:pPr>
            <a:endParaRPr lang="en-US" sz="1100" b="1" dirty="0">
              <a:solidFill>
                <a:srgbClr val="0070C0"/>
              </a:solidFill>
            </a:endParaRPr>
          </a:p>
          <a:p>
            <a:pPr marL="0" lvl="0" indent="0" algn="l" rtl="0">
              <a:lnSpc>
                <a:spcPct val="100000"/>
              </a:lnSpc>
              <a:spcBef>
                <a:spcPts val="0"/>
              </a:spcBef>
              <a:spcAft>
                <a:spcPts val="0"/>
              </a:spcAft>
              <a:buSzPts val="1400"/>
              <a:buNone/>
            </a:pP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20475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Activity Link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t>Think, Puzzle, Explore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sng" strike="noStrike" cap="none" dirty="0">
                <a:solidFill>
                  <a:srgbClr val="000000"/>
                </a:solidFill>
                <a:latin typeface="Calibri" panose="020F0502020204030204" pitchFamily="34" charset="0"/>
                <a:ea typeface="Arial"/>
                <a:cs typeface="Calibri" panose="020F0502020204030204" pitchFamily="34" charset="0"/>
                <a:sym typeface="Arial"/>
              </a:rPr>
              <a:t>https://pz.harvard.edu/sites/default/files/Think%20Puzzle%20Explore_1.pdf</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 </a:t>
            </a:r>
          </a:p>
          <a:p>
            <a:pPr marL="0" lvl="0" indent="0" algn="l" rtl="0">
              <a:lnSpc>
                <a:spcPct val="100000"/>
              </a:lnSpc>
              <a:spcBef>
                <a:spcPts val="0"/>
              </a:spcBef>
              <a:spcAft>
                <a:spcPts val="0"/>
              </a:spcAft>
              <a:buSzPts val="1400"/>
              <a:buNone/>
            </a:pPr>
            <a:r>
              <a:rPr lang="en-US" b="1" dirty="0"/>
              <a:t>To Know</a:t>
            </a:r>
            <a:endParaRPr dirty="0"/>
          </a:p>
          <a:p>
            <a:pPr marL="0" lvl="0" indent="0" algn="l" rtl="0">
              <a:lnSpc>
                <a:spcPct val="100000"/>
              </a:lnSpc>
              <a:spcBef>
                <a:spcPts val="0"/>
              </a:spcBef>
              <a:spcAft>
                <a:spcPts val="0"/>
              </a:spcAft>
              <a:buSzPts val="1400"/>
              <a:buNone/>
            </a:pPr>
            <a:r>
              <a:rPr lang="en-US" b="0" dirty="0"/>
              <a:t>This activity provides an opportunity for participants to experience a thinking routine. The guiding questions enable thinking to go deeper and generate discussion to clarify and expand on the topic.</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To Do</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b="0" dirty="0"/>
              <a:t>Introduce the activity then ask each participant to access and read the resource that explains the thinking routine “Think, Puzzle, Explore” (you can provide a QR code or link for access).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Then have participants work in teams of 4-6 to engage in the thinking routine.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They will create chart like the one on the slide for the routine and record responses regarding their thoughts about Metacognition.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Once teams have completed the activity debrief by asking how the structure helped them be more reflective, go deeper, and elaborate on their thinking.</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To Say</a:t>
            </a:r>
            <a:endParaRPr dirty="0"/>
          </a:p>
          <a:p>
            <a:pPr marL="0" lvl="0" indent="0" algn="l" rtl="0">
              <a:lnSpc>
                <a:spcPct val="100000"/>
              </a:lnSpc>
              <a:spcBef>
                <a:spcPts val="0"/>
              </a:spcBef>
              <a:spcAft>
                <a:spcPts val="0"/>
              </a:spcAft>
              <a:buSzPts val="1400"/>
              <a:buNone/>
            </a:pPr>
            <a:r>
              <a:rPr lang="en-US" b="0" dirty="0"/>
              <a:t>Now, we’ll have an opportunity to experience a thinking routine called Think, Puzzle, Explore. We will begin by accessing the handout that explains this core thinking routine. Once you have finished the reading, meet with members of your group. Choose a facilitator, a recorder, and create a chart to record responses regarding your thoughts about metacognition. Then begin the thinking routine by encouraging each member to contribute responses to these questions:</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What do you think you know about this topic?</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What questions do you have?</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What puzzles you about this topic?</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What ideas does the topic make you want to explore?</a:t>
            </a:r>
          </a:p>
          <a:p>
            <a:pPr marL="0" lvl="0" indent="0" algn="l" rtl="0">
              <a:lnSpc>
                <a:spcPct val="100000"/>
              </a:lnSpc>
              <a:spcBef>
                <a:spcPts val="0"/>
              </a:spcBef>
              <a:spcAft>
                <a:spcPts val="0"/>
              </a:spcAft>
              <a:buSzPts val="1400"/>
              <a:buFont typeface="Arial" panose="020B0604020202020204" pitchFamily="34" charset="0"/>
              <a:buNone/>
            </a:pPr>
            <a:r>
              <a:rPr lang="en-US" b="0" dirty="0"/>
              <a:t>Have a group member record responses on the chart.</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References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00" dirty="0">
                <a:effectLst/>
                <a:latin typeface="Calibri" panose="020F0502020204030204" pitchFamily="34" charset="0"/>
                <a:ea typeface="Calibri" panose="020F0502020204030204" pitchFamily="34" charset="0"/>
                <a:cs typeface="Calibri" panose="020F0502020204030204" pitchFamily="34" charset="0"/>
              </a:rPr>
              <a:t>Harvard Graduate School of Education. (n.d.).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Project zero’s thinking routine toolbox</a:t>
            </a:r>
            <a:r>
              <a:rPr lang="en-US" sz="1200" kern="100" dirty="0">
                <a:effectLst/>
                <a:latin typeface="Calibri" panose="020F0502020204030204" pitchFamily="34" charset="0"/>
                <a:ea typeface="Calibri" panose="020F0502020204030204" pitchFamily="34" charset="0"/>
                <a:cs typeface="Calibri" panose="020F0502020204030204" pitchFamily="34" charset="0"/>
              </a:rPr>
              <a:t>. https://pz.harvard.edu/thinking-routines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endParaRPr dirty="0"/>
          </a:p>
        </p:txBody>
      </p:sp>
      <p:sp>
        <p:nvSpPr>
          <p:cNvPr id="517" name="Google Shape;51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Know/To Say</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A physical environment that inspires and facilitates thinking and learning is sure to foster metacognition.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Displaying the process of thinking and the development of ideas on charts and posters makes thinking visible in your classroom.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Also, make sure classroom space is arranged to encourage thoughtful interactions and to generate discussions. </a:t>
            </a:r>
          </a:p>
          <a:p>
            <a:pPr marL="171450" lvl="0" indent="-171450" algn="l" rtl="0">
              <a:lnSpc>
                <a:spcPct val="100000"/>
              </a:lnSpc>
              <a:spcBef>
                <a:spcPts val="0"/>
              </a:spcBef>
              <a:spcAft>
                <a:spcPts val="0"/>
              </a:spcAft>
              <a:buSzPts val="1400"/>
              <a:buFont typeface="Arial" panose="020B0604020202020204" pitchFamily="34" charset="0"/>
              <a:buChar char="•"/>
            </a:pPr>
            <a:r>
              <a:rPr lang="en-US" b="0" dirty="0"/>
              <a:t>Having easy access to numerous avenues to document and capture thinking, including technology, helps provide students with a record of their thoughts that can be used to refresh memories and push thinking further.</a:t>
            </a:r>
          </a:p>
          <a:p>
            <a:pPr marL="0" lvl="0" indent="0" algn="l" rtl="0">
              <a:lnSpc>
                <a:spcPct val="100000"/>
              </a:lnSpc>
              <a:spcBef>
                <a:spcPts val="0"/>
              </a:spcBef>
              <a:spcAft>
                <a:spcPts val="0"/>
              </a:spcAft>
              <a:buSzPts val="1400"/>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b="1" dirty="0"/>
              <a:t>References</a:t>
            </a:r>
            <a:endParaRPr lang="en-US"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endParaRPr lang="en-US" b="0"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Montague, M. (1992). The effects of cognitive and metacognitive strategy instruction on the mathematical problem solving of middle school students with learning disabilities.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Journal of Learning</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25</a:t>
            </a:r>
            <a:r>
              <a:rPr lang="en-US" sz="1200" kern="100" dirty="0">
                <a:effectLst/>
                <a:latin typeface="Calibri" panose="020F0502020204030204" pitchFamily="34" charset="0"/>
                <a:ea typeface="Calibri" panose="020F0502020204030204" pitchFamily="34" charset="0"/>
                <a:cs typeface="Calibri" panose="020F0502020204030204" pitchFamily="34" charset="0"/>
              </a:rPr>
              <a:t>, 230-248.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https://www.interventioncentral.org/sites/default/files/pdfs/pdfs_interventions/math_meta_cog_strategy_montague_SAY_ASK_CHECK.pdf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endParaRPr lang="en-US" b="0"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sz="1200" b="0" dirty="0"/>
          </a:p>
          <a:p>
            <a:pPr marL="0" marR="0" lvl="0" indent="0" algn="l" rtl="0">
              <a:lnSpc>
                <a:spcPct val="100000"/>
              </a:lnSpc>
              <a:spcBef>
                <a:spcPts val="0"/>
              </a:spcBef>
              <a:spcAft>
                <a:spcPts val="0"/>
              </a:spcAft>
              <a:buClr>
                <a:srgbClr val="000000"/>
              </a:buClr>
              <a:buSzPts val="1400"/>
              <a:buFont typeface="Arial"/>
              <a:buNone/>
            </a:pPr>
            <a:endParaRPr lang="en-US" sz="1100" b="0" dirty="0">
              <a:solidFill>
                <a:srgbClr val="0070C0"/>
              </a:solidFill>
            </a:endParaRPr>
          </a:p>
          <a:p>
            <a:pPr marL="0" marR="0" lvl="0" indent="0" algn="l" rtl="0">
              <a:lnSpc>
                <a:spcPct val="100000"/>
              </a:lnSpc>
              <a:spcBef>
                <a:spcPts val="0"/>
              </a:spcBef>
              <a:spcAft>
                <a:spcPts val="0"/>
              </a:spcAft>
              <a:buClr>
                <a:srgbClr val="000000"/>
              </a:buClr>
              <a:buSzPts val="1400"/>
              <a:buFont typeface="Arial"/>
              <a:buNone/>
            </a:pPr>
            <a:endParaRPr lang="en-US" sz="1100" b="1" dirty="0">
              <a:solidFill>
                <a:srgbClr val="0070C0"/>
              </a:solidFill>
            </a:endParaRPr>
          </a:p>
          <a:p>
            <a:pPr marL="0" lvl="0" indent="0" algn="l" rtl="0">
              <a:lnSpc>
                <a:spcPct val="100000"/>
              </a:lnSpc>
              <a:spcBef>
                <a:spcPts val="0"/>
              </a:spcBef>
              <a:spcAft>
                <a:spcPts val="0"/>
              </a:spcAft>
              <a:buSzPts val="1400"/>
              <a:buNone/>
            </a:pP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59907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To Know/To Say</a:t>
            </a:r>
            <a:endParaRPr lang="en-US" dirty="0"/>
          </a:p>
          <a:p>
            <a:pPr marL="0" lvl="0" indent="0" algn="l" rtl="0">
              <a:lnSpc>
                <a:spcPct val="100000"/>
              </a:lnSpc>
              <a:spcBef>
                <a:spcPts val="0"/>
              </a:spcBef>
              <a:spcAft>
                <a:spcPts val="0"/>
              </a:spcAft>
              <a:buSzPts val="1400"/>
              <a:buNone/>
            </a:pPr>
            <a:r>
              <a:rPr lang="en-US" b="0" dirty="0"/>
              <a:t>Classrooms that collect and use feedback about students’ thinking regarding their learning provide opportunities for students to process their learning accomplishments and what can be improved on. Exit Tickets are one such feedback tool. Students reflect on their learning and complete them at the end of a lesson. They prompt students to think about how and what they learn, as well as challenges they are still facing.</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To Do</a:t>
            </a:r>
            <a:endParaRPr lang="en-US" dirty="0"/>
          </a:p>
          <a:p>
            <a:pPr marL="0" lvl="0" indent="0" algn="l" rtl="0">
              <a:lnSpc>
                <a:spcPct val="100000"/>
              </a:lnSpc>
              <a:spcBef>
                <a:spcPts val="0"/>
              </a:spcBef>
              <a:spcAft>
                <a:spcPts val="0"/>
              </a:spcAft>
              <a:buSzPts val="1400"/>
              <a:buNone/>
            </a:pPr>
            <a:r>
              <a:rPr lang="en-US" b="0" dirty="0"/>
              <a:t>Review the exit ticket on the slide and discuss the benefits of using feedback tools in classrooms to collect metacognitive thoughts from students regarding their learning. Ask participants to share other tools or strategies they use to collect metacognitive feedback from their students.</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Reference</a:t>
            </a:r>
            <a:endParaRPr lang="en-US"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Owen, D., &amp; Vista, A. (2017, November 15).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Strategies for teaching metacognition in classrooms. </a:t>
            </a:r>
            <a:r>
              <a:rPr lang="en-US" sz="1200" kern="100" dirty="0">
                <a:effectLst/>
                <a:latin typeface="Calibri" panose="020F0502020204030204" pitchFamily="34" charset="0"/>
                <a:ea typeface="Calibri" panose="020F0502020204030204" pitchFamily="34" charset="0"/>
                <a:cs typeface="Calibri" panose="020F0502020204030204" pitchFamily="34" charset="0"/>
              </a:rPr>
              <a:t>Brookings. https://www.brookings.edu/articles/strategies-for-teaching-metacognition-in-classrooms/</a:t>
            </a:r>
            <a:endParaRPr lang="en-US" dirty="0"/>
          </a:p>
          <a:p>
            <a:pPr marL="0" marR="0" lvl="0" indent="0" algn="l" rtl="0">
              <a:lnSpc>
                <a:spcPct val="100000"/>
              </a:lnSpc>
              <a:spcBef>
                <a:spcPts val="0"/>
              </a:spcBef>
              <a:spcAft>
                <a:spcPts val="0"/>
              </a:spcAft>
              <a:buClr>
                <a:srgbClr val="000000"/>
              </a:buClr>
              <a:buSzPts val="1400"/>
              <a:buFont typeface="Arial"/>
              <a:buNone/>
            </a:pPr>
            <a:endParaRPr lang="en-US" b="0" dirty="0"/>
          </a:p>
          <a:p>
            <a:pPr marL="0" marR="0" lvl="0" indent="0" algn="l" rtl="0">
              <a:lnSpc>
                <a:spcPct val="100000"/>
              </a:lnSpc>
              <a:spcBef>
                <a:spcPts val="0"/>
              </a:spcBef>
              <a:spcAft>
                <a:spcPts val="0"/>
              </a:spcAft>
              <a:buClr>
                <a:srgbClr val="000000"/>
              </a:buClr>
              <a:buSzPts val="1400"/>
              <a:buFont typeface="Arial"/>
              <a:buNone/>
            </a:pPr>
            <a:endParaRPr lang="en-US" b="0"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sz="1200" b="0" dirty="0"/>
          </a:p>
          <a:p>
            <a:pPr marL="0" marR="0" lvl="0" indent="0" algn="l" rtl="0">
              <a:lnSpc>
                <a:spcPct val="100000"/>
              </a:lnSpc>
              <a:spcBef>
                <a:spcPts val="0"/>
              </a:spcBef>
              <a:spcAft>
                <a:spcPts val="0"/>
              </a:spcAft>
              <a:buClr>
                <a:srgbClr val="000000"/>
              </a:buClr>
              <a:buSzPts val="1400"/>
              <a:buFont typeface="Arial"/>
              <a:buNone/>
            </a:pPr>
            <a:endParaRPr lang="en-US" sz="1100" b="0" dirty="0">
              <a:solidFill>
                <a:srgbClr val="0070C0"/>
              </a:solidFill>
            </a:endParaRPr>
          </a:p>
          <a:p>
            <a:pPr marL="0" marR="0" lvl="0" indent="0" algn="l" rtl="0">
              <a:lnSpc>
                <a:spcPct val="100000"/>
              </a:lnSpc>
              <a:spcBef>
                <a:spcPts val="0"/>
              </a:spcBef>
              <a:spcAft>
                <a:spcPts val="0"/>
              </a:spcAft>
              <a:buClr>
                <a:srgbClr val="000000"/>
              </a:buClr>
              <a:buSzPts val="1400"/>
              <a:buFont typeface="Arial"/>
              <a:buNone/>
            </a:pPr>
            <a:endParaRPr lang="en-US" sz="1100" b="1" dirty="0">
              <a:solidFill>
                <a:srgbClr val="0070C0"/>
              </a:solidFill>
            </a:endParaRPr>
          </a:p>
          <a:p>
            <a:pPr marL="0" lvl="0" indent="0" algn="l" rtl="0">
              <a:lnSpc>
                <a:spcPct val="100000"/>
              </a:lnSpc>
              <a:spcBef>
                <a:spcPts val="0"/>
              </a:spcBef>
              <a:spcAft>
                <a:spcPts val="0"/>
              </a:spcAft>
              <a:buSzPts val="1400"/>
              <a:buNone/>
            </a:pP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921383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b="1" dirty="0"/>
              <a:t>To Know/To Say/To Do</a:t>
            </a:r>
            <a:endParaRPr lang="en-US"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Showing respect for and valuing of one another’s contributions of ideas and thinking is an excellent way to encourage interaction.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A spirit of ongoing collaboration makes it much more likely that all students will engage and contribute.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Through questioning, teachers gently push students to expand on ideas, encourage critiques, and address challenges. These exchanges help the mind to delve deeper and examine things closely.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Mistakes are opportunities for deeper learning and this message must be clearly communicated.  </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n-US" dirty="0"/>
              <a:t>By being a thoughtful listener and showing genuine curiosity and interest in student thinking, a collaborative and interactive classroom culture can be built. It is important to be a teacher that listens, encourages, and supports while letting students drive the learning! </a:t>
            </a:r>
          </a:p>
          <a:p>
            <a:pPr marL="0" marR="0" lvl="0" indent="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b="1" dirty="0"/>
              <a:t>References</a:t>
            </a:r>
            <a:endParaRPr lang="en-US" dirty="0"/>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b="0" dirty="0"/>
          </a:p>
          <a:p>
            <a:pPr marL="0" lvl="0" indent="0" algn="l" rtl="0">
              <a:lnSpc>
                <a:spcPct val="100000"/>
              </a:lnSpc>
              <a:spcBef>
                <a:spcPts val="0"/>
              </a:spcBef>
              <a:spcAft>
                <a:spcPts val="0"/>
              </a:spcAft>
              <a:buSzPts val="1400"/>
              <a:buNone/>
            </a:pPr>
            <a:endParaRPr lang="en-US" sz="1200" b="0" dirty="0"/>
          </a:p>
          <a:p>
            <a:pPr marL="0" marR="0" lvl="0" indent="0" algn="l" rtl="0">
              <a:lnSpc>
                <a:spcPct val="100000"/>
              </a:lnSpc>
              <a:spcBef>
                <a:spcPts val="0"/>
              </a:spcBef>
              <a:spcAft>
                <a:spcPts val="0"/>
              </a:spcAft>
              <a:buClr>
                <a:srgbClr val="000000"/>
              </a:buClr>
              <a:buSzPts val="1400"/>
              <a:buFont typeface="Arial"/>
              <a:buNone/>
            </a:pPr>
            <a:endParaRPr lang="en-US" sz="1100" b="0" dirty="0">
              <a:solidFill>
                <a:srgbClr val="0070C0"/>
              </a:solidFill>
            </a:endParaRPr>
          </a:p>
          <a:p>
            <a:pPr marL="0" marR="0" lvl="0" indent="0" algn="l" rtl="0">
              <a:lnSpc>
                <a:spcPct val="100000"/>
              </a:lnSpc>
              <a:spcBef>
                <a:spcPts val="0"/>
              </a:spcBef>
              <a:spcAft>
                <a:spcPts val="0"/>
              </a:spcAft>
              <a:buClr>
                <a:srgbClr val="000000"/>
              </a:buClr>
              <a:buSzPts val="1400"/>
              <a:buFont typeface="Arial"/>
              <a:buNone/>
            </a:pPr>
            <a:endParaRPr lang="en-US" sz="1100" b="1" dirty="0">
              <a:solidFill>
                <a:srgbClr val="0070C0"/>
              </a:solidFill>
            </a:endParaRPr>
          </a:p>
          <a:p>
            <a:pPr marL="0" lvl="0" indent="0" algn="l" rtl="0">
              <a:lnSpc>
                <a:spcPct val="100000"/>
              </a:lnSpc>
              <a:spcBef>
                <a:spcPts val="0"/>
              </a:spcBef>
              <a:spcAft>
                <a:spcPts val="0"/>
              </a:spcAft>
              <a:buSzPts val="1400"/>
              <a:buNone/>
            </a:pPr>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548651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None/>
            </a:pPr>
            <a:r>
              <a:rPr lang="en-US" sz="1800" b="1" dirty="0"/>
              <a:t>Self-Assessment Activity Link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b="0" dirty="0"/>
              <a:t>https://pz.harvard.edu/sites/default/files/Self%20Assessing%20CoT.pdf </a:t>
            </a:r>
            <a:endParaRPr lang="en-US" sz="1800" b="1" dirty="0"/>
          </a:p>
          <a:p>
            <a:pPr marL="0" marR="0" lvl="0" indent="0" algn="l" rtl="0">
              <a:lnSpc>
                <a:spcPct val="100000"/>
              </a:lnSpc>
              <a:spcBef>
                <a:spcPts val="0"/>
              </a:spcBef>
              <a:spcAft>
                <a:spcPts val="0"/>
              </a:spcAft>
              <a:buClr>
                <a:srgbClr val="000000"/>
              </a:buClr>
              <a:buSzPts val="1400"/>
              <a:buFont typeface="Arial"/>
              <a:buNone/>
            </a:pPr>
            <a:r>
              <a:rPr lang="en-US" sz="1800" b="1" dirty="0"/>
              <a:t>Note: Presenter will need to bring copies of this self-assessment for participants to use to the training.</a:t>
            </a:r>
          </a:p>
          <a:p>
            <a:pPr marL="0" lvl="0" indent="0" algn="l" rtl="0">
              <a:lnSpc>
                <a:spcPct val="100000"/>
              </a:lnSpc>
              <a:spcBef>
                <a:spcPts val="0"/>
              </a:spcBef>
              <a:spcAft>
                <a:spcPts val="0"/>
              </a:spcAft>
              <a:buSzPts val="1400"/>
              <a:buNone/>
            </a:pPr>
            <a:endParaRPr lang="en-US" sz="1800" b="1" dirty="0"/>
          </a:p>
          <a:p>
            <a:pPr marL="0" lvl="0" indent="0" algn="l" rtl="0">
              <a:lnSpc>
                <a:spcPct val="100000"/>
              </a:lnSpc>
              <a:spcBef>
                <a:spcPts val="0"/>
              </a:spcBef>
              <a:spcAft>
                <a:spcPts val="0"/>
              </a:spcAft>
              <a:buSzPts val="1400"/>
              <a:buNone/>
            </a:pPr>
            <a:r>
              <a:rPr lang="en-US" sz="1800" b="1" dirty="0"/>
              <a:t>To Know</a:t>
            </a:r>
            <a:endParaRPr lang="en-US" sz="1800" dirty="0"/>
          </a:p>
          <a:p>
            <a:pPr marL="0" lvl="0" indent="0" algn="l" rtl="0">
              <a:lnSpc>
                <a:spcPct val="100000"/>
              </a:lnSpc>
              <a:spcBef>
                <a:spcPts val="0"/>
              </a:spcBef>
              <a:spcAft>
                <a:spcPts val="0"/>
              </a:spcAft>
              <a:buSzPts val="1400"/>
              <a:buNone/>
            </a:pPr>
            <a:r>
              <a:rPr lang="en-US" sz="1800" b="0" dirty="0"/>
              <a:t>This activity is designed to reflect on what has been learned and validate that teachers may already have practices in place that foster metacognition. By recognizing and building on teacher strengths, educators will be more receptive to improving metacognitive practices in their classrooms.</a:t>
            </a:r>
          </a:p>
          <a:p>
            <a:pPr marL="0" lvl="0" indent="0" algn="l" rtl="0">
              <a:lnSpc>
                <a:spcPct val="100000"/>
              </a:lnSpc>
              <a:spcBef>
                <a:spcPts val="0"/>
              </a:spcBef>
              <a:spcAft>
                <a:spcPts val="0"/>
              </a:spcAft>
              <a:buSzPts val="1400"/>
              <a:buNone/>
            </a:pPr>
            <a:endParaRPr lang="en-US" sz="1800" dirty="0"/>
          </a:p>
          <a:p>
            <a:pPr marL="0" lvl="0" indent="0" algn="l" rtl="0">
              <a:lnSpc>
                <a:spcPct val="100000"/>
              </a:lnSpc>
              <a:spcBef>
                <a:spcPts val="0"/>
              </a:spcBef>
              <a:spcAft>
                <a:spcPts val="0"/>
              </a:spcAft>
              <a:buSzPts val="1400"/>
              <a:buNone/>
            </a:pPr>
            <a:r>
              <a:rPr lang="en-US" sz="1800" b="1" dirty="0"/>
              <a:t>To Do</a:t>
            </a:r>
            <a:endParaRPr lang="en-US" sz="1800" dirty="0"/>
          </a:p>
          <a:p>
            <a:pPr marL="285750" lvl="0" indent="-285750" algn="l" rtl="0">
              <a:lnSpc>
                <a:spcPct val="100000"/>
              </a:lnSpc>
              <a:spcBef>
                <a:spcPts val="0"/>
              </a:spcBef>
              <a:spcAft>
                <a:spcPts val="0"/>
              </a:spcAft>
              <a:buSzPts val="1400"/>
              <a:buFont typeface="Arial" panose="020B0604020202020204" pitchFamily="34" charset="0"/>
              <a:buChar char="•"/>
            </a:pPr>
            <a:r>
              <a:rPr lang="en-US" sz="1800" b="0" dirty="0"/>
              <a:t>Ask participants to reflect on what they’ve learned about metacognition and think about what is currently taking place in their classroom/building to foster a metacognitive culture.</a:t>
            </a:r>
          </a:p>
          <a:p>
            <a:pPr marL="285750" lvl="0" indent="-285750" algn="l" rtl="0">
              <a:lnSpc>
                <a:spcPct val="100000"/>
              </a:lnSpc>
              <a:spcBef>
                <a:spcPts val="0"/>
              </a:spcBef>
              <a:spcAft>
                <a:spcPts val="0"/>
              </a:spcAft>
              <a:buSzPts val="1400"/>
              <a:buFont typeface="Arial" panose="020B0604020202020204" pitchFamily="34" charset="0"/>
              <a:buChar char="•"/>
            </a:pPr>
            <a:r>
              <a:rPr lang="en-US" sz="1800" b="0" dirty="0"/>
              <a:t>Next take “The Development of a Culture of Thinking in My Classroom: Self-Assessment” which provides a great opportunity for teachers to reflect on areas of strength and opportunities to enhance metacognitive thinking.  </a:t>
            </a:r>
          </a:p>
          <a:p>
            <a:pPr marL="285750" lvl="0" indent="-285750" algn="l" rtl="0">
              <a:lnSpc>
                <a:spcPct val="100000"/>
              </a:lnSpc>
              <a:spcBef>
                <a:spcPts val="0"/>
              </a:spcBef>
              <a:spcAft>
                <a:spcPts val="0"/>
              </a:spcAft>
              <a:buSzPts val="1400"/>
              <a:buFont typeface="Arial" panose="020B0604020202020204" pitchFamily="34" charset="0"/>
              <a:buChar char="•"/>
            </a:pPr>
            <a:r>
              <a:rPr lang="en-US" sz="1800" b="0" dirty="0"/>
              <a:t>Partner with a peer or small group to discuss results.</a:t>
            </a:r>
          </a:p>
          <a:p>
            <a:pPr marL="285750" lvl="0" indent="-285750" algn="l" rtl="0">
              <a:lnSpc>
                <a:spcPct val="100000"/>
              </a:lnSpc>
              <a:spcBef>
                <a:spcPts val="0"/>
              </a:spcBef>
              <a:spcAft>
                <a:spcPts val="0"/>
              </a:spcAft>
              <a:buSzPts val="1400"/>
              <a:buFont typeface="Arial" panose="020B0604020202020204" pitchFamily="34" charset="0"/>
              <a:buChar char="•"/>
            </a:pPr>
            <a:r>
              <a:rPr lang="en-US" sz="1800" b="0" dirty="0"/>
              <a:t>Use the discussion and results to have initial “action planning” conversations so that a culture for metacognitive thought is fostered in their classroom/building.</a:t>
            </a:r>
          </a:p>
          <a:p>
            <a:pPr marL="285750" lvl="0" indent="-285750" algn="l" rtl="0">
              <a:lnSpc>
                <a:spcPct val="100000"/>
              </a:lnSpc>
              <a:spcBef>
                <a:spcPts val="0"/>
              </a:spcBef>
              <a:spcAft>
                <a:spcPts val="0"/>
              </a:spcAft>
              <a:buSzPts val="1400"/>
              <a:buFont typeface="Arial" panose="020B0604020202020204" pitchFamily="34" charset="0"/>
              <a:buChar char="•"/>
            </a:pPr>
            <a:r>
              <a:rPr lang="en-US" sz="1800" b="0" dirty="0"/>
              <a:t>Ask participants to share what they have learned about the metacognitive culture in their classroom and some potential actions to increase it. Share out.</a:t>
            </a:r>
          </a:p>
          <a:p>
            <a:pPr marL="285750" lvl="0" indent="-285750" algn="l" rtl="0">
              <a:lnSpc>
                <a:spcPct val="100000"/>
              </a:lnSpc>
              <a:spcBef>
                <a:spcPts val="0"/>
              </a:spcBef>
              <a:spcAft>
                <a:spcPts val="0"/>
              </a:spcAft>
              <a:buSzPts val="1400"/>
              <a:buFont typeface="Arial" panose="020B0604020202020204" pitchFamily="34" charset="0"/>
              <a:buChar char="•"/>
            </a:pPr>
            <a:r>
              <a:rPr lang="en-US" sz="1800" b="1" dirty="0"/>
              <a:t>The “action planning” portion of this activity continues in detail on slide 50 with the Next Steps Action Plan Template.</a:t>
            </a:r>
          </a:p>
          <a:p>
            <a:pPr marL="0" marR="0" lvl="0" indent="0" algn="l" rtl="0">
              <a:lnSpc>
                <a:spcPct val="100000"/>
              </a:lnSpc>
              <a:spcBef>
                <a:spcPts val="0"/>
              </a:spcBef>
              <a:spcAft>
                <a:spcPts val="0"/>
              </a:spcAft>
              <a:buClr>
                <a:srgbClr val="000000"/>
              </a:buClr>
              <a:buSzPts val="1400"/>
              <a:buFont typeface="Arial"/>
              <a:buNone/>
            </a:pPr>
            <a:endParaRPr lang="en-US" sz="1800" dirty="0"/>
          </a:p>
          <a:p>
            <a:pPr marL="0" marR="0" lvl="0" indent="0" algn="l" rtl="0">
              <a:lnSpc>
                <a:spcPct val="100000"/>
              </a:lnSpc>
              <a:spcBef>
                <a:spcPts val="0"/>
              </a:spcBef>
              <a:spcAft>
                <a:spcPts val="0"/>
              </a:spcAft>
              <a:buClr>
                <a:srgbClr val="000000"/>
              </a:buClr>
              <a:buSzPts val="1400"/>
              <a:buFont typeface="Arial"/>
              <a:buNone/>
            </a:pPr>
            <a:r>
              <a:rPr lang="en-US" sz="1800" b="1" dirty="0"/>
              <a:t>Reference</a:t>
            </a:r>
            <a:endParaRPr lang="en-US" sz="1800" dirty="0"/>
          </a:p>
          <a:p>
            <a:pPr marL="457200" marR="0" indent="-45720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8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8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8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8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sz="1800" b="1" dirty="0"/>
          </a:p>
          <a:p>
            <a:pPr marL="0" marR="0" lvl="0" indent="0" algn="l" rtl="0">
              <a:lnSpc>
                <a:spcPct val="100000"/>
              </a:lnSpc>
              <a:spcBef>
                <a:spcPts val="0"/>
              </a:spcBef>
              <a:spcAft>
                <a:spcPts val="0"/>
              </a:spcAft>
              <a:buClr>
                <a:srgbClr val="000000"/>
              </a:buClr>
              <a:buSzPts val="1400"/>
              <a:buFont typeface="Arial"/>
              <a:buNone/>
            </a:pPr>
            <a:endParaRPr lang="en-US" sz="1800" b="0" dirty="0"/>
          </a:p>
          <a:p>
            <a:pPr marL="0" marR="0" lvl="0" indent="0" algn="l" rtl="0">
              <a:lnSpc>
                <a:spcPct val="100000"/>
              </a:lnSpc>
              <a:spcBef>
                <a:spcPts val="0"/>
              </a:spcBef>
              <a:spcAft>
                <a:spcPts val="0"/>
              </a:spcAft>
              <a:buClr>
                <a:srgbClr val="000000"/>
              </a:buClr>
              <a:buSzPts val="1400"/>
              <a:buFont typeface="Arial"/>
              <a:buNone/>
            </a:pPr>
            <a:endParaRPr lang="en-US" sz="1800" b="0" dirty="0"/>
          </a:p>
          <a:p>
            <a:pPr marL="0" marR="0" lvl="0" indent="0" algn="l" rtl="0">
              <a:lnSpc>
                <a:spcPct val="100000"/>
              </a:lnSpc>
              <a:spcBef>
                <a:spcPts val="0"/>
              </a:spcBef>
              <a:spcAft>
                <a:spcPts val="0"/>
              </a:spcAft>
              <a:buClr>
                <a:srgbClr val="000000"/>
              </a:buClr>
              <a:buSzPts val="1400"/>
              <a:buFont typeface="Arial"/>
              <a:buNone/>
            </a:pPr>
            <a:endParaRPr lang="en-US" sz="1800"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1323726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pPr>
            <a:r>
              <a:rPr lang="en-US" sz="1800" b="1" kern="100" dirty="0">
                <a:effectLst/>
                <a:latin typeface="Calibri" panose="020F0502020204030204" pitchFamily="34" charset="0"/>
                <a:cs typeface="Times New Roman" panose="02020603050405020304" pitchFamily="18" charset="0"/>
              </a:rPr>
              <a:t>To Know/To Say</a:t>
            </a:r>
            <a:endParaRPr lang="en-US" b="1" dirty="0"/>
          </a:p>
          <a:p>
            <a:pPr marL="0" lvl="0" indent="0" algn="l" rtl="0">
              <a:lnSpc>
                <a:spcPct val="100000"/>
              </a:lnSpc>
              <a:spcBef>
                <a:spcPts val="0"/>
              </a:spcBef>
              <a:spcAft>
                <a:spcPts val="0"/>
              </a:spcAft>
              <a:buSzPts val="1400"/>
              <a:buNone/>
            </a:pPr>
            <a:r>
              <a:rPr lang="en-US" b="0" dirty="0"/>
              <a:t>These essential questions help to guide thinking before, during, and after this session of learning. Notice how they coincide with the EF 3</a:t>
            </a:r>
            <a:r>
              <a:rPr lang="en-US" dirty="0"/>
              <a:t> criteria in the Practice Profile.</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1" dirty="0"/>
              <a:t>To Do</a:t>
            </a:r>
            <a:endParaRPr lang="en-US" dirty="0"/>
          </a:p>
          <a:p>
            <a:pPr marL="0" lvl="0" indent="0" algn="l" rtl="0">
              <a:lnSpc>
                <a:spcPct val="100000"/>
              </a:lnSpc>
              <a:spcBef>
                <a:spcPts val="0"/>
              </a:spcBef>
              <a:spcAft>
                <a:spcPts val="0"/>
              </a:spcAft>
              <a:buSzPts val="1400"/>
              <a:buNone/>
            </a:pPr>
            <a:r>
              <a:rPr lang="en-US" b="0" dirty="0"/>
              <a:t>Let’s review the essential questions for the session. What questions do you still have?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20689330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Handout 5</a:t>
            </a:r>
            <a:endParaRPr lang="en-US" dirty="0"/>
          </a:p>
          <a:p>
            <a:pPr marL="0" lvl="0" indent="0" algn="l" rtl="0">
              <a:lnSpc>
                <a:spcPct val="100000"/>
              </a:lnSpc>
              <a:spcBef>
                <a:spcPts val="0"/>
              </a:spcBef>
              <a:spcAft>
                <a:spcPts val="0"/>
              </a:spcAft>
              <a:buSzPts val="1400"/>
              <a:buNone/>
            </a:pPr>
            <a:r>
              <a:rPr lang="en-US" b="0" dirty="0"/>
              <a:t>Next Steps Action Plan, Part 3, Creating a Metacognitive Classroom Culture and Environment</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To Know/To Do</a:t>
            </a:r>
            <a:endParaRPr lang="en-US" dirty="0"/>
          </a:p>
          <a:p>
            <a:pPr marL="0" lvl="0" indent="0" algn="l" rtl="0">
              <a:lnSpc>
                <a:spcPct val="100000"/>
              </a:lnSpc>
              <a:spcBef>
                <a:spcPts val="0"/>
              </a:spcBef>
              <a:spcAft>
                <a:spcPts val="0"/>
              </a:spcAft>
              <a:buSzPts val="1400"/>
              <a:buNone/>
            </a:pPr>
            <a:r>
              <a:rPr lang="en-US" b="0" dirty="0"/>
              <a:t>Action Planning enables participants to reflect on what they have learned, their strengths, and opportunities for growth. A documented action plan that includes the action, person responsible, timeline, and resources makes it much more likely that change will take place. Recording results will encourage educators to reflect on their accomplishments and continue actions that prove successful.</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Provide participants with a copy of the action planning template (electronic or hard copy). Individual teachers or teams can design their plans based on data collected from the self-assessment taken (slide 48). One or more focus areas may be addressed.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To Say</a:t>
            </a:r>
            <a:endParaRPr lang="en-US" dirty="0"/>
          </a:p>
          <a:p>
            <a:pPr marL="0" lvl="0" indent="0" algn="l" rtl="0">
              <a:lnSpc>
                <a:spcPct val="100000"/>
              </a:lnSpc>
              <a:spcBef>
                <a:spcPts val="0"/>
              </a:spcBef>
              <a:spcAft>
                <a:spcPts val="0"/>
              </a:spcAft>
              <a:buSzPts val="1400"/>
              <a:buNone/>
            </a:pPr>
            <a:r>
              <a:rPr lang="en-US" b="0" dirty="0"/>
              <a:t>Take some time to review the data collected on the self assessment you just took. Use the data to help design an action plan (Handout 5) to promote a metacognitive classroom culture and environment. You may select one or more areas of focus. You might work to develop a plan individually, or you may work collaboratively with a team. Be sure to include the actions that will be taken; who will take the actions; a timeline for completing your work; resources and support needed; as well as follow-up that details the results. We will take a bit of time to discuss your next steps with the group.</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28468053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To Know/To Do/To Say</a:t>
            </a:r>
          </a:p>
          <a:p>
            <a:pPr marL="171450" indent="-171450">
              <a:buFont typeface="Arial" panose="020B0604020202020204" pitchFamily="34" charset="0"/>
              <a:buChar char="•"/>
            </a:pPr>
            <a:r>
              <a:rPr lang="en-US" dirty="0"/>
              <a:t>Choose how to close this final part of the training and include your contact information. Offer further opportunities for training that might be of interest.</a:t>
            </a:r>
          </a:p>
          <a:p>
            <a:pPr marL="171450" indent="-171450">
              <a:buFont typeface="Arial" panose="020B0604020202020204" pitchFamily="34" charset="0"/>
              <a:buChar char="•"/>
            </a:pPr>
            <a:r>
              <a:rPr lang="en-US" dirty="0"/>
              <a:t>Show the reference slides if appropriate.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endParaRPr>
          </a:p>
        </p:txBody>
      </p:sp>
    </p:spTree>
    <p:extLst>
      <p:ext uri="{BB962C8B-B14F-4D97-AF65-F5344CB8AC3E}">
        <p14:creationId xmlns:p14="http://schemas.microsoft.com/office/powerpoint/2010/main" val="359206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Know/To Do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presenting this module virtually, the notes on this slide will help you prepare for the presentation. </a:t>
            </a:r>
            <a:endParaRPr lang="en-US" b="1"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7242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b="1" dirty="0"/>
              <a:t>To Know</a:t>
            </a:r>
          </a:p>
          <a:p>
            <a:pPr marL="0" indent="0"/>
            <a:r>
              <a:rPr lang="en-US" b="0" dirty="0"/>
              <a:t>The next slide also contain references. You can choose whether to show to the participants at the end of the training.</a:t>
            </a:r>
            <a:endParaRPr b="1" dirty="0"/>
          </a:p>
        </p:txBody>
      </p:sp>
      <p:sp>
        <p:nvSpPr>
          <p:cNvPr id="856" name="Google Shape;85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b="1" dirty="0"/>
          </a:p>
        </p:txBody>
      </p:sp>
      <p:sp>
        <p:nvSpPr>
          <p:cNvPr id="856" name="Google Shape;85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187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To Know</a:t>
            </a:r>
          </a:p>
          <a:p>
            <a:pPr marL="171450" indent="-171450">
              <a:buFont typeface="Arial" panose="020B0604020202020204" pitchFamily="34" charset="0"/>
              <a:buChar char="•"/>
            </a:pPr>
            <a:r>
              <a:rPr lang="en-US" b="0" dirty="0"/>
              <a:t>Handouts listed are in the handout packet. </a:t>
            </a:r>
          </a:p>
          <a:p>
            <a:pPr marL="171450" indent="-171450">
              <a:buFont typeface="Arial" panose="020B0604020202020204" pitchFamily="34" charset="0"/>
              <a:buChar char="•"/>
            </a:pPr>
            <a:r>
              <a:rPr lang="en-US" b="0" dirty="0"/>
              <a:t>Numerous sites are also provided throughout the module for participants to access via a web link. </a:t>
            </a:r>
          </a:p>
          <a:p>
            <a:pPr marL="171450" indent="-171450">
              <a:buFont typeface="Arial" panose="020B0604020202020204" pitchFamily="34" charset="0"/>
              <a:buChar char="•"/>
            </a:pPr>
            <a:r>
              <a:rPr lang="en-US" dirty="0"/>
              <a:t>Due to copyright regulations, some materials are linked to their original source and must be downloaded from the link.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36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sz="1200" b="1" dirty="0">
                <a:latin typeface="Calibri" panose="020F0502020204030204" pitchFamily="34" charset="0"/>
              </a:rPr>
              <a:t>Handout 3</a:t>
            </a:r>
          </a:p>
          <a:p>
            <a:pPr marL="0" indent="0"/>
            <a:r>
              <a:rPr lang="en-US" sz="1200" b="0" dirty="0">
                <a:latin typeface="Calibri" panose="020F0502020204030204" pitchFamily="34" charset="0"/>
              </a:rPr>
              <a:t>Metacognition Key Terms  </a:t>
            </a:r>
          </a:p>
          <a:p>
            <a:pPr marL="0" indent="0"/>
            <a:endParaRPr lang="en-US" sz="1200" b="1" dirty="0">
              <a:latin typeface="Calibri" panose="020F0502020204030204" pitchFamily="34" charset="0"/>
            </a:endParaRPr>
          </a:p>
          <a:p>
            <a:pPr marL="0" indent="0"/>
            <a:r>
              <a:rPr lang="en-US" sz="1200" b="1" dirty="0">
                <a:latin typeface="Calibri" panose="020F0502020204030204" pitchFamily="34" charset="0"/>
              </a:rPr>
              <a:t>To Know/To Do</a:t>
            </a:r>
          </a:p>
          <a:p>
            <a:pPr marL="0" indent="0"/>
            <a:r>
              <a:rPr lang="en-US" sz="1200" dirty="0">
                <a:latin typeface="Calibri" panose="020F0502020204030204" pitchFamily="34" charset="0"/>
              </a:rPr>
              <a:t>The comprehensive list of key terms for the Metacognition Module can be found in the handout packet. Access the handout for the complete list. Key terms that align with each Essential Function can be found in the notes section at the beginning of each EF module.</a:t>
            </a:r>
          </a:p>
          <a:p>
            <a:pPr marL="0" indent="0"/>
            <a:endParaRPr lang="en-US" sz="1200" dirty="0">
              <a:latin typeface="Calibri" panose="020F0502020204030204" pitchFamily="34" charset="0"/>
            </a:endParaRPr>
          </a:p>
          <a:p>
            <a:pPr marL="0" indent="0"/>
            <a:r>
              <a:rPr lang="en-US" sz="1200" b="1" dirty="0">
                <a:latin typeface="Calibri" panose="020F0502020204030204" pitchFamily="34" charset="0"/>
              </a:rPr>
              <a:t>References</a:t>
            </a:r>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Cherry, K. (2023, April 18).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Cognition in psychology</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Verywell</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Mind.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https://www.verywellmind.com/what-is-cognition-2794982</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buClr>
                <a:schemeClr val="dk1"/>
              </a:buClr>
            </a:pPr>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Peteranetz</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 S. (2016). Fostering metacognition in K-12 classrooms: Recommendations for practice.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Nebraska Educator, 3</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200"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https://digitalcommons.unl.edu/cgi/viewcontent.cgi?article=1040&amp;context=nebeducator</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Tarricone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 (2011).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taxonomy of metacognition</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Psychology Press.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https://doi.org/10.4324/9780203830529</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endParaRPr lang="en-US" sz="1200" u="sng"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Tx/>
              <a:buSzTx/>
              <a:buFontTx/>
              <a:buNone/>
              <a:tabLst/>
              <a:defRPr/>
            </a:pPr>
            <a:r>
              <a:rPr lang="en-US" sz="1200" kern="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Torrisi</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-Steele, G. (2016). Online learning and metacognition: A design framework. In V. Wang (Ed.),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Handbook of research on learning outcomes and opportunities in the digital age</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(pp. 221-241). IGI Global. </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https://www.igi-global.com/chapter/online-learning-and-metacognition/142378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457200"/>
            <a:endParaRPr lang="en-US" sz="1200" dirty="0">
              <a:latin typeface="Calibri" panose="020F0502020204030204" pitchFamily="34" charset="0"/>
            </a:endParaRPr>
          </a:p>
          <a:p>
            <a:pPr marL="0" marR="0" lvl="0" indent="-457200" algn="l" defTabSz="914400" rtl="0" eaLnBrk="1" fontAlgn="auto" latinLnBrk="0" hangingPunct="1">
              <a:lnSpc>
                <a:spcPct val="100000"/>
              </a:lnSpc>
              <a:spcBef>
                <a:spcPts val="0"/>
              </a:spcBef>
              <a:spcAft>
                <a:spcPts val="0"/>
              </a:spcAft>
              <a:buClr>
                <a:schemeClr val="dk1"/>
              </a:buClr>
              <a:buSzTx/>
              <a:buFontTx/>
              <a:buNone/>
              <a:tabLst/>
              <a:defRPr/>
            </a:pP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Wilson, D., &amp; Conyers, M. (2016). </a:t>
            </a:r>
            <a:r>
              <a:rPr lang="en-US" sz="1200" i="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Teaching students to drive their brains: Metacognitive strategies, activities, and lesson ideas</a:t>
            </a:r>
            <a:r>
              <a:rPr lang="en-US" sz="1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Association for Supervision and Curriculum Development</a:t>
            </a:r>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82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b="1" dirty="0"/>
              <a:t>Pre-Read Article</a:t>
            </a:r>
            <a:endParaRPr lang="en-US" sz="1200" b="0" i="0" dirty="0"/>
          </a:p>
          <a:p>
            <a:pPr marL="0" indent="0"/>
            <a:r>
              <a:rPr lang="en-US" sz="1200" i="1" dirty="0"/>
              <a:t>Developing A Culture of Metacognition – The Art of Teaching How To Think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https://www.teachnkidslearn.com/developing-student-metacognition/</a:t>
            </a:r>
            <a:endParaRPr lang="en-US" sz="1200" dirty="0">
              <a:latin typeface="Calibri"/>
              <a:ea typeface="Calibri"/>
              <a:cs typeface="Calibri"/>
              <a:sym typeface="Calibri"/>
            </a:endParaRPr>
          </a:p>
          <a:p>
            <a:pPr marL="0" indent="0"/>
            <a:endParaRPr lang="en-US" b="1" dirty="0"/>
          </a:p>
          <a:p>
            <a:pPr marL="0" indent="0"/>
            <a:r>
              <a:rPr lang="en-US" b="1" dirty="0"/>
              <a:t>To Know/To Do</a:t>
            </a: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The article </a:t>
            </a:r>
            <a:r>
              <a:rPr lang="en-US" sz="1200" i="1" dirty="0"/>
              <a:t>Developing A Culture of Metacognition – The Art of Teaching How To Think </a:t>
            </a:r>
            <a:r>
              <a:rPr lang="en-US" i="0" dirty="0"/>
              <a:t>is to be sent to participants prior to the session</a:t>
            </a:r>
            <a:r>
              <a:rPr lang="en-US" i="1" dirty="0"/>
              <a:t>. </a:t>
            </a:r>
            <a:r>
              <a:rPr lang="en-US" i="0" dirty="0"/>
              <a:t>You may want to have table copies of this pre-read.</a:t>
            </a:r>
            <a:endParaRPr lang="en-US" i="1" dirty="0"/>
          </a:p>
          <a:p>
            <a:pPr marL="171450" indent="-171450">
              <a:buFont typeface="Arial" panose="020B0604020202020204" pitchFamily="34" charset="0"/>
              <a:buChar char="•"/>
            </a:pPr>
            <a:r>
              <a:rPr lang="en-US" dirty="0"/>
              <a:t>Slide 26 presents the article and a follow-up activity to review and debrief the article.</a:t>
            </a:r>
          </a:p>
          <a:p>
            <a:pPr marL="0" indent="0"/>
            <a:endParaRPr lang="en-US" b="1" dirty="0"/>
          </a:p>
          <a:p>
            <a:pPr marL="0" indent="0"/>
            <a:r>
              <a:rPr lang="en-US" b="1" dirty="0"/>
              <a:t>Reference</a:t>
            </a:r>
            <a:endParaRPr lang="en-US" dirty="0"/>
          </a:p>
          <a:p>
            <a:pPr marL="457200" marR="0" indent="-45720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Teach &amp; Kids Learn. (2017, January 9). Developing a culture of metacognition - the art of teaching how to think. </a:t>
            </a:r>
            <a:r>
              <a:rPr lang="en-US" sz="18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https://www.teachnkidslearn.com/developing-student-metacognition/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738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235572"/>
            <a:r>
              <a:rPr lang="en-US" b="1" dirty="0"/>
              <a:t>To Know/To Say</a:t>
            </a:r>
          </a:p>
          <a:p>
            <a:pPr marL="0" indent="0"/>
            <a:r>
              <a:rPr lang="en-US" dirty="0"/>
              <a:t>Welcome everyone. This is the third part of the Metacognition Module and focuses on Essential Function 3, Creating a Metacognitive Climate and Environment.</a:t>
            </a:r>
          </a:p>
          <a:p>
            <a:pPr marL="0" indent="0"/>
            <a:endParaRPr lang="en-US" dirty="0"/>
          </a:p>
          <a:p>
            <a:pPr marL="0" indent="0"/>
            <a:r>
              <a:rPr lang="en-US" dirty="0"/>
              <a:t>Please have your Handouts 1 (Infographic) and 2 (Practice Profile) available as we begin this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7A5-9943-401E-A49C-2C5B15F774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1342210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DB5-7ABD-11BD-0457-20AF9574E4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CED0D4-DB59-830F-8CFC-C3A02A07684E}"/>
              </a:ext>
            </a:extLst>
          </p:cNvPr>
          <p:cNvSpPr>
            <a:spLocks noGrp="1"/>
          </p:cNvSpPr>
          <p:nvPr>
            <p:ph type="subTitle" idx="1"/>
          </p:nvPr>
        </p:nvSpPr>
        <p:spPr>
          <a:xfrm>
            <a:off x="1524000" y="3602038"/>
            <a:ext cx="9144000" cy="430466"/>
          </a:xfrm>
        </p:spPr>
        <p:txBody>
          <a:bodyPr/>
          <a:lstStyle>
            <a:lvl1pPr marL="0" indent="0" algn="ctr">
              <a:spcBef>
                <a:spcPts val="0"/>
              </a:spcBef>
              <a:buNone/>
              <a:defRPr sz="2400">
                <a:latin typeface="Aptos" panose="020B00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sp>
        <p:nvSpPr>
          <p:cNvPr id="21" name="TextBox 20">
            <a:extLst>
              <a:ext uri="{FF2B5EF4-FFF2-40B4-BE49-F238E27FC236}">
                <a16:creationId xmlns:a16="http://schemas.microsoft.com/office/drawing/2014/main" id="{D331874B-AAB3-AF41-B618-2AD92750D770}"/>
              </a:ext>
            </a:extLst>
          </p:cNvPr>
          <p:cNvSpPr txBox="1"/>
          <p:nvPr/>
        </p:nvSpPr>
        <p:spPr>
          <a:xfrm>
            <a:off x="1524000" y="5014511"/>
            <a:ext cx="9144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chemeClr val="accent3"/>
                </a:solidFill>
                <a:latin typeface="Aptos" panose="020B0004020202020204"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4231384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Just bottom 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flipH="1">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98398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r>
              <a:rPr lang="en-US" sz="3600"/>
              <a:t>Click to edit Master title style</a:t>
            </a:r>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pPr lvl="0"/>
            <a:r>
              <a:rPr lang="en-US"/>
              <a:t>Click to edit Master text styles</a:t>
            </a:r>
          </a:p>
        </p:txBody>
      </p:sp>
    </p:spTree>
    <p:extLst>
      <p:ext uri="{BB962C8B-B14F-4D97-AF65-F5344CB8AC3E}">
        <p14:creationId xmlns:p14="http://schemas.microsoft.com/office/powerpoint/2010/main" val="8159685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825625"/>
            <a:ext cx="10515600" cy="4072255"/>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36870" y="239284"/>
            <a:ext cx="1251167" cy="1002591"/>
          </a:xfrm>
          <a:prstGeom prst="rect">
            <a:avLst/>
          </a:prstGeom>
        </p:spPr>
      </p:pic>
      <p:sp>
        <p:nvSpPr>
          <p:cNvPr id="8" name="Rectangle 7">
            <a:extLst>
              <a:ext uri="{FF2B5EF4-FFF2-40B4-BE49-F238E27FC236}">
                <a16:creationId xmlns:a16="http://schemas.microsoft.com/office/drawing/2014/main" id="{F8F3D59F-FE6A-97CA-5DCD-5BF6FCADAC61}"/>
              </a:ext>
              <a:ext uri="{C183D7F6-B498-43B3-948B-1728B52AA6E4}">
                <adec:decorative xmlns:adec="http://schemas.microsoft.com/office/drawing/2017/decorative" val="1"/>
              </a:ext>
            </a:extLst>
          </p:cNvPr>
          <p:cNvSpPr/>
          <p:nvPr/>
        </p:nvSpPr>
        <p:spPr>
          <a:xfrm>
            <a:off x="0" y="-12397"/>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361CB07-53B9-D229-9DC0-1625A5B22A93}"/>
              </a:ext>
              <a:ext uri="{C183D7F6-B498-43B3-948B-1728B52AA6E4}">
                <adec:decorative xmlns:adec="http://schemas.microsoft.com/office/drawing/2017/decorative" val="1"/>
              </a:ext>
            </a:extLst>
          </p:cNvPr>
          <p:cNvSpPr/>
          <p:nvPr/>
        </p:nvSpPr>
        <p:spPr>
          <a:xfrm>
            <a:off x="4027241" y="-12397"/>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0607F5-9C14-2C3F-B638-EA4EF786D66E}"/>
              </a:ext>
              <a:ext uri="{C183D7F6-B498-43B3-948B-1728B52AA6E4}">
                <adec:decorative xmlns:adec="http://schemas.microsoft.com/office/drawing/2017/decorative" val="1"/>
              </a:ext>
            </a:extLst>
          </p:cNvPr>
          <p:cNvSpPr/>
          <p:nvPr/>
        </p:nvSpPr>
        <p:spPr>
          <a:xfrm>
            <a:off x="8164759" y="-12397"/>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40553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lvl="0">
              <a:spcBef>
                <a:spcPts val="0"/>
              </a:spcBef>
            </a:pPr>
            <a:r>
              <a:rPr lang="en-US"/>
              <a:t>Click to edit Master text styles</a:t>
            </a:r>
          </a:p>
        </p:txBody>
      </p:sp>
    </p:spTree>
    <p:extLst>
      <p:ext uri="{BB962C8B-B14F-4D97-AF65-F5344CB8AC3E}">
        <p14:creationId xmlns:p14="http://schemas.microsoft.com/office/powerpoint/2010/main" val="3430521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20D154-CB96-D175-22EE-5262274513FE}"/>
              </a:ext>
              <a:ext uri="{C183D7F6-B498-43B3-948B-1728B52AA6E4}">
                <adec:decorative xmlns:adec="http://schemas.microsoft.com/office/drawing/2017/decorative" val="1"/>
              </a:ext>
            </a:extLst>
          </p:cNvPr>
          <p:cNvSpPr/>
          <p:nvPr/>
        </p:nvSpPr>
        <p:spPr>
          <a:xfrm>
            <a:off x="0" y="0"/>
            <a:ext cx="12192000" cy="608965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85C83-CBF3-9F01-2716-115AE3EDE5A6}"/>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78CCED-E090-4430-AE23-126A3460929F}"/>
              </a:ext>
            </a:extLst>
          </p:cNvPr>
          <p:cNvSpPr>
            <a:spLocks noGrp="1"/>
          </p:cNvSpPr>
          <p:nvPr>
            <p:ph type="body" idx="1"/>
          </p:nvPr>
        </p:nvSpPr>
        <p:spPr>
          <a:xfrm>
            <a:off x="831850" y="4589463"/>
            <a:ext cx="10515600" cy="1500187"/>
          </a:xfrm>
        </p:spPr>
        <p:txBody>
          <a:bodyPr/>
          <a:lstStyle>
            <a:lvl1pPr marL="0" indent="0">
              <a:buNone/>
              <a:defRPr sz="3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Graphic 7">
            <a:extLst>
              <a:ext uri="{FF2B5EF4-FFF2-40B4-BE49-F238E27FC236}">
                <a16:creationId xmlns:a16="http://schemas.microsoft.com/office/drawing/2014/main" id="{5FB15CB2-AC99-9B8D-CD1B-75F630133A4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1866" y="5855409"/>
            <a:ext cx="1251167" cy="1002591"/>
          </a:xfrm>
          <a:prstGeom prst="rect">
            <a:avLst/>
          </a:prstGeom>
        </p:spPr>
      </p:pic>
    </p:spTree>
    <p:extLst>
      <p:ext uri="{BB962C8B-B14F-4D97-AF65-F5344CB8AC3E}">
        <p14:creationId xmlns:p14="http://schemas.microsoft.com/office/powerpoint/2010/main" val="184669157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B537C-BF40-B66D-E0E3-7AC71B66B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5D2C52-E954-FACA-BF7B-46F0B59B8824}"/>
              </a:ext>
            </a:extLst>
          </p:cNvPr>
          <p:cNvSpPr>
            <a:spLocks noGrp="1"/>
          </p:cNvSpPr>
          <p:nvPr>
            <p:ph sz="half" idx="1"/>
          </p:nvPr>
        </p:nvSpPr>
        <p:spPr>
          <a:xfrm>
            <a:off x="838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E4103-072B-5A1B-1EA1-505BC47FD42C}"/>
              </a:ext>
            </a:extLst>
          </p:cNvPr>
          <p:cNvSpPr>
            <a:spLocks noGrp="1"/>
          </p:cNvSpPr>
          <p:nvPr>
            <p:ph sz="half" idx="2"/>
          </p:nvPr>
        </p:nvSpPr>
        <p:spPr>
          <a:xfrm>
            <a:off x="6172200" y="1825625"/>
            <a:ext cx="5181600" cy="4351338"/>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7834929E-EDF0-4BD8-EF1C-BB02616C9F8D}"/>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7EC2972-6965-4E4A-B53E-252F35DFBC0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2948782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AFF0-F32F-29F9-F841-606DC65EF2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637662-96E5-B823-A744-F0A03B336B32}"/>
              </a:ext>
            </a:extLst>
          </p:cNvPr>
          <p:cNvSpPr>
            <a:spLocks noGrp="1"/>
          </p:cNvSpPr>
          <p:nvPr>
            <p:ph type="body" idx="1"/>
          </p:nvPr>
        </p:nvSpPr>
        <p:spPr>
          <a:xfrm>
            <a:off x="839788" y="1681163"/>
            <a:ext cx="5157787"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FBF1A7-7285-FD7F-E148-A3DBB35FAFA4}"/>
              </a:ext>
            </a:extLst>
          </p:cNvPr>
          <p:cNvSpPr>
            <a:spLocks noGrp="1"/>
          </p:cNvSpPr>
          <p:nvPr>
            <p:ph sz="half" idx="2"/>
          </p:nvPr>
        </p:nvSpPr>
        <p:spPr>
          <a:xfrm>
            <a:off x="839788" y="2505075"/>
            <a:ext cx="5157787"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1F807E0-E7AC-61A7-05A0-FD6832F3A671}"/>
              </a:ext>
            </a:extLst>
          </p:cNvPr>
          <p:cNvSpPr>
            <a:spLocks noGrp="1"/>
          </p:cNvSpPr>
          <p:nvPr>
            <p:ph type="body" sz="quarter" idx="3"/>
          </p:nvPr>
        </p:nvSpPr>
        <p:spPr>
          <a:xfrm>
            <a:off x="6172200" y="1681163"/>
            <a:ext cx="5183188" cy="823912"/>
          </a:xfrm>
        </p:spPr>
        <p:txBody>
          <a:bodyPr anchor="b"/>
          <a:lstStyle>
            <a:lvl1pPr marL="0" indent="0">
              <a:lnSpc>
                <a:spcPct val="100000"/>
              </a:lnSpc>
              <a:spcBef>
                <a:spcPts val="1000"/>
              </a:spcBef>
              <a:buNone/>
              <a:defRPr sz="2400" b="1">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ECF25-38B0-254B-E459-24EEA39CEAB5}"/>
              </a:ext>
            </a:extLst>
          </p:cNvPr>
          <p:cNvSpPr>
            <a:spLocks noGrp="1"/>
          </p:cNvSpPr>
          <p:nvPr>
            <p:ph sz="quarter" idx="4"/>
          </p:nvPr>
        </p:nvSpPr>
        <p:spPr>
          <a:xfrm>
            <a:off x="6172200" y="2505075"/>
            <a:ext cx="5183188" cy="3684588"/>
          </a:xfrm>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73EABDC-5354-01C3-4909-8B357DF031DB}"/>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EC0F2AF-1E95-B626-05DC-731C6D32CF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94216" y="5603728"/>
            <a:ext cx="1251167" cy="1002591"/>
          </a:xfrm>
          <a:prstGeom prst="rect">
            <a:avLst/>
          </a:prstGeom>
        </p:spPr>
      </p:pic>
    </p:spTree>
    <p:extLst>
      <p:ext uri="{BB962C8B-B14F-4D97-AF65-F5344CB8AC3E}">
        <p14:creationId xmlns:p14="http://schemas.microsoft.com/office/powerpoint/2010/main" val="11378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358171486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ore content,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171450" y="251681"/>
            <a:ext cx="10515600" cy="504777"/>
          </a:xfrm>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841248"/>
            <a:ext cx="10515600" cy="4072255"/>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835767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5"/>
        <p:cNvGrpSpPr/>
        <p:nvPr/>
      </p:nvGrpSpPr>
      <p:grpSpPr>
        <a:xfrm>
          <a:off x="0" y="0"/>
          <a:ext cx="0" cy="0"/>
          <a:chOff x="0" y="0"/>
          <a:chExt cx="0" cy="0"/>
        </a:xfrm>
      </p:grpSpPr>
      <p:sp>
        <p:nvSpPr>
          <p:cNvPr id="48" name="Google Shape;48;p28"/>
          <p:cNvSpPr txBox="1">
            <a:spLocks noGrp="1"/>
          </p:cNvSpPr>
          <p:nvPr>
            <p:ph type="sldNum" idx="12"/>
          </p:nvPr>
        </p:nvSpPr>
        <p:spPr>
          <a:xfrm>
            <a:off x="11363696" y="6455739"/>
            <a:ext cx="294460" cy="187367"/>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49" name="Google Shape;49;p28"/>
          <p:cNvSpPr txBox="1">
            <a:spLocks noGrp="1"/>
          </p:cNvSpPr>
          <p:nvPr>
            <p:ph type="body" idx="1"/>
          </p:nvPr>
        </p:nvSpPr>
        <p:spPr>
          <a:xfrm>
            <a:off x="515938" y="1825625"/>
            <a:ext cx="550386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1088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10972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10018894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53"/>
        <p:cNvGrpSpPr/>
        <p:nvPr/>
      </p:nvGrpSpPr>
      <p:grpSpPr>
        <a:xfrm>
          <a:off x="0" y="0"/>
          <a:ext cx="0" cy="0"/>
          <a:chOff x="0" y="0"/>
          <a:chExt cx="0" cy="0"/>
        </a:xfrm>
      </p:grpSpPr>
      <p:sp>
        <p:nvSpPr>
          <p:cNvPr id="56" name="Google Shape;56;p29"/>
          <p:cNvSpPr txBox="1">
            <a:spLocks noGrp="1"/>
          </p:cNvSpPr>
          <p:nvPr>
            <p:ph type="sldNum" idx="12"/>
          </p:nvPr>
        </p:nvSpPr>
        <p:spPr>
          <a:xfrm>
            <a:off x="11363696" y="6455739"/>
            <a:ext cx="294460" cy="187367"/>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7" name="Google Shape;57;p29"/>
          <p:cNvSpPr txBox="1">
            <a:spLocks noGrp="1"/>
          </p:cNvSpPr>
          <p:nvPr>
            <p:ph type="body" idx="1"/>
          </p:nvPr>
        </p:nvSpPr>
        <p:spPr>
          <a:xfrm>
            <a:off x="51593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9"/>
          <p:cNvSpPr txBox="1">
            <a:spLocks noGrp="1"/>
          </p:cNvSpPr>
          <p:nvPr>
            <p:ph type="body" idx="2"/>
          </p:nvPr>
        </p:nvSpPr>
        <p:spPr>
          <a:xfrm>
            <a:off x="51593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5"/>
              </a:buClr>
              <a:buSzPts val="2400"/>
              <a:buNone/>
              <a:defRPr sz="2400" b="1">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9"/>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7700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515938" y="246621"/>
            <a:ext cx="11150600" cy="92033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3200"/>
              <a:buFont typeface="Corbel"/>
              <a:buNone/>
              <a:defRPr sz="32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11363696" y="6455739"/>
            <a:ext cx="294460" cy="187367"/>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6" name="Google Shape;36;p6"/>
          <p:cNvSpPr txBox="1">
            <a:spLocks noGrp="1"/>
          </p:cNvSpPr>
          <p:nvPr>
            <p:ph type="body" idx="1"/>
          </p:nvPr>
        </p:nvSpPr>
        <p:spPr>
          <a:xfrm>
            <a:off x="515938" y="1371600"/>
            <a:ext cx="11160125" cy="5240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9458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746609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dirty="0"/>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760786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113910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a:spcBef>
                <a:spcPts val="0"/>
              </a:spcBef>
            </a:pPr>
            <a:endParaRPr lang="en-US" dirty="0"/>
          </a:p>
        </p:txBody>
      </p:sp>
    </p:spTree>
    <p:extLst>
      <p:ext uri="{BB962C8B-B14F-4D97-AF65-F5344CB8AC3E}">
        <p14:creationId xmlns:p14="http://schemas.microsoft.com/office/powerpoint/2010/main" val="3918648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endParaRPr lang="en-US" dirty="0"/>
          </a:p>
        </p:txBody>
      </p:sp>
    </p:spTree>
    <p:extLst>
      <p:ext uri="{BB962C8B-B14F-4D97-AF65-F5344CB8AC3E}">
        <p14:creationId xmlns:p14="http://schemas.microsoft.com/office/powerpoint/2010/main" val="1151658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379545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userDrawn="1"/>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userDrawn="1"/>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userDrawn="1"/>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userDrawn="1"/>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681551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userDrawn="1"/>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userDrawn="1"/>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4724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ullets, left sail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366819743"/>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dirty="0"/>
              <a:t>Click to edit Master title style</a:t>
            </a:r>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2262906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453143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a:spcBef>
                <a:spcPts val="0"/>
              </a:spcBef>
            </a:pPr>
            <a:endParaRPr lang="en-US" dirty="0"/>
          </a:p>
        </p:txBody>
      </p:sp>
    </p:spTree>
    <p:extLst>
      <p:ext uri="{BB962C8B-B14F-4D97-AF65-F5344CB8AC3E}">
        <p14:creationId xmlns:p14="http://schemas.microsoft.com/office/powerpoint/2010/main" val="4128881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more bullet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userDrawn="1"/>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2" name="Title 1">
            <a:extLst>
              <a:ext uri="{FF2B5EF4-FFF2-40B4-BE49-F238E27FC236}">
                <a16:creationId xmlns:a16="http://schemas.microsoft.com/office/drawing/2014/main" id="{6B1CE06F-532C-6389-D0EE-0FD4ED3A8EC0}"/>
              </a:ext>
            </a:extLst>
          </p:cNvPr>
          <p:cNvSpPr>
            <a:spLocks noGrp="1"/>
          </p:cNvSpPr>
          <p:nvPr>
            <p:ph type="title"/>
          </p:nvPr>
        </p:nvSpPr>
        <p:spPr>
          <a:xfrm>
            <a:off x="838200" y="365126"/>
            <a:ext cx="10725150" cy="787400"/>
          </a:xfrm>
        </p:spPr>
        <p:txBody>
          <a:bodyPr/>
          <a:lstStyle/>
          <a:p>
            <a:endParaRPr lang="en-US" sz="3600" dirty="0"/>
          </a:p>
        </p:txBody>
      </p:sp>
      <p:sp>
        <p:nvSpPr>
          <p:cNvPr id="3" name="Content Placeholder 2">
            <a:extLst>
              <a:ext uri="{FF2B5EF4-FFF2-40B4-BE49-F238E27FC236}">
                <a16:creationId xmlns:a16="http://schemas.microsoft.com/office/drawing/2014/main" id="{BD104878-17D4-FD9B-228D-ED5700D9F77F}"/>
              </a:ext>
            </a:extLst>
          </p:cNvPr>
          <p:cNvSpPr>
            <a:spLocks noGrp="1"/>
          </p:cNvSpPr>
          <p:nvPr>
            <p:ph idx="1"/>
          </p:nvPr>
        </p:nvSpPr>
        <p:spPr>
          <a:xfrm>
            <a:off x="838200" y="1225296"/>
            <a:ext cx="10515600" cy="4072255"/>
          </a:xfrm>
        </p:spPr>
        <p:txBody>
          <a:bodyPr/>
          <a:lstStyle/>
          <a:p>
            <a:endParaRPr lang="en-US" dirty="0"/>
          </a:p>
        </p:txBody>
      </p:sp>
    </p:spTree>
    <p:extLst>
      <p:ext uri="{BB962C8B-B14F-4D97-AF65-F5344CB8AC3E}">
        <p14:creationId xmlns:p14="http://schemas.microsoft.com/office/powerpoint/2010/main" val="1127402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Less content, bullets, sail top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userDrawn="1"/>
        </p:nvSpPr>
        <p:spPr>
          <a:xfrm rot="10800000">
            <a:off x="0" y="0"/>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12616" y="254270"/>
            <a:ext cx="1251167" cy="1002591"/>
          </a:xfrm>
          <a:prstGeom prst="rect">
            <a:avLst/>
          </a:prstGeom>
        </p:spPr>
      </p:pic>
      <p:sp>
        <p:nvSpPr>
          <p:cNvPr id="8" name="Title 1">
            <a:extLst>
              <a:ext uri="{FF2B5EF4-FFF2-40B4-BE49-F238E27FC236}">
                <a16:creationId xmlns:a16="http://schemas.microsoft.com/office/drawing/2014/main" id="{37C11D60-FF87-874E-73EC-1B97899CD429}"/>
              </a:ext>
            </a:extLst>
          </p:cNvPr>
          <p:cNvSpPr>
            <a:spLocks noGrp="1"/>
          </p:cNvSpPr>
          <p:nvPr>
            <p:ph type="title"/>
          </p:nvPr>
        </p:nvSpPr>
        <p:spPr>
          <a:xfrm>
            <a:off x="838200" y="365125"/>
            <a:ext cx="10515600" cy="1325563"/>
          </a:xfrm>
        </p:spPr>
        <p:txBody>
          <a:bodyPr/>
          <a:lstStyle/>
          <a:p>
            <a:endParaRPr lang="en-US" dirty="0"/>
          </a:p>
        </p:txBody>
      </p:sp>
      <p:sp>
        <p:nvSpPr>
          <p:cNvPr id="9" name="Content Placeholder 2">
            <a:extLst>
              <a:ext uri="{FF2B5EF4-FFF2-40B4-BE49-F238E27FC236}">
                <a16:creationId xmlns:a16="http://schemas.microsoft.com/office/drawing/2014/main" id="{E14A2683-96AA-DABC-E34F-F0499CBB7EE8}"/>
              </a:ext>
            </a:extLst>
          </p:cNvPr>
          <p:cNvSpPr>
            <a:spLocks noGrp="1"/>
          </p:cNvSpPr>
          <p:nvPr>
            <p:ph idx="1"/>
          </p:nvPr>
        </p:nvSpPr>
        <p:spPr>
          <a:xfrm>
            <a:off x="838200" y="1825625"/>
            <a:ext cx="10515600" cy="4072255"/>
          </a:xfrm>
        </p:spPr>
        <p:txBody>
          <a:bodyPr/>
          <a:lstStyle>
            <a:lvl1pPr>
              <a:spcAft>
                <a:spcPts val="600"/>
              </a:spcAft>
              <a:defRPr sz="2800"/>
            </a:lvl1pPr>
          </a:lstStyle>
          <a:p>
            <a:pPr>
              <a:spcBef>
                <a:spcPts val="0"/>
              </a:spcBef>
            </a:pPr>
            <a:endParaRPr lang="en-US" dirty="0"/>
          </a:p>
        </p:txBody>
      </p:sp>
    </p:spTree>
    <p:extLst>
      <p:ext uri="{BB962C8B-B14F-4D97-AF65-F5344CB8AC3E}">
        <p14:creationId xmlns:p14="http://schemas.microsoft.com/office/powerpoint/2010/main" val="1764923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with logo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BE0203-EB06-8117-4157-7A683904A742}"/>
              </a:ext>
              <a:ext uri="{C183D7F6-B498-43B3-948B-1728B52AA6E4}">
                <adec:decorative xmlns:adec="http://schemas.microsoft.com/office/drawing/2017/decorative" val="1"/>
              </a:ext>
            </a:extLst>
          </p:cNvPr>
          <p:cNvSpPr/>
          <p:nvPr userDrawn="1"/>
        </p:nvSpPr>
        <p:spPr>
          <a:xfrm>
            <a:off x="0" y="-17315"/>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3A7A589-18B4-C0E1-3E31-0A46E15C82D9}"/>
              </a:ext>
              <a:ext uri="{C183D7F6-B498-43B3-948B-1728B52AA6E4}">
                <adec:decorative xmlns:adec="http://schemas.microsoft.com/office/drawing/2017/decorative" val="1"/>
              </a:ext>
            </a:extLst>
          </p:cNvPr>
          <p:cNvSpPr/>
          <p:nvPr userDrawn="1"/>
        </p:nvSpPr>
        <p:spPr>
          <a:xfrm>
            <a:off x="4027241" y="-17315"/>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D35DF5-BDAC-946D-41CC-AA78481E9498}"/>
              </a:ext>
              <a:ext uri="{C183D7F6-B498-43B3-948B-1728B52AA6E4}">
                <adec:decorative xmlns:adec="http://schemas.microsoft.com/office/drawing/2017/decorative" val="1"/>
              </a:ext>
            </a:extLst>
          </p:cNvPr>
          <p:cNvSpPr/>
          <p:nvPr userDrawn="1"/>
        </p:nvSpPr>
        <p:spPr>
          <a:xfrm>
            <a:off x="8164759" y="-17315"/>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E8622C-D250-697F-5FB0-5762F0BD0800}"/>
              </a:ext>
              <a:ext uri="{C183D7F6-B498-43B3-948B-1728B52AA6E4}">
                <adec:decorative xmlns:adec="http://schemas.microsoft.com/office/drawing/2017/decorative" val="1"/>
              </a:ext>
            </a:extLst>
          </p:cNvPr>
          <p:cNvSpPr/>
          <p:nvPr userDrawn="1"/>
        </p:nvSpPr>
        <p:spPr>
          <a:xfrm>
            <a:off x="-1" y="5760828"/>
            <a:ext cx="12192001" cy="15099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MoEdu-SAIL Logo">
            <a:extLst>
              <a:ext uri="{FF2B5EF4-FFF2-40B4-BE49-F238E27FC236}">
                <a16:creationId xmlns:a16="http://schemas.microsoft.com/office/drawing/2014/main" id="{7B272676-7EB0-ADD5-4A53-38326C19A6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866" y="6085539"/>
            <a:ext cx="2629662" cy="670832"/>
          </a:xfrm>
          <a:prstGeom prst="rect">
            <a:avLst/>
          </a:prstGeom>
        </p:spPr>
      </p:pic>
      <p:pic>
        <p:nvPicPr>
          <p:cNvPr id="16" name="Graphic 15" descr="Missouri Department of Elementary &amp; Secondary Education (DESE) Logo">
            <a:extLst>
              <a:ext uri="{FF2B5EF4-FFF2-40B4-BE49-F238E27FC236}">
                <a16:creationId xmlns:a16="http://schemas.microsoft.com/office/drawing/2014/main" id="{B2B5EFC7-98E2-FDDB-39D0-E6508139DF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19512" y="6073293"/>
            <a:ext cx="2009775" cy="695325"/>
          </a:xfrm>
          <a:prstGeom prst="rect">
            <a:avLst/>
          </a:prstGeom>
        </p:spPr>
      </p:pic>
      <p:pic>
        <p:nvPicPr>
          <p:cNvPr id="18" name="Graphic 17" descr="DCI (District Continuous Improvement) Logo">
            <a:extLst>
              <a:ext uri="{FF2B5EF4-FFF2-40B4-BE49-F238E27FC236}">
                <a16:creationId xmlns:a16="http://schemas.microsoft.com/office/drawing/2014/main" id="{9FC6DFF1-82AA-1382-E967-CE0F0680EF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31071" y="6068530"/>
            <a:ext cx="1676400" cy="704850"/>
          </a:xfrm>
          <a:prstGeom prst="rect">
            <a:avLst/>
          </a:prstGeom>
        </p:spPr>
      </p:pic>
      <p:pic>
        <p:nvPicPr>
          <p:cNvPr id="20" name="Graphic 19" descr="Northern Arizona University - Institute for Human Development Logo ">
            <a:extLst>
              <a:ext uri="{FF2B5EF4-FFF2-40B4-BE49-F238E27FC236}">
                <a16:creationId xmlns:a16="http://schemas.microsoft.com/office/drawing/2014/main" id="{F19B443C-6E8E-48D7-95A5-1677A1E0DE6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09255" y="6178068"/>
            <a:ext cx="2847975" cy="485775"/>
          </a:xfrm>
          <a:prstGeom prst="rect">
            <a:avLst/>
          </a:prstGeom>
        </p:spPr>
      </p:pic>
      <p:pic>
        <p:nvPicPr>
          <p:cNvPr id="23" name="Graphic 22">
            <a:extLst>
              <a:ext uri="{FF2B5EF4-FFF2-40B4-BE49-F238E27FC236}">
                <a16:creationId xmlns:a16="http://schemas.microsoft.com/office/drawing/2014/main" id="{87F01B52-B69F-D641-497B-D932CF8ABB99}"/>
              </a:ext>
              <a:ext uri="{C183D7F6-B498-43B3-948B-1728B52AA6E4}">
                <adec:decorative xmlns:adec="http://schemas.microsoft.com/office/drawing/2017/decorative" val="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33242" y="4758236"/>
            <a:ext cx="1251167" cy="1002591"/>
          </a:xfrm>
          <a:prstGeom prst="rect">
            <a:avLst/>
          </a:prstGeom>
        </p:spPr>
      </p:pic>
    </p:spTree>
    <p:extLst>
      <p:ext uri="{BB962C8B-B14F-4D97-AF65-F5344CB8AC3E}">
        <p14:creationId xmlns:p14="http://schemas.microsoft.com/office/powerpoint/2010/main" val="2164790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Just bottom l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flipH="1">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13053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198501520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ess content, no bullets, righ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marL="0" indent="0">
              <a:buNone/>
              <a:defRPr sz="2800"/>
            </a:lvl1pPr>
          </a:lstStyle>
          <a:p>
            <a:pPr lvl="0"/>
            <a:r>
              <a:rPr lang="en-US"/>
              <a:t>Click to edit Master text styles</a:t>
            </a:r>
          </a:p>
        </p:txBody>
      </p:sp>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spTree>
    <p:extLst>
      <p:ext uri="{BB962C8B-B14F-4D97-AF65-F5344CB8AC3E}">
        <p14:creationId xmlns:p14="http://schemas.microsoft.com/office/powerpoint/2010/main" val="32423786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ss content, no bullets, left sai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7B065E-4115-F6FB-E7ED-7F0E59793F0A}"/>
              </a:ext>
            </a:extLst>
          </p:cNvPr>
          <p:cNvSpPr>
            <a:spLocks noGrp="1"/>
          </p:cNvSpPr>
          <p:nvPr>
            <p:ph idx="1"/>
          </p:nvPr>
        </p:nvSpPr>
        <p:spPr>
          <a:xfrm>
            <a:off x="838200" y="1600200"/>
            <a:ext cx="10515600" cy="4072255"/>
          </a:xfrm>
        </p:spPr>
        <p:txBody>
          <a:bodyPr/>
          <a:lstStyle>
            <a:lvl1pPr marL="0" indent="0">
              <a:spcBef>
                <a:spcPts val="0"/>
              </a:spcBef>
              <a:buNone/>
              <a:defRPr sz="2800"/>
            </a:lvl1pPr>
            <a:lvl2pPr>
              <a:spcBef>
                <a:spcPts val="0"/>
              </a:spcBef>
              <a:defRPr/>
            </a:lvl2pPr>
            <a:lvl3pPr>
              <a:spcBef>
                <a:spcPts val="0"/>
              </a:spcBef>
              <a:defRPr/>
            </a:lvl3pPr>
            <a:lvl4pPr>
              <a:spcBef>
                <a:spcPts val="0"/>
              </a:spcBef>
              <a:defRPr/>
            </a:lvl4pPr>
            <a:lvl5pPr>
              <a:spcBef>
                <a:spcPts val="0"/>
              </a:spcBef>
              <a:defRPr/>
            </a:lvl5pPr>
          </a:lstStyle>
          <a:p>
            <a:pPr lvl="0"/>
            <a:r>
              <a:rPr lang="en-US"/>
              <a:t>Click to edit Master text styles</a:t>
            </a:r>
          </a:p>
        </p:txBody>
      </p:sp>
      <p:grpSp>
        <p:nvGrpSpPr>
          <p:cNvPr id="11" name="Group 10">
            <a:extLst>
              <a:ext uri="{FF2B5EF4-FFF2-40B4-BE49-F238E27FC236}">
                <a16:creationId xmlns:a16="http://schemas.microsoft.com/office/drawing/2014/main" id="{F93DD7D8-9D5C-9D25-8809-CC01C0ACBB24}"/>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4027241"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EDCC9F-C44F-CDCD-9C2C-484F0ECCA69C}"/>
                </a:ext>
                <a:ext uri="{C183D7F6-B498-43B3-948B-1728B52AA6E4}">
                  <adec:decorative xmlns:adec="http://schemas.microsoft.com/office/drawing/2017/decorative" val="1"/>
                </a:ext>
              </a:extLst>
            </p:cNvPr>
            <p:cNvSpPr/>
            <p:nvPr/>
          </p:nvSpPr>
          <p:spPr>
            <a:xfrm>
              <a:off x="4027241" y="6606319"/>
              <a:ext cx="4137518" cy="2516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8B5AEBD-0A5B-8C9A-CAB5-BA651DBFB946}"/>
                </a:ext>
                <a:ext uri="{C183D7F6-B498-43B3-948B-1728B52AA6E4}">
                  <adec:decorative xmlns:adec="http://schemas.microsoft.com/office/drawing/2017/decorative" val="1"/>
                </a:ext>
              </a:extLst>
            </p:cNvPr>
            <p:cNvSpPr/>
            <p:nvPr/>
          </p:nvSpPr>
          <p:spPr>
            <a:xfrm>
              <a:off x="8164759" y="6606319"/>
              <a:ext cx="4027241" cy="2516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30424453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ong Tit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2F92-5542-8473-EB5A-F4976ADFC212}"/>
              </a:ext>
            </a:extLst>
          </p:cNvPr>
          <p:cNvSpPr>
            <a:spLocks noGrp="1"/>
          </p:cNvSpPr>
          <p:nvPr>
            <p:ph type="title"/>
          </p:nvPr>
        </p:nvSpPr>
        <p:spPr>
          <a:xfrm>
            <a:off x="838200" y="365126"/>
            <a:ext cx="10515600" cy="867682"/>
          </a:xfrm>
        </p:spPr>
        <p:txBody>
          <a:bodyPr/>
          <a:lstStyle>
            <a:lvl1pPr>
              <a:defRPr sz="36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Tree>
    <p:extLst>
      <p:ext uri="{BB962C8B-B14F-4D97-AF65-F5344CB8AC3E}">
        <p14:creationId xmlns:p14="http://schemas.microsoft.com/office/powerpoint/2010/main" val="625686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ess content, bullets, left sail">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109728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600200"/>
            <a:ext cx="10515600" cy="4072255"/>
          </a:xfrm>
        </p:spPr>
        <p:txBody>
          <a:bodyPr/>
          <a:lstStyle>
            <a:lvl1pPr>
              <a:spcAft>
                <a:spcPts val="600"/>
              </a:spcAft>
              <a:defRPr sz="2800"/>
            </a:lvl1pPr>
          </a:lstStyle>
          <a:p>
            <a:pPr lvl="0">
              <a:spcBef>
                <a:spcPts val="0"/>
              </a:spcBef>
            </a:pPr>
            <a:r>
              <a:rPr lang="en-US"/>
              <a:t>Click to edit Master text styles</a:t>
            </a:r>
          </a:p>
        </p:txBody>
      </p:sp>
    </p:spTree>
    <p:extLst>
      <p:ext uri="{BB962C8B-B14F-4D97-AF65-F5344CB8AC3E}">
        <p14:creationId xmlns:p14="http://schemas.microsoft.com/office/powerpoint/2010/main" val="22279606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without bullets new">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9BC3558-7687-1DDA-0792-CCF5D175C819}"/>
              </a:ext>
              <a:ext uri="{C183D7F6-B498-43B3-948B-1728B52AA6E4}">
                <adec:decorative xmlns:adec="http://schemas.microsoft.com/office/drawing/2017/decorative" val="1"/>
              </a:ext>
            </a:extLst>
          </p:cNvPr>
          <p:cNvGrpSpPr/>
          <p:nvPr/>
        </p:nvGrpSpPr>
        <p:grpSpPr>
          <a:xfrm flipH="1">
            <a:off x="0" y="5603728"/>
            <a:ext cx="12192000" cy="1254272"/>
            <a:chOff x="0" y="5603728"/>
            <a:chExt cx="12192000" cy="1254272"/>
          </a:xfrm>
        </p:grpSpPr>
        <p:sp>
          <p:nvSpPr>
            <p:cNvPr id="7" name="Rectangle 6">
              <a:extLst>
                <a:ext uri="{FF2B5EF4-FFF2-40B4-BE49-F238E27FC236}">
                  <a16:creationId xmlns:a16="http://schemas.microsoft.com/office/drawing/2014/main" id="{04A511E0-49E5-85B4-FF4D-0BD597DC23F5}"/>
                </a:ext>
                <a:ext uri="{C183D7F6-B498-43B3-948B-1728B52AA6E4}">
                  <adec:decorative xmlns:adec="http://schemas.microsoft.com/office/drawing/2017/decorative" val="1"/>
                </a:ext>
              </a:extLst>
            </p:cNvPr>
            <p:cNvSpPr/>
            <p:nvPr/>
          </p:nvSpPr>
          <p:spPr>
            <a:xfrm>
              <a:off x="0" y="6606319"/>
              <a:ext cx="12192000" cy="25168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8D63032-9691-9AF7-7235-D3F24E304D5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9833" y="5603728"/>
              <a:ext cx="1251167" cy="1002591"/>
            </a:xfrm>
            <a:prstGeom prst="rect">
              <a:avLst/>
            </a:prstGeom>
          </p:spPr>
        </p:pic>
      </p:grpSp>
      <p:sp>
        <p:nvSpPr>
          <p:cNvPr id="9" name="Title 1">
            <a:extLst>
              <a:ext uri="{FF2B5EF4-FFF2-40B4-BE49-F238E27FC236}">
                <a16:creationId xmlns:a16="http://schemas.microsoft.com/office/drawing/2014/main" id="{55B072F0-5363-2B46-6DCE-F5389CCBB107}"/>
              </a:ext>
            </a:extLst>
          </p:cNvPr>
          <p:cNvSpPr>
            <a:spLocks noGrp="1"/>
          </p:cNvSpPr>
          <p:nvPr>
            <p:ph type="title"/>
          </p:nvPr>
        </p:nvSpPr>
        <p:spPr>
          <a:xfrm>
            <a:off x="838200" y="365125"/>
            <a:ext cx="10515600" cy="777875"/>
          </a:xfrm>
        </p:spPr>
        <p:txBody>
          <a:bodyPr/>
          <a:lstStyle>
            <a:lvl1pPr>
              <a:defRPr sz="2800"/>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2071409C-46B7-3CE3-375C-7E41D964C541}"/>
              </a:ext>
            </a:extLst>
          </p:cNvPr>
          <p:cNvSpPr>
            <a:spLocks noGrp="1"/>
          </p:cNvSpPr>
          <p:nvPr>
            <p:ph idx="1"/>
          </p:nvPr>
        </p:nvSpPr>
        <p:spPr>
          <a:xfrm>
            <a:off x="838200" y="1225296"/>
            <a:ext cx="10515600" cy="4072255"/>
          </a:xfrm>
        </p:spPr>
        <p:txBody>
          <a:bodyPr/>
          <a:lstStyle>
            <a:lvl1pPr marL="0" indent="0">
              <a:spcAft>
                <a:spcPts val="600"/>
              </a:spcAft>
              <a:buNone/>
              <a:defRPr sz="2400"/>
            </a:lvl1pPr>
          </a:lstStyle>
          <a:p>
            <a:pPr lvl="0">
              <a:spcBef>
                <a:spcPts val="0"/>
              </a:spcBef>
            </a:pPr>
            <a:r>
              <a:rPr lang="en-US"/>
              <a:t>Click to edit Master text styles</a:t>
            </a:r>
          </a:p>
        </p:txBody>
      </p:sp>
    </p:spTree>
    <p:extLst>
      <p:ext uri="{BB962C8B-B14F-4D97-AF65-F5344CB8AC3E}">
        <p14:creationId xmlns:p14="http://schemas.microsoft.com/office/powerpoint/2010/main" val="2422870928"/>
      </p:ext>
    </p:extLst>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2B68C-5BD7-16E1-C4C6-CD91C5642F95}"/>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0B9462C-A8DF-A4B1-78D3-55D52BEA4255}"/>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10165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78" r:id="rId19"/>
    <p:sldLayoutId id="2147483779" r:id="rId20"/>
    <p:sldLayoutId id="2147483780" r:id="rId21"/>
    <p:sldLayoutId id="2147483736" r:id="rId22"/>
    <p:sldLayoutId id="2147483737" r:id="rId23"/>
    <p:sldLayoutId id="2147483738" r:id="rId24"/>
    <p:sldLayoutId id="2147483739" r:id="rId25"/>
    <p:sldLayoutId id="2147483740" r:id="rId26"/>
    <p:sldLayoutId id="2147483741" r:id="rId27"/>
    <p:sldLayoutId id="2147483742" r:id="rId28"/>
    <p:sldLayoutId id="2147483765" r:id="rId29"/>
    <p:sldLayoutId id="2147483768" r:id="rId30"/>
    <p:sldLayoutId id="2147483769" r:id="rId31"/>
    <p:sldLayoutId id="2147483770" r:id="rId32"/>
    <p:sldLayoutId id="2147483771" r:id="rId33"/>
    <p:sldLayoutId id="2147483773" r:id="rId34"/>
    <p:sldLayoutId id="2147483777" r:id="rId35"/>
    <p:sldLayoutId id="2147483781" r:id="rId36"/>
  </p:sldLayoutIdLst>
  <p:hf hdr="0" ftr="0" dt="0"/>
  <p:txStyles>
    <p:title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achnkidslearn.com/developing-student-metacognitio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hyperlink" Target="https://www.teachnkidslearn.com/developing-student-metacognition/"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b9JGEEBuQqw"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4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2.sv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2.sv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32.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8" Type="http://schemas.openxmlformats.org/officeDocument/2006/relationships/hyperlink" Target="https://dese.mo.gov/media/pdf/oeq-ed-teachstandards" TargetMode="External"/><Relationship Id="rId3" Type="http://schemas.openxmlformats.org/officeDocument/2006/relationships/hyperlink" Target="https://pz.harvard.edu/sites/default/files/Self%20Assessing%20CoT.pdf" TargetMode="External"/><Relationship Id="rId7" Type="http://schemas.openxmlformats.org/officeDocument/2006/relationships/hyperlink" Target="https://www.readingandwritinghaven.com/how-to-create-classroom-norms-with-students"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flourishingacademic.wordpress.com/2015/03/30/helping-students-learn-from-returned-tests/" TargetMode="External"/><Relationship Id="rId5" Type="http://schemas.openxmlformats.org/officeDocument/2006/relationships/hyperlink" Target="https://connectedmath.migrate.natsci.msu.edu/classroom/student-centered-classroom/classroom-norms.aspx" TargetMode="External"/><Relationship Id="rId4" Type="http://schemas.openxmlformats.org/officeDocument/2006/relationships/hyperlink" Target="https://www.verywellmind.com/what-is-cognition-2794982"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www.igi-global.com/chapter/online-learning-and-metacognition/142378" TargetMode="External"/><Relationship Id="rId3" Type="http://schemas.openxmlformats.org/officeDocument/2006/relationships/hyperlink" Target="https://www.interventioncentral.org/sites/default/files/pdfs/pdfs_interventions/math_meta_cog_strategy_montague_SAY_ASK_CHECK.pdf" TargetMode="External"/><Relationship Id="rId7" Type="http://schemas.openxmlformats.org/officeDocument/2006/relationships/hyperlink" Target="https://www.youtube.com/watch?v=b9JGEEBuQqw"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www.teachnkidslearn.com/developing-student-metacognition/" TargetMode="External"/><Relationship Id="rId5" Type="http://schemas.openxmlformats.org/officeDocument/2006/relationships/hyperlink" Target="https://pz.harvard.edu/sites/default/files/CoT%20Observation%20Guide.pdf" TargetMode="External"/><Relationship Id="rId4" Type="http://schemas.openxmlformats.org/officeDocument/2006/relationships/hyperlink" Target="https://digitalcommons.unl.edu/cgi/viewcontent.cgi?article=1040&amp;context=nebeducato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#1</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spcBef>
                <a:spcPts val="0"/>
              </a:spcBef>
              <a:buNone/>
            </a:pPr>
            <a:r>
              <a:rPr lang="en-US" sz="2800" dirty="0"/>
              <a:t>The Metacognition Module was designed to be used in the following manner.</a:t>
            </a:r>
          </a:p>
          <a:p>
            <a:pPr>
              <a:spcBef>
                <a:spcPts val="0"/>
              </a:spcBef>
            </a:pPr>
            <a:r>
              <a:rPr lang="en-US" sz="2400" dirty="0"/>
              <a:t>The audience for this module is educators, building leaders, instructional coaches, and teachers of all contents and levels. This module can be used for whole staff presentations.</a:t>
            </a:r>
          </a:p>
          <a:p>
            <a:pPr>
              <a:spcBef>
                <a:spcPts val="0"/>
              </a:spcBef>
            </a:pPr>
            <a:r>
              <a:rPr lang="en-US" sz="2400" dirty="0"/>
              <a:t>Time should be allotted after training for participants to reflect and have conversations regarding current status and needed changes. Participants should reflect on the following questions. </a:t>
            </a:r>
            <a:r>
              <a:rPr lang="en-US" sz="2400" i="1" dirty="0">
                <a:solidFill>
                  <a:schemeClr val="accent1"/>
                </a:solidFill>
              </a:rPr>
              <a:t>Where are we now? Where are we going? How can we get there?</a:t>
            </a:r>
          </a:p>
          <a:p>
            <a:pPr>
              <a:spcBef>
                <a:spcPts val="0"/>
              </a:spcBef>
            </a:pPr>
            <a:r>
              <a:rPr lang="en-US" sz="2400" dirty="0"/>
              <a:t>Participants should complete the SAPP for metacognition prior to training. </a:t>
            </a:r>
          </a:p>
          <a:p>
            <a:pPr>
              <a:spcBef>
                <a:spcPts val="0"/>
              </a:spcBef>
            </a:pPr>
            <a:r>
              <a:rPr lang="en-US" sz="2400" dirty="0"/>
              <a:t>Following the training participants should complete a Next Steps Action Plan – note there is a separate action plan for each of the three parts of the module.</a:t>
            </a:r>
          </a:p>
          <a:p>
            <a:pPr marL="0" indent="0">
              <a:buNone/>
            </a:pPr>
            <a:endParaRPr lang="en-US" dirty="0"/>
          </a:p>
        </p:txBody>
      </p:sp>
    </p:spTree>
    <p:extLst>
      <p:ext uri="{BB962C8B-B14F-4D97-AF65-F5344CB8AC3E}">
        <p14:creationId xmlns:p14="http://schemas.microsoft.com/office/powerpoint/2010/main" val="113845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77436E-DE72-2B26-39BC-460872751577}"/>
              </a:ext>
            </a:extLst>
          </p:cNvPr>
          <p:cNvSpPr txBox="1">
            <a:spLocks noGrp="1"/>
          </p:cNvSpPr>
          <p:nvPr>
            <p:ph type="title"/>
          </p:nvPr>
        </p:nvSpPr>
        <p:spPr>
          <a:xfrm>
            <a:off x="171450" y="88900"/>
            <a:ext cx="10515600" cy="82042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1">
                    <a:lumMod val="65000"/>
                  </a:schemeClr>
                </a:solidFill>
                <a:effectLst/>
                <a:uLnTx/>
                <a:uFillTx/>
                <a:latin typeface="Aptos" panose="020B0004020202020204" pitchFamily="34" charset="0"/>
                <a:ea typeface="+mj-ea"/>
                <a:cs typeface="+mj-cs"/>
              </a:rPr>
              <a:t>Hidden Slide #10</a:t>
            </a:r>
          </a:p>
        </p:txBody>
      </p:sp>
      <p:sp>
        <p:nvSpPr>
          <p:cNvPr id="3" name="Content Placeholder 2">
            <a:extLst>
              <a:ext uri="{FF2B5EF4-FFF2-40B4-BE49-F238E27FC236}">
                <a16:creationId xmlns:a16="http://schemas.microsoft.com/office/drawing/2014/main" id="{1FC860A9-FFF3-FC54-C3BE-E9D9376E3767}"/>
              </a:ext>
            </a:extLst>
          </p:cNvPr>
          <p:cNvSpPr>
            <a:spLocks noGrp="1"/>
          </p:cNvSpPr>
          <p:nvPr>
            <p:ph idx="1"/>
          </p:nvPr>
        </p:nvSpPr>
        <p:spPr>
          <a:xfrm>
            <a:off x="1766887" y="1085850"/>
            <a:ext cx="8658225" cy="4072255"/>
          </a:xfrm>
        </p:spPr>
        <p:txBody>
          <a:bodyPr/>
          <a:lstStyle/>
          <a:p>
            <a:pPr marL="76200" lvl="0" indent="0" algn="ctr" rtl="0">
              <a:lnSpc>
                <a:spcPct val="90000"/>
              </a:lnSpc>
              <a:spcBef>
                <a:spcPts val="1000"/>
              </a:spcBef>
              <a:spcAft>
                <a:spcPts val="0"/>
              </a:spcAft>
              <a:buSzPts val="2800"/>
              <a:buNone/>
            </a:pPr>
            <a:r>
              <a:rPr lang="en-US" b="1" dirty="0"/>
              <a:t>Pre-Read Article</a:t>
            </a:r>
            <a:endParaRPr lang="en-US" dirty="0"/>
          </a:p>
          <a:p>
            <a:pPr marL="76200" lvl="0" indent="0" algn="ctr" rtl="0">
              <a:lnSpc>
                <a:spcPct val="90000"/>
              </a:lnSpc>
              <a:spcBef>
                <a:spcPts val="1000"/>
              </a:spcBef>
              <a:spcAft>
                <a:spcPts val="0"/>
              </a:spcAft>
              <a:buSzPts val="2800"/>
              <a:buNone/>
            </a:pPr>
            <a:endParaRPr lang="en-US" dirty="0"/>
          </a:p>
          <a:p>
            <a:pPr marL="76200" lvl="0" indent="0" algn="ctr" rtl="0">
              <a:lnSpc>
                <a:spcPct val="90000"/>
              </a:lnSpc>
              <a:spcBef>
                <a:spcPts val="1000"/>
              </a:spcBef>
              <a:spcAft>
                <a:spcPts val="0"/>
              </a:spcAft>
              <a:buSzPts val="2800"/>
              <a:buNone/>
            </a:pPr>
            <a:r>
              <a:rPr lang="en-US" sz="2400" i="1" dirty="0"/>
              <a:t>Developing A Culture of Metacognition – The Art of Teaching </a:t>
            </a:r>
          </a:p>
          <a:p>
            <a:pPr marL="76200" lvl="0" indent="0" algn="ctr" rtl="0">
              <a:lnSpc>
                <a:spcPct val="90000"/>
              </a:lnSpc>
              <a:spcBef>
                <a:spcPts val="1000"/>
              </a:spcBef>
              <a:spcAft>
                <a:spcPts val="0"/>
              </a:spcAft>
              <a:buSzPts val="2800"/>
              <a:buNone/>
            </a:pPr>
            <a:r>
              <a:rPr lang="en-US" sz="2400" i="1" dirty="0"/>
              <a:t>How To Think</a:t>
            </a:r>
          </a:p>
          <a:p>
            <a:pPr marL="76200" lvl="0" indent="0" algn="ctr" rtl="0">
              <a:lnSpc>
                <a:spcPct val="90000"/>
              </a:lnSpc>
              <a:spcBef>
                <a:spcPts val="1000"/>
              </a:spcBef>
              <a:spcAft>
                <a:spcPts val="0"/>
              </a:spcAft>
              <a:buSzPts val="2800"/>
              <a:buNone/>
            </a:pPr>
            <a:endParaRPr lang="en-US" sz="2400" i="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https://www.teachnkidslearn.com/developing-student-metacognition/</a:t>
            </a:r>
            <a:endParaRPr lang="en-US" dirty="0"/>
          </a:p>
          <a:p>
            <a:endParaRPr lang="en-US" dirty="0"/>
          </a:p>
        </p:txBody>
      </p:sp>
    </p:spTree>
    <p:extLst>
      <p:ext uri="{BB962C8B-B14F-4D97-AF65-F5344CB8AC3E}">
        <p14:creationId xmlns:p14="http://schemas.microsoft.com/office/powerpoint/2010/main" val="74475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4DD22-FB04-46D5-DE2B-629FB8137CC2}"/>
              </a:ext>
            </a:extLst>
          </p:cNvPr>
          <p:cNvSpPr>
            <a:spLocks noGrp="1"/>
          </p:cNvSpPr>
          <p:nvPr>
            <p:ph type="ctrTitle"/>
          </p:nvPr>
        </p:nvSpPr>
        <p:spPr/>
        <p:txBody>
          <a:bodyPr/>
          <a:lstStyle/>
          <a:p>
            <a:r>
              <a:rPr lang="en-US" sz="6000" dirty="0"/>
              <a:t>Metacognition</a:t>
            </a:r>
            <a:endParaRPr lang="en-US" dirty="0"/>
          </a:p>
        </p:txBody>
      </p:sp>
      <p:sp>
        <p:nvSpPr>
          <p:cNvPr id="3" name="Subtitle 2">
            <a:extLst>
              <a:ext uri="{FF2B5EF4-FFF2-40B4-BE49-F238E27FC236}">
                <a16:creationId xmlns:a16="http://schemas.microsoft.com/office/drawing/2014/main" id="{43481A70-A744-6D07-285A-848D4C0756E7}"/>
              </a:ext>
            </a:extLst>
          </p:cNvPr>
          <p:cNvSpPr>
            <a:spLocks noGrp="1"/>
          </p:cNvSpPr>
          <p:nvPr>
            <p:ph type="subTitle" idx="1"/>
          </p:nvPr>
        </p:nvSpPr>
        <p:spPr>
          <a:xfrm>
            <a:off x="964060" y="3602038"/>
            <a:ext cx="10263881" cy="1249880"/>
          </a:xfrm>
        </p:spPr>
        <p:txBody>
          <a:bodyPr>
            <a:noAutofit/>
          </a:bodyPr>
          <a:lstStyle/>
          <a:p>
            <a:pPr marL="0" lvl="0" indent="0" rtl="0">
              <a:lnSpc>
                <a:spcPct val="120000"/>
              </a:lnSpc>
              <a:spcBef>
                <a:spcPts val="1000"/>
              </a:spcBef>
              <a:spcAft>
                <a:spcPts val="0"/>
              </a:spcAft>
              <a:buSzPts val="2800"/>
              <a:buNone/>
            </a:pPr>
            <a:r>
              <a:rPr lang="en-US" sz="2800" b="1" dirty="0"/>
              <a:t>Part Three</a:t>
            </a:r>
          </a:p>
          <a:p>
            <a:pPr marL="0" lvl="0" indent="0" rtl="0">
              <a:lnSpc>
                <a:spcPct val="120000"/>
              </a:lnSpc>
              <a:spcBef>
                <a:spcPts val="1000"/>
              </a:spcBef>
              <a:spcAft>
                <a:spcPts val="0"/>
              </a:spcAft>
              <a:buSzPts val="2800"/>
              <a:buNone/>
            </a:pPr>
            <a:r>
              <a:rPr lang="en-US" sz="2800" b="1" dirty="0"/>
              <a:t>Creating a Metacognitive Classroom Culture and Environment</a:t>
            </a:r>
          </a:p>
        </p:txBody>
      </p:sp>
    </p:spTree>
    <p:extLst>
      <p:ext uri="{BB962C8B-B14F-4D97-AF65-F5344CB8AC3E}">
        <p14:creationId xmlns:p14="http://schemas.microsoft.com/office/powerpoint/2010/main" val="2069713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9605-D0DA-8FEC-1305-CE1F529C896F}"/>
              </a:ext>
            </a:extLst>
          </p:cNvPr>
          <p:cNvSpPr txBox="1">
            <a:spLocks noGrp="1"/>
          </p:cNvSpPr>
          <p:nvPr>
            <p:ph type="title" idx="4294967295"/>
          </p:nvPr>
        </p:nvSpPr>
        <p:spPr>
          <a:xfrm>
            <a:off x="838200" y="361563"/>
            <a:ext cx="10515600" cy="727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Acknowledgements</a:t>
            </a:r>
          </a:p>
        </p:txBody>
      </p:sp>
      <p:sp>
        <p:nvSpPr>
          <p:cNvPr id="3" name="Content Placeholder 2">
            <a:extLst>
              <a:ext uri="{FF2B5EF4-FFF2-40B4-BE49-F238E27FC236}">
                <a16:creationId xmlns:a16="http://schemas.microsoft.com/office/drawing/2014/main" id="{C15690D8-7165-7102-5AFA-02F2461C3D1D}"/>
              </a:ext>
            </a:extLst>
          </p:cNvPr>
          <p:cNvSpPr txBox="1">
            <a:spLocks/>
          </p:cNvSpPr>
          <p:nvPr/>
        </p:nvSpPr>
        <p:spPr>
          <a:xfrm>
            <a:off x="838200" y="1091954"/>
            <a:ext cx="10515600" cy="1831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Special thanks to all contributors to the development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The collection has expanded in content offerings and modules are updated and/or revised on a regular basis.</a:t>
            </a:r>
          </a:p>
        </p:txBody>
      </p:sp>
      <p:sp>
        <p:nvSpPr>
          <p:cNvPr id="4" name="Content Placeholder 2">
            <a:extLst>
              <a:ext uri="{FF2B5EF4-FFF2-40B4-BE49-F238E27FC236}">
                <a16:creationId xmlns:a16="http://schemas.microsoft.com/office/drawing/2014/main" id="{CC785DC8-DA1A-5A05-F419-A3961183653C}"/>
              </a:ext>
            </a:extLst>
          </p:cNvPr>
          <p:cNvSpPr txBox="1">
            <a:spLocks/>
          </p:cNvSpPr>
          <p:nvPr/>
        </p:nvSpPr>
        <p:spPr>
          <a:xfrm>
            <a:off x="1411551" y="3156706"/>
            <a:ext cx="4136994" cy="23241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ts val="338"/>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Content Development Team </a:t>
            </a:r>
          </a:p>
          <a:p>
            <a:pPr marL="0" marR="0" lvl="0" indent="0" algn="ctr" defTabSz="914400" rtl="0" eaLnBrk="1" fontAlgn="auto" latinLnBrk="0" hangingPunct="1">
              <a:lnSpc>
                <a:spcPct val="100000"/>
              </a:lnSpc>
              <a:spcBef>
                <a:spcPts val="0"/>
              </a:spcBef>
              <a:spcAft>
                <a:spcPts val="0"/>
              </a:spcAft>
              <a:buClrTx/>
              <a:buSzPts val="338"/>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Beverly Kohzadi</a:t>
            </a:r>
          </a:p>
          <a:p>
            <a:pPr marL="0" marR="0" lvl="0" indent="0" algn="ctr" defTabSz="914400" rtl="0" eaLnBrk="1" fontAlgn="auto" latinLnBrk="0" hangingPunct="1">
              <a:lnSpc>
                <a:spcPct val="100000"/>
              </a:lnSpc>
              <a:spcBef>
                <a:spcPts val="0"/>
              </a:spcBef>
              <a:spcAft>
                <a:spcPts val="0"/>
              </a:spcAft>
              <a:buClrTx/>
              <a:buSzPts val="338"/>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Gina Bell-Moore</a:t>
            </a:r>
          </a:p>
          <a:p>
            <a:pPr marL="0" marR="0" lvl="0" indent="0" algn="ctr" defTabSz="914400" rtl="0" eaLnBrk="1" fontAlgn="auto" latinLnBrk="0" hangingPunct="1">
              <a:lnSpc>
                <a:spcPct val="90000"/>
              </a:lnSpc>
              <a:spcBef>
                <a:spcPts val="0"/>
              </a:spcBef>
              <a:spcAft>
                <a:spcPts val="0"/>
              </a:spcAft>
              <a:buClrTx/>
              <a:buSzPts val="338"/>
              <a:buFont typeface="Arial" panose="020B0604020202020204" pitchFamily="34" charset="0"/>
              <a:buChar char="•"/>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0"/>
              </a:spcBef>
              <a:spcAft>
                <a:spcPts val="0"/>
              </a:spcAft>
              <a:buClrTx/>
              <a:buSzPts val="338"/>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Training Module Development</a:t>
            </a:r>
          </a:p>
          <a:p>
            <a:pPr marL="0" marR="0" lvl="0" indent="0" algn="ctr" defTabSz="914400" rtl="0" eaLnBrk="1" fontAlgn="auto" latinLnBrk="0" hangingPunct="1">
              <a:lnSpc>
                <a:spcPct val="90000"/>
              </a:lnSpc>
              <a:spcBef>
                <a:spcPts val="0"/>
              </a:spcBef>
              <a:spcAft>
                <a:spcPts val="0"/>
              </a:spcAft>
              <a:buClrTx/>
              <a:buSzPts val="338"/>
              <a:buFont typeface="Arial" panose="020B0604020202020204" pitchFamily="34" charset="0"/>
              <a:buChar char="•"/>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mn-cs"/>
              </a:rPr>
              <a:t>Beverly Kohzadi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337DBA-5F86-07C1-8A12-58BC09C428D0}"/>
              </a:ext>
            </a:extLst>
          </p:cNvPr>
          <p:cNvSpPr txBox="1"/>
          <p:nvPr/>
        </p:nvSpPr>
        <p:spPr>
          <a:xfrm>
            <a:off x="6643457" y="3144858"/>
            <a:ext cx="2917791" cy="228267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Pts val="463"/>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MoEdu</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-SAIL</a:t>
            </a:r>
          </a:p>
          <a:p>
            <a:pPr marL="0" marR="0" lvl="0" indent="0" algn="ctr" defTabSz="914400" rtl="0" eaLnBrk="1" fontAlgn="auto" latinLnBrk="0" hangingPunct="1">
              <a:lnSpc>
                <a:spcPct val="100000"/>
              </a:lnSpc>
              <a:spcBef>
                <a:spcPts val="0"/>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Ronda Jenson, Director </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Chelie Nelson</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Cheryl Wrinkle</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Cynthia Beckmann</a:t>
            </a:r>
          </a:p>
          <a:p>
            <a:pPr marL="0" marR="0" lvl="0" indent="0" algn="ctr" defTabSz="914400" rtl="0" eaLnBrk="1" fontAlgn="auto" latinLnBrk="0" hangingPunct="1">
              <a:lnSpc>
                <a:spcPct val="100000"/>
              </a:lnSpc>
              <a:spcBef>
                <a:spcPts val="203"/>
              </a:spcBef>
              <a:spcAft>
                <a:spcPts val="0"/>
              </a:spcAft>
              <a:buClrTx/>
              <a:buSzPts val="463"/>
              <a:buFontTx/>
              <a:buNone/>
              <a:tabLst/>
              <a:defRPr/>
            </a:pPr>
            <a:r>
              <a:rPr kumimoji="0" lang="en-US" sz="2200" b="0"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Nicole Stone</a:t>
            </a:r>
          </a:p>
        </p:txBody>
      </p:sp>
    </p:spTree>
    <p:extLst>
      <p:ext uri="{BB962C8B-B14F-4D97-AF65-F5344CB8AC3E}">
        <p14:creationId xmlns:p14="http://schemas.microsoft.com/office/powerpoint/2010/main" val="117229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dirty="0"/>
              <a:t>Metacognition</a:t>
            </a:r>
          </a:p>
        </p:txBody>
      </p:sp>
      <p:sp>
        <p:nvSpPr>
          <p:cNvPr id="3" name="Text Placeholder 2">
            <a:extLst>
              <a:ext uri="{FF2B5EF4-FFF2-40B4-BE49-F238E27FC236}">
                <a16:creationId xmlns:a16="http://schemas.microsoft.com/office/drawing/2014/main" id="{200CD534-0F15-264F-FD89-452426F826D3}"/>
              </a:ext>
            </a:extLst>
          </p:cNvPr>
          <p:cNvSpPr>
            <a:spLocks noGrp="1"/>
          </p:cNvSpPr>
          <p:nvPr>
            <p:ph type="body" idx="1"/>
          </p:nvPr>
        </p:nvSpPr>
        <p:spPr/>
        <p:txBody>
          <a:bodyPr/>
          <a:lstStyle/>
          <a:p>
            <a:r>
              <a:rPr lang="en-US" dirty="0"/>
              <a:t>Setting the Stage</a:t>
            </a:r>
          </a:p>
          <a:p>
            <a:endParaRPr lang="en-US" dirty="0"/>
          </a:p>
        </p:txBody>
      </p:sp>
    </p:spTree>
    <p:extLst>
      <p:ext uri="{BB962C8B-B14F-4D97-AF65-F5344CB8AC3E}">
        <p14:creationId xmlns:p14="http://schemas.microsoft.com/office/powerpoint/2010/main" val="4006401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sz="4400" dirty="0"/>
              <a:t>Welcome and Introductions</a:t>
            </a:r>
            <a:endParaRPr lang="en-US"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p:txBody>
          <a:bodyPr/>
          <a:lstStyle/>
          <a:p>
            <a:pPr marL="152401" lvl="0" indent="0" algn="ctr" rtl="0">
              <a:lnSpc>
                <a:spcPct val="90000"/>
              </a:lnSpc>
              <a:spcBef>
                <a:spcPts val="1000"/>
              </a:spcBef>
              <a:spcAft>
                <a:spcPts val="0"/>
              </a:spcAft>
              <a:buSzPts val="1800"/>
              <a:buNone/>
            </a:pPr>
            <a:r>
              <a:rPr lang="en-US" dirty="0"/>
              <a:t>Our trainers for the day</a:t>
            </a:r>
          </a:p>
          <a:p>
            <a:pPr marL="152401" lvl="0" indent="0" rtl="0">
              <a:lnSpc>
                <a:spcPct val="90000"/>
              </a:lnSpc>
              <a:spcBef>
                <a:spcPts val="1000"/>
              </a:spcBef>
              <a:spcAft>
                <a:spcPts val="0"/>
              </a:spcAft>
              <a:buSzPts val="1800"/>
              <a:buNone/>
            </a:pPr>
            <a:endParaRPr lang="en-US" dirty="0"/>
          </a:p>
        </p:txBody>
      </p:sp>
    </p:spTree>
    <p:extLst>
      <p:ext uri="{BB962C8B-B14F-4D97-AF65-F5344CB8AC3E}">
        <p14:creationId xmlns:p14="http://schemas.microsoft.com/office/powerpoint/2010/main" val="426737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p:txBody>
          <a:bodyPr/>
          <a:lstStyle/>
          <a:p>
            <a:r>
              <a:rPr lang="en-US" dirty="0"/>
              <a:t>Norms</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p:txBody>
          <a:bodyPr/>
          <a:lstStyle/>
          <a:p>
            <a:pPr>
              <a:spcBef>
                <a:spcPts val="0"/>
              </a:spcBef>
            </a:pPr>
            <a:r>
              <a:rPr lang="en-US" sz="2800" dirty="0"/>
              <a:t>Begin and end on time</a:t>
            </a:r>
          </a:p>
          <a:p>
            <a:pPr>
              <a:spcBef>
                <a:spcPts val="0"/>
              </a:spcBef>
            </a:pPr>
            <a:r>
              <a:rPr lang="en-US" sz="2800" dirty="0"/>
              <a:t>Be an engaged participant</a:t>
            </a:r>
          </a:p>
          <a:p>
            <a:pPr>
              <a:spcBef>
                <a:spcPts val="0"/>
              </a:spcBef>
            </a:pPr>
            <a:r>
              <a:rPr lang="en-US" sz="2800" dirty="0"/>
              <a:t>Be an active listener - open to new ideas</a:t>
            </a:r>
          </a:p>
          <a:p>
            <a:pPr>
              <a:spcBef>
                <a:spcPts val="0"/>
              </a:spcBef>
            </a:pPr>
            <a:r>
              <a:rPr lang="en-US" sz="2800" dirty="0"/>
              <a:t>Use notes for side bar conversations</a:t>
            </a:r>
          </a:p>
          <a:p>
            <a:pPr>
              <a:spcBef>
                <a:spcPts val="0"/>
              </a:spcBef>
            </a:pPr>
            <a:r>
              <a:rPr lang="en-US" sz="2800" dirty="0"/>
              <a:t>Use electronics respectfully</a:t>
            </a:r>
          </a:p>
          <a:p>
            <a:pPr marL="0" indent="0">
              <a:buNone/>
            </a:pPr>
            <a:endParaRPr lang="en-US" dirty="0"/>
          </a:p>
        </p:txBody>
      </p:sp>
    </p:spTree>
    <p:extLst>
      <p:ext uri="{BB962C8B-B14F-4D97-AF65-F5344CB8AC3E}">
        <p14:creationId xmlns:p14="http://schemas.microsoft.com/office/powerpoint/2010/main" val="351013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B8293F-1070-352A-3A00-0A02A7870D33}"/>
              </a:ext>
            </a:extLst>
          </p:cNvPr>
          <p:cNvSpPr>
            <a:spLocks noGrp="1"/>
          </p:cNvSpPr>
          <p:nvPr>
            <p:ph type="title"/>
          </p:nvPr>
        </p:nvSpPr>
        <p:spPr/>
        <p:txBody>
          <a:bodyPr/>
          <a:lstStyle/>
          <a:p>
            <a:r>
              <a:rPr lang="en-US" sz="3600" dirty="0"/>
              <a:t>District Continuous Improvement (DCI) Framework</a:t>
            </a:r>
          </a:p>
        </p:txBody>
      </p:sp>
      <p:grpSp>
        <p:nvGrpSpPr>
          <p:cNvPr id="2" name="Group 1" descr="Graphic of DCI Framework.">
            <a:extLst>
              <a:ext uri="{FF2B5EF4-FFF2-40B4-BE49-F238E27FC236}">
                <a16:creationId xmlns:a16="http://schemas.microsoft.com/office/drawing/2014/main" id="{7BDE6FD1-F923-4381-FAAF-67C7DE23A0CB}"/>
              </a:ext>
            </a:extLst>
          </p:cNvPr>
          <p:cNvGrpSpPr/>
          <p:nvPr/>
        </p:nvGrpSpPr>
        <p:grpSpPr>
          <a:xfrm>
            <a:off x="3395089" y="1513422"/>
            <a:ext cx="5401822" cy="4504455"/>
            <a:chOff x="3172960" y="1355767"/>
            <a:chExt cx="5401822" cy="4504455"/>
          </a:xfrm>
        </p:grpSpPr>
        <p:sp>
          <p:nvSpPr>
            <p:cNvPr id="3" name="TextBox 2">
              <a:extLst>
                <a:ext uri="{FF2B5EF4-FFF2-40B4-BE49-F238E27FC236}">
                  <a16:creationId xmlns:a16="http://schemas.microsoft.com/office/drawing/2014/main" id="{5A9F1EC8-AE27-B9D1-36D5-879677E5FBE6}"/>
                </a:ext>
              </a:extLst>
            </p:cNvPr>
            <p:cNvSpPr txBox="1"/>
            <p:nvPr/>
          </p:nvSpPr>
          <p:spPr>
            <a:xfrm>
              <a:off x="3172960" y="4382894"/>
              <a:ext cx="5401822" cy="1477328"/>
            </a:xfrm>
            <a:prstGeom prst="rect">
              <a:avLst/>
            </a:prstGeom>
            <a:noFill/>
            <a:ln w="28575">
              <a:solidFill>
                <a:schemeClr val="accent1"/>
              </a:solidFill>
            </a:ln>
          </p:spPr>
          <p:txBody>
            <a:bodyPr wrap="square" lIns="1371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Supportive Context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School-Based Implementation Coaching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Collective Teacher Efficacy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Systems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Instructional Leadership</a:t>
              </a:r>
            </a:p>
          </p:txBody>
        </p:sp>
        <p:sp>
          <p:nvSpPr>
            <p:cNvPr id="4" name="TextBox 3">
              <a:extLst>
                <a:ext uri="{FF2B5EF4-FFF2-40B4-BE49-F238E27FC236}">
                  <a16:creationId xmlns:a16="http://schemas.microsoft.com/office/drawing/2014/main" id="{CC744A63-3E9C-43F7-B6D9-625021CA4F8C}"/>
                </a:ext>
              </a:extLst>
            </p:cNvPr>
            <p:cNvSpPr txBox="1"/>
            <p:nvPr/>
          </p:nvSpPr>
          <p:spPr>
            <a:xfrm>
              <a:off x="3172960" y="3182567"/>
              <a:ext cx="5401822" cy="1200329"/>
            </a:xfrm>
            <a:prstGeom prst="rect">
              <a:avLst/>
            </a:prstGeom>
            <a:noFill/>
            <a:ln w="28575">
              <a:solidFill>
                <a:schemeClr val="accent6"/>
              </a:solidFill>
            </a:ln>
          </p:spPr>
          <p:txBody>
            <a:bodyPr wrap="square" lIns="1371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Effective Teaching and Learning Practices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Developing Assessment Capable Learners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&gt; Feedback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Metacognition</a:t>
              </a:r>
            </a:p>
          </p:txBody>
        </p:sp>
        <p:sp>
          <p:nvSpPr>
            <p:cNvPr id="6" name="TextBox 5">
              <a:extLst>
                <a:ext uri="{FF2B5EF4-FFF2-40B4-BE49-F238E27FC236}">
                  <a16:creationId xmlns:a16="http://schemas.microsoft.com/office/drawing/2014/main" id="{331E70D3-61AE-3584-5B55-77E736911191}"/>
                </a:ext>
              </a:extLst>
            </p:cNvPr>
            <p:cNvSpPr txBox="1"/>
            <p:nvPr/>
          </p:nvSpPr>
          <p:spPr>
            <a:xfrm>
              <a:off x="3172960" y="1982238"/>
              <a:ext cx="5401822" cy="1200329"/>
            </a:xfrm>
            <a:prstGeom prst="rect">
              <a:avLst/>
            </a:prstGeom>
            <a:noFill/>
            <a:ln w="28575">
              <a:solidFill>
                <a:schemeClr val="accent5"/>
              </a:solidFill>
            </a:ln>
          </p:spPr>
          <p:txBody>
            <a:bodyPr wrap="square" lIns="13716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Foundations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Collaborative Teams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Data-Based 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Common Formative Assessment</a:t>
              </a:r>
            </a:p>
          </p:txBody>
        </p:sp>
        <p:sp>
          <p:nvSpPr>
            <p:cNvPr id="7" name="TextBox 6">
              <a:extLst>
                <a:ext uri="{FF2B5EF4-FFF2-40B4-BE49-F238E27FC236}">
                  <a16:creationId xmlns:a16="http://schemas.microsoft.com/office/drawing/2014/main" id="{C50E2A84-464B-AAFA-F256-B400379F48D9}"/>
                </a:ext>
              </a:extLst>
            </p:cNvPr>
            <p:cNvSpPr txBox="1"/>
            <p:nvPr/>
          </p:nvSpPr>
          <p:spPr>
            <a:xfrm>
              <a:off x="3173838" y="1355767"/>
              <a:ext cx="5400944" cy="646331"/>
            </a:xfrm>
            <a:prstGeom prst="rect">
              <a:avLst/>
            </a:prstGeom>
            <a:solidFill>
              <a:schemeClr val="tx2"/>
            </a:solidFill>
            <a:ln w="28575">
              <a:solidFill>
                <a:schemeClr val="tx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Calibri" panose="020F0502020204030204" pitchFamily="34" charset="0"/>
                </a:rPr>
                <a:t>Focus on effective instruction leading to exceptional outcomes for ALL Missouri students</a:t>
              </a:r>
            </a:p>
          </p:txBody>
        </p:sp>
        <p:pic>
          <p:nvPicPr>
            <p:cNvPr id="9" name="Picture 8">
              <a:extLst>
                <a:ext uri="{FF2B5EF4-FFF2-40B4-BE49-F238E27FC236}">
                  <a16:creationId xmlns:a16="http://schemas.microsoft.com/office/drawing/2014/main" id="{34BB7607-44CA-A0C3-830D-CE7E37219D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898" y="2106044"/>
              <a:ext cx="952717" cy="952717"/>
            </a:xfrm>
            <a:prstGeom prst="rect">
              <a:avLst/>
            </a:prstGeom>
          </p:spPr>
        </p:pic>
        <p:pic>
          <p:nvPicPr>
            <p:cNvPr id="10" name="Picture 9">
              <a:extLst>
                <a:ext uri="{FF2B5EF4-FFF2-40B4-BE49-F238E27FC236}">
                  <a16:creationId xmlns:a16="http://schemas.microsoft.com/office/drawing/2014/main" id="{87186CF6-5F5E-3646-95AE-570DD8E381F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898" y="4645200"/>
              <a:ext cx="952717" cy="952717"/>
            </a:xfrm>
            <a:prstGeom prst="rect">
              <a:avLst/>
            </a:prstGeom>
          </p:spPr>
        </p:pic>
        <p:pic>
          <p:nvPicPr>
            <p:cNvPr id="11" name="Picture 10">
              <a:extLst>
                <a:ext uri="{FF2B5EF4-FFF2-40B4-BE49-F238E27FC236}">
                  <a16:creationId xmlns:a16="http://schemas.microsoft.com/office/drawing/2014/main" id="{8B0987CB-8A84-D3FC-F9AE-96E91066EB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898" y="3306372"/>
              <a:ext cx="952717" cy="952717"/>
            </a:xfrm>
            <a:prstGeom prst="rect">
              <a:avLst/>
            </a:prstGeom>
          </p:spPr>
        </p:pic>
      </p:grpSp>
    </p:spTree>
    <p:extLst>
      <p:ext uri="{BB962C8B-B14F-4D97-AF65-F5344CB8AC3E}">
        <p14:creationId xmlns:p14="http://schemas.microsoft.com/office/powerpoint/2010/main" val="193095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04AF3C-B73F-A34B-BED9-A03F2E38B5AF}"/>
              </a:ext>
            </a:extLst>
          </p:cNvPr>
          <p:cNvSpPr txBox="1">
            <a:spLocks noGrp="1"/>
          </p:cNvSpPr>
          <p:nvPr>
            <p:ph type="title"/>
          </p:nvPr>
        </p:nvSpPr>
        <p:spPr>
          <a:xfrm>
            <a:off x="838200" y="365126"/>
            <a:ext cx="10515600" cy="78009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Alignment with Missouri Leader Standards</a:t>
            </a:r>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225296"/>
            <a:ext cx="10515600" cy="4072255"/>
          </a:xfrm>
        </p:spPr>
        <p:txBody>
          <a:bodyPr>
            <a:noAutofit/>
          </a:bodyPr>
          <a:lstStyle/>
          <a:p>
            <a:pPr marL="0" lvl="0" indent="0" rtl="0">
              <a:spcBef>
                <a:spcPts val="0"/>
              </a:spcBef>
              <a:spcAft>
                <a:spcPts val="0"/>
              </a:spcAft>
              <a:buSzPts val="1800"/>
              <a:buNone/>
            </a:pPr>
            <a:r>
              <a:rPr lang="en-US" b="1" dirty="0"/>
              <a:t>Standard #2 Teaching and Learning</a:t>
            </a:r>
          </a:p>
          <a:p>
            <a:pPr marL="0" lvl="0" indent="0" rtl="0">
              <a:spcBef>
                <a:spcPts val="0"/>
              </a:spcBef>
              <a:spcAft>
                <a:spcPts val="0"/>
              </a:spcAft>
              <a:buSzPts val="1800"/>
              <a:buNone/>
            </a:pPr>
            <a:r>
              <a:rPr lang="en-US" dirty="0"/>
              <a:t>Education leaders have the knowledge and ability to ensure the success of all students by promoting a positive school culture, providing an effective instructional program that applies best practice to student learning, and designing comprehensive professional growth plans for staff.</a:t>
            </a:r>
          </a:p>
          <a:p>
            <a:pPr marL="0" lvl="0" indent="0" rtl="0">
              <a:spcBef>
                <a:spcPts val="0"/>
              </a:spcBef>
              <a:spcAft>
                <a:spcPts val="0"/>
              </a:spcAft>
              <a:buSzPts val="1800"/>
              <a:buNone/>
            </a:pPr>
            <a:endParaRPr lang="en-US" dirty="0"/>
          </a:p>
          <a:p>
            <a:pPr marL="0" lvl="0" indent="0" rtl="0">
              <a:spcBef>
                <a:spcPts val="0"/>
              </a:spcBef>
              <a:spcAft>
                <a:spcPts val="0"/>
              </a:spcAft>
              <a:buSzPts val="1800"/>
              <a:buNone/>
            </a:pPr>
            <a:r>
              <a:rPr lang="en-US" b="1" dirty="0"/>
              <a:t>Standard #6 Professional Development</a:t>
            </a:r>
          </a:p>
          <a:p>
            <a:pPr marL="0" lvl="0" indent="0" rtl="0">
              <a:spcBef>
                <a:spcPts val="0"/>
              </a:spcBef>
              <a:spcAft>
                <a:spcPts val="0"/>
              </a:spcAft>
              <a:buSzPts val="1800"/>
              <a:buNone/>
            </a:pPr>
            <a:r>
              <a:rPr lang="en-US" dirty="0"/>
              <a:t>Education leaders have the knowledge and ability to ensure the success of all students by remaining current on best practices in education administration and school-related areas as evidenced in his/her annual professional development plan.</a:t>
            </a:r>
          </a:p>
        </p:txBody>
      </p:sp>
    </p:spTree>
    <p:extLst>
      <p:ext uri="{BB962C8B-B14F-4D97-AF65-F5344CB8AC3E}">
        <p14:creationId xmlns:p14="http://schemas.microsoft.com/office/powerpoint/2010/main" val="645940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a:xfrm>
            <a:off x="838200" y="365126"/>
            <a:ext cx="10515600" cy="780094"/>
          </a:xfrm>
        </p:spPr>
        <p:txBody>
          <a:bodyPr>
            <a:normAutofit/>
          </a:bodyPr>
          <a:lstStyle/>
          <a:p>
            <a:r>
              <a:rPr lang="en-US" sz="2800" dirty="0"/>
              <a:t>Metacognition Alignment with </a:t>
            </a:r>
            <a:r>
              <a:rPr lang="en-US" sz="2800" dirty="0">
                <a:solidFill>
                  <a:schemeClr val="tx1"/>
                </a:solidFill>
              </a:rPr>
              <a:t>Missouri Teacher Standards</a:t>
            </a:r>
            <a:endParaRPr lang="en-US" sz="2800"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225296"/>
            <a:ext cx="10515600" cy="4072255"/>
          </a:xfrm>
        </p:spPr>
        <p:txBody>
          <a:bodyPr>
            <a:noAutofit/>
          </a:bodyPr>
          <a:lstStyle/>
          <a:p>
            <a:pPr marL="0" lvl="0" indent="0" rtl="0">
              <a:spcBef>
                <a:spcPts val="0"/>
              </a:spcBef>
              <a:spcAft>
                <a:spcPts val="0"/>
              </a:spcAft>
              <a:buSzPts val="1800"/>
              <a:buNone/>
            </a:pPr>
            <a:r>
              <a:rPr lang="en-US" sz="2000" b="1" dirty="0"/>
              <a:t>Standard #2 Student Learning, Growth, and Development  </a:t>
            </a:r>
          </a:p>
          <a:p>
            <a:pPr marL="0" lvl="0" indent="0" rtl="0">
              <a:spcBef>
                <a:spcPts val="0"/>
              </a:spcBef>
              <a:spcAft>
                <a:spcPts val="0"/>
              </a:spcAft>
              <a:buSzPts val="1800"/>
              <a:buNone/>
            </a:pPr>
            <a:r>
              <a:rPr lang="en-US" sz="2000" dirty="0"/>
              <a:t>The teacher understands how students learn, develop, and differ in their approaches to learning. The teacher provides learning opportunities that are adapted to diverse learners and support the intellectual, social, and personal development of all students.</a:t>
            </a:r>
          </a:p>
          <a:p>
            <a:pPr marL="0" lvl="0" indent="0" rtl="0">
              <a:spcBef>
                <a:spcPts val="0"/>
              </a:spcBef>
              <a:spcAft>
                <a:spcPts val="0"/>
              </a:spcAft>
              <a:buSzPts val="1800"/>
              <a:buNone/>
            </a:pPr>
            <a:endParaRPr lang="en-US" sz="2000" dirty="0"/>
          </a:p>
          <a:p>
            <a:pPr marL="0" lvl="0" indent="0" rtl="0">
              <a:spcBef>
                <a:spcPts val="0"/>
              </a:spcBef>
              <a:spcAft>
                <a:spcPts val="0"/>
              </a:spcAft>
              <a:buSzPts val="1800"/>
              <a:buNone/>
            </a:pPr>
            <a:r>
              <a:rPr lang="en-US" sz="2000" b="1" dirty="0"/>
              <a:t>Standard #4 Critical Thinking</a:t>
            </a:r>
          </a:p>
          <a:p>
            <a:pPr marL="0" lvl="0" indent="0" rtl="0">
              <a:spcBef>
                <a:spcPts val="0"/>
              </a:spcBef>
              <a:spcAft>
                <a:spcPts val="0"/>
              </a:spcAft>
              <a:buSzPts val="1800"/>
              <a:buNone/>
            </a:pPr>
            <a:r>
              <a:rPr lang="en-US" sz="2000" dirty="0"/>
              <a:t>The teacher uses a variety of instructional strategies and resources to encourage students’ critical thinking, problem solving, and performance skills Students actively participate and are successful in the learning process.</a:t>
            </a:r>
          </a:p>
          <a:p>
            <a:pPr marL="0" lvl="0" indent="0" rtl="0">
              <a:spcBef>
                <a:spcPts val="0"/>
              </a:spcBef>
              <a:spcAft>
                <a:spcPts val="0"/>
              </a:spcAft>
              <a:buSzPts val="1800"/>
              <a:buNone/>
            </a:pPr>
            <a:endParaRPr lang="en-US" sz="2000" dirty="0"/>
          </a:p>
          <a:p>
            <a:pPr marL="0" lvl="0" indent="0" rtl="0">
              <a:spcBef>
                <a:spcPts val="0"/>
              </a:spcBef>
              <a:spcAft>
                <a:spcPts val="0"/>
              </a:spcAft>
              <a:buSzPts val="1800"/>
              <a:buNone/>
            </a:pPr>
            <a:r>
              <a:rPr lang="en-US" sz="2000" b="1" dirty="0"/>
              <a:t>Standard #5 Positive Classroom Environment </a:t>
            </a:r>
          </a:p>
          <a:p>
            <a:pPr marL="0" lvl="0" indent="0" rtl="0">
              <a:spcBef>
                <a:spcPts val="0"/>
              </a:spcBef>
              <a:spcAft>
                <a:spcPts val="0"/>
              </a:spcAft>
              <a:buSzPts val="1800"/>
              <a:buNone/>
            </a:pPr>
            <a:r>
              <a:rPr lang="en-US" sz="2000" dirty="0"/>
              <a:t>The teacher uses an understanding of individual/group motivation and behavior to create a learning environment that encourages active engagement in learning, positive social interaction, and self-motivation. The teacher keeps current on instructional knowledge and seeks and explores changes </a:t>
            </a:r>
            <a:br>
              <a:rPr lang="en-US" sz="2000" dirty="0"/>
            </a:br>
            <a:r>
              <a:rPr lang="en-US" sz="2000" dirty="0"/>
              <a:t>in teaching behaviors that will improve student performance.</a:t>
            </a:r>
          </a:p>
        </p:txBody>
      </p:sp>
    </p:spTree>
    <p:extLst>
      <p:ext uri="{BB962C8B-B14F-4D97-AF65-F5344CB8AC3E}">
        <p14:creationId xmlns:p14="http://schemas.microsoft.com/office/powerpoint/2010/main" val="167021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0980906" cy="81192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Infographic</a:t>
            </a:r>
          </a:p>
        </p:txBody>
      </p:sp>
      <p:pic>
        <p:nvPicPr>
          <p:cNvPr id="3" name="Picture 2" descr="The Metacognition Infographic">
            <a:extLst>
              <a:ext uri="{FF2B5EF4-FFF2-40B4-BE49-F238E27FC236}">
                <a16:creationId xmlns:a16="http://schemas.microsoft.com/office/drawing/2014/main" id="{4BCFE47A-0424-70B4-4FBD-B056573F98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84145" y="1202533"/>
            <a:ext cx="4023709" cy="5207152"/>
          </a:xfrm>
          <a:prstGeom prst="rect">
            <a:avLst/>
          </a:prstGeom>
          <a:ln>
            <a:solidFill>
              <a:srgbClr val="002060"/>
            </a:solidFill>
          </a:ln>
        </p:spPr>
      </p:pic>
    </p:spTree>
    <p:extLst>
      <p:ext uri="{BB962C8B-B14F-4D97-AF65-F5344CB8AC3E}">
        <p14:creationId xmlns:p14="http://schemas.microsoft.com/office/powerpoint/2010/main" val="101683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464E39-02A2-0B2B-B8CE-066EB7B386E9}"/>
              </a:ext>
              <a:ext uri="{C183D7F6-B498-43B3-948B-1728B52AA6E4}">
                <adec:decorative xmlns:adec="http://schemas.microsoft.com/office/drawing/2017/decorative" val="0"/>
              </a:ext>
            </a:extLst>
          </p:cNvPr>
          <p:cNvSpPr txBox="1">
            <a:spLocks/>
          </p:cNvSpPr>
          <p:nvPr/>
        </p:nvSpPr>
        <p:spPr>
          <a:xfrm>
            <a:off x="171450" y="88900"/>
            <a:ext cx="10515600" cy="82042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white">
                    <a:lumMod val="65000"/>
                  </a:prstClr>
                </a:solidFill>
                <a:effectLst/>
                <a:uLnTx/>
                <a:uFillTx/>
                <a:latin typeface="Aptos" panose="020B0004020202020204" pitchFamily="34" charset="0"/>
                <a:ea typeface="+mj-ea"/>
                <a:cs typeface="+mj-cs"/>
                <a:sym typeface="Arial"/>
              </a:rPr>
              <a:t>Hidden Slide #2</a:t>
            </a:r>
          </a:p>
        </p:txBody>
      </p:sp>
      <p:sp>
        <p:nvSpPr>
          <p:cNvPr id="4" name="Title 3">
            <a:extLst>
              <a:ext uri="{FF2B5EF4-FFF2-40B4-BE49-F238E27FC236}">
                <a16:creationId xmlns:a16="http://schemas.microsoft.com/office/drawing/2014/main" id="{052910A4-62CB-F9BF-9D0A-FFEC6B14ED9C}"/>
              </a:ext>
            </a:extLst>
          </p:cNvPr>
          <p:cNvSpPr>
            <a:spLocks noGrp="1"/>
          </p:cNvSpPr>
          <p:nvPr>
            <p:ph type="title"/>
          </p:nvPr>
        </p:nvSpPr>
        <p:spPr/>
        <p:txBody>
          <a:bodyPr/>
          <a:lstStyle/>
          <a:p>
            <a:pPr algn="ctr"/>
            <a:r>
              <a:rPr lang="en-US" dirty="0"/>
              <a:t> </a:t>
            </a:r>
            <a:r>
              <a:rPr lang="en-US" sz="2800" dirty="0"/>
              <a:t>Metacognition Module Organization</a:t>
            </a:r>
            <a:endParaRPr lang="en-US" dirty="0"/>
          </a:p>
        </p:txBody>
      </p:sp>
      <p:sp>
        <p:nvSpPr>
          <p:cNvPr id="7" name="Content Placeholder 5" descr="Text box Part 1, EF 1">
            <a:extLst>
              <a:ext uri="{FF2B5EF4-FFF2-40B4-BE49-F238E27FC236}">
                <a16:creationId xmlns:a16="http://schemas.microsoft.com/office/drawing/2014/main" id="{6F012644-EAFB-DEAF-07B4-A9C19A3D67F0}"/>
              </a:ext>
            </a:extLst>
          </p:cNvPr>
          <p:cNvSpPr txBox="1">
            <a:spLocks/>
          </p:cNvSpPr>
          <p:nvPr/>
        </p:nvSpPr>
        <p:spPr>
          <a:xfrm>
            <a:off x="634603" y="1658252"/>
            <a:ext cx="3217862" cy="976312"/>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00A89E"/>
                </a:solidFill>
                <a:effectLst/>
                <a:uLnTx/>
                <a:uFillTx/>
                <a:latin typeface="Calibri"/>
                <a:ea typeface="+mn-ea"/>
                <a:cs typeface="+mn-cs"/>
                <a:sym typeface="Arial"/>
              </a:rPr>
              <a:t>Part 1, EF 1</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Introduction and Increasing Cognitive Awareness</a:t>
            </a:r>
          </a:p>
        </p:txBody>
      </p:sp>
      <p:sp>
        <p:nvSpPr>
          <p:cNvPr id="8" name="Content Placeholder 5" descr="Text box explaining part 1, ef 1">
            <a:extLst>
              <a:ext uri="{FF2B5EF4-FFF2-40B4-BE49-F238E27FC236}">
                <a16:creationId xmlns:a16="http://schemas.microsoft.com/office/drawing/2014/main" id="{0D3CF231-4582-CB65-BC62-AE9B640D3732}"/>
              </a:ext>
            </a:extLst>
          </p:cNvPr>
          <p:cNvSpPr>
            <a:spLocks noGrp="1"/>
          </p:cNvSpPr>
          <p:nvPr>
            <p:ph sz="half" idx="2"/>
          </p:nvPr>
        </p:nvSpPr>
        <p:spPr>
          <a:xfrm>
            <a:off x="839789" y="2755323"/>
            <a:ext cx="2764962" cy="3434340"/>
          </a:xfrm>
          <a:ln>
            <a:noFill/>
          </a:ln>
        </p:spPr>
        <p:txBody>
          <a:bodyPr/>
          <a:lstStyle/>
          <a:p>
            <a:pPr>
              <a:spcBef>
                <a:spcPts val="0"/>
              </a:spcBef>
            </a:pPr>
            <a:r>
              <a:rPr lang="en-US" sz="2000" dirty="0"/>
              <a:t>Intro to metacognition</a:t>
            </a:r>
          </a:p>
          <a:p>
            <a:pPr>
              <a:spcBef>
                <a:spcPts val="0"/>
              </a:spcBef>
            </a:pPr>
            <a:r>
              <a:rPr lang="en-US" sz="2000" dirty="0"/>
              <a:t>Increasing cognitive awareness</a:t>
            </a:r>
          </a:p>
          <a:p>
            <a:pPr lvl="1">
              <a:spcBef>
                <a:spcPts val="0"/>
              </a:spcBef>
            </a:pPr>
            <a:r>
              <a:rPr lang="en-US" dirty="0"/>
              <a:t>Declarative</a:t>
            </a:r>
          </a:p>
          <a:p>
            <a:pPr lvl="1">
              <a:spcBef>
                <a:spcPts val="0"/>
              </a:spcBef>
            </a:pPr>
            <a:r>
              <a:rPr lang="en-US" dirty="0"/>
              <a:t>Procedural</a:t>
            </a:r>
          </a:p>
          <a:p>
            <a:pPr lvl="1">
              <a:spcBef>
                <a:spcPts val="0"/>
              </a:spcBef>
            </a:pPr>
            <a:r>
              <a:rPr lang="en-US" dirty="0"/>
              <a:t>Conditional</a:t>
            </a:r>
            <a:r>
              <a:rPr lang="en-US" sz="2200" dirty="0"/>
              <a:t>	</a:t>
            </a:r>
          </a:p>
        </p:txBody>
      </p:sp>
      <p:sp>
        <p:nvSpPr>
          <p:cNvPr id="10" name="Content Placeholder 5" descr="Text box part 2, ef 2">
            <a:extLst>
              <a:ext uri="{FF2B5EF4-FFF2-40B4-BE49-F238E27FC236}">
                <a16:creationId xmlns:a16="http://schemas.microsoft.com/office/drawing/2014/main" id="{38FF2257-4294-B1CE-0497-A91644331258}"/>
              </a:ext>
            </a:extLst>
          </p:cNvPr>
          <p:cNvSpPr txBox="1">
            <a:spLocks/>
          </p:cNvSpPr>
          <p:nvPr/>
        </p:nvSpPr>
        <p:spPr>
          <a:xfrm>
            <a:off x="4152899" y="1757083"/>
            <a:ext cx="3552031" cy="778650"/>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00A89E"/>
                </a:solidFill>
                <a:effectLst/>
                <a:uLnTx/>
                <a:uFillTx/>
                <a:latin typeface="Calibri"/>
                <a:ea typeface="+mn-ea"/>
                <a:cs typeface="+mn-cs"/>
                <a:sym typeface="Arial"/>
              </a:rPr>
              <a:t>Part 2, EF 2</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Regulation of Cognition</a:t>
            </a:r>
          </a:p>
        </p:txBody>
      </p:sp>
      <p:sp>
        <p:nvSpPr>
          <p:cNvPr id="11" name="Content Placeholder 5" descr="Text box explaining part 2, ef 2">
            <a:extLst>
              <a:ext uri="{FF2B5EF4-FFF2-40B4-BE49-F238E27FC236}">
                <a16:creationId xmlns:a16="http://schemas.microsoft.com/office/drawing/2014/main" id="{27453628-5601-3211-EFB6-C11A50481928}"/>
              </a:ext>
            </a:extLst>
          </p:cNvPr>
          <p:cNvSpPr txBox="1">
            <a:spLocks/>
          </p:cNvSpPr>
          <p:nvPr/>
        </p:nvSpPr>
        <p:spPr>
          <a:xfrm>
            <a:off x="4152900" y="2755323"/>
            <a:ext cx="3552031" cy="3455988"/>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Planning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Monitoring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Controlling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Evaluating</a:t>
            </a:r>
          </a:p>
        </p:txBody>
      </p:sp>
      <p:sp>
        <p:nvSpPr>
          <p:cNvPr id="12" name="Content Placeholder 5" descr="Part 3, ef 3">
            <a:extLst>
              <a:ext uri="{FF2B5EF4-FFF2-40B4-BE49-F238E27FC236}">
                <a16:creationId xmlns:a16="http://schemas.microsoft.com/office/drawing/2014/main" id="{9B12EBC7-EF4C-0CC5-16BA-5A167646017E}"/>
              </a:ext>
            </a:extLst>
          </p:cNvPr>
          <p:cNvSpPr txBox="1">
            <a:spLocks/>
          </p:cNvSpPr>
          <p:nvPr/>
        </p:nvSpPr>
        <p:spPr>
          <a:xfrm>
            <a:off x="7837089" y="1559421"/>
            <a:ext cx="4186637" cy="976312"/>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1" i="0" u="none" strike="noStrike" kern="1200" cap="none" spc="0" normalizeH="0" baseline="0" noProof="0" dirty="0">
                <a:ln>
                  <a:noFill/>
                </a:ln>
                <a:solidFill>
                  <a:srgbClr val="00A89E"/>
                </a:solidFill>
                <a:effectLst/>
                <a:uLnTx/>
                <a:uFillTx/>
                <a:latin typeface="Calibri"/>
                <a:ea typeface="+mn-ea"/>
                <a:cs typeface="+mn-cs"/>
                <a:sym typeface="Arial"/>
              </a:rPr>
              <a:t>Part 3, EF 3</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Creating a Metacognitive </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2200" b="0" i="0" u="none" strike="noStrike" kern="1200" cap="none" spc="0" normalizeH="0" baseline="0" noProof="0" dirty="0">
                <a:ln>
                  <a:noFill/>
                </a:ln>
                <a:solidFill>
                  <a:srgbClr val="00A89E"/>
                </a:solidFill>
                <a:effectLst/>
                <a:uLnTx/>
                <a:uFillTx/>
                <a:latin typeface="Calibri"/>
                <a:ea typeface="+mn-ea"/>
                <a:cs typeface="+mn-cs"/>
                <a:sym typeface="Arial"/>
              </a:rPr>
              <a:t>Classroom Culture and Environment</a:t>
            </a:r>
          </a:p>
        </p:txBody>
      </p:sp>
      <p:sp>
        <p:nvSpPr>
          <p:cNvPr id="13" name="Content Placeholder 5" descr="Text box explaining part 3, ef 3">
            <a:extLst>
              <a:ext uri="{FF2B5EF4-FFF2-40B4-BE49-F238E27FC236}">
                <a16:creationId xmlns:a16="http://schemas.microsoft.com/office/drawing/2014/main" id="{71C5F3F2-C6B2-E99C-C102-9333AFE4BF00}"/>
              </a:ext>
            </a:extLst>
          </p:cNvPr>
          <p:cNvSpPr txBox="1">
            <a:spLocks/>
          </p:cNvSpPr>
          <p:nvPr/>
        </p:nvSpPr>
        <p:spPr>
          <a:xfrm>
            <a:off x="8005366" y="2755323"/>
            <a:ext cx="3552031" cy="3455989"/>
          </a:xfrm>
          <a:prstGeom prst="rect">
            <a:avLst/>
          </a:prstGeom>
          <a:ln>
            <a:noFill/>
          </a:ln>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0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10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10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Thinking norms</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Expectations, goals, reflective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Language to describe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Rigorous tasks and productive struggle</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Physical environment to support thinking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sym typeface="Arial"/>
              </a:rPr>
              <a:t>Time, opportunities, and interactions</a:t>
            </a:r>
            <a:endParaRPr kumimoji="0" lang="en-US" sz="2200" b="0" i="0" u="none" strike="noStrike" kern="1200" cap="none" spc="0" normalizeH="0" baseline="0" noProof="0" dirty="0">
              <a:ln>
                <a:noFill/>
              </a:ln>
              <a:solidFill>
                <a:prstClr val="black"/>
              </a:solidFill>
              <a:effectLst/>
              <a:uLnTx/>
              <a:uFillTx/>
              <a:latin typeface="Calibri"/>
              <a:ea typeface="+mn-ea"/>
              <a:cs typeface="+mn-cs"/>
              <a:sym typeface="Arial"/>
            </a:endParaRPr>
          </a:p>
        </p:txBody>
      </p:sp>
      <p:cxnSp>
        <p:nvCxnSpPr>
          <p:cNvPr id="14" name="Straight Connector 13">
            <a:extLst>
              <a:ext uri="{FF2B5EF4-FFF2-40B4-BE49-F238E27FC236}">
                <a16:creationId xmlns:a16="http://schemas.microsoft.com/office/drawing/2014/main" id="{7FC0D3D9-8590-3578-C941-B1612839CE6C}"/>
              </a:ext>
              <a:ext uri="{C183D7F6-B498-43B3-948B-1728B52AA6E4}">
                <adec:decorative xmlns:adec="http://schemas.microsoft.com/office/drawing/2017/decorative" val="1"/>
              </a:ext>
            </a:extLst>
          </p:cNvPr>
          <p:cNvCxnSpPr/>
          <p:nvPr/>
        </p:nvCxnSpPr>
        <p:spPr>
          <a:xfrm>
            <a:off x="3878825" y="1658252"/>
            <a:ext cx="0" cy="44837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B3F5BEF-2C09-295E-F5F5-36E4E125F5E3}"/>
              </a:ext>
              <a:ext uri="{C183D7F6-B498-43B3-948B-1728B52AA6E4}">
                <adec:decorative xmlns:adec="http://schemas.microsoft.com/office/drawing/2017/decorative" val="1"/>
              </a:ext>
            </a:extLst>
          </p:cNvPr>
          <p:cNvCxnSpPr/>
          <p:nvPr/>
        </p:nvCxnSpPr>
        <p:spPr>
          <a:xfrm>
            <a:off x="7688481" y="1633538"/>
            <a:ext cx="0" cy="448378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9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9CACA3-6732-1A1F-7EB6-0B2A47EE510A}"/>
              </a:ext>
            </a:extLst>
          </p:cNvPr>
          <p:cNvSpPr txBox="1">
            <a:spLocks noGrp="1"/>
          </p:cNvSpPr>
          <p:nvPr>
            <p:ph type="title"/>
          </p:nvPr>
        </p:nvSpPr>
        <p:spPr>
          <a:xfrm>
            <a:off x="838200" y="365126"/>
            <a:ext cx="10980906" cy="81192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Metacognition Practice Profile</a:t>
            </a:r>
          </a:p>
        </p:txBody>
      </p:sp>
      <p:pic>
        <p:nvPicPr>
          <p:cNvPr id="7" name="Picture 6" descr="First page of Metacognition Practice Profile.">
            <a:extLst>
              <a:ext uri="{FF2B5EF4-FFF2-40B4-BE49-F238E27FC236}">
                <a16:creationId xmlns:a16="http://schemas.microsoft.com/office/drawing/2014/main" id="{9EA5CE89-9584-0CCF-5EBA-4469538A4C95}"/>
              </a:ext>
            </a:extLst>
          </p:cNvPr>
          <p:cNvPicPr>
            <a:picLocks noChangeAspect="1"/>
          </p:cNvPicPr>
          <p:nvPr/>
        </p:nvPicPr>
        <p:blipFill>
          <a:blip r:embed="rId3"/>
          <a:srcRect/>
          <a:stretch/>
        </p:blipFill>
        <p:spPr>
          <a:xfrm>
            <a:off x="1178509" y="1177048"/>
            <a:ext cx="9834981" cy="4493395"/>
          </a:xfrm>
          <a:prstGeom prst="rect">
            <a:avLst/>
          </a:prstGeom>
        </p:spPr>
      </p:pic>
    </p:spTree>
    <p:extLst>
      <p:ext uri="{BB962C8B-B14F-4D97-AF65-F5344CB8AC3E}">
        <p14:creationId xmlns:p14="http://schemas.microsoft.com/office/powerpoint/2010/main" val="157635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CCA99-C340-9DF9-39B6-5B05251B0422}"/>
              </a:ext>
            </a:extLst>
          </p:cNvPr>
          <p:cNvSpPr>
            <a:spLocks noGrp="1"/>
          </p:cNvSpPr>
          <p:nvPr>
            <p:ph type="title"/>
          </p:nvPr>
        </p:nvSpPr>
        <p:spPr/>
        <p:txBody>
          <a:bodyPr/>
          <a:lstStyle/>
          <a:p>
            <a:r>
              <a:rPr lang="en-US" sz="4800" dirty="0"/>
              <a:t>Creating a Metacognitive Classroom Culture and Environment</a:t>
            </a:r>
          </a:p>
        </p:txBody>
      </p:sp>
    </p:spTree>
    <p:extLst>
      <p:ext uri="{BB962C8B-B14F-4D97-AF65-F5344CB8AC3E}">
        <p14:creationId xmlns:p14="http://schemas.microsoft.com/office/powerpoint/2010/main" val="3508783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4400" dirty="0"/>
              <a:t>Session-at-a-Glance</a:t>
            </a:r>
            <a:endParaRPr lang="en-US"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marL="234950" indent="-234950">
              <a:buFont typeface="Arial" panose="020B0604020202020204" pitchFamily="34" charset="0"/>
              <a:buChar char="•"/>
            </a:pPr>
            <a:r>
              <a:rPr lang="en-US" sz="2800" dirty="0"/>
              <a:t>Shifting our thinking and doing</a:t>
            </a:r>
          </a:p>
          <a:p>
            <a:pPr marL="234950" indent="-234950">
              <a:buFont typeface="Arial" panose="020B0604020202020204" pitchFamily="34" charset="0"/>
              <a:buChar char="•"/>
            </a:pPr>
            <a:r>
              <a:rPr lang="en-US" sz="2800" dirty="0"/>
              <a:t>Thinking schools</a:t>
            </a:r>
          </a:p>
          <a:p>
            <a:pPr marL="234950" indent="-234950">
              <a:buFont typeface="Arial" panose="020B0604020202020204" pitchFamily="34" charset="0"/>
              <a:buChar char="•"/>
            </a:pPr>
            <a:r>
              <a:rPr lang="en-US" sz="2800" dirty="0"/>
              <a:t>Creating a thinking culture</a:t>
            </a:r>
          </a:p>
          <a:p>
            <a:pPr marL="234950" indent="-234950">
              <a:buFont typeface="Arial" panose="020B0604020202020204" pitchFamily="34" charset="0"/>
              <a:buChar char="•"/>
            </a:pPr>
            <a:r>
              <a:rPr lang="en-US" sz="2800" dirty="0"/>
              <a:t>Physical environment for metacognition</a:t>
            </a:r>
          </a:p>
          <a:p>
            <a:pPr marL="234950" indent="-234950">
              <a:buFont typeface="Arial" panose="020B0604020202020204" pitchFamily="34" charset="0"/>
              <a:buChar char="•"/>
            </a:pPr>
            <a:r>
              <a:rPr lang="en-US" sz="2800" dirty="0"/>
              <a:t>Next Steps Action Plan, Part 3, Promoting a metacognitive environment and culture</a:t>
            </a:r>
          </a:p>
          <a:p>
            <a:pPr marL="0" indent="0">
              <a:buNone/>
            </a:pPr>
            <a:endParaRPr lang="en-US" dirty="0"/>
          </a:p>
        </p:txBody>
      </p:sp>
    </p:spTree>
    <p:extLst>
      <p:ext uri="{BB962C8B-B14F-4D97-AF65-F5344CB8AC3E}">
        <p14:creationId xmlns:p14="http://schemas.microsoft.com/office/powerpoint/2010/main" val="278264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a:xfrm>
            <a:off x="838200" y="365125"/>
            <a:ext cx="11353800" cy="1097280"/>
          </a:xfrm>
        </p:spPr>
        <p:txBody>
          <a:bodyPr/>
          <a:lstStyle/>
          <a:p>
            <a:r>
              <a:rPr lang="en-US" sz="3600" dirty="0"/>
              <a:t>Part 3: </a:t>
            </a:r>
            <a:r>
              <a:rPr lang="en-US" sz="3600" dirty="0">
                <a:solidFill>
                  <a:schemeClr val="accent1"/>
                </a:solidFill>
              </a:rPr>
              <a:t>Learning Objectives</a:t>
            </a:r>
            <a:endParaRPr lang="en-US" sz="3600"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a:spcAft>
                <a:spcPts val="600"/>
              </a:spcAft>
            </a:pPr>
            <a:r>
              <a:rPr lang="en-US" sz="2800" dirty="0"/>
              <a:t>Develop an environment that promotes and supports metacognition</a:t>
            </a:r>
          </a:p>
          <a:p>
            <a:pPr>
              <a:spcAft>
                <a:spcPts val="600"/>
              </a:spcAft>
            </a:pPr>
            <a:r>
              <a:rPr lang="en-US" sz="2800" dirty="0"/>
              <a:t>Model and encourage the use of language that clearly describes thinking</a:t>
            </a:r>
          </a:p>
          <a:p>
            <a:pPr>
              <a:spcAft>
                <a:spcPts val="600"/>
              </a:spcAft>
            </a:pPr>
            <a:r>
              <a:rPr lang="en-US" sz="2800" dirty="0"/>
              <a:t>Understand the importance of allocating time, opportunities, and interactions that promote metacognitive thought</a:t>
            </a:r>
          </a:p>
          <a:p>
            <a:pPr marL="0" indent="0">
              <a:buNone/>
            </a:pPr>
            <a:endParaRPr lang="en-US" dirty="0"/>
          </a:p>
        </p:txBody>
      </p:sp>
    </p:spTree>
    <p:extLst>
      <p:ext uri="{BB962C8B-B14F-4D97-AF65-F5344CB8AC3E}">
        <p14:creationId xmlns:p14="http://schemas.microsoft.com/office/powerpoint/2010/main" val="750528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a:xfrm>
            <a:off x="838200" y="365125"/>
            <a:ext cx="11353800" cy="1097280"/>
          </a:xfrm>
        </p:spPr>
        <p:txBody>
          <a:bodyPr/>
          <a:lstStyle/>
          <a:p>
            <a:r>
              <a:rPr lang="en-US" sz="3600" dirty="0"/>
              <a:t>Part 3: </a:t>
            </a:r>
            <a:r>
              <a:rPr lang="en-US" sz="3600" dirty="0">
                <a:solidFill>
                  <a:schemeClr val="accent1"/>
                </a:solidFill>
              </a:rPr>
              <a:t>Essential Questions</a:t>
            </a:r>
            <a:endParaRPr lang="en-US" sz="3600"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a:spcAft>
                <a:spcPts val="600"/>
              </a:spcAft>
            </a:pPr>
            <a:r>
              <a:rPr lang="en-US" sz="2800" i="1" dirty="0"/>
              <a:t>Why is it important for educators to promote a culture that develops and supports metacognitive thought?</a:t>
            </a:r>
          </a:p>
          <a:p>
            <a:pPr>
              <a:spcAft>
                <a:spcPts val="600"/>
              </a:spcAft>
            </a:pPr>
            <a:r>
              <a:rPr lang="en-US" sz="2800" i="1" dirty="0"/>
              <a:t>How can educators establish and advance an environment that values and encourages reflective and high-level thinking? </a:t>
            </a:r>
          </a:p>
        </p:txBody>
      </p:sp>
    </p:spTree>
    <p:extLst>
      <p:ext uri="{BB962C8B-B14F-4D97-AF65-F5344CB8AC3E}">
        <p14:creationId xmlns:p14="http://schemas.microsoft.com/office/powerpoint/2010/main" val="780696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CA6DBA6-6B51-C5A6-CAD5-652CF2D0C917}"/>
              </a:ext>
              <a:ext uri="{C183D7F6-B498-43B3-948B-1728B52AA6E4}">
                <adec:decorative xmlns:adec="http://schemas.microsoft.com/office/drawing/2017/decorative" val="1"/>
              </a:ext>
            </a:extLst>
          </p:cNvPr>
          <p:cNvSpPr/>
          <p:nvPr/>
        </p:nvSpPr>
        <p:spPr>
          <a:xfrm>
            <a:off x="1501896" y="1401288"/>
            <a:ext cx="9188208" cy="4925953"/>
          </a:xfrm>
          <a:prstGeom prst="roundRect">
            <a:avLst>
              <a:gd name="adj" fmla="val 3751"/>
            </a:avLst>
          </a:prstGeom>
          <a:ln w="2857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8" name="Title 1">
            <a:extLst>
              <a:ext uri="{FF2B5EF4-FFF2-40B4-BE49-F238E27FC236}">
                <a16:creationId xmlns:a16="http://schemas.microsoft.com/office/drawing/2014/main" id="{6D643794-9B32-8631-250B-88F50782FD44}"/>
              </a:ext>
            </a:extLst>
          </p:cNvPr>
          <p:cNvSpPr>
            <a:spLocks noGrp="1"/>
          </p:cNvSpPr>
          <p:nvPr>
            <p:ph type="title"/>
          </p:nvPr>
        </p:nvSpPr>
        <p:spPr>
          <a:xfrm>
            <a:off x="388627" y="186419"/>
            <a:ext cx="4980138" cy="1048892"/>
          </a:xfrm>
        </p:spPr>
        <p:txBody>
          <a:bodyPr/>
          <a:lstStyle/>
          <a:p>
            <a:r>
              <a:rPr lang="en-US" sz="3600" dirty="0"/>
              <a:t>Conceptual Framework</a:t>
            </a:r>
          </a:p>
        </p:txBody>
      </p:sp>
      <p:sp>
        <p:nvSpPr>
          <p:cNvPr id="9" name="Google Shape;592;p59">
            <a:extLst>
              <a:ext uri="{FF2B5EF4-FFF2-40B4-BE49-F238E27FC236}">
                <a16:creationId xmlns:a16="http://schemas.microsoft.com/office/drawing/2014/main" id="{D49EF1CB-C8D1-057C-66A2-11FF6B5B7AE4}"/>
              </a:ext>
            </a:extLst>
          </p:cNvPr>
          <p:cNvSpPr txBox="1"/>
          <p:nvPr/>
        </p:nvSpPr>
        <p:spPr>
          <a:xfrm>
            <a:off x="3497455" y="1112897"/>
            <a:ext cx="5197091" cy="578837"/>
          </a:xfrm>
          <a:prstGeom prst="roundRect">
            <a:avLst/>
          </a:prstGeom>
          <a:solidFill>
            <a:schemeClr val="bg1"/>
          </a:solidFill>
          <a:ln w="28575"/>
        </p:spPr>
        <p:style>
          <a:lnRef idx="2">
            <a:schemeClr val="accent5"/>
          </a:lnRef>
          <a:fillRef idx="1">
            <a:schemeClr val="lt1"/>
          </a:fillRef>
          <a:effectRef idx="0">
            <a:schemeClr val="accent5"/>
          </a:effectRef>
          <a:fontRef idx="minor">
            <a:schemeClr val="dk1"/>
          </a:fontRef>
        </p:style>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Supportive Learning Environment</a:t>
            </a:r>
            <a:endParaRPr kumimoji="0" sz="28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p:txBody>
      </p:sp>
      <p:sp>
        <p:nvSpPr>
          <p:cNvPr id="10" name="Google Shape;593;p59">
            <a:extLst>
              <a:ext uri="{FF2B5EF4-FFF2-40B4-BE49-F238E27FC236}">
                <a16:creationId xmlns:a16="http://schemas.microsoft.com/office/drawing/2014/main" id="{008BBACF-7A42-9D2D-B894-7E3514565ADB}"/>
              </a:ext>
            </a:extLst>
          </p:cNvPr>
          <p:cNvSpPr txBox="1"/>
          <p:nvPr/>
        </p:nvSpPr>
        <p:spPr>
          <a:xfrm>
            <a:off x="4639530" y="5778632"/>
            <a:ext cx="2938498" cy="5232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1200" cap="none" spc="0" normalizeH="0" baseline="0" noProof="0" dirty="0">
                <a:ln>
                  <a:noFill/>
                </a:ln>
                <a:solidFill>
                  <a:prstClr val="black"/>
                </a:solidFill>
                <a:effectLst/>
                <a:uLnTx/>
                <a:uFillTx/>
                <a:latin typeface="Calibri"/>
                <a:ea typeface="Calibri"/>
                <a:cs typeface="Calibri"/>
                <a:sym typeface="Calibri"/>
              </a:rPr>
              <a:t>Two Dimensions</a:t>
            </a:r>
            <a:endParaRPr kumimoji="0"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nvGrpSpPr>
          <p:cNvPr id="12" name="Group 11" descr="Graphic illustrating conceptual framework of metacognition.">
            <a:extLst>
              <a:ext uri="{FF2B5EF4-FFF2-40B4-BE49-F238E27FC236}">
                <a16:creationId xmlns:a16="http://schemas.microsoft.com/office/drawing/2014/main" id="{62456B59-0F93-1F54-AE6C-4A8652E086A7}"/>
              </a:ext>
            </a:extLst>
          </p:cNvPr>
          <p:cNvGrpSpPr/>
          <p:nvPr/>
        </p:nvGrpSpPr>
        <p:grpSpPr>
          <a:xfrm>
            <a:off x="1779984" y="1902370"/>
            <a:ext cx="8632032" cy="3934773"/>
            <a:chOff x="1929488" y="1904010"/>
            <a:chExt cx="8632032" cy="3934773"/>
          </a:xfrm>
        </p:grpSpPr>
        <p:sp>
          <p:nvSpPr>
            <p:cNvPr id="13" name="Google Shape;588;p59">
              <a:extLst>
                <a:ext uri="{FF2B5EF4-FFF2-40B4-BE49-F238E27FC236}">
                  <a16:creationId xmlns:a16="http://schemas.microsoft.com/office/drawing/2014/main" id="{2C1130B3-9832-9B7D-05A4-B5B4158FE184}"/>
                </a:ext>
              </a:extLst>
            </p:cNvPr>
            <p:cNvSpPr txBox="1"/>
            <p:nvPr/>
          </p:nvSpPr>
          <p:spPr>
            <a:xfrm>
              <a:off x="1929488" y="3554914"/>
              <a:ext cx="3509664" cy="2283869"/>
            </a:xfrm>
            <a:prstGeom prst="roundRect">
              <a:avLst/>
            </a:prstGeom>
            <a:noFill/>
            <a:ln w="28575">
              <a:solidFill>
                <a:schemeClr val="accent1"/>
              </a:solidFill>
            </a:ln>
          </p:spPr>
          <p:txBody>
            <a:bodyPr spcFirstLastPara="1" wrap="square" lIns="91440" tIns="91440" rIns="91440" bIns="30475" anchor="t" anchorCtr="0">
              <a:noAutofit/>
            </a:bodyPr>
            <a:lstStyle/>
            <a:p>
              <a:pPr marL="0" marR="0" lvl="0" indent="0" algn="l" defTabSz="914400" rtl="0" eaLnBrk="1" fontAlgn="auto" latinLnBrk="0" hangingPunct="1">
                <a:lnSpc>
                  <a:spcPct val="90000"/>
                </a:lnSpc>
                <a:spcBef>
                  <a:spcPts val="0"/>
                </a:spcBef>
                <a:spcAft>
                  <a:spcPts val="0"/>
                </a:spcAft>
                <a:buClr>
                  <a:prstClr val="black"/>
                </a:buClr>
                <a:buSzPts val="2400"/>
                <a:buFont typeface="Calibri"/>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Knowledge of Cognition</a:t>
              </a:r>
              <a:endParaRPr kumimoji="0"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28600" marR="0" lvl="1" indent="-228600" algn="l" defTabSz="914400" rtl="0" eaLnBrk="1" fontAlgn="auto" latinLnBrk="0" hangingPunct="1">
                <a:lnSpc>
                  <a:spcPct val="90000"/>
                </a:lnSpc>
                <a:spcBef>
                  <a:spcPts val="84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Declarative</a:t>
              </a:r>
              <a:endParaRPr kumimoji="0" sz="2400" b="0" i="0" u="none" strike="noStrike" kern="1200" cap="none" spc="0" normalizeH="0" baseline="0" noProof="0" dirty="0">
                <a:ln>
                  <a:noFill/>
                </a:ln>
                <a:solidFill>
                  <a:srgbClr val="000000"/>
                </a:solidFill>
                <a:effectLst/>
                <a:uLnTx/>
                <a:uFillTx/>
                <a:latin typeface="Calibri" panose="020F0502020204030204"/>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Procedural</a:t>
              </a:r>
              <a:endParaRPr kumimoji="0" sz="2400" b="0" i="0" u="none" strike="noStrike" kern="1200" cap="none" spc="0" normalizeH="0" baseline="0" noProof="0" dirty="0">
                <a:ln>
                  <a:noFill/>
                </a:ln>
                <a:solidFill>
                  <a:srgbClr val="000000"/>
                </a:solidFill>
                <a:effectLst/>
                <a:uLnTx/>
                <a:uFillTx/>
                <a:latin typeface="Calibri" panose="020F0502020204030204"/>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Conditional</a:t>
              </a:r>
              <a:endParaRPr kumimoji="0" sz="2400" b="0" i="0" u="none" strike="noStrike" kern="1200" cap="none" spc="0" normalizeH="0" baseline="0" noProof="0" dirty="0">
                <a:ln>
                  <a:noFill/>
                </a:ln>
                <a:solidFill>
                  <a:srgbClr val="000000"/>
                </a:solidFill>
                <a:effectLst/>
                <a:uLnTx/>
                <a:uFillTx/>
                <a:latin typeface="Calibri" panose="020F0502020204030204"/>
                <a:cs typeface="Calibri" panose="020F0502020204030204" pitchFamily="34" charset="0"/>
                <a:sym typeface="Arial"/>
              </a:endParaRPr>
            </a:p>
          </p:txBody>
        </p:sp>
        <p:sp>
          <p:nvSpPr>
            <p:cNvPr id="14" name="Google Shape;591;p59">
              <a:extLst>
                <a:ext uri="{FF2B5EF4-FFF2-40B4-BE49-F238E27FC236}">
                  <a16:creationId xmlns:a16="http://schemas.microsoft.com/office/drawing/2014/main" id="{D9575F18-4EE9-7D23-D2AE-C868FAC70823}"/>
                </a:ext>
              </a:extLst>
            </p:cNvPr>
            <p:cNvSpPr txBox="1"/>
            <p:nvPr/>
          </p:nvSpPr>
          <p:spPr>
            <a:xfrm>
              <a:off x="7051856" y="3554914"/>
              <a:ext cx="3509664" cy="2283869"/>
            </a:xfrm>
            <a:prstGeom prst="roundRect">
              <a:avLst/>
            </a:prstGeom>
            <a:noFill/>
            <a:ln w="28575"/>
          </p:spPr>
          <p:style>
            <a:lnRef idx="2">
              <a:schemeClr val="accent1"/>
            </a:lnRef>
            <a:fillRef idx="1">
              <a:schemeClr val="lt1"/>
            </a:fillRef>
            <a:effectRef idx="0">
              <a:schemeClr val="accent1"/>
            </a:effectRef>
            <a:fontRef idx="minor">
              <a:schemeClr val="dk1"/>
            </a:fontRef>
          </p:style>
          <p:txBody>
            <a:bodyPr spcFirstLastPara="1" wrap="square" lIns="91440" tIns="91440" rIns="91440" bIns="30475" anchor="t" anchorCtr="0">
              <a:noAutofit/>
            </a:bodyPr>
            <a:lstStyle/>
            <a:p>
              <a:pPr marL="0" marR="0" lvl="0" indent="0" algn="l" defTabSz="914400" rtl="0" eaLnBrk="1" fontAlgn="auto" latinLnBrk="0" hangingPunct="1">
                <a:lnSpc>
                  <a:spcPct val="90000"/>
                </a:lnSpc>
                <a:spcBef>
                  <a:spcPts val="0"/>
                </a:spcBef>
                <a:spcAft>
                  <a:spcPts val="0"/>
                </a:spcAft>
                <a:buClr>
                  <a:prstClr val="black"/>
                </a:buClr>
                <a:buSzPts val="2400"/>
                <a:buFont typeface="Calibri"/>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sym typeface="Calibri"/>
                </a:rPr>
                <a:t>Regulation of Cognition</a:t>
              </a:r>
              <a:endParaRPr kumimoji="0" sz="1400" b="0" i="0" u="none" strike="noStrike" kern="120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84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Planning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Monitoring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Controlling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a:p>
              <a:pPr marL="228600" marR="0" lvl="1" indent="-228600" algn="l" defTabSz="914400" rtl="0" eaLnBrk="1" fontAlgn="auto" latinLnBrk="0" hangingPunct="1">
                <a:lnSpc>
                  <a:spcPct val="90000"/>
                </a:lnSpc>
                <a:spcBef>
                  <a:spcPts val="360"/>
                </a:spcBef>
                <a:spcAft>
                  <a:spcPts val="0"/>
                </a:spcAft>
                <a:buClr>
                  <a:prstClr val="black"/>
                </a:buClr>
                <a:buSzPts val="2400"/>
                <a:buFont typeface="Calibri"/>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libri"/>
                  <a:cs typeface="Calibri"/>
                  <a:sym typeface="Calibri"/>
                </a:rPr>
                <a:t>Evaluating</a:t>
              </a:r>
              <a:endParaRPr kumimoji="0" sz="2400" b="0" i="0" u="none" strike="noStrike" kern="1200" cap="none" spc="0" normalizeH="0" baseline="0" noProof="0" dirty="0">
                <a:ln>
                  <a:noFill/>
                </a:ln>
                <a:solidFill>
                  <a:srgbClr val="000000"/>
                </a:solidFill>
                <a:effectLst/>
                <a:uLnTx/>
                <a:uFillTx/>
                <a:latin typeface="Calibri" panose="020F0502020204030204"/>
                <a:ea typeface="Arial"/>
                <a:cs typeface="Calibri" panose="020F0502020204030204" pitchFamily="34" charset="0"/>
                <a:sym typeface="Arial"/>
              </a:endParaRPr>
            </a:p>
          </p:txBody>
        </p:sp>
        <p:pic>
          <p:nvPicPr>
            <p:cNvPr id="15" name="Graphic 14">
              <a:extLst>
                <a:ext uri="{FF2B5EF4-FFF2-40B4-BE49-F238E27FC236}">
                  <a16:creationId xmlns:a16="http://schemas.microsoft.com/office/drawing/2014/main" id="{2B5980DE-75D6-D674-319A-E6CD0A8DCA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1157" y="2684011"/>
              <a:ext cx="3147126" cy="870903"/>
            </a:xfrm>
            <a:prstGeom prst="rect">
              <a:avLst/>
            </a:prstGeom>
          </p:spPr>
        </p:pic>
        <p:pic>
          <p:nvPicPr>
            <p:cNvPr id="16" name="Graphic 15">
              <a:extLst>
                <a:ext uri="{FF2B5EF4-FFF2-40B4-BE49-F238E27FC236}">
                  <a16:creationId xmlns:a16="http://schemas.microsoft.com/office/drawing/2014/main" id="{11CAAB21-FBE8-FC4A-A283-A219BC0A8C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232725" y="2684011"/>
              <a:ext cx="3147126" cy="870903"/>
            </a:xfrm>
            <a:prstGeom prst="rect">
              <a:avLst/>
            </a:prstGeom>
          </p:spPr>
        </p:pic>
        <p:sp>
          <p:nvSpPr>
            <p:cNvPr id="17" name="Google Shape;585;p59">
              <a:extLst>
                <a:ext uri="{FF2B5EF4-FFF2-40B4-BE49-F238E27FC236}">
                  <a16:creationId xmlns:a16="http://schemas.microsoft.com/office/drawing/2014/main" id="{5C4E4364-1674-7C86-90F1-AECF54F41A9D}"/>
                </a:ext>
              </a:extLst>
            </p:cNvPr>
            <p:cNvSpPr txBox="1"/>
            <p:nvPr/>
          </p:nvSpPr>
          <p:spPr>
            <a:xfrm>
              <a:off x="4222515" y="1904010"/>
              <a:ext cx="4071537" cy="780001"/>
            </a:xfrm>
            <a:prstGeom prst="roundRect">
              <a:avLst>
                <a:gd name="adj" fmla="val 14691"/>
              </a:avLst>
            </a:prstGeom>
            <a:solidFill>
              <a:srgbClr val="005579">
                <a:alpha val="74902"/>
              </a:srgbClr>
            </a:solidFill>
            <a:ln w="28575">
              <a:solidFill>
                <a:schemeClr val="tx2"/>
              </a:solidFill>
            </a:ln>
          </p:spPr>
          <p:txBody>
            <a:bodyPr spcFirstLastPara="1" wrap="square" lIns="97150" tIns="64750" rIns="97150" bIns="64750"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5100"/>
                <a:buFont typeface="Calibri"/>
                <a:buNone/>
                <a:tabLst/>
                <a:defRPr/>
              </a:pPr>
              <a:r>
                <a:rPr kumimoji="0" lang="en-US" sz="3200" b="0" i="0" u="none" strike="noStrike" kern="1200" cap="none" spc="0" normalizeH="0" baseline="0" noProof="0" dirty="0">
                  <a:ln>
                    <a:noFill/>
                  </a:ln>
                  <a:solidFill>
                    <a:prstClr val="white"/>
                  </a:solidFill>
                  <a:effectLst/>
                  <a:uLnTx/>
                  <a:uFillTx/>
                  <a:latin typeface="Aptos" panose="020B0004020202020204" pitchFamily="34" charset="0"/>
                  <a:ea typeface="Calibri"/>
                  <a:cs typeface="Calibri"/>
                  <a:sym typeface="Calibri"/>
                </a:rPr>
                <a:t>Metacognition</a:t>
              </a:r>
              <a:endParaRPr kumimoji="0" sz="900" b="0" i="0" u="none" strike="noStrike" kern="1200" cap="none" spc="0" normalizeH="0" baseline="0" noProof="0" dirty="0">
                <a:ln>
                  <a:noFill/>
                </a:ln>
                <a:solidFill>
                  <a:srgbClr val="000000"/>
                </a:solidFill>
                <a:effectLst/>
                <a:uLnTx/>
                <a:uFillTx/>
                <a:latin typeface="Aptos" panose="020B0004020202020204" pitchFamily="34" charset="0"/>
                <a:cs typeface="Calibri" panose="020F0502020204030204" pitchFamily="34" charset="0"/>
                <a:sym typeface="Arial"/>
              </a:endParaRPr>
            </a:p>
          </p:txBody>
        </p:sp>
      </p:grpSp>
      <p:sp>
        <p:nvSpPr>
          <p:cNvPr id="3" name="Google Shape;620;p62">
            <a:extLst>
              <a:ext uri="{FF2B5EF4-FFF2-40B4-BE49-F238E27FC236}">
                <a16:creationId xmlns:a16="http://schemas.microsoft.com/office/drawing/2014/main" id="{20D0FE1C-3E56-47C3-AC4A-A603F1FB1F11}"/>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(adapted from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sym typeface="Arial"/>
              </a:rPr>
              <a:t>Peteranetz</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 2016)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dirty="0"/>
              <a:t>Pre-Read Article Discussion</a:t>
            </a:r>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a:xfrm>
            <a:off x="838199" y="1579476"/>
            <a:ext cx="10515598" cy="845066"/>
          </a:xfrm>
        </p:spPr>
        <p:txBody>
          <a:bodyPr/>
          <a:lstStyle/>
          <a:p>
            <a:pPr marL="76200" lvl="0" indent="0" algn="ctr" rtl="0">
              <a:lnSpc>
                <a:spcPct val="90000"/>
              </a:lnSpc>
              <a:spcBef>
                <a:spcPts val="1000"/>
              </a:spcBef>
              <a:spcAft>
                <a:spcPts val="0"/>
              </a:spcAft>
              <a:buSzPts val="2800"/>
              <a:buNone/>
            </a:pPr>
            <a:r>
              <a:rPr lang="en-US" sz="2800" i="1" dirty="0"/>
              <a:t>Developing A Culture of Metacognition – The Art of Teaching </a:t>
            </a:r>
          </a:p>
          <a:p>
            <a:pPr marL="76200" lvl="0" indent="0" algn="ctr" rtl="0">
              <a:lnSpc>
                <a:spcPct val="90000"/>
              </a:lnSpc>
              <a:spcBef>
                <a:spcPts val="1000"/>
              </a:spcBef>
              <a:spcAft>
                <a:spcPts val="0"/>
              </a:spcAft>
              <a:buSzPts val="2800"/>
              <a:buNone/>
            </a:pPr>
            <a:r>
              <a:rPr lang="en-US" sz="2800" i="1" dirty="0"/>
              <a:t>How To Think</a:t>
            </a:r>
          </a:p>
          <a:p>
            <a:pPr marL="114300" lvl="0" indent="0" algn="ctr" rtl="0">
              <a:lnSpc>
                <a:spcPct val="90000"/>
              </a:lnSpc>
              <a:spcBef>
                <a:spcPts val="1000"/>
              </a:spcBef>
              <a:spcAft>
                <a:spcPts val="0"/>
              </a:spcAft>
              <a:buSzPts val="1800"/>
              <a:buNone/>
            </a:pPr>
            <a:endParaRPr lang="en-US" sz="2800" dirty="0"/>
          </a:p>
          <a:p>
            <a:pPr marL="0" indent="0">
              <a:buNone/>
            </a:pPr>
            <a:endParaRPr lang="en-US" sz="2800" dirty="0"/>
          </a:p>
          <a:p>
            <a:pPr marL="0" indent="0">
              <a:buNone/>
            </a:pPr>
            <a:endParaRPr lang="en-US" dirty="0"/>
          </a:p>
        </p:txBody>
      </p:sp>
      <p:sp>
        <p:nvSpPr>
          <p:cNvPr id="8" name="Google Shape;620;p62">
            <a:extLst>
              <a:ext uri="{FF2B5EF4-FFF2-40B4-BE49-F238E27FC236}">
                <a16:creationId xmlns:a16="http://schemas.microsoft.com/office/drawing/2014/main" id="{0BA5097D-7AE1-ECA9-459D-6EFAAA7B56DD}"/>
              </a:ext>
            </a:extLst>
          </p:cNvPr>
          <p:cNvSpPr txBox="1"/>
          <p:nvPr/>
        </p:nvSpPr>
        <p:spPr>
          <a:xfrm>
            <a:off x="2322810" y="2614918"/>
            <a:ext cx="7546376"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000"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https://www.teachnkidslearn.com/developing-student-metacognition/</a:t>
            </a:r>
            <a:endParaRPr lang="en-US" sz="3200" dirty="0"/>
          </a:p>
        </p:txBody>
      </p:sp>
      <p:sp>
        <p:nvSpPr>
          <p:cNvPr id="4" name="Content Placeholder 4">
            <a:extLst>
              <a:ext uri="{FF2B5EF4-FFF2-40B4-BE49-F238E27FC236}">
                <a16:creationId xmlns:a16="http://schemas.microsoft.com/office/drawing/2014/main" id="{CAFB366B-2C26-9E70-DC7D-4B99E781473C}"/>
              </a:ext>
            </a:extLst>
          </p:cNvPr>
          <p:cNvSpPr txBox="1">
            <a:spLocks/>
          </p:cNvSpPr>
          <p:nvPr/>
        </p:nvSpPr>
        <p:spPr>
          <a:xfrm>
            <a:off x="838199" y="3348772"/>
            <a:ext cx="10515599" cy="282819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2800" b="1" dirty="0">
                <a:solidFill>
                  <a:srgbClr val="00A89E"/>
                </a:solidFill>
                <a:latin typeface="Calibri" panose="020F0502020204030204"/>
                <a:sym typeface="Arial"/>
              </a:rPr>
              <a:t>Article Discussion</a:t>
            </a:r>
            <a:endParaRPr kumimoji="0" lang="en-US" sz="2800" b="1" i="0" u="none" strike="noStrike" kern="1200" cap="none" spc="0" normalizeH="0" baseline="0" noProof="0" dirty="0">
              <a:ln>
                <a:noFill/>
              </a:ln>
              <a:solidFill>
                <a:srgbClr val="00A89E"/>
              </a:solidFill>
              <a:effectLst/>
              <a:uLnTx/>
              <a:uFillTx/>
              <a:latin typeface="Calibri" panose="020F0502020204030204"/>
              <a:ea typeface="+mn-ea"/>
              <a:cs typeface="+mn-cs"/>
              <a:sym typeface="Arial"/>
            </a:endParaRPr>
          </a:p>
          <a:p>
            <a:pPr marL="285750" marR="0" lvl="1" indent="-285750" algn="l" rtl="0">
              <a:lnSpc>
                <a:spcPct val="100000"/>
              </a:lnSpc>
              <a:spcBef>
                <a:spcPts val="0"/>
              </a:spcBef>
              <a:spcAft>
                <a:spcPts val="0"/>
              </a:spcAft>
              <a:buClr>
                <a:srgbClr val="000000"/>
              </a:buClr>
              <a:buSzPts val="2400"/>
              <a:buFont typeface="Arial"/>
              <a:buChar char="•"/>
            </a:pPr>
            <a:r>
              <a:rPr lang="en-US" sz="2800" dirty="0">
                <a:solidFill>
                  <a:srgbClr val="000000"/>
                </a:solidFill>
                <a:latin typeface="Calibri"/>
                <a:ea typeface="Calibri"/>
                <a:cs typeface="Calibri"/>
                <a:sym typeface="Calibri"/>
              </a:rPr>
              <a:t>Review/refresh the article and jot down key take-aways</a:t>
            </a:r>
          </a:p>
          <a:p>
            <a:pPr marL="285750" marR="0" lvl="1" indent="-285750" algn="l" rtl="0">
              <a:lnSpc>
                <a:spcPct val="100000"/>
              </a:lnSpc>
              <a:spcBef>
                <a:spcPts val="0"/>
              </a:spcBef>
              <a:spcAft>
                <a:spcPts val="0"/>
              </a:spcAft>
              <a:buClr>
                <a:srgbClr val="000000"/>
              </a:buClr>
              <a:buSzPts val="2400"/>
              <a:buFont typeface="Arial"/>
              <a:buChar char="•"/>
            </a:pPr>
            <a:r>
              <a:rPr lang="en-US" sz="2800" dirty="0">
                <a:solidFill>
                  <a:srgbClr val="000000"/>
                </a:solidFill>
                <a:latin typeface="Calibri"/>
                <a:ea typeface="Calibri"/>
                <a:cs typeface="Calibri"/>
                <a:sym typeface="Calibri"/>
              </a:rPr>
              <a:t>Divide into </a:t>
            </a:r>
            <a:r>
              <a:rPr lang="en-US" sz="2800" b="0" i="0" u="none" strike="noStrike" cap="none" dirty="0">
                <a:solidFill>
                  <a:srgbClr val="000000"/>
                </a:solidFill>
                <a:latin typeface="Calibri"/>
                <a:ea typeface="Calibri"/>
                <a:cs typeface="Calibri"/>
                <a:sym typeface="Calibri"/>
              </a:rPr>
              <a:t>teams of 4-6</a:t>
            </a:r>
            <a:endParaRPr lang="en-US" sz="2800" dirty="0"/>
          </a:p>
          <a:p>
            <a:pPr marL="285750" marR="0" lvl="1" indent="-285750" algn="l" rtl="0">
              <a:lnSpc>
                <a:spcPct val="100000"/>
              </a:lnSpc>
              <a:spcBef>
                <a:spcPts val="0"/>
              </a:spcBef>
              <a:spcAft>
                <a:spcPts val="0"/>
              </a:spcAft>
              <a:buClr>
                <a:srgbClr val="000000"/>
              </a:buClr>
              <a:buSzPts val="2600"/>
              <a:buFont typeface="Arial"/>
              <a:buChar char="•"/>
            </a:pPr>
            <a:r>
              <a:rPr lang="en-US" sz="2800" b="0" i="0" u="none" strike="noStrike" cap="none" dirty="0">
                <a:solidFill>
                  <a:srgbClr val="000000"/>
                </a:solidFill>
                <a:latin typeface="Calibri"/>
                <a:ea typeface="Calibri"/>
                <a:cs typeface="Calibri"/>
                <a:sym typeface="Calibri"/>
              </a:rPr>
              <a:t>Take turns sharing </a:t>
            </a:r>
            <a:r>
              <a:rPr lang="en-US" sz="2800" dirty="0">
                <a:solidFill>
                  <a:srgbClr val="000000"/>
                </a:solidFill>
              </a:rPr>
              <a:t>k</a:t>
            </a:r>
            <a:r>
              <a:rPr lang="en-US" sz="2800" b="0" i="0" u="none" strike="noStrike" cap="none" dirty="0">
                <a:solidFill>
                  <a:srgbClr val="000000"/>
                </a:solidFill>
                <a:latin typeface="Calibri"/>
                <a:ea typeface="Calibri"/>
                <a:cs typeface="Calibri"/>
                <a:sym typeface="Calibri"/>
              </a:rPr>
              <a:t>ey ideas gleaned from the article</a:t>
            </a:r>
            <a:endParaRPr lang="en-US" sz="2800" dirty="0"/>
          </a:p>
          <a:p>
            <a:pPr marL="285750" marR="0" lvl="1" indent="-285750" algn="l" rtl="0">
              <a:lnSpc>
                <a:spcPct val="100000"/>
              </a:lnSpc>
              <a:spcBef>
                <a:spcPts val="0"/>
              </a:spcBef>
              <a:spcAft>
                <a:spcPts val="0"/>
              </a:spcAft>
              <a:buClr>
                <a:srgbClr val="000000"/>
              </a:buClr>
              <a:buSzPts val="2600"/>
              <a:buFont typeface="Arial"/>
              <a:buChar char="•"/>
            </a:pPr>
            <a:r>
              <a:rPr lang="en-US" sz="2800" b="0" i="0" u="none" strike="noStrike" cap="none" dirty="0">
                <a:solidFill>
                  <a:srgbClr val="000000"/>
                </a:solidFill>
                <a:latin typeface="Calibri"/>
                <a:ea typeface="Calibri"/>
                <a:cs typeface="Calibri"/>
                <a:sym typeface="Calibri"/>
              </a:rPr>
              <a:t>The last person then summarizes all ideas expressed by their team and shares with the whole group</a:t>
            </a:r>
            <a:endParaRPr lang="en-US" sz="2800" dirty="0"/>
          </a:p>
        </p:txBody>
      </p:sp>
      <p:sp>
        <p:nvSpPr>
          <p:cNvPr id="7" name="Google Shape;620;p62">
            <a:extLst>
              <a:ext uri="{FF2B5EF4-FFF2-40B4-BE49-F238E27FC236}">
                <a16:creationId xmlns:a16="http://schemas.microsoft.com/office/drawing/2014/main" id="{1181B416-570D-573D-776D-1CE7D160E918}"/>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(Teach and Kids Learn, 2017)</a:t>
            </a:r>
          </a:p>
        </p:txBody>
      </p:sp>
    </p:spTree>
    <p:extLst>
      <p:ext uri="{BB962C8B-B14F-4D97-AF65-F5344CB8AC3E}">
        <p14:creationId xmlns:p14="http://schemas.microsoft.com/office/powerpoint/2010/main" val="1280826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0CD534-0F15-264F-FD89-452426F826D3}"/>
              </a:ext>
            </a:extLst>
          </p:cNvPr>
          <p:cNvSpPr>
            <a:spLocks noGrp="1"/>
          </p:cNvSpPr>
          <p:nvPr>
            <p:ph type="title" idx="4294967295"/>
          </p:nvPr>
        </p:nvSpPr>
        <p:spPr>
          <a:xfrm>
            <a:off x="831850" y="4589463"/>
            <a:ext cx="10515600" cy="15001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Shifting Thinking and Doing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7203798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8" name="Google Shape;381;p32">
            <a:extLst>
              <a:ext uri="{FF2B5EF4-FFF2-40B4-BE49-F238E27FC236}">
                <a16:creationId xmlns:a16="http://schemas.microsoft.com/office/drawing/2014/main" id="{5AB4D127-CF92-6558-D891-2B6B3B77FE44}"/>
              </a:ext>
            </a:extLst>
          </p:cNvPr>
          <p:cNvSpPr txBox="1">
            <a:spLocks noGrp="1"/>
          </p:cNvSpPr>
          <p:nvPr>
            <p:ph type="title" idx="4294967295"/>
          </p:nvPr>
        </p:nvSpPr>
        <p:spPr>
          <a:xfrm>
            <a:off x="563671" y="332213"/>
            <a:ext cx="10515600" cy="86836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
                <a:schemeClr val="dk1"/>
              </a:buClr>
              <a:buSzPts val="3200"/>
              <a:buFont typeface="Corbel"/>
              <a:buNone/>
              <a:tabLst/>
              <a:defRPr/>
            </a:pPr>
            <a:r>
              <a:rPr kumimoji="0" lang="en-US" sz="36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Shifting Our Thinking and Doing</a:t>
            </a:r>
          </a:p>
        </p:txBody>
      </p:sp>
      <p:pic>
        <p:nvPicPr>
          <p:cNvPr id="5" name="Graphic 4" descr="Graphic comparing traditional and metacognitive classrooms">
            <a:extLst>
              <a:ext uri="{FF2B5EF4-FFF2-40B4-BE49-F238E27FC236}">
                <a16:creationId xmlns:a16="http://schemas.microsoft.com/office/drawing/2014/main" id="{19013ACD-2486-148F-D31F-E677322536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4540" y="1455575"/>
            <a:ext cx="11496782" cy="3946849"/>
          </a:xfrm>
          <a:prstGeom prst="rect">
            <a:avLst/>
          </a:prstGeom>
        </p:spPr>
      </p:pic>
      <p:sp>
        <p:nvSpPr>
          <p:cNvPr id="6" name="Text Placeholder 2">
            <a:extLst>
              <a:ext uri="{FF2B5EF4-FFF2-40B4-BE49-F238E27FC236}">
                <a16:creationId xmlns:a16="http://schemas.microsoft.com/office/drawing/2014/main" id="{752FB1F8-EFD9-E4E5-DBE8-73C3CA2157E6}"/>
              </a:ext>
            </a:extLst>
          </p:cNvPr>
          <p:cNvSpPr txBox="1">
            <a:spLocks/>
          </p:cNvSpPr>
          <p:nvPr/>
        </p:nvSpPr>
        <p:spPr>
          <a:xfrm>
            <a:off x="425948" y="1183959"/>
            <a:ext cx="5181600" cy="4462535"/>
          </a:xfrm>
          <a:prstGeom prst="rect">
            <a:avLst/>
          </a:prstGeom>
          <a:ln w="28575">
            <a:noFill/>
          </a:ln>
        </p:spPr>
        <p:txBody>
          <a:bodyPr vert="horz" lIns="182880" tIns="182880" rIns="182880" bIns="182880" rtlCol="0" anchor="ctr">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solidFill>
                  <a:srgbClr val="000000"/>
                </a:solidFill>
                <a:latin typeface="Calibri"/>
                <a:ea typeface="Calibri"/>
                <a:cs typeface="Calibri"/>
                <a:sym typeface="Calibri"/>
              </a:rPr>
              <a:t>Traditional Classrooms</a:t>
            </a:r>
            <a:endParaRPr lang="en-US" sz="3200" dirty="0">
              <a:solidFill>
                <a:srgbClr val="000000"/>
              </a:solidFill>
              <a:latin typeface="Calibri"/>
              <a:ea typeface="Calibri"/>
              <a:cs typeface="Calibri"/>
              <a:sym typeface="Calibri"/>
            </a:endParaRPr>
          </a:p>
          <a:p>
            <a:pPr marL="250825" indent="-269875">
              <a:buClr>
                <a:srgbClr val="000000"/>
              </a:buClr>
              <a:buSzPct val="100000"/>
              <a:buFont typeface="Arial"/>
              <a:buChar char="•"/>
            </a:pPr>
            <a:r>
              <a:rPr lang="en-US" sz="2600" dirty="0">
                <a:solidFill>
                  <a:srgbClr val="000000"/>
                </a:solidFill>
                <a:ea typeface="Calibri"/>
                <a:cs typeface="Calibri"/>
                <a:sym typeface="Calibri"/>
              </a:rPr>
              <a:t>Learning is teacher driven</a:t>
            </a:r>
            <a:endParaRPr lang="en-US" sz="2600" dirty="0"/>
          </a:p>
          <a:p>
            <a:pPr marL="250825" indent="-269875">
              <a:buClr>
                <a:srgbClr val="000000"/>
              </a:buClr>
              <a:buSzPct val="100000"/>
              <a:buFont typeface="Arial"/>
              <a:buChar char="•"/>
            </a:pPr>
            <a:r>
              <a:rPr lang="en-US" sz="2600" dirty="0">
                <a:solidFill>
                  <a:srgbClr val="000000"/>
                </a:solidFill>
                <a:ea typeface="Calibri"/>
                <a:cs typeface="Calibri"/>
                <a:sym typeface="Calibri"/>
              </a:rPr>
              <a:t>Discussion focuses on what to learn, not how</a:t>
            </a:r>
            <a:endParaRPr lang="en-US" sz="2600" dirty="0"/>
          </a:p>
          <a:p>
            <a:pPr marL="250825" indent="-269875">
              <a:buClr>
                <a:srgbClr val="000000"/>
              </a:buClr>
              <a:buSzPct val="100000"/>
              <a:buFont typeface="Arial"/>
              <a:buChar char="•"/>
            </a:pPr>
            <a:r>
              <a:rPr lang="en-US" sz="2600" dirty="0">
                <a:solidFill>
                  <a:srgbClr val="000000"/>
                </a:solidFill>
                <a:ea typeface="Calibri"/>
                <a:cs typeface="Calibri"/>
                <a:sym typeface="Calibri"/>
              </a:rPr>
              <a:t>Tasks are weakly aligned to learning goals</a:t>
            </a:r>
            <a:endParaRPr lang="en-US" sz="2600" dirty="0"/>
          </a:p>
          <a:p>
            <a:pPr marL="250825" indent="-269875">
              <a:buClr>
                <a:srgbClr val="000000"/>
              </a:buClr>
              <a:buSzPct val="100000"/>
              <a:buFont typeface="Arial"/>
              <a:buChar char="•"/>
            </a:pPr>
            <a:r>
              <a:rPr lang="en-US" sz="2600" dirty="0">
                <a:solidFill>
                  <a:srgbClr val="000000"/>
                </a:solidFill>
                <a:ea typeface="Calibri"/>
                <a:cs typeface="Calibri"/>
                <a:sym typeface="Calibri"/>
              </a:rPr>
              <a:t>Few opportunities exist to review, reflect, and revise</a:t>
            </a:r>
          </a:p>
        </p:txBody>
      </p:sp>
      <p:sp>
        <p:nvSpPr>
          <p:cNvPr id="7" name="Text Placeholder 3">
            <a:extLst>
              <a:ext uri="{FF2B5EF4-FFF2-40B4-BE49-F238E27FC236}">
                <a16:creationId xmlns:a16="http://schemas.microsoft.com/office/drawing/2014/main" id="{EE144AD2-AD5C-E625-0621-DC896322C3AB}"/>
              </a:ext>
            </a:extLst>
          </p:cNvPr>
          <p:cNvSpPr txBox="1">
            <a:spLocks/>
          </p:cNvSpPr>
          <p:nvPr/>
        </p:nvSpPr>
        <p:spPr>
          <a:xfrm>
            <a:off x="6152931" y="1183959"/>
            <a:ext cx="5428421" cy="4461631"/>
          </a:xfrm>
          <a:prstGeom prst="rect">
            <a:avLst/>
          </a:prstGeom>
          <a:ln w="28575">
            <a:noFill/>
          </a:ln>
        </p:spPr>
        <p:txBody>
          <a:bodyPr vert="horz" lIns="182880" tIns="182880" rIns="182880" bIns="182880" rtlCol="0" anchor="ctr">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latin typeface="Calibri"/>
                <a:ea typeface="Calibri"/>
                <a:cs typeface="Calibri"/>
                <a:sym typeface="Calibri"/>
              </a:rPr>
              <a:t>Metacognitive Classrooms</a:t>
            </a:r>
            <a:endParaRPr lang="en-US" sz="3200" b="1" dirty="0">
              <a:solidFill>
                <a:srgbClr val="00B0F0"/>
              </a:solidFill>
              <a:latin typeface="Calibri"/>
              <a:ea typeface="Calibri"/>
              <a:cs typeface="Calibri"/>
              <a:sym typeface="Calibri"/>
            </a:endParaRPr>
          </a:p>
          <a:p>
            <a:pPr>
              <a:buClr>
                <a:srgbClr val="000000"/>
              </a:buClr>
              <a:buSzPct val="100000"/>
            </a:pPr>
            <a:r>
              <a:rPr lang="en-US" sz="2600" dirty="0">
                <a:solidFill>
                  <a:srgbClr val="000000"/>
                </a:solidFill>
                <a:ea typeface="Calibri"/>
                <a:cs typeface="Calibri"/>
                <a:sym typeface="Calibri"/>
              </a:rPr>
              <a:t>Learning is a shared responsibility</a:t>
            </a:r>
            <a:endParaRPr lang="en-US" sz="2600" dirty="0"/>
          </a:p>
          <a:p>
            <a:pPr marL="231775" indent="-231775">
              <a:buClr>
                <a:srgbClr val="000000"/>
              </a:buClr>
              <a:buSzPct val="100000"/>
              <a:buFont typeface="Arial"/>
              <a:buChar char="•"/>
            </a:pPr>
            <a:r>
              <a:rPr lang="en-US" sz="2600" dirty="0">
                <a:solidFill>
                  <a:srgbClr val="000000"/>
                </a:solidFill>
                <a:ea typeface="Calibri"/>
                <a:cs typeface="Calibri"/>
                <a:sym typeface="Calibri"/>
              </a:rPr>
              <a:t>Ways to learn are frequently discussed</a:t>
            </a:r>
          </a:p>
          <a:p>
            <a:pPr marL="231775" indent="-231775">
              <a:buClr>
                <a:srgbClr val="000000"/>
              </a:buClr>
              <a:buSzPct val="100000"/>
              <a:buFont typeface="Arial"/>
              <a:buChar char="•"/>
            </a:pPr>
            <a:r>
              <a:rPr lang="en-US" sz="2600" dirty="0">
                <a:solidFill>
                  <a:srgbClr val="000000"/>
                </a:solidFill>
              </a:rPr>
              <a:t>T</a:t>
            </a:r>
            <a:r>
              <a:rPr lang="en-US" sz="2600" dirty="0">
                <a:solidFill>
                  <a:srgbClr val="000000"/>
                </a:solidFill>
                <a:ea typeface="Calibri"/>
                <a:cs typeface="Calibri"/>
                <a:sym typeface="Calibri"/>
              </a:rPr>
              <a:t>asks are directly aligned to goals and include both content and process learning</a:t>
            </a:r>
            <a:endParaRPr lang="en-US" sz="2600" dirty="0"/>
          </a:p>
          <a:p>
            <a:pPr marL="231775" indent="-231775">
              <a:buClr>
                <a:srgbClr val="000000"/>
              </a:buClr>
              <a:buSzPct val="100000"/>
              <a:buFont typeface="Arial"/>
              <a:buChar char="•"/>
            </a:pPr>
            <a:r>
              <a:rPr lang="en-US" sz="2600" dirty="0">
                <a:solidFill>
                  <a:srgbClr val="000000"/>
                </a:solidFill>
                <a:ea typeface="Calibri"/>
                <a:cs typeface="Calibri"/>
                <a:sym typeface="Calibri"/>
              </a:rPr>
              <a:t>Learning is seen as an ongoing process</a:t>
            </a:r>
            <a:endParaRPr lang="en-US" sz="2600" dirty="0"/>
          </a:p>
        </p:txBody>
      </p:sp>
      <p:sp>
        <p:nvSpPr>
          <p:cNvPr id="2" name="Google Shape;620;p62">
            <a:extLst>
              <a:ext uri="{FF2B5EF4-FFF2-40B4-BE49-F238E27FC236}">
                <a16:creationId xmlns:a16="http://schemas.microsoft.com/office/drawing/2014/main" id="{E5E17825-F2FE-2920-E022-4C98D734E3AB}"/>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(Building Learning Power,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2" name="Title 1">
            <a:extLst>
              <a:ext uri="{FF2B5EF4-FFF2-40B4-BE49-F238E27FC236}">
                <a16:creationId xmlns:a16="http://schemas.microsoft.com/office/drawing/2014/main" id="{05AFA95E-20FA-397A-54F4-BF09F953B7EB}"/>
              </a:ext>
            </a:extLst>
          </p:cNvPr>
          <p:cNvSpPr>
            <a:spLocks noGrp="1"/>
          </p:cNvSpPr>
          <p:nvPr>
            <p:ph type="title"/>
          </p:nvPr>
        </p:nvSpPr>
        <p:spPr>
          <a:xfrm>
            <a:off x="443712" y="293580"/>
            <a:ext cx="10515600" cy="867682"/>
          </a:xfrm>
        </p:spPr>
        <p:txBody>
          <a:bodyPr/>
          <a:lstStyle/>
          <a:p>
            <a:r>
              <a:rPr lang="en-US" dirty="0"/>
              <a:t>Cultural Shifts</a:t>
            </a:r>
          </a:p>
        </p:txBody>
      </p:sp>
      <p:graphicFrame>
        <p:nvGraphicFramePr>
          <p:cNvPr id="6" name="Google Shape;396;p33">
            <a:extLst>
              <a:ext uri="{FF2B5EF4-FFF2-40B4-BE49-F238E27FC236}">
                <a16:creationId xmlns:a16="http://schemas.microsoft.com/office/drawing/2014/main" id="{19F7084B-27A0-12E0-E05C-BC6996D3B883}"/>
              </a:ext>
            </a:extLst>
          </p:cNvPr>
          <p:cNvGraphicFramePr/>
          <p:nvPr>
            <p:extLst>
              <p:ext uri="{D42A27DB-BD31-4B8C-83A1-F6EECF244321}">
                <p14:modId xmlns:p14="http://schemas.microsoft.com/office/powerpoint/2010/main" val="3973426744"/>
              </p:ext>
            </p:extLst>
          </p:nvPr>
        </p:nvGraphicFramePr>
        <p:xfrm>
          <a:off x="443712" y="1380931"/>
          <a:ext cx="11301720" cy="4056701"/>
        </p:xfrm>
        <a:graphic>
          <a:graphicData uri="http://schemas.openxmlformats.org/drawingml/2006/table">
            <a:tbl>
              <a:tblPr firstRow="1" bandRow="1">
                <a:noFill/>
                <a:tableStyleId>{908EF5EA-79DE-4FA8-80F3-7F34AE003ABA}</a:tableStyleId>
              </a:tblPr>
              <a:tblGrid>
                <a:gridCol w="2768320">
                  <a:extLst>
                    <a:ext uri="{9D8B030D-6E8A-4147-A177-3AD203B41FA5}">
                      <a16:colId xmlns:a16="http://schemas.microsoft.com/office/drawing/2014/main" val="20000"/>
                    </a:ext>
                  </a:extLst>
                </a:gridCol>
                <a:gridCol w="2989700">
                  <a:extLst>
                    <a:ext uri="{9D8B030D-6E8A-4147-A177-3AD203B41FA5}">
                      <a16:colId xmlns:a16="http://schemas.microsoft.com/office/drawing/2014/main" val="20001"/>
                    </a:ext>
                  </a:extLst>
                </a:gridCol>
                <a:gridCol w="2853025">
                  <a:extLst>
                    <a:ext uri="{9D8B030D-6E8A-4147-A177-3AD203B41FA5}">
                      <a16:colId xmlns:a16="http://schemas.microsoft.com/office/drawing/2014/main" val="20002"/>
                    </a:ext>
                  </a:extLst>
                </a:gridCol>
                <a:gridCol w="2690675">
                  <a:extLst>
                    <a:ext uri="{9D8B030D-6E8A-4147-A177-3AD203B41FA5}">
                      <a16:colId xmlns:a16="http://schemas.microsoft.com/office/drawing/2014/main" val="20003"/>
                    </a:ext>
                  </a:extLst>
                </a:gridCol>
              </a:tblGrid>
              <a:tr h="663503">
                <a:tc gridSpan="4">
                  <a:txBody>
                    <a:bodyPr/>
                    <a:lstStyle/>
                    <a:p>
                      <a:pPr marL="0" marR="0" lvl="0" indent="0" algn="ctr" rtl="0">
                        <a:lnSpc>
                          <a:spcPct val="100000"/>
                        </a:lnSpc>
                        <a:spcBef>
                          <a:spcPts val="0"/>
                        </a:spcBef>
                        <a:spcAft>
                          <a:spcPts val="0"/>
                        </a:spcAft>
                        <a:buNone/>
                      </a:pPr>
                      <a:r>
                        <a:rPr lang="en-US" sz="3200" dirty="0">
                          <a:solidFill>
                            <a:schemeClr val="tx1"/>
                          </a:solidFill>
                          <a:latin typeface="+mn-lt"/>
                          <a:cs typeface="Calibri" panose="020F0502020204030204" pitchFamily="34" charset="0"/>
                        </a:rPr>
                        <a:t>Creating a Learning Friendly Classroom</a:t>
                      </a:r>
                      <a:endParaRPr sz="3200" dirty="0">
                        <a:solidFill>
                          <a:schemeClr val="tx1"/>
                        </a:solidFill>
                        <a:latin typeface="+mn-lt"/>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FE9E7"/>
                    </a:solidFill>
                  </a:tcPr>
                </a:tc>
                <a:tc hMerge="1">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D78"/>
                    </a:solidFill>
                  </a:tcPr>
                </a:tc>
                <a:tc hMerge="1">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3FB79"/>
                    </a:solidFill>
                  </a:tcPr>
                </a:tc>
                <a:tc hMerge="1">
                  <a:txBody>
                    <a:bodyPr/>
                    <a:lstStyle/>
                    <a:p>
                      <a:pPr marL="0" marR="0" lvl="0" indent="0" algn="l" rtl="0">
                        <a:lnSpc>
                          <a:spcPct val="100000"/>
                        </a:lnSpc>
                        <a:spcBef>
                          <a:spcPts val="0"/>
                        </a:spcBef>
                        <a:spcAft>
                          <a:spcPts val="0"/>
                        </a:spcAft>
                        <a:buNone/>
                      </a:pPr>
                      <a:endParaRPr sz="1400" u="none" strike="noStrike" cap="none" dirty="0"/>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579"/>
                    </a:solidFill>
                  </a:tcPr>
                </a:tc>
                <a:extLst>
                  <a:ext uri="{0D108BD9-81ED-4DB2-BD59-A6C34878D82A}">
                    <a16:rowId xmlns:a16="http://schemas.microsoft.com/office/drawing/2014/main" val="1415909765"/>
                  </a:ext>
                </a:extLst>
              </a:tr>
              <a:tr h="1283397">
                <a:tc>
                  <a:txBody>
                    <a:bodyPr/>
                    <a:lstStyle/>
                    <a:p>
                      <a:pPr marL="0" marR="0" lvl="0" indent="0" algn="ctr" rtl="0">
                        <a:lnSpc>
                          <a:spcPct val="100000"/>
                        </a:lnSpc>
                        <a:spcBef>
                          <a:spcPts val="0"/>
                        </a:spcBef>
                        <a:spcAft>
                          <a:spcPts val="0"/>
                        </a:spcAft>
                        <a:buNone/>
                      </a:pPr>
                      <a:r>
                        <a:rPr lang="en-US" sz="3200" u="none" strike="noStrike" cap="none" dirty="0">
                          <a:solidFill>
                            <a:schemeClr val="dk1"/>
                          </a:solidFill>
                          <a:latin typeface="+mn-lt"/>
                          <a:cs typeface="Calibri" panose="020F0502020204030204" pitchFamily="34" charset="0"/>
                        </a:rPr>
                        <a:t>Relating</a:t>
                      </a:r>
                      <a:endParaRPr dirty="0">
                        <a:latin typeface="+mn-lt"/>
                      </a:endParaRPr>
                    </a:p>
                    <a:p>
                      <a:pPr marL="0" marR="0" lvl="0" indent="0" algn="ctr" rtl="0">
                        <a:lnSpc>
                          <a:spcPct val="100000"/>
                        </a:lnSpc>
                        <a:spcBef>
                          <a:spcPts val="0"/>
                        </a:spcBef>
                        <a:spcAft>
                          <a:spcPts val="0"/>
                        </a:spcAft>
                        <a:buNone/>
                      </a:pPr>
                      <a:r>
                        <a:rPr lang="en-US" sz="2400" u="none" strike="noStrike" cap="none" dirty="0">
                          <a:solidFill>
                            <a:schemeClr val="dk1"/>
                          </a:solidFill>
                          <a:latin typeface="+mn-lt"/>
                        </a:rPr>
                        <a:t>for Learning</a:t>
                      </a:r>
                      <a:endParaRPr dirty="0">
                        <a:latin typeface="+mn-lt"/>
                      </a:endParaRPr>
                    </a:p>
                  </a:txBody>
                  <a:tcPr marL="91450" marR="91450" marT="45725" marB="45725"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C3BD">
                        <a:alpha val="83922"/>
                      </a:srgbClr>
                    </a:solidFill>
                  </a:tcPr>
                </a:tc>
                <a:tc>
                  <a:txBody>
                    <a:bodyPr/>
                    <a:lstStyle/>
                    <a:p>
                      <a:pPr marL="0" marR="0" lvl="0" indent="0" algn="ctr" rtl="0">
                        <a:lnSpc>
                          <a:spcPct val="100000"/>
                        </a:lnSpc>
                        <a:spcBef>
                          <a:spcPts val="0"/>
                        </a:spcBef>
                        <a:spcAft>
                          <a:spcPts val="0"/>
                        </a:spcAft>
                        <a:buNone/>
                      </a:pPr>
                      <a:r>
                        <a:rPr lang="en-US" sz="3200" u="none" strike="noStrike" cap="none" dirty="0">
                          <a:solidFill>
                            <a:schemeClr val="dk1"/>
                          </a:solidFill>
                          <a:latin typeface="+mn-lt"/>
                          <a:cs typeface="Calibri" panose="020F0502020204030204" pitchFamily="34" charset="0"/>
                        </a:rPr>
                        <a:t>Talking</a:t>
                      </a:r>
                      <a:endParaRPr dirty="0">
                        <a:latin typeface="+mn-lt"/>
                      </a:endParaRPr>
                    </a:p>
                    <a:p>
                      <a:pPr marL="0" marR="0" lvl="0" indent="0" algn="ctr" rtl="0">
                        <a:lnSpc>
                          <a:spcPct val="100000"/>
                        </a:lnSpc>
                        <a:spcBef>
                          <a:spcPts val="0"/>
                        </a:spcBef>
                        <a:spcAft>
                          <a:spcPts val="0"/>
                        </a:spcAft>
                        <a:buNone/>
                      </a:pPr>
                      <a:r>
                        <a:rPr lang="en-US" sz="2400" u="none" strike="noStrike" cap="none" dirty="0">
                          <a:solidFill>
                            <a:schemeClr val="dk1"/>
                          </a:solidFill>
                          <a:latin typeface="+mn-lt"/>
                        </a:rPr>
                        <a:t>for Learning</a:t>
                      </a:r>
                      <a:endParaRPr dirty="0">
                        <a:latin typeface="+mn-lt"/>
                      </a:endParaRPr>
                    </a:p>
                  </a:txBody>
                  <a:tcPr marL="91450" marR="91450" marT="45725" marB="45725"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C3BD">
                        <a:alpha val="83922"/>
                      </a:srgbClr>
                    </a:solidFill>
                  </a:tcPr>
                </a:tc>
                <a:tc>
                  <a:txBody>
                    <a:bodyPr/>
                    <a:lstStyle/>
                    <a:p>
                      <a:pPr marL="0" marR="0" lvl="0" indent="0" algn="ctr" rtl="0">
                        <a:lnSpc>
                          <a:spcPct val="100000"/>
                        </a:lnSpc>
                        <a:spcBef>
                          <a:spcPts val="0"/>
                        </a:spcBef>
                        <a:spcAft>
                          <a:spcPts val="0"/>
                        </a:spcAft>
                        <a:buNone/>
                      </a:pPr>
                      <a:r>
                        <a:rPr lang="en-US" sz="3200" u="none" strike="noStrike" cap="none" dirty="0">
                          <a:solidFill>
                            <a:schemeClr val="dk1"/>
                          </a:solidFill>
                          <a:latin typeface="+mn-lt"/>
                          <a:cs typeface="Calibri" panose="020F0502020204030204" pitchFamily="34" charset="0"/>
                        </a:rPr>
                        <a:t>Constructing</a:t>
                      </a:r>
                      <a:endParaRPr dirty="0">
                        <a:latin typeface="+mn-lt"/>
                      </a:endParaRPr>
                    </a:p>
                    <a:p>
                      <a:pPr marL="0" marR="0" lvl="0" indent="0" algn="ctr" rtl="0">
                        <a:lnSpc>
                          <a:spcPct val="100000"/>
                        </a:lnSpc>
                        <a:spcBef>
                          <a:spcPts val="0"/>
                        </a:spcBef>
                        <a:spcAft>
                          <a:spcPts val="0"/>
                        </a:spcAft>
                        <a:buNone/>
                      </a:pPr>
                      <a:r>
                        <a:rPr lang="en-US" sz="2400" u="none" strike="noStrike" cap="none" dirty="0">
                          <a:solidFill>
                            <a:schemeClr val="dk1"/>
                          </a:solidFill>
                          <a:latin typeface="+mn-lt"/>
                        </a:rPr>
                        <a:t> Learning</a:t>
                      </a:r>
                      <a:endParaRPr dirty="0">
                        <a:latin typeface="+mn-lt"/>
                      </a:endParaRPr>
                    </a:p>
                  </a:txBody>
                  <a:tcPr marL="91450" marR="91450" marT="45725" marB="45725"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C3BD">
                        <a:alpha val="83922"/>
                      </a:srgbClr>
                    </a:solidFill>
                  </a:tcPr>
                </a:tc>
                <a:tc>
                  <a:txBody>
                    <a:bodyPr/>
                    <a:lstStyle/>
                    <a:p>
                      <a:pPr marL="0" marR="0" lvl="0" indent="0" algn="ctr" rtl="0">
                        <a:lnSpc>
                          <a:spcPct val="100000"/>
                        </a:lnSpc>
                        <a:spcBef>
                          <a:spcPts val="0"/>
                        </a:spcBef>
                        <a:spcAft>
                          <a:spcPts val="0"/>
                        </a:spcAft>
                        <a:buNone/>
                      </a:pPr>
                      <a:r>
                        <a:rPr lang="en-US" sz="3200" u="none" strike="noStrike" cap="none" dirty="0">
                          <a:solidFill>
                            <a:schemeClr val="dk1"/>
                          </a:solidFill>
                          <a:latin typeface="+mn-lt"/>
                          <a:cs typeface="Calibri" panose="020F0502020204030204" pitchFamily="34" charset="0"/>
                        </a:rPr>
                        <a:t>Celebrating</a:t>
                      </a:r>
                      <a:endParaRPr dirty="0">
                        <a:latin typeface="+mn-lt"/>
                      </a:endParaRPr>
                    </a:p>
                    <a:p>
                      <a:pPr marL="0" marR="0" lvl="0" indent="0" algn="ctr" rtl="0">
                        <a:lnSpc>
                          <a:spcPct val="100000"/>
                        </a:lnSpc>
                        <a:spcBef>
                          <a:spcPts val="0"/>
                        </a:spcBef>
                        <a:spcAft>
                          <a:spcPts val="0"/>
                        </a:spcAft>
                        <a:buNone/>
                      </a:pPr>
                      <a:r>
                        <a:rPr lang="en-US" sz="2400" u="none" strike="noStrike" cap="none" dirty="0">
                          <a:solidFill>
                            <a:schemeClr val="dk1"/>
                          </a:solidFill>
                          <a:latin typeface="+mn-lt"/>
                        </a:rPr>
                        <a:t>Learning</a:t>
                      </a:r>
                      <a:endParaRPr dirty="0">
                        <a:latin typeface="+mn-lt"/>
                      </a:endParaRPr>
                    </a:p>
                  </a:txBody>
                  <a:tcPr marL="91450" marR="91450" marT="45725" marB="45725" anchor="ctr">
                    <a:lnL w="285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2C3BD">
                        <a:alpha val="83922"/>
                      </a:srgbClr>
                    </a:solidFill>
                  </a:tcPr>
                </a:tc>
                <a:extLst>
                  <a:ext uri="{0D108BD9-81ED-4DB2-BD59-A6C34878D82A}">
                    <a16:rowId xmlns:a16="http://schemas.microsoft.com/office/drawing/2014/main" val="10000"/>
                  </a:ext>
                </a:extLst>
              </a:tr>
              <a:tr h="2109801">
                <a:tc>
                  <a:txBody>
                    <a:bodyPr/>
                    <a:lstStyle/>
                    <a:p>
                      <a:pPr marL="0" marR="0" lvl="0" indent="0" algn="ctr" rtl="0">
                        <a:lnSpc>
                          <a:spcPct val="100000"/>
                        </a:lnSpc>
                        <a:spcBef>
                          <a:spcPts val="0"/>
                        </a:spcBef>
                        <a:spcAft>
                          <a:spcPts val="0"/>
                        </a:spcAft>
                        <a:buNone/>
                      </a:pPr>
                      <a:r>
                        <a:rPr lang="en-US" sz="2400" u="none" strike="noStrike" cap="none" dirty="0">
                          <a:latin typeface="+mn-lt"/>
                          <a:cs typeface="Calibri" panose="020F0502020204030204" pitchFamily="34" charset="0"/>
                        </a:rPr>
                        <a:t>Learning </a:t>
                      </a:r>
                      <a:r>
                        <a:rPr lang="en-US" sz="2400" u="none" strike="noStrike" cap="none" dirty="0">
                          <a:latin typeface="+mn-lt"/>
                        </a:rPr>
                        <a:t>is a shared responsibility.</a:t>
                      </a:r>
                      <a:endParaRPr dirty="0">
                        <a:latin typeface="+mn-lt"/>
                      </a:endParaRPr>
                    </a:p>
                  </a:txBody>
                  <a:tcPr marL="91450" marR="91450" marT="45725" marB="45725" anchor="ctr">
                    <a:lnL w="127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US" sz="2400" u="none" strike="noStrike" cap="none" dirty="0">
                          <a:latin typeface="+mn-lt"/>
                          <a:cs typeface="Calibri" panose="020F0502020204030204" pitchFamily="34" charset="0"/>
                        </a:rPr>
                        <a:t>The </a:t>
                      </a:r>
                      <a:r>
                        <a:rPr lang="en-US" sz="2400" u="none" strike="noStrike" cap="none" dirty="0">
                          <a:latin typeface="+mn-lt"/>
                        </a:rPr>
                        <a:t>object of conversation is learning</a:t>
                      </a:r>
                      <a:r>
                        <a:rPr lang="en-US" sz="1400" u="none" strike="noStrike" cap="none" dirty="0">
                          <a:latin typeface="+mn-lt"/>
                        </a:rPr>
                        <a:t>.</a:t>
                      </a:r>
                      <a:endParaRPr dirty="0">
                        <a:latin typeface="+mn-lt"/>
                      </a:endParaRPr>
                    </a:p>
                  </a:txBody>
                  <a:tcPr marL="91450" marR="91450" marT="45725" marB="45725"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US" sz="2400" u="none" strike="noStrike" cap="none" dirty="0">
                          <a:solidFill>
                            <a:schemeClr val="dk1"/>
                          </a:solidFill>
                          <a:latin typeface="+mn-lt"/>
                          <a:cs typeface="Calibri" panose="020F0502020204030204" pitchFamily="34" charset="0"/>
                        </a:rPr>
                        <a:t>Tasks </a:t>
                      </a:r>
                      <a:r>
                        <a:rPr lang="en-US" sz="2400" u="none" strike="noStrike" cap="none" dirty="0">
                          <a:solidFill>
                            <a:schemeClr val="dk1"/>
                          </a:solidFill>
                          <a:latin typeface="+mn-lt"/>
                        </a:rPr>
                        <a:t>and routines feed learning habits.</a:t>
                      </a:r>
                      <a:endParaRPr dirty="0">
                        <a:latin typeface="+mn-lt"/>
                      </a:endParaRPr>
                    </a:p>
                  </a:txBody>
                  <a:tcPr marL="91450" marR="91450" marT="45725" marB="45725"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None/>
                      </a:pPr>
                      <a:r>
                        <a:rPr lang="en-US" sz="2400" u="none" strike="noStrike" cap="none" dirty="0">
                          <a:latin typeface="+mn-lt"/>
                          <a:cs typeface="Calibri" panose="020F0502020204030204" pitchFamily="34" charset="0"/>
                        </a:rPr>
                        <a:t>Learning </a:t>
                      </a:r>
                      <a:r>
                        <a:rPr lang="en-US" sz="2400" u="none" strike="noStrike" cap="none" dirty="0">
                          <a:latin typeface="+mn-lt"/>
                        </a:rPr>
                        <a:t>is the object of attention!</a:t>
                      </a:r>
                      <a:endParaRPr dirty="0">
                        <a:latin typeface="+mn-lt"/>
                      </a:endParaRPr>
                    </a:p>
                  </a:txBody>
                  <a:tcPr marL="91450" marR="91450" marT="45725" marB="45725" anchor="ctr">
                    <a:lnL w="285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 name="Google Shape;620;p62">
            <a:extLst>
              <a:ext uri="{FF2B5EF4-FFF2-40B4-BE49-F238E27FC236}">
                <a16:creationId xmlns:a16="http://schemas.microsoft.com/office/drawing/2014/main" id="{AE422B3B-A316-62F7-7290-9D8A1B400BBE}"/>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sym typeface="Arial"/>
              </a:rPr>
              <a:t>Ritchhart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 2015)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#3</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buNone/>
            </a:pPr>
            <a:r>
              <a:rPr lang="en-US" sz="2800" b="1" dirty="0"/>
              <a:t>In-person professional development suggestions</a:t>
            </a:r>
          </a:p>
          <a:p>
            <a:pPr>
              <a:spcAft>
                <a:spcPts val="0"/>
              </a:spcAft>
            </a:pPr>
            <a:r>
              <a:rPr lang="en-US" sz="2200" dirty="0"/>
              <a:t>The following estimated times for Metacognition Module parts are based on providing participants with ample time to process and reflect on content.</a:t>
            </a:r>
          </a:p>
          <a:p>
            <a:pPr lvl="1">
              <a:spcBef>
                <a:spcPts val="0"/>
              </a:spcBef>
              <a:buFont typeface="Arial" panose="020B0604020202020204" pitchFamily="34" charset="0"/>
              <a:buChar char="•"/>
            </a:pPr>
            <a:r>
              <a:rPr lang="en-US" sz="2200" dirty="0"/>
              <a:t>Part 1: Introduction and Increasing Cognitive Awareness, </a:t>
            </a:r>
            <a:r>
              <a:rPr lang="en-US" sz="2200" b="1" dirty="0">
                <a:solidFill>
                  <a:schemeClr val="accent1"/>
                </a:solidFill>
              </a:rPr>
              <a:t>2.5 hours</a:t>
            </a:r>
          </a:p>
          <a:p>
            <a:pPr lvl="1">
              <a:spcBef>
                <a:spcPts val="0"/>
              </a:spcBef>
              <a:buFont typeface="Arial" panose="020B0604020202020204" pitchFamily="34" charset="0"/>
              <a:buChar char="•"/>
            </a:pPr>
            <a:r>
              <a:rPr lang="en-US" sz="2200" dirty="0"/>
              <a:t>Part 2: Regulation of Cognition, </a:t>
            </a:r>
            <a:r>
              <a:rPr lang="en-US" sz="2200" b="1" dirty="0">
                <a:solidFill>
                  <a:schemeClr val="accent1"/>
                </a:solidFill>
              </a:rPr>
              <a:t>3 hours</a:t>
            </a:r>
          </a:p>
          <a:p>
            <a:pPr lvl="1">
              <a:spcBef>
                <a:spcPts val="0"/>
              </a:spcBef>
              <a:buFont typeface="Arial" panose="020B0604020202020204" pitchFamily="34" charset="0"/>
              <a:buChar char="•"/>
            </a:pPr>
            <a:r>
              <a:rPr lang="en-US" sz="2200" dirty="0"/>
              <a:t>Part 3: Creating a Metacognitive Climate and Environment, </a:t>
            </a:r>
            <a:r>
              <a:rPr lang="en-US" sz="2200" b="1" dirty="0">
                <a:solidFill>
                  <a:schemeClr val="accent1"/>
                </a:solidFill>
              </a:rPr>
              <a:t>2.5 hours</a:t>
            </a:r>
          </a:p>
          <a:p>
            <a:pPr marL="0" indent="0">
              <a:buNone/>
            </a:pPr>
            <a:r>
              <a:rPr lang="en-US" sz="2200" dirty="0"/>
              <a:t>		Total = </a:t>
            </a:r>
            <a:r>
              <a:rPr lang="en-US" sz="2200" b="1" dirty="0">
                <a:solidFill>
                  <a:schemeClr val="accent1"/>
                </a:solidFill>
              </a:rPr>
              <a:t>8 hours</a:t>
            </a:r>
          </a:p>
          <a:p>
            <a:r>
              <a:rPr lang="en-US" sz="2200" dirty="0"/>
              <a:t>Read the slide notes thoroughly as they provide detailed information to assist you in preparation for and delivery of the presentation. </a:t>
            </a:r>
          </a:p>
          <a:p>
            <a:r>
              <a:rPr lang="en-US" sz="2200" dirty="0"/>
              <a:t>Some reflection activities can be expanded by using the activities designated OPTIONAL.</a:t>
            </a:r>
          </a:p>
          <a:p>
            <a:pPr>
              <a:spcAft>
                <a:spcPts val="0"/>
              </a:spcAft>
            </a:pPr>
            <a:r>
              <a:rPr lang="en-US" sz="2200" dirty="0"/>
              <a:t>Breaks can be added at the presenter’s discretion. </a:t>
            </a:r>
          </a:p>
          <a:p>
            <a:pPr marL="0" indent="0">
              <a:buNone/>
            </a:pPr>
            <a:endParaRPr lang="en-US" dirty="0"/>
          </a:p>
        </p:txBody>
      </p:sp>
    </p:spTree>
    <p:extLst>
      <p:ext uri="{BB962C8B-B14F-4D97-AF65-F5344CB8AC3E}">
        <p14:creationId xmlns:p14="http://schemas.microsoft.com/office/powerpoint/2010/main" val="2400512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13" name="Title 12">
            <a:extLst>
              <a:ext uri="{FF2B5EF4-FFF2-40B4-BE49-F238E27FC236}">
                <a16:creationId xmlns:a16="http://schemas.microsoft.com/office/drawing/2014/main" id="{C7A829F9-2089-2874-40CD-F627F8B94E31}"/>
              </a:ext>
            </a:extLst>
          </p:cNvPr>
          <p:cNvSpPr>
            <a:spLocks noGrp="1"/>
          </p:cNvSpPr>
          <p:nvPr>
            <p:ph type="title"/>
          </p:nvPr>
        </p:nvSpPr>
        <p:spPr/>
        <p:txBody>
          <a:bodyPr/>
          <a:lstStyle/>
          <a:p>
            <a:r>
              <a:rPr lang="en-US" sz="4400" dirty="0"/>
              <a:t>New Roles</a:t>
            </a:r>
            <a:endParaRPr lang="en-US" dirty="0"/>
          </a:p>
        </p:txBody>
      </p:sp>
      <p:sp>
        <p:nvSpPr>
          <p:cNvPr id="14" name="Text Placeholder 13">
            <a:extLst>
              <a:ext uri="{FF2B5EF4-FFF2-40B4-BE49-F238E27FC236}">
                <a16:creationId xmlns:a16="http://schemas.microsoft.com/office/drawing/2014/main" id="{53E6B8CF-4FEF-E57B-B356-F426C862407E}"/>
              </a:ext>
            </a:extLst>
          </p:cNvPr>
          <p:cNvSpPr>
            <a:spLocks noGrp="1"/>
          </p:cNvSpPr>
          <p:nvPr>
            <p:ph type="body" idx="4294967295"/>
          </p:nvPr>
        </p:nvSpPr>
        <p:spPr>
          <a:xfrm>
            <a:off x="666750" y="1306513"/>
            <a:ext cx="5157788" cy="823912"/>
          </a:xfrm>
        </p:spPr>
        <p:txBody>
          <a:bodyPr anchor="ctr"/>
          <a:lstStyle/>
          <a:p>
            <a:pPr marL="0" indent="0" algn="ctr">
              <a:buNone/>
            </a:pPr>
            <a:r>
              <a:rPr lang="en-US" sz="3600" b="1" dirty="0">
                <a:solidFill>
                  <a:schemeClr val="accent1"/>
                </a:solidFill>
              </a:rPr>
              <a:t>Learners</a:t>
            </a:r>
          </a:p>
        </p:txBody>
      </p:sp>
      <p:sp>
        <p:nvSpPr>
          <p:cNvPr id="15" name="Content Placeholder 14">
            <a:extLst>
              <a:ext uri="{FF2B5EF4-FFF2-40B4-BE49-F238E27FC236}">
                <a16:creationId xmlns:a16="http://schemas.microsoft.com/office/drawing/2014/main" id="{A9D8982C-2B36-8D8B-38FD-5B0BE065FC76}"/>
              </a:ext>
            </a:extLst>
          </p:cNvPr>
          <p:cNvSpPr>
            <a:spLocks noGrp="1"/>
          </p:cNvSpPr>
          <p:nvPr>
            <p:ph sz="half" idx="4294967295"/>
          </p:nvPr>
        </p:nvSpPr>
        <p:spPr>
          <a:xfrm>
            <a:off x="691417" y="2130425"/>
            <a:ext cx="5157788" cy="3684588"/>
          </a:xfrm>
        </p:spPr>
        <p:txBody>
          <a:bodyPr/>
          <a:lstStyle/>
          <a:p>
            <a:pPr marL="234950" lvl="1" indent="-234950">
              <a:lnSpc>
                <a:spcPct val="90000"/>
              </a:lnSpc>
              <a:buSzPts val="1800"/>
              <a:buFont typeface="Arial" panose="020B0604020202020204" pitchFamily="34" charset="0"/>
              <a:buChar char="•"/>
            </a:pPr>
            <a:r>
              <a:rPr lang="en-US" sz="2400" dirty="0">
                <a:solidFill>
                  <a:srgbClr val="333333"/>
                </a:solidFill>
                <a:latin typeface="Calibri"/>
                <a:ea typeface="Calibri"/>
                <a:cs typeface="Calibri"/>
                <a:sym typeface="Calibri"/>
              </a:rPr>
              <a:t>D</a:t>
            </a:r>
            <a:r>
              <a:rPr lang="en-US" sz="2400" b="0" i="0" dirty="0">
                <a:solidFill>
                  <a:srgbClr val="333333"/>
                </a:solidFill>
                <a:latin typeface="Calibri"/>
                <a:ea typeface="Calibri"/>
                <a:cs typeface="Calibri"/>
                <a:sym typeface="Calibri"/>
              </a:rPr>
              <a:t>o more of the thinking</a:t>
            </a:r>
            <a:endParaRPr lang="en-US" sz="2400" b="0" i="0" dirty="0">
              <a:solidFill>
                <a:srgbClr val="333333"/>
              </a:solidFill>
            </a:endParaRPr>
          </a:p>
          <a:p>
            <a:pPr marL="234950" lvl="1" indent="-234950">
              <a:lnSpc>
                <a:spcPct val="90000"/>
              </a:lnSpc>
              <a:buSzPts val="1800"/>
              <a:buFont typeface="Arial" panose="020B0604020202020204" pitchFamily="34" charset="0"/>
              <a:buChar char="•"/>
            </a:pPr>
            <a:r>
              <a:rPr lang="en-US" sz="2400" dirty="0">
                <a:solidFill>
                  <a:srgbClr val="333333"/>
                </a:solidFill>
                <a:latin typeface="Calibri"/>
                <a:ea typeface="Calibri"/>
                <a:cs typeface="Calibri"/>
                <a:sym typeface="Calibri"/>
              </a:rPr>
              <a:t>Co</a:t>
            </a:r>
            <a:r>
              <a:rPr lang="en-US" sz="2400" b="0" i="0" dirty="0">
                <a:solidFill>
                  <a:srgbClr val="333333"/>
                </a:solidFill>
                <a:latin typeface="Calibri"/>
                <a:ea typeface="Calibri"/>
                <a:cs typeface="Calibri"/>
                <a:sym typeface="Calibri"/>
              </a:rPr>
              <a:t>llaborate and talk about how they understand things</a:t>
            </a:r>
            <a:endParaRPr lang="en-US" sz="2400" b="0" i="0" dirty="0"/>
          </a:p>
          <a:p>
            <a:pPr marL="234950" lvl="1" indent="-234950">
              <a:lnSpc>
                <a:spcPct val="90000"/>
              </a:lnSpc>
              <a:buSzPts val="1800"/>
              <a:buFont typeface="Arial" panose="020B0604020202020204" pitchFamily="34" charset="0"/>
              <a:buChar char="•"/>
            </a:pPr>
            <a:r>
              <a:rPr lang="en-US" sz="2400" dirty="0">
                <a:solidFill>
                  <a:srgbClr val="333333"/>
                </a:solidFill>
                <a:latin typeface="Calibri"/>
                <a:ea typeface="Calibri"/>
                <a:cs typeface="Calibri"/>
                <a:sym typeface="Calibri"/>
              </a:rPr>
              <a:t>D</a:t>
            </a:r>
            <a:r>
              <a:rPr lang="en-US" sz="2400" b="0" i="0" dirty="0">
                <a:solidFill>
                  <a:srgbClr val="333333"/>
                </a:solidFill>
                <a:latin typeface="Calibri"/>
                <a:ea typeface="Calibri"/>
                <a:cs typeface="Calibri"/>
                <a:sym typeface="Calibri"/>
              </a:rPr>
              <a:t>evelop curiosity, perseverance, and open-mindedness</a:t>
            </a:r>
            <a:endParaRPr lang="en-US" sz="2400" b="0" i="0" dirty="0"/>
          </a:p>
          <a:p>
            <a:pPr marL="234950" lvl="1" indent="-234950">
              <a:lnSpc>
                <a:spcPct val="90000"/>
              </a:lnSpc>
              <a:buSzPts val="1800"/>
              <a:buFont typeface="Arial" panose="020B0604020202020204" pitchFamily="34" charset="0"/>
              <a:buChar char="•"/>
            </a:pPr>
            <a:r>
              <a:rPr lang="en-US" sz="2400" dirty="0">
                <a:solidFill>
                  <a:srgbClr val="333333"/>
                </a:solidFill>
                <a:latin typeface="Calibri"/>
                <a:ea typeface="Calibri"/>
                <a:cs typeface="Calibri"/>
                <a:sym typeface="Calibri"/>
              </a:rPr>
              <a:t>Monitor</a:t>
            </a:r>
            <a:r>
              <a:rPr lang="en-US" sz="2400" b="0" i="0" dirty="0">
                <a:solidFill>
                  <a:srgbClr val="333333"/>
                </a:solidFill>
                <a:latin typeface="Calibri"/>
                <a:ea typeface="Calibri"/>
                <a:cs typeface="Calibri"/>
                <a:sym typeface="Calibri"/>
              </a:rPr>
              <a:t> and assess their work</a:t>
            </a:r>
            <a:endParaRPr lang="en-US" sz="2400" b="0" i="0" dirty="0"/>
          </a:p>
          <a:p>
            <a:pPr marL="234950" lvl="1" indent="-234950">
              <a:lnSpc>
                <a:spcPct val="90000"/>
              </a:lnSpc>
              <a:buSzPts val="1800"/>
              <a:buFont typeface="Arial" panose="020B0604020202020204" pitchFamily="34" charset="0"/>
              <a:buChar char="•"/>
            </a:pPr>
            <a:r>
              <a:rPr lang="en-US" sz="2400" dirty="0">
                <a:solidFill>
                  <a:srgbClr val="333333"/>
                </a:solidFill>
                <a:latin typeface="Calibri"/>
                <a:ea typeface="Calibri"/>
                <a:cs typeface="Calibri"/>
                <a:sym typeface="Calibri"/>
              </a:rPr>
              <a:t>Value </a:t>
            </a:r>
            <a:r>
              <a:rPr lang="en-US" sz="2400" b="0" i="0" dirty="0">
                <a:solidFill>
                  <a:srgbClr val="333333"/>
                </a:solidFill>
                <a:latin typeface="Calibri"/>
                <a:ea typeface="Calibri"/>
                <a:cs typeface="Calibri"/>
                <a:sym typeface="Calibri"/>
              </a:rPr>
              <a:t>mistakes, challenge, and feedback</a:t>
            </a:r>
            <a:endParaRPr lang="en-US" sz="2400" b="0" i="0" dirty="0">
              <a:solidFill>
                <a:srgbClr val="333333"/>
              </a:solidFill>
            </a:endParaRPr>
          </a:p>
          <a:p>
            <a:pPr marL="234950" lvl="1" indent="-234950">
              <a:lnSpc>
                <a:spcPct val="90000"/>
              </a:lnSpc>
              <a:buSzPts val="1800"/>
              <a:buFont typeface="Arial" panose="020B0604020202020204" pitchFamily="34" charset="0"/>
              <a:buChar char="•"/>
            </a:pPr>
            <a:r>
              <a:rPr lang="en-US" sz="2400" dirty="0">
                <a:latin typeface="Calibri"/>
                <a:ea typeface="Calibri"/>
                <a:cs typeface="Calibri"/>
                <a:sym typeface="Calibri"/>
              </a:rPr>
              <a:t>Regulate and improve their own learning</a:t>
            </a:r>
            <a:endParaRPr lang="en-US" sz="2400" dirty="0"/>
          </a:p>
        </p:txBody>
      </p:sp>
      <p:sp>
        <p:nvSpPr>
          <p:cNvPr id="16" name="Text Placeholder 15">
            <a:extLst>
              <a:ext uri="{FF2B5EF4-FFF2-40B4-BE49-F238E27FC236}">
                <a16:creationId xmlns:a16="http://schemas.microsoft.com/office/drawing/2014/main" id="{7B0C0115-172C-A69C-8026-BBC81B192BBD}"/>
              </a:ext>
            </a:extLst>
          </p:cNvPr>
          <p:cNvSpPr>
            <a:spLocks noGrp="1"/>
          </p:cNvSpPr>
          <p:nvPr>
            <p:ph type="body" sz="quarter" idx="4294967295"/>
          </p:nvPr>
        </p:nvSpPr>
        <p:spPr>
          <a:xfrm>
            <a:off x="6170613" y="1306513"/>
            <a:ext cx="5183187" cy="823912"/>
          </a:xfrm>
        </p:spPr>
        <p:txBody>
          <a:bodyPr anchor="ctr"/>
          <a:lstStyle/>
          <a:p>
            <a:pPr marL="0" indent="0" algn="ctr">
              <a:buNone/>
            </a:pPr>
            <a:r>
              <a:rPr lang="en-US" sz="3600" b="1" dirty="0">
                <a:solidFill>
                  <a:schemeClr val="accent1"/>
                </a:solidFill>
              </a:rPr>
              <a:t>Teachers</a:t>
            </a:r>
            <a:endParaRPr lang="en-US" sz="3600" dirty="0"/>
          </a:p>
        </p:txBody>
      </p:sp>
      <p:sp>
        <p:nvSpPr>
          <p:cNvPr id="17" name="Content Placeholder 16">
            <a:extLst>
              <a:ext uri="{FF2B5EF4-FFF2-40B4-BE49-F238E27FC236}">
                <a16:creationId xmlns:a16="http://schemas.microsoft.com/office/drawing/2014/main" id="{92144DEA-6A74-0DA0-98B4-9E851A7CDDDF}"/>
              </a:ext>
            </a:extLst>
          </p:cNvPr>
          <p:cNvSpPr>
            <a:spLocks noGrp="1"/>
          </p:cNvSpPr>
          <p:nvPr>
            <p:ph sz="quarter" idx="4294967295"/>
          </p:nvPr>
        </p:nvSpPr>
        <p:spPr>
          <a:xfrm>
            <a:off x="6342797" y="2130425"/>
            <a:ext cx="5183187" cy="3684588"/>
          </a:xfrm>
        </p:spPr>
        <p:txBody>
          <a:bodyPr/>
          <a:lstStyle/>
          <a:p>
            <a:pPr marL="346075" lvl="0" indent="-231775" algn="l" rtl="0">
              <a:lnSpc>
                <a:spcPct val="90000"/>
              </a:lnSpc>
              <a:spcBef>
                <a:spcPts val="1000"/>
              </a:spcBef>
              <a:spcAft>
                <a:spcPts val="0"/>
              </a:spcAft>
              <a:buClr>
                <a:schemeClr val="dk1"/>
              </a:buClr>
              <a:buSzPts val="1800"/>
              <a:buChar char="•"/>
            </a:pPr>
            <a:r>
              <a:rPr lang="en-US" dirty="0">
                <a:solidFill>
                  <a:srgbClr val="333333"/>
                </a:solidFill>
                <a:latin typeface="Calibri"/>
                <a:ea typeface="Calibri"/>
                <a:cs typeface="Calibri"/>
                <a:sym typeface="Calibri"/>
              </a:rPr>
              <a:t>A</a:t>
            </a:r>
            <a:r>
              <a:rPr lang="en-US" b="0" i="0" dirty="0">
                <a:solidFill>
                  <a:srgbClr val="333333"/>
                </a:solidFill>
                <a:latin typeface="Calibri"/>
                <a:ea typeface="Calibri"/>
                <a:cs typeface="Calibri"/>
                <a:sym typeface="Calibri"/>
              </a:rPr>
              <a:t>ct as learning coaches</a:t>
            </a:r>
            <a:endParaRPr lang="en-US" dirty="0"/>
          </a:p>
          <a:p>
            <a:pPr marL="346075" lvl="0" indent="-231775" algn="l" rtl="0">
              <a:lnSpc>
                <a:spcPct val="90000"/>
              </a:lnSpc>
              <a:spcBef>
                <a:spcPts val="1000"/>
              </a:spcBef>
              <a:spcAft>
                <a:spcPts val="0"/>
              </a:spcAft>
              <a:buClr>
                <a:schemeClr val="dk1"/>
              </a:buClr>
              <a:buSzPts val="1800"/>
              <a:buChar char="•"/>
            </a:pPr>
            <a:r>
              <a:rPr lang="en-US" b="0" i="0" dirty="0">
                <a:solidFill>
                  <a:srgbClr val="333333"/>
                </a:solidFill>
                <a:latin typeface="Calibri"/>
                <a:ea typeface="Calibri"/>
                <a:cs typeface="Calibri"/>
                <a:sym typeface="Calibri"/>
              </a:rPr>
              <a:t>Model thinking processes</a:t>
            </a:r>
            <a:endParaRPr lang="en-US" dirty="0"/>
          </a:p>
          <a:p>
            <a:pPr marL="346075" lvl="0" indent="-231775" algn="l" rtl="0">
              <a:lnSpc>
                <a:spcPct val="90000"/>
              </a:lnSpc>
              <a:spcBef>
                <a:spcPts val="1000"/>
              </a:spcBef>
              <a:spcAft>
                <a:spcPts val="0"/>
              </a:spcAft>
              <a:buClr>
                <a:schemeClr val="dk1"/>
              </a:buClr>
              <a:buSzPts val="1800"/>
              <a:buChar char="•"/>
            </a:pPr>
            <a:r>
              <a:rPr lang="en-US" dirty="0">
                <a:solidFill>
                  <a:srgbClr val="333333"/>
                </a:solidFill>
                <a:latin typeface="Calibri"/>
                <a:ea typeface="Calibri"/>
                <a:cs typeface="Calibri"/>
                <a:sym typeface="Calibri"/>
              </a:rPr>
              <a:t>Design rigorous lessons</a:t>
            </a:r>
            <a:r>
              <a:rPr lang="en-US" b="0" i="0" dirty="0">
                <a:solidFill>
                  <a:srgbClr val="333333"/>
                </a:solidFill>
                <a:latin typeface="Calibri"/>
                <a:ea typeface="Calibri"/>
                <a:cs typeface="Calibri"/>
                <a:sym typeface="Calibri"/>
              </a:rPr>
              <a:t> that get student</a:t>
            </a:r>
            <a:r>
              <a:rPr lang="en-US" dirty="0">
                <a:solidFill>
                  <a:srgbClr val="333333"/>
                </a:solidFill>
              </a:rPr>
              <a:t>s</a:t>
            </a:r>
            <a:r>
              <a:rPr lang="en-US" b="0" i="0" dirty="0">
                <a:solidFill>
                  <a:srgbClr val="333333"/>
                </a:solidFill>
                <a:latin typeface="Calibri"/>
                <a:ea typeface="Calibri"/>
                <a:cs typeface="Calibri"/>
                <a:sym typeface="Calibri"/>
              </a:rPr>
              <a:t> thinking and learning for themselves</a:t>
            </a:r>
            <a:endParaRPr lang="en-US" dirty="0"/>
          </a:p>
          <a:p>
            <a:pPr marL="346075" lvl="0" indent="-231775" algn="l" rtl="0">
              <a:lnSpc>
                <a:spcPct val="90000"/>
              </a:lnSpc>
              <a:spcBef>
                <a:spcPts val="1000"/>
              </a:spcBef>
              <a:spcAft>
                <a:spcPts val="0"/>
              </a:spcAft>
              <a:buClr>
                <a:schemeClr val="dk1"/>
              </a:buClr>
              <a:buSzPts val="1800"/>
              <a:buChar char="•"/>
            </a:pPr>
            <a:r>
              <a:rPr lang="en-US" dirty="0">
                <a:solidFill>
                  <a:srgbClr val="333333"/>
                </a:solidFill>
                <a:latin typeface="Calibri"/>
                <a:ea typeface="Calibri"/>
                <a:cs typeface="Calibri"/>
                <a:sym typeface="Calibri"/>
              </a:rPr>
              <a:t>E</a:t>
            </a:r>
            <a:r>
              <a:rPr lang="en-US" b="0" i="0" dirty="0">
                <a:solidFill>
                  <a:srgbClr val="333333"/>
                </a:solidFill>
                <a:latin typeface="Calibri"/>
                <a:ea typeface="Calibri"/>
                <a:cs typeface="Calibri"/>
                <a:sym typeface="Calibri"/>
              </a:rPr>
              <a:t>ncourage students </a:t>
            </a:r>
            <a:r>
              <a:rPr lang="en-US" dirty="0">
                <a:solidFill>
                  <a:srgbClr val="333333"/>
                </a:solidFill>
              </a:rPr>
              <a:t>to </a:t>
            </a:r>
            <a:r>
              <a:rPr lang="en-US" b="0" i="0" dirty="0">
                <a:solidFill>
                  <a:srgbClr val="333333"/>
                </a:solidFill>
                <a:latin typeface="Calibri"/>
                <a:ea typeface="Calibri"/>
                <a:cs typeface="Calibri"/>
                <a:sym typeface="Calibri"/>
              </a:rPr>
              <a:t>explore  challenging questions</a:t>
            </a:r>
            <a:r>
              <a:rPr lang="en-US" dirty="0">
                <a:solidFill>
                  <a:srgbClr val="333333"/>
                </a:solidFill>
              </a:rPr>
              <a:t> and problems</a:t>
            </a:r>
            <a:endParaRPr lang="en-US" dirty="0"/>
          </a:p>
          <a:p>
            <a:pPr marL="346075" lvl="0" indent="-231775" algn="l" rtl="0">
              <a:lnSpc>
                <a:spcPct val="90000"/>
              </a:lnSpc>
              <a:spcBef>
                <a:spcPts val="1000"/>
              </a:spcBef>
              <a:spcAft>
                <a:spcPts val="0"/>
              </a:spcAft>
              <a:buClr>
                <a:schemeClr val="dk1"/>
              </a:buClr>
              <a:buSzPts val="1800"/>
              <a:buChar char="•"/>
            </a:pPr>
            <a:r>
              <a:rPr lang="en-US" b="0" i="0" dirty="0">
                <a:solidFill>
                  <a:srgbClr val="333333"/>
                </a:solidFill>
                <a:latin typeface="Calibri" panose="020F0502020204030204" pitchFamily="34" charset="0"/>
                <a:ea typeface="Open Sans"/>
                <a:cs typeface="Calibri" panose="020F0502020204030204" pitchFamily="34" charset="0"/>
                <a:sym typeface="Open Sans"/>
              </a:rPr>
              <a:t> </a:t>
            </a:r>
            <a:r>
              <a:rPr lang="en-US" b="0" i="0" dirty="0">
                <a:solidFill>
                  <a:srgbClr val="333333"/>
                </a:solidFill>
                <a:latin typeface="Calibri"/>
                <a:ea typeface="Calibri"/>
                <a:cs typeface="Calibri"/>
                <a:sym typeface="Calibri"/>
              </a:rPr>
              <a:t>Enable students to become regulators of their own learning</a:t>
            </a:r>
            <a:endParaRPr lang="en-US" dirty="0">
              <a:latin typeface="Calibri"/>
              <a:ea typeface="Calibri"/>
              <a:cs typeface="Calibri"/>
              <a:sym typeface="Calibri"/>
            </a:endParaRPr>
          </a:p>
        </p:txBody>
      </p:sp>
      <p:cxnSp>
        <p:nvCxnSpPr>
          <p:cNvPr id="19" name="Straight Connector 18">
            <a:extLst>
              <a:ext uri="{FF2B5EF4-FFF2-40B4-BE49-F238E27FC236}">
                <a16:creationId xmlns:a16="http://schemas.microsoft.com/office/drawing/2014/main" id="{FE39E296-1398-D686-66F3-934B2BF6F568}"/>
              </a:ext>
              <a:ext uri="{C183D7F6-B498-43B3-948B-1728B52AA6E4}">
                <adec:decorative xmlns:adec="http://schemas.microsoft.com/office/drawing/2017/decorative" val="1"/>
              </a:ext>
            </a:extLst>
          </p:cNvPr>
          <p:cNvCxnSpPr>
            <a:cxnSpLocks/>
          </p:cNvCxnSpPr>
          <p:nvPr/>
        </p:nvCxnSpPr>
        <p:spPr>
          <a:xfrm>
            <a:off x="5997575" y="1495425"/>
            <a:ext cx="0" cy="464411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 name="Google Shape;620;p62">
            <a:extLst>
              <a:ext uri="{FF2B5EF4-FFF2-40B4-BE49-F238E27FC236}">
                <a16:creationId xmlns:a16="http://schemas.microsoft.com/office/drawing/2014/main" id="{1DD1716C-C8E6-1E99-70F8-2A625917302D}"/>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(Building Learning Power, 2018)</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4400" dirty="0"/>
              <a:t>Supporting a Metacognitive Environment</a:t>
            </a:r>
            <a:endParaRPr lang="en-US"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marL="234950" indent="-234950">
              <a:spcAft>
                <a:spcPts val="600"/>
              </a:spcAft>
              <a:buFont typeface="Arial" panose="020B0604020202020204" pitchFamily="34" charset="0"/>
              <a:buChar char="•"/>
            </a:pPr>
            <a:r>
              <a:rPr lang="en-US" sz="2800" dirty="0"/>
              <a:t>Create a culture where students feel connected and supported</a:t>
            </a:r>
          </a:p>
          <a:p>
            <a:pPr marL="234950" indent="-234950">
              <a:spcAft>
                <a:spcPts val="600"/>
              </a:spcAft>
              <a:buFont typeface="Arial" panose="020B0604020202020204" pitchFamily="34" charset="0"/>
              <a:buChar char="•"/>
            </a:pPr>
            <a:r>
              <a:rPr lang="en-US" sz="2800" dirty="0"/>
              <a:t>Instill a positive approach to learning so students become self-directed and intrinsically motivated learners</a:t>
            </a:r>
          </a:p>
          <a:p>
            <a:pPr marL="234950" indent="-234950">
              <a:spcAft>
                <a:spcPts val="600"/>
              </a:spcAft>
              <a:buFont typeface="Arial" panose="020B0604020202020204" pitchFamily="34" charset="0"/>
              <a:buChar char="•"/>
            </a:pPr>
            <a:r>
              <a:rPr lang="en-US" sz="2800" dirty="0"/>
              <a:t>Provide clear performance goals</a:t>
            </a:r>
          </a:p>
          <a:p>
            <a:pPr marL="234950" indent="-234950">
              <a:spcAft>
                <a:spcPts val="600"/>
              </a:spcAft>
              <a:buFont typeface="Arial" panose="020B0604020202020204" pitchFamily="34" charset="0"/>
              <a:buChar char="•"/>
            </a:pPr>
            <a:r>
              <a:rPr lang="en-US" sz="2800" dirty="0"/>
              <a:t>Show students models and examples of how work is evaluated</a:t>
            </a:r>
          </a:p>
          <a:p>
            <a:pPr marL="0" indent="0">
              <a:buNone/>
            </a:pPr>
            <a:endParaRPr lang="en-US" dirty="0"/>
          </a:p>
        </p:txBody>
      </p:sp>
      <p:sp>
        <p:nvSpPr>
          <p:cNvPr id="4" name="Google Shape;620;p62">
            <a:extLst>
              <a:ext uri="{FF2B5EF4-FFF2-40B4-BE49-F238E27FC236}">
                <a16:creationId xmlns:a16="http://schemas.microsoft.com/office/drawing/2014/main" id="{672576D3-1C2A-C280-A27F-F3D3931F949B}"/>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Teach &amp; Kids Learn,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73878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3D0E-5B95-9291-5247-112219DEBFC5}"/>
              </a:ext>
            </a:extLst>
          </p:cNvPr>
          <p:cNvSpPr>
            <a:spLocks noGrp="1"/>
          </p:cNvSpPr>
          <p:nvPr>
            <p:ph type="title"/>
          </p:nvPr>
        </p:nvSpPr>
        <p:spPr/>
        <p:txBody>
          <a:bodyPr/>
          <a:lstStyle/>
          <a:p>
            <a:r>
              <a:rPr lang="en-US" sz="4400" dirty="0"/>
              <a:t>Supporting a Metacognitive Environment</a:t>
            </a:r>
            <a:endParaRPr lang="en-US" dirty="0"/>
          </a:p>
        </p:txBody>
      </p:sp>
      <p:sp>
        <p:nvSpPr>
          <p:cNvPr id="3" name="Content Placeholder 2">
            <a:extLst>
              <a:ext uri="{FF2B5EF4-FFF2-40B4-BE49-F238E27FC236}">
                <a16:creationId xmlns:a16="http://schemas.microsoft.com/office/drawing/2014/main" id="{3DC560AE-6C24-49A4-4CCD-55BFD00F5F4B}"/>
              </a:ext>
            </a:extLst>
          </p:cNvPr>
          <p:cNvSpPr>
            <a:spLocks noGrp="1"/>
          </p:cNvSpPr>
          <p:nvPr>
            <p:ph idx="1"/>
          </p:nvPr>
        </p:nvSpPr>
        <p:spPr/>
        <p:txBody>
          <a:bodyPr/>
          <a:lstStyle/>
          <a:p>
            <a:pPr marL="234950" indent="-234950">
              <a:spcAft>
                <a:spcPts val="600"/>
              </a:spcAft>
              <a:buFont typeface="Arial" panose="020B0604020202020204" pitchFamily="34" charset="0"/>
              <a:buChar char="•"/>
            </a:pPr>
            <a:r>
              <a:rPr lang="en-US" sz="2800" dirty="0"/>
              <a:t>Provide knowledge and learner centered complex tasks</a:t>
            </a:r>
          </a:p>
          <a:p>
            <a:pPr marL="234950" indent="-234950">
              <a:spcAft>
                <a:spcPts val="600"/>
              </a:spcAft>
              <a:buFont typeface="Arial" panose="020B0604020202020204" pitchFamily="34" charset="0"/>
              <a:buChar char="•"/>
            </a:pPr>
            <a:r>
              <a:rPr lang="en-US" sz="2800" dirty="0"/>
              <a:t>Give students opportunities to regularly review and analyze their work </a:t>
            </a:r>
          </a:p>
          <a:p>
            <a:pPr marL="234950" indent="-234950">
              <a:spcAft>
                <a:spcPts val="600"/>
              </a:spcAft>
              <a:buFont typeface="Arial" panose="020B0604020202020204" pitchFamily="34" charset="0"/>
              <a:buChar char="•"/>
            </a:pPr>
            <a:r>
              <a:rPr lang="en-US" sz="2800" dirty="0"/>
              <a:t>Provide opportunities to revisit work to revise and improve</a:t>
            </a:r>
          </a:p>
          <a:p>
            <a:pPr marL="234950" indent="-234950">
              <a:spcAft>
                <a:spcPts val="600"/>
              </a:spcAft>
              <a:buFont typeface="Arial" panose="020B0604020202020204" pitchFamily="34" charset="0"/>
              <a:buChar char="•"/>
            </a:pPr>
            <a:r>
              <a:rPr lang="en-US" sz="2800" dirty="0"/>
              <a:t>Use student and teacher modelling to illustrate how feedback is an important part of learning</a:t>
            </a:r>
            <a:endParaRPr lang="en-US" dirty="0"/>
          </a:p>
        </p:txBody>
      </p:sp>
      <p:sp>
        <p:nvSpPr>
          <p:cNvPr id="4" name="Google Shape;620;p62">
            <a:extLst>
              <a:ext uri="{FF2B5EF4-FFF2-40B4-BE49-F238E27FC236}">
                <a16:creationId xmlns:a16="http://schemas.microsoft.com/office/drawing/2014/main" id="{AB33C57F-8237-D6C5-E50B-61B011EDC1D6}"/>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Teach &amp; Kids Learn,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2064833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0CD534-0F15-264F-FD89-452426F826D3}"/>
              </a:ext>
            </a:extLst>
          </p:cNvPr>
          <p:cNvSpPr>
            <a:spLocks noGrp="1"/>
          </p:cNvSpPr>
          <p:nvPr>
            <p:ph type="title" idx="4294967295"/>
          </p:nvPr>
        </p:nvSpPr>
        <p:spPr>
          <a:xfrm>
            <a:off x="831850" y="4589463"/>
            <a:ext cx="10515600" cy="15001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chemeClr val="bg1"/>
                </a:solidFill>
                <a:effectLst/>
                <a:uLnTx/>
                <a:uFillTx/>
                <a:latin typeface="+mn-lt"/>
                <a:ea typeface="+mn-ea"/>
                <a:cs typeface="+mn-cs"/>
              </a:rPr>
              <a:t>Thinking Schools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18762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2"/>
        <p:cNvGrpSpPr/>
        <p:nvPr/>
      </p:nvGrpSpPr>
      <p:grpSpPr>
        <a:xfrm>
          <a:off x="0" y="0"/>
          <a:ext cx="0" cy="0"/>
          <a:chOff x="0" y="0"/>
          <a:chExt cx="0" cy="0"/>
        </a:xfrm>
      </p:grpSpPr>
      <p:sp>
        <p:nvSpPr>
          <p:cNvPr id="423" name="Google Shape;423;p36"/>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3200"/>
              <a:buNone/>
            </a:pPr>
            <a:r>
              <a:rPr lang="en-US" sz="3600" dirty="0"/>
              <a:t>Video: </a:t>
            </a:r>
            <a:r>
              <a:rPr lang="en-US" sz="3600" i="1" dirty="0"/>
              <a:t>What is a Thinking School?</a:t>
            </a:r>
            <a:endParaRPr sz="3600" i="1" dirty="0"/>
          </a:p>
        </p:txBody>
      </p:sp>
      <p:sp>
        <p:nvSpPr>
          <p:cNvPr id="2" name="Google Shape;620;p62">
            <a:extLst>
              <a:ext uri="{FF2B5EF4-FFF2-40B4-BE49-F238E27FC236}">
                <a16:creationId xmlns:a16="http://schemas.microsoft.com/office/drawing/2014/main" id="{B9182092-77AC-7838-3AF1-B9ED35FB4C55}"/>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kern="100" dirty="0">
                <a:effectLst/>
                <a:latin typeface="Calibri" panose="020F0502020204030204" pitchFamily="34" charset="0"/>
                <a:ea typeface="Calibri" panose="020F0502020204030204" pitchFamily="34" charset="0"/>
                <a:cs typeface="Calibri" panose="020F0502020204030204" pitchFamily="34" charset="0"/>
              </a:rPr>
              <a:t>(Thinking Schools International, 2017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pic>
        <p:nvPicPr>
          <p:cNvPr id="5" name="Picture 4" descr="Cover image for What is a Thinking School video">
            <a:hlinkClick r:id="rId3"/>
            <a:extLst>
              <a:ext uri="{FF2B5EF4-FFF2-40B4-BE49-F238E27FC236}">
                <a16:creationId xmlns:a16="http://schemas.microsoft.com/office/drawing/2014/main" id="{B84F351A-0159-0973-4FE7-32C58969FE79}"/>
              </a:ext>
            </a:extLst>
          </p:cNvPr>
          <p:cNvPicPr>
            <a:picLocks noChangeAspect="1"/>
          </p:cNvPicPr>
          <p:nvPr/>
        </p:nvPicPr>
        <p:blipFill>
          <a:blip r:embed="rId4"/>
          <a:stretch>
            <a:fillRect/>
          </a:stretch>
        </p:blipFill>
        <p:spPr>
          <a:xfrm>
            <a:off x="1959531" y="1318712"/>
            <a:ext cx="8272938" cy="465101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15" name="Title 3">
            <a:extLst>
              <a:ext uri="{FF2B5EF4-FFF2-40B4-BE49-F238E27FC236}">
                <a16:creationId xmlns:a16="http://schemas.microsoft.com/office/drawing/2014/main" id="{4DF5E2AD-D904-48C5-F057-EA9A02A1FFAF}"/>
              </a:ext>
            </a:extLst>
          </p:cNvPr>
          <p:cNvSpPr txBox="1">
            <a:spLocks noGrp="1"/>
          </p:cNvSpPr>
          <p:nvPr>
            <p:ph type="title"/>
          </p:nvPr>
        </p:nvSpPr>
        <p:spPr>
          <a:xfrm>
            <a:off x="1600200" y="365126"/>
            <a:ext cx="10515600" cy="10289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ptos" panose="020B0004020202020204" pitchFamily="34" charset="0"/>
                <a:ea typeface="+mj-ea"/>
                <a:cs typeface="+mj-cs"/>
                <a:sym typeface="Arial"/>
              </a:rPr>
              <a:t>Strategy Spotlight: Conversations to Boost Thinking</a:t>
            </a:r>
          </a:p>
        </p:txBody>
      </p:sp>
      <p:sp>
        <p:nvSpPr>
          <p:cNvPr id="11" name="Content Placeholder 10">
            <a:extLst>
              <a:ext uri="{FF2B5EF4-FFF2-40B4-BE49-F238E27FC236}">
                <a16:creationId xmlns:a16="http://schemas.microsoft.com/office/drawing/2014/main" id="{CD645BC6-AC5D-DB44-0564-9C74016AF4D3}"/>
              </a:ext>
            </a:extLst>
          </p:cNvPr>
          <p:cNvSpPr>
            <a:spLocks noGrp="1"/>
          </p:cNvSpPr>
          <p:nvPr>
            <p:ph sz="half" idx="1"/>
          </p:nvPr>
        </p:nvSpPr>
        <p:spPr>
          <a:xfrm>
            <a:off x="1127342" y="2320092"/>
            <a:ext cx="4271376" cy="2333328"/>
          </a:xfrm>
          <a:solidFill>
            <a:schemeClr val="bg1"/>
          </a:solidFill>
          <a:ln w="31750">
            <a:solidFill>
              <a:schemeClr val="bg1"/>
            </a:solidFill>
          </a:ln>
        </p:spPr>
        <p:txBody>
          <a:bodyPr/>
          <a:lstStyle/>
          <a:p>
            <a:r>
              <a:rPr lang="en-US" sz="2800" dirty="0"/>
              <a:t>Describing</a:t>
            </a:r>
          </a:p>
          <a:p>
            <a:r>
              <a:rPr lang="en-US" sz="2800" dirty="0"/>
              <a:t>Wondering</a:t>
            </a:r>
          </a:p>
          <a:p>
            <a:r>
              <a:rPr lang="en-US" sz="2800" dirty="0"/>
              <a:t>Considering different viewpoints</a:t>
            </a:r>
          </a:p>
          <a:p>
            <a:r>
              <a:rPr lang="en-US" sz="2800" dirty="0"/>
              <a:t>Building explanations</a:t>
            </a:r>
          </a:p>
          <a:p>
            <a:pPr marL="0" indent="0">
              <a:buNone/>
            </a:pPr>
            <a:endParaRPr lang="en-US" dirty="0"/>
          </a:p>
        </p:txBody>
      </p:sp>
      <p:sp>
        <p:nvSpPr>
          <p:cNvPr id="12" name="Content Placeholder 11">
            <a:extLst>
              <a:ext uri="{FF2B5EF4-FFF2-40B4-BE49-F238E27FC236}">
                <a16:creationId xmlns:a16="http://schemas.microsoft.com/office/drawing/2014/main" id="{52BD9C87-DFFB-71F0-C7F8-5B51355BD0F8}"/>
              </a:ext>
            </a:extLst>
          </p:cNvPr>
          <p:cNvSpPr>
            <a:spLocks noGrp="1"/>
          </p:cNvSpPr>
          <p:nvPr>
            <p:ph sz="half" idx="2"/>
          </p:nvPr>
        </p:nvSpPr>
        <p:spPr>
          <a:xfrm>
            <a:off x="6488482" y="2320092"/>
            <a:ext cx="5190900" cy="2333328"/>
          </a:xfrm>
          <a:ln w="31750">
            <a:solidFill>
              <a:schemeClr val="bg1"/>
            </a:solidFill>
          </a:ln>
        </p:spPr>
        <p:txBody>
          <a:bodyPr/>
          <a:lstStyle/>
          <a:p>
            <a:r>
              <a:rPr lang="en-US" sz="2800" dirty="0"/>
              <a:t>Reasoning with evidence</a:t>
            </a:r>
          </a:p>
          <a:p>
            <a:r>
              <a:rPr lang="en-US" sz="2800" dirty="0"/>
              <a:t>Making connections</a:t>
            </a:r>
          </a:p>
          <a:p>
            <a:r>
              <a:rPr lang="en-US" sz="2800" dirty="0"/>
              <a:t>Capturing the main point and forming conclusions</a:t>
            </a:r>
          </a:p>
          <a:p>
            <a:r>
              <a:rPr lang="en-US" sz="2800" dirty="0"/>
              <a:t>Uncovering complexity</a:t>
            </a:r>
          </a:p>
          <a:p>
            <a:pPr marL="0" indent="0">
              <a:buNone/>
            </a:pPr>
            <a:endParaRPr lang="en-US" dirty="0"/>
          </a:p>
        </p:txBody>
      </p:sp>
      <p:pic>
        <p:nvPicPr>
          <p:cNvPr id="2" name="Graphic 1">
            <a:extLst>
              <a:ext uri="{FF2B5EF4-FFF2-40B4-BE49-F238E27FC236}">
                <a16:creationId xmlns:a16="http://schemas.microsoft.com/office/drawing/2014/main" id="{411C20A3-6A74-5491-E262-74441487F48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6" name="Google Shape;608;ge682518dd1_0_47">
            <a:extLst>
              <a:ext uri="{FF2B5EF4-FFF2-40B4-BE49-F238E27FC236}">
                <a16:creationId xmlns:a16="http://schemas.microsoft.com/office/drawing/2014/main" id="{5168F1AA-E68A-3357-9890-B3AFDA1EC9B7}"/>
              </a:ext>
            </a:extLst>
          </p:cNvPr>
          <p:cNvSpPr txBox="1">
            <a:spLocks/>
          </p:cNvSpPr>
          <p:nvPr/>
        </p:nvSpPr>
        <p:spPr>
          <a:xfrm>
            <a:off x="838200" y="1600201"/>
            <a:ext cx="10515600" cy="60438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lvl="0" indent="0" algn="ctr" rtl="0">
              <a:lnSpc>
                <a:spcPct val="90000"/>
              </a:lnSpc>
              <a:spcBef>
                <a:spcPts val="1000"/>
              </a:spcBef>
              <a:spcAft>
                <a:spcPts val="0"/>
              </a:spcAft>
              <a:buSzPts val="1800"/>
              <a:buNone/>
            </a:pPr>
            <a:r>
              <a:rPr lang="en-US" sz="2800" b="1" dirty="0">
                <a:solidFill>
                  <a:schemeClr val="accent1"/>
                </a:solidFill>
              </a:rPr>
              <a:t>Make thinking valued, visible, and actively promoted by…</a:t>
            </a:r>
            <a:endParaRPr lang="en-US" sz="2800" dirty="0">
              <a:solidFill>
                <a:schemeClr val="accent1"/>
              </a:solidFill>
            </a:endParaRPr>
          </a:p>
        </p:txBody>
      </p:sp>
    </p:spTree>
    <p:extLst>
      <p:ext uri="{BB962C8B-B14F-4D97-AF65-F5344CB8AC3E}">
        <p14:creationId xmlns:p14="http://schemas.microsoft.com/office/powerpoint/2010/main" val="147783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7" name="Google Shape;434;p37">
            <a:extLst>
              <a:ext uri="{FF2B5EF4-FFF2-40B4-BE49-F238E27FC236}">
                <a16:creationId xmlns:a16="http://schemas.microsoft.com/office/drawing/2014/main" id="{3FE299AB-B452-E553-26C9-6DB815AEB1A4}"/>
              </a:ext>
            </a:extLst>
          </p:cNvPr>
          <p:cNvSpPr txBox="1">
            <a:spLocks noGrp="1"/>
          </p:cNvSpPr>
          <p:nvPr>
            <p:ph type="title" idx="4294967295"/>
          </p:nvPr>
        </p:nvSpPr>
        <p:spPr>
          <a:xfrm>
            <a:off x="574158" y="320993"/>
            <a:ext cx="9809163" cy="434975"/>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4400" b="1" kern="1200">
                <a:solidFill>
                  <a:schemeClr val="tx1"/>
                </a:solidFill>
                <a:latin typeface="Aptos" panose="020B0004020202020204"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
                <a:schemeClr val="dk1"/>
              </a:buClr>
              <a:buSzPts val="3200"/>
              <a:buFont typeface="Corbel"/>
              <a:buNone/>
              <a:tabLst/>
              <a:defRPr/>
            </a:pPr>
            <a:r>
              <a:rPr kumimoji="0" lang="en-US" sz="3600" b="1" i="0" u="none" strike="noStrike" kern="1200" cap="none" spc="0" normalizeH="0" baseline="0" noProof="0" dirty="0">
                <a:ln>
                  <a:noFill/>
                </a:ln>
                <a:solidFill>
                  <a:schemeClr val="tx1"/>
                </a:solidFill>
                <a:effectLst/>
                <a:uLnTx/>
                <a:uFillTx/>
                <a:latin typeface="Aptos" panose="020B0004020202020204" pitchFamily="34" charset="0"/>
                <a:ea typeface="+mj-ea"/>
                <a:cs typeface="+mj-cs"/>
              </a:rPr>
              <a:t>Conversations to Boost Thinking</a:t>
            </a:r>
          </a:p>
        </p:txBody>
      </p:sp>
      <p:sp>
        <p:nvSpPr>
          <p:cNvPr id="9" name="TextBox 8">
            <a:extLst>
              <a:ext uri="{FF2B5EF4-FFF2-40B4-BE49-F238E27FC236}">
                <a16:creationId xmlns:a16="http://schemas.microsoft.com/office/drawing/2014/main" id="{76B4C75B-8E5C-0A81-CB35-0C09FD3DF0B3}"/>
              </a:ext>
            </a:extLst>
          </p:cNvPr>
          <p:cNvSpPr txBox="1"/>
          <p:nvPr/>
        </p:nvSpPr>
        <p:spPr>
          <a:xfrm>
            <a:off x="927045" y="783714"/>
            <a:ext cx="9809163" cy="461665"/>
          </a:xfrm>
          <a:prstGeom prst="rect">
            <a:avLst/>
          </a:prstGeom>
          <a:noFill/>
        </p:spPr>
        <p:txBody>
          <a:bodyPr wrap="square">
            <a:spAutoFit/>
          </a:bodyPr>
          <a:lstStyle/>
          <a:p>
            <a:r>
              <a:rPr lang="en-US" sz="2400" b="1" dirty="0">
                <a:solidFill>
                  <a:schemeClr val="accent1"/>
                </a:solidFill>
              </a:rPr>
              <a:t>Make thinking valued, visible, and actively promoted by…</a:t>
            </a:r>
            <a:endParaRPr lang="en-US" sz="2400" dirty="0">
              <a:solidFill>
                <a:schemeClr val="accent1"/>
              </a:solidFill>
            </a:endParaRPr>
          </a:p>
        </p:txBody>
      </p:sp>
      <p:sp>
        <p:nvSpPr>
          <p:cNvPr id="10" name="TextBox 9">
            <a:extLst>
              <a:ext uri="{FF2B5EF4-FFF2-40B4-BE49-F238E27FC236}">
                <a16:creationId xmlns:a16="http://schemas.microsoft.com/office/drawing/2014/main" id="{6690854B-18F5-38CD-7549-E770C25A27FE}"/>
              </a:ext>
            </a:extLst>
          </p:cNvPr>
          <p:cNvSpPr txBox="1"/>
          <p:nvPr/>
        </p:nvSpPr>
        <p:spPr>
          <a:xfrm>
            <a:off x="924015" y="1410548"/>
            <a:ext cx="2404139" cy="2240377"/>
          </a:xfrm>
          <a:prstGeom prst="roundRect">
            <a:avLst>
              <a:gd name="adj" fmla="val 6903"/>
            </a:avLst>
          </a:prstGeom>
          <a:noFill/>
          <a:ln w="28575">
            <a:solidFill>
              <a:schemeClr val="accent1"/>
            </a:solidFill>
          </a:ln>
        </p:spPr>
        <p:txBody>
          <a:bodyPr wrap="square" tIns="91440" rtlCol="0">
            <a:noAutofit/>
          </a:bodyPr>
          <a:lstStyle/>
          <a:p>
            <a:pPr algn="ctr"/>
            <a:r>
              <a:rPr lang="en-US" sz="2400" b="1" dirty="0"/>
              <a:t>Describe What’s There</a:t>
            </a:r>
          </a:p>
          <a:p>
            <a:pPr algn="ctr"/>
            <a:endParaRPr lang="en-US" dirty="0"/>
          </a:p>
          <a:p>
            <a:pPr algn="ctr"/>
            <a:r>
              <a:rPr lang="en-US" i="1" dirty="0"/>
              <a:t>What do you see and notice?</a:t>
            </a:r>
          </a:p>
        </p:txBody>
      </p:sp>
      <p:sp>
        <p:nvSpPr>
          <p:cNvPr id="11" name="TextBox 10">
            <a:extLst>
              <a:ext uri="{FF2B5EF4-FFF2-40B4-BE49-F238E27FC236}">
                <a16:creationId xmlns:a16="http://schemas.microsoft.com/office/drawing/2014/main" id="{2377857B-4B0A-9F71-82EF-DBCECAB49E10}"/>
              </a:ext>
            </a:extLst>
          </p:cNvPr>
          <p:cNvSpPr txBox="1"/>
          <p:nvPr/>
        </p:nvSpPr>
        <p:spPr>
          <a:xfrm>
            <a:off x="3520840" y="1410548"/>
            <a:ext cx="2404139" cy="2240377"/>
          </a:xfrm>
          <a:prstGeom prst="roundRect">
            <a:avLst>
              <a:gd name="adj" fmla="val 6903"/>
            </a:avLst>
          </a:prstGeom>
          <a:noFill/>
          <a:ln w="28575">
            <a:solidFill>
              <a:schemeClr val="accent5"/>
            </a:solidFill>
          </a:ln>
        </p:spPr>
        <p:txBody>
          <a:bodyPr wrap="square" tIns="91440" rtlCol="0">
            <a:noAutofit/>
          </a:bodyPr>
          <a:lstStyle/>
          <a:p>
            <a:pPr algn="ctr"/>
            <a:r>
              <a:rPr lang="en-US" sz="2400" b="1" dirty="0"/>
              <a:t>Wondering</a:t>
            </a:r>
          </a:p>
          <a:p>
            <a:pPr algn="ctr"/>
            <a:endParaRPr lang="en-US" dirty="0"/>
          </a:p>
          <a:p>
            <a:pPr algn="ctr"/>
            <a:r>
              <a:rPr lang="en-US" i="1" dirty="0"/>
              <a:t>What are you curious about here?</a:t>
            </a:r>
          </a:p>
        </p:txBody>
      </p:sp>
      <p:sp>
        <p:nvSpPr>
          <p:cNvPr id="12" name="TextBox 11">
            <a:extLst>
              <a:ext uri="{FF2B5EF4-FFF2-40B4-BE49-F238E27FC236}">
                <a16:creationId xmlns:a16="http://schemas.microsoft.com/office/drawing/2014/main" id="{654CA9D5-8CC4-AE26-4316-CE66B89A6588}"/>
              </a:ext>
            </a:extLst>
          </p:cNvPr>
          <p:cNvSpPr txBox="1"/>
          <p:nvPr/>
        </p:nvSpPr>
        <p:spPr>
          <a:xfrm>
            <a:off x="6114635" y="1410548"/>
            <a:ext cx="2404139" cy="2240377"/>
          </a:xfrm>
          <a:prstGeom prst="roundRect">
            <a:avLst>
              <a:gd name="adj" fmla="val 6903"/>
            </a:avLst>
          </a:prstGeom>
          <a:noFill/>
          <a:ln w="28575">
            <a:solidFill>
              <a:schemeClr val="accent1"/>
            </a:solidFill>
          </a:ln>
        </p:spPr>
        <p:txBody>
          <a:bodyPr wrap="square" tIns="91440" rtlCol="0">
            <a:noAutofit/>
          </a:bodyPr>
          <a:lstStyle/>
          <a:p>
            <a:pPr algn="ctr"/>
            <a:r>
              <a:rPr lang="en-US" sz="2200" b="1" dirty="0"/>
              <a:t>Consider Different Viewpoints</a:t>
            </a:r>
          </a:p>
          <a:p>
            <a:pPr algn="ctr"/>
            <a:endParaRPr lang="en-US" dirty="0"/>
          </a:p>
          <a:p>
            <a:pPr algn="ctr"/>
            <a:r>
              <a:rPr lang="en-US" i="1" dirty="0"/>
              <a:t>What’s another angle on this?</a:t>
            </a:r>
          </a:p>
        </p:txBody>
      </p:sp>
      <p:sp>
        <p:nvSpPr>
          <p:cNvPr id="13" name="TextBox 12">
            <a:extLst>
              <a:ext uri="{FF2B5EF4-FFF2-40B4-BE49-F238E27FC236}">
                <a16:creationId xmlns:a16="http://schemas.microsoft.com/office/drawing/2014/main" id="{18A69364-4332-054C-67DA-E158BB27432F}"/>
              </a:ext>
            </a:extLst>
          </p:cNvPr>
          <p:cNvSpPr txBox="1"/>
          <p:nvPr/>
        </p:nvSpPr>
        <p:spPr>
          <a:xfrm>
            <a:off x="8708430" y="1410548"/>
            <a:ext cx="2404139" cy="2240377"/>
          </a:xfrm>
          <a:prstGeom prst="roundRect">
            <a:avLst>
              <a:gd name="adj" fmla="val 6903"/>
            </a:avLst>
          </a:prstGeom>
          <a:noFill/>
          <a:ln w="28575">
            <a:solidFill>
              <a:schemeClr val="tx2"/>
            </a:solidFill>
          </a:ln>
        </p:spPr>
        <p:txBody>
          <a:bodyPr wrap="square" tIns="91440" rtlCol="0">
            <a:noAutofit/>
          </a:bodyPr>
          <a:lstStyle/>
          <a:p>
            <a:pPr algn="ctr"/>
            <a:r>
              <a:rPr lang="en-US" sz="2400" b="1" dirty="0"/>
              <a:t>Build Explanations</a:t>
            </a:r>
          </a:p>
          <a:p>
            <a:pPr algn="ctr"/>
            <a:endParaRPr lang="en-US" dirty="0"/>
          </a:p>
          <a:p>
            <a:pPr algn="ctr"/>
            <a:r>
              <a:rPr lang="en-US" i="1" dirty="0"/>
              <a:t>What’s really going on here?</a:t>
            </a:r>
          </a:p>
        </p:txBody>
      </p:sp>
      <p:sp>
        <p:nvSpPr>
          <p:cNvPr id="14" name="TextBox 13">
            <a:extLst>
              <a:ext uri="{FF2B5EF4-FFF2-40B4-BE49-F238E27FC236}">
                <a16:creationId xmlns:a16="http://schemas.microsoft.com/office/drawing/2014/main" id="{6A08D60F-E8C0-AE40-B7EB-86AD758944CB}"/>
              </a:ext>
            </a:extLst>
          </p:cNvPr>
          <p:cNvSpPr txBox="1"/>
          <p:nvPr/>
        </p:nvSpPr>
        <p:spPr>
          <a:xfrm>
            <a:off x="924015" y="3833909"/>
            <a:ext cx="2404139" cy="2240377"/>
          </a:xfrm>
          <a:prstGeom prst="roundRect">
            <a:avLst>
              <a:gd name="adj" fmla="val 6903"/>
            </a:avLst>
          </a:prstGeom>
          <a:noFill/>
          <a:ln w="28575">
            <a:solidFill>
              <a:schemeClr val="tx2"/>
            </a:solidFill>
          </a:ln>
        </p:spPr>
        <p:txBody>
          <a:bodyPr wrap="square" tIns="91440" rtlCol="0">
            <a:noAutofit/>
          </a:bodyPr>
          <a:lstStyle/>
          <a:p>
            <a:pPr algn="ctr"/>
            <a:r>
              <a:rPr lang="en-US" sz="2400" b="1" dirty="0"/>
              <a:t>Reason with the Evidence</a:t>
            </a:r>
          </a:p>
          <a:p>
            <a:pPr algn="ctr"/>
            <a:endParaRPr lang="en-US" dirty="0"/>
          </a:p>
          <a:p>
            <a:pPr algn="ctr"/>
            <a:r>
              <a:rPr lang="en-US" i="1" dirty="0"/>
              <a:t>Why do you think so?</a:t>
            </a:r>
          </a:p>
        </p:txBody>
      </p:sp>
      <p:sp>
        <p:nvSpPr>
          <p:cNvPr id="17" name="TextBox 16">
            <a:extLst>
              <a:ext uri="{FF2B5EF4-FFF2-40B4-BE49-F238E27FC236}">
                <a16:creationId xmlns:a16="http://schemas.microsoft.com/office/drawing/2014/main" id="{50FE9E3C-EB7A-E497-D0FC-3C1CC23E7E94}"/>
              </a:ext>
            </a:extLst>
          </p:cNvPr>
          <p:cNvSpPr txBox="1"/>
          <p:nvPr/>
        </p:nvSpPr>
        <p:spPr>
          <a:xfrm>
            <a:off x="3518820" y="3833909"/>
            <a:ext cx="2404139" cy="2240377"/>
          </a:xfrm>
          <a:prstGeom prst="roundRect">
            <a:avLst>
              <a:gd name="adj" fmla="val 6903"/>
            </a:avLst>
          </a:prstGeom>
          <a:noFill/>
          <a:ln w="28575">
            <a:solidFill>
              <a:schemeClr val="accent1"/>
            </a:solidFill>
          </a:ln>
        </p:spPr>
        <p:txBody>
          <a:bodyPr wrap="square" tIns="91440" rtlCol="0">
            <a:noAutofit/>
          </a:bodyPr>
          <a:lstStyle/>
          <a:p>
            <a:pPr algn="ctr"/>
            <a:r>
              <a:rPr lang="en-US" sz="2400" b="1" dirty="0"/>
              <a:t>Make Connections</a:t>
            </a:r>
          </a:p>
          <a:p>
            <a:pPr algn="ctr"/>
            <a:endParaRPr lang="en-US" dirty="0"/>
          </a:p>
          <a:p>
            <a:pPr algn="ctr"/>
            <a:r>
              <a:rPr lang="en-US" i="1" dirty="0"/>
              <a:t>How does this fit with what you already know?</a:t>
            </a:r>
          </a:p>
        </p:txBody>
      </p:sp>
      <p:sp>
        <p:nvSpPr>
          <p:cNvPr id="16" name="TextBox 15">
            <a:extLst>
              <a:ext uri="{FF2B5EF4-FFF2-40B4-BE49-F238E27FC236}">
                <a16:creationId xmlns:a16="http://schemas.microsoft.com/office/drawing/2014/main" id="{1E98BF80-0BCF-5A21-56DC-A468635C7F94}"/>
              </a:ext>
            </a:extLst>
          </p:cNvPr>
          <p:cNvSpPr txBox="1"/>
          <p:nvPr/>
        </p:nvSpPr>
        <p:spPr>
          <a:xfrm>
            <a:off x="6113625" y="3833909"/>
            <a:ext cx="2404139" cy="2240377"/>
          </a:xfrm>
          <a:prstGeom prst="roundRect">
            <a:avLst>
              <a:gd name="adj" fmla="val 6903"/>
            </a:avLst>
          </a:prstGeom>
          <a:noFill/>
          <a:ln w="28575">
            <a:solidFill>
              <a:schemeClr val="accent5"/>
            </a:solidFill>
          </a:ln>
        </p:spPr>
        <p:txBody>
          <a:bodyPr wrap="square" tIns="91440" rtlCol="0">
            <a:noAutofit/>
          </a:bodyPr>
          <a:lstStyle/>
          <a:p>
            <a:pPr algn="ctr"/>
            <a:r>
              <a:rPr lang="en-US" sz="2400" b="1" dirty="0"/>
              <a:t>Capture the Heart and Form Conclusions</a:t>
            </a:r>
          </a:p>
          <a:p>
            <a:pPr algn="ctr"/>
            <a:endParaRPr lang="en-US" dirty="0"/>
          </a:p>
          <a:p>
            <a:pPr algn="ctr"/>
            <a:r>
              <a:rPr lang="en-US" i="1" dirty="0"/>
              <a:t>What’s at the core or center of this?</a:t>
            </a:r>
          </a:p>
        </p:txBody>
      </p:sp>
      <p:sp>
        <p:nvSpPr>
          <p:cNvPr id="15" name="TextBox 14">
            <a:extLst>
              <a:ext uri="{FF2B5EF4-FFF2-40B4-BE49-F238E27FC236}">
                <a16:creationId xmlns:a16="http://schemas.microsoft.com/office/drawing/2014/main" id="{F3625B73-745F-10E4-A69F-9B4169589CAA}"/>
              </a:ext>
            </a:extLst>
          </p:cNvPr>
          <p:cNvSpPr txBox="1"/>
          <p:nvPr/>
        </p:nvSpPr>
        <p:spPr>
          <a:xfrm>
            <a:off x="8708430" y="3833909"/>
            <a:ext cx="2404139" cy="2240377"/>
          </a:xfrm>
          <a:prstGeom prst="roundRect">
            <a:avLst>
              <a:gd name="adj" fmla="val 6903"/>
            </a:avLst>
          </a:prstGeom>
          <a:noFill/>
          <a:ln w="28575">
            <a:solidFill>
              <a:schemeClr val="accent1"/>
            </a:solidFill>
          </a:ln>
        </p:spPr>
        <p:txBody>
          <a:bodyPr wrap="square" tIns="91440" rtlCol="0">
            <a:noAutofit/>
          </a:bodyPr>
          <a:lstStyle/>
          <a:p>
            <a:pPr algn="ctr"/>
            <a:r>
              <a:rPr lang="en-US" sz="2400" b="1" dirty="0"/>
              <a:t>Uncovering Complexity</a:t>
            </a:r>
          </a:p>
          <a:p>
            <a:pPr algn="ctr"/>
            <a:endParaRPr lang="en-US" dirty="0"/>
          </a:p>
          <a:p>
            <a:pPr algn="ctr"/>
            <a:r>
              <a:rPr lang="en-US" i="1" dirty="0"/>
              <a:t>What lies beneath the surface of this?</a:t>
            </a:r>
          </a:p>
        </p:txBody>
      </p:sp>
      <p:sp>
        <p:nvSpPr>
          <p:cNvPr id="2" name="Google Shape;620;p62">
            <a:extLst>
              <a:ext uri="{FF2B5EF4-FFF2-40B4-BE49-F238E27FC236}">
                <a16:creationId xmlns:a16="http://schemas.microsoft.com/office/drawing/2014/main" id="{863E0DA5-8E54-E822-F5C6-9456FC7E469B}"/>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sym typeface="Arial"/>
              </a:rPr>
              <a:t>Ritchhart</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 2012)</a:t>
            </a:r>
          </a:p>
        </p:txBody>
      </p:sp>
    </p:spTree>
    <p:extLst>
      <p:ext uri="{BB962C8B-B14F-4D97-AF65-F5344CB8AC3E}">
        <p14:creationId xmlns:p14="http://schemas.microsoft.com/office/powerpoint/2010/main" val="605860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e682518dd1_0_47"/>
          <p:cNvSpPr txBox="1">
            <a:spLocks noGrp="1"/>
          </p:cNvSpPr>
          <p:nvPr>
            <p:ph type="title"/>
          </p:nvPr>
        </p:nvSpPr>
        <p:spPr>
          <a:xfrm>
            <a:off x="1600200" y="365126"/>
            <a:ext cx="10515600" cy="109728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200"/>
              <a:buNone/>
            </a:pPr>
            <a:r>
              <a:rPr lang="en-US" sz="2600" dirty="0">
                <a:solidFill>
                  <a:schemeClr val="tx1"/>
                </a:solidFill>
              </a:rPr>
              <a:t>Strategy Spotlight: </a:t>
            </a:r>
            <a:r>
              <a:rPr lang="en-US" sz="2600" dirty="0"/>
              <a:t>Classroom Norms </a:t>
            </a:r>
            <a:r>
              <a:rPr lang="en-US" sz="2600" dirty="0">
                <a:solidFill>
                  <a:schemeClr val="tx1"/>
                </a:solidFill>
              </a:rPr>
              <a:t>That Promote Metacognition</a:t>
            </a:r>
            <a:endParaRPr sz="2600" dirty="0"/>
          </a:p>
        </p:txBody>
      </p:sp>
      <p:sp>
        <p:nvSpPr>
          <p:cNvPr id="608" name="Google Shape;608;ge682518dd1_0_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b="1" i="1" dirty="0">
                <a:solidFill>
                  <a:schemeClr val="accent1"/>
                </a:solidFill>
              </a:rPr>
              <a:t>What?</a:t>
            </a:r>
          </a:p>
          <a:p>
            <a:pPr marL="0" lvl="0" indent="0" algn="l" rtl="0">
              <a:lnSpc>
                <a:spcPct val="90000"/>
              </a:lnSpc>
              <a:spcBef>
                <a:spcPts val="1000"/>
              </a:spcBef>
              <a:spcAft>
                <a:spcPts val="0"/>
              </a:spcAft>
              <a:buSzPts val="1800"/>
              <a:buNone/>
            </a:pPr>
            <a:r>
              <a:rPr lang="en-US" dirty="0"/>
              <a:t>Expectations and behaviors that establish the classroom as a collective thinking and learning community</a:t>
            </a:r>
          </a:p>
          <a:p>
            <a:pPr marL="0" lvl="0" indent="0" algn="l" rtl="0">
              <a:lnSpc>
                <a:spcPct val="90000"/>
              </a:lnSpc>
              <a:spcBef>
                <a:spcPts val="1000"/>
              </a:spcBef>
              <a:spcAft>
                <a:spcPts val="0"/>
              </a:spcAft>
              <a:buSzPts val="1800"/>
              <a:buNone/>
            </a:pPr>
            <a:endParaRPr lang="en-US" sz="1600" b="1" dirty="0"/>
          </a:p>
          <a:p>
            <a:pPr marL="0" lvl="0" indent="0" algn="l" rtl="0">
              <a:lnSpc>
                <a:spcPct val="90000"/>
              </a:lnSpc>
              <a:spcBef>
                <a:spcPts val="1000"/>
              </a:spcBef>
              <a:spcAft>
                <a:spcPts val="0"/>
              </a:spcAft>
              <a:buSzPts val="1800"/>
              <a:buNone/>
            </a:pPr>
            <a:r>
              <a:rPr lang="en-US" b="1" i="1" dirty="0">
                <a:solidFill>
                  <a:schemeClr val="accent1"/>
                </a:solidFill>
              </a:rPr>
              <a:t>Why?</a:t>
            </a:r>
          </a:p>
          <a:p>
            <a:pPr marL="228600" lvl="0" indent="-228600" algn="l" rtl="0">
              <a:lnSpc>
                <a:spcPct val="90000"/>
              </a:lnSpc>
              <a:spcBef>
                <a:spcPts val="1000"/>
              </a:spcBef>
              <a:spcAft>
                <a:spcPts val="0"/>
              </a:spcAft>
              <a:buSzPct val="100000"/>
              <a:buFont typeface="Arial" panose="020B0604020202020204" pitchFamily="34" charset="0"/>
              <a:buChar char="•"/>
            </a:pPr>
            <a:r>
              <a:rPr lang="en-US" dirty="0"/>
              <a:t>Fosters an environment where students view learning as their own</a:t>
            </a:r>
          </a:p>
          <a:p>
            <a:pPr marL="228600" lvl="0" indent="-228600" algn="l" rtl="0">
              <a:lnSpc>
                <a:spcPct val="90000"/>
              </a:lnSpc>
              <a:spcBef>
                <a:spcPts val="1000"/>
              </a:spcBef>
              <a:spcAft>
                <a:spcPts val="0"/>
              </a:spcAft>
              <a:buSzPct val="100000"/>
              <a:buFont typeface="Arial" panose="020B0604020202020204" pitchFamily="34" charset="0"/>
              <a:buChar char="•"/>
            </a:pPr>
            <a:r>
              <a:rPr lang="en-US" dirty="0"/>
              <a:t>Helps create a culture where student thinking is visible and valued</a:t>
            </a:r>
          </a:p>
          <a:p>
            <a:pPr marL="228600" lvl="0" indent="-228600" algn="l" rtl="0">
              <a:lnSpc>
                <a:spcPct val="90000"/>
              </a:lnSpc>
              <a:spcBef>
                <a:spcPts val="1000"/>
              </a:spcBef>
              <a:spcAft>
                <a:spcPts val="0"/>
              </a:spcAft>
              <a:buSzPct val="100000"/>
              <a:buFont typeface="Arial" panose="020B0604020202020204" pitchFamily="34" charset="0"/>
              <a:buChar char="•"/>
            </a:pPr>
            <a:r>
              <a:rPr lang="en-US" dirty="0"/>
              <a:t>Promotes high-expectations for students’ involvement in their learning</a:t>
            </a:r>
          </a:p>
          <a:p>
            <a:pPr marL="7315200" lvl="0" indent="457200" algn="l" rtl="0">
              <a:lnSpc>
                <a:spcPct val="90000"/>
              </a:lnSpc>
              <a:spcBef>
                <a:spcPts val="1000"/>
              </a:spcBef>
              <a:spcAft>
                <a:spcPts val="0"/>
              </a:spcAft>
              <a:buSzPts val="1800"/>
              <a:buNone/>
            </a:pPr>
            <a:r>
              <a:rPr lang="en-US" sz="1600" dirty="0"/>
              <a:t>                 </a:t>
            </a:r>
            <a:endParaRPr sz="1600" dirty="0"/>
          </a:p>
        </p:txBody>
      </p:sp>
      <p:pic>
        <p:nvPicPr>
          <p:cNvPr id="2" name="Graphic 1">
            <a:extLst>
              <a:ext uri="{FF2B5EF4-FFF2-40B4-BE49-F238E27FC236}">
                <a16:creationId xmlns:a16="http://schemas.microsoft.com/office/drawing/2014/main" id="{5BEA3A93-A303-9D67-D677-69663C0CA37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4" name="Google Shape;620;p62">
            <a:extLst>
              <a:ext uri="{FF2B5EF4-FFF2-40B4-BE49-F238E27FC236}">
                <a16:creationId xmlns:a16="http://schemas.microsoft.com/office/drawing/2014/main" id="{67743AA2-5E52-A58C-3C2F-7101C77B5CC7}"/>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(College of Natural Science, n.d.)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8"/>
          <p:cNvSpPr txBox="1">
            <a:spLocks noGrp="1"/>
          </p:cNvSpPr>
          <p:nvPr>
            <p:ph type="title"/>
          </p:nvPr>
        </p:nvSpPr>
        <p:spPr>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1"/>
              </a:buClr>
              <a:buSzPts val="3200"/>
              <a:buFont typeface="Corbel"/>
              <a:buNone/>
            </a:pPr>
            <a:r>
              <a:rPr lang="en-US" sz="3600" dirty="0">
                <a:solidFill>
                  <a:schemeClr val="tx1"/>
                </a:solidFill>
              </a:rPr>
              <a:t>Teaching a Culture of Thinking in the Classroom</a:t>
            </a:r>
            <a:endParaRPr sz="3600" dirty="0">
              <a:solidFill>
                <a:schemeClr val="tx1"/>
              </a:solidFill>
            </a:endParaRPr>
          </a:p>
        </p:txBody>
      </p:sp>
      <p:sp>
        <p:nvSpPr>
          <p:cNvPr id="463" name="Google Shape;463;p38"/>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234950" lvl="0" indent="-234950" algn="l" rtl="0">
              <a:lnSpc>
                <a:spcPct val="90000"/>
              </a:lnSpc>
              <a:spcBef>
                <a:spcPts val="1000"/>
              </a:spcBef>
              <a:spcAft>
                <a:spcPts val="0"/>
              </a:spcAft>
              <a:buClr>
                <a:schemeClr val="dk1"/>
              </a:buClr>
              <a:buSzPct val="100000"/>
              <a:buChar char="•"/>
            </a:pPr>
            <a:r>
              <a:rPr lang="en-US" sz="3200" dirty="0"/>
              <a:t>Expectations </a:t>
            </a:r>
            <a:endParaRPr dirty="0"/>
          </a:p>
          <a:p>
            <a:pPr marL="234950" lvl="0" indent="-234950" algn="l" rtl="0">
              <a:lnSpc>
                <a:spcPct val="90000"/>
              </a:lnSpc>
              <a:spcBef>
                <a:spcPts val="1000"/>
              </a:spcBef>
              <a:spcAft>
                <a:spcPts val="0"/>
              </a:spcAft>
              <a:buClr>
                <a:schemeClr val="dk1"/>
              </a:buClr>
              <a:buSzPct val="100000"/>
              <a:buChar char="•"/>
            </a:pPr>
            <a:r>
              <a:rPr lang="en-US" sz="3200" dirty="0"/>
              <a:t>Language </a:t>
            </a:r>
            <a:endParaRPr dirty="0"/>
          </a:p>
          <a:p>
            <a:pPr marL="234950" lvl="0" indent="-234950" algn="l" rtl="0">
              <a:lnSpc>
                <a:spcPct val="90000"/>
              </a:lnSpc>
              <a:spcBef>
                <a:spcPts val="1000"/>
              </a:spcBef>
              <a:spcAft>
                <a:spcPts val="0"/>
              </a:spcAft>
              <a:buClr>
                <a:schemeClr val="dk1"/>
              </a:buClr>
              <a:buSzPct val="100000"/>
              <a:buChar char="•"/>
            </a:pPr>
            <a:r>
              <a:rPr lang="en-US" sz="3200" dirty="0"/>
              <a:t>Modeling</a:t>
            </a:r>
            <a:endParaRPr dirty="0"/>
          </a:p>
          <a:p>
            <a:pPr marL="234950" lvl="0" indent="-234950" algn="l" rtl="0">
              <a:lnSpc>
                <a:spcPct val="90000"/>
              </a:lnSpc>
              <a:spcBef>
                <a:spcPts val="1000"/>
              </a:spcBef>
              <a:spcAft>
                <a:spcPts val="0"/>
              </a:spcAft>
              <a:buClr>
                <a:schemeClr val="dk1"/>
              </a:buClr>
              <a:buSzPct val="100000"/>
              <a:buChar char="•"/>
            </a:pPr>
            <a:r>
              <a:rPr lang="en-US" sz="3200" dirty="0"/>
              <a:t>Time </a:t>
            </a:r>
            <a:endParaRPr dirty="0"/>
          </a:p>
          <a:p>
            <a:pPr marL="234950" lvl="0" indent="-234950" algn="l" rtl="0">
              <a:lnSpc>
                <a:spcPct val="90000"/>
              </a:lnSpc>
              <a:spcBef>
                <a:spcPts val="1000"/>
              </a:spcBef>
              <a:spcAft>
                <a:spcPts val="0"/>
              </a:spcAft>
              <a:buClr>
                <a:schemeClr val="dk1"/>
              </a:buClr>
              <a:buSzPct val="100000"/>
              <a:buChar char="•"/>
            </a:pPr>
            <a:r>
              <a:rPr lang="en-US" sz="3200" dirty="0"/>
              <a:t>Opportunities </a:t>
            </a:r>
            <a:endParaRPr dirty="0"/>
          </a:p>
          <a:p>
            <a:pPr marL="234950" lvl="0" indent="-234950" algn="l" rtl="0">
              <a:lnSpc>
                <a:spcPct val="90000"/>
              </a:lnSpc>
              <a:spcBef>
                <a:spcPts val="1000"/>
              </a:spcBef>
              <a:spcAft>
                <a:spcPts val="0"/>
              </a:spcAft>
              <a:buClr>
                <a:schemeClr val="dk1"/>
              </a:buClr>
              <a:buSzPct val="100000"/>
              <a:buChar char="•"/>
            </a:pPr>
            <a:r>
              <a:rPr lang="en-US" sz="3200" dirty="0"/>
              <a:t>Thinking routines </a:t>
            </a:r>
            <a:endParaRPr dirty="0"/>
          </a:p>
          <a:p>
            <a:pPr marL="234950" lvl="0" indent="-234950" algn="l" rtl="0">
              <a:lnSpc>
                <a:spcPct val="90000"/>
              </a:lnSpc>
              <a:spcBef>
                <a:spcPts val="1000"/>
              </a:spcBef>
              <a:spcAft>
                <a:spcPts val="0"/>
              </a:spcAft>
              <a:buClr>
                <a:schemeClr val="dk1"/>
              </a:buClr>
              <a:buSzPct val="100000"/>
              <a:buChar char="•"/>
            </a:pPr>
            <a:r>
              <a:rPr lang="en-US" sz="3200" dirty="0"/>
              <a:t>Physical environment </a:t>
            </a:r>
            <a:endParaRPr dirty="0"/>
          </a:p>
          <a:p>
            <a:pPr marL="234950" lvl="0" indent="-234950" algn="l" rtl="0">
              <a:lnSpc>
                <a:spcPct val="90000"/>
              </a:lnSpc>
              <a:spcBef>
                <a:spcPts val="1000"/>
              </a:spcBef>
              <a:spcAft>
                <a:spcPts val="0"/>
              </a:spcAft>
              <a:buClr>
                <a:schemeClr val="dk1"/>
              </a:buClr>
              <a:buSzPct val="100000"/>
              <a:buChar char="•"/>
            </a:pPr>
            <a:r>
              <a:rPr lang="en-US" sz="3200" dirty="0"/>
              <a:t>Interactions</a:t>
            </a:r>
            <a:endParaRPr dirty="0"/>
          </a:p>
          <a:p>
            <a:pPr marL="457200" lvl="0" indent="-228600" algn="l" rtl="0">
              <a:lnSpc>
                <a:spcPct val="90000"/>
              </a:lnSpc>
              <a:spcBef>
                <a:spcPts val="1000"/>
              </a:spcBef>
              <a:spcAft>
                <a:spcPts val="0"/>
              </a:spcAft>
              <a:buSzPct val="100000"/>
              <a:buFont typeface="Arial"/>
              <a:buNone/>
            </a:pPr>
            <a:endParaRPr dirty="0"/>
          </a:p>
          <a:p>
            <a:pPr marL="457200" lvl="0" indent="-228600" algn="l" rtl="0">
              <a:lnSpc>
                <a:spcPct val="90000"/>
              </a:lnSpc>
              <a:spcBef>
                <a:spcPts val="1000"/>
              </a:spcBef>
              <a:spcAft>
                <a:spcPts val="0"/>
              </a:spcAft>
              <a:buClr>
                <a:schemeClr val="dk1"/>
              </a:buClr>
              <a:buSzPct val="100000"/>
              <a:buNone/>
            </a:pPr>
            <a:endParaRPr dirty="0"/>
          </a:p>
          <a:p>
            <a:pPr marL="457200" lvl="0" indent="-228600" algn="l" rtl="0">
              <a:lnSpc>
                <a:spcPct val="90000"/>
              </a:lnSpc>
              <a:spcBef>
                <a:spcPts val="1000"/>
              </a:spcBef>
              <a:spcAft>
                <a:spcPts val="0"/>
              </a:spcAft>
              <a:buClr>
                <a:schemeClr val="dk1"/>
              </a:buClr>
              <a:buSzPts val="1800"/>
              <a:buNone/>
            </a:pPr>
            <a:endParaRPr dirty="0"/>
          </a:p>
          <a:p>
            <a:pPr marL="457200" lvl="0" indent="-228600" algn="l" rtl="0">
              <a:lnSpc>
                <a:spcPct val="90000"/>
              </a:lnSpc>
              <a:spcBef>
                <a:spcPts val="1000"/>
              </a:spcBef>
              <a:spcAft>
                <a:spcPts val="0"/>
              </a:spcAft>
              <a:buClr>
                <a:schemeClr val="dk1"/>
              </a:buClr>
              <a:buSzPts val="1800"/>
              <a:buNone/>
            </a:pPr>
            <a:endParaRPr dirty="0"/>
          </a:p>
          <a:p>
            <a:pPr marL="114300" lvl="0" indent="0" algn="l" rtl="0">
              <a:lnSpc>
                <a:spcPct val="90000"/>
              </a:lnSpc>
              <a:spcBef>
                <a:spcPts val="1000"/>
              </a:spcBef>
              <a:spcAft>
                <a:spcPts val="0"/>
              </a:spcAft>
              <a:buSzPts val="1800"/>
              <a:buNone/>
            </a:pPr>
            <a:endParaRPr dirty="0"/>
          </a:p>
        </p:txBody>
      </p:sp>
      <p:sp>
        <p:nvSpPr>
          <p:cNvPr id="2" name="Google Shape;620;p62">
            <a:extLst>
              <a:ext uri="{FF2B5EF4-FFF2-40B4-BE49-F238E27FC236}">
                <a16:creationId xmlns:a16="http://schemas.microsoft.com/office/drawing/2014/main" id="{42E8BBB5-52EA-9767-097E-D9D87C162B83}"/>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2600" dirty="0">
                <a:solidFill>
                  <a:schemeClr val="tx1"/>
                </a:solidFill>
              </a:rPr>
              <a:t>Strategy Spotlight: Set Clear Expectations for Learning and Thinking</a:t>
            </a:r>
            <a:endParaRPr lang="en-US" sz="2600" dirty="0"/>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Focus on the value of improving thinking and learning</a:t>
            </a:r>
          </a:p>
          <a:p>
            <a:pPr>
              <a:spcAft>
                <a:spcPts val="600"/>
              </a:spcAft>
            </a:pPr>
            <a:r>
              <a:rPr lang="en-US" dirty="0"/>
              <a:t>Provide the purpose and benefits of learning the content</a:t>
            </a:r>
          </a:p>
          <a:p>
            <a:pPr>
              <a:spcAft>
                <a:spcPts val="600"/>
              </a:spcAft>
            </a:pPr>
            <a:r>
              <a:rPr lang="en-US" dirty="0"/>
              <a:t>Clearly communicate learning targets and success criteria</a:t>
            </a:r>
          </a:p>
          <a:p>
            <a:pPr>
              <a:spcAft>
                <a:spcPts val="600"/>
              </a:spcAft>
            </a:pPr>
            <a:r>
              <a:rPr lang="en-US" dirty="0"/>
              <a:t>Strive to develop independent learners</a:t>
            </a:r>
          </a:p>
          <a:p>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6" name="Google Shape;620;p62">
            <a:extLst>
              <a:ext uri="{FF2B5EF4-FFF2-40B4-BE49-F238E27FC236}">
                <a16:creationId xmlns:a16="http://schemas.microsoft.com/office/drawing/2014/main" id="{A69C7406-271D-B493-2BA6-31E5E0E10C2B}"/>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272689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#4</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Supplies and information needed</a:t>
            </a:r>
          </a:p>
          <a:p>
            <a:r>
              <a:rPr lang="en-US" sz="2400" dirty="0"/>
              <a:t>WIFI access for presenter and participants</a:t>
            </a:r>
          </a:p>
          <a:p>
            <a:r>
              <a:rPr lang="en-US" sz="2400" dirty="0"/>
              <a:t>Access to videos (through WIFI if available, but download to flash drive as a back-up)</a:t>
            </a:r>
          </a:p>
          <a:p>
            <a:r>
              <a:rPr lang="en-US" sz="2400" dirty="0"/>
              <a:t>Chart paper</a:t>
            </a:r>
          </a:p>
          <a:p>
            <a:r>
              <a:rPr lang="en-US" sz="2400" dirty="0"/>
              <a:t>Plain paper</a:t>
            </a:r>
          </a:p>
          <a:p>
            <a:r>
              <a:rPr lang="en-US" sz="2400" dirty="0"/>
              <a:t>Markers and highlighters</a:t>
            </a:r>
          </a:p>
          <a:p>
            <a:r>
              <a:rPr lang="en-US" sz="2400" dirty="0"/>
              <a:t>Post-it-Notes</a:t>
            </a:r>
          </a:p>
          <a:p>
            <a:r>
              <a:rPr lang="en-US" sz="2400" dirty="0"/>
              <a:t>Consider inserting QR codes and requesting that participants bring a device with a QR reader to scan codes for easy access to documents</a:t>
            </a:r>
          </a:p>
          <a:p>
            <a:pPr marL="0" indent="0">
              <a:buNone/>
            </a:pPr>
            <a:endParaRPr lang="en-US" dirty="0"/>
          </a:p>
        </p:txBody>
      </p:sp>
    </p:spTree>
    <p:extLst>
      <p:ext uri="{BB962C8B-B14F-4D97-AF65-F5344CB8AC3E}">
        <p14:creationId xmlns:p14="http://schemas.microsoft.com/office/powerpoint/2010/main" val="1937196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2400" dirty="0">
                <a:solidFill>
                  <a:schemeClr val="tx1"/>
                </a:solidFill>
              </a:rPr>
              <a:t>Strategy Spotlight: Use Language t</a:t>
            </a:r>
            <a:r>
              <a:rPr lang="en-US" sz="2400" dirty="0">
                <a:solidFill>
                  <a:schemeClr val="dk1"/>
                </a:solidFill>
              </a:rPr>
              <a:t>o Describe the Thinking Processes</a:t>
            </a:r>
            <a:endParaRPr lang="en-US" sz="2400" dirty="0"/>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Provide students with vocabulary for describing and thinking</a:t>
            </a:r>
          </a:p>
          <a:p>
            <a:pPr>
              <a:spcAft>
                <a:spcPts val="600"/>
              </a:spcAft>
            </a:pPr>
            <a:r>
              <a:rPr lang="en-US" dirty="0"/>
              <a:t>Describe and elaborate on teacher’s thinking</a:t>
            </a:r>
          </a:p>
          <a:p>
            <a:pPr>
              <a:spcAft>
                <a:spcPts val="600"/>
              </a:spcAft>
            </a:pPr>
            <a:r>
              <a:rPr lang="en-US" dirty="0"/>
              <a:t>Share and discuss thinking strategies demonstrated by students</a:t>
            </a:r>
          </a:p>
          <a:p>
            <a:pPr>
              <a:spcAft>
                <a:spcPts val="600"/>
              </a:spcAft>
            </a:pPr>
            <a:r>
              <a:rPr lang="en-US" dirty="0"/>
              <a:t>Provide specific actionable feedback to guide student improvement</a:t>
            </a:r>
          </a:p>
          <a:p>
            <a:pPr>
              <a:spcAft>
                <a:spcPts val="600"/>
              </a:spcAft>
            </a:pPr>
            <a:r>
              <a:rPr lang="en-US" dirty="0"/>
              <a:t>Use inclusive community building language</a:t>
            </a:r>
          </a:p>
          <a:p>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6" name="Google Shape;620;p62">
            <a:extLst>
              <a:ext uri="{FF2B5EF4-FFF2-40B4-BE49-F238E27FC236}">
                <a16:creationId xmlns:a16="http://schemas.microsoft.com/office/drawing/2014/main" id="{5E7FE4CC-A128-09AE-E67C-A0946602E446}"/>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1501952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2400" dirty="0">
                <a:solidFill>
                  <a:schemeClr val="tx1"/>
                </a:solidFill>
              </a:rPr>
              <a:t>Strategy Spotlight: Modeling Thought Processes</a:t>
            </a:r>
            <a:endParaRPr lang="en-US" sz="2400" dirty="0"/>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Thought processes are modeled by teachers, students, and their peers</a:t>
            </a:r>
          </a:p>
          <a:p>
            <a:pPr>
              <a:spcAft>
                <a:spcPts val="600"/>
              </a:spcAft>
            </a:pPr>
            <a:r>
              <a:rPr lang="en-US" dirty="0"/>
              <a:t>Thought processes are discussed, shared, and made visible</a:t>
            </a:r>
          </a:p>
          <a:p>
            <a:pPr>
              <a:spcAft>
                <a:spcPts val="600"/>
              </a:spcAft>
            </a:pPr>
            <a:r>
              <a:rPr lang="en-US" dirty="0"/>
              <a:t>Evidence and justification are provided to support one’s thinking</a:t>
            </a:r>
          </a:p>
          <a:p>
            <a:pPr>
              <a:spcAft>
                <a:spcPts val="600"/>
              </a:spcAft>
            </a:pPr>
            <a:r>
              <a:rPr lang="en-US" dirty="0"/>
              <a:t>Everyone in the classroom feels they are learning together</a:t>
            </a:r>
          </a:p>
          <a:p>
            <a:pPr marL="0" indent="0">
              <a:buNone/>
            </a:pPr>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6" name="Google Shape;620;p62">
            <a:extLst>
              <a:ext uri="{FF2B5EF4-FFF2-40B4-BE49-F238E27FC236}">
                <a16:creationId xmlns:a16="http://schemas.microsoft.com/office/drawing/2014/main" id="{F2FD929C-948E-1754-6E68-21DB2F25FCFC}"/>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2338873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2400" dirty="0">
                <a:solidFill>
                  <a:schemeClr val="tx1"/>
                </a:solidFill>
              </a:rPr>
              <a:t>Strategy Spotlight: Provide Time and Opportunities </a:t>
            </a:r>
            <a:r>
              <a:rPr lang="en-US" sz="2400" dirty="0"/>
              <a:t>for Thinking</a:t>
            </a:r>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Provide time and space for students to think, question, and develop ideas</a:t>
            </a:r>
          </a:p>
          <a:p>
            <a:pPr>
              <a:spcAft>
                <a:spcPts val="600"/>
              </a:spcAft>
            </a:pPr>
            <a:r>
              <a:rPr lang="en-US" dirty="0"/>
              <a:t>Allow more student conversation in place of teacher talk</a:t>
            </a:r>
          </a:p>
          <a:p>
            <a:pPr>
              <a:spcAft>
                <a:spcPts val="600"/>
              </a:spcAft>
            </a:pPr>
            <a:r>
              <a:rPr lang="en-US" dirty="0"/>
              <a:t>Create opportunities for students to formulate and provide thoughtful responses and explore topics in depth</a:t>
            </a:r>
          </a:p>
          <a:p>
            <a:pPr>
              <a:spcAft>
                <a:spcPts val="600"/>
              </a:spcAft>
            </a:pPr>
            <a:r>
              <a:rPr lang="en-US" dirty="0"/>
              <a:t>Provide purposeful tasks to actively engage students in the thinking processes</a:t>
            </a:r>
          </a:p>
          <a:p>
            <a:pPr marL="0" indent="0">
              <a:buNone/>
            </a:pPr>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6" name="Google Shape;620;p62">
            <a:extLst>
              <a:ext uri="{FF2B5EF4-FFF2-40B4-BE49-F238E27FC236}">
                <a16:creationId xmlns:a16="http://schemas.microsoft.com/office/drawing/2014/main" id="{BE6C33C7-95D7-5E5A-480E-2DDBC64EE803}"/>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275297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2400" dirty="0">
                <a:solidFill>
                  <a:schemeClr val="tx1"/>
                </a:solidFill>
              </a:rPr>
              <a:t>Strategy Spotlight: Thinking Routines</a:t>
            </a:r>
            <a:endParaRPr lang="en-US" sz="2400" dirty="0"/>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Establish thinking routines and structures for organizing students’ thoughts</a:t>
            </a:r>
          </a:p>
          <a:p>
            <a:pPr>
              <a:spcAft>
                <a:spcPts val="600"/>
              </a:spcAft>
            </a:pPr>
            <a:r>
              <a:rPr lang="en-US" dirty="0"/>
              <a:t>Support student thinking through scaffolding to help them make sense of skills and concepts</a:t>
            </a:r>
          </a:p>
          <a:p>
            <a:pPr>
              <a:spcAft>
                <a:spcPts val="600"/>
              </a:spcAft>
            </a:pPr>
            <a:r>
              <a:rPr lang="en-US" dirty="0"/>
              <a:t>Help students become familiar and experienced with thinking structures so their use becomes routine </a:t>
            </a:r>
          </a:p>
          <a:p>
            <a:pPr>
              <a:spcAft>
                <a:spcPts val="600"/>
              </a:spcAft>
            </a:pPr>
            <a:r>
              <a:rPr lang="en-US" dirty="0"/>
              <a:t>Provide tools to support thinking that can be used independently</a:t>
            </a:r>
          </a:p>
          <a:p>
            <a:pPr marL="0" indent="0">
              <a:buNone/>
            </a:pPr>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6" name="Google Shape;620;p62">
            <a:extLst>
              <a:ext uri="{FF2B5EF4-FFF2-40B4-BE49-F238E27FC236}">
                <a16:creationId xmlns:a16="http://schemas.microsoft.com/office/drawing/2014/main" id="{FF8233BF-30CB-846C-DDA3-7191DC33EF9A}"/>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2235203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6" name="Title 5">
            <a:extLst>
              <a:ext uri="{FF2B5EF4-FFF2-40B4-BE49-F238E27FC236}">
                <a16:creationId xmlns:a16="http://schemas.microsoft.com/office/drawing/2014/main" id="{94A00DCC-D7FF-BA9E-488F-1F31C7590E10}"/>
              </a:ext>
            </a:extLst>
          </p:cNvPr>
          <p:cNvSpPr>
            <a:spLocks noGrp="1"/>
          </p:cNvSpPr>
          <p:nvPr>
            <p:ph type="title"/>
          </p:nvPr>
        </p:nvSpPr>
        <p:spPr/>
        <p:txBody>
          <a:bodyPr/>
          <a:lstStyle/>
          <a:p>
            <a:r>
              <a:rPr lang="en-US" sz="3600" dirty="0">
                <a:solidFill>
                  <a:schemeClr val="tx1"/>
                </a:solidFill>
              </a:rPr>
              <a:t>Thinking Routine: Think, Puzzle, Explore</a:t>
            </a:r>
            <a:endParaRPr lang="en-US" dirty="0"/>
          </a:p>
        </p:txBody>
      </p:sp>
      <p:pic>
        <p:nvPicPr>
          <p:cNvPr id="7" name="Graphic 6" descr="Four puzzle pieces put together, they are labeled with planning, monitoring, controlling and evaluating. ">
            <a:extLst>
              <a:ext uri="{FF2B5EF4-FFF2-40B4-BE49-F238E27FC236}">
                <a16:creationId xmlns:a16="http://schemas.microsoft.com/office/drawing/2014/main" id="{1F7C7D69-6875-6184-6BA7-A870CA1CD9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74850" y="1501415"/>
            <a:ext cx="8242300" cy="4533265"/>
          </a:xfrm>
          <a:prstGeom prst="rect">
            <a:avLst/>
          </a:prstGeom>
        </p:spPr>
      </p:pic>
      <p:sp>
        <p:nvSpPr>
          <p:cNvPr id="8" name="Google Shape;977;ge682518dd1_0_322">
            <a:extLst>
              <a:ext uri="{FF2B5EF4-FFF2-40B4-BE49-F238E27FC236}">
                <a16:creationId xmlns:a16="http://schemas.microsoft.com/office/drawing/2014/main" id="{E8343AE0-5A77-1A43-9A88-40D4CCA403F7}"/>
              </a:ext>
            </a:extLst>
          </p:cNvPr>
          <p:cNvSpPr txBox="1"/>
          <p:nvPr/>
        </p:nvSpPr>
        <p:spPr>
          <a:xfrm>
            <a:off x="2644667" y="1994843"/>
            <a:ext cx="2216427"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Things we know</a:t>
            </a:r>
            <a:endParaRPr sz="3600" b="1" i="0" u="none" strike="noStrike" cap="none" dirty="0">
              <a:solidFill>
                <a:schemeClr val="tx1"/>
              </a:solidFill>
              <a:latin typeface="Calibri"/>
              <a:ea typeface="Calibri"/>
              <a:cs typeface="Calibri"/>
              <a:sym typeface="Calibri"/>
            </a:endParaRPr>
          </a:p>
        </p:txBody>
      </p:sp>
      <p:sp>
        <p:nvSpPr>
          <p:cNvPr id="9" name="Google Shape;978;ge682518dd1_0_322">
            <a:extLst>
              <a:ext uri="{FF2B5EF4-FFF2-40B4-BE49-F238E27FC236}">
                <a16:creationId xmlns:a16="http://schemas.microsoft.com/office/drawing/2014/main" id="{89ED1CF0-671E-C3F2-B322-E4DDD171568D}"/>
              </a:ext>
            </a:extLst>
          </p:cNvPr>
          <p:cNvSpPr txBox="1"/>
          <p:nvPr/>
        </p:nvSpPr>
        <p:spPr>
          <a:xfrm>
            <a:off x="2792430" y="4442723"/>
            <a:ext cx="2513687"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What puzzles us?</a:t>
            </a:r>
            <a:endParaRPr sz="3600" b="1" i="0" u="none" strike="noStrike" cap="none" dirty="0">
              <a:solidFill>
                <a:schemeClr val="tx1"/>
              </a:solidFill>
              <a:latin typeface="Calibri"/>
              <a:ea typeface="Calibri"/>
              <a:cs typeface="Calibri"/>
              <a:sym typeface="Calibri"/>
            </a:endParaRPr>
          </a:p>
        </p:txBody>
      </p:sp>
      <p:sp>
        <p:nvSpPr>
          <p:cNvPr id="10" name="Google Shape;979;ge682518dd1_0_322">
            <a:extLst>
              <a:ext uri="{FF2B5EF4-FFF2-40B4-BE49-F238E27FC236}">
                <a16:creationId xmlns:a16="http://schemas.microsoft.com/office/drawing/2014/main" id="{CBA31C8B-1938-0A1E-52D4-7ADD456F5716}"/>
              </a:ext>
            </a:extLst>
          </p:cNvPr>
          <p:cNvSpPr txBox="1"/>
          <p:nvPr/>
        </p:nvSpPr>
        <p:spPr>
          <a:xfrm>
            <a:off x="6885884" y="2170605"/>
            <a:ext cx="2468860" cy="73863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Questions?</a:t>
            </a:r>
            <a:endParaRPr sz="3600" b="1" i="0" u="none" strike="noStrike" cap="none" dirty="0">
              <a:solidFill>
                <a:schemeClr val="tx1"/>
              </a:solidFill>
              <a:latin typeface="Calibri"/>
              <a:ea typeface="Calibri"/>
              <a:cs typeface="Calibri"/>
              <a:sym typeface="Calibri"/>
            </a:endParaRPr>
          </a:p>
        </p:txBody>
      </p:sp>
      <p:sp>
        <p:nvSpPr>
          <p:cNvPr id="11" name="Google Shape;980;ge682518dd1_0_322">
            <a:extLst>
              <a:ext uri="{FF2B5EF4-FFF2-40B4-BE49-F238E27FC236}">
                <a16:creationId xmlns:a16="http://schemas.microsoft.com/office/drawing/2014/main" id="{8010F451-A8B1-69B1-8AE1-9BD5455277F1}"/>
              </a:ext>
            </a:extLst>
          </p:cNvPr>
          <p:cNvSpPr txBox="1"/>
          <p:nvPr/>
        </p:nvSpPr>
        <p:spPr>
          <a:xfrm>
            <a:off x="6885884" y="4317062"/>
            <a:ext cx="2994572" cy="129263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3600" b="1" i="0" u="none" strike="noStrike" cap="none" dirty="0">
                <a:solidFill>
                  <a:schemeClr val="tx1"/>
                </a:solidFill>
                <a:latin typeface="Calibri"/>
                <a:ea typeface="Calibri"/>
                <a:cs typeface="Calibri"/>
                <a:sym typeface="Calibri"/>
              </a:rPr>
              <a:t>Ideas we want to explore!</a:t>
            </a:r>
            <a:endParaRPr sz="3600" b="1" i="0" u="none" strike="noStrike" cap="none" dirty="0">
              <a:solidFill>
                <a:schemeClr val="tx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2400" dirty="0">
                <a:solidFill>
                  <a:schemeClr val="tx1"/>
                </a:solidFill>
              </a:rPr>
              <a:t>Strategy Spotlight: Provide Prompts for Metacognitive Thinking </a:t>
            </a:r>
            <a:endParaRPr lang="en-US" sz="2400" dirty="0"/>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Display thinking prompts/processes</a:t>
            </a:r>
          </a:p>
          <a:p>
            <a:pPr>
              <a:spcAft>
                <a:spcPts val="600"/>
              </a:spcAft>
            </a:pPr>
            <a:r>
              <a:rPr lang="en-US" dirty="0"/>
              <a:t>Arrange space to facilitate interactions</a:t>
            </a:r>
          </a:p>
          <a:p>
            <a:pPr>
              <a:spcAft>
                <a:spcPts val="600"/>
              </a:spcAft>
            </a:pPr>
            <a:r>
              <a:rPr lang="en-US" dirty="0"/>
              <a:t>Provide inspiring and positive messages</a:t>
            </a:r>
          </a:p>
          <a:p>
            <a:pPr>
              <a:spcAft>
                <a:spcPts val="600"/>
              </a:spcAft>
            </a:pPr>
            <a:r>
              <a:rPr lang="en-US" dirty="0"/>
              <a:t>Document and capture thinking</a:t>
            </a:r>
          </a:p>
          <a:p>
            <a:pPr marL="0" indent="0">
              <a:buNone/>
            </a:pPr>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pic>
        <p:nvPicPr>
          <p:cNvPr id="5" name="Graphic 4" descr="Picture of a poster for solving math word problems.">
            <a:extLst>
              <a:ext uri="{FF2B5EF4-FFF2-40B4-BE49-F238E27FC236}">
                <a16:creationId xmlns:a16="http://schemas.microsoft.com/office/drawing/2014/main" id="{E76F6B4E-BA1A-CDF7-4598-763A89C10D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695992">
            <a:off x="7634302" y="1618506"/>
            <a:ext cx="2981892" cy="3370510"/>
          </a:xfrm>
          <a:prstGeom prst="rect">
            <a:avLst/>
          </a:prstGeom>
        </p:spPr>
      </p:pic>
      <p:pic>
        <p:nvPicPr>
          <p:cNvPr id="8" name="Graphic 7" descr="Picture of a poster about learning.">
            <a:extLst>
              <a:ext uri="{FF2B5EF4-FFF2-40B4-BE49-F238E27FC236}">
                <a16:creationId xmlns:a16="http://schemas.microsoft.com/office/drawing/2014/main" id="{B06908DE-F0F2-E1D4-9128-FC9C4B6FC0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331610">
            <a:off x="2113260" y="4277279"/>
            <a:ext cx="4171729" cy="1420353"/>
          </a:xfrm>
          <a:prstGeom prst="rect">
            <a:avLst/>
          </a:prstGeom>
        </p:spPr>
      </p:pic>
      <p:sp>
        <p:nvSpPr>
          <p:cNvPr id="6" name="Google Shape;620;p62">
            <a:extLst>
              <a:ext uri="{FF2B5EF4-FFF2-40B4-BE49-F238E27FC236}">
                <a16:creationId xmlns:a16="http://schemas.microsoft.com/office/drawing/2014/main" id="{6BDF5EE6-DF86-81E2-F8D6-050D26622908}"/>
              </a:ext>
            </a:extLst>
          </p:cNvPr>
          <p:cNvSpPr txBox="1"/>
          <p:nvPr/>
        </p:nvSpPr>
        <p:spPr>
          <a:xfrm>
            <a:off x="4810540" y="6225946"/>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2555473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F487699-7487-1D78-F0F6-EA787CB0021C}"/>
              </a:ext>
            </a:extLst>
          </p:cNvPr>
          <p:cNvSpPr>
            <a:spLocks noGrp="1"/>
          </p:cNvSpPr>
          <p:nvPr>
            <p:ph type="title"/>
          </p:nvPr>
        </p:nvSpPr>
        <p:spPr>
          <a:xfrm>
            <a:off x="1600200" y="365126"/>
            <a:ext cx="10515600" cy="1097280"/>
          </a:xfrm>
        </p:spPr>
        <p:txBody>
          <a:bodyPr/>
          <a:lstStyle/>
          <a:p>
            <a:r>
              <a:rPr lang="en-US" sz="2400" dirty="0">
                <a:solidFill>
                  <a:schemeClr val="tx1"/>
                </a:solidFill>
              </a:rPr>
              <a:t>Strategy Spotlight:</a:t>
            </a:r>
            <a:r>
              <a:rPr lang="en-US" sz="2400" dirty="0"/>
              <a:t> Metacognitive Feedback – Exit Tickets</a:t>
            </a:r>
          </a:p>
        </p:txBody>
      </p:sp>
      <p:pic>
        <p:nvPicPr>
          <p:cNvPr id="13" name="Graphic 12">
            <a:extLst>
              <a:ext uri="{FF2B5EF4-FFF2-40B4-BE49-F238E27FC236}">
                <a16:creationId xmlns:a16="http://schemas.microsoft.com/office/drawing/2014/main" id="{710BC5C1-4729-716E-8290-D6AD72ED056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15" name="TextBox 14">
            <a:extLst>
              <a:ext uri="{FF2B5EF4-FFF2-40B4-BE49-F238E27FC236}">
                <a16:creationId xmlns:a16="http://schemas.microsoft.com/office/drawing/2014/main" id="{E285B751-0133-C47E-8E45-D4F82937C77E}"/>
              </a:ext>
            </a:extLst>
          </p:cNvPr>
          <p:cNvSpPr txBox="1"/>
          <p:nvPr/>
        </p:nvSpPr>
        <p:spPr>
          <a:xfrm>
            <a:off x="4221126" y="1721640"/>
            <a:ext cx="6424911" cy="1097279"/>
          </a:xfrm>
          <a:prstGeom prst="roundRect">
            <a:avLst/>
          </a:prstGeom>
          <a:noFill/>
          <a:ln w="28575">
            <a:solidFill>
              <a:srgbClr val="ED494D"/>
            </a:solidFill>
          </a:ln>
        </p:spPr>
        <p:txBody>
          <a:bodyPr wrap="square" lIns="731520" rtlCol="0" anchor="ctr">
            <a:noAutofit/>
          </a:bodyPr>
          <a:lstStyle/>
          <a:p>
            <a:r>
              <a:rPr lang="en-US" sz="2800" dirty="0"/>
              <a:t>Today my learning stopped because….</a:t>
            </a:r>
          </a:p>
        </p:txBody>
      </p:sp>
      <p:sp>
        <p:nvSpPr>
          <p:cNvPr id="16" name="TextBox 15">
            <a:extLst>
              <a:ext uri="{FF2B5EF4-FFF2-40B4-BE49-F238E27FC236}">
                <a16:creationId xmlns:a16="http://schemas.microsoft.com/office/drawing/2014/main" id="{30D044E5-756B-B80D-C1CD-7C35B4EE1E2E}"/>
              </a:ext>
            </a:extLst>
          </p:cNvPr>
          <p:cNvSpPr txBox="1"/>
          <p:nvPr/>
        </p:nvSpPr>
        <p:spPr>
          <a:xfrm>
            <a:off x="4221125" y="3193930"/>
            <a:ext cx="6424911" cy="1088067"/>
          </a:xfrm>
          <a:prstGeom prst="roundRect">
            <a:avLst/>
          </a:prstGeom>
          <a:noFill/>
          <a:ln w="28575">
            <a:solidFill>
              <a:schemeClr val="accent4"/>
            </a:solidFill>
          </a:ln>
        </p:spPr>
        <p:txBody>
          <a:bodyPr wrap="square" lIns="822960" rtlCol="0" anchor="ctr">
            <a:noAutofit/>
          </a:bodyPr>
          <a:lstStyle/>
          <a:p>
            <a:r>
              <a:rPr lang="en-US" sz="2800" dirty="0"/>
              <a:t>Today, I considered a a question, new idea or new perspective…</a:t>
            </a:r>
          </a:p>
        </p:txBody>
      </p:sp>
      <p:sp>
        <p:nvSpPr>
          <p:cNvPr id="27" name="TextBox 26">
            <a:extLst>
              <a:ext uri="{FF2B5EF4-FFF2-40B4-BE49-F238E27FC236}">
                <a16:creationId xmlns:a16="http://schemas.microsoft.com/office/drawing/2014/main" id="{EAE5E3E7-E3E2-5895-A8AB-F2C93B929949}"/>
              </a:ext>
            </a:extLst>
          </p:cNvPr>
          <p:cNvSpPr txBox="1"/>
          <p:nvPr/>
        </p:nvSpPr>
        <p:spPr>
          <a:xfrm>
            <a:off x="4221125" y="4657008"/>
            <a:ext cx="6424911" cy="1079572"/>
          </a:xfrm>
          <a:prstGeom prst="roundRect">
            <a:avLst/>
          </a:prstGeom>
          <a:noFill/>
          <a:ln w="28575">
            <a:solidFill>
              <a:schemeClr val="accent5"/>
            </a:solidFill>
          </a:ln>
        </p:spPr>
        <p:txBody>
          <a:bodyPr wrap="square" lIns="731520" rtlCol="0" anchor="ctr">
            <a:noAutofit/>
          </a:bodyPr>
          <a:lstStyle/>
          <a:p>
            <a:r>
              <a:rPr lang="en-US" sz="2800" dirty="0"/>
              <a:t>Today I understood and learned…</a:t>
            </a:r>
          </a:p>
        </p:txBody>
      </p:sp>
      <p:pic>
        <p:nvPicPr>
          <p:cNvPr id="28" name="Graphic 27" descr="Stoplight visual.">
            <a:extLst>
              <a:ext uri="{FF2B5EF4-FFF2-40B4-BE49-F238E27FC236}">
                <a16:creationId xmlns:a16="http://schemas.microsoft.com/office/drawing/2014/main" id="{AD898CDC-9E86-CF46-EC9A-C67963052C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2801" y="1518876"/>
            <a:ext cx="3480930" cy="4391247"/>
          </a:xfrm>
          <a:prstGeom prst="rect">
            <a:avLst/>
          </a:prstGeom>
        </p:spPr>
      </p:pic>
      <p:sp>
        <p:nvSpPr>
          <p:cNvPr id="2" name="Google Shape;620;p62">
            <a:extLst>
              <a:ext uri="{FF2B5EF4-FFF2-40B4-BE49-F238E27FC236}">
                <a16:creationId xmlns:a16="http://schemas.microsoft.com/office/drawing/2014/main" id="{7AB7456C-A59C-F970-EBEC-EC22A51731C3}"/>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(Owen &amp; Vista, 2017)</a:t>
            </a:r>
          </a:p>
        </p:txBody>
      </p:sp>
    </p:spTree>
    <p:extLst>
      <p:ext uri="{BB962C8B-B14F-4D97-AF65-F5344CB8AC3E}">
        <p14:creationId xmlns:p14="http://schemas.microsoft.com/office/powerpoint/2010/main" val="3298241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A7E72-4A89-46A4-AE25-61BF15B798BD}"/>
              </a:ext>
            </a:extLst>
          </p:cNvPr>
          <p:cNvSpPr>
            <a:spLocks noGrp="1"/>
          </p:cNvSpPr>
          <p:nvPr>
            <p:ph type="title"/>
          </p:nvPr>
        </p:nvSpPr>
        <p:spPr>
          <a:xfrm>
            <a:off x="1600200" y="365126"/>
            <a:ext cx="10515600" cy="1097280"/>
          </a:xfrm>
        </p:spPr>
        <p:txBody>
          <a:bodyPr/>
          <a:lstStyle/>
          <a:p>
            <a:r>
              <a:rPr lang="en-US" sz="2400" dirty="0">
                <a:solidFill>
                  <a:schemeClr val="tx1"/>
                </a:solidFill>
              </a:rPr>
              <a:t>Strategy Spotlight: </a:t>
            </a:r>
            <a:r>
              <a:rPr lang="en-US" sz="2400" dirty="0"/>
              <a:t>Promote Interaction of Ideas</a:t>
            </a:r>
          </a:p>
        </p:txBody>
      </p:sp>
      <p:sp>
        <p:nvSpPr>
          <p:cNvPr id="3" name="Text Placeholder 2">
            <a:extLst>
              <a:ext uri="{FF2B5EF4-FFF2-40B4-BE49-F238E27FC236}">
                <a16:creationId xmlns:a16="http://schemas.microsoft.com/office/drawing/2014/main" id="{5742F6E5-EAA6-4B1A-96C3-EC1AC29DF963}"/>
              </a:ext>
            </a:extLst>
          </p:cNvPr>
          <p:cNvSpPr>
            <a:spLocks noGrp="1"/>
          </p:cNvSpPr>
          <p:nvPr>
            <p:ph idx="1"/>
          </p:nvPr>
        </p:nvSpPr>
        <p:spPr/>
        <p:txBody>
          <a:bodyPr/>
          <a:lstStyle/>
          <a:p>
            <a:pPr>
              <a:spcAft>
                <a:spcPts val="600"/>
              </a:spcAft>
            </a:pPr>
            <a:r>
              <a:rPr lang="en-US" dirty="0"/>
              <a:t>Respect and value others’ contributions</a:t>
            </a:r>
          </a:p>
          <a:p>
            <a:pPr>
              <a:spcAft>
                <a:spcPts val="600"/>
              </a:spcAft>
            </a:pPr>
            <a:r>
              <a:rPr lang="en-US" dirty="0"/>
              <a:t>Create a spirit of ongoing collaboration</a:t>
            </a:r>
          </a:p>
          <a:p>
            <a:pPr>
              <a:spcAft>
                <a:spcPts val="600"/>
              </a:spcAft>
            </a:pPr>
            <a:r>
              <a:rPr lang="en-US" dirty="0"/>
              <a:t>Help students expand on ideas and encourage critiques and challenges</a:t>
            </a:r>
          </a:p>
          <a:p>
            <a:pPr>
              <a:spcAft>
                <a:spcPts val="600"/>
              </a:spcAft>
            </a:pPr>
            <a:r>
              <a:rPr lang="en-US" dirty="0"/>
              <a:t>View mistakes as opportunities for deeper learning</a:t>
            </a:r>
          </a:p>
          <a:p>
            <a:pPr>
              <a:spcAft>
                <a:spcPts val="600"/>
              </a:spcAft>
            </a:pPr>
            <a:r>
              <a:rPr lang="en-US" dirty="0"/>
              <a:t>Listen thoughtfully and show genuine curiosity and interest</a:t>
            </a:r>
          </a:p>
          <a:p>
            <a:pPr>
              <a:spcAft>
                <a:spcPts val="600"/>
              </a:spcAft>
            </a:pPr>
            <a:r>
              <a:rPr lang="en-US" dirty="0"/>
              <a:t>Let students drive learning</a:t>
            </a:r>
          </a:p>
          <a:p>
            <a:pPr marL="0" indent="0">
              <a:buNone/>
            </a:pPr>
            <a:endParaRPr lang="en-US" dirty="0"/>
          </a:p>
          <a:p>
            <a:endParaRPr lang="en-US" dirty="0"/>
          </a:p>
        </p:txBody>
      </p:sp>
      <p:pic>
        <p:nvPicPr>
          <p:cNvPr id="2" name="Graphic 1">
            <a:extLst>
              <a:ext uri="{FF2B5EF4-FFF2-40B4-BE49-F238E27FC236}">
                <a16:creationId xmlns:a16="http://schemas.microsoft.com/office/drawing/2014/main" id="{45248B82-106C-4E34-1769-75D6C710982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072" y="-4477"/>
            <a:ext cx="1155729" cy="1357611"/>
          </a:xfrm>
          <a:prstGeom prst="rect">
            <a:avLst/>
          </a:prstGeom>
        </p:spPr>
      </p:pic>
      <p:sp>
        <p:nvSpPr>
          <p:cNvPr id="6" name="Google Shape;620;p62">
            <a:extLst>
              <a:ext uri="{FF2B5EF4-FFF2-40B4-BE49-F238E27FC236}">
                <a16:creationId xmlns:a16="http://schemas.microsoft.com/office/drawing/2014/main" id="{8AC4C54F-4EC3-5D68-0BD3-4B33076AECBB}"/>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spTree>
    <p:extLst>
      <p:ext uri="{BB962C8B-B14F-4D97-AF65-F5344CB8AC3E}">
        <p14:creationId xmlns:p14="http://schemas.microsoft.com/office/powerpoint/2010/main" val="3745098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a:xfrm>
            <a:off x="838199" y="365125"/>
            <a:ext cx="10760902" cy="1325563"/>
          </a:xfrm>
        </p:spPr>
        <p:txBody>
          <a:bodyPr/>
          <a:lstStyle/>
          <a:p>
            <a:pPr algn="ctr"/>
            <a:r>
              <a:rPr lang="en-US" sz="4000" i="1" dirty="0">
                <a:latin typeface="+mj-lt"/>
                <a:ea typeface="Calibri"/>
                <a:cs typeface="Calibri"/>
                <a:sym typeface="Calibri"/>
              </a:rPr>
              <a:t>How is a metacognitive culture </a:t>
            </a:r>
            <a:br>
              <a:rPr lang="en-US" sz="4000" i="1" dirty="0">
                <a:latin typeface="+mj-lt"/>
                <a:ea typeface="Calibri"/>
                <a:cs typeface="Calibri"/>
                <a:sym typeface="Calibri"/>
              </a:rPr>
            </a:br>
            <a:r>
              <a:rPr lang="en-US" sz="4000" i="1" dirty="0">
                <a:latin typeface="+mj-lt"/>
                <a:ea typeface="Calibri"/>
                <a:cs typeface="Calibri"/>
                <a:sym typeface="Calibri"/>
              </a:rPr>
              <a:t>being developed in your classroom?</a:t>
            </a:r>
            <a:endParaRPr lang="en-US" sz="4000" i="1" dirty="0">
              <a:latin typeface="+mj-lt"/>
            </a:endParaRPr>
          </a:p>
        </p:txBody>
      </p:sp>
      <p:sp>
        <p:nvSpPr>
          <p:cNvPr id="8" name="Google Shape;620;p62">
            <a:extLst>
              <a:ext uri="{FF2B5EF4-FFF2-40B4-BE49-F238E27FC236}">
                <a16:creationId xmlns:a16="http://schemas.microsoft.com/office/drawing/2014/main" id="{5B9FDE0E-9373-7636-3081-613EA6FEF74F}"/>
              </a:ext>
            </a:extLst>
          </p:cNvPr>
          <p:cNvSpPr txBox="1"/>
          <p:nvPr/>
        </p:nvSpPr>
        <p:spPr>
          <a:xfrm>
            <a:off x="4810540" y="6316381"/>
            <a:ext cx="5600286" cy="338514"/>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r>
              <a:rPr lang="en-US" sz="1600" kern="100" dirty="0">
                <a:effectLst/>
                <a:latin typeface="Calibri" panose="020F0502020204030204" pitchFamily="34" charset="0"/>
                <a:ea typeface="Calibri" panose="020F0502020204030204" pitchFamily="34" charset="0"/>
                <a:cs typeface="Calibri" panose="020F0502020204030204" pitchFamily="34" charset="0"/>
              </a:rPr>
              <a:t>Brooks &amp; </a:t>
            </a:r>
            <a:r>
              <a:rPr lang="en-US" sz="16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600" kern="100" dirty="0">
                <a:effectLst/>
                <a:latin typeface="Calibri" panose="020F0502020204030204" pitchFamily="34" charset="0"/>
                <a:ea typeface="Calibri" panose="020F0502020204030204" pitchFamily="34" charset="0"/>
                <a:cs typeface="Calibri" panose="020F0502020204030204" pitchFamily="34" charset="0"/>
              </a:rPr>
              <a:t>, 2012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sym typeface="Arial"/>
              </a:rPr>
              <a:t>)</a:t>
            </a:r>
          </a:p>
        </p:txBody>
      </p:sp>
      <p:pic>
        <p:nvPicPr>
          <p:cNvPr id="2" name="Graphic 1" descr="Lightbulb visual">
            <a:extLst>
              <a:ext uri="{FF2B5EF4-FFF2-40B4-BE49-F238E27FC236}">
                <a16:creationId xmlns:a16="http://schemas.microsoft.com/office/drawing/2014/main" id="{225281E6-424F-B916-46C7-17AC9074E9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7299" y="2009480"/>
            <a:ext cx="2258533" cy="3450537"/>
          </a:xfrm>
          <a:prstGeom prst="rect">
            <a:avLst/>
          </a:prstGeom>
        </p:spPr>
      </p:pic>
    </p:spTree>
    <p:extLst>
      <p:ext uri="{BB962C8B-B14F-4D97-AF65-F5344CB8AC3E}">
        <p14:creationId xmlns:p14="http://schemas.microsoft.com/office/powerpoint/2010/main" val="3628210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a:xfrm>
            <a:off x="838199" y="365125"/>
            <a:ext cx="10760902" cy="1325563"/>
          </a:xfrm>
        </p:spPr>
        <p:txBody>
          <a:bodyPr/>
          <a:lstStyle/>
          <a:p>
            <a:r>
              <a:rPr lang="en-US" sz="4400" dirty="0">
                <a:latin typeface="Calibri"/>
                <a:ea typeface="Calibri"/>
                <a:cs typeface="Calibri"/>
                <a:sym typeface="Calibri"/>
              </a:rPr>
              <a:t>Promoting a Metacognitive Classroom</a:t>
            </a:r>
            <a:br>
              <a:rPr lang="en-US" sz="4400" dirty="0">
                <a:latin typeface="Calibri"/>
                <a:ea typeface="Calibri"/>
                <a:cs typeface="Calibri"/>
                <a:sym typeface="Calibri"/>
              </a:rPr>
            </a:br>
            <a:r>
              <a:rPr lang="en-US" sz="4400" dirty="0">
                <a:solidFill>
                  <a:schemeClr val="accent1"/>
                </a:solidFill>
              </a:rPr>
              <a:t>Essential Questions</a:t>
            </a:r>
            <a:endParaRPr lang="en-US" dirty="0"/>
          </a:p>
        </p:txBody>
      </p:sp>
      <p:sp>
        <p:nvSpPr>
          <p:cNvPr id="7" name="Content Placeholder 2">
            <a:extLst>
              <a:ext uri="{FF2B5EF4-FFF2-40B4-BE49-F238E27FC236}">
                <a16:creationId xmlns:a16="http://schemas.microsoft.com/office/drawing/2014/main" id="{A506CE1D-C567-01C3-2E49-033457A64A25}"/>
              </a:ext>
            </a:extLst>
          </p:cNvPr>
          <p:cNvSpPr>
            <a:spLocks noGrp="1"/>
          </p:cNvSpPr>
          <p:nvPr>
            <p:ph sz="half" idx="1"/>
          </p:nvPr>
        </p:nvSpPr>
        <p:spPr>
          <a:xfrm>
            <a:off x="838200" y="2104373"/>
            <a:ext cx="10515600" cy="3568082"/>
          </a:xfrm>
        </p:spPr>
        <p:txBody>
          <a:bodyPr/>
          <a:lstStyle/>
          <a:p>
            <a:pPr marL="225425" indent="-225425">
              <a:spcAft>
                <a:spcPts val="1200"/>
              </a:spcAft>
              <a:buFont typeface="Arial" panose="020B0604020202020204" pitchFamily="34" charset="0"/>
              <a:buChar char="•"/>
            </a:pPr>
            <a:r>
              <a:rPr lang="en-US" sz="2800" i="1" dirty="0"/>
              <a:t>Why is it important for educators to promote a classroom culture that develops and supports metacognitive thought?</a:t>
            </a:r>
          </a:p>
          <a:p>
            <a:pPr marL="225425" indent="-225425">
              <a:spcAft>
                <a:spcPts val="1200"/>
              </a:spcAft>
              <a:buFont typeface="Arial" panose="020B0604020202020204" pitchFamily="34" charset="0"/>
              <a:buChar char="•"/>
            </a:pPr>
            <a:r>
              <a:rPr lang="en-US" sz="2800" i="1" dirty="0"/>
              <a:t>How can educators establish and advance an environment that values and encourages reflective and high-level thinking? </a:t>
            </a:r>
          </a:p>
        </p:txBody>
      </p:sp>
    </p:spTree>
    <p:extLst>
      <p:ext uri="{BB962C8B-B14F-4D97-AF65-F5344CB8AC3E}">
        <p14:creationId xmlns:p14="http://schemas.microsoft.com/office/powerpoint/2010/main" val="96557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E8E357-D0B4-D017-E83E-E2A0C9194EF0}"/>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#5</a:t>
            </a:r>
          </a:p>
        </p:txBody>
      </p:sp>
      <p:sp>
        <p:nvSpPr>
          <p:cNvPr id="9" name="Content Placeholder 2">
            <a:extLst>
              <a:ext uri="{FF2B5EF4-FFF2-40B4-BE49-F238E27FC236}">
                <a16:creationId xmlns:a16="http://schemas.microsoft.com/office/drawing/2014/main" id="{4E6BD001-BCF3-E630-3D80-0EFC0BAE1A90}"/>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General guidance for virtual presentations </a:t>
            </a:r>
          </a:p>
          <a:p>
            <a:pPr>
              <a:spcAft>
                <a:spcPts val="600"/>
              </a:spcAft>
            </a:pPr>
            <a:r>
              <a:rPr lang="en-US" sz="2000" dirty="0"/>
              <a:t>Notify and request prior permission from participants if session is to be videotaped.</a:t>
            </a:r>
          </a:p>
          <a:p>
            <a:pPr>
              <a:spcAft>
                <a:spcPts val="600"/>
              </a:spcAft>
            </a:pPr>
            <a:r>
              <a:rPr lang="en-US" sz="2000" dirty="0"/>
              <a:t>Test your tech set up prior to the session (download and save videos on flash drive if needed)</a:t>
            </a:r>
          </a:p>
          <a:p>
            <a:r>
              <a:rPr lang="en-US" sz="2000" dirty="0"/>
              <a:t>Keep sessions as short as possible and/or provide breaks</a:t>
            </a:r>
          </a:p>
          <a:p>
            <a:r>
              <a:rPr lang="en-US" sz="2000" dirty="0"/>
              <a:t>Provide and discuss norms for participation (camera on, ask questions in chat – if that is your preference, stay engaged)</a:t>
            </a:r>
          </a:p>
          <a:p>
            <a:r>
              <a:rPr lang="en-US" sz="2000" dirty="0"/>
              <a:t>Minimize distractions (request participants mute when not speaking)</a:t>
            </a:r>
          </a:p>
          <a:p>
            <a:r>
              <a:rPr lang="en-US" sz="2000" dirty="0"/>
              <a:t>Use 2 consultants – 1 to present, 1 to manage chat, etc.</a:t>
            </a:r>
          </a:p>
          <a:p>
            <a:r>
              <a:rPr lang="en-US" sz="2000" dirty="0"/>
              <a:t>Identify other roles prior to presentation, as appropriate (timekeeper, notetaker, etc.)</a:t>
            </a:r>
          </a:p>
          <a:p>
            <a:r>
              <a:rPr lang="en-US" sz="2000" dirty="0"/>
              <a:t>Create opportunities for participant engagement and interaction (e.g., </a:t>
            </a:r>
            <a:r>
              <a:rPr lang="en-US" sz="2000" u="sng" dirty="0">
                <a:hlinkClick r:id="rId3">
                  <a:extLst>
                    <a:ext uri="{A12FA001-AC4F-418D-AE19-62706E023703}">
                      <ahyp:hlinkClr xmlns:ahyp="http://schemas.microsoft.com/office/drawing/2018/hyperlinkcolor" val="tx"/>
                    </a:ext>
                  </a:extLst>
                </a:hlinkClick>
              </a:rPr>
              <a:t>HQ Tools for Audience Engagement Collaborative Notetaking Document</a:t>
            </a:r>
            <a:r>
              <a:rPr lang="en-US" sz="2000" dirty="0"/>
              <a:t>)</a:t>
            </a:r>
          </a:p>
          <a:p>
            <a:r>
              <a:rPr lang="en-US" sz="2000" dirty="0"/>
              <a:t>When using breakout rooms, equip each room with 1 consultant to facilitate and 1 to take notes, if possible  </a:t>
            </a:r>
          </a:p>
          <a:p>
            <a:r>
              <a:rPr lang="en-US" sz="2000" dirty="0"/>
              <a:t>End the session with an effective wrap-up</a:t>
            </a:r>
          </a:p>
          <a:p>
            <a:pPr marL="0" indent="0">
              <a:buNone/>
            </a:pPr>
            <a:endParaRPr lang="en-US" dirty="0"/>
          </a:p>
        </p:txBody>
      </p:sp>
    </p:spTree>
    <p:extLst>
      <p:ext uri="{BB962C8B-B14F-4D97-AF65-F5344CB8AC3E}">
        <p14:creationId xmlns:p14="http://schemas.microsoft.com/office/powerpoint/2010/main" val="1558131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3FB86-EF8C-F3C3-6DC3-B89A9C438B99}"/>
              </a:ext>
            </a:extLst>
          </p:cNvPr>
          <p:cNvSpPr>
            <a:spLocks noGrp="1"/>
          </p:cNvSpPr>
          <p:nvPr>
            <p:ph type="title"/>
          </p:nvPr>
        </p:nvSpPr>
        <p:spPr>
          <a:xfrm>
            <a:off x="838199" y="365125"/>
            <a:ext cx="6892637" cy="1325563"/>
          </a:xfrm>
        </p:spPr>
        <p:txBody>
          <a:bodyPr/>
          <a:lstStyle/>
          <a:p>
            <a:r>
              <a:rPr lang="en-US" sz="4400" dirty="0">
                <a:latin typeface="Calibri"/>
                <a:ea typeface="Calibri"/>
                <a:cs typeface="Calibri"/>
                <a:sym typeface="Calibri"/>
              </a:rPr>
              <a:t>Next Steps Action Plan, Part 3</a:t>
            </a:r>
            <a:endParaRPr lang="en-US" dirty="0"/>
          </a:p>
        </p:txBody>
      </p:sp>
      <p:sp>
        <p:nvSpPr>
          <p:cNvPr id="5" name="Content Placeholder 4">
            <a:extLst>
              <a:ext uri="{FF2B5EF4-FFF2-40B4-BE49-F238E27FC236}">
                <a16:creationId xmlns:a16="http://schemas.microsoft.com/office/drawing/2014/main" id="{450918A1-13C2-7C54-5DC6-BA1E690890FA}"/>
              </a:ext>
            </a:extLst>
          </p:cNvPr>
          <p:cNvSpPr>
            <a:spLocks noGrp="1"/>
          </p:cNvSpPr>
          <p:nvPr>
            <p:ph sz="half" idx="1"/>
          </p:nvPr>
        </p:nvSpPr>
        <p:spPr>
          <a:xfrm>
            <a:off x="838200" y="1690688"/>
            <a:ext cx="4962525" cy="3834731"/>
          </a:xfrm>
        </p:spPr>
        <p:txBody>
          <a:bodyPr/>
          <a:lstStyle/>
          <a:p>
            <a:pPr marL="0" marR="0" lvl="0" indent="0" algn="ctr" rtl="0">
              <a:lnSpc>
                <a:spcPct val="100000"/>
              </a:lnSpc>
              <a:spcBef>
                <a:spcPts val="0"/>
              </a:spcBef>
              <a:spcAft>
                <a:spcPts val="0"/>
              </a:spcAft>
              <a:buNone/>
            </a:pPr>
            <a:r>
              <a:rPr lang="en-US" sz="2400" b="1" i="0" u="none" strike="noStrike" cap="none" dirty="0">
                <a:solidFill>
                  <a:schemeClr val="accent1"/>
                </a:solidFill>
                <a:latin typeface="Calibri"/>
                <a:ea typeface="Calibri"/>
                <a:cs typeface="Calibri"/>
                <a:sym typeface="Calibri"/>
              </a:rPr>
              <a:t>Creating a Metacognitive Classroom Culture and Environment</a:t>
            </a:r>
            <a:endParaRPr lang="en-US" sz="2400" b="1" dirty="0">
              <a:solidFill>
                <a:schemeClr val="accent1"/>
              </a:solidFill>
            </a:endParaRPr>
          </a:p>
          <a:p>
            <a:pPr marL="0" marR="0" lvl="0" indent="0" algn="ctr" rtl="0">
              <a:lnSpc>
                <a:spcPct val="100000"/>
              </a:lnSpc>
              <a:spcBef>
                <a:spcPts val="0"/>
              </a:spcBef>
              <a:spcAft>
                <a:spcPts val="0"/>
              </a:spcAft>
              <a:buNone/>
            </a:pPr>
            <a:endParaRPr lang="en-US" sz="2400" i="0" u="none" strike="noStrike" cap="none" dirty="0">
              <a:latin typeface="Calibri" panose="020F0502020204030204" pitchFamily="34" charset="0"/>
              <a:ea typeface="Arial"/>
              <a:cs typeface="Calibri" panose="020F0502020204030204" pitchFamily="34" charset="0"/>
              <a:sym typeface="Arial"/>
            </a:endParaRPr>
          </a:p>
          <a:p>
            <a:pPr marL="233363" indent="-233363">
              <a:spcAft>
                <a:spcPts val="600"/>
              </a:spcAft>
            </a:pPr>
            <a:r>
              <a:rPr lang="en-US" dirty="0"/>
              <a:t>Review strategies that successful metacognitive thinkers employ</a:t>
            </a:r>
          </a:p>
          <a:p>
            <a:pPr marL="233363" indent="-233363">
              <a:spcAft>
                <a:spcPts val="600"/>
              </a:spcAft>
            </a:pPr>
            <a:r>
              <a:rPr lang="en-US" dirty="0"/>
              <a:t>Review strategies that successful metacognitive classrooms exhibit</a:t>
            </a:r>
          </a:p>
          <a:p>
            <a:pPr marL="233363" indent="-233363">
              <a:spcAft>
                <a:spcPts val="600"/>
              </a:spcAft>
            </a:pPr>
            <a:r>
              <a:rPr lang="en-US" dirty="0"/>
              <a:t>Develop an action plan to create or enhance a metacognitive culture and environment for your classroom</a:t>
            </a:r>
          </a:p>
        </p:txBody>
      </p:sp>
      <p:pic>
        <p:nvPicPr>
          <p:cNvPr id="3" name="Picture 2" descr="Snippet of the action plan template.">
            <a:extLst>
              <a:ext uri="{FF2B5EF4-FFF2-40B4-BE49-F238E27FC236}">
                <a16:creationId xmlns:a16="http://schemas.microsoft.com/office/drawing/2014/main" id="{C49B0E14-FA65-C949-505D-95C2532EDC7B}"/>
              </a:ext>
            </a:extLst>
          </p:cNvPr>
          <p:cNvPicPr>
            <a:picLocks noChangeAspect="1"/>
          </p:cNvPicPr>
          <p:nvPr/>
        </p:nvPicPr>
        <p:blipFill>
          <a:blip r:embed="rId3"/>
          <a:srcRect/>
          <a:stretch/>
        </p:blipFill>
        <p:spPr>
          <a:xfrm>
            <a:off x="6116218" y="1690688"/>
            <a:ext cx="5612651" cy="3834731"/>
          </a:xfrm>
          <a:prstGeom prst="rect">
            <a:avLst/>
          </a:prstGeom>
          <a:ln>
            <a:solidFill>
              <a:schemeClr val="bg1">
                <a:lumMod val="50000"/>
              </a:schemeClr>
            </a:solidFill>
          </a:ln>
        </p:spPr>
      </p:pic>
    </p:spTree>
    <p:extLst>
      <p:ext uri="{BB962C8B-B14F-4D97-AF65-F5344CB8AC3E}">
        <p14:creationId xmlns:p14="http://schemas.microsoft.com/office/powerpoint/2010/main" val="630678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BC50-71CC-268C-4029-7CEBFF8E5D23}"/>
              </a:ext>
            </a:extLst>
          </p:cNvPr>
          <p:cNvSpPr>
            <a:spLocks noGrp="1"/>
          </p:cNvSpPr>
          <p:nvPr>
            <p:ph type="title"/>
          </p:nvPr>
        </p:nvSpPr>
        <p:spPr/>
        <p:txBody>
          <a:bodyPr/>
          <a:lstStyle/>
          <a:p>
            <a:r>
              <a:rPr lang="en-US" sz="4400" dirty="0"/>
              <a:t>Closing and Thank You!</a:t>
            </a:r>
            <a:endParaRPr lang="en-US" dirty="0"/>
          </a:p>
        </p:txBody>
      </p:sp>
      <p:sp>
        <p:nvSpPr>
          <p:cNvPr id="3" name="Content Placeholder 2">
            <a:extLst>
              <a:ext uri="{FF2B5EF4-FFF2-40B4-BE49-F238E27FC236}">
                <a16:creationId xmlns:a16="http://schemas.microsoft.com/office/drawing/2014/main" id="{3841AF52-8CA1-5D7D-CC6C-CABDBD6B3272}"/>
              </a:ext>
            </a:extLst>
          </p:cNvPr>
          <p:cNvSpPr>
            <a:spLocks noGrp="1"/>
          </p:cNvSpPr>
          <p:nvPr>
            <p:ph idx="1"/>
          </p:nvPr>
        </p:nvSpPr>
        <p:spPr>
          <a:xfrm>
            <a:off x="838200" y="1600201"/>
            <a:ext cx="10515600" cy="876300"/>
          </a:xfrm>
        </p:spPr>
        <p:txBody>
          <a:bodyPr/>
          <a:lstStyle/>
          <a:p>
            <a:pPr marL="152401">
              <a:lnSpc>
                <a:spcPct val="90000"/>
              </a:lnSpc>
              <a:spcBef>
                <a:spcPts val="1000"/>
              </a:spcBef>
              <a:buSzPts val="1800"/>
            </a:pPr>
            <a:r>
              <a:rPr lang="en-US" dirty="0"/>
              <a:t>For more information or if you need further coaching, please contact</a:t>
            </a:r>
          </a:p>
          <a:p>
            <a:pPr marL="152401" lvl="0" indent="0" rtl="0">
              <a:lnSpc>
                <a:spcPct val="90000"/>
              </a:lnSpc>
              <a:spcBef>
                <a:spcPts val="1000"/>
              </a:spcBef>
              <a:spcAft>
                <a:spcPts val="0"/>
              </a:spcAft>
              <a:buSzPts val="1800"/>
              <a:buNone/>
            </a:pPr>
            <a:endParaRPr lang="en-US" dirty="0"/>
          </a:p>
        </p:txBody>
      </p:sp>
      <p:sp>
        <p:nvSpPr>
          <p:cNvPr id="4" name="Content Placeholder 2">
            <a:extLst>
              <a:ext uri="{FF2B5EF4-FFF2-40B4-BE49-F238E27FC236}">
                <a16:creationId xmlns:a16="http://schemas.microsoft.com/office/drawing/2014/main" id="{475B03B0-1E42-EFEF-B88E-C93AD256D9CA}"/>
              </a:ext>
            </a:extLst>
          </p:cNvPr>
          <p:cNvSpPr txBox="1">
            <a:spLocks/>
          </p:cNvSpPr>
          <p:nvPr/>
        </p:nvSpPr>
        <p:spPr>
          <a:xfrm>
            <a:off x="838200" y="5438776"/>
            <a:ext cx="10515600" cy="8763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Calibri" panose="020F050202020403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401" marR="0" lvl="0" indent="0" algn="l" defTabSz="914400" rtl="0" eaLnBrk="1" fontAlgn="auto" latinLnBrk="0" hangingPunct="1">
              <a:lnSpc>
                <a:spcPct val="90000"/>
              </a:lnSpc>
              <a:spcBef>
                <a:spcPts val="1000"/>
              </a:spcBef>
              <a:spcAft>
                <a:spcPts val="0"/>
              </a:spcAft>
              <a:buClrTx/>
              <a:buSzPts val="1800"/>
              <a:buFont typeface="Arial" panose="020B0604020202020204" pitchFamily="34" charset="0"/>
              <a:buNone/>
              <a:tabLst/>
              <a:defRPr/>
            </a:pP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sym typeface="Arial"/>
              </a:rPr>
              <a:t>Note: References are on the following slides</a:t>
            </a:r>
          </a:p>
          <a:p>
            <a:pPr marL="152401" marR="0" lvl="0" indent="0" algn="l" defTabSz="914400" rtl="0" eaLnBrk="1" fontAlgn="auto" latinLnBrk="0" hangingPunct="1">
              <a:lnSpc>
                <a:spcPct val="90000"/>
              </a:lnSpc>
              <a:spcBef>
                <a:spcPts val="1000"/>
              </a:spcBef>
              <a:spcAft>
                <a:spcPts val="0"/>
              </a:spcAft>
              <a:buClrTx/>
              <a:buSzPts val="1800"/>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699604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60" name="Google Shape;860;p86"/>
          <p:cNvSpPr txBox="1">
            <a:spLocks noGrp="1"/>
          </p:cNvSpPr>
          <p:nvPr>
            <p:ph type="title"/>
          </p:nvPr>
        </p:nvSpPr>
        <p:spPr>
          <a:xfrm>
            <a:off x="838200" y="365126"/>
            <a:ext cx="10515600" cy="64203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1"/>
              </a:buClr>
              <a:buSzPts val="3200"/>
              <a:buFont typeface="Corbel"/>
              <a:buNone/>
            </a:pPr>
            <a:r>
              <a:rPr lang="en-US" b="0" dirty="0"/>
              <a:t>Part 3 References</a:t>
            </a:r>
          </a:p>
        </p:txBody>
      </p:sp>
      <p:sp>
        <p:nvSpPr>
          <p:cNvPr id="859" name="Google Shape;859;p86"/>
          <p:cNvSpPr txBox="1">
            <a:spLocks noGrp="1"/>
          </p:cNvSpPr>
          <p:nvPr>
            <p:ph idx="1"/>
          </p:nvPr>
        </p:nvSpPr>
        <p:spPr>
          <a:xfrm>
            <a:off x="838200" y="1225296"/>
            <a:ext cx="10515600" cy="4494784"/>
          </a:xfrm>
          <a:prstGeom prst="rect">
            <a:avLst/>
          </a:prstGeom>
          <a:noFill/>
          <a:ln>
            <a:noFill/>
          </a:ln>
        </p:spPr>
        <p:txBody>
          <a:bodyPr spcFirstLastPara="1" wrap="square" lIns="91425" tIns="45700" rIns="91425" bIns="45700" anchor="t" anchorCtr="0">
            <a:noAutofit/>
          </a:bodyPr>
          <a:lstStyle/>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Brooks, S., &amp;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development of a culture of thinking in my classroom: Self-assessment</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https://pz.harvard.edu/sites/default/files/Self%20Assessing%20CoT.pdf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Building Learning Power. (n.d.). Creating learning friendly classroom cultures. https://www.buildinglearningpower.com/2018/05/creating-metacognitive-classroom-cultures/</a:t>
            </a:r>
          </a:p>
          <a:p>
            <a:pPr marL="0" marR="0" indent="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Cherry, K. (2023, April 18).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Cognition in psychology</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kern="100" dirty="0" err="1">
                <a:effectLst/>
                <a:latin typeface="Calibri" panose="020F0502020204030204" pitchFamily="34" charset="0"/>
                <a:ea typeface="Calibri" panose="020F0502020204030204" pitchFamily="34" charset="0"/>
                <a:cs typeface="Calibri" panose="020F0502020204030204" pitchFamily="34" charset="0"/>
              </a:rPr>
              <a:t>Verywell</a:t>
            </a:r>
            <a:r>
              <a:rPr lang="en-US" sz="1200" kern="100" dirty="0">
                <a:effectLst/>
                <a:latin typeface="Calibri" panose="020F0502020204030204" pitchFamily="34" charset="0"/>
                <a:ea typeface="Calibri" panose="020F0502020204030204" pitchFamily="34" charset="0"/>
                <a:cs typeface="Calibri" panose="020F0502020204030204" pitchFamily="34" charset="0"/>
              </a:rPr>
              <a:t> Mind.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https://www.verywellmind.com/what-is-cognition-2794982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College of Natural Science. (n.d.).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Choosing and establishing classroom norms</a:t>
            </a:r>
            <a:r>
              <a:rPr lang="en-US" sz="1200" kern="100" dirty="0">
                <a:effectLst/>
                <a:latin typeface="Calibri" panose="020F0502020204030204" pitchFamily="34" charset="0"/>
                <a:ea typeface="Calibri" panose="020F0502020204030204" pitchFamily="34" charset="0"/>
                <a:cs typeface="Calibri" panose="020F0502020204030204" pitchFamily="34" charset="0"/>
              </a:rPr>
              <a:t>. Michigan State University.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https://connectedmath.migrate.natsci.msu.edu/classroom/student-centered-classroom/classroom-norms.aspx</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Duquesne University Center for Teaching Excellence. (2015, March 30). Helping students learn from returned tests.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The Flourishing Academic</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https://flourishingacademic.wordpress.com/2015/03/30/helping-students-learn-from-returned-tests/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Harvard Graduate School of Education. (n.d.).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Project zero’s thinking routine toolbox</a:t>
            </a:r>
            <a:r>
              <a:rPr lang="en-US" sz="1200" kern="100" dirty="0">
                <a:effectLst/>
                <a:latin typeface="Calibri" panose="020F0502020204030204" pitchFamily="34" charset="0"/>
                <a:ea typeface="Calibri" panose="020F0502020204030204" pitchFamily="34" charset="0"/>
                <a:cs typeface="Calibri" panose="020F0502020204030204" pitchFamily="34" charset="0"/>
              </a:rPr>
              <a:t>. https://pz.harvard.edu/thinking-routines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Kruse, M. (n.d.). How to create classroom norms with students.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Reading and Writing Haven</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https://www.readingandwritinghaven.com/how-to-create-classroom-norms-with-students</a:t>
            </a:r>
            <a:endPar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Lovett, C. M. (2013). Make exams worth more than the grade: Using exam wrappers to promote metacognition. In N. Silver, M. Kaplan, 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LaVaque</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-Manty, &amp; D.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Meizlish</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(Eds.), </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Using reflection and metacognition to improve student learning: Across the disciplines, across the academy</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(pp. 18-52). Routledge.</a:t>
            </a:r>
          </a:p>
          <a:p>
            <a:pPr marL="0" marR="0" indent="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Missouri Department of Elementary &amp; Secondary Education. (n.d.).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Leader standards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https://dese.mo.gov/media/pdf/oeq-ed-leaderstandards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Missouri Department of Elementary &amp; Secondary Education. (n.d.).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Teacher standards</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https://dese.mo.gov/media/pdf/oeq-ed-teachstandards</a:t>
            </a:r>
            <a:endPar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7000"/>
              </a:lnSpc>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MoEdu</a:t>
            </a:r>
            <a:r>
              <a:rPr lang="en-US" sz="1200" kern="100" dirty="0">
                <a:effectLst/>
                <a:latin typeface="Calibri" panose="020F0502020204030204" pitchFamily="34" charset="0"/>
                <a:ea typeface="Calibri" panose="020F0502020204030204" pitchFamily="34" charset="0"/>
                <a:cs typeface="Calibri" panose="020F0502020204030204" pitchFamily="34" charset="0"/>
              </a:rPr>
              <a:t>-SAIL. (2023).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Blueprint for district and building leadership </a:t>
            </a:r>
            <a:r>
              <a:rPr lang="en-US" sz="1200" kern="100" dirty="0">
                <a:effectLst/>
                <a:latin typeface="Calibri" panose="020F0502020204030204" pitchFamily="34" charset="0"/>
                <a:ea typeface="Calibri" panose="020F0502020204030204" pitchFamily="34" charset="0"/>
                <a:cs typeface="Calibri" panose="020F0502020204030204" pitchFamily="34" charset="0"/>
              </a:rPr>
              <a:t>(7</a:t>
            </a:r>
            <a:r>
              <a:rPr lang="en-US" sz="1200" kern="1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200" kern="100" dirty="0">
                <a:effectLst/>
                <a:latin typeface="Calibri" panose="020F0502020204030204" pitchFamily="34" charset="0"/>
                <a:ea typeface="Calibri" panose="020F0502020204030204" pitchFamily="34" charset="0"/>
                <a:cs typeface="Calibri" panose="020F0502020204030204" pitchFamily="34" charset="0"/>
              </a:rPr>
              <a:t> ed.). Missouri Department of Elementary and Secondary Education: Northern Arizona University, Institute for Human Development.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60" name="Google Shape;860;p86"/>
          <p:cNvSpPr txBox="1">
            <a:spLocks noGrp="1"/>
          </p:cNvSpPr>
          <p:nvPr>
            <p:ph type="title"/>
          </p:nvPr>
        </p:nvSpPr>
        <p:spPr>
          <a:xfrm>
            <a:off x="838200" y="365126"/>
            <a:ext cx="10515600" cy="642039"/>
          </a:xfrm>
          <a:prstGeom prst="rect">
            <a:avLst/>
          </a:prstGeom>
          <a:noFill/>
          <a:ln>
            <a:noFill/>
          </a:ln>
        </p:spPr>
        <p:txBody>
          <a:bodyPr spcFirstLastPara="1" wrap="square" lIns="0" tIns="0" rIns="0" bIns="0" anchor="b" anchorCtr="0">
            <a:noAutofit/>
          </a:bodyPr>
          <a:lstStyle/>
          <a:p>
            <a:pPr marL="0" lvl="0" indent="0" algn="ctr" rtl="0">
              <a:lnSpc>
                <a:spcPct val="90000"/>
              </a:lnSpc>
              <a:spcBef>
                <a:spcPts val="0"/>
              </a:spcBef>
              <a:spcAft>
                <a:spcPts val="0"/>
              </a:spcAft>
              <a:buClr>
                <a:schemeClr val="dk1"/>
              </a:buClr>
              <a:buSzPts val="3200"/>
              <a:buFont typeface="Corbel"/>
              <a:buNone/>
            </a:pPr>
            <a:r>
              <a:rPr lang="en-US" b="0" dirty="0"/>
              <a:t>Part 3 References, continued</a:t>
            </a:r>
          </a:p>
        </p:txBody>
      </p:sp>
      <p:sp>
        <p:nvSpPr>
          <p:cNvPr id="859" name="Google Shape;859;p86"/>
          <p:cNvSpPr txBox="1">
            <a:spLocks noGrp="1"/>
          </p:cNvSpPr>
          <p:nvPr>
            <p:ph idx="1"/>
          </p:nvPr>
        </p:nvSpPr>
        <p:spPr>
          <a:xfrm>
            <a:off x="838200" y="1225296"/>
            <a:ext cx="10515600" cy="4494784"/>
          </a:xfrm>
          <a:prstGeom prst="rect">
            <a:avLst/>
          </a:prstGeom>
          <a:noFill/>
          <a:ln>
            <a:noFill/>
          </a:ln>
        </p:spPr>
        <p:txBody>
          <a:bodyPr spcFirstLastPara="1" wrap="square" lIns="91425" tIns="45700" rIns="91425" bIns="45700" anchor="t" anchorCtr="0">
            <a:noAutofit/>
          </a:bodyPr>
          <a:lstStyle/>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Montague, M. (1992). The effects of cognitive and metacognitive strategy instruction on the mathematical problem solving of middle school students with learning disabilities.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Journal of Learning</a:t>
            </a:r>
            <a:r>
              <a:rPr lang="en-US" sz="1200" kern="100" dirty="0">
                <a:effectLst/>
                <a:latin typeface="Calibri" panose="020F0502020204030204" pitchFamily="34" charset="0"/>
                <a:ea typeface="Calibri" panose="020F0502020204030204" pitchFamily="34" charset="0"/>
                <a:cs typeface="Calibri" panose="020F0502020204030204" pitchFamily="34" charset="0"/>
              </a:rPr>
              <a: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25</a:t>
            </a:r>
            <a:r>
              <a:rPr lang="en-US" sz="1200" kern="100" dirty="0">
                <a:effectLst/>
                <a:latin typeface="Calibri" panose="020F0502020204030204" pitchFamily="34" charset="0"/>
                <a:ea typeface="Calibri" panose="020F0502020204030204" pitchFamily="34" charset="0"/>
                <a:cs typeface="Calibri" panose="020F0502020204030204" pitchFamily="34" charset="0"/>
              </a:rPr>
              <a:t>, 230-248.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https://www.interventioncentral.org/sites/default/files/pdfs/pdfs_interventions/math_meta_cog_strategy_montague_SAY_ASK_CHECK.pdf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Owen, D., &amp; Vista, A. (2017, November 15).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Strategies for teaching metacognition in classrooms. </a:t>
            </a:r>
            <a:r>
              <a:rPr lang="en-US" sz="1200" kern="100" dirty="0">
                <a:effectLst/>
                <a:latin typeface="Calibri" panose="020F0502020204030204" pitchFamily="34" charset="0"/>
                <a:ea typeface="Calibri" panose="020F0502020204030204" pitchFamily="34" charset="0"/>
                <a:cs typeface="Calibri" panose="020F0502020204030204" pitchFamily="34" charset="0"/>
              </a:rPr>
              <a:t>Brookings. https://www.brookings.edu/articles/strategies-for-teaching-metacognition-in-classrooms/</a:t>
            </a:r>
          </a:p>
          <a:p>
            <a:pPr marL="457200" marR="0" indent="-45720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Peteranetz</a:t>
            </a:r>
            <a:r>
              <a:rPr lang="en-US" sz="1200" kern="100" dirty="0">
                <a:effectLst/>
                <a:latin typeface="Calibri" panose="020F0502020204030204" pitchFamily="34" charset="0"/>
                <a:ea typeface="Calibri" panose="020F0502020204030204" pitchFamily="34" charset="0"/>
                <a:cs typeface="Calibri" panose="020F0502020204030204" pitchFamily="34" charset="0"/>
              </a:rPr>
              <a:t>, M. S. (2016). Fostering metacognition in K-12 classrooms: Recommendations for practice.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Nebraska Educator, 3</a:t>
            </a:r>
            <a:r>
              <a:rPr lang="en-US" sz="1200" kern="100" dirty="0">
                <a:effectLst/>
                <a:latin typeface="Calibri" panose="020F0502020204030204" pitchFamily="34" charset="0"/>
                <a:ea typeface="Calibri" panose="020F0502020204030204" pitchFamily="34" charset="0"/>
                <a:cs typeface="Calibri" panose="020F0502020204030204" pitchFamily="34" charset="0"/>
              </a:rPr>
              <a:t>.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https://digitalcommons.unl.edu/cgi/viewcontent.cgi?article=1040&amp;context=nebeducator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(2012).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Cultures of thinking observations</a:t>
            </a:r>
            <a:r>
              <a:rPr lang="en-US" sz="1200" kern="100" dirty="0">
                <a:effectLst/>
                <a:latin typeface="Calibri" panose="020F0502020204030204" pitchFamily="34" charset="0"/>
                <a:ea typeface="Calibri" panose="020F0502020204030204" pitchFamily="34" charset="0"/>
                <a:cs typeface="Calibri" panose="020F0502020204030204" pitchFamily="34" charset="0"/>
              </a:rPr>
              <a:t> [PDF file].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https://pz.harvard.edu/sites/default/files/CoT%20Observation%20Guide.pdf</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Ritchhart</a:t>
            </a:r>
            <a:r>
              <a:rPr lang="en-US" sz="1200" kern="100" dirty="0">
                <a:effectLst/>
                <a:latin typeface="Calibri" panose="020F0502020204030204" pitchFamily="34" charset="0"/>
                <a:ea typeface="Calibri" panose="020F0502020204030204" pitchFamily="34" charset="0"/>
                <a:cs typeface="Calibri" panose="020F0502020204030204" pitchFamily="34" charset="0"/>
              </a:rPr>
              <a:t>, R. (2015).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Creating cultures of thinking: The 8 forces we must master to truly transform our schools</a:t>
            </a:r>
            <a:r>
              <a:rPr lang="en-US" sz="1200" kern="100" dirty="0">
                <a:effectLst/>
                <a:latin typeface="Calibri" panose="020F0502020204030204" pitchFamily="34" charset="0"/>
                <a:ea typeface="Calibri" panose="020F0502020204030204" pitchFamily="34" charset="0"/>
                <a:cs typeface="Calibri" panose="020F0502020204030204" pitchFamily="34" charset="0"/>
              </a:rPr>
              <a:t>. John Wiley &amp; Sons.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Tarricone</a:t>
            </a:r>
            <a:r>
              <a:rPr lang="en-US" sz="1200" kern="100" dirty="0">
                <a:effectLst/>
                <a:latin typeface="Calibri" panose="020F0502020204030204" pitchFamily="34" charset="0"/>
                <a:ea typeface="Calibri" panose="020F0502020204030204" pitchFamily="34" charset="0"/>
                <a:cs typeface="Calibri" panose="020F0502020204030204" pitchFamily="34" charset="0"/>
              </a:rPr>
              <a:t>, P. (2011).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The taxonomy of metacognition. </a:t>
            </a:r>
            <a:r>
              <a:rPr lang="en-US" sz="1200" kern="100" dirty="0">
                <a:effectLst/>
                <a:latin typeface="Calibri" panose="020F0502020204030204" pitchFamily="34" charset="0"/>
                <a:ea typeface="Calibri" panose="020F0502020204030204" pitchFamily="34" charset="0"/>
                <a:cs typeface="Calibri" panose="020F0502020204030204" pitchFamily="34" charset="0"/>
              </a:rPr>
              <a:t>Psychology Press. https://doi.org/10.4324/9780203830529</a:t>
            </a: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Teach &amp; Kids Learn. (2017, January 9). Developing a culture of metacognition - the art of teaching how to think. </a:t>
            </a:r>
            <a:r>
              <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https://www.teachnkidslearn.com/developing-student-metacognition/</a:t>
            </a:r>
            <a:endParaRPr lang="en-US" sz="12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Thinking Schools International. (2017, May 3).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What is a thinking school? </a:t>
            </a:r>
            <a:r>
              <a:rPr lang="en-US" sz="1200" kern="100" dirty="0">
                <a:effectLst/>
                <a:latin typeface="Calibri" panose="020F0502020204030204" pitchFamily="34" charset="0"/>
                <a:ea typeface="Calibri" panose="020F0502020204030204" pitchFamily="34" charset="0"/>
                <a:cs typeface="Calibri" panose="020F0502020204030204" pitchFamily="34" charset="0"/>
              </a:rPr>
              <a:t>[Video]. YouTube. </a:t>
            </a:r>
            <a:r>
              <a:rPr lang="en-US" sz="1200" kern="100" dirty="0">
                <a:effectLst/>
                <a:latin typeface="Calibri" panose="020F0502020204030204" pitchFamily="34" charset="0"/>
                <a:ea typeface="Calibri" panose="020F0502020204030204" pitchFamily="34" charset="0"/>
                <a:cs typeface="Calibri" panose="020F0502020204030204" pitchFamily="34" charset="0"/>
                <a:hlinkClick r:id="rId7"/>
              </a:rPr>
              <a:t>https://youtu.be/b9JGEEBuQqw?si=6XiInYbeLzNlt5dW</a:t>
            </a: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nSpc>
                <a:spcPct val="107000"/>
              </a:lnSpc>
              <a:spcBef>
                <a:spcPts val="0"/>
              </a:spcBef>
              <a:spcAft>
                <a:spcPts val="800"/>
              </a:spcAft>
              <a:buNone/>
            </a:pPr>
            <a:r>
              <a:rPr lang="en-US" sz="1200" kern="100" dirty="0" err="1">
                <a:effectLst/>
                <a:latin typeface="Calibri" panose="020F0502020204030204" pitchFamily="34" charset="0"/>
                <a:ea typeface="Calibri" panose="020F0502020204030204" pitchFamily="34" charset="0"/>
                <a:cs typeface="Calibri" panose="020F0502020204030204" pitchFamily="34" charset="0"/>
              </a:rPr>
              <a:t>Torrisi</a:t>
            </a:r>
            <a:r>
              <a:rPr lang="en-US" sz="1200" kern="100" dirty="0">
                <a:effectLst/>
                <a:latin typeface="Calibri" panose="020F0502020204030204" pitchFamily="34" charset="0"/>
                <a:ea typeface="Calibri" panose="020F0502020204030204" pitchFamily="34" charset="0"/>
                <a:cs typeface="Calibri" panose="020F0502020204030204" pitchFamily="34" charset="0"/>
              </a:rPr>
              <a:t>-Steele, G. (2016). Online learning and metacognition: A design framework. In V. Wang (Ed.),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Handbook of research on learning outcomes and opportunities in the digital age</a:t>
            </a:r>
            <a:r>
              <a:rPr lang="en-US" sz="1200" kern="100" dirty="0">
                <a:effectLst/>
                <a:latin typeface="Calibri" panose="020F0502020204030204" pitchFamily="34" charset="0"/>
                <a:ea typeface="Calibri" panose="020F0502020204030204" pitchFamily="34" charset="0"/>
                <a:cs typeface="Calibri" panose="020F0502020204030204" pitchFamily="34" charset="0"/>
              </a:rPr>
              <a:t> (pp. 221-241). IGI Global. </a:t>
            </a:r>
            <a:r>
              <a:rPr lang="en-US" sz="12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https://www.igi-global.com/chapter/online-learning-and-metacognition/142378</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Calibri" panose="020F0502020204030204" pitchFamily="34" charset="0"/>
              </a:rPr>
              <a:t>Wilson, D., &amp; Conyers, M. (2016). </a:t>
            </a:r>
            <a:r>
              <a:rPr lang="en-US" sz="1200" i="1" kern="100" dirty="0">
                <a:effectLst/>
                <a:latin typeface="Calibri" panose="020F0502020204030204" pitchFamily="34" charset="0"/>
                <a:ea typeface="Calibri" panose="020F0502020204030204" pitchFamily="34" charset="0"/>
                <a:cs typeface="Calibri" panose="020F0502020204030204" pitchFamily="34" charset="0"/>
              </a:rPr>
              <a:t>Teaching students to drive their brains: Metacognitive strategies, activities, and lesson ideas</a:t>
            </a:r>
            <a:r>
              <a:rPr lang="en-US" sz="1200" kern="100" dirty="0">
                <a:effectLst/>
                <a:latin typeface="Calibri" panose="020F0502020204030204" pitchFamily="34" charset="0"/>
                <a:ea typeface="Calibri" panose="020F0502020204030204" pitchFamily="34" charset="0"/>
                <a:cs typeface="Calibri" panose="020F0502020204030204" pitchFamily="34" charset="0"/>
              </a:rPr>
              <a:t>. Association for Supervision and Curriculum Development.</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03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D968-5A72-A636-3BCD-475402A01D34}"/>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#6</a:t>
            </a:r>
          </a:p>
        </p:txBody>
      </p:sp>
      <p:sp>
        <p:nvSpPr>
          <p:cNvPr id="3" name="Content Placeholder 2">
            <a:extLst>
              <a:ext uri="{FF2B5EF4-FFF2-40B4-BE49-F238E27FC236}">
                <a16:creationId xmlns:a16="http://schemas.microsoft.com/office/drawing/2014/main" id="{86C54293-5E1C-C0AE-0F67-4C2D7714346F}"/>
              </a:ext>
            </a:extLst>
          </p:cNvPr>
          <p:cNvSpPr>
            <a:spLocks noGrp="1"/>
          </p:cNvSpPr>
          <p:nvPr>
            <p:ph idx="1"/>
          </p:nvPr>
        </p:nvSpPr>
        <p:spPr>
          <a:xfrm>
            <a:off x="838200" y="838200"/>
            <a:ext cx="11182350" cy="4834255"/>
          </a:xfrm>
        </p:spPr>
        <p:txBody>
          <a:bodyPr/>
          <a:lstStyle/>
          <a:p>
            <a:pPr marL="0" indent="0">
              <a:spcBef>
                <a:spcPts val="0"/>
              </a:spcBef>
              <a:buNone/>
            </a:pPr>
            <a:r>
              <a:rPr lang="en-US" sz="2800" b="1" dirty="0"/>
              <a:t>Handouts </a:t>
            </a:r>
          </a:p>
          <a:p>
            <a:r>
              <a:rPr lang="en-US" sz="2400" dirty="0"/>
              <a:t>HO 1, Metacognition Infographic</a:t>
            </a:r>
          </a:p>
          <a:p>
            <a:r>
              <a:rPr lang="en-US" sz="2400" dirty="0"/>
              <a:t>HO 2, Metacognition Practice Profile</a:t>
            </a:r>
          </a:p>
          <a:p>
            <a:r>
              <a:rPr lang="en-US" sz="2400" dirty="0"/>
              <a:t>HO 3, Metacognition Key Terms</a:t>
            </a:r>
          </a:p>
          <a:p>
            <a:r>
              <a:rPr lang="en-US" sz="2400" dirty="0"/>
              <a:t>HO 4, Conversations That Boost Thinking</a:t>
            </a:r>
          </a:p>
          <a:p>
            <a:r>
              <a:rPr lang="en-US" sz="2400" dirty="0"/>
              <a:t>HO 5, Next Steps Action Plan, Part 3, Creating a Metacognitive Classroom Culture and Environment</a:t>
            </a:r>
          </a:p>
          <a:p>
            <a:pPr marL="0" indent="0">
              <a:buNone/>
            </a:pPr>
            <a:endParaRPr lang="en-US" dirty="0"/>
          </a:p>
        </p:txBody>
      </p:sp>
    </p:spTree>
    <p:extLst>
      <p:ext uri="{BB962C8B-B14F-4D97-AF65-F5344CB8AC3E}">
        <p14:creationId xmlns:p14="http://schemas.microsoft.com/office/powerpoint/2010/main" val="262691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46B95A-CBC0-09FF-33C1-ED2CD8B3B22C}"/>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#7</a:t>
            </a:r>
          </a:p>
        </p:txBody>
      </p:sp>
      <p:sp>
        <p:nvSpPr>
          <p:cNvPr id="5" name="Content Placeholder 2">
            <a:extLst>
              <a:ext uri="{FF2B5EF4-FFF2-40B4-BE49-F238E27FC236}">
                <a16:creationId xmlns:a16="http://schemas.microsoft.com/office/drawing/2014/main" id="{6F7E7A31-E44B-E93F-4C57-3D4D58814A00}"/>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Key Terms</a:t>
            </a:r>
          </a:p>
          <a:p>
            <a:pPr marL="0" indent="0">
              <a:spcAft>
                <a:spcPts val="1200"/>
              </a:spcAft>
              <a:buNone/>
            </a:pPr>
            <a:r>
              <a:rPr lang="en-US" sz="2000" b="1" dirty="0"/>
              <a:t>Cognition</a:t>
            </a:r>
            <a:r>
              <a:rPr lang="en-US" sz="2000" dirty="0"/>
              <a:t> refers to the mental processes involved in gaining knowledge and comprehension.</a:t>
            </a:r>
          </a:p>
          <a:p>
            <a:pPr marL="0" indent="0">
              <a:spcAft>
                <a:spcPts val="1200"/>
              </a:spcAft>
              <a:buNone/>
            </a:pPr>
            <a:r>
              <a:rPr lang="en-US" sz="2000" b="1" dirty="0"/>
              <a:t>Cognitive assets </a:t>
            </a:r>
            <a:r>
              <a:rPr lang="en-US" sz="2000" dirty="0"/>
              <a:t>include versatile thinking tools that can be taught to help students problem solve and master learning.</a:t>
            </a:r>
          </a:p>
          <a:p>
            <a:pPr marL="0" indent="0">
              <a:spcAft>
                <a:spcPts val="1200"/>
              </a:spcAft>
              <a:buNone/>
            </a:pPr>
            <a:r>
              <a:rPr lang="en-US" sz="2000" b="1" dirty="0"/>
              <a:t>Conditional knowledge </a:t>
            </a:r>
            <a:r>
              <a:rPr lang="en-US" sz="2000" dirty="0"/>
              <a:t>refers to knowledge used to assist with the selection of strategies and approaches based on the circumstances under which the activity is taking place.</a:t>
            </a:r>
          </a:p>
          <a:p>
            <a:pPr marL="0" indent="0">
              <a:spcAft>
                <a:spcPts val="1200"/>
              </a:spcAft>
              <a:buNone/>
            </a:pPr>
            <a:r>
              <a:rPr lang="en-US" sz="2000" b="1" dirty="0"/>
              <a:t>Culture of thinking </a:t>
            </a:r>
            <a:r>
              <a:rPr lang="en-US" sz="2000" dirty="0"/>
              <a:t>includes cultural forces that provide goals and define and promote a thinking climate in a classroom. These forces include opportunities, time, modeling, language, environment, interactions, routines, and expectations.</a:t>
            </a:r>
          </a:p>
          <a:p>
            <a:pPr marL="0" indent="0">
              <a:spcAft>
                <a:spcPts val="1200"/>
              </a:spcAft>
              <a:buNone/>
            </a:pPr>
            <a:r>
              <a:rPr lang="en-US" sz="2000" b="1" dirty="0"/>
              <a:t>Declarative knowledge </a:t>
            </a:r>
            <a:r>
              <a:rPr lang="en-US" sz="2000" dirty="0"/>
              <a:t>refers to what the learner knows about the topic and about their own skills and intellectual resources.</a:t>
            </a:r>
          </a:p>
          <a:p>
            <a:pPr marL="0" indent="0">
              <a:spcAft>
                <a:spcPts val="1200"/>
              </a:spcAft>
              <a:buNone/>
            </a:pPr>
            <a:r>
              <a:rPr lang="en-US" sz="2000" b="1" dirty="0"/>
              <a:t>Exam wrapper </a:t>
            </a:r>
            <a:r>
              <a:rPr lang="en-US" sz="2000" dirty="0"/>
              <a:t>is a reflection tool used by students to examine test readiness and areas of learning needing improvement so specific strategies can be applied to improve outcomes of future assessments.</a:t>
            </a:r>
          </a:p>
        </p:txBody>
      </p:sp>
    </p:spTree>
    <p:extLst>
      <p:ext uri="{BB962C8B-B14F-4D97-AF65-F5344CB8AC3E}">
        <p14:creationId xmlns:p14="http://schemas.microsoft.com/office/powerpoint/2010/main" val="2109795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FC66-9637-9CF5-323F-B2B6B40165F3}"/>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#8</a:t>
            </a:r>
          </a:p>
        </p:txBody>
      </p:sp>
      <p:sp>
        <p:nvSpPr>
          <p:cNvPr id="3" name="Content Placeholder 2">
            <a:extLst>
              <a:ext uri="{FF2B5EF4-FFF2-40B4-BE49-F238E27FC236}">
                <a16:creationId xmlns:a16="http://schemas.microsoft.com/office/drawing/2014/main" id="{C57220B5-B443-6E40-56FD-28B2BF51B90A}"/>
              </a:ext>
            </a:extLst>
          </p:cNvPr>
          <p:cNvSpPr>
            <a:spLocks noGrp="1"/>
          </p:cNvSpPr>
          <p:nvPr>
            <p:ph idx="1"/>
          </p:nvPr>
        </p:nvSpPr>
        <p:spPr>
          <a:xfrm>
            <a:off x="838200" y="838200"/>
            <a:ext cx="10515600" cy="4834255"/>
          </a:xfrm>
        </p:spPr>
        <p:txBody>
          <a:bodyPr/>
          <a:lstStyle/>
          <a:p>
            <a:pPr marL="0" indent="0">
              <a:spcBef>
                <a:spcPts val="0"/>
              </a:spcBef>
              <a:buNone/>
            </a:pPr>
            <a:r>
              <a:rPr lang="en-US" sz="2800" b="1" dirty="0"/>
              <a:t>Key Terms</a:t>
            </a:r>
          </a:p>
          <a:p>
            <a:pPr marL="0" indent="0">
              <a:spcAft>
                <a:spcPts val="1200"/>
              </a:spcAft>
              <a:buNone/>
            </a:pPr>
            <a:r>
              <a:rPr lang="en-US" sz="2000" b="1" dirty="0"/>
              <a:t>Executive function </a:t>
            </a:r>
            <a:r>
              <a:rPr lang="en-US" sz="2000" dirty="0"/>
              <a:t>refers to using brain processes and mental faculties in goal-setting, planning, execution, reasoning, problem solving, working memory, and organization.</a:t>
            </a:r>
          </a:p>
          <a:p>
            <a:pPr marL="0" indent="0">
              <a:spcAft>
                <a:spcPts val="1200"/>
              </a:spcAft>
              <a:buNone/>
            </a:pPr>
            <a:r>
              <a:rPr lang="en-US" sz="2000" b="1" dirty="0"/>
              <a:t>Higher order thinking </a:t>
            </a:r>
            <a:r>
              <a:rPr lang="en-US" sz="2000" dirty="0"/>
              <a:t>includes using higher level thinking skills such as analyzing, synthesizing, and transferring knowledge to other applications.</a:t>
            </a:r>
          </a:p>
          <a:p>
            <a:pPr marL="0" indent="0">
              <a:spcAft>
                <a:spcPts val="1200"/>
              </a:spcAft>
              <a:buNone/>
            </a:pPr>
            <a:r>
              <a:rPr lang="en-US" sz="2000" b="1" dirty="0"/>
              <a:t>Knowledge of cognition </a:t>
            </a:r>
            <a:r>
              <a:rPr lang="en-US" sz="2000" dirty="0"/>
              <a:t>is the knowledge that learners have about themselves. It includes procedural, declarative, and conditional knowledge. </a:t>
            </a:r>
          </a:p>
          <a:p>
            <a:pPr marL="0" indent="0">
              <a:spcAft>
                <a:spcPts val="1200"/>
              </a:spcAft>
              <a:buNone/>
            </a:pPr>
            <a:r>
              <a:rPr lang="en-US" sz="2000" b="1" dirty="0"/>
              <a:t>Metacognition </a:t>
            </a:r>
            <a:r>
              <a:rPr lang="en-US" sz="2000" dirty="0"/>
              <a:t>refers to knowledge, awareness, and control of one’s own cognition and human cognition in general.</a:t>
            </a:r>
          </a:p>
          <a:p>
            <a:pPr marL="0" indent="0">
              <a:spcAft>
                <a:spcPts val="1200"/>
              </a:spcAft>
              <a:buNone/>
            </a:pPr>
            <a:r>
              <a:rPr lang="en-US" sz="2000" b="1" dirty="0"/>
              <a:t>Metacognitive controlling </a:t>
            </a:r>
            <a:r>
              <a:rPr lang="en-US" sz="2000" dirty="0"/>
              <a:t>is the cognitive ability to stay focused on the learning task or goal by ignoring distractions and refraining from responding to negative stimuli. </a:t>
            </a:r>
          </a:p>
          <a:p>
            <a:pPr marL="0" indent="0">
              <a:spcAft>
                <a:spcPts val="1200"/>
              </a:spcAft>
              <a:buNone/>
            </a:pPr>
            <a:r>
              <a:rPr lang="en-US" sz="2000" b="1" dirty="0"/>
              <a:t>Metacognitive culture </a:t>
            </a:r>
            <a:r>
              <a:rPr lang="en-US" sz="2000" dirty="0"/>
              <a:t>refers to an environment that promotes and models a knowledge and learner centered classroom where students engage in meaningful and complex tasks using reflection, critical thinking, and strategic strategies to achieve success.</a:t>
            </a:r>
          </a:p>
        </p:txBody>
      </p:sp>
    </p:spTree>
    <p:extLst>
      <p:ext uri="{BB962C8B-B14F-4D97-AF65-F5344CB8AC3E}">
        <p14:creationId xmlns:p14="http://schemas.microsoft.com/office/powerpoint/2010/main" val="223586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F453-7356-979B-676E-BDFDFBD9D2DF}"/>
              </a:ext>
            </a:extLst>
          </p:cNvPr>
          <p:cNvSpPr>
            <a:spLocks noGrp="1"/>
          </p:cNvSpPr>
          <p:nvPr>
            <p:ph type="title"/>
          </p:nvPr>
        </p:nvSpPr>
        <p:spPr>
          <a:xfrm>
            <a:off x="171450" y="88900"/>
            <a:ext cx="10515600" cy="820420"/>
          </a:xfrm>
        </p:spPr>
        <p:txBody>
          <a:bodyPr/>
          <a:lstStyle/>
          <a:p>
            <a:r>
              <a:rPr lang="en-US" sz="3200" dirty="0">
                <a:solidFill>
                  <a:schemeClr val="bg1">
                    <a:lumMod val="65000"/>
                  </a:schemeClr>
                </a:solidFill>
              </a:rPr>
              <a:t>Hidden Slide #9</a:t>
            </a:r>
          </a:p>
        </p:txBody>
      </p:sp>
      <p:sp>
        <p:nvSpPr>
          <p:cNvPr id="3" name="Content Placeholder 2">
            <a:extLst>
              <a:ext uri="{FF2B5EF4-FFF2-40B4-BE49-F238E27FC236}">
                <a16:creationId xmlns:a16="http://schemas.microsoft.com/office/drawing/2014/main" id="{49A40A31-70DC-3D42-6E05-EA2597D644F3}"/>
              </a:ext>
            </a:extLst>
          </p:cNvPr>
          <p:cNvSpPr>
            <a:spLocks noGrp="1"/>
          </p:cNvSpPr>
          <p:nvPr>
            <p:ph idx="1"/>
          </p:nvPr>
        </p:nvSpPr>
        <p:spPr>
          <a:xfrm>
            <a:off x="838200" y="838200"/>
            <a:ext cx="10736484" cy="4834255"/>
          </a:xfrm>
        </p:spPr>
        <p:txBody>
          <a:bodyPr/>
          <a:lstStyle/>
          <a:p>
            <a:pPr marL="0" indent="0">
              <a:spcBef>
                <a:spcPts val="0"/>
              </a:spcBef>
              <a:buNone/>
            </a:pPr>
            <a:r>
              <a:rPr lang="en-US" sz="2800" b="1" dirty="0"/>
              <a:t>Key terms</a:t>
            </a:r>
          </a:p>
          <a:p>
            <a:pPr marL="0" indent="0">
              <a:spcAft>
                <a:spcPts val="1200"/>
              </a:spcAft>
              <a:buNone/>
            </a:pPr>
            <a:r>
              <a:rPr lang="en-US" sz="2000" b="1" dirty="0"/>
              <a:t>Metacognitive evaluating</a:t>
            </a:r>
            <a:r>
              <a:rPr lang="en-US" sz="2000" dirty="0"/>
              <a:t> involves assessing what you know and how and why you know it, in addition to being able to generalize for transfer to new situations.</a:t>
            </a:r>
          </a:p>
          <a:p>
            <a:pPr marL="0" indent="0">
              <a:spcAft>
                <a:spcPts val="1200"/>
              </a:spcAft>
              <a:buNone/>
            </a:pPr>
            <a:r>
              <a:rPr lang="en-US" sz="2000" b="1" dirty="0"/>
              <a:t>Metacognitive monitoring</a:t>
            </a:r>
            <a:r>
              <a:rPr lang="en-US" sz="2000" dirty="0"/>
              <a:t> is a mental process used to check one’s progress during the learning process; allowing for constant adjustment and revision along the way.</a:t>
            </a:r>
          </a:p>
          <a:p>
            <a:pPr marL="0" indent="0">
              <a:spcAft>
                <a:spcPts val="1200"/>
              </a:spcAft>
              <a:buNone/>
            </a:pPr>
            <a:r>
              <a:rPr lang="en-US" sz="2000" b="1" dirty="0"/>
              <a:t>Metacognitive planning </a:t>
            </a:r>
            <a:r>
              <a:rPr lang="en-US" sz="2000" dirty="0"/>
              <a:t>is a mental process that allows one to collect necessary information, synthesize it, and then anticipate the right way to carry-out a task or reach a specific goal.</a:t>
            </a:r>
          </a:p>
          <a:p>
            <a:pPr marL="0" indent="0">
              <a:spcAft>
                <a:spcPts val="1200"/>
              </a:spcAft>
              <a:buNone/>
            </a:pPr>
            <a:r>
              <a:rPr lang="en-US" sz="2000" b="1" dirty="0"/>
              <a:t>Procedural knowledge </a:t>
            </a:r>
            <a:r>
              <a:rPr lang="en-US" sz="2000" dirty="0"/>
              <a:t>is knowledge used to successfully execute an appropriate procedure or process. </a:t>
            </a:r>
          </a:p>
          <a:p>
            <a:pPr marL="0" indent="0">
              <a:spcAft>
                <a:spcPts val="1200"/>
              </a:spcAft>
              <a:buNone/>
            </a:pPr>
            <a:r>
              <a:rPr lang="en-US" sz="2000" b="1" dirty="0"/>
              <a:t>Regulation of cognition</a:t>
            </a:r>
            <a:r>
              <a:rPr lang="en-US" sz="2000" dirty="0"/>
              <a:t> means you have an awareness and control over your own thinking that  enables you to metacognitively plan, monitor, control, and evaluate your learning.</a:t>
            </a:r>
          </a:p>
          <a:p>
            <a:pPr marL="0" indent="0">
              <a:spcAft>
                <a:spcPts val="1200"/>
              </a:spcAft>
              <a:buNone/>
            </a:pPr>
            <a:r>
              <a:rPr lang="en-US" sz="2000" b="1" dirty="0"/>
              <a:t>Thinking routine</a:t>
            </a:r>
            <a:r>
              <a:rPr lang="en-US" sz="2000" dirty="0"/>
              <a:t> is a set of questions or a brief sequence of steps used to scaffold and support student thinking. </a:t>
            </a:r>
          </a:p>
          <a:p>
            <a:pPr marL="0" indent="0">
              <a:spcAft>
                <a:spcPts val="1200"/>
              </a:spcAft>
              <a:buNone/>
            </a:pPr>
            <a:r>
              <a:rPr lang="en-US" sz="2000" b="1" dirty="0"/>
              <a:t>Thinking schoo</a:t>
            </a:r>
            <a:r>
              <a:rPr lang="en-US" sz="2000" dirty="0"/>
              <a:t>l is a school where thinking is at the heart of the curriculum and all staff and students support metacognition at a high level.</a:t>
            </a:r>
          </a:p>
        </p:txBody>
      </p:sp>
    </p:spTree>
    <p:extLst>
      <p:ext uri="{BB962C8B-B14F-4D97-AF65-F5344CB8AC3E}">
        <p14:creationId xmlns:p14="http://schemas.microsoft.com/office/powerpoint/2010/main" val="2673120350"/>
      </p:ext>
    </p:extLst>
  </p:cSld>
  <p:clrMapOvr>
    <a:masterClrMapping/>
  </p:clrMapOvr>
</p:sld>
</file>

<file path=ppt/theme/theme1.xml><?xml version="1.0" encoding="utf-8"?>
<a:theme xmlns:a="http://schemas.openxmlformats.org/drawingml/2006/main" name="MoEdu-SAIL PPT Theme">
  <a:themeElements>
    <a:clrScheme name="MoEdu-SAIL Colors">
      <a:dk1>
        <a:sysClr val="windowText" lastClr="000000"/>
      </a:dk1>
      <a:lt1>
        <a:sysClr val="window" lastClr="FFFFFF"/>
      </a:lt1>
      <a:dk2>
        <a:srgbClr val="005579"/>
      </a:dk2>
      <a:lt2>
        <a:srgbClr val="C6C7C6"/>
      </a:lt2>
      <a:accent1>
        <a:srgbClr val="00A89E"/>
      </a:accent1>
      <a:accent2>
        <a:srgbClr val="5CA1D6"/>
      </a:accent2>
      <a:accent3>
        <a:srgbClr val="6D6E71"/>
      </a:accent3>
      <a:accent4>
        <a:srgbClr val="F2B71B"/>
      </a:accent4>
      <a:accent5>
        <a:srgbClr val="7FC344"/>
      </a:accent5>
      <a:accent6>
        <a:srgbClr val="F26D65"/>
      </a:accent6>
      <a:hlink>
        <a:srgbClr val="005579"/>
      </a:hlink>
      <a:folHlink>
        <a:srgbClr val="5CA1D6"/>
      </a:folHlink>
    </a:clrScheme>
    <a:fontScheme name="MoEdu-SAIL">
      <a:majorFont>
        <a:latin typeface="Apto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du-SAIL PPT Theme" id="{74C811AA-1DE0-45E5-9E62-7C1E7C5AFD50}" vid="{9BDA2A77-044D-41CD-9021-59565F878A3F}"/>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14102</TotalTime>
  <Words>11787</Words>
  <Application>Microsoft Office PowerPoint</Application>
  <PresentationFormat>Widescreen</PresentationFormat>
  <Paragraphs>971</Paragraphs>
  <Slides>53</Slides>
  <Notes>51</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Wingdings</vt:lpstr>
      <vt:lpstr>Courier New</vt:lpstr>
      <vt:lpstr>Cambria</vt:lpstr>
      <vt:lpstr>Calibri</vt:lpstr>
      <vt:lpstr>Corbel</vt:lpstr>
      <vt:lpstr>Aptos</vt:lpstr>
      <vt:lpstr>Arial</vt:lpstr>
      <vt:lpstr>MoEdu-SAIL PPT Theme</vt:lpstr>
      <vt:lpstr>Hidden Slide #1</vt:lpstr>
      <vt:lpstr> Metacognition Module Organization</vt:lpstr>
      <vt:lpstr>Hidden Slide #3</vt:lpstr>
      <vt:lpstr>Hidden Slide #4</vt:lpstr>
      <vt:lpstr>Hidden Slide #5</vt:lpstr>
      <vt:lpstr>Hidden Slide #6</vt:lpstr>
      <vt:lpstr>Hidden Slide #7</vt:lpstr>
      <vt:lpstr>Hidden Slide #8</vt:lpstr>
      <vt:lpstr>Hidden Slide #9</vt:lpstr>
      <vt:lpstr>Hidden Slide #10</vt:lpstr>
      <vt:lpstr>Metacognition</vt:lpstr>
      <vt:lpstr>Acknowledgements</vt:lpstr>
      <vt:lpstr>Metacognition</vt:lpstr>
      <vt:lpstr>Welcome and Introductions</vt:lpstr>
      <vt:lpstr>Norms</vt:lpstr>
      <vt:lpstr>District Continuous Improvement (DCI) Framework</vt:lpstr>
      <vt:lpstr>Metacognition Alignment with Missouri Leader Standards</vt:lpstr>
      <vt:lpstr>Metacognition Alignment with Missouri Teacher Standards</vt:lpstr>
      <vt:lpstr>Metacognition Infographic</vt:lpstr>
      <vt:lpstr>Metacognition Practice Profile</vt:lpstr>
      <vt:lpstr>Creating a Metacognitive Classroom Culture and Environment</vt:lpstr>
      <vt:lpstr>Session-at-a-Glance</vt:lpstr>
      <vt:lpstr>Part 3: Learning Objectives</vt:lpstr>
      <vt:lpstr>Part 3: Essential Questions</vt:lpstr>
      <vt:lpstr>Conceptual Framework</vt:lpstr>
      <vt:lpstr>Pre-Read Article Discussion</vt:lpstr>
      <vt:lpstr>Shifting Thinking and Doing </vt:lpstr>
      <vt:lpstr>Shifting Our Thinking and Doing</vt:lpstr>
      <vt:lpstr>Cultural Shifts</vt:lpstr>
      <vt:lpstr>New Roles</vt:lpstr>
      <vt:lpstr>Supporting a Metacognitive Environment</vt:lpstr>
      <vt:lpstr>Supporting a Metacognitive Environment</vt:lpstr>
      <vt:lpstr>Thinking Schools </vt:lpstr>
      <vt:lpstr>Video: What is a Thinking School?</vt:lpstr>
      <vt:lpstr>Strategy Spotlight: Conversations to Boost Thinking</vt:lpstr>
      <vt:lpstr>Conversations to Boost Thinking</vt:lpstr>
      <vt:lpstr>Strategy Spotlight: Classroom Norms That Promote Metacognition</vt:lpstr>
      <vt:lpstr>Teaching a Culture of Thinking in the Classroom</vt:lpstr>
      <vt:lpstr>Strategy Spotlight: Set Clear Expectations for Learning and Thinking</vt:lpstr>
      <vt:lpstr>Strategy Spotlight: Use Language to Describe the Thinking Processes</vt:lpstr>
      <vt:lpstr>Strategy Spotlight: Modeling Thought Processes</vt:lpstr>
      <vt:lpstr>Strategy Spotlight: Provide Time and Opportunities for Thinking</vt:lpstr>
      <vt:lpstr>Strategy Spotlight: Thinking Routines</vt:lpstr>
      <vt:lpstr>Thinking Routine: Think, Puzzle, Explore</vt:lpstr>
      <vt:lpstr>Strategy Spotlight: Provide Prompts for Metacognitive Thinking </vt:lpstr>
      <vt:lpstr>Strategy Spotlight: Metacognitive Feedback – Exit Tickets</vt:lpstr>
      <vt:lpstr>Strategy Spotlight: Promote Interaction of Ideas</vt:lpstr>
      <vt:lpstr>How is a metacognitive culture  being developed in your classroom?</vt:lpstr>
      <vt:lpstr>Promoting a Metacognitive Classroom Essential Questions</vt:lpstr>
      <vt:lpstr>Next Steps Action Plan, Part 3</vt:lpstr>
      <vt:lpstr>Closing and Thank You!</vt:lpstr>
      <vt:lpstr>Part 3 References</vt:lpstr>
      <vt:lpstr>Part 3 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Metacognition EF3 Promoting a Metacognitive Classroom  Climate and Environment</dc:title>
  <dc:creator>Beverly Kohzadi</dc:creator>
  <cp:lastModifiedBy>Cynthia C Beckmann</cp:lastModifiedBy>
  <cp:revision>61</cp:revision>
  <dcterms:created xsi:type="dcterms:W3CDTF">2020-06-17T04:09:50Z</dcterms:created>
  <dcterms:modified xsi:type="dcterms:W3CDTF">2024-03-06T14:13:40Z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